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396" r:id="rId3"/>
    <p:sldId id="388" r:id="rId4"/>
    <p:sldId id="374" r:id="rId5"/>
    <p:sldId id="387" r:id="rId6"/>
    <p:sldId id="375" r:id="rId7"/>
    <p:sldId id="411" r:id="rId8"/>
    <p:sldId id="389" r:id="rId9"/>
    <p:sldId id="392" r:id="rId10"/>
    <p:sldId id="393" r:id="rId11"/>
    <p:sldId id="394" r:id="rId12"/>
    <p:sldId id="395" r:id="rId13"/>
    <p:sldId id="398" r:id="rId14"/>
    <p:sldId id="399" r:id="rId15"/>
    <p:sldId id="402" r:id="rId16"/>
    <p:sldId id="400" r:id="rId17"/>
    <p:sldId id="405" r:id="rId18"/>
    <p:sldId id="412" r:id="rId19"/>
    <p:sldId id="413" r:id="rId20"/>
    <p:sldId id="414" r:id="rId21"/>
    <p:sldId id="415" r:id="rId22"/>
    <p:sldId id="416" r:id="rId23"/>
    <p:sldId id="410" r:id="rId24"/>
  </p:sldIdLst>
  <p:sldSz cx="9144000" cy="5143500" type="screen16x9"/>
  <p:notesSz cx="6858000" cy="9144000"/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73DB19B3-763B-46EC-91D0-0B5978F6D986}">
          <p14:sldIdLst>
            <p14:sldId id="256"/>
            <p14:sldId id="396"/>
            <p14:sldId id="388"/>
            <p14:sldId id="374"/>
            <p14:sldId id="387"/>
            <p14:sldId id="375"/>
            <p14:sldId id="411"/>
            <p14:sldId id="389"/>
            <p14:sldId id="392"/>
            <p14:sldId id="393"/>
            <p14:sldId id="394"/>
            <p14:sldId id="395"/>
            <p14:sldId id="398"/>
            <p14:sldId id="399"/>
            <p14:sldId id="402"/>
            <p14:sldId id="400"/>
            <p14:sldId id="405"/>
            <p14:sldId id="412"/>
            <p14:sldId id="413"/>
            <p14:sldId id="414"/>
            <p14:sldId id="415"/>
            <p14:sldId id="416"/>
            <p14:sldId id="41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77" autoAdjust="0"/>
    <p:restoredTop sz="94912" autoAdjust="0"/>
  </p:normalViewPr>
  <p:slideViewPr>
    <p:cSldViewPr snapToObjects="1">
      <p:cViewPr varScale="1">
        <p:scale>
          <a:sx n="99" d="100"/>
          <a:sy n="99" d="100"/>
        </p:scale>
        <p:origin x="78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2728AD-B8FF-467B-AF5F-4891412E46D0}" type="datetimeFigureOut">
              <a:rPr lang="de-DE" smtClean="0"/>
              <a:t>11.06.2026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045E6-D734-4DB2-BEE5-DF972DD20C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502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2219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A408E-EE2E-B7E1-3CAA-5F36024CB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647E20E-48DC-745D-C32B-936B1B87B9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D5415B2-F67B-C0E3-F564-7E87B372C5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9669B4-4252-3CBC-5C13-87031B4A99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3198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68000" y="4230000"/>
            <a:ext cx="7560000" cy="324000"/>
          </a:xfrm>
        </p:spPr>
        <p:txBody>
          <a:bodyPr/>
          <a:lstStyle>
            <a:lvl1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1pPr>
            <a:lvl2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2pPr>
            <a:lvl3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3pPr>
            <a:lvl4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4pPr>
            <a:lvl5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5pPr>
            <a:lvl6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6pPr>
            <a:lvl7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7pPr>
            <a:lvl8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8pPr>
            <a:lvl9pPr marL="0" indent="0" algn="l">
              <a:lnSpc>
                <a:spcPts val="2400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68000" y="4680000"/>
            <a:ext cx="7560000" cy="144000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20.05.22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D81F06-1D47-4C44-8C29-89662B0E16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8000" y="3499200"/>
            <a:ext cx="2505600" cy="173898"/>
          </a:xfrm>
          <a:prstGeom prst="rect">
            <a:avLst/>
          </a:prstGeom>
        </p:spPr>
      </p:pic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84C7B36F-18FD-48F5-9A0D-FC40AEE68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8182800" cy="3186000"/>
          </a:xfrm>
          <a:custGeom>
            <a:avLst/>
            <a:gdLst>
              <a:gd name="connsiteX0" fmla="*/ 0 w 8182800"/>
              <a:gd name="connsiteY0" fmla="*/ 0 h 3186000"/>
              <a:gd name="connsiteX1" fmla="*/ 8182800 w 8182800"/>
              <a:gd name="connsiteY1" fmla="*/ 0 h 3186000"/>
              <a:gd name="connsiteX2" fmla="*/ 8182800 w 8182800"/>
              <a:gd name="connsiteY2" fmla="*/ 1 h 3186000"/>
              <a:gd name="connsiteX3" fmla="*/ 7225201 w 8182800"/>
              <a:gd name="connsiteY3" fmla="*/ 1 h 3186000"/>
              <a:gd name="connsiteX4" fmla="*/ 7225201 w 8182800"/>
              <a:gd name="connsiteY4" fmla="*/ 1440001 h 3186000"/>
              <a:gd name="connsiteX5" fmla="*/ 8182800 w 8182800"/>
              <a:gd name="connsiteY5" fmla="*/ 1440001 h 3186000"/>
              <a:gd name="connsiteX6" fmla="*/ 8182800 w 8182800"/>
              <a:gd name="connsiteY6" fmla="*/ 3186000 h 3186000"/>
              <a:gd name="connsiteX7" fmla="*/ 0 w 8182800"/>
              <a:gd name="connsiteY7" fmla="*/ 3186000 h 31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82800" h="3186000">
                <a:moveTo>
                  <a:pt x="0" y="0"/>
                </a:moveTo>
                <a:lnTo>
                  <a:pt x="8182800" y="0"/>
                </a:lnTo>
                <a:lnTo>
                  <a:pt x="8182800" y="1"/>
                </a:lnTo>
                <a:lnTo>
                  <a:pt x="7225201" y="1"/>
                </a:lnTo>
                <a:lnTo>
                  <a:pt x="7225201" y="1440001"/>
                </a:lnTo>
                <a:lnTo>
                  <a:pt x="8182800" y="1440001"/>
                </a:lnTo>
                <a:lnTo>
                  <a:pt x="8182800" y="3186000"/>
                </a:lnTo>
                <a:lnTo>
                  <a:pt x="0" y="3186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28E9FB3-DC3C-4E55-9877-2DEEAAB329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25200" y="0"/>
            <a:ext cx="1440362" cy="1440000"/>
          </a:xfrm>
          <a:prstGeom prst="rect">
            <a:avLst/>
          </a:prstGeom>
        </p:spPr>
      </p:pic>
      <p:sp>
        <p:nvSpPr>
          <p:cNvPr id="23" name="Titel 22">
            <a:extLst>
              <a:ext uri="{FF2B5EF4-FFF2-40B4-BE49-F238E27FC236}">
                <a16:creationId xmlns:a16="http://schemas.microsoft.com/office/drawing/2014/main" id="{259FB325-4F00-4E24-9BB5-CBE59A8EE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3895200"/>
            <a:ext cx="3527936" cy="324000"/>
          </a:xfrm>
        </p:spPr>
        <p:txBody>
          <a:bodyPr/>
          <a:lstStyle>
            <a:lvl1pPr>
              <a:lnSpc>
                <a:spcPts val="2500"/>
              </a:lnSpc>
              <a:defRPr cap="all" baseline="0"/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EA11C8C5-D6EB-4C5D-9539-1ADEFC0908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677199" y="3895200"/>
            <a:ext cx="2505600" cy="324000"/>
          </a:xfrm>
        </p:spPr>
        <p:txBody>
          <a:bodyPr anchor="ctr" anchorCtr="0"/>
          <a:lstStyle>
            <a:lvl1pPr algn="ctr">
              <a:defRPr sz="1050"/>
            </a:lvl1pPr>
          </a:lstStyle>
          <a:p>
            <a:r>
              <a:rPr lang="de-DE" dirty="0"/>
              <a:t>Logo auf Platzhalter ziehen</a:t>
            </a:r>
          </a:p>
        </p:txBody>
      </p:sp>
    </p:spTree>
    <p:extLst>
      <p:ext uri="{BB962C8B-B14F-4D97-AF65-F5344CB8AC3E}">
        <p14:creationId xmlns:p14="http://schemas.microsoft.com/office/powerpoint/2010/main" val="722586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756000"/>
            <a:ext cx="8172000" cy="720000"/>
          </a:xfrm>
        </p:spPr>
        <p:txBody>
          <a:bodyPr/>
          <a:lstStyle>
            <a:lvl1pPr>
              <a:lnSpc>
                <a:spcPts val="5700"/>
              </a:lnSpc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000" y="1476441"/>
            <a:ext cx="8172000" cy="1439863"/>
          </a:xfrm>
        </p:spPr>
        <p:txBody>
          <a:bodyPr/>
          <a:lstStyle>
            <a:lvl1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1pPr>
            <a:lvl2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2pPr>
            <a:lvl3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3pPr>
            <a:lvl4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4pPr>
            <a:lvl5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5pPr>
            <a:lvl6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6pPr>
            <a:lvl7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7pPr>
            <a:lvl8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8pPr>
            <a:lvl9pPr>
              <a:lnSpc>
                <a:spcPts val="5700"/>
              </a:lnSpc>
              <a:defRPr sz="48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</p:txBody>
      </p:sp>
    </p:spTree>
    <p:extLst>
      <p:ext uri="{BB962C8B-B14F-4D97-AF65-F5344CB8AC3E}">
        <p14:creationId xmlns:p14="http://schemas.microsoft.com/office/powerpoint/2010/main" val="2910894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9144000" cy="51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828000"/>
            <a:ext cx="8172000" cy="540000"/>
          </a:xfrm>
        </p:spPr>
        <p:txBody>
          <a:bodyPr/>
          <a:lstStyle>
            <a:lvl1pPr>
              <a:lnSpc>
                <a:spcPts val="44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000" y="1367999"/>
            <a:ext cx="8172000" cy="2916000"/>
          </a:xfrm>
        </p:spPr>
        <p:txBody>
          <a:bodyPr/>
          <a:lstStyle>
            <a:lvl1pPr>
              <a:lnSpc>
                <a:spcPts val="4400"/>
              </a:lnSpc>
              <a:spcAft>
                <a:spcPts val="0"/>
              </a:spcAft>
              <a:defRPr sz="3600" b="0">
                <a:solidFill>
                  <a:schemeClr val="bg1"/>
                </a:solidFill>
              </a:defRPr>
            </a:lvl1pPr>
            <a:lvl2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2pPr>
            <a:lvl3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3pPr>
            <a:lvl4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4pPr>
            <a:lvl5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5pPr>
            <a:lvl6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6pPr>
            <a:lvl7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7pPr>
            <a:lvl8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8pPr>
            <a:lvl9pPr>
              <a:lnSpc>
                <a:spcPts val="4400"/>
              </a:lnSpc>
              <a:defRPr sz="3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7051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defTabSz="234000">
              <a:tabLst>
                <a:tab pos="234000" algn="l"/>
              </a:tabLst>
              <a:defRPr/>
            </a:lvl2pPr>
            <a:lvl3pPr defTabSz="234000">
              <a:tabLst>
                <a:tab pos="234000" algn="l"/>
              </a:tabLst>
              <a:defRPr/>
            </a:lvl3pPr>
            <a:lvl4pPr defTabSz="234000">
              <a:tabLst>
                <a:tab pos="234000" algn="l"/>
              </a:tabLst>
              <a:defRPr/>
            </a:lvl4pPr>
            <a:lvl5pPr defTabSz="234000">
              <a:tabLst>
                <a:tab pos="234000" algn="l"/>
              </a:tabLst>
              <a:defRPr/>
            </a:lvl5pPr>
            <a:lvl6pPr marL="0" indent="0" defTabSz="234000">
              <a:buFont typeface="+mj-lt"/>
              <a:buNone/>
              <a:tabLst>
                <a:tab pos="234000" algn="l"/>
              </a:tabLst>
              <a:defRPr/>
            </a:lvl6pPr>
            <a:lvl7pPr defTabSz="234000">
              <a:tabLst>
                <a:tab pos="234000" algn="l"/>
              </a:tabLst>
              <a:defRPr/>
            </a:lvl7pPr>
            <a:lvl8pPr defTabSz="234000">
              <a:tabLst>
                <a:tab pos="234000" algn="l"/>
              </a:tabLst>
              <a:defRPr/>
            </a:lvl8pPr>
            <a:lvl9pPr defTabSz="234000">
              <a:tabLst>
                <a:tab pos="234000" algn="l"/>
              </a:tabLst>
              <a:defRPr/>
            </a:lvl9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Michael Stein | LOFAR Annual Meeting | 12.06.2026 | Dublin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0586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 //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Tabellenplatzhalter 4">
            <a:extLst>
              <a:ext uri="{FF2B5EF4-FFF2-40B4-BE49-F238E27FC236}">
                <a16:creationId xmlns:a16="http://schemas.microsoft.com/office/drawing/2014/main" id="{F5A8BB0B-4BD0-4791-8A9B-89C9D0000E3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68000" y="918000"/>
            <a:ext cx="8172000" cy="336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Tabelle durch Klicken auf Symbol hinzufügen</a:t>
            </a:r>
            <a:endParaRPr lang="de-DE" dirty="0"/>
          </a:p>
        </p:txBody>
      </p:sp>
      <p:grpSp>
        <p:nvGrpSpPr>
          <p:cNvPr id="6" name="Regieanweisungen">
            <a:extLst>
              <a:ext uri="{FF2B5EF4-FFF2-40B4-BE49-F238E27FC236}">
                <a16:creationId xmlns:a16="http://schemas.microsoft.com/office/drawing/2014/main" id="{20CE116F-C667-495A-B654-8B72C3A079E7}"/>
              </a:ext>
            </a:extLst>
          </p:cNvPr>
          <p:cNvGrpSpPr/>
          <p:nvPr userDrawn="1"/>
        </p:nvGrpSpPr>
        <p:grpSpPr>
          <a:xfrm>
            <a:off x="-2628800" y="-468000"/>
            <a:ext cx="14833648" cy="6083999"/>
            <a:chOff x="-2628800" y="-468000"/>
            <a:chExt cx="14833648" cy="6083999"/>
          </a:xfrm>
        </p:grpSpPr>
        <p:sp>
          <p:nvSpPr>
            <p:cNvPr id="16" name="Listenebenen">
              <a:extLst>
                <a:ext uri="{FF2B5EF4-FFF2-40B4-BE49-F238E27FC236}">
                  <a16:creationId xmlns:a16="http://schemas.microsoft.com/office/drawing/2014/main" id="{84A0104B-AA90-4DE7-ADAE-6959FBC15DB1}"/>
                </a:ext>
              </a:extLst>
            </p:cNvPr>
            <p:cNvSpPr txBox="1"/>
            <p:nvPr userDrawn="1"/>
          </p:nvSpPr>
          <p:spPr>
            <a:xfrm rot="10800000" flipH="1" flipV="1">
              <a:off x="-2628800" y="1368000"/>
              <a:ext cx="2520800" cy="1527786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0595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Einfärbung einer Spalte/Zeile: </a:t>
              </a:r>
              <a:br>
                <a:rPr lang="de-DE" sz="12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Markieren der Spalte/Zeile:</a:t>
              </a:r>
            </a:p>
            <a:p>
              <a:pPr marL="0" marR="0" lvl="0" indent="0" algn="r" defTabSz="90595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 Entwurf / Tabellentools &gt; Schattierung &gt;</a:t>
              </a:r>
            </a:p>
            <a:p>
              <a:pPr marL="0" marR="0" lvl="0" indent="0" algn="r" defTabSz="90595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sz="1200" b="1" baseline="0" dirty="0">
                <a:solidFill>
                  <a:schemeClr val="tx1"/>
                </a:solidFill>
                <a:latin typeface="+mn-lt"/>
              </a:endParaRPr>
            </a:p>
            <a:p>
              <a:pPr marL="0" marR="0" lvl="0" indent="0" algn="r" defTabSz="90595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Die gewünschte Farbe aus den Designfarben auswählen</a:t>
              </a:r>
            </a:p>
          </p:txBody>
        </p:sp>
        <p:sp>
          <p:nvSpPr>
            <p:cNvPr id="10" name="Zurücksetzen">
              <a:extLst>
                <a:ext uri="{FF2B5EF4-FFF2-40B4-BE49-F238E27FC236}">
                  <a16:creationId xmlns:a16="http://schemas.microsoft.com/office/drawing/2014/main" id="{431D1FFE-03BA-4520-A89B-CDD1BC7E4751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1" name="Hilfslinien">
              <a:extLst>
                <a:ext uri="{FF2B5EF4-FFF2-40B4-BE49-F238E27FC236}">
                  <a16:creationId xmlns:a16="http://schemas.microsoft.com/office/drawing/2014/main" id="{38EA8585-E11F-4D10-9DAB-78E6756B2D63}"/>
                </a:ext>
              </a:extLst>
            </p:cNvPr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34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Löschen einer Spalte/Zeile: </a:t>
              </a: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Markieren der Spalte/Zeile: Layout &gt; Löschen &gt; Spalte bzw. Zeile löschen</a:t>
              </a:r>
            </a:p>
          </p:txBody>
        </p:sp>
        <p:sp>
          <p:nvSpPr>
            <p:cNvPr id="12" name="Fußzeile">
              <a:extLst>
                <a:ext uri="{FF2B5EF4-FFF2-40B4-BE49-F238E27FC236}">
                  <a16:creationId xmlns:a16="http://schemas.microsoft.com/office/drawing/2014/main" id="{4EFB3271-7B15-42ED-A704-B39FAEDC1436}"/>
                </a:ext>
              </a:extLst>
            </p:cNvPr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34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13" name="Layoutwechsel">
              <a:extLst>
                <a:ext uri="{FF2B5EF4-FFF2-40B4-BE49-F238E27FC236}">
                  <a16:creationId xmlns:a16="http://schemas.microsoft.com/office/drawing/2014/main" id="{6BCDAEA0-53BC-4E57-84CA-5C530F05A90E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2283786"/>
              <a:ext cx="2952848" cy="1044048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Einfügen einer Spalte/Zeile: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Markieren der Spalte/Zeile neben der eine weitere eingefügt werden soll: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Layout &gt; Hier die gewünschte Einfügeoption auswählen</a:t>
              </a:r>
            </a:p>
          </p:txBody>
        </p:sp>
      </p:grp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4573989D-8FFD-4555-AAB7-592C2CE3AC9F}"/>
              </a:ext>
            </a:extLst>
          </p:cNvPr>
          <p:cNvCxnSpPr/>
          <p:nvPr userDrawn="1"/>
        </p:nvCxnSpPr>
        <p:spPr>
          <a:xfrm>
            <a:off x="0" y="4485600"/>
            <a:ext cx="9144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F3269418-AEC9-43D6-9A0C-41CA02546B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513"/>
          <a:stretch/>
        </p:blipFill>
        <p:spPr>
          <a:xfrm>
            <a:off x="9252000" y="3327773"/>
            <a:ext cx="2067213" cy="86415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81CC49D-33BF-49DC-B533-86BE2EB412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8000" y="4679640"/>
            <a:ext cx="1512000" cy="288720"/>
          </a:xfrm>
          <a:prstGeom prst="rect">
            <a:avLst/>
          </a:prstGeom>
        </p:spPr>
      </p:pic>
      <p:sp>
        <p:nvSpPr>
          <p:cNvPr id="3" name="Fußzeilenplatzhalter 7">
            <a:extLst>
              <a:ext uri="{FF2B5EF4-FFF2-40B4-BE49-F238E27FC236}">
                <a16:creationId xmlns:a16="http://schemas.microsoft.com/office/drawing/2014/main" id="{92CB5867-8324-7068-9668-349F2FD8A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2252541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514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dirty="0"/>
              <a:t>Vollbild durch klicken einfügen.</a:t>
            </a:r>
          </a:p>
        </p:txBody>
      </p:sp>
    </p:spTree>
    <p:extLst>
      <p:ext uri="{BB962C8B-B14F-4D97-AF65-F5344CB8AC3E}">
        <p14:creationId xmlns:p14="http://schemas.microsoft.com/office/powerpoint/2010/main" val="391117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2052000" y="468000"/>
            <a:ext cx="5040000" cy="336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51999" y="3952800"/>
            <a:ext cx="5040000" cy="324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3" name="Fußzeilenplatzhalter 7">
            <a:extLst>
              <a:ext uri="{FF2B5EF4-FFF2-40B4-BE49-F238E27FC236}">
                <a16:creationId xmlns:a16="http://schemas.microsoft.com/office/drawing/2014/main" id="{D738CC72-D0D1-ABB3-4698-55F29B669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2325704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92" userDrawn="1">
          <p15:clr>
            <a:srgbClr val="FBAE40"/>
          </p15:clr>
        </p15:guide>
        <p15:guide id="2" pos="4468" userDrawn="1">
          <p15:clr>
            <a:srgbClr val="FBAE40"/>
          </p15:clr>
        </p15:guide>
        <p15:guide id="3" orient="horz" pos="291" userDrawn="1">
          <p15:clr>
            <a:srgbClr val="FBAE40"/>
          </p15:clr>
        </p15:guide>
        <p15:guide id="4" orient="horz" pos="241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8000" y="468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000" y="3240000"/>
            <a:ext cx="3960000" cy="1044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80000" y="468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000" y="3240000"/>
            <a:ext cx="3960000" cy="1044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Fußzeilenplatzhalter 7">
            <a:extLst>
              <a:ext uri="{FF2B5EF4-FFF2-40B4-BE49-F238E27FC236}">
                <a16:creationId xmlns:a16="http://schemas.microsoft.com/office/drawing/2014/main" id="{5457D42F-2F91-CE2D-72A4-EE6166CB0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622643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 userDrawn="1">
          <p15:clr>
            <a:srgbClr val="FBAE40"/>
          </p15:clr>
        </p15:guide>
        <p15:guide id="2" pos="5443" userDrawn="1">
          <p15:clr>
            <a:srgbClr val="FBAE40"/>
          </p15:clr>
        </p15:guide>
        <p15:guide id="3" orient="horz" pos="291">
          <p15:clr>
            <a:srgbClr val="FBAE40"/>
          </p15:clr>
        </p15:guide>
        <p15:guide id="4" orient="horz" pos="1963" userDrawn="1">
          <p15:clr>
            <a:srgbClr val="FBAE40"/>
          </p15:clr>
        </p15:guide>
        <p15:guide id="5" pos="279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inkl.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8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80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B3784F-BC20-4A45-986C-728B00F59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5" name="Fußzeilenplatzhalter 7">
            <a:extLst>
              <a:ext uri="{FF2B5EF4-FFF2-40B4-BE49-F238E27FC236}">
                <a16:creationId xmlns:a16="http://schemas.microsoft.com/office/drawing/2014/main" id="{DE9E0A44-7A26-3C8C-0423-22051D1B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4262250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3" orient="horz" pos="596" userDrawn="1">
          <p15:clr>
            <a:srgbClr val="FBAE40"/>
          </p15:clr>
        </p15:guide>
        <p15:guide id="4" orient="horz" pos="2269" userDrawn="1">
          <p15:clr>
            <a:srgbClr val="FBAE40"/>
          </p15:clr>
        </p15:guide>
        <p15:guide id="5" pos="2790">
          <p15:clr>
            <a:srgbClr val="FBAE40"/>
          </p15:clr>
        </p15:guide>
        <p15:guide id="6" pos="544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000" y="918000"/>
            <a:ext cx="324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04000" y="954000"/>
            <a:ext cx="4536000" cy="3024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Fußzeilenplatzhalter 7">
            <a:extLst>
              <a:ext uri="{FF2B5EF4-FFF2-40B4-BE49-F238E27FC236}">
                <a16:creationId xmlns:a16="http://schemas.microsoft.com/office/drawing/2014/main" id="{B5CADFF7-86EC-8CA4-0747-4892FCE2E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4119991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83" userDrawn="1">
          <p15:clr>
            <a:srgbClr val="FBAE40"/>
          </p15:clr>
        </p15:guide>
        <p15:guide id="2" pos="5444" userDrawn="1">
          <p15:clr>
            <a:srgbClr val="FBAE40"/>
          </p15:clr>
        </p15:guide>
        <p15:guide id="3" orient="horz" pos="596" userDrawn="1">
          <p15:clr>
            <a:srgbClr val="FBAE40"/>
          </p15:clr>
        </p15:guide>
        <p15:guide id="4" orient="horz" pos="250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 inkl. Bildunter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000" y="918000"/>
            <a:ext cx="4104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0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4" name="Fußzeilenplatzhalter 7">
            <a:extLst>
              <a:ext uri="{FF2B5EF4-FFF2-40B4-BE49-F238E27FC236}">
                <a16:creationId xmlns:a16="http://schemas.microsoft.com/office/drawing/2014/main" id="{FEE360CA-6FFD-E679-0D51-B11824F3E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3587194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 userDrawn="1">
          <p15:clr>
            <a:srgbClr val="FBAE40"/>
          </p15:clr>
        </p15:guide>
        <p15:guide id="2" pos="5444" userDrawn="1">
          <p15:clr>
            <a:srgbClr val="FBAE40"/>
          </p15:clr>
        </p15:guide>
        <p15:guide id="3" orient="horz" pos="596" userDrawn="1">
          <p15:clr>
            <a:srgbClr val="FBAE40"/>
          </p15:clr>
        </p15:guide>
        <p15:guide id="4" orient="horz" pos="226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Bild inkl. Bildunterzeil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220000" y="918000"/>
            <a:ext cx="342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000" y="954000"/>
            <a:ext cx="3960000" cy="2646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00" y="3708000"/>
            <a:ext cx="3960000" cy="576000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900"/>
            </a:lvl1pPr>
            <a:lvl2pPr>
              <a:lnSpc>
                <a:spcPts val="1200"/>
              </a:lnSpc>
              <a:spcAft>
                <a:spcPts val="0"/>
              </a:spcAft>
              <a:defRPr sz="900"/>
            </a:lvl2pPr>
            <a:lvl3pPr>
              <a:lnSpc>
                <a:spcPts val="1200"/>
              </a:lnSpc>
              <a:spcAft>
                <a:spcPts val="0"/>
              </a:spcAft>
              <a:defRPr sz="900"/>
            </a:lvl3pPr>
            <a:lvl4pPr>
              <a:lnSpc>
                <a:spcPts val="1200"/>
              </a:lnSpc>
              <a:spcAft>
                <a:spcPts val="0"/>
              </a:spcAft>
              <a:defRPr sz="900"/>
            </a:lvl4pPr>
            <a:lvl5pPr>
              <a:lnSpc>
                <a:spcPts val="1200"/>
              </a:lnSpc>
              <a:spcAft>
                <a:spcPts val="0"/>
              </a:spcAft>
              <a:defRPr sz="900"/>
            </a:lvl5pPr>
            <a:lvl6pPr>
              <a:lnSpc>
                <a:spcPts val="1200"/>
              </a:lnSpc>
              <a:spcAft>
                <a:spcPts val="0"/>
              </a:spcAft>
              <a:defRPr sz="900"/>
            </a:lvl6pPr>
            <a:lvl7pPr>
              <a:lnSpc>
                <a:spcPts val="1200"/>
              </a:lnSpc>
              <a:spcAft>
                <a:spcPts val="0"/>
              </a:spcAft>
              <a:defRPr sz="900"/>
            </a:lvl7pPr>
            <a:lvl8pPr>
              <a:lnSpc>
                <a:spcPts val="1200"/>
              </a:lnSpc>
              <a:spcAft>
                <a:spcPts val="0"/>
              </a:spcAft>
              <a:defRPr sz="900"/>
            </a:lvl8pPr>
            <a:lvl9pPr>
              <a:lnSpc>
                <a:spcPts val="1200"/>
              </a:lnSpc>
              <a:spcAft>
                <a:spcPts val="0"/>
              </a:spcAft>
              <a:defRPr sz="9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4" name="Fußzeilenplatzhalter 7">
            <a:extLst>
              <a:ext uri="{FF2B5EF4-FFF2-40B4-BE49-F238E27FC236}">
                <a16:creationId xmlns:a16="http://schemas.microsoft.com/office/drawing/2014/main" id="{5043CB5D-9E1D-47A8-C20C-089A43F07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2413746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000" y="918000"/>
            <a:ext cx="540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0000" y="954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0000" y="2628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Fußzeilenplatzhalter 7">
            <a:extLst>
              <a:ext uri="{FF2B5EF4-FFF2-40B4-BE49-F238E27FC236}">
                <a16:creationId xmlns:a16="http://schemas.microsoft.com/office/drawing/2014/main" id="{B2359F0A-72F7-E9C2-FD83-5AFA24A8E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456241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77" userDrawn="1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 userDrawn="1">
          <p15:clr>
            <a:srgbClr val="FBAE40"/>
          </p15:clr>
        </p15:guide>
        <p15:guide id="5" orient="horz" pos="2564" userDrawn="1">
          <p15:clr>
            <a:srgbClr val="FBAE40"/>
          </p15:clr>
        </p15:guide>
        <p15:guide id="6" orient="horz" pos="1513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Bilder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240000" y="918000"/>
            <a:ext cx="5400000" cy="33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000" y="954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8000" y="2628000"/>
            <a:ext cx="2160000" cy="144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6" name="Fußzeilenplatzhalter 7">
            <a:extLst>
              <a:ext uri="{FF2B5EF4-FFF2-40B4-BE49-F238E27FC236}">
                <a16:creationId xmlns:a16="http://schemas.microsoft.com/office/drawing/2014/main" id="{52E77435-515A-5BAE-2E2B-DC8EA7F84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987010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8" userDrawn="1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>
          <p15:clr>
            <a:srgbClr val="FBAE40"/>
          </p15:clr>
        </p15:guide>
        <p15:guide id="5" orient="horz" pos="2564">
          <p15:clr>
            <a:srgbClr val="FBAE40"/>
          </p15:clr>
        </p15:guide>
        <p15:guide id="6" orient="horz" pos="1513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EINFÜGEN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5674647-E98A-4E91-B769-603FBD38F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3" name="Fußzeilenplatzhalter 7">
            <a:extLst>
              <a:ext uri="{FF2B5EF4-FFF2-40B4-BE49-F238E27FC236}">
                <a16:creationId xmlns:a16="http://schemas.microsoft.com/office/drawing/2014/main" id="{9933555A-F104-93FB-B19E-E1883F5D4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1783634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BC5583F-31A1-412C-900F-41106AD7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2" name="Fußzeilenplatzhalter 7">
            <a:extLst>
              <a:ext uri="{FF2B5EF4-FFF2-40B4-BE49-F238E27FC236}">
                <a16:creationId xmlns:a16="http://schemas.microsoft.com/office/drawing/2014/main" id="{4B51C6E6-DBB5-814B-F5C1-338A1CDE4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4181779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 userDrawn="1">
            <p:ph type="title"/>
          </p:nvPr>
        </p:nvSpPr>
        <p:spPr>
          <a:xfrm>
            <a:off x="468000" y="396000"/>
            <a:ext cx="7560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KAPITEL | CHART-HEADLINE</a:t>
            </a:r>
          </a:p>
        </p:txBody>
      </p:sp>
      <p:sp>
        <p:nvSpPr>
          <p:cNvPr id="3" name="Textplatzhalter 2"/>
          <p:cNvSpPr>
            <a:spLocks noGrp="1"/>
          </p:cNvSpPr>
          <p:nvPr userDrawn="1">
            <p:ph type="body" idx="1"/>
          </p:nvPr>
        </p:nvSpPr>
        <p:spPr>
          <a:xfrm>
            <a:off x="468000" y="918000"/>
            <a:ext cx="7560000" cy="336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(Text und Aufzählungen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2"/>
          </p:nvPr>
        </p:nvSpPr>
        <p:spPr>
          <a:xfrm>
            <a:off x="360000" y="5524114"/>
            <a:ext cx="4284008" cy="17998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9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3"/>
          </p:nvPr>
        </p:nvSpPr>
        <p:spPr>
          <a:xfrm>
            <a:off x="720000" y="4752000"/>
            <a:ext cx="6300000" cy="108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9pPr>
          </a:lstStyle>
          <a:p>
            <a:r>
              <a:rPr lang="en-US" dirty="0"/>
              <a:t>Insights into cosmic-ray transport from radio halos in edge-on galaxies | M. Stein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4"/>
          </p:nvPr>
        </p:nvSpPr>
        <p:spPr>
          <a:xfrm>
            <a:off x="324000" y="4752000"/>
            <a:ext cx="252000" cy="108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200" baseline="0">
                <a:latin typeface="+mn-lt"/>
              </a:defRPr>
            </a:lvl9pPr>
          </a:lstStyle>
          <a:p>
            <a:fld id="{6C8FC03C-C266-4645-ABC5-645062898383}" type="slidenum">
              <a:rPr lang="de-DE" smtClean="0"/>
              <a:pPr/>
              <a:t>‹Nr.›</a:t>
            </a:fld>
            <a:r>
              <a:rPr lang="de-DE"/>
              <a:t> </a:t>
            </a:r>
            <a:endParaRPr lang="de-DE" dirty="0"/>
          </a:p>
        </p:txBody>
      </p:sp>
      <p:grpSp>
        <p:nvGrpSpPr>
          <p:cNvPr id="31" name="Regieanweisungen"/>
          <p:cNvGrpSpPr/>
          <p:nvPr userDrawn="1"/>
        </p:nvGrpSpPr>
        <p:grpSpPr>
          <a:xfrm>
            <a:off x="-2088000" y="-468000"/>
            <a:ext cx="13284000" cy="6083999"/>
            <a:chOff x="-2088000" y="-468000"/>
            <a:chExt cx="13284000" cy="6083999"/>
          </a:xfrm>
        </p:grpSpPr>
        <p:grpSp>
          <p:nvGrpSpPr>
            <p:cNvPr id="29" name="Listenebenen"/>
            <p:cNvGrpSpPr/>
            <p:nvPr userDrawn="1"/>
          </p:nvGrpSpPr>
          <p:grpSpPr>
            <a:xfrm>
              <a:off x="-2088000" y="1368000"/>
              <a:ext cx="1980000" cy="2319874"/>
              <a:chOff x="-2088000" y="1368000"/>
              <a:chExt cx="1980000" cy="2319874"/>
            </a:xfrm>
          </p:grpSpPr>
          <p:sp>
            <p:nvSpPr>
              <p:cNvPr id="12" name="Text // Listenebene erhöhen"/>
              <p:cNvSpPr txBox="1"/>
              <p:nvPr userDrawn="1"/>
            </p:nvSpPr>
            <p:spPr>
              <a:xfrm>
                <a:off x="-2016000" y="2787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90595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90595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1" baseline="0" dirty="0">
                    <a:solidFill>
                      <a:schemeClr val="tx1"/>
                    </a:solidFill>
                    <a:latin typeface="+mn-lt"/>
                  </a:rPr>
                  <a:t>erhöhen</a:t>
                </a:r>
              </a:p>
            </p:txBody>
          </p:sp>
          <p:sp>
            <p:nvSpPr>
              <p:cNvPr id="13" name="Text // Listenebene verringern"/>
              <p:cNvSpPr txBox="1"/>
              <p:nvPr userDrawn="1"/>
            </p:nvSpPr>
            <p:spPr>
              <a:xfrm>
                <a:off x="-2016000" y="3291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90595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90595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1" baseline="0" dirty="0">
                    <a:solidFill>
                      <a:schemeClr val="tx1"/>
                    </a:solidFill>
                    <a:latin typeface="+mn-lt"/>
                  </a:rPr>
                  <a:t>verringern</a:t>
                </a:r>
              </a:p>
            </p:txBody>
          </p:sp>
          <p:sp>
            <p:nvSpPr>
              <p:cNvPr id="25" name="Listenebenen"/>
              <p:cNvSpPr txBox="1"/>
              <p:nvPr userDrawn="1"/>
            </p:nvSpPr>
            <p:spPr>
              <a:xfrm rot="10800000" flipH="1" flipV="1">
                <a:off x="-2088000" y="1368000"/>
                <a:ext cx="1980000" cy="8280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vert="horz" wrap="square" lIns="0" tIns="0" rIns="0" bIns="0" rtlCol="0" anchor="t" anchorCtr="0">
                <a:noAutofit/>
              </a:bodyPr>
              <a:lstStyle>
                <a:defPPr>
                  <a:defRPr lang="de-DE"/>
                </a:defPPr>
                <a:lvl1pPr marL="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0595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  <a:t>Listen erstellen</a:t>
                </a:r>
              </a:p>
              <a:p>
                <a:pPr marL="0" marR="0" lvl="0" indent="0" algn="r" defTabSz="90595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  <a:t>Wechseln Sie die Textebene</a:t>
                </a:r>
              </a:p>
              <a:p>
                <a:pPr marL="0" marR="0" lvl="0" indent="0" algn="r" defTabSz="90595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  <a:t>im Menü über: </a:t>
                </a:r>
                <a:br>
                  <a:rPr lang="de-DE" sz="1200" b="0" baseline="0" dirty="0">
                    <a:solidFill>
                      <a:schemeClr val="tx1"/>
                    </a:solidFill>
                    <a:latin typeface="+mn-lt"/>
                  </a:rPr>
                </a:br>
                <a:r>
                  <a:rPr lang="de-DE" sz="1200" b="1" baseline="0" dirty="0">
                    <a:solidFill>
                      <a:schemeClr val="tx1"/>
                    </a:solidFill>
                    <a:latin typeface="+mn-lt"/>
                  </a:rPr>
                  <a:t>Start &gt; Absatz &gt; Listenebene erhöhen/verringern</a:t>
                </a:r>
              </a:p>
            </p:txBody>
          </p:sp>
          <p:pic>
            <p:nvPicPr>
              <p:cNvPr id="27" name="Bild // Listenebene verringern"/>
              <p:cNvPicPr>
                <a:picLocks noChangeAspect="1"/>
              </p:cNvPicPr>
              <p:nvPr userDrawn="1"/>
            </p:nvPicPr>
            <p:blipFill>
              <a:blip r:embed="rId18"/>
              <a:stretch>
                <a:fillRect/>
              </a:stretch>
            </p:blipFill>
            <p:spPr>
              <a:xfrm>
                <a:off x="-963360" y="3291874"/>
                <a:ext cx="855360" cy="396000"/>
              </a:xfrm>
              <a:prstGeom prst="rect">
                <a:avLst/>
              </a:prstGeom>
            </p:spPr>
          </p:pic>
          <p:pic>
            <p:nvPicPr>
              <p:cNvPr id="28" name="Bild // Listenebene erhöhen"/>
              <p:cNvPicPr>
                <a:picLocks noChangeAspect="1"/>
              </p:cNvPicPr>
              <p:nvPr userDrawn="1"/>
            </p:nvPicPr>
            <p:blipFill>
              <a:blip r:embed="rId19"/>
              <a:stretch>
                <a:fillRect/>
              </a:stretch>
            </p:blipFill>
            <p:spPr>
              <a:xfrm>
                <a:off x="-963360" y="2787874"/>
                <a:ext cx="855360" cy="396000"/>
              </a:xfrm>
              <a:prstGeom prst="rect">
                <a:avLst/>
              </a:prstGeom>
            </p:spPr>
          </p:pic>
        </p:grpSp>
        <p:sp>
          <p:nvSpPr>
            <p:cNvPr id="14" name="Zurücksetzen"/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5" name="Hilfslinien"/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34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sp>
          <p:nvSpPr>
            <p:cNvPr id="16" name="Fußzeile"/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334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30" name="Layoutwechsel"/>
            <p:cNvSpPr txBox="1"/>
            <p:nvPr userDrawn="1"/>
          </p:nvSpPr>
          <p:spPr>
            <a:xfrm rot="10800000" flipH="1" flipV="1">
              <a:off x="9252000" y="2283786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Wechsel des Folienlayouts </a:t>
              </a:r>
              <a:br>
                <a:rPr lang="de-DE" sz="12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200" b="0" baseline="0" dirty="0">
                  <a:solidFill>
                    <a:schemeClr val="tx1"/>
                  </a:solidFill>
                  <a:latin typeface="+mn-lt"/>
                </a:rPr>
                <a:t>im Menü über:</a:t>
              </a:r>
            </a:p>
            <a:p>
              <a:pPr marL="0" marR="0" lvl="0" indent="0" algn="l" defTabSz="90595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200" b="1" baseline="0" dirty="0">
                  <a:solidFill>
                    <a:schemeClr val="tx1"/>
                  </a:solidFill>
                  <a:latin typeface="+mn-lt"/>
                </a:rPr>
                <a:t>Start &gt; Folien &gt; Layout</a:t>
              </a:r>
            </a:p>
          </p:txBody>
        </p:sp>
      </p:grp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F61B1FA0-8233-4248-B899-BF9702E3E986}"/>
              </a:ext>
            </a:extLst>
          </p:cNvPr>
          <p:cNvCxnSpPr/>
          <p:nvPr userDrawn="1"/>
        </p:nvCxnSpPr>
        <p:spPr>
          <a:xfrm>
            <a:off x="0" y="4485600"/>
            <a:ext cx="9144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289C4D98-9606-4382-895C-2F9999CA3289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7308000" y="4679640"/>
            <a:ext cx="1512000" cy="2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1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0" r:id="rId4"/>
    <p:sldLayoutId id="2147483667" r:id="rId5"/>
    <p:sldLayoutId id="2147483658" r:id="rId6"/>
    <p:sldLayoutId id="2147483659" r:id="rId7"/>
    <p:sldLayoutId id="2147483660" r:id="rId8"/>
    <p:sldLayoutId id="2147483661" r:id="rId9"/>
    <p:sldLayoutId id="2147483663" r:id="rId10"/>
    <p:sldLayoutId id="2147483662" r:id="rId11"/>
    <p:sldLayoutId id="2147483664" r:id="rId12"/>
    <p:sldLayoutId id="2147483665" r:id="rId13"/>
    <p:sldLayoutId id="2147483666" r:id="rId14"/>
    <p:sldLayoutId id="2147483654" r:id="rId15"/>
    <p:sldLayoutId id="2147483655" r:id="rId16"/>
  </p:sldLayoutIdLst>
  <p:hf hdr="0" dt="0"/>
  <p:txStyles>
    <p:titleStyle>
      <a:lvl1pPr marL="0" indent="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700" b="0" kern="120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1200"/>
        </a:spcAft>
        <a:buSzPct val="75000"/>
        <a:buFont typeface="Arial" panose="020B0604020202020204" pitchFamily="34" charset="0"/>
        <a:buNone/>
        <a:defRPr sz="1500" b="1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234000" indent="-23400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bg2"/>
        </a:buClr>
        <a:buSzPct val="100000"/>
        <a:buFont typeface="Wingdings" panose="05000000000000000000" pitchFamily="2" charset="2"/>
        <a:buChar char="§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468000" indent="-23400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702000" indent="-23400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6858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SzPct val="75000"/>
        <a:buFont typeface="Arial" panose="020B0604020202020204" pitchFamily="34" charset="0"/>
        <a:buNone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2" userDrawn="1">
          <p15:clr>
            <a:srgbClr val="5ACBF0"/>
          </p15:clr>
        </p15:guide>
        <p15:guide id="2" pos="5059" userDrawn="1">
          <p15:clr>
            <a:srgbClr val="5ACBF0"/>
          </p15:clr>
        </p15:guide>
        <p15:guide id="3" orient="horz" pos="245" userDrawn="1">
          <p15:clr>
            <a:srgbClr val="5ACBF0"/>
          </p15:clr>
        </p15:guide>
        <p15:guide id="4" orient="horz" pos="2700" userDrawn="1">
          <p15:clr>
            <a:srgbClr val="5ACBF0"/>
          </p15:clr>
        </p15:guide>
        <p15:guide id="5" pos="5443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91F5E70-F6F5-4247-85F2-66AA884FA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3826010"/>
            <a:ext cx="7416368" cy="285315"/>
          </a:xfrm>
        </p:spPr>
        <p:txBody>
          <a:bodyPr/>
          <a:lstStyle/>
          <a:p>
            <a:r>
              <a:rPr lang="en-GB" sz="2000" noProof="0" dirty="0">
                <a:latin typeface="+mj-lt"/>
              </a:rPr>
              <a:t>The LOFAR2.0 perspective of nearby star-forming galaxies, laboratories of magnetic fields and cosmic ray transport</a:t>
            </a:r>
          </a:p>
        </p:txBody>
      </p:sp>
      <p:sp>
        <p:nvSpPr>
          <p:cNvPr id="2" name="Untertitel 1">
            <a:extLst>
              <a:ext uri="{FF2B5EF4-FFF2-40B4-BE49-F238E27FC236}">
                <a16:creationId xmlns:a16="http://schemas.microsoft.com/office/drawing/2014/main" id="{3F806E7C-E56D-41BC-8AA6-00785CAB7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000" y="4731990"/>
            <a:ext cx="7560000" cy="324000"/>
          </a:xfrm>
        </p:spPr>
        <p:txBody>
          <a:bodyPr/>
          <a:lstStyle/>
          <a:p>
            <a:r>
              <a:rPr lang="en-GB" noProof="0" dirty="0">
                <a:latin typeface="RubFlama" panose="02000000000000000000" pitchFamily="2" charset="0"/>
              </a:rPr>
              <a:t>Michael Stein | LOFAR Annual Meeting | 12.06.2026 | Dublin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C9D0AB16-95B4-FB60-B422-804682A482C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29998" b="29998"/>
          <a:stretch/>
        </p:blipFill>
        <p:spPr/>
      </p:pic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EAB04277-21C8-3E86-9236-A5D06E227D96}"/>
              </a:ext>
            </a:extLst>
          </p:cNvPr>
          <p:cNvGrpSpPr>
            <a:grpSpLocks noChangeAspect="1"/>
          </p:cNvGrpSpPr>
          <p:nvPr/>
        </p:nvGrpSpPr>
        <p:grpSpPr>
          <a:xfrm>
            <a:off x="8018898" y="3280587"/>
            <a:ext cx="1122804" cy="1831112"/>
            <a:chOff x="8018898" y="3280587"/>
            <a:chExt cx="1122804" cy="1831112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C16347D7-9E8B-E8DE-16EC-756FBB0CE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18898" y="4196133"/>
              <a:ext cx="1122804" cy="915566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259F8DB5-9A7B-063B-E89A-7B0525440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8018898" y="3280587"/>
              <a:ext cx="1122804" cy="688081"/>
            </a:xfrm>
            <a:prstGeom prst="rect">
              <a:avLst/>
            </a:prstGeom>
          </p:spPr>
        </p:pic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9DAA06AE-6E22-C150-1F11-2874F7C723F2}"/>
              </a:ext>
            </a:extLst>
          </p:cNvPr>
          <p:cNvSpPr txBox="1"/>
          <p:nvPr/>
        </p:nvSpPr>
        <p:spPr>
          <a:xfrm>
            <a:off x="-797092" y="2819712"/>
            <a:ext cx="9041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noProof="0" dirty="0">
                <a:solidFill>
                  <a:schemeClr val="bg1"/>
                </a:solidFill>
                <a:latin typeface="RubFlama" panose="02000000000000000000" pitchFamily="2" charset="0"/>
              </a:rPr>
              <a:t>Image Credit:</a:t>
            </a:r>
            <a:br>
              <a:rPr lang="en-GB" sz="1000" noProof="0" dirty="0">
                <a:solidFill>
                  <a:schemeClr val="bg1"/>
                </a:solidFill>
                <a:latin typeface="RubFlama" panose="02000000000000000000" pitchFamily="2" charset="0"/>
              </a:rPr>
            </a:br>
            <a:r>
              <a:rPr lang="en-GB" sz="1000" noProof="0" dirty="0">
                <a:solidFill>
                  <a:schemeClr val="bg1"/>
                </a:solidFill>
                <a:latin typeface="RubFlama" panose="02000000000000000000" pitchFamily="2" charset="0"/>
              </a:rPr>
              <a:t>NRAO, NASA, ESA, Hubble; Processing: Jayanne English (U. Manitoba)</a:t>
            </a:r>
          </a:p>
        </p:txBody>
      </p:sp>
    </p:spTree>
    <p:extLst>
      <p:ext uri="{BB962C8B-B14F-4D97-AF65-F5344CB8AC3E}">
        <p14:creationId xmlns:p14="http://schemas.microsoft.com/office/powerpoint/2010/main" val="342693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352AC-5273-368F-8C19-BD29B494C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B190A34-38E1-137E-B7E4-7FB67F2DE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3826010"/>
            <a:ext cx="7416368" cy="285315"/>
          </a:xfrm>
        </p:spPr>
        <p:txBody>
          <a:bodyPr/>
          <a:lstStyle/>
          <a:p>
            <a:r>
              <a:rPr lang="en-GB" sz="2000" noProof="0" dirty="0">
                <a:latin typeface="+mj-lt"/>
              </a:rPr>
              <a:t>The LOFAR2.0 perspective of nearby star-forming galaxies….. (IN PREPARATION)</a:t>
            </a:r>
          </a:p>
        </p:txBody>
      </p:sp>
      <p:sp>
        <p:nvSpPr>
          <p:cNvPr id="2" name="Untertitel 1">
            <a:extLst>
              <a:ext uri="{FF2B5EF4-FFF2-40B4-BE49-F238E27FC236}">
                <a16:creationId xmlns:a16="http://schemas.microsoft.com/office/drawing/2014/main" id="{4FFCD205-31CB-4F6A-4C43-E05917ACD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000" y="4731990"/>
            <a:ext cx="7560000" cy="324000"/>
          </a:xfrm>
        </p:spPr>
        <p:txBody>
          <a:bodyPr/>
          <a:lstStyle/>
          <a:p>
            <a:r>
              <a:rPr lang="en-GB" noProof="0" dirty="0">
                <a:latin typeface="RubFlama" panose="02000000000000000000" pitchFamily="2" charset="0"/>
              </a:rPr>
              <a:t>Michael Stein | LOFAR Annual Meeting | 12.06.2026 | Dublin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5A8BF942-6E98-7DDF-CCFC-E3844F5F2B2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29998" b="29998"/>
          <a:stretch/>
        </p:blipFill>
        <p:spPr/>
      </p:pic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DD27590F-9EE4-F839-DF08-9E3E834FBA86}"/>
              </a:ext>
            </a:extLst>
          </p:cNvPr>
          <p:cNvGrpSpPr>
            <a:grpSpLocks noChangeAspect="1"/>
          </p:cNvGrpSpPr>
          <p:nvPr/>
        </p:nvGrpSpPr>
        <p:grpSpPr>
          <a:xfrm>
            <a:off x="8018898" y="3280587"/>
            <a:ext cx="1122804" cy="1831112"/>
            <a:chOff x="8018898" y="3280587"/>
            <a:chExt cx="1122804" cy="1831112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F42A70E1-5693-A3A7-1676-5ACBA369C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18898" y="4196133"/>
              <a:ext cx="1122804" cy="915566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8779A519-CDBF-7330-6371-90427D0A3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8018898" y="3280587"/>
              <a:ext cx="1122804" cy="688081"/>
            </a:xfrm>
            <a:prstGeom prst="rect">
              <a:avLst/>
            </a:prstGeom>
          </p:spPr>
        </p:pic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ED59DD5C-7F08-862C-6FE1-50B0004A7DA7}"/>
              </a:ext>
            </a:extLst>
          </p:cNvPr>
          <p:cNvSpPr txBox="1"/>
          <p:nvPr/>
        </p:nvSpPr>
        <p:spPr>
          <a:xfrm>
            <a:off x="-797092" y="2819712"/>
            <a:ext cx="9041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noProof="0" dirty="0">
                <a:solidFill>
                  <a:schemeClr val="bg1"/>
                </a:solidFill>
                <a:latin typeface="RubFlama" panose="02000000000000000000" pitchFamily="2" charset="0"/>
              </a:rPr>
              <a:t>Image Credit:</a:t>
            </a:r>
            <a:br>
              <a:rPr lang="en-GB" sz="1000" noProof="0" dirty="0">
                <a:solidFill>
                  <a:schemeClr val="bg1"/>
                </a:solidFill>
                <a:latin typeface="RubFlama" panose="02000000000000000000" pitchFamily="2" charset="0"/>
              </a:rPr>
            </a:br>
            <a:r>
              <a:rPr lang="en-GB" sz="1000" noProof="0" dirty="0">
                <a:solidFill>
                  <a:schemeClr val="bg1"/>
                </a:solidFill>
                <a:latin typeface="RubFlama" panose="02000000000000000000" pitchFamily="2" charset="0"/>
              </a:rPr>
              <a:t>NRAO, NASA, ESA, Hubble; Processing: Jayanne English (U. Manitoba)</a:t>
            </a:r>
          </a:p>
        </p:txBody>
      </p:sp>
    </p:spTree>
    <p:extLst>
      <p:ext uri="{BB962C8B-B14F-4D97-AF65-F5344CB8AC3E}">
        <p14:creationId xmlns:p14="http://schemas.microsoft.com/office/powerpoint/2010/main" val="3317825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DBAC6-BEAA-38F2-2CD3-CC86BA39A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E19E2141-F99D-60D2-EFCF-B7F47FA7AA78}"/>
              </a:ext>
            </a:extLst>
          </p:cNvPr>
          <p:cNvSpPr/>
          <p:nvPr/>
        </p:nvSpPr>
        <p:spPr>
          <a:xfrm>
            <a:off x="-1" y="0"/>
            <a:ext cx="9144001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bg1"/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5FA9FCB-654C-D229-17C0-59C24A42A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6" y="67457"/>
            <a:ext cx="5148064" cy="500858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E3321B2-2B7A-B9BA-5DA4-0113ED4B1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95486"/>
            <a:ext cx="6187344" cy="151218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5BCCCB59-4524-182B-08E5-1EE35037A424}"/>
              </a:ext>
            </a:extLst>
          </p:cNvPr>
          <p:cNvSpPr txBox="1"/>
          <p:nvPr/>
        </p:nvSpPr>
        <p:spPr>
          <a:xfrm>
            <a:off x="107504" y="3875045"/>
            <a:ext cx="4680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0" dirty="0">
                <a:solidFill>
                  <a:schemeClr val="bg1"/>
                </a:solidFill>
                <a:latin typeface="RubFlama" panose="02000000000000000000" pitchFamily="2" charset="0"/>
              </a:rPr>
              <a:t>In collaboration with:</a:t>
            </a:r>
            <a:br>
              <a:rPr lang="en-GB" sz="1800" noProof="0" dirty="0">
                <a:solidFill>
                  <a:schemeClr val="bg1"/>
                </a:solidFill>
                <a:latin typeface="RubFlama" panose="02000000000000000000" pitchFamily="2" charset="0"/>
              </a:rPr>
            </a:br>
            <a:r>
              <a:rPr lang="en-GB" sz="1800" noProof="0" dirty="0">
                <a:solidFill>
                  <a:schemeClr val="bg1"/>
                </a:solidFill>
                <a:latin typeface="RubFlama" panose="02000000000000000000" pitchFamily="2" charset="0"/>
              </a:rPr>
              <a:t>Reinout van Weeren, Tim </a:t>
            </a:r>
            <a:r>
              <a:rPr lang="en-GB" sz="1800" noProof="0" dirty="0" err="1">
                <a:solidFill>
                  <a:schemeClr val="bg1"/>
                </a:solidFill>
                <a:latin typeface="RubFlama" panose="02000000000000000000" pitchFamily="2" charset="0"/>
              </a:rPr>
              <a:t>Shimwell</a:t>
            </a:r>
            <a:r>
              <a:rPr lang="en-GB" sz="1800" noProof="0" dirty="0">
                <a:solidFill>
                  <a:schemeClr val="bg1"/>
                </a:solidFill>
                <a:latin typeface="RubFlama" panose="02000000000000000000" pitchFamily="2" charset="0"/>
              </a:rPr>
              <a:t>, Henrik Edler, MKSP/SKSP nearby galaxies working groups</a:t>
            </a:r>
            <a:br>
              <a:rPr lang="en-GB" sz="1800" noProof="0" dirty="0">
                <a:solidFill>
                  <a:schemeClr val="bg1"/>
                </a:solidFill>
                <a:latin typeface="RubFlama" panose="02000000000000000000" pitchFamily="2" charset="0"/>
              </a:rPr>
            </a:br>
            <a:endParaRPr lang="en-GB" sz="1800" noProof="0" dirty="0">
              <a:solidFill>
                <a:schemeClr val="bg1"/>
              </a:solidFill>
              <a:latin typeface="RubFlama" panose="020000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CA1D30E-D6D7-E77E-172E-CBABA54FF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106" y="1909343"/>
            <a:ext cx="2174575" cy="217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67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04054-2F23-C44F-C345-5AEB70DF7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E9AD2858-0420-ADBC-2341-59F1221FF38A}"/>
              </a:ext>
            </a:extLst>
          </p:cNvPr>
          <p:cNvSpPr txBox="1"/>
          <p:nvPr/>
        </p:nvSpPr>
        <p:spPr>
          <a:xfrm>
            <a:off x="21978" y="339502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bg1"/>
                </a:solidFill>
                <a:latin typeface="RubFlama" panose="02000000000000000000" pitchFamily="2" charset="0"/>
              </a:rPr>
              <a:t>Galactic Halos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BDC90C0-0C48-7784-DCB2-DCE9C1CA6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762" y="0"/>
            <a:ext cx="6408294" cy="514349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DE9A8AEB-4502-8D1C-E003-07776EF142DD}"/>
              </a:ext>
            </a:extLst>
          </p:cNvPr>
          <p:cNvSpPr txBox="1"/>
          <p:nvPr/>
        </p:nvSpPr>
        <p:spPr>
          <a:xfrm>
            <a:off x="271369" y="4858183"/>
            <a:ext cx="2522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 dirty="0">
                <a:solidFill>
                  <a:schemeClr val="bg1"/>
                </a:solidFill>
                <a:latin typeface="RubFlama" panose="02000000000000000000" pitchFamily="2" charset="0"/>
              </a:rPr>
              <a:t>Image Credit: Tumlinson+2017</a:t>
            </a:r>
          </a:p>
        </p:txBody>
      </p:sp>
    </p:spTree>
    <p:extLst>
      <p:ext uri="{BB962C8B-B14F-4D97-AF65-F5344CB8AC3E}">
        <p14:creationId xmlns:p14="http://schemas.microsoft.com/office/powerpoint/2010/main" val="2718438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FDD3A-49D1-9475-4827-DA76E854B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96D5B62C-1E85-32A1-0EF8-F8C7207B06E0}"/>
              </a:ext>
            </a:extLst>
          </p:cNvPr>
          <p:cNvSpPr/>
          <p:nvPr/>
        </p:nvSpPr>
        <p:spPr>
          <a:xfrm>
            <a:off x="-1" y="0"/>
            <a:ext cx="9144001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CC2816B-88B7-CE97-EC13-8CD3F2A5F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0"/>
            <a:ext cx="8058150" cy="51435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F3F5DACE-2EA9-AD67-7B0D-A1E3F8EA9F95}"/>
              </a:ext>
            </a:extLst>
          </p:cNvPr>
          <p:cNvSpPr txBox="1"/>
          <p:nvPr/>
        </p:nvSpPr>
        <p:spPr>
          <a:xfrm>
            <a:off x="6444209" y="4823876"/>
            <a:ext cx="2699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 dirty="0">
                <a:solidFill>
                  <a:schemeClr val="bg1"/>
                </a:solidFill>
                <a:latin typeface="RubFlama" panose="02000000000000000000" pitchFamily="2" charset="0"/>
              </a:rPr>
              <a:t>Image Credit: J. Dörner, SFB 1491</a:t>
            </a:r>
          </a:p>
        </p:txBody>
      </p:sp>
    </p:spTree>
    <p:extLst>
      <p:ext uri="{BB962C8B-B14F-4D97-AF65-F5344CB8AC3E}">
        <p14:creationId xmlns:p14="http://schemas.microsoft.com/office/powerpoint/2010/main" val="2942952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E0104-F1F9-B38F-16D1-2285B4068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4D348C4-E43E-6C23-CBAD-3008B7DA20CC}"/>
              </a:ext>
            </a:extLst>
          </p:cNvPr>
          <p:cNvSpPr/>
          <p:nvPr/>
        </p:nvSpPr>
        <p:spPr>
          <a:xfrm>
            <a:off x="0" y="0"/>
            <a:ext cx="4644008" cy="51640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2A5E6BA-A3CA-A063-F2C9-83E0418EB5D4}"/>
              </a:ext>
            </a:extLst>
          </p:cNvPr>
          <p:cNvSpPr txBox="1"/>
          <p:nvPr/>
        </p:nvSpPr>
        <p:spPr>
          <a:xfrm>
            <a:off x="2045035" y="4866501"/>
            <a:ext cx="2522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 dirty="0">
                <a:solidFill>
                  <a:schemeClr val="bg1"/>
                </a:solidFill>
                <a:latin typeface="RubFlama" panose="02000000000000000000" pitchFamily="2" charset="0"/>
              </a:rPr>
              <a:t>Image Credit: </a:t>
            </a:r>
            <a:r>
              <a:rPr lang="en-GB" sz="1200" noProof="0" dirty="0" err="1">
                <a:solidFill>
                  <a:schemeClr val="bg1"/>
                </a:solidFill>
                <a:latin typeface="RubFlama" panose="02000000000000000000" pitchFamily="2" charset="0"/>
              </a:rPr>
              <a:t>Noirlab</a:t>
            </a:r>
            <a:endParaRPr lang="en-GB" sz="1200" noProof="0" dirty="0">
              <a:solidFill>
                <a:schemeClr val="bg1"/>
              </a:solidFill>
              <a:latin typeface="RubFlama" panose="02000000000000000000" pitchFamily="2" charset="0"/>
            </a:endParaRPr>
          </a:p>
        </p:txBody>
      </p:sp>
      <p:pic>
        <p:nvPicPr>
          <p:cNvPr id="5122" name="Picture 2" descr="NGC 4631: The Whale">
            <a:extLst>
              <a:ext uri="{FF2B5EF4-FFF2-40B4-BE49-F238E27FC236}">
                <a16:creationId xmlns:a16="http://schemas.microsoft.com/office/drawing/2014/main" id="{C87DCCE7-AA1D-D26F-5139-9BECEC285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3" y="1051756"/>
            <a:ext cx="4508457" cy="303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D1EB96D6-0F3A-41A8-AB31-AC7EFD883257}"/>
              </a:ext>
            </a:extLst>
          </p:cNvPr>
          <p:cNvSpPr/>
          <p:nvPr/>
        </p:nvSpPr>
        <p:spPr>
          <a:xfrm>
            <a:off x="4567820" y="0"/>
            <a:ext cx="4567820" cy="51640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494673D-2FB4-3DA5-FCC7-C28ECFEAD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53930"/>
            <a:ext cx="4559164" cy="443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7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2AE-B014-C800-AFD6-9E92903FE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244D23FB-3F02-4634-823D-C565260512CE}"/>
              </a:ext>
            </a:extLst>
          </p:cNvPr>
          <p:cNvSpPr/>
          <p:nvPr/>
        </p:nvSpPr>
        <p:spPr>
          <a:xfrm>
            <a:off x="0" y="0"/>
            <a:ext cx="4644008" cy="51640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3217135-99B8-7D8D-5FB8-72E49899CABB}"/>
              </a:ext>
            </a:extLst>
          </p:cNvPr>
          <p:cNvSpPr/>
          <p:nvPr/>
        </p:nvSpPr>
        <p:spPr>
          <a:xfrm>
            <a:off x="4567820" y="0"/>
            <a:ext cx="4567820" cy="51640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CB1DD39-45E9-840C-A686-364146EFD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274" y="1380149"/>
            <a:ext cx="2969235" cy="238320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88EEECC-461F-5390-5A36-668663FE5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998198">
            <a:off x="597381" y="482449"/>
            <a:ext cx="2028826" cy="16284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50930F6-6DC9-A6C4-AB3E-B19101450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032902">
            <a:off x="5913000" y="1865327"/>
            <a:ext cx="2028826" cy="16284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7D721D5-B3C9-094D-A7DC-4537E4831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032902">
            <a:off x="3699788" y="32592"/>
            <a:ext cx="2028826" cy="16284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7390264-6AB9-2652-05A2-F6C83E61C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209789">
            <a:off x="974276" y="3041222"/>
            <a:ext cx="2028826" cy="16284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841574B-3CAD-EC42-B7D9-B9AE93B4B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778380">
            <a:off x="4580888" y="3271242"/>
            <a:ext cx="2028826" cy="16284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857D5FDA-9A2E-574D-235F-4FD2CFFDB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756241">
            <a:off x="5642947" y="223273"/>
            <a:ext cx="2028826" cy="16284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6324203-78AD-8436-F521-CD8D5D97C6D2}"/>
              </a:ext>
            </a:extLst>
          </p:cNvPr>
          <p:cNvSpPr txBox="1"/>
          <p:nvPr/>
        </p:nvSpPr>
        <p:spPr>
          <a:xfrm>
            <a:off x="6530281" y="4846048"/>
            <a:ext cx="2522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 dirty="0">
                <a:solidFill>
                  <a:schemeClr val="bg1"/>
                </a:solidFill>
                <a:latin typeface="RubFlama" panose="02000000000000000000" pitchFamily="2" charset="0"/>
              </a:rPr>
              <a:t>Image Credit: Tumlinson+2017</a:t>
            </a:r>
          </a:p>
        </p:txBody>
      </p:sp>
    </p:spTree>
    <p:extLst>
      <p:ext uri="{BB962C8B-B14F-4D97-AF65-F5344CB8AC3E}">
        <p14:creationId xmlns:p14="http://schemas.microsoft.com/office/powerpoint/2010/main" val="381114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nplatzhalter 5">
            <a:extLst>
              <a:ext uri="{FF2B5EF4-FFF2-40B4-BE49-F238E27FC236}">
                <a16:creationId xmlns:a16="http://schemas.microsoft.com/office/drawing/2014/main" id="{DC8728F4-B34B-28D9-AAC5-61E4E3E5A8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8125575"/>
              </p:ext>
            </p:extLst>
          </p:nvPr>
        </p:nvGraphicFramePr>
        <p:xfrm>
          <a:off x="107503" y="627534"/>
          <a:ext cx="8928995" cy="43544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57207">
                  <a:extLst>
                    <a:ext uri="{9D8B030D-6E8A-4147-A177-3AD203B41FA5}">
                      <a16:colId xmlns:a16="http://schemas.microsoft.com/office/drawing/2014/main" val="1993241883"/>
                    </a:ext>
                  </a:extLst>
                </a:gridCol>
                <a:gridCol w="1186737">
                  <a:extLst>
                    <a:ext uri="{9D8B030D-6E8A-4147-A177-3AD203B41FA5}">
                      <a16:colId xmlns:a16="http://schemas.microsoft.com/office/drawing/2014/main" val="732124900"/>
                    </a:ext>
                  </a:extLst>
                </a:gridCol>
                <a:gridCol w="1186737">
                  <a:extLst>
                    <a:ext uri="{9D8B030D-6E8A-4147-A177-3AD203B41FA5}">
                      <a16:colId xmlns:a16="http://schemas.microsoft.com/office/drawing/2014/main" val="3822233724"/>
                    </a:ext>
                  </a:extLst>
                </a:gridCol>
                <a:gridCol w="1186737">
                  <a:extLst>
                    <a:ext uri="{9D8B030D-6E8A-4147-A177-3AD203B41FA5}">
                      <a16:colId xmlns:a16="http://schemas.microsoft.com/office/drawing/2014/main" val="2083523672"/>
                    </a:ext>
                  </a:extLst>
                </a:gridCol>
                <a:gridCol w="4011577">
                  <a:extLst>
                    <a:ext uri="{9D8B030D-6E8A-4147-A177-3AD203B41FA5}">
                      <a16:colId xmlns:a16="http://schemas.microsoft.com/office/drawing/2014/main" val="3565249345"/>
                    </a:ext>
                  </a:extLst>
                </a:gridCol>
              </a:tblGrid>
              <a:tr h="3109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effectLst/>
                          <a:latin typeface="RubFlama" panose="02000000000000000000" pitchFamily="2" charset="0"/>
                        </a:rPr>
                        <a:t>Galaxy</a:t>
                      </a:r>
                      <a:endParaRPr lang="en-GB" sz="1200" b="1" i="0" u="none" strike="noStrike" noProof="0" dirty="0">
                        <a:solidFill>
                          <a:srgbClr val="FFFFFF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RubFlama" panose="02000000000000000000" pitchFamily="2" charset="0"/>
                        </a:rPr>
                        <a:t>D [Mpc]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effectLst/>
                          <a:latin typeface="RubFlama" panose="02000000000000000000" pitchFamily="2" charset="0"/>
                        </a:rPr>
                        <a:t>RA</a:t>
                      </a:r>
                      <a:endParaRPr lang="en-GB" sz="1200" b="1" i="0" u="none" strike="noStrike" noProof="0" dirty="0">
                        <a:solidFill>
                          <a:srgbClr val="FFFFFF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effectLst/>
                          <a:latin typeface="RubFlama" panose="02000000000000000000" pitchFamily="2" charset="0"/>
                        </a:rPr>
                        <a:t>Dec</a:t>
                      </a:r>
                      <a:endParaRPr lang="en-GB" sz="1200" b="1" i="0" u="none" strike="noStrike" noProof="0" dirty="0">
                        <a:solidFill>
                          <a:srgbClr val="FFFFFF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effectLst/>
                          <a:latin typeface="RubFlama" panose="02000000000000000000" pitchFamily="2" charset="0"/>
                        </a:rPr>
                        <a:t>Comment</a:t>
                      </a:r>
                      <a:endParaRPr lang="en-GB" sz="1200" b="1" i="0" u="none" strike="noStrike" noProof="0" dirty="0">
                        <a:solidFill>
                          <a:srgbClr val="FFFFFF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8242818"/>
                  </a:ext>
                </a:extLst>
              </a:tr>
              <a:tr h="2888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IC 342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3.5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03 46 48.5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68 05 47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Spiral galaxy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97937930"/>
                  </a:ext>
                </a:extLst>
              </a:tr>
              <a:tr h="2888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NGC 1569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2.9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04 30 49.1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64 50 53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Dwarf galaxy with wind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31758712"/>
                  </a:ext>
                </a:extLst>
              </a:tr>
              <a:tr h="2888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NGC 2820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28.2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09 21 45.6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64 15 29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Galaxy group and radio halo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52707335"/>
                  </a:ext>
                </a:extLst>
              </a:tr>
              <a:tr h="2888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M 81/M 82-group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3.7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09 55 33.2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69 03 55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Group interaction, starburst wind in M82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76355002"/>
                  </a:ext>
                </a:extLst>
              </a:tr>
              <a:tr h="2888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Arp 214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14.7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11 32 34.8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53 04 04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Barred, </a:t>
                      </a:r>
                      <a:r>
                        <a:rPr lang="en-GB" sz="120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warpeddisk</a:t>
                      </a: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, </a:t>
                      </a:r>
                      <a:r>
                        <a:rPr lang="en-GB" sz="120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tidaltails</a:t>
                      </a: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, compact group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10333760"/>
                  </a:ext>
                </a:extLst>
              </a:tr>
              <a:tr h="2888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M 108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10.0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11 11 31.0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55 40 27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Galaxy with filaments and wind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77546380"/>
                  </a:ext>
                </a:extLst>
              </a:tr>
              <a:tr h="2888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NGC 4217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18.3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12 15 50.9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47 05 03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Superbubble</a:t>
                      </a: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 structure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86142385"/>
                  </a:ext>
                </a:extLst>
              </a:tr>
              <a:tr h="2888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NGC 4214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3.0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12 15 39.2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36 19 37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Starburst dwarf galaxy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68563092"/>
                  </a:ext>
                </a:extLst>
              </a:tr>
              <a:tr h="2888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NGC 4631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5.1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12 42 08.0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32 32 29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Large radio halo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33853405"/>
                  </a:ext>
                </a:extLst>
              </a:tr>
              <a:tr h="2888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NGC 4449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3.9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12 28 11.1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44 05 37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Starburst dwarf galaxy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75861923"/>
                  </a:ext>
                </a:extLst>
              </a:tr>
              <a:tr h="2888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M 51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7.3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13 29 52.7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47 15 58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Grand-design spiral galaxy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16522261"/>
                  </a:ext>
                </a:extLst>
              </a:tr>
              <a:tr h="2888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M 101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6.6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14 03 12.5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54 20 56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Grand-design spiral galaxy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2081966"/>
                  </a:ext>
                </a:extLst>
              </a:tr>
              <a:tr h="2888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Stephan’s Quintet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90.3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22 35 57.5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33 57 36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Galaxy group, intra group emission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72177359"/>
                  </a:ext>
                </a:extLst>
              </a:tr>
              <a:tr h="2888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NGC 7331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13.4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22 37 04.0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34  24 56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200" u="none" strike="noStrike" noProof="0" dirty="0">
                          <a:solidFill>
                            <a:schemeClr val="tx2"/>
                          </a:solidFill>
                          <a:effectLst/>
                          <a:latin typeface="RubFlama" panose="02000000000000000000" pitchFamily="2" charset="0"/>
                        </a:rPr>
                        <a:t>Late-type galaxy</a:t>
                      </a:r>
                      <a:endParaRPr lang="en-GB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RubFlama" panose="02000000000000000000" pitchFamily="2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80811317"/>
                  </a:ext>
                </a:extLst>
              </a:tr>
            </a:tbl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A9CEEE62-E13F-462C-6672-441329151B01}"/>
              </a:ext>
            </a:extLst>
          </p:cNvPr>
          <p:cNvSpPr txBox="1"/>
          <p:nvPr/>
        </p:nvSpPr>
        <p:spPr>
          <a:xfrm>
            <a:off x="21978" y="-92546"/>
            <a:ext cx="4333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noProof="0" dirty="0">
                <a:solidFill>
                  <a:schemeClr val="bg1"/>
                </a:solidFill>
                <a:latin typeface="RubFlama" panose="02000000000000000000" pitchFamily="2" charset="0"/>
              </a:rPr>
              <a:t>The sample</a:t>
            </a:r>
          </a:p>
        </p:txBody>
      </p:sp>
    </p:spTree>
    <p:extLst>
      <p:ext uri="{BB962C8B-B14F-4D97-AF65-F5344CB8AC3E}">
        <p14:creationId xmlns:p14="http://schemas.microsoft.com/office/powerpoint/2010/main" val="1724163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22CC11-424D-833D-DF8B-56F0FD6F7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RubFlama" panose="02000000000000000000" pitchFamily="2" charset="0"/>
              </a:rPr>
              <a:t>Science Goals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D01BA2-2197-A933-69BF-FB2079391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Face-on galaxies:</a:t>
            </a:r>
            <a:br>
              <a:rPr lang="en-GB" b="0" noProof="0" dirty="0">
                <a:latin typeface="RubFlama" panose="02000000000000000000" pitchFamily="2" charset="0"/>
              </a:rPr>
            </a:br>
            <a:r>
              <a:rPr lang="en-GB" b="0" noProof="0" dirty="0">
                <a:latin typeface="RubFlama" panose="02000000000000000000" pitchFamily="2" charset="0"/>
              </a:rPr>
              <a:t>	CR transport in galactic discs (convolution experiments)</a:t>
            </a:r>
            <a:br>
              <a:rPr lang="en-GB" b="0" noProof="0" dirty="0">
                <a:latin typeface="RubFlama" panose="02000000000000000000" pitchFamily="2" charset="0"/>
              </a:rPr>
            </a:br>
            <a:r>
              <a:rPr lang="en-GB" b="0" noProof="0" dirty="0">
                <a:latin typeface="RubFlama" panose="02000000000000000000" pitchFamily="2" charset="0"/>
              </a:rPr>
              <a:t>	Spectral curvature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Edge-on galaxies: </a:t>
            </a:r>
            <a:br>
              <a:rPr lang="en-GB" b="0" noProof="0" dirty="0">
                <a:latin typeface="RubFlama" panose="02000000000000000000" pitchFamily="2" charset="0"/>
              </a:rPr>
            </a:br>
            <a:r>
              <a:rPr lang="en-GB" b="0" noProof="0" dirty="0">
                <a:latin typeface="RubFlama" panose="02000000000000000000" pitchFamily="2" charset="0"/>
              </a:rPr>
              <a:t>	CR transport (disc halo transition)</a:t>
            </a:r>
            <a:br>
              <a:rPr lang="en-GB" b="0" noProof="0" dirty="0">
                <a:latin typeface="RubFlama" panose="02000000000000000000" pitchFamily="2" charset="0"/>
              </a:rPr>
            </a:br>
            <a:r>
              <a:rPr lang="en-GB" b="0" noProof="0" dirty="0">
                <a:latin typeface="RubFlama" panose="02000000000000000000" pitchFamily="2" charset="0"/>
              </a:rPr>
              <a:t>	Detecting the galactic wind termination shock?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Galaxy groups:</a:t>
            </a:r>
            <a:br>
              <a:rPr lang="en-GB" b="0" noProof="0" dirty="0">
                <a:latin typeface="RubFlama" panose="02000000000000000000" pitchFamily="2" charset="0"/>
              </a:rPr>
            </a:br>
            <a:r>
              <a:rPr lang="en-GB" b="0" noProof="0" dirty="0">
                <a:latin typeface="RubFlama" panose="02000000000000000000" pitchFamily="2" charset="0"/>
              </a:rPr>
              <a:t>	Magnetic fields in the intra group medium</a:t>
            </a:r>
            <a:br>
              <a:rPr lang="en-GB" b="0" noProof="0" dirty="0">
                <a:latin typeface="RubFlama" panose="02000000000000000000" pitchFamily="2" charset="0"/>
              </a:rPr>
            </a:br>
            <a:r>
              <a:rPr lang="en-GB" b="0" noProof="0" dirty="0">
                <a:latin typeface="RubFlama" panose="02000000000000000000" pitchFamily="2" charset="0"/>
              </a:rPr>
              <a:t>	CR re-acceleration in shocks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High resolution studies of star-forming regions in galaxies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Diffuse polarised emission at HBA frequencies?</a:t>
            </a:r>
          </a:p>
          <a:p>
            <a:endParaRPr lang="en-GB" b="0" noProof="0" dirty="0">
              <a:latin typeface="RubFlama" panose="02000000000000000000" pitchFamily="2" charset="0"/>
            </a:endParaRPr>
          </a:p>
          <a:p>
            <a:endParaRPr lang="en-GB" b="0" noProof="0" dirty="0">
              <a:latin typeface="RubFlama" panose="02000000000000000000" pitchFamily="2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033DF86-790D-10C9-7562-61FE9D6B4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Michael Stein | LOFAR Annual Meeting | 12.06.2026 | Dublin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0FBB0A7-861F-3EA1-9FCB-7A100002B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en-GB" noProof="0" smtClean="0"/>
              <a:pPr/>
              <a:t>9</a:t>
            </a:fld>
            <a:r>
              <a:rPr lang="en-GB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6192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AEA86-1B0B-166A-D0AD-B8EE6CE1E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05A42F-963E-2088-B80F-A2A7B7042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RubFlama" panose="02000000000000000000" pitchFamily="2" charset="0"/>
              </a:rPr>
              <a:t>Proposed observations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1AAAB4-2BED-7335-1DD6-D241E036B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1000 hrs LBA and HBA observations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RubFlama" panose="02000000000000000000" pitchFamily="2" charset="0"/>
              </a:rPr>
              <a:t>Distributed on 14 fields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RubFlama" panose="02000000000000000000" pitchFamily="2" charset="0"/>
              </a:rPr>
              <a:t>First observations targeting IC 324 and/or M 81-M 82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0" noProof="0" dirty="0">
              <a:latin typeface="RubFlama" panose="02000000000000000000" pitchFamily="2" charset="0"/>
            </a:endParaRPr>
          </a:p>
          <a:p>
            <a:endParaRPr lang="en-GB" b="0" noProof="0" dirty="0">
              <a:latin typeface="RubFlama" panose="02000000000000000000" pitchFamily="2" charset="0"/>
            </a:endParaRPr>
          </a:p>
          <a:p>
            <a:endParaRPr lang="en-GB" b="0" noProof="0" dirty="0">
              <a:latin typeface="RubFlama" panose="02000000000000000000" pitchFamily="2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C3FE6B-9E1D-3E7E-E9A4-BE18D7DA2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Michael Stein | LOFAR Annual Meeting | 12.06.2026 | Dublin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3500C4-4A6E-2ABE-BBAB-1AB595C56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en-GB" noProof="0" smtClean="0"/>
              <a:pPr/>
              <a:t>10</a:t>
            </a:fld>
            <a:r>
              <a:rPr lang="en-GB" noProof="0" dirty="0"/>
              <a:t> </a:t>
            </a:r>
          </a:p>
        </p:txBody>
      </p:sp>
      <p:pic>
        <p:nvPicPr>
          <p:cNvPr id="2050" name="Picture 2" descr="IC 342 | NOIRLab">
            <a:extLst>
              <a:ext uri="{FF2B5EF4-FFF2-40B4-BE49-F238E27FC236}">
                <a16:creationId xmlns:a16="http://schemas.microsoft.com/office/drawing/2014/main" id="{73B7BD98-0BF2-3A82-E5ED-77A45F7BB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292" y="2040139"/>
            <a:ext cx="3051415" cy="228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0A8DBC5-5221-49C1-44E0-A19EE96C0AAF}"/>
              </a:ext>
            </a:extLst>
          </p:cNvPr>
          <p:cNvSpPr txBox="1"/>
          <p:nvPr/>
        </p:nvSpPr>
        <p:spPr>
          <a:xfrm>
            <a:off x="219909" y="3737812"/>
            <a:ext cx="2024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 dirty="0">
                <a:solidFill>
                  <a:schemeClr val="tx2"/>
                </a:solidFill>
                <a:latin typeface="RubFlama" panose="02000000000000000000" pitchFamily="2" charset="0"/>
              </a:rPr>
              <a:t>Image Credit: </a:t>
            </a:r>
            <a:r>
              <a:rPr lang="en-GB" sz="1200" noProof="0" dirty="0" err="1">
                <a:solidFill>
                  <a:schemeClr val="tx2"/>
                </a:solidFill>
                <a:latin typeface="RubFlama" panose="02000000000000000000" pitchFamily="2" charset="0"/>
              </a:rPr>
              <a:t>Noirlab</a:t>
            </a:r>
            <a:r>
              <a:rPr lang="en-GB" sz="1200" noProof="0" dirty="0">
                <a:solidFill>
                  <a:schemeClr val="tx2"/>
                </a:solidFill>
                <a:latin typeface="RubFlama" panose="02000000000000000000" pitchFamily="2" charset="0"/>
              </a:rPr>
              <a:t>;</a:t>
            </a:r>
            <a:br>
              <a:rPr lang="en-GB" sz="1200" noProof="0" dirty="0">
                <a:solidFill>
                  <a:schemeClr val="tx2"/>
                </a:solidFill>
                <a:latin typeface="RubFlama" panose="02000000000000000000" pitchFamily="2" charset="0"/>
              </a:rPr>
            </a:br>
            <a:r>
              <a:rPr lang="en-GB" sz="1200" noProof="0" dirty="0">
                <a:solidFill>
                  <a:schemeClr val="tx2"/>
                </a:solidFill>
                <a:latin typeface="RubFlama" panose="02000000000000000000" pitchFamily="2" charset="0"/>
              </a:rPr>
              <a:t>NASA, ESA, Hubble heritage team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B70E6B03-5599-C8FD-9842-E27CC614A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653" y="2037281"/>
            <a:ext cx="3402817" cy="228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53A644F0-AE19-D50C-FF14-7F5F06432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848" y="64831"/>
            <a:ext cx="2463195" cy="191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549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74939B-DFA7-383B-7052-6C2EB58BE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396000"/>
            <a:ext cx="2735848" cy="468000"/>
          </a:xfrm>
        </p:spPr>
        <p:txBody>
          <a:bodyPr/>
          <a:lstStyle/>
          <a:p>
            <a:r>
              <a:rPr lang="en-GB" noProof="0" dirty="0"/>
              <a:t>LOFAR 1 results:</a:t>
            </a:r>
            <a:br>
              <a:rPr lang="en-GB" noProof="0" dirty="0"/>
            </a:br>
            <a:r>
              <a:rPr lang="en-GB" noProof="0" dirty="0"/>
              <a:t>M 51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1C776D-6A16-8BC7-BCD1-0B2F071DD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Michael Stein | LOFAR Annual Meeting | 12.06.2026 | Dublin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06662D-6D49-6F4C-CAC9-933DB10AD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en-GB" noProof="0" smtClean="0"/>
              <a:pPr/>
              <a:t>11</a:t>
            </a:fld>
            <a:r>
              <a:rPr lang="en-GB" noProof="0" dirty="0"/>
              <a:t>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7E7AA01-AF60-5AC7-29AD-A6908C724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48812"/>
            <a:ext cx="6014312" cy="4426778"/>
          </a:xfrm>
          <a:prstGeom prst="rect">
            <a:avLst/>
          </a:prstGeom>
        </p:spPr>
      </p:pic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4DFBB63C-2BCA-B16D-EA00-B63E90384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275606"/>
            <a:ext cx="2519824" cy="3366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Radio maps look like smoothed versions of the SFR distributions</a:t>
            </a:r>
            <a:br>
              <a:rPr lang="en-GB" b="0" noProof="0" dirty="0">
                <a:latin typeface="RubFlama" panose="02000000000000000000" pitchFamily="2" charset="0"/>
              </a:rPr>
            </a:br>
            <a:endParaRPr lang="en-GB" b="0" noProof="0" dirty="0">
              <a:latin typeface="RubFlama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Can be compared to CR transport modes</a:t>
            </a:r>
            <a:br>
              <a:rPr lang="en-GB" b="0" noProof="0" dirty="0">
                <a:latin typeface="RubFlama" panose="02000000000000000000" pitchFamily="2" charset="0"/>
              </a:rPr>
            </a:br>
            <a:endParaRPr lang="en-GB" b="0" noProof="0" dirty="0">
              <a:latin typeface="RubFlama" panose="02000000000000000000" pitchFamily="2" charset="0"/>
            </a:endParaRPr>
          </a:p>
          <a:p>
            <a:r>
              <a:rPr lang="en-GB" noProof="0" dirty="0">
                <a:latin typeface="RubFlama" panose="02000000000000000000" pitchFamily="2" charset="0"/>
              </a:rPr>
              <a:t>-&gt; See talk by Volker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0" noProof="0" dirty="0">
              <a:latin typeface="RubFlama" panose="02000000000000000000" pitchFamily="2" charset="0"/>
            </a:endParaRPr>
          </a:p>
          <a:p>
            <a:endParaRPr lang="en-GB" noProof="0" dirty="0">
              <a:latin typeface="RubFlama" panose="02000000000000000000" pitchFamily="2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64F698D-B3E9-1DD2-23D8-50A522CDD7AC}"/>
              </a:ext>
            </a:extLst>
          </p:cNvPr>
          <p:cNvSpPr txBox="1"/>
          <p:nvPr/>
        </p:nvSpPr>
        <p:spPr>
          <a:xfrm>
            <a:off x="827584" y="4219727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noProof="0" dirty="0">
                <a:solidFill>
                  <a:schemeClr val="tx2"/>
                </a:solidFill>
                <a:latin typeface="RubFlama" panose="02000000000000000000" pitchFamily="2" charset="0"/>
              </a:rPr>
              <a:t>Image credit: Heesen+2023</a:t>
            </a:r>
          </a:p>
        </p:txBody>
      </p:sp>
    </p:spTree>
    <p:extLst>
      <p:ext uri="{BB962C8B-B14F-4D97-AF65-F5344CB8AC3E}">
        <p14:creationId xmlns:p14="http://schemas.microsoft.com/office/powerpoint/2010/main" val="2827511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E01FB-0DA5-FF22-4958-E7B979C57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2877B8-9CA6-D148-24B4-2CF37FAB7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396000"/>
            <a:ext cx="2735848" cy="468000"/>
          </a:xfrm>
        </p:spPr>
        <p:txBody>
          <a:bodyPr/>
          <a:lstStyle/>
          <a:p>
            <a:r>
              <a:rPr lang="en-GB" noProof="0" dirty="0"/>
              <a:t>LOFAR 1 results:</a:t>
            </a:r>
            <a:br>
              <a:rPr lang="en-GB" noProof="0" dirty="0"/>
            </a:br>
            <a:r>
              <a:rPr lang="en-GB" noProof="0" dirty="0"/>
              <a:t>M 101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FD6BDEB-10D9-4F53-3227-0EFCCE1E1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Michael Stein | LOFAR Annual Meeting | 12.06.2026 | Dublin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ECFAB3F-E191-E30B-A17D-2513FB4E0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en-GB" noProof="0" smtClean="0"/>
              <a:pPr/>
              <a:t>12</a:t>
            </a:fld>
            <a:r>
              <a:rPr lang="en-GB" noProof="0" dirty="0"/>
              <a:t> 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263FF983-7601-ED5E-4E43-EBAE1107D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275606"/>
            <a:ext cx="2519824" cy="3366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Spectral curvature informs about the physical conditions of the plasma in the ISM</a:t>
            </a:r>
            <a:br>
              <a:rPr lang="en-GB" b="0" noProof="0" dirty="0">
                <a:latin typeface="RubFlama" panose="02000000000000000000" pitchFamily="2" charset="0"/>
              </a:rPr>
            </a:br>
            <a:endParaRPr lang="en-GB" b="0" noProof="0" dirty="0">
              <a:latin typeface="RubFlama" panose="02000000000000000000" pitchFamily="2" charset="0"/>
            </a:endParaRPr>
          </a:p>
          <a:p>
            <a:r>
              <a:rPr lang="en-GB" noProof="0" dirty="0">
                <a:latin typeface="RubFlama" panose="02000000000000000000" pitchFamily="2" charset="0"/>
              </a:rPr>
              <a:t>-&gt; See talk by Volker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0" noProof="0" dirty="0">
              <a:latin typeface="RubFlama" panose="02000000000000000000" pitchFamily="2" charset="0"/>
            </a:endParaRPr>
          </a:p>
          <a:p>
            <a:endParaRPr lang="en-GB" noProof="0" dirty="0">
              <a:latin typeface="RubFlama" panose="02000000000000000000" pitchFamily="2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92DC7E6-9072-F185-B353-540AE33F6091}"/>
              </a:ext>
            </a:extLst>
          </p:cNvPr>
          <p:cNvSpPr txBox="1"/>
          <p:nvPr/>
        </p:nvSpPr>
        <p:spPr>
          <a:xfrm>
            <a:off x="6732240" y="3312532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noProof="0" dirty="0">
                <a:solidFill>
                  <a:schemeClr val="tx2"/>
                </a:solidFill>
                <a:latin typeface="RubFlama" panose="02000000000000000000" pitchFamily="2" charset="0"/>
              </a:rPr>
              <a:t>Image credit: Gajovic+2025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C510C2E-4FC8-72A8-9C73-90F50F8A8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479" y="30375"/>
            <a:ext cx="3204522" cy="323107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8544D93-85BE-67E9-F457-A91D196B8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8" y="-5893"/>
            <a:ext cx="2844000" cy="3208031"/>
          </a:xfrm>
          <a:prstGeom prst="rect">
            <a:avLst/>
          </a:prstGeom>
        </p:spPr>
      </p:pic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C97F5918-6C33-B899-8606-1D3E82CAA7FE}"/>
              </a:ext>
            </a:extLst>
          </p:cNvPr>
          <p:cNvSpPr txBox="1">
            <a:spLocks/>
          </p:cNvSpPr>
          <p:nvPr/>
        </p:nvSpPr>
        <p:spPr>
          <a:xfrm>
            <a:off x="2051736" y="3772727"/>
            <a:ext cx="4968264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noProof="0" dirty="0">
                <a:latin typeface="RubFlama" panose="02000000000000000000" pitchFamily="2" charset="0"/>
              </a:rPr>
              <a:t>-&gt; LOFAR international baselines needed for high resolution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noProof="0" dirty="0">
              <a:latin typeface="RubFlama" panose="02000000000000000000" pitchFamily="2" charset="0"/>
            </a:endParaRPr>
          </a:p>
          <a:p>
            <a:endParaRPr lang="en-GB" sz="1800" noProof="0" dirty="0">
              <a:latin typeface="RubFla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577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91791-D03C-DA61-4CD9-4B90FF5BF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7EF11F-4E29-61C5-4589-0DE938AF4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396000"/>
            <a:ext cx="5328136" cy="468000"/>
          </a:xfrm>
        </p:spPr>
        <p:txBody>
          <a:bodyPr/>
          <a:lstStyle/>
          <a:p>
            <a:r>
              <a:rPr lang="en-GB" noProof="0" dirty="0"/>
              <a:t>LOFAR 1 results: NGC 4631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B20BC78-B0FD-8DF6-77C3-2804C2143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Michael Stein | LOFAR Annual Meeting | 12.06.2026 | Dublin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693C32-8D5C-F53F-238E-6F1DC896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en-GB" noProof="0" smtClean="0"/>
              <a:pPr/>
              <a:t>13</a:t>
            </a:fld>
            <a:r>
              <a:rPr lang="en-GB" noProof="0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20960FA-EC13-CBF3-D961-726FB8085587}"/>
              </a:ext>
            </a:extLst>
          </p:cNvPr>
          <p:cNvSpPr txBox="1"/>
          <p:nvPr/>
        </p:nvSpPr>
        <p:spPr>
          <a:xfrm>
            <a:off x="7092280" y="4198059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noProof="0" dirty="0">
                <a:solidFill>
                  <a:schemeClr val="tx2"/>
                </a:solidFill>
                <a:latin typeface="RubFlama" panose="02000000000000000000" pitchFamily="2" charset="0"/>
              </a:rPr>
              <a:t>Image credit: Stein+2023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EBAAEB4-8295-90EE-40E6-356F38F6EFE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97" y="864000"/>
            <a:ext cx="4880718" cy="364986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B278F350-ED35-2726-F973-33CB1DFB99A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60033" y="2674"/>
            <a:ext cx="4289274" cy="429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690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6266F-4A5E-9E9C-37B1-1106CF8F0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C698B6F1-1CBB-508A-B1E3-500A854DE82C}"/>
              </a:ext>
            </a:extLst>
          </p:cNvPr>
          <p:cNvSpPr txBox="1"/>
          <p:nvPr/>
        </p:nvSpPr>
        <p:spPr>
          <a:xfrm>
            <a:off x="179512" y="2715766"/>
            <a:ext cx="91220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noProof="0" dirty="0">
                <a:solidFill>
                  <a:schemeClr val="bg1"/>
                </a:solidFill>
                <a:latin typeface="RubFlama" panose="02000000000000000000" pitchFamily="2" charset="0"/>
              </a:rPr>
              <a:t>…preparing for LOFAR 2 observations</a:t>
            </a:r>
          </a:p>
        </p:txBody>
      </p:sp>
    </p:spTree>
    <p:extLst>
      <p:ext uri="{BB962C8B-B14F-4D97-AF65-F5344CB8AC3E}">
        <p14:creationId xmlns:p14="http://schemas.microsoft.com/office/powerpoint/2010/main" val="3077222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0C545-F468-3F9B-631F-2E94463EB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AC326A-2515-DBBA-2516-8A61DEDBB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RubFlama" panose="02000000000000000000" pitchFamily="2" charset="0"/>
              </a:rPr>
              <a:t>Preparing for LOFAR 2 observations</a:t>
            </a:r>
            <a:br>
              <a:rPr lang="en-GB" noProof="0" dirty="0">
                <a:latin typeface="RubFlama" panose="02000000000000000000" pitchFamily="2" charset="0"/>
              </a:rPr>
            </a:br>
            <a:endParaRPr lang="en-GB" noProof="0" dirty="0">
              <a:latin typeface="RubFlama" panose="02000000000000000000" pitchFamily="2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6B6D74-13D9-EF05-3543-908D60DC7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918000"/>
            <a:ext cx="6552000" cy="3366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Creating Imaging products from existing LOFAR data sets (e.g. LoTSS)</a:t>
            </a:r>
          </a:p>
          <a:p>
            <a:pPr marL="519750" lvl="2" indent="-285750">
              <a:buFont typeface="Arial" panose="020B0604020202020204" pitchFamily="34" charset="0"/>
              <a:buChar char="•"/>
            </a:pPr>
            <a:r>
              <a:rPr lang="en-GB" noProof="0" dirty="0">
                <a:latin typeface="RubFlama" panose="02000000000000000000" pitchFamily="2" charset="0"/>
              </a:rPr>
              <a:t>Source extraction</a:t>
            </a:r>
          </a:p>
          <a:p>
            <a:pPr marL="519750" lvl="2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Self-calibration (DI and/or DD)</a:t>
            </a:r>
          </a:p>
          <a:p>
            <a:pPr marL="519750" lvl="2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Manual </a:t>
            </a:r>
            <a:r>
              <a:rPr lang="en-GB" noProof="0" dirty="0">
                <a:latin typeface="RubFlama" panose="02000000000000000000" pitchFamily="2" charset="0"/>
              </a:rPr>
              <a:t>cleaning (matching resolution/</a:t>
            </a:r>
            <a:r>
              <a:rPr lang="en-GB" noProof="0" dirty="0" err="1">
                <a:latin typeface="RubFlama" panose="02000000000000000000" pitchFamily="2" charset="0"/>
              </a:rPr>
              <a:t>uv</a:t>
            </a:r>
            <a:r>
              <a:rPr lang="en-GB" noProof="0" dirty="0">
                <a:latin typeface="RubFlama" panose="02000000000000000000" pitchFamily="2" charset="0"/>
              </a:rPr>
              <a:t>-coverage of other data sets)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Collecting multi-frequency radio continuum data</a:t>
            </a:r>
            <a:r>
              <a:rPr lang="en-GB" noProof="0" dirty="0">
                <a:latin typeface="RubFlama" panose="02000000000000000000" pitchFamily="2" charset="0"/>
              </a:rPr>
              <a:t> e.g.:</a:t>
            </a:r>
            <a:endParaRPr lang="en-GB" b="0" noProof="0" dirty="0">
              <a:latin typeface="RubFlama" panose="02000000000000000000" pitchFamily="2" charset="0"/>
            </a:endParaRPr>
          </a:p>
          <a:p>
            <a:pPr marL="519750" lvl="2" indent="-285750">
              <a:buFont typeface="Arial" panose="020B0604020202020204" pitchFamily="34" charset="0"/>
              <a:buChar char="•"/>
            </a:pPr>
            <a:r>
              <a:rPr lang="en-GB" noProof="0" dirty="0">
                <a:latin typeface="RubFlama" panose="02000000000000000000" pitchFamily="2" charset="0"/>
              </a:rPr>
              <a:t>CHANG-ES data (1.5, 3, 6 GHz VLA data) for edge-on galaxies</a:t>
            </a:r>
          </a:p>
          <a:p>
            <a:pPr marL="519750" lvl="2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Adebahr+2013 </a:t>
            </a:r>
            <a:r>
              <a:rPr lang="en-GB" noProof="0" dirty="0">
                <a:latin typeface="RubFlama" panose="02000000000000000000" pitchFamily="2" charset="0"/>
              </a:rPr>
              <a:t>multi-frequency study of M 82 (1.3 – 8 GHz)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Applying for new data</a:t>
            </a:r>
          </a:p>
          <a:p>
            <a:pPr marL="519750" lvl="2" indent="-285750">
              <a:buFont typeface="Arial" panose="020B0604020202020204" pitchFamily="34" charset="0"/>
              <a:buChar char="•"/>
            </a:pPr>
            <a:r>
              <a:rPr lang="en-GB" b="0" noProof="0" dirty="0">
                <a:latin typeface="RubFlama" panose="02000000000000000000" pitchFamily="2" charset="0"/>
              </a:rPr>
              <a:t>Successful proposal 12h </a:t>
            </a:r>
            <a:r>
              <a:rPr lang="en-GB" noProof="0" dirty="0">
                <a:latin typeface="RubFlama" panose="02000000000000000000" pitchFamily="2" charset="0"/>
              </a:rPr>
              <a:t>each on M 82 and M 81 with GMRT Band 3</a:t>
            </a:r>
            <a:br>
              <a:rPr lang="en-GB" noProof="0" dirty="0">
                <a:latin typeface="RubFlama" panose="02000000000000000000" pitchFamily="2" charset="0"/>
              </a:rPr>
            </a:br>
            <a:r>
              <a:rPr lang="en-GB" noProof="0" dirty="0">
                <a:latin typeface="RubFlama" panose="02000000000000000000" pitchFamily="2" charset="0"/>
              </a:rPr>
              <a:t>(observation scheduled for July 2026)</a:t>
            </a:r>
            <a:endParaRPr lang="en-GB" b="0" noProof="0" dirty="0">
              <a:latin typeface="RubFlama" panose="02000000000000000000" pitchFamily="2" charset="0"/>
            </a:endParaRPr>
          </a:p>
          <a:p>
            <a:endParaRPr lang="en-GB" b="0" noProof="0" dirty="0">
              <a:latin typeface="RubFlama" panose="02000000000000000000" pitchFamily="2" charset="0"/>
            </a:endParaRPr>
          </a:p>
          <a:p>
            <a:endParaRPr lang="en-GB" b="0" noProof="0" dirty="0">
              <a:latin typeface="RubFlama" panose="02000000000000000000" pitchFamily="2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8BB651D-875F-326A-D277-717DE5DCC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Michael Stein | LOFAR Annual Meeting | 12.06.2026 | Dublin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FFEC32-A171-1E9B-A97A-48D6C81D7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en-GB" noProof="0" smtClean="0"/>
              <a:pPr/>
              <a:t>15</a:t>
            </a:fld>
            <a:r>
              <a:rPr lang="en-GB" noProof="0" dirty="0"/>
              <a:t> 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160616E7-1CB9-19F7-4092-2374DC52D25A}"/>
              </a:ext>
            </a:extLst>
          </p:cNvPr>
          <p:cNvSpPr txBox="1">
            <a:spLocks/>
          </p:cNvSpPr>
          <p:nvPr/>
        </p:nvSpPr>
        <p:spPr>
          <a:xfrm>
            <a:off x="4572000" y="3875666"/>
            <a:ext cx="4320024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noProof="0" dirty="0">
                <a:latin typeface="RubFlama" panose="02000000000000000000" pitchFamily="2" charset="0"/>
              </a:rPr>
              <a:t>-&gt; Having good initial solutions when LOFAR 2 data arrives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noProof="0" dirty="0">
              <a:latin typeface="RubFlama" panose="02000000000000000000" pitchFamily="2" charset="0"/>
            </a:endParaRPr>
          </a:p>
          <a:p>
            <a:endParaRPr lang="en-GB" sz="1800" noProof="0" dirty="0">
              <a:latin typeface="RubFla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16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F61A0-5474-347F-523C-8014DF62E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00B2590-890D-01CB-32C1-BFF62EF18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898933"/>
            <a:ext cx="5305832" cy="346301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9656081-CED4-8FC3-D571-AC60D7BE376C}"/>
              </a:ext>
            </a:extLst>
          </p:cNvPr>
          <p:cNvSpPr txBox="1">
            <a:spLocks/>
          </p:cNvSpPr>
          <p:nvPr/>
        </p:nvSpPr>
        <p:spPr>
          <a:xfrm>
            <a:off x="468000" y="396000"/>
            <a:ext cx="7560000" cy="468000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700" b="0" kern="1200" baseline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RubFlama" panose="02000000000000000000" pitchFamily="2" charset="0"/>
              </a:rPr>
              <a:t>IC 342 LoTSS cutout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7D6D4A1F-F145-3C7D-D6AB-4DF98DC39434}"/>
              </a:ext>
            </a:extLst>
          </p:cNvPr>
          <p:cNvSpPr txBox="1">
            <a:spLocks/>
          </p:cNvSpPr>
          <p:nvPr/>
        </p:nvSpPr>
        <p:spPr>
          <a:xfrm>
            <a:off x="5580112" y="947440"/>
            <a:ext cx="3384376" cy="3366000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RubFlama" panose="02000000000000000000" pitchFamily="2" charset="0"/>
              </a:rPr>
              <a:t>Extracting LoTSS data: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RubFlama" panose="02000000000000000000" pitchFamily="2" charset="0"/>
              </a:rPr>
              <a:t>Extraction region:</a:t>
            </a:r>
            <a:br>
              <a:rPr lang="en-GB" b="0" dirty="0">
                <a:latin typeface="RubFlama" panose="02000000000000000000" pitchFamily="2" charset="0"/>
              </a:rPr>
            </a:br>
            <a:r>
              <a:rPr lang="en-GB" b="0" dirty="0">
                <a:latin typeface="RubFlama" panose="02000000000000000000" pitchFamily="2" charset="0"/>
              </a:rPr>
              <a:t>0.9 </a:t>
            </a:r>
            <a:r>
              <a:rPr lang="en-GB" b="0" dirty="0" err="1">
                <a:latin typeface="RubFlama" panose="02000000000000000000" pitchFamily="2" charset="0"/>
              </a:rPr>
              <a:t>deg</a:t>
            </a:r>
            <a:r>
              <a:rPr lang="en-GB" b="0" dirty="0">
                <a:latin typeface="RubFlama" panose="02000000000000000000" pitchFamily="2" charset="0"/>
              </a:rPr>
              <a:t> x 0.9 </a:t>
            </a:r>
            <a:r>
              <a:rPr lang="en-GB" b="0" dirty="0" err="1">
                <a:latin typeface="RubFlama" panose="02000000000000000000" pitchFamily="2" charset="0"/>
              </a:rPr>
              <a:t>deg</a:t>
            </a:r>
            <a:r>
              <a:rPr lang="en-GB" b="0" dirty="0">
                <a:latin typeface="RubFlama" panose="02000000000000000000" pitchFamily="2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RubFlama" panose="02000000000000000000" pitchFamily="2" charset="0"/>
              </a:rPr>
              <a:t>Combining data from two </a:t>
            </a:r>
            <a:r>
              <a:rPr lang="en-GB" b="0" dirty="0" err="1">
                <a:latin typeface="RubFlama" panose="02000000000000000000" pitchFamily="2" charset="0"/>
              </a:rPr>
              <a:t>pointings</a:t>
            </a:r>
            <a:r>
              <a:rPr lang="en-GB" b="0" dirty="0">
                <a:latin typeface="RubFlama" panose="02000000000000000000" pitchFamily="2" charset="0"/>
              </a:rPr>
              <a:t>:</a:t>
            </a:r>
          </a:p>
          <a:p>
            <a:pPr marL="519750" lvl="2" indent="-285750">
              <a:buFont typeface="Arial" panose="020B0604020202020204" pitchFamily="34" charset="0"/>
              <a:buChar char="•"/>
            </a:pPr>
            <a:r>
              <a:rPr lang="en-GB" dirty="0">
                <a:latin typeface="RubFlama" panose="02000000000000000000" pitchFamily="2" charset="0"/>
              </a:rPr>
              <a:t>P054+69</a:t>
            </a:r>
          </a:p>
          <a:p>
            <a:pPr marL="519750" lvl="2" indent="-285750">
              <a:buFont typeface="Arial" panose="020B0604020202020204" pitchFamily="34" charset="0"/>
              <a:buChar char="•"/>
            </a:pPr>
            <a:r>
              <a:rPr lang="en-GB" dirty="0">
                <a:latin typeface="RubFlama" panose="02000000000000000000" pitchFamily="2" charset="0"/>
              </a:rPr>
              <a:t>P061+69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RubFlama" panose="02000000000000000000" pitchFamily="2" charset="0"/>
              </a:rPr>
              <a:t>Run </a:t>
            </a:r>
            <a:r>
              <a:rPr lang="en-GB" b="0" dirty="0" err="1">
                <a:latin typeface="RubFlama" panose="02000000000000000000" pitchFamily="2" charset="0"/>
              </a:rPr>
              <a:t>facetselfcal</a:t>
            </a:r>
            <a:r>
              <a:rPr lang="en-GB" b="0" dirty="0">
                <a:latin typeface="RubFlama" panose="02000000000000000000" pitchFamily="2" charset="0"/>
              </a:rPr>
              <a:t> (DI)</a:t>
            </a:r>
          </a:p>
          <a:p>
            <a:pPr marL="519750" lvl="2" indent="-285750">
              <a:buFont typeface="Arial" panose="020B0604020202020204" pitchFamily="34" charset="0"/>
              <a:buChar char="•"/>
            </a:pPr>
            <a:r>
              <a:rPr lang="en-GB" dirty="0" err="1">
                <a:latin typeface="RubFlama" panose="02000000000000000000" pitchFamily="2" charset="0"/>
              </a:rPr>
              <a:t>uvmin</a:t>
            </a:r>
            <a:r>
              <a:rPr lang="en-GB" dirty="0">
                <a:latin typeface="RubFlama" panose="02000000000000000000" pitchFamily="2" charset="0"/>
              </a:rPr>
              <a:t>=10</a:t>
            </a:r>
          </a:p>
          <a:p>
            <a:pPr marL="519750" lvl="2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RubFlama" panose="02000000000000000000" pitchFamily="2" charset="0"/>
              </a:rPr>
              <a:t>multiscale</a:t>
            </a:r>
          </a:p>
          <a:p>
            <a:endParaRPr lang="en-GB" b="0" dirty="0">
              <a:latin typeface="RubFlama" panose="02000000000000000000" pitchFamily="2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B312FB-11AD-22DD-B8F1-FEE3635E2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GB" noProof="0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4076272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82DC1-B916-807F-1447-F46CD375F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D478442-3C1E-969B-2A5D-51AB712F18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5576" y="1121837"/>
            <a:ext cx="7560000" cy="3349203"/>
          </a:xfrm>
          <a:prstGeom prst="rect">
            <a:avLst/>
          </a:prstGeom>
        </p:spPr>
      </p:pic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678828D7-81E7-D615-D241-FA868166BDBC}"/>
              </a:ext>
            </a:extLst>
          </p:cNvPr>
          <p:cNvSpPr txBox="1">
            <a:spLocks/>
          </p:cNvSpPr>
          <p:nvPr/>
        </p:nvSpPr>
        <p:spPr>
          <a:xfrm>
            <a:off x="5652120" y="887837"/>
            <a:ext cx="1728192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0" noProof="0" dirty="0">
                <a:latin typeface="RubFlama" panose="02000000000000000000" pitchFamily="2" charset="0"/>
              </a:rPr>
              <a:t>LoTSS Cutout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EBA6929D-2D2E-63A3-5547-60C9C03DDC4B}"/>
              </a:ext>
            </a:extLst>
          </p:cNvPr>
          <p:cNvSpPr txBox="1">
            <a:spLocks/>
          </p:cNvSpPr>
          <p:nvPr/>
        </p:nvSpPr>
        <p:spPr>
          <a:xfrm>
            <a:off x="1619672" y="887837"/>
            <a:ext cx="216024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0" noProof="0" dirty="0">
                <a:latin typeface="RubFlama" panose="02000000000000000000" pitchFamily="2" charset="0"/>
              </a:rPr>
              <a:t>LoTSS Recalibrated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9562733D-6BCC-90F1-F81E-A03EE1D81FFB}"/>
              </a:ext>
            </a:extLst>
          </p:cNvPr>
          <p:cNvSpPr txBox="1">
            <a:spLocks/>
          </p:cNvSpPr>
          <p:nvPr/>
        </p:nvSpPr>
        <p:spPr>
          <a:xfrm>
            <a:off x="468000" y="396000"/>
            <a:ext cx="7560000" cy="468000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700" b="0" kern="1200" baseline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RubFlama" panose="02000000000000000000" pitchFamily="2" charset="0"/>
              </a:rPr>
              <a:t>IC 342 comparison</a:t>
            </a:r>
          </a:p>
        </p:txBody>
      </p: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DCA0608C-6515-8267-82B0-3B4AF22DB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GB" noProof="0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1292350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61E75-5963-B391-9FDD-CB099AE36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933F8A5-6944-F639-4363-8BCD32D880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5576" y="1121837"/>
            <a:ext cx="7559999" cy="3349203"/>
          </a:xfrm>
          <a:prstGeom prst="rect">
            <a:avLst/>
          </a:prstGeom>
        </p:spPr>
      </p:pic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01547D02-9F86-A3D3-25C7-F02870138725}"/>
              </a:ext>
            </a:extLst>
          </p:cNvPr>
          <p:cNvSpPr txBox="1">
            <a:spLocks/>
          </p:cNvSpPr>
          <p:nvPr/>
        </p:nvSpPr>
        <p:spPr>
          <a:xfrm>
            <a:off x="5652120" y="887837"/>
            <a:ext cx="1728192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0" noProof="0" dirty="0">
                <a:latin typeface="RubFlama" panose="02000000000000000000" pitchFamily="2" charset="0"/>
              </a:rPr>
              <a:t>LoTSS Cutout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596F1D72-9719-1A01-0B75-4B4BF24824CD}"/>
              </a:ext>
            </a:extLst>
          </p:cNvPr>
          <p:cNvSpPr txBox="1">
            <a:spLocks/>
          </p:cNvSpPr>
          <p:nvPr/>
        </p:nvSpPr>
        <p:spPr>
          <a:xfrm>
            <a:off x="1619672" y="887837"/>
            <a:ext cx="216024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0" noProof="0" dirty="0">
                <a:latin typeface="RubFlama" panose="02000000000000000000" pitchFamily="2" charset="0"/>
              </a:rPr>
              <a:t>LoTSS Recalibrated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A0EB970F-7708-50AC-3B4B-4B1B5FFB1A7E}"/>
              </a:ext>
            </a:extLst>
          </p:cNvPr>
          <p:cNvSpPr txBox="1">
            <a:spLocks/>
          </p:cNvSpPr>
          <p:nvPr/>
        </p:nvSpPr>
        <p:spPr>
          <a:xfrm>
            <a:off x="468000" y="396000"/>
            <a:ext cx="7560000" cy="468000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700" b="0" kern="1200" baseline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RubFlama" panose="02000000000000000000" pitchFamily="2" charset="0"/>
              </a:rPr>
              <a:t>IC 342 comparison</a:t>
            </a:r>
          </a:p>
        </p:txBody>
      </p: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11006CB2-2992-0AAE-E810-FC91A8463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GB" noProof="0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747306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5256-3C98-A735-B3C1-191A9FE61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D07DEAA-0433-DF60-7091-255D3DCFB9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9512" y="898933"/>
            <a:ext cx="5305832" cy="346301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22A11ED-A8B0-90D9-DB9B-9405E9699119}"/>
              </a:ext>
            </a:extLst>
          </p:cNvPr>
          <p:cNvSpPr txBox="1">
            <a:spLocks/>
          </p:cNvSpPr>
          <p:nvPr/>
        </p:nvSpPr>
        <p:spPr>
          <a:xfrm>
            <a:off x="468000" y="396000"/>
            <a:ext cx="7560000" cy="468000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700" b="0" kern="1200" baseline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RubFlama" panose="02000000000000000000" pitchFamily="2" charset="0"/>
              </a:rPr>
              <a:t>M 81 / M 82 LoTSS cutout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76AFC9BC-9257-BDBF-D5A4-0AA69256554E}"/>
              </a:ext>
            </a:extLst>
          </p:cNvPr>
          <p:cNvSpPr txBox="1">
            <a:spLocks/>
          </p:cNvSpPr>
          <p:nvPr/>
        </p:nvSpPr>
        <p:spPr>
          <a:xfrm>
            <a:off x="5580112" y="947440"/>
            <a:ext cx="3384376" cy="3366000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RubFlama" panose="02000000000000000000" pitchFamily="2" charset="0"/>
              </a:rPr>
              <a:t>Extracting LoTSS data: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RubFlama" panose="02000000000000000000" pitchFamily="2" charset="0"/>
              </a:rPr>
              <a:t>Individual extraction for M 82 and M 81 (combined extractions needed for studying group interactions)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RubFlama" panose="02000000000000000000" pitchFamily="2" charset="0"/>
              </a:rPr>
              <a:t>Extraction region (M82):</a:t>
            </a:r>
            <a:br>
              <a:rPr lang="en-GB" b="0" dirty="0">
                <a:latin typeface="RubFlama" panose="02000000000000000000" pitchFamily="2" charset="0"/>
              </a:rPr>
            </a:br>
            <a:r>
              <a:rPr lang="en-GB" b="0" dirty="0">
                <a:latin typeface="RubFlama" panose="02000000000000000000" pitchFamily="2" charset="0"/>
              </a:rPr>
              <a:t>0.4 </a:t>
            </a:r>
            <a:r>
              <a:rPr lang="en-GB" b="0" dirty="0" err="1">
                <a:latin typeface="RubFlama" panose="02000000000000000000" pitchFamily="2" charset="0"/>
              </a:rPr>
              <a:t>deg</a:t>
            </a:r>
            <a:r>
              <a:rPr lang="en-GB" b="0" dirty="0">
                <a:latin typeface="RubFlama" panose="02000000000000000000" pitchFamily="2" charset="0"/>
              </a:rPr>
              <a:t> x 0.4 </a:t>
            </a:r>
            <a:r>
              <a:rPr lang="en-GB" b="0" dirty="0" err="1">
                <a:latin typeface="RubFlama" panose="02000000000000000000" pitchFamily="2" charset="0"/>
              </a:rPr>
              <a:t>deg</a:t>
            </a:r>
            <a:r>
              <a:rPr lang="en-GB" b="0" dirty="0">
                <a:latin typeface="RubFlama" panose="02000000000000000000" pitchFamily="2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RubFlama" panose="02000000000000000000" pitchFamily="2" charset="0"/>
              </a:rPr>
              <a:t>One pointing (P149+70)</a:t>
            </a:r>
            <a:endParaRPr lang="en-GB" dirty="0">
              <a:latin typeface="RubFlama" panose="02000000000000000000" pitchFamily="2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b="0" dirty="0">
                <a:latin typeface="RubFlama" panose="02000000000000000000" pitchFamily="2" charset="0"/>
              </a:rPr>
              <a:t>Run </a:t>
            </a:r>
            <a:r>
              <a:rPr lang="en-GB" b="0" dirty="0" err="1">
                <a:latin typeface="RubFlama" panose="02000000000000000000" pitchFamily="2" charset="0"/>
              </a:rPr>
              <a:t>facetselfcal</a:t>
            </a:r>
            <a:r>
              <a:rPr lang="en-GB" b="0" dirty="0">
                <a:latin typeface="RubFlama" panose="02000000000000000000" pitchFamily="2" charset="0"/>
              </a:rPr>
              <a:t> (DI)</a:t>
            </a:r>
            <a:br>
              <a:rPr lang="en-GB" b="0" dirty="0">
                <a:latin typeface="RubFlama" panose="02000000000000000000" pitchFamily="2" charset="0"/>
              </a:rPr>
            </a:br>
            <a:r>
              <a:rPr lang="en-GB" b="0" dirty="0">
                <a:latin typeface="RubFlama" panose="02000000000000000000" pitchFamily="2" charset="0"/>
              </a:rPr>
              <a:t>…challenging target</a:t>
            </a:r>
          </a:p>
          <a:p>
            <a:endParaRPr lang="en-GB" b="0" dirty="0">
              <a:latin typeface="RubFlama" panose="02000000000000000000" pitchFamily="2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C548760-B29F-5E75-094E-7D5D226EF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GB" noProof="0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3523009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4108C-DA67-6A9E-5884-2EAB6C912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152BF06-DCC1-6B0A-52DB-360D7DA5EF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9509" y="1121837"/>
            <a:ext cx="7372133" cy="3349203"/>
          </a:xfrm>
          <a:prstGeom prst="rect">
            <a:avLst/>
          </a:prstGeom>
        </p:spPr>
      </p:pic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5F072689-1D2D-460B-A003-22AF1E899C24}"/>
              </a:ext>
            </a:extLst>
          </p:cNvPr>
          <p:cNvSpPr txBox="1">
            <a:spLocks/>
          </p:cNvSpPr>
          <p:nvPr/>
        </p:nvSpPr>
        <p:spPr>
          <a:xfrm>
            <a:off x="5652120" y="887837"/>
            <a:ext cx="1728192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0" noProof="0" dirty="0">
                <a:latin typeface="RubFlama" panose="02000000000000000000" pitchFamily="2" charset="0"/>
              </a:rPr>
              <a:t>LoTSS Cutout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7CF73EC6-BA52-4B61-1A34-86772341D3C0}"/>
              </a:ext>
            </a:extLst>
          </p:cNvPr>
          <p:cNvSpPr txBox="1">
            <a:spLocks/>
          </p:cNvSpPr>
          <p:nvPr/>
        </p:nvSpPr>
        <p:spPr>
          <a:xfrm>
            <a:off x="1619672" y="887837"/>
            <a:ext cx="216024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0" noProof="0" dirty="0">
                <a:latin typeface="RubFlama" panose="02000000000000000000" pitchFamily="2" charset="0"/>
              </a:rPr>
              <a:t>LoTSS Recalibrated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A6226B36-CDB5-858E-07F1-85AAF436E19B}"/>
              </a:ext>
            </a:extLst>
          </p:cNvPr>
          <p:cNvSpPr txBox="1">
            <a:spLocks/>
          </p:cNvSpPr>
          <p:nvPr/>
        </p:nvSpPr>
        <p:spPr>
          <a:xfrm>
            <a:off x="468000" y="396000"/>
            <a:ext cx="7560000" cy="468000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700" b="0" kern="1200" baseline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RubFlama" panose="02000000000000000000" pitchFamily="2" charset="0"/>
              </a:rPr>
              <a:t>M 82 comparison</a:t>
            </a:r>
          </a:p>
        </p:txBody>
      </p: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2302676C-7CDD-2ECC-7B1E-12DD65691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GB" noProof="0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112660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43302-9791-5746-ED6E-657682C65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E328C16-70A0-DF0C-83AB-C7EE4EFF25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47664" y="99910"/>
            <a:ext cx="7344816" cy="4329841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2F583670-DE70-DBD4-ACC9-0F12D6A3ED32}"/>
              </a:ext>
            </a:extLst>
          </p:cNvPr>
          <p:cNvSpPr txBox="1">
            <a:spLocks/>
          </p:cNvSpPr>
          <p:nvPr/>
        </p:nvSpPr>
        <p:spPr>
          <a:xfrm>
            <a:off x="468000" y="396000"/>
            <a:ext cx="7560000" cy="468000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700" b="0" kern="1200" baseline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RubFlama" panose="02000000000000000000" pitchFamily="2" charset="0"/>
              </a:rPr>
              <a:t>M 82</a:t>
            </a:r>
          </a:p>
        </p:txBody>
      </p:sp>
      <p:cxnSp>
        <p:nvCxnSpPr>
          <p:cNvPr id="2" name="Gerade Verbindung mit Pfeil 1">
            <a:extLst>
              <a:ext uri="{FF2B5EF4-FFF2-40B4-BE49-F238E27FC236}">
                <a16:creationId xmlns:a16="http://schemas.microsoft.com/office/drawing/2014/main" id="{5B1A2E57-9948-D81A-F906-6AB84449B578}"/>
              </a:ext>
            </a:extLst>
          </p:cNvPr>
          <p:cNvCxnSpPr>
            <a:cxnSpLocks/>
          </p:cNvCxnSpPr>
          <p:nvPr/>
        </p:nvCxnSpPr>
        <p:spPr>
          <a:xfrm flipV="1">
            <a:off x="3203848" y="2352190"/>
            <a:ext cx="1872208" cy="792088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884F364D-AE19-FBAC-A207-623F754E6BE9}"/>
              </a:ext>
            </a:extLst>
          </p:cNvPr>
          <p:cNvSpPr txBox="1"/>
          <p:nvPr/>
        </p:nvSpPr>
        <p:spPr>
          <a:xfrm>
            <a:off x="2239792" y="313852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0" dirty="0">
                <a:solidFill>
                  <a:schemeClr val="tx2"/>
                </a:solidFill>
                <a:latin typeface="RubFlama" panose="02000000000000000000" pitchFamily="2" charset="0"/>
              </a:rPr>
              <a:t>1792-</a:t>
            </a:r>
            <a:r>
              <a:rPr lang="en-GB" sz="1800" noProof="0" dirty="0">
                <a:solidFill>
                  <a:schemeClr val="tx2"/>
                </a:solidFill>
                <a:latin typeface="RubFlama" panose="02000000000000000000" pitchFamily="2" charset="0"/>
                <a:ea typeface="Cambria Math" panose="02040503050406030204" pitchFamily="18" charset="0"/>
              </a:rPr>
              <a:t>σ level</a:t>
            </a:r>
            <a:endParaRPr lang="en-GB" sz="1800" noProof="0" dirty="0">
              <a:solidFill>
                <a:schemeClr val="tx2"/>
              </a:solidFill>
              <a:latin typeface="RubFlama" panose="02000000000000000000" pitchFamily="2" charset="0"/>
            </a:endParaRPr>
          </a:p>
        </p:txBody>
      </p:sp>
      <p:sp>
        <p:nvSpPr>
          <p:cNvPr id="5" name="Fußzeilenplatzhalter 3">
            <a:extLst>
              <a:ext uri="{FF2B5EF4-FFF2-40B4-BE49-F238E27FC236}">
                <a16:creationId xmlns:a16="http://schemas.microsoft.com/office/drawing/2014/main" id="{33310AC3-AF94-8ADB-57B5-F55E02E1D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GB" noProof="0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269972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42395-229F-08EB-3FD1-B6274E4E6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930669C-C4BA-F600-8B9F-AB2F04B08A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504" y="898838"/>
            <a:ext cx="6048672" cy="3565750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CEC2CA9F-2B5C-696F-9C49-3C88E17A6DEE}"/>
              </a:ext>
            </a:extLst>
          </p:cNvPr>
          <p:cNvSpPr txBox="1">
            <a:spLocks/>
          </p:cNvSpPr>
          <p:nvPr/>
        </p:nvSpPr>
        <p:spPr>
          <a:xfrm>
            <a:off x="468000" y="396000"/>
            <a:ext cx="7560000" cy="468000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700" b="0" kern="1200" baseline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RubFlama" panose="02000000000000000000" pitchFamily="2" charset="0"/>
              </a:rPr>
              <a:t>M 82 absorption processes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FACFFEF-3258-E707-84CF-44493BD7954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98"/>
          <a:stretch>
            <a:fillRect/>
          </a:stretch>
        </p:blipFill>
        <p:spPr>
          <a:xfrm>
            <a:off x="6156176" y="1338841"/>
            <a:ext cx="2906874" cy="2465817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529D4F28-5B26-EB78-D6A3-5E3706AA84BE}"/>
              </a:ext>
            </a:extLst>
          </p:cNvPr>
          <p:cNvSpPr txBox="1"/>
          <p:nvPr/>
        </p:nvSpPr>
        <p:spPr>
          <a:xfrm>
            <a:off x="6590993" y="3857623"/>
            <a:ext cx="2522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noProof="0" dirty="0">
                <a:solidFill>
                  <a:schemeClr val="tx2"/>
                </a:solidFill>
                <a:latin typeface="RubFlama" panose="02000000000000000000" pitchFamily="2" charset="0"/>
              </a:rPr>
              <a:t>Image Credit: Adebahr+2013</a:t>
            </a:r>
          </a:p>
        </p:txBody>
      </p:sp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E2D05266-C0D0-EA45-1A8B-407C3CF4D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0000" y="4752000"/>
            <a:ext cx="6300000" cy="108000"/>
          </a:xfrm>
        </p:spPr>
        <p:txBody>
          <a:bodyPr/>
          <a:lstStyle/>
          <a:p>
            <a:r>
              <a:rPr lang="en-GB" noProof="0" dirty="0"/>
              <a:t>Michael Stein | LOFAR Annual Meeting | 12.06.2026 | Dublin</a:t>
            </a:r>
          </a:p>
        </p:txBody>
      </p:sp>
    </p:spTree>
    <p:extLst>
      <p:ext uri="{BB962C8B-B14F-4D97-AF65-F5344CB8AC3E}">
        <p14:creationId xmlns:p14="http://schemas.microsoft.com/office/powerpoint/2010/main" val="418116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A5733-557E-FD99-F13D-44E00DF4A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3A886936-4B5F-3524-DDC7-EB0009B3C74F}"/>
              </a:ext>
            </a:extLst>
          </p:cNvPr>
          <p:cNvSpPr txBox="1"/>
          <p:nvPr/>
        </p:nvSpPr>
        <p:spPr>
          <a:xfrm>
            <a:off x="10989" y="1910030"/>
            <a:ext cx="91220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noProof="0" dirty="0">
                <a:solidFill>
                  <a:schemeClr val="bg1"/>
                </a:solidFill>
                <a:latin typeface="RubFlama" panose="02000000000000000000" pitchFamily="2" charset="0"/>
              </a:rPr>
              <a:t>Thank you for you attention and </a:t>
            </a:r>
            <a:br>
              <a:rPr lang="en-GB" sz="4000" b="1" noProof="0" dirty="0">
                <a:solidFill>
                  <a:schemeClr val="bg1"/>
                </a:solidFill>
                <a:latin typeface="RubFlama" panose="02000000000000000000" pitchFamily="2" charset="0"/>
              </a:rPr>
            </a:br>
            <a:r>
              <a:rPr lang="en-GB" sz="4000" b="1" noProof="0" dirty="0">
                <a:solidFill>
                  <a:schemeClr val="bg1"/>
                </a:solidFill>
                <a:latin typeface="RubFlama" panose="02000000000000000000" pitchFamily="2" charset="0"/>
              </a:rPr>
              <a:t>save </a:t>
            </a:r>
            <a:r>
              <a:rPr lang="en-GB" sz="4000" b="1" dirty="0">
                <a:solidFill>
                  <a:schemeClr val="bg1"/>
                </a:solidFill>
                <a:latin typeface="RubFlama" panose="02000000000000000000" pitchFamily="2" charset="0"/>
              </a:rPr>
              <a:t>t</a:t>
            </a:r>
            <a:r>
              <a:rPr lang="en-GB" sz="4000" b="1" noProof="0" dirty="0">
                <a:solidFill>
                  <a:schemeClr val="bg1"/>
                </a:solidFill>
                <a:latin typeface="RubFlama" panose="02000000000000000000" pitchFamily="2" charset="0"/>
              </a:rPr>
              <a:t>ravels! </a:t>
            </a:r>
          </a:p>
        </p:txBody>
      </p:sp>
      <p:pic>
        <p:nvPicPr>
          <p:cNvPr id="1026" name="Picture 2" descr="Flying Lets Go GIF by Pudgy Penguins">
            <a:extLst>
              <a:ext uri="{FF2B5EF4-FFF2-40B4-BE49-F238E27FC236}">
                <a16:creationId xmlns:a16="http://schemas.microsoft.com/office/drawing/2014/main" id="{73AFC525-2A16-B9A4-0E2C-78ABA45DD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787774"/>
            <a:ext cx="2185219" cy="218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949465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Master RUB">
  <a:themeElements>
    <a:clrScheme name="RUB">
      <a:dk1>
        <a:sysClr val="windowText" lastClr="000000"/>
      </a:dk1>
      <a:lt1>
        <a:sysClr val="window" lastClr="FFFFFF"/>
      </a:lt1>
      <a:dk2>
        <a:srgbClr val="003560"/>
      </a:dk2>
      <a:lt2>
        <a:srgbClr val="8DAE10"/>
      </a:lt2>
      <a:accent1>
        <a:srgbClr val="FFCC00"/>
      </a:accent1>
      <a:accent2>
        <a:srgbClr val="EE7203"/>
      </a:accent2>
      <a:accent3>
        <a:srgbClr val="E6332A"/>
      </a:accent3>
      <a:accent4>
        <a:srgbClr val="B71E3F"/>
      </a:accent4>
      <a:accent5>
        <a:srgbClr val="9C5516"/>
      </a:accent5>
      <a:accent6>
        <a:srgbClr val="59211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RUB_03a.potx" id="{C867D821-36E8-4CDA-B68D-4949E463F39D}" vid="{F84F8B3F-9528-42A9-B5AE-3004D5414502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RUB-Pra╠êsentation-16zu9</Template>
  <TotalTime>0</TotalTime>
  <Words>929</Words>
  <Application>Microsoft Office PowerPoint</Application>
  <PresentationFormat>Bildschirmpräsentation (16:9)</PresentationFormat>
  <Paragraphs>174</Paragraphs>
  <Slides>23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8" baseType="lpstr">
      <vt:lpstr>Arial</vt:lpstr>
      <vt:lpstr>Calibri</vt:lpstr>
      <vt:lpstr>RubFlama</vt:lpstr>
      <vt:lpstr>Wingdings</vt:lpstr>
      <vt:lpstr>PowerPoint Master RUB</vt:lpstr>
      <vt:lpstr>The LOFAR2.0 perspective of nearby star-forming galaxies, laboratories of magnetic fields and cosmic ray transport</vt:lpstr>
      <vt:lpstr>The LOFAR2.0 perspective of nearby star-forming galaxies….. (IN PREPARATION)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Science Goals</vt:lpstr>
      <vt:lpstr>Proposed observations</vt:lpstr>
      <vt:lpstr>LOFAR 1 results: M 51</vt:lpstr>
      <vt:lpstr>LOFAR 1 results: M 101</vt:lpstr>
      <vt:lpstr>LOFAR 1 results: NGC 4631</vt:lpstr>
      <vt:lpstr>PowerPoint-Präsentation</vt:lpstr>
      <vt:lpstr>Preparing for LOFAR 2 observations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 RADIO MStein</dc:title>
  <dc:creator>Stein, Michael</dc:creator>
  <cp:lastModifiedBy>Stein, Michael</cp:lastModifiedBy>
  <cp:revision>95</cp:revision>
  <dcterms:created xsi:type="dcterms:W3CDTF">2022-05-09T13:23:15Z</dcterms:created>
  <dcterms:modified xsi:type="dcterms:W3CDTF">2026-06-11T14:18:42Z</dcterms:modified>
</cp:coreProperties>
</file>