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1" r:id="rId3"/>
    <p:sldId id="323" r:id="rId4"/>
    <p:sldId id="324" r:id="rId5"/>
    <p:sldId id="305" r:id="rId6"/>
    <p:sldId id="297" r:id="rId7"/>
    <p:sldId id="325" r:id="rId8"/>
    <p:sldId id="326" r:id="rId9"/>
    <p:sldId id="299" r:id="rId10"/>
    <p:sldId id="307" r:id="rId11"/>
    <p:sldId id="308" r:id="rId12"/>
    <p:sldId id="280" r:id="rId13"/>
    <p:sldId id="309" r:id="rId14"/>
    <p:sldId id="310" r:id="rId15"/>
    <p:sldId id="311" r:id="rId16"/>
    <p:sldId id="312" r:id="rId17"/>
    <p:sldId id="276" r:id="rId18"/>
    <p:sldId id="272" r:id="rId19"/>
    <p:sldId id="319" r:id="rId20"/>
    <p:sldId id="320" r:id="rId21"/>
    <p:sldId id="328" r:id="rId22"/>
    <p:sldId id="288" r:id="rId23"/>
    <p:sldId id="330" r:id="rId24"/>
    <p:sldId id="294" r:id="rId25"/>
    <p:sldId id="329" r:id="rId26"/>
    <p:sldId id="284" r:id="rId27"/>
    <p:sldId id="313" r:id="rId28"/>
    <p:sldId id="314" r:id="rId29"/>
    <p:sldId id="315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5FB"/>
    <a:srgbClr val="CFCFCF"/>
    <a:srgbClr val="7F7F7F"/>
    <a:srgbClr val="ED7D95"/>
    <a:srgbClr val="DC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76FEE2-B9E8-AEA2-8843-A1BEA471EF9D}" v="87" dt="2026-06-10T22:13:51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4" autoAdjust="0"/>
    <p:restoredTop sz="81096" autoAdjust="0"/>
  </p:normalViewPr>
  <p:slideViewPr>
    <p:cSldViewPr snapToGrid="0" showGuides="1">
      <p:cViewPr varScale="1">
        <p:scale>
          <a:sx n="97" d="100"/>
          <a:sy n="97" d="100"/>
        </p:scale>
        <p:origin x="1272" y="90"/>
      </p:cViewPr>
      <p:guideLst>
        <p:guide orient="horz" pos="11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DA5B-9420-4828-B4DC-45DE0001BBF3}" type="datetimeFigureOut">
              <a:rPr lang="nl-NL" smtClean="0"/>
              <a:t>10-6-2026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9F3D1-9E4F-4A01-B3EF-E3B1CB3AB9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7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Abstract:</a:t>
            </a:r>
          </a:p>
          <a:p>
            <a:r>
              <a:rPr lang="en-US" dirty="0"/>
              <a:t>----------</a:t>
            </a:r>
          </a:p>
          <a:p>
            <a:r>
              <a:rPr lang="en-US" dirty="0"/>
              <a:t>Lightning discharges emit millions of short (&lt; 1 </a:t>
            </a:r>
            <a:r>
              <a:rPr lang="en-US" dirty="0" err="1"/>
              <a:t>μs</a:t>
            </a:r>
            <a:r>
              <a:rPr lang="en-US" dirty="0"/>
              <a:t>) radio pulses. By measuring the relative</a:t>
            </a:r>
          </a:p>
          <a:p>
            <a:r>
              <a:rPr lang="en-US" dirty="0"/>
              <a:t>arrival times of these pulses at multiple antennas, researchers can probe lightning processes occurring</a:t>
            </a:r>
          </a:p>
          <a:p>
            <a:r>
              <a:rPr lang="en-US" dirty="0"/>
              <a:t>deep within optically opaque thunderclouds. LOFAR is currently the most sensitive and precise VHF</a:t>
            </a:r>
          </a:p>
          <a:p>
            <a:r>
              <a:rPr lang="en-US" dirty="0"/>
              <a:t>lightning imaging instrument in the world, capable of locating sources well below the noise level of</a:t>
            </a:r>
          </a:p>
          <a:p>
            <a:r>
              <a:rPr lang="en-US" dirty="0"/>
              <a:t>individual antennas with sub-meter accuracy [1].</a:t>
            </a:r>
          </a:p>
          <a:p>
            <a:endParaRPr lang="en-US" dirty="0"/>
          </a:p>
          <a:p>
            <a:r>
              <a:rPr lang="en-US" dirty="0"/>
              <a:t>In this talk, we will begin with a brief introduction to the imaging techniques used to study lightning.</a:t>
            </a:r>
          </a:p>
          <a:p>
            <a:r>
              <a:rPr lang="en-US" dirty="0"/>
              <a:t>We will then present recent LOFAR observations of a lightning discharge, focusing on the dynamics of</a:t>
            </a:r>
          </a:p>
          <a:p>
            <a:r>
              <a:rPr lang="en-US" dirty="0"/>
              <a:t>a High Altitude Negative Leader (HANL) propagating upward from 9 km altitude. Although lightning</a:t>
            </a:r>
          </a:p>
          <a:p>
            <a:r>
              <a:rPr lang="en-US" dirty="0"/>
              <a:t>develops through a bi-directional leader structure, most VHF emission originates from the advancing tip</a:t>
            </a:r>
          </a:p>
          <a:p>
            <a:r>
              <a:rPr lang="en-US" dirty="0"/>
              <a:t>of the negative leader. Negative leaders grow in jumps, commonly referred to as “steps”. The plasma</a:t>
            </a:r>
          </a:p>
          <a:p>
            <a:r>
              <a:rPr lang="en-US" dirty="0"/>
              <a:t>processes underlying these steps are not fully understood, largely because no other instrument has the</a:t>
            </a:r>
          </a:p>
          <a:p>
            <a:r>
              <a:rPr lang="en-US" dirty="0"/>
              <a:t>spatial and temporal resolution required to study them in detail.</a:t>
            </a:r>
          </a:p>
          <a:p>
            <a:r>
              <a:rPr lang="en-US" dirty="0"/>
              <a:t>Here, we present the most detailed observations resolving the internal structure of these steps, revealing</a:t>
            </a:r>
          </a:p>
          <a:p>
            <a:r>
              <a:rPr lang="en-US" dirty="0"/>
              <a:t>previously unseen plasma behavior. In VHF images, each step appears as fan-like structure that advances</a:t>
            </a:r>
          </a:p>
          <a:p>
            <a:r>
              <a:rPr lang="en-US" dirty="0"/>
              <a:t>the discharge. We discover that these fans are composed of several branched networks of filaments</a:t>
            </a:r>
          </a:p>
          <a:p>
            <a:r>
              <a:rPr lang="en-US" dirty="0"/>
              <a:t>initiating at different times from various locations. We refer to these networks as filament trees. Each</a:t>
            </a:r>
          </a:p>
          <a:p>
            <a:r>
              <a:rPr lang="en-US" dirty="0"/>
              <a:t>filament tree forms starting with a burst of VHF radiation that is significantly more energetic than pulses</a:t>
            </a:r>
          </a:p>
          <a:p>
            <a:r>
              <a:rPr lang="en-US" dirty="0"/>
              <a:t>emitted immediately before or after it from the same region. The filaments themselves form channels</a:t>
            </a:r>
          </a:p>
          <a:p>
            <a:r>
              <a:rPr lang="en-US" dirty="0"/>
              <a:t>with a diameter on the order of our instrumental resolution of 1 m and show no sign of broadening as</a:t>
            </a:r>
          </a:p>
          <a:p>
            <a:r>
              <a:rPr lang="en-US" dirty="0"/>
              <a:t>they fill a volume on the order of 100 m.</a:t>
            </a:r>
          </a:p>
          <a:p>
            <a:r>
              <a:rPr lang="en-US" dirty="0"/>
              <a:t>The behavior of these filaments is striking. Lightning is typically described as consisting of two compo-</a:t>
            </a:r>
          </a:p>
          <a:p>
            <a:r>
              <a:rPr lang="en-US" dirty="0" err="1"/>
              <a:t>nents</a:t>
            </a:r>
            <a:r>
              <a:rPr lang="en-US" dirty="0"/>
              <a:t>: a hot, conductive leader channel capable of transporting charge over several kilometers, and cold</a:t>
            </a:r>
          </a:p>
          <a:p>
            <a:r>
              <a:rPr lang="en-US" dirty="0"/>
              <a:t>streamers that form at the leader tip. The filaments we observe inside a leader step are inconsistent with</a:t>
            </a:r>
          </a:p>
          <a:p>
            <a:r>
              <a:rPr lang="en-US" dirty="0"/>
              <a:t>both leaders and streamers. We will discuss a possible hypothesis for the nature of these structures and</a:t>
            </a:r>
          </a:p>
          <a:p>
            <a:r>
              <a:rPr lang="en-US" dirty="0"/>
              <a:t>their implication for our understanding of leader stepping and plasma physics.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581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37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91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structure as list of hypotheses with figures of </a:t>
            </a:r>
            <a:r>
              <a:rPr lang="en-US" dirty="0" err="1">
                <a:ea typeface="Calibri"/>
                <a:cs typeface="Calibri"/>
              </a:rPr>
              <a:t>indiv</a:t>
            </a:r>
            <a:r>
              <a:rPr lang="en-US" dirty="0">
                <a:ea typeface="Calibri"/>
                <a:cs typeface="Calibri"/>
              </a:rPr>
              <a:t> streamer and network of streamer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434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structure as list of hypotheses with figures of </a:t>
            </a:r>
            <a:r>
              <a:rPr lang="en-US" dirty="0" err="1">
                <a:ea typeface="Calibri"/>
                <a:cs typeface="Calibri"/>
              </a:rPr>
              <a:t>indiv</a:t>
            </a:r>
            <a:r>
              <a:rPr lang="en-US" dirty="0">
                <a:ea typeface="Calibri"/>
                <a:cs typeface="Calibri"/>
              </a:rPr>
              <a:t> streamer and network of streamer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128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87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34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00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004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Snarky comment: these optical observations combined with the conceptual model on the previous slide has always be considered “strong” evidence that the filaments seen in these images are streamers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67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028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4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172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9F3D1-9E4F-4A01-B3EF-E3B1CB3AB94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308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798E-96ED-4323-BAEF-DA368149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D1D403-4023-4CDD-8C43-E043952FE4CF}" type="datetime1">
              <a:rPr lang="nl-NL" smtClean="0"/>
              <a:pPr/>
              <a:t>10-6-2026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10EFA-6A22-4EAB-A263-4E7FE40E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09321-2D2E-4704-8463-081EDBD3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F933A-073A-4CBC-8558-75DC9A789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2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60314-0FD8-4C3A-8E3A-BADF95F72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898"/>
            <a:ext cx="10485330" cy="177579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56D97-A0CC-4AB8-8AC0-D8E87D928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200400"/>
            <a:ext cx="5136715" cy="249984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B8D94-A0C7-4A9D-B6CC-1F4171A5FC84}"/>
              </a:ext>
            </a:extLst>
          </p:cNvPr>
          <p:cNvSpPr/>
          <p:nvPr userDrawn="1"/>
        </p:nvSpPr>
        <p:spPr>
          <a:xfrm>
            <a:off x="0" y="6056243"/>
            <a:ext cx="12192000" cy="79200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8DF648-0959-487B-9313-ABF9F95113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51016" y="6139091"/>
            <a:ext cx="2268474" cy="648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87AE2-323A-42A2-9A93-BA40C22013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892" r="5409" b="21438"/>
          <a:stretch/>
        </p:blipFill>
        <p:spPr>
          <a:xfrm>
            <a:off x="1866030" y="6056243"/>
            <a:ext cx="3132521" cy="79200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8AE7A5C2-8EF8-4DD7-B89E-5B76ED1AA7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24539" r="6891" b="23279"/>
          <a:stretch/>
        </p:blipFill>
        <p:spPr>
          <a:xfrm>
            <a:off x="0" y="6056243"/>
            <a:ext cx="1813565" cy="79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23A5A0-4722-40BD-8934-5F3BFFB5F4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71955" y="6062909"/>
            <a:ext cx="1782349" cy="79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023596-78CF-450D-904F-61F7325AFA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06769" y="6056243"/>
            <a:ext cx="298523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6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7A70-F189-478E-8032-F650ED79A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5EF0A-E7E6-4477-AB28-C56AF1929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F3DD7-7D52-45C3-A34A-B0A736F4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CEEBE51-A94E-43EE-9080-9A8D901F4390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582C-E750-41FF-AE8F-DD16E3F7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0B85D-7477-41D7-8735-B20E80A3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656A7-D11B-496A-AEB9-7DDABB361F60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3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AB0B2-C310-4A32-A34E-28AE7EE3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7509E-B8BA-43B6-9C32-F15A79B6B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0C7B6-AB10-4341-9707-573EBFB0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0B78B5-C493-42A9-AD33-7689BEE1467D}" type="datetime1">
              <a:rPr lang="nl-NL" smtClean="0"/>
              <a:pPr/>
              <a:t>10-6-2026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F43AE-45F8-4257-83EC-6DA42148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C62E2-DC7C-418A-8DB1-24BADF0C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D6A932-3942-4A13-B601-0128C9340637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59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DDF52390-6314-45EC-B70B-44423808361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374737" y="136525"/>
            <a:ext cx="11667993" cy="65849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30E9D-DF14-4FE5-ACA3-D07719A8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9313" y="6356350"/>
            <a:ext cx="463418" cy="365125"/>
          </a:xfrm>
        </p:spPr>
        <p:txBody>
          <a:bodyPr/>
          <a:lstStyle/>
          <a:p>
            <a:fld id="{E28AC890-7999-4468-945F-8D6638989AF2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F7F79B-F191-4E9E-8138-7525D9526B05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1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37F0-F83B-4CDF-9BD1-5F38F690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37700-4408-4164-912F-EB9892290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3446-74C1-42A2-AC5D-E868AECA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E489A9-353B-4597-B3A4-89B85E855C72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EE7E-ECA3-4FC7-BC45-CEA4E78A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CD879-31D3-4F29-BE6C-5690D2A5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005" y="6351348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54A010-79A8-40DE-9DC0-8A646FA1AB61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9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D4F0-D6D6-4492-A7E0-91321602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3316A-3DA9-4703-936C-ED15FECE2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6BE4-2766-4D86-BC32-15D889DEE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A35D09-CD53-40CC-BF17-D3809B93E1A4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78A5F-7B70-4D97-B103-009032A4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3B5AF-56BF-446B-A551-F1B67CC4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E7AA49-962E-4215-B10F-C63CD02F61F5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AC5B-4D1E-4845-8F73-1E88E502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CC276-680B-4107-B3B9-5AD86E2D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1C564-4525-436E-BC71-F38490AA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5177B-6840-4532-8CF2-F4115428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803525-BA9A-4BF5-BEBA-4A5B07496972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983E3-F51D-4121-9A55-DBD4BC46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0A294-A278-4E56-A0DA-192CF49A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51DE76-1AC4-43A7-9D84-0698A7EEACCC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9B1D-7431-49CF-9EE0-96591BE8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EBCF-CED5-49FC-B4D7-475D5126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B9710-1902-4C98-AF93-B970FFBA2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ACB6E-9453-45A6-98F4-1093ACD60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52682-881E-45F4-B1A3-5511F2A52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07B12-8F0B-48FF-827E-59AED2EB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01B55E-7C93-43F4-8663-396029AAAA59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0549B7-EB8E-4908-9143-AC048CA4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EF76AC-DE7D-479F-902C-ECB25691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062C6-894C-436C-8F45-33FE21C1C18F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6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E03F-B1F1-4E83-8B1A-15325797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95D9F-9031-4401-8AD0-4115E629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472BE3-AE8B-4746-BDDC-A0A95017B381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D970C-4A51-43BC-B505-DB4048CC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8C5C5-D13D-45A7-A98F-52D106F22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908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543E06-376E-45D2-8300-E2D35C500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BF5C31-D066-4009-8738-CF553229DAF8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AF854-DCBF-491B-A2C0-3AD4FA92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99DE-5A6E-41DF-8492-17BCB6BE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77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2D6F-0EC1-4310-9DDD-25F4328E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6548"/>
          </a:xfrm>
        </p:spPr>
        <p:txBody>
          <a:bodyPr anchor="ctr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07046-0FDD-48F0-A8D4-51717D624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6525"/>
            <a:ext cx="6172200" cy="6584950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013E0-CAF2-454A-8ECD-C39A6C126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9008"/>
            <a:ext cx="3932237" cy="3939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24A15-4573-4F01-BA9B-8E2BB711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40496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6BBEE5-BB34-4900-BAE0-038E9BFE8657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6286C-7286-4155-8BC4-87151AD9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4623" y="6349478"/>
            <a:ext cx="3192638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11460-066D-4D7D-9245-F1DE3584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315" y="6356350"/>
            <a:ext cx="581416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864EE8-0059-4F18-83E4-663359998CCD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06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7644F-3E9A-45B4-8A85-05B0A460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0521"/>
            <a:ext cx="3932237" cy="1227550"/>
          </a:xfrm>
        </p:spPr>
        <p:txBody>
          <a:bodyPr anchor="ctr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17EBF-FB52-464B-A5AC-355ABBD20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50521"/>
            <a:ext cx="6172200" cy="5912284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2463C-5425-4D34-A7E5-4D99EF22E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71616"/>
            <a:ext cx="3932237" cy="4491189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7794C-4225-4518-8D53-CE3F07C9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BAE5B5-B8B3-44ED-B554-382A149052FE}" type="datetime1">
              <a:rPr lang="nl-NL" smtClean="0"/>
              <a:pPr/>
              <a:t>10-6-2026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3EEAA-A1B2-4D31-99AA-E5CE4F67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158A2-BBDD-4702-8DB1-3FCDB055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92C7F5-8E30-449D-826B-E5D9CC23EC83}"/>
              </a:ext>
            </a:extLst>
          </p:cNvPr>
          <p:cNvSpPr/>
          <p:nvPr userDrawn="1"/>
        </p:nvSpPr>
        <p:spPr>
          <a:xfrm>
            <a:off x="-37022" y="-3235"/>
            <a:ext cx="270000" cy="6858001"/>
          </a:xfrm>
          <a:prstGeom prst="rect">
            <a:avLst/>
          </a:prstGeom>
          <a:solidFill>
            <a:srgbClr val="DC002D"/>
          </a:solidFill>
          <a:ln w="19050" cap="flat" cmpd="sng" algn="ctr">
            <a:solidFill>
              <a:srgbClr val="DC00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0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2EE2E0-809A-4889-989A-FAE6E73A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3DB6D-568C-4C2B-80BA-260C42A85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5A50C-9668-4546-9FE5-3E3C9A27C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E300B8-7CD0-42CD-ACF2-46667CC9E237}" type="datetime1">
              <a:rPr lang="nl-NL" smtClean="0"/>
              <a:pPr/>
              <a:t>10-6-2026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21709-A5FA-46A2-8733-8281009E4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96F1E-9B92-4D6A-8946-25EDCECA4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95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8AC890-7999-4468-945F-8D6638989AF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7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0.png"/><Relationship Id="rId4" Type="http://schemas.openxmlformats.org/officeDocument/2006/relationships/image" Target="../media/image2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20.png"/><Relationship Id="rId4" Type="http://schemas.openxmlformats.org/officeDocument/2006/relationships/image" Target="../media/image2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1.png"/><Relationship Id="rId7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A18D-EB91-4F1D-8DD4-41E5286FC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LOFAR Observations of Lightning Propagation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4894F-4169-4D0D-BD40-D2C60BFB0F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Marten Lourens</a:t>
            </a:r>
          </a:p>
          <a:p>
            <a:r>
              <a:rPr lang="en-US">
                <a:latin typeface="Arial"/>
                <a:cs typeface="Arial"/>
              </a:rPr>
              <a:t>for LOFAR Lightning </a:t>
            </a:r>
            <a:r>
              <a:rPr lang="en-US" dirty="0">
                <a:latin typeface="Arial"/>
                <a:cs typeface="Arial"/>
              </a:rPr>
              <a:t>Collaboration</a:t>
            </a:r>
            <a:endParaRPr lang="nl-NL" dirty="0"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61301-112B-4F48-9912-9E2DA7405E51}"/>
              </a:ext>
            </a:extLst>
          </p:cNvPr>
          <p:cNvSpPr/>
          <p:nvPr/>
        </p:nvSpPr>
        <p:spPr>
          <a:xfrm>
            <a:off x="0" y="6056243"/>
            <a:ext cx="12192000" cy="79200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BA8CE1-FC9D-432A-8502-AA6D1048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16" y="6139091"/>
            <a:ext cx="2268474" cy="648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0D7AE3-B821-4AB0-81C7-E425A2DE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92" r="5409" b="21438"/>
          <a:stretch/>
        </p:blipFill>
        <p:spPr>
          <a:xfrm>
            <a:off x="1866030" y="6056243"/>
            <a:ext cx="3132521" cy="792000"/>
          </a:xfrm>
          <a:prstGeom prst="rect">
            <a:avLst/>
          </a:prstGeom>
        </p:spPr>
      </p:pic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6B7F451C-B9B9-45FA-B02D-1518A993A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24539" r="6891" b="23279"/>
          <a:stretch/>
        </p:blipFill>
        <p:spPr>
          <a:xfrm>
            <a:off x="0" y="6056243"/>
            <a:ext cx="1813565" cy="79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3B4ADB-D930-43EF-8B7C-E7E37A607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955" y="6062909"/>
            <a:ext cx="1782349" cy="79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5CF1DF-4B19-438E-B688-CE472EB61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769" y="6056243"/>
            <a:ext cx="2985231" cy="792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58960-64FF-464A-AA04-D9CF987C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t>1</a:t>
            </a:fld>
            <a:endParaRPr lang="nl-N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FB003E-06AA-4544-A901-020B9FD8DA88}"/>
              </a:ext>
            </a:extLst>
          </p:cNvPr>
          <p:cNvSpPr txBox="1">
            <a:spLocks/>
          </p:cNvSpPr>
          <p:nvPr/>
        </p:nvSpPr>
        <p:spPr>
          <a:xfrm>
            <a:off x="732249" y="2060578"/>
            <a:ext cx="10485330" cy="641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CFCFCF"/>
                </a:solidFill>
                <a:latin typeface="Arial"/>
                <a:cs typeface="Arial"/>
              </a:rPr>
              <a:t>the surprising fine structure of lightning</a:t>
            </a:r>
            <a:endParaRPr lang="en-US" sz="36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4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5587DF5-A755-4E98-9925-FB840D777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379" y="860156"/>
            <a:ext cx="6476999" cy="54961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C41A-C882-4BCF-B269-4739B06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flash</a:t>
            </a:r>
            <a:br>
              <a:rPr lang="en-US" dirty="0"/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August 14, 2020, 14:15 UTC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99AB-EAA1-481E-A04A-BFDCEE575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Entire flash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By computationally efficient imager.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Time-of-arrival difference (TOAD)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Leader = conductive channel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25D1-8B22-4D84-B74E-90A892A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5F448-D954-4373-BC92-D88755691A58}"/>
              </a:ext>
            </a:extLst>
          </p:cNvPr>
          <p:cNvSpPr txBox="1"/>
          <p:nvPr/>
        </p:nvSpPr>
        <p:spPr>
          <a:xfrm>
            <a:off x="8174092" y="4794220"/>
            <a:ext cx="210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 Leader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55F811B-F2A4-4047-B44B-121CB4FA420C}"/>
              </a:ext>
            </a:extLst>
          </p:cNvPr>
          <p:cNvSpPr/>
          <p:nvPr/>
        </p:nvSpPr>
        <p:spPr>
          <a:xfrm>
            <a:off x="7381875" y="3562350"/>
            <a:ext cx="3257550" cy="1885950"/>
          </a:xfrm>
          <a:custGeom>
            <a:avLst/>
            <a:gdLst>
              <a:gd name="connsiteX0" fmla="*/ 876300 w 3257550"/>
              <a:gd name="connsiteY0" fmla="*/ 180975 h 1885950"/>
              <a:gd name="connsiteX1" fmla="*/ 876300 w 3257550"/>
              <a:gd name="connsiteY1" fmla="*/ 180975 h 1885950"/>
              <a:gd name="connsiteX2" fmla="*/ 762000 w 3257550"/>
              <a:gd name="connsiteY2" fmla="*/ 266700 h 1885950"/>
              <a:gd name="connsiteX3" fmla="*/ 704850 w 3257550"/>
              <a:gd name="connsiteY3" fmla="*/ 304800 h 1885950"/>
              <a:gd name="connsiteX4" fmla="*/ 571500 w 3257550"/>
              <a:gd name="connsiteY4" fmla="*/ 333375 h 1885950"/>
              <a:gd name="connsiteX5" fmla="*/ 533400 w 3257550"/>
              <a:gd name="connsiteY5" fmla="*/ 352425 h 1885950"/>
              <a:gd name="connsiteX6" fmla="*/ 485775 w 3257550"/>
              <a:gd name="connsiteY6" fmla="*/ 371475 h 1885950"/>
              <a:gd name="connsiteX7" fmla="*/ 457200 w 3257550"/>
              <a:gd name="connsiteY7" fmla="*/ 390525 h 1885950"/>
              <a:gd name="connsiteX8" fmla="*/ 438150 w 3257550"/>
              <a:gd name="connsiteY8" fmla="*/ 419100 h 1885950"/>
              <a:gd name="connsiteX9" fmla="*/ 400050 w 3257550"/>
              <a:gd name="connsiteY9" fmla="*/ 438150 h 1885950"/>
              <a:gd name="connsiteX10" fmla="*/ 352425 w 3257550"/>
              <a:gd name="connsiteY10" fmla="*/ 466725 h 1885950"/>
              <a:gd name="connsiteX11" fmla="*/ 285750 w 3257550"/>
              <a:gd name="connsiteY11" fmla="*/ 485775 h 1885950"/>
              <a:gd name="connsiteX12" fmla="*/ 228600 w 3257550"/>
              <a:gd name="connsiteY12" fmla="*/ 523875 h 1885950"/>
              <a:gd name="connsiteX13" fmla="*/ 190500 w 3257550"/>
              <a:gd name="connsiteY13" fmla="*/ 571500 h 1885950"/>
              <a:gd name="connsiteX14" fmla="*/ 123825 w 3257550"/>
              <a:gd name="connsiteY14" fmla="*/ 647700 h 1885950"/>
              <a:gd name="connsiteX15" fmla="*/ 104775 w 3257550"/>
              <a:gd name="connsiteY15" fmla="*/ 676275 h 1885950"/>
              <a:gd name="connsiteX16" fmla="*/ 76200 w 3257550"/>
              <a:gd name="connsiteY16" fmla="*/ 685800 h 1885950"/>
              <a:gd name="connsiteX17" fmla="*/ 38100 w 3257550"/>
              <a:gd name="connsiteY17" fmla="*/ 733425 h 1885950"/>
              <a:gd name="connsiteX18" fmla="*/ 0 w 3257550"/>
              <a:gd name="connsiteY18" fmla="*/ 819150 h 1885950"/>
              <a:gd name="connsiteX19" fmla="*/ 19050 w 3257550"/>
              <a:gd name="connsiteY19" fmla="*/ 1190625 h 1885950"/>
              <a:gd name="connsiteX20" fmla="*/ 95250 w 3257550"/>
              <a:gd name="connsiteY20" fmla="*/ 1333500 h 1885950"/>
              <a:gd name="connsiteX21" fmla="*/ 123825 w 3257550"/>
              <a:gd name="connsiteY21" fmla="*/ 1381125 h 1885950"/>
              <a:gd name="connsiteX22" fmla="*/ 180975 w 3257550"/>
              <a:gd name="connsiteY22" fmla="*/ 1466850 h 1885950"/>
              <a:gd name="connsiteX23" fmla="*/ 228600 w 3257550"/>
              <a:gd name="connsiteY23" fmla="*/ 1524000 h 1885950"/>
              <a:gd name="connsiteX24" fmla="*/ 238125 w 3257550"/>
              <a:gd name="connsiteY24" fmla="*/ 1552575 h 1885950"/>
              <a:gd name="connsiteX25" fmla="*/ 381000 w 3257550"/>
              <a:gd name="connsiteY25" fmla="*/ 1676400 h 1885950"/>
              <a:gd name="connsiteX26" fmla="*/ 428625 w 3257550"/>
              <a:gd name="connsiteY26" fmla="*/ 1704975 h 1885950"/>
              <a:gd name="connsiteX27" fmla="*/ 485775 w 3257550"/>
              <a:gd name="connsiteY27" fmla="*/ 1724025 h 1885950"/>
              <a:gd name="connsiteX28" fmla="*/ 533400 w 3257550"/>
              <a:gd name="connsiteY28" fmla="*/ 1752600 h 1885950"/>
              <a:gd name="connsiteX29" fmla="*/ 790575 w 3257550"/>
              <a:gd name="connsiteY29" fmla="*/ 1790700 h 1885950"/>
              <a:gd name="connsiteX30" fmla="*/ 1314450 w 3257550"/>
              <a:gd name="connsiteY30" fmla="*/ 1819275 h 1885950"/>
              <a:gd name="connsiteX31" fmla="*/ 1609725 w 3257550"/>
              <a:gd name="connsiteY31" fmla="*/ 1857375 h 1885950"/>
              <a:gd name="connsiteX32" fmla="*/ 2038350 w 3257550"/>
              <a:gd name="connsiteY32" fmla="*/ 1885950 h 1885950"/>
              <a:gd name="connsiteX33" fmla="*/ 2714625 w 3257550"/>
              <a:gd name="connsiteY33" fmla="*/ 1866900 h 1885950"/>
              <a:gd name="connsiteX34" fmla="*/ 2752725 w 3257550"/>
              <a:gd name="connsiteY34" fmla="*/ 1857375 h 1885950"/>
              <a:gd name="connsiteX35" fmla="*/ 2809875 w 3257550"/>
              <a:gd name="connsiteY35" fmla="*/ 1838325 h 1885950"/>
              <a:gd name="connsiteX36" fmla="*/ 2847975 w 3257550"/>
              <a:gd name="connsiteY36" fmla="*/ 1800225 h 1885950"/>
              <a:gd name="connsiteX37" fmla="*/ 2876550 w 3257550"/>
              <a:gd name="connsiteY37" fmla="*/ 1790700 h 1885950"/>
              <a:gd name="connsiteX38" fmla="*/ 2924175 w 3257550"/>
              <a:gd name="connsiteY38" fmla="*/ 1762125 h 1885950"/>
              <a:gd name="connsiteX39" fmla="*/ 2952750 w 3257550"/>
              <a:gd name="connsiteY39" fmla="*/ 1733550 h 1885950"/>
              <a:gd name="connsiteX40" fmla="*/ 2990850 w 3257550"/>
              <a:gd name="connsiteY40" fmla="*/ 1714500 h 1885950"/>
              <a:gd name="connsiteX41" fmla="*/ 3048000 w 3257550"/>
              <a:gd name="connsiteY41" fmla="*/ 1676400 h 1885950"/>
              <a:gd name="connsiteX42" fmla="*/ 3076575 w 3257550"/>
              <a:gd name="connsiteY42" fmla="*/ 1638300 h 1885950"/>
              <a:gd name="connsiteX43" fmla="*/ 3095625 w 3257550"/>
              <a:gd name="connsiteY43" fmla="*/ 1600200 h 1885950"/>
              <a:gd name="connsiteX44" fmla="*/ 3124200 w 3257550"/>
              <a:gd name="connsiteY44" fmla="*/ 1571625 h 1885950"/>
              <a:gd name="connsiteX45" fmla="*/ 3143250 w 3257550"/>
              <a:gd name="connsiteY45" fmla="*/ 1543050 h 1885950"/>
              <a:gd name="connsiteX46" fmla="*/ 3152775 w 3257550"/>
              <a:gd name="connsiteY46" fmla="*/ 1504950 h 1885950"/>
              <a:gd name="connsiteX47" fmla="*/ 3171825 w 3257550"/>
              <a:gd name="connsiteY47" fmla="*/ 1438275 h 1885950"/>
              <a:gd name="connsiteX48" fmla="*/ 3181350 w 3257550"/>
              <a:gd name="connsiteY48" fmla="*/ 1362075 h 1885950"/>
              <a:gd name="connsiteX49" fmla="*/ 3209925 w 3257550"/>
              <a:gd name="connsiteY49" fmla="*/ 1295400 h 1885950"/>
              <a:gd name="connsiteX50" fmla="*/ 3238500 w 3257550"/>
              <a:gd name="connsiteY50" fmla="*/ 1152525 h 1885950"/>
              <a:gd name="connsiteX51" fmla="*/ 3257550 w 3257550"/>
              <a:gd name="connsiteY51" fmla="*/ 1057275 h 1885950"/>
              <a:gd name="connsiteX52" fmla="*/ 3238500 w 3257550"/>
              <a:gd name="connsiteY52" fmla="*/ 504825 h 1885950"/>
              <a:gd name="connsiteX53" fmla="*/ 3219450 w 3257550"/>
              <a:gd name="connsiteY53" fmla="*/ 438150 h 1885950"/>
              <a:gd name="connsiteX54" fmla="*/ 3190875 w 3257550"/>
              <a:gd name="connsiteY54" fmla="*/ 390525 h 1885950"/>
              <a:gd name="connsiteX55" fmla="*/ 3171825 w 3257550"/>
              <a:gd name="connsiteY55" fmla="*/ 352425 h 1885950"/>
              <a:gd name="connsiteX56" fmla="*/ 3076575 w 3257550"/>
              <a:gd name="connsiteY56" fmla="*/ 257175 h 1885950"/>
              <a:gd name="connsiteX57" fmla="*/ 2914650 w 3257550"/>
              <a:gd name="connsiteY57" fmla="*/ 171450 h 1885950"/>
              <a:gd name="connsiteX58" fmla="*/ 2743200 w 3257550"/>
              <a:gd name="connsiteY58" fmla="*/ 95250 h 1885950"/>
              <a:gd name="connsiteX59" fmla="*/ 2476500 w 3257550"/>
              <a:gd name="connsiteY59" fmla="*/ 0 h 1885950"/>
              <a:gd name="connsiteX60" fmla="*/ 1590675 w 3257550"/>
              <a:gd name="connsiteY60" fmla="*/ 28575 h 1885950"/>
              <a:gd name="connsiteX61" fmla="*/ 1524000 w 3257550"/>
              <a:gd name="connsiteY61" fmla="*/ 38100 h 1885950"/>
              <a:gd name="connsiteX62" fmla="*/ 1362075 w 3257550"/>
              <a:gd name="connsiteY62" fmla="*/ 85725 h 1885950"/>
              <a:gd name="connsiteX63" fmla="*/ 1285875 w 3257550"/>
              <a:gd name="connsiteY63" fmla="*/ 95250 h 1885950"/>
              <a:gd name="connsiteX64" fmla="*/ 1162050 w 3257550"/>
              <a:gd name="connsiteY64" fmla="*/ 123825 h 1885950"/>
              <a:gd name="connsiteX65" fmla="*/ 971550 w 3257550"/>
              <a:gd name="connsiteY65" fmla="*/ 161925 h 1885950"/>
              <a:gd name="connsiteX66" fmla="*/ 923925 w 3257550"/>
              <a:gd name="connsiteY66" fmla="*/ 180975 h 1885950"/>
              <a:gd name="connsiteX67" fmla="*/ 895350 w 3257550"/>
              <a:gd name="connsiteY67" fmla="*/ 200025 h 1885950"/>
              <a:gd name="connsiteX68" fmla="*/ 876300 w 3257550"/>
              <a:gd name="connsiteY68" fmla="*/ 180975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57550" h="1885950">
                <a:moveTo>
                  <a:pt x="876300" y="180975"/>
                </a:moveTo>
                <a:lnTo>
                  <a:pt x="876300" y="180975"/>
                </a:lnTo>
                <a:cubicBezTo>
                  <a:pt x="838200" y="209550"/>
                  <a:pt x="800609" y="238816"/>
                  <a:pt x="762000" y="266700"/>
                </a:cubicBezTo>
                <a:cubicBezTo>
                  <a:pt x="743439" y="280105"/>
                  <a:pt x="725638" y="295206"/>
                  <a:pt x="704850" y="304800"/>
                </a:cubicBezTo>
                <a:cubicBezTo>
                  <a:pt x="665284" y="323061"/>
                  <a:pt x="613759" y="327338"/>
                  <a:pt x="571500" y="333375"/>
                </a:cubicBezTo>
                <a:cubicBezTo>
                  <a:pt x="558800" y="339725"/>
                  <a:pt x="546375" y="346658"/>
                  <a:pt x="533400" y="352425"/>
                </a:cubicBezTo>
                <a:cubicBezTo>
                  <a:pt x="517776" y="359369"/>
                  <a:pt x="501068" y="363829"/>
                  <a:pt x="485775" y="371475"/>
                </a:cubicBezTo>
                <a:cubicBezTo>
                  <a:pt x="475536" y="376595"/>
                  <a:pt x="466725" y="384175"/>
                  <a:pt x="457200" y="390525"/>
                </a:cubicBezTo>
                <a:cubicBezTo>
                  <a:pt x="450850" y="400050"/>
                  <a:pt x="446944" y="411771"/>
                  <a:pt x="438150" y="419100"/>
                </a:cubicBezTo>
                <a:cubicBezTo>
                  <a:pt x="427242" y="428190"/>
                  <a:pt x="412462" y="431254"/>
                  <a:pt x="400050" y="438150"/>
                </a:cubicBezTo>
                <a:cubicBezTo>
                  <a:pt x="383866" y="447141"/>
                  <a:pt x="368984" y="458446"/>
                  <a:pt x="352425" y="466725"/>
                </a:cubicBezTo>
                <a:cubicBezTo>
                  <a:pt x="338760" y="473557"/>
                  <a:pt x="297957" y="482723"/>
                  <a:pt x="285750" y="485775"/>
                </a:cubicBezTo>
                <a:cubicBezTo>
                  <a:pt x="230752" y="568272"/>
                  <a:pt x="310610" y="462368"/>
                  <a:pt x="228600" y="523875"/>
                </a:cubicBezTo>
                <a:cubicBezTo>
                  <a:pt x="212336" y="536073"/>
                  <a:pt x="203887" y="556200"/>
                  <a:pt x="190500" y="571500"/>
                </a:cubicBezTo>
                <a:cubicBezTo>
                  <a:pt x="128821" y="641991"/>
                  <a:pt x="198606" y="547992"/>
                  <a:pt x="123825" y="647700"/>
                </a:cubicBezTo>
                <a:cubicBezTo>
                  <a:pt x="116956" y="656858"/>
                  <a:pt x="113714" y="669124"/>
                  <a:pt x="104775" y="676275"/>
                </a:cubicBezTo>
                <a:cubicBezTo>
                  <a:pt x="96935" y="682547"/>
                  <a:pt x="85725" y="682625"/>
                  <a:pt x="76200" y="685800"/>
                </a:cubicBezTo>
                <a:cubicBezTo>
                  <a:pt x="57657" y="741430"/>
                  <a:pt x="81184" y="690341"/>
                  <a:pt x="38100" y="733425"/>
                </a:cubicBezTo>
                <a:cubicBezTo>
                  <a:pt x="15459" y="756066"/>
                  <a:pt x="9431" y="790856"/>
                  <a:pt x="0" y="819150"/>
                </a:cubicBezTo>
                <a:cubicBezTo>
                  <a:pt x="6350" y="942975"/>
                  <a:pt x="8072" y="1067124"/>
                  <a:pt x="19050" y="1190625"/>
                </a:cubicBezTo>
                <a:cubicBezTo>
                  <a:pt x="23906" y="1245253"/>
                  <a:pt x="69811" y="1291101"/>
                  <a:pt x="95250" y="1333500"/>
                </a:cubicBezTo>
                <a:lnTo>
                  <a:pt x="123825" y="1381125"/>
                </a:lnTo>
                <a:cubicBezTo>
                  <a:pt x="142286" y="1454971"/>
                  <a:pt x="118106" y="1386018"/>
                  <a:pt x="180975" y="1466850"/>
                </a:cubicBezTo>
                <a:cubicBezTo>
                  <a:pt x="233032" y="1533781"/>
                  <a:pt x="165727" y="1482084"/>
                  <a:pt x="228600" y="1524000"/>
                </a:cubicBezTo>
                <a:cubicBezTo>
                  <a:pt x="231775" y="1533525"/>
                  <a:pt x="231767" y="1544804"/>
                  <a:pt x="238125" y="1552575"/>
                </a:cubicBezTo>
                <a:cubicBezTo>
                  <a:pt x="284621" y="1609404"/>
                  <a:pt x="322364" y="1637310"/>
                  <a:pt x="381000" y="1676400"/>
                </a:cubicBezTo>
                <a:cubicBezTo>
                  <a:pt x="396404" y="1686669"/>
                  <a:pt x="411771" y="1697314"/>
                  <a:pt x="428625" y="1704975"/>
                </a:cubicBezTo>
                <a:cubicBezTo>
                  <a:pt x="446906" y="1713284"/>
                  <a:pt x="467494" y="1715716"/>
                  <a:pt x="485775" y="1724025"/>
                </a:cubicBezTo>
                <a:cubicBezTo>
                  <a:pt x="502629" y="1731686"/>
                  <a:pt x="515599" y="1747514"/>
                  <a:pt x="533400" y="1752600"/>
                </a:cubicBezTo>
                <a:cubicBezTo>
                  <a:pt x="628069" y="1779648"/>
                  <a:pt x="696885" y="1781917"/>
                  <a:pt x="790575" y="1790700"/>
                </a:cubicBezTo>
                <a:cubicBezTo>
                  <a:pt x="1105223" y="1820198"/>
                  <a:pt x="912183" y="1807444"/>
                  <a:pt x="1314450" y="1819275"/>
                </a:cubicBezTo>
                <a:cubicBezTo>
                  <a:pt x="1456535" y="1859871"/>
                  <a:pt x="1351844" y="1834621"/>
                  <a:pt x="1609725" y="1857375"/>
                </a:cubicBezTo>
                <a:cubicBezTo>
                  <a:pt x="1893676" y="1882430"/>
                  <a:pt x="1401214" y="1849542"/>
                  <a:pt x="2038350" y="1885950"/>
                </a:cubicBezTo>
                <a:lnTo>
                  <a:pt x="2714625" y="1866900"/>
                </a:lnTo>
                <a:cubicBezTo>
                  <a:pt x="2727705" y="1866377"/>
                  <a:pt x="2740186" y="1861137"/>
                  <a:pt x="2752725" y="1857375"/>
                </a:cubicBezTo>
                <a:cubicBezTo>
                  <a:pt x="2771959" y="1851605"/>
                  <a:pt x="2790825" y="1844675"/>
                  <a:pt x="2809875" y="1838325"/>
                </a:cubicBezTo>
                <a:cubicBezTo>
                  <a:pt x="2822575" y="1825625"/>
                  <a:pt x="2833360" y="1810664"/>
                  <a:pt x="2847975" y="1800225"/>
                </a:cubicBezTo>
                <a:cubicBezTo>
                  <a:pt x="2856145" y="1794389"/>
                  <a:pt x="2867570" y="1795190"/>
                  <a:pt x="2876550" y="1790700"/>
                </a:cubicBezTo>
                <a:cubicBezTo>
                  <a:pt x="2893109" y="1782421"/>
                  <a:pt x="2909364" y="1773233"/>
                  <a:pt x="2924175" y="1762125"/>
                </a:cubicBezTo>
                <a:cubicBezTo>
                  <a:pt x="2934951" y="1754043"/>
                  <a:pt x="2941789" y="1741380"/>
                  <a:pt x="2952750" y="1733550"/>
                </a:cubicBezTo>
                <a:cubicBezTo>
                  <a:pt x="2964304" y="1725297"/>
                  <a:pt x="2979296" y="1722753"/>
                  <a:pt x="2990850" y="1714500"/>
                </a:cubicBezTo>
                <a:cubicBezTo>
                  <a:pt x="3053280" y="1669907"/>
                  <a:pt x="2986703" y="1696832"/>
                  <a:pt x="3048000" y="1676400"/>
                </a:cubicBezTo>
                <a:cubicBezTo>
                  <a:pt x="3057525" y="1663700"/>
                  <a:pt x="3068161" y="1651762"/>
                  <a:pt x="3076575" y="1638300"/>
                </a:cubicBezTo>
                <a:cubicBezTo>
                  <a:pt x="3084100" y="1626259"/>
                  <a:pt x="3087372" y="1611754"/>
                  <a:pt x="3095625" y="1600200"/>
                </a:cubicBezTo>
                <a:cubicBezTo>
                  <a:pt x="3103455" y="1589239"/>
                  <a:pt x="3115576" y="1581973"/>
                  <a:pt x="3124200" y="1571625"/>
                </a:cubicBezTo>
                <a:cubicBezTo>
                  <a:pt x="3131529" y="1562831"/>
                  <a:pt x="3136900" y="1552575"/>
                  <a:pt x="3143250" y="1543050"/>
                </a:cubicBezTo>
                <a:cubicBezTo>
                  <a:pt x="3146425" y="1530350"/>
                  <a:pt x="3149331" y="1517580"/>
                  <a:pt x="3152775" y="1504950"/>
                </a:cubicBezTo>
                <a:cubicBezTo>
                  <a:pt x="3158857" y="1482650"/>
                  <a:pt x="3167292" y="1460940"/>
                  <a:pt x="3171825" y="1438275"/>
                </a:cubicBezTo>
                <a:cubicBezTo>
                  <a:pt x="3176845" y="1413174"/>
                  <a:pt x="3176771" y="1387260"/>
                  <a:pt x="3181350" y="1362075"/>
                </a:cubicBezTo>
                <a:cubicBezTo>
                  <a:pt x="3188008" y="1325455"/>
                  <a:pt x="3196789" y="1334807"/>
                  <a:pt x="3209925" y="1295400"/>
                </a:cubicBezTo>
                <a:cubicBezTo>
                  <a:pt x="3232947" y="1226333"/>
                  <a:pt x="3226535" y="1220326"/>
                  <a:pt x="3238500" y="1152525"/>
                </a:cubicBezTo>
                <a:cubicBezTo>
                  <a:pt x="3244127" y="1120639"/>
                  <a:pt x="3251200" y="1089025"/>
                  <a:pt x="3257550" y="1057275"/>
                </a:cubicBezTo>
                <a:cubicBezTo>
                  <a:pt x="3251200" y="873125"/>
                  <a:pt x="3249818" y="688737"/>
                  <a:pt x="3238500" y="504825"/>
                </a:cubicBezTo>
                <a:cubicBezTo>
                  <a:pt x="3237080" y="481754"/>
                  <a:pt x="3228340" y="459486"/>
                  <a:pt x="3219450" y="438150"/>
                </a:cubicBezTo>
                <a:cubicBezTo>
                  <a:pt x="3212330" y="421061"/>
                  <a:pt x="3199866" y="406709"/>
                  <a:pt x="3190875" y="390525"/>
                </a:cubicBezTo>
                <a:cubicBezTo>
                  <a:pt x="3183979" y="378113"/>
                  <a:pt x="3179968" y="364057"/>
                  <a:pt x="3171825" y="352425"/>
                </a:cubicBezTo>
                <a:cubicBezTo>
                  <a:pt x="3148128" y="318572"/>
                  <a:pt x="3113277" y="278862"/>
                  <a:pt x="3076575" y="257175"/>
                </a:cubicBezTo>
                <a:cubicBezTo>
                  <a:pt x="3023996" y="226106"/>
                  <a:pt x="2969585" y="198133"/>
                  <a:pt x="2914650" y="171450"/>
                </a:cubicBezTo>
                <a:cubicBezTo>
                  <a:pt x="2858395" y="144126"/>
                  <a:pt x="2801030" y="119062"/>
                  <a:pt x="2743200" y="95250"/>
                </a:cubicBezTo>
                <a:cubicBezTo>
                  <a:pt x="2642260" y="53687"/>
                  <a:pt x="2576342" y="33281"/>
                  <a:pt x="2476500" y="0"/>
                </a:cubicBezTo>
                <a:cubicBezTo>
                  <a:pt x="2290324" y="4541"/>
                  <a:pt x="1869981" y="-2459"/>
                  <a:pt x="1590675" y="28575"/>
                </a:cubicBezTo>
                <a:cubicBezTo>
                  <a:pt x="1568362" y="31054"/>
                  <a:pt x="1546225" y="34925"/>
                  <a:pt x="1524000" y="38100"/>
                </a:cubicBezTo>
                <a:cubicBezTo>
                  <a:pt x="1465415" y="57628"/>
                  <a:pt x="1422316" y="74430"/>
                  <a:pt x="1362075" y="85725"/>
                </a:cubicBezTo>
                <a:cubicBezTo>
                  <a:pt x="1336916" y="90442"/>
                  <a:pt x="1311275" y="92075"/>
                  <a:pt x="1285875" y="95250"/>
                </a:cubicBezTo>
                <a:cubicBezTo>
                  <a:pt x="1162625" y="144550"/>
                  <a:pt x="1332854" y="81124"/>
                  <a:pt x="1162050" y="123825"/>
                </a:cubicBezTo>
                <a:cubicBezTo>
                  <a:pt x="966054" y="172824"/>
                  <a:pt x="1231268" y="140282"/>
                  <a:pt x="971550" y="161925"/>
                </a:cubicBezTo>
                <a:cubicBezTo>
                  <a:pt x="955675" y="168275"/>
                  <a:pt x="939218" y="173329"/>
                  <a:pt x="923925" y="180975"/>
                </a:cubicBezTo>
                <a:cubicBezTo>
                  <a:pt x="913686" y="186095"/>
                  <a:pt x="906357" y="196880"/>
                  <a:pt x="895350" y="200025"/>
                </a:cubicBezTo>
                <a:cubicBezTo>
                  <a:pt x="883139" y="203514"/>
                  <a:pt x="879475" y="184150"/>
                  <a:pt x="876300" y="180975"/>
                </a:cubicBezTo>
                <a:close/>
              </a:path>
            </a:pathLst>
          </a:cu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FAE28-65C5-4430-8605-22B0FAB87AD7}"/>
              </a:ext>
            </a:extLst>
          </p:cNvPr>
          <p:cNvSpPr txBox="1"/>
          <p:nvPr/>
        </p:nvSpPr>
        <p:spPr>
          <a:xfrm rot="20400528">
            <a:off x="7108940" y="2380174"/>
            <a:ext cx="210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Negative Leader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3484802-5012-4B88-919C-006B4FF8E4A2}"/>
              </a:ext>
            </a:extLst>
          </p:cNvPr>
          <p:cNvSpPr/>
          <p:nvPr/>
        </p:nvSpPr>
        <p:spPr>
          <a:xfrm>
            <a:off x="5962038" y="1894803"/>
            <a:ext cx="4601187" cy="2305722"/>
          </a:xfrm>
          <a:custGeom>
            <a:avLst/>
            <a:gdLst>
              <a:gd name="connsiteX0" fmla="*/ 2305662 w 4601187"/>
              <a:gd name="connsiteY0" fmla="*/ 1848522 h 2305722"/>
              <a:gd name="connsiteX1" fmla="*/ 2305662 w 4601187"/>
              <a:gd name="connsiteY1" fmla="*/ 1848522 h 2305722"/>
              <a:gd name="connsiteX2" fmla="*/ 2381862 w 4601187"/>
              <a:gd name="connsiteY2" fmla="*/ 1781847 h 2305722"/>
              <a:gd name="connsiteX3" fmla="*/ 2410437 w 4601187"/>
              <a:gd name="connsiteY3" fmla="*/ 1762797 h 2305722"/>
              <a:gd name="connsiteX4" fmla="*/ 2486637 w 4601187"/>
              <a:gd name="connsiteY4" fmla="*/ 1753272 h 2305722"/>
              <a:gd name="connsiteX5" fmla="*/ 2553312 w 4601187"/>
              <a:gd name="connsiteY5" fmla="*/ 1743747 h 2305722"/>
              <a:gd name="connsiteX6" fmla="*/ 2639037 w 4601187"/>
              <a:gd name="connsiteY6" fmla="*/ 1705647 h 2305722"/>
              <a:gd name="connsiteX7" fmla="*/ 2705712 w 4601187"/>
              <a:gd name="connsiteY7" fmla="*/ 1667547 h 2305722"/>
              <a:gd name="connsiteX8" fmla="*/ 2781912 w 4601187"/>
              <a:gd name="connsiteY8" fmla="*/ 1658022 h 2305722"/>
              <a:gd name="connsiteX9" fmla="*/ 2953362 w 4601187"/>
              <a:gd name="connsiteY9" fmla="*/ 1600872 h 2305722"/>
              <a:gd name="connsiteX10" fmla="*/ 3267687 w 4601187"/>
              <a:gd name="connsiteY10" fmla="*/ 1534197 h 2305722"/>
              <a:gd name="connsiteX11" fmla="*/ 3381987 w 4601187"/>
              <a:gd name="connsiteY11" fmla="*/ 1515147 h 2305722"/>
              <a:gd name="connsiteX12" fmla="*/ 3515337 w 4601187"/>
              <a:gd name="connsiteY12" fmla="*/ 1486572 h 2305722"/>
              <a:gd name="connsiteX13" fmla="*/ 3620112 w 4601187"/>
              <a:gd name="connsiteY13" fmla="*/ 1467522 h 2305722"/>
              <a:gd name="connsiteX14" fmla="*/ 3839187 w 4601187"/>
              <a:gd name="connsiteY14" fmla="*/ 1391322 h 2305722"/>
              <a:gd name="connsiteX15" fmla="*/ 3953487 w 4601187"/>
              <a:gd name="connsiteY15" fmla="*/ 1353222 h 2305722"/>
              <a:gd name="connsiteX16" fmla="*/ 4010637 w 4601187"/>
              <a:gd name="connsiteY16" fmla="*/ 1305597 h 2305722"/>
              <a:gd name="connsiteX17" fmla="*/ 4134462 w 4601187"/>
              <a:gd name="connsiteY17" fmla="*/ 1229397 h 2305722"/>
              <a:gd name="connsiteX18" fmla="*/ 4220187 w 4601187"/>
              <a:gd name="connsiteY18" fmla="*/ 1143672 h 2305722"/>
              <a:gd name="connsiteX19" fmla="*/ 4315437 w 4601187"/>
              <a:gd name="connsiteY19" fmla="*/ 1029372 h 2305722"/>
              <a:gd name="connsiteX20" fmla="*/ 4363062 w 4601187"/>
              <a:gd name="connsiteY20" fmla="*/ 972222 h 2305722"/>
              <a:gd name="connsiteX21" fmla="*/ 4477362 w 4601187"/>
              <a:gd name="connsiteY21" fmla="*/ 848397 h 2305722"/>
              <a:gd name="connsiteX22" fmla="*/ 4496412 w 4601187"/>
              <a:gd name="connsiteY22" fmla="*/ 810297 h 2305722"/>
              <a:gd name="connsiteX23" fmla="*/ 4553562 w 4601187"/>
              <a:gd name="connsiteY23" fmla="*/ 724572 h 2305722"/>
              <a:gd name="connsiteX24" fmla="*/ 4572612 w 4601187"/>
              <a:gd name="connsiteY24" fmla="*/ 629322 h 2305722"/>
              <a:gd name="connsiteX25" fmla="*/ 4582137 w 4601187"/>
              <a:gd name="connsiteY25" fmla="*/ 591222 h 2305722"/>
              <a:gd name="connsiteX26" fmla="*/ 4591662 w 4601187"/>
              <a:gd name="connsiteY26" fmla="*/ 534072 h 2305722"/>
              <a:gd name="connsiteX27" fmla="*/ 4601187 w 4601187"/>
              <a:gd name="connsiteY27" fmla="*/ 486447 h 2305722"/>
              <a:gd name="connsiteX28" fmla="*/ 4591662 w 4601187"/>
              <a:gd name="connsiteY28" fmla="*/ 248322 h 2305722"/>
              <a:gd name="connsiteX29" fmla="*/ 4582137 w 4601187"/>
              <a:gd name="connsiteY29" fmla="*/ 219747 h 2305722"/>
              <a:gd name="connsiteX30" fmla="*/ 4496412 w 4601187"/>
              <a:gd name="connsiteY30" fmla="*/ 134022 h 2305722"/>
              <a:gd name="connsiteX31" fmla="*/ 4458312 w 4601187"/>
              <a:gd name="connsiteY31" fmla="*/ 95922 h 2305722"/>
              <a:gd name="connsiteX32" fmla="*/ 4363062 w 4601187"/>
              <a:gd name="connsiteY32" fmla="*/ 57822 h 2305722"/>
              <a:gd name="connsiteX33" fmla="*/ 4334487 w 4601187"/>
              <a:gd name="connsiteY33" fmla="*/ 48297 h 2305722"/>
              <a:gd name="connsiteX34" fmla="*/ 4248762 w 4601187"/>
              <a:gd name="connsiteY34" fmla="*/ 29247 h 2305722"/>
              <a:gd name="connsiteX35" fmla="*/ 4067787 w 4601187"/>
              <a:gd name="connsiteY35" fmla="*/ 19722 h 2305722"/>
              <a:gd name="connsiteX36" fmla="*/ 3743937 w 4601187"/>
              <a:gd name="connsiteY36" fmla="*/ 672 h 2305722"/>
              <a:gd name="connsiteX37" fmla="*/ 3343887 w 4601187"/>
              <a:gd name="connsiteY37" fmla="*/ 29247 h 2305722"/>
              <a:gd name="connsiteX38" fmla="*/ 3258162 w 4601187"/>
              <a:gd name="connsiteY38" fmla="*/ 48297 h 2305722"/>
              <a:gd name="connsiteX39" fmla="*/ 3172437 w 4601187"/>
              <a:gd name="connsiteY39" fmla="*/ 57822 h 2305722"/>
              <a:gd name="connsiteX40" fmla="*/ 3096237 w 4601187"/>
              <a:gd name="connsiteY40" fmla="*/ 67347 h 2305722"/>
              <a:gd name="connsiteX41" fmla="*/ 3010512 w 4601187"/>
              <a:gd name="connsiteY41" fmla="*/ 76872 h 2305722"/>
              <a:gd name="connsiteX42" fmla="*/ 2886687 w 4601187"/>
              <a:gd name="connsiteY42" fmla="*/ 95922 h 2305722"/>
              <a:gd name="connsiteX43" fmla="*/ 2810487 w 4601187"/>
              <a:gd name="connsiteY43" fmla="*/ 105447 h 2305722"/>
              <a:gd name="connsiteX44" fmla="*/ 2639037 w 4601187"/>
              <a:gd name="connsiteY44" fmla="*/ 162597 h 2305722"/>
              <a:gd name="connsiteX45" fmla="*/ 2477112 w 4601187"/>
              <a:gd name="connsiteY45" fmla="*/ 200697 h 2305722"/>
              <a:gd name="connsiteX46" fmla="*/ 2238987 w 4601187"/>
              <a:gd name="connsiteY46" fmla="*/ 267372 h 2305722"/>
              <a:gd name="connsiteX47" fmla="*/ 2019912 w 4601187"/>
              <a:gd name="connsiteY47" fmla="*/ 324522 h 2305722"/>
              <a:gd name="connsiteX48" fmla="*/ 1886562 w 4601187"/>
              <a:gd name="connsiteY48" fmla="*/ 362622 h 2305722"/>
              <a:gd name="connsiteX49" fmla="*/ 1781787 w 4601187"/>
              <a:gd name="connsiteY49" fmla="*/ 410247 h 2305722"/>
              <a:gd name="connsiteX50" fmla="*/ 1667487 w 4601187"/>
              <a:gd name="connsiteY50" fmla="*/ 448347 h 2305722"/>
              <a:gd name="connsiteX51" fmla="*/ 1572237 w 4601187"/>
              <a:gd name="connsiteY51" fmla="*/ 505497 h 2305722"/>
              <a:gd name="connsiteX52" fmla="*/ 1438887 w 4601187"/>
              <a:gd name="connsiteY52" fmla="*/ 534072 h 2305722"/>
              <a:gd name="connsiteX53" fmla="*/ 1343637 w 4601187"/>
              <a:gd name="connsiteY53" fmla="*/ 572172 h 2305722"/>
              <a:gd name="connsiteX54" fmla="*/ 1238862 w 4601187"/>
              <a:gd name="connsiteY54" fmla="*/ 619797 h 2305722"/>
              <a:gd name="connsiteX55" fmla="*/ 1143612 w 4601187"/>
              <a:gd name="connsiteY55" fmla="*/ 657897 h 2305722"/>
              <a:gd name="connsiteX56" fmla="*/ 1038837 w 4601187"/>
              <a:gd name="connsiteY56" fmla="*/ 705522 h 2305722"/>
              <a:gd name="connsiteX57" fmla="*/ 848337 w 4601187"/>
              <a:gd name="connsiteY57" fmla="*/ 762672 h 2305722"/>
              <a:gd name="connsiteX58" fmla="*/ 705462 w 4601187"/>
              <a:gd name="connsiteY58" fmla="*/ 829347 h 2305722"/>
              <a:gd name="connsiteX59" fmla="*/ 657837 w 4601187"/>
              <a:gd name="connsiteY59" fmla="*/ 867447 h 2305722"/>
              <a:gd name="connsiteX60" fmla="*/ 610212 w 4601187"/>
              <a:gd name="connsiteY60" fmla="*/ 886497 h 2305722"/>
              <a:gd name="connsiteX61" fmla="*/ 534012 w 4601187"/>
              <a:gd name="connsiteY61" fmla="*/ 934122 h 2305722"/>
              <a:gd name="connsiteX62" fmla="*/ 448287 w 4601187"/>
              <a:gd name="connsiteY62" fmla="*/ 1000797 h 2305722"/>
              <a:gd name="connsiteX63" fmla="*/ 372087 w 4601187"/>
              <a:gd name="connsiteY63" fmla="*/ 1038897 h 2305722"/>
              <a:gd name="connsiteX64" fmla="*/ 286362 w 4601187"/>
              <a:gd name="connsiteY64" fmla="*/ 1134147 h 2305722"/>
              <a:gd name="connsiteX65" fmla="*/ 229212 w 4601187"/>
              <a:gd name="connsiteY65" fmla="*/ 1181772 h 2305722"/>
              <a:gd name="connsiteX66" fmla="*/ 181587 w 4601187"/>
              <a:gd name="connsiteY66" fmla="*/ 1238922 h 2305722"/>
              <a:gd name="connsiteX67" fmla="*/ 86337 w 4601187"/>
              <a:gd name="connsiteY67" fmla="*/ 1353222 h 2305722"/>
              <a:gd name="connsiteX68" fmla="*/ 29187 w 4601187"/>
              <a:gd name="connsiteY68" fmla="*/ 1448472 h 2305722"/>
              <a:gd name="connsiteX69" fmla="*/ 19662 w 4601187"/>
              <a:gd name="connsiteY69" fmla="*/ 1515147 h 2305722"/>
              <a:gd name="connsiteX70" fmla="*/ 612 w 4601187"/>
              <a:gd name="connsiteY70" fmla="*/ 1581822 h 2305722"/>
              <a:gd name="connsiteX71" fmla="*/ 10137 w 4601187"/>
              <a:gd name="connsiteY71" fmla="*/ 1743747 h 2305722"/>
              <a:gd name="connsiteX72" fmla="*/ 57762 w 4601187"/>
              <a:gd name="connsiteY72" fmla="*/ 1819947 h 2305722"/>
              <a:gd name="connsiteX73" fmla="*/ 86337 w 4601187"/>
              <a:gd name="connsiteY73" fmla="*/ 1877097 h 2305722"/>
              <a:gd name="connsiteX74" fmla="*/ 333987 w 4601187"/>
              <a:gd name="connsiteY74" fmla="*/ 2067597 h 2305722"/>
              <a:gd name="connsiteX75" fmla="*/ 381612 w 4601187"/>
              <a:gd name="connsiteY75" fmla="*/ 2096172 h 2305722"/>
              <a:gd name="connsiteX76" fmla="*/ 419712 w 4601187"/>
              <a:gd name="connsiteY76" fmla="*/ 2124747 h 2305722"/>
              <a:gd name="connsiteX77" fmla="*/ 495912 w 4601187"/>
              <a:gd name="connsiteY77" fmla="*/ 2153322 h 2305722"/>
              <a:gd name="connsiteX78" fmla="*/ 524487 w 4601187"/>
              <a:gd name="connsiteY78" fmla="*/ 2172372 h 2305722"/>
              <a:gd name="connsiteX79" fmla="*/ 619737 w 4601187"/>
              <a:gd name="connsiteY79" fmla="*/ 2191422 h 2305722"/>
              <a:gd name="connsiteX80" fmla="*/ 705462 w 4601187"/>
              <a:gd name="connsiteY80" fmla="*/ 2210472 h 2305722"/>
              <a:gd name="connsiteX81" fmla="*/ 876912 w 4601187"/>
              <a:gd name="connsiteY81" fmla="*/ 2258097 h 2305722"/>
              <a:gd name="connsiteX82" fmla="*/ 962637 w 4601187"/>
              <a:gd name="connsiteY82" fmla="*/ 2267622 h 2305722"/>
              <a:gd name="connsiteX83" fmla="*/ 1191237 w 4601187"/>
              <a:gd name="connsiteY83" fmla="*/ 2305722 h 2305722"/>
              <a:gd name="connsiteX84" fmla="*/ 1419837 w 4601187"/>
              <a:gd name="connsiteY84" fmla="*/ 2296197 h 2305722"/>
              <a:gd name="connsiteX85" fmla="*/ 1457937 w 4601187"/>
              <a:gd name="connsiteY85" fmla="*/ 2286672 h 2305722"/>
              <a:gd name="connsiteX86" fmla="*/ 1619862 w 4601187"/>
              <a:gd name="connsiteY86" fmla="*/ 2277147 h 2305722"/>
              <a:gd name="connsiteX87" fmla="*/ 1657962 w 4601187"/>
              <a:gd name="connsiteY87" fmla="*/ 2267622 h 2305722"/>
              <a:gd name="connsiteX88" fmla="*/ 1743687 w 4601187"/>
              <a:gd name="connsiteY88" fmla="*/ 2258097 h 2305722"/>
              <a:gd name="connsiteX89" fmla="*/ 1838937 w 4601187"/>
              <a:gd name="connsiteY89" fmla="*/ 2219997 h 2305722"/>
              <a:gd name="connsiteX90" fmla="*/ 1953237 w 4601187"/>
              <a:gd name="connsiteY90" fmla="*/ 2172372 h 2305722"/>
              <a:gd name="connsiteX91" fmla="*/ 2000862 w 4601187"/>
              <a:gd name="connsiteY91" fmla="*/ 2143797 h 2305722"/>
              <a:gd name="connsiteX92" fmla="*/ 2067537 w 4601187"/>
              <a:gd name="connsiteY92" fmla="*/ 2124747 h 2305722"/>
              <a:gd name="connsiteX93" fmla="*/ 2172312 w 4601187"/>
              <a:gd name="connsiteY93" fmla="*/ 2058072 h 2305722"/>
              <a:gd name="connsiteX94" fmla="*/ 2258037 w 4601187"/>
              <a:gd name="connsiteY94" fmla="*/ 1991397 h 2305722"/>
              <a:gd name="connsiteX95" fmla="*/ 2296137 w 4601187"/>
              <a:gd name="connsiteY95" fmla="*/ 1905672 h 2305722"/>
              <a:gd name="connsiteX96" fmla="*/ 2305662 w 4601187"/>
              <a:gd name="connsiteY96" fmla="*/ 1848522 h 230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01187" h="2305722">
                <a:moveTo>
                  <a:pt x="2305662" y="1848522"/>
                </a:moveTo>
                <a:lnTo>
                  <a:pt x="2305662" y="1848522"/>
                </a:lnTo>
                <a:cubicBezTo>
                  <a:pt x="2331062" y="1826297"/>
                  <a:pt x="2355740" y="1803219"/>
                  <a:pt x="2381862" y="1781847"/>
                </a:cubicBezTo>
                <a:cubicBezTo>
                  <a:pt x="2390722" y="1774598"/>
                  <a:pt x="2399393" y="1765809"/>
                  <a:pt x="2410437" y="1762797"/>
                </a:cubicBezTo>
                <a:cubicBezTo>
                  <a:pt x="2435133" y="1756062"/>
                  <a:pt x="2461264" y="1756655"/>
                  <a:pt x="2486637" y="1753272"/>
                </a:cubicBezTo>
                <a:lnTo>
                  <a:pt x="2553312" y="1743747"/>
                </a:lnTo>
                <a:cubicBezTo>
                  <a:pt x="2581887" y="1731047"/>
                  <a:pt x="2611068" y="1719631"/>
                  <a:pt x="2639037" y="1705647"/>
                </a:cubicBezTo>
                <a:cubicBezTo>
                  <a:pt x="2661932" y="1694199"/>
                  <a:pt x="2681428" y="1675642"/>
                  <a:pt x="2705712" y="1667547"/>
                </a:cubicBezTo>
                <a:cubicBezTo>
                  <a:pt x="2729996" y="1659452"/>
                  <a:pt x="2756512" y="1661197"/>
                  <a:pt x="2781912" y="1658022"/>
                </a:cubicBezTo>
                <a:cubicBezTo>
                  <a:pt x="2849464" y="1632690"/>
                  <a:pt x="2880622" y="1619057"/>
                  <a:pt x="2953362" y="1600872"/>
                </a:cubicBezTo>
                <a:cubicBezTo>
                  <a:pt x="3002702" y="1588537"/>
                  <a:pt x="3208040" y="1544138"/>
                  <a:pt x="3267687" y="1534197"/>
                </a:cubicBezTo>
                <a:cubicBezTo>
                  <a:pt x="3305787" y="1527847"/>
                  <a:pt x="3344056" y="1522441"/>
                  <a:pt x="3381987" y="1515147"/>
                </a:cubicBezTo>
                <a:cubicBezTo>
                  <a:pt x="3426628" y="1506562"/>
                  <a:pt x="3470761" y="1495487"/>
                  <a:pt x="3515337" y="1486572"/>
                </a:cubicBezTo>
                <a:cubicBezTo>
                  <a:pt x="3550145" y="1479610"/>
                  <a:pt x="3585497" y="1475389"/>
                  <a:pt x="3620112" y="1467522"/>
                </a:cubicBezTo>
                <a:cubicBezTo>
                  <a:pt x="3756758" y="1436466"/>
                  <a:pt x="3700535" y="1443316"/>
                  <a:pt x="3839187" y="1391322"/>
                </a:cubicBezTo>
                <a:cubicBezTo>
                  <a:pt x="3876791" y="1377221"/>
                  <a:pt x="3915387" y="1365922"/>
                  <a:pt x="3953487" y="1353222"/>
                </a:cubicBezTo>
                <a:cubicBezTo>
                  <a:pt x="3972537" y="1337347"/>
                  <a:pt x="3990799" y="1320476"/>
                  <a:pt x="4010637" y="1305597"/>
                </a:cubicBezTo>
                <a:cubicBezTo>
                  <a:pt x="4052476" y="1274218"/>
                  <a:pt x="4088839" y="1255467"/>
                  <a:pt x="4134462" y="1229397"/>
                </a:cubicBezTo>
                <a:cubicBezTo>
                  <a:pt x="4204150" y="1113250"/>
                  <a:pt x="4111356" y="1252503"/>
                  <a:pt x="4220187" y="1143672"/>
                </a:cubicBezTo>
                <a:cubicBezTo>
                  <a:pt x="4255256" y="1108603"/>
                  <a:pt x="4283687" y="1067472"/>
                  <a:pt x="4315437" y="1029372"/>
                </a:cubicBezTo>
                <a:cubicBezTo>
                  <a:pt x="4331312" y="1010322"/>
                  <a:pt x="4343698" y="987713"/>
                  <a:pt x="4363062" y="972222"/>
                </a:cubicBezTo>
                <a:cubicBezTo>
                  <a:pt x="4412494" y="932676"/>
                  <a:pt x="4445323" y="912476"/>
                  <a:pt x="4477362" y="848397"/>
                </a:cubicBezTo>
                <a:cubicBezTo>
                  <a:pt x="4483712" y="835697"/>
                  <a:pt x="4488159" y="821851"/>
                  <a:pt x="4496412" y="810297"/>
                </a:cubicBezTo>
                <a:cubicBezTo>
                  <a:pt x="4569138" y="708481"/>
                  <a:pt x="4472967" y="885762"/>
                  <a:pt x="4553562" y="724572"/>
                </a:cubicBezTo>
                <a:cubicBezTo>
                  <a:pt x="4559912" y="692822"/>
                  <a:pt x="4564759" y="660734"/>
                  <a:pt x="4572612" y="629322"/>
                </a:cubicBezTo>
                <a:cubicBezTo>
                  <a:pt x="4575787" y="616622"/>
                  <a:pt x="4579570" y="604059"/>
                  <a:pt x="4582137" y="591222"/>
                </a:cubicBezTo>
                <a:cubicBezTo>
                  <a:pt x="4585925" y="572284"/>
                  <a:pt x="4588207" y="553073"/>
                  <a:pt x="4591662" y="534072"/>
                </a:cubicBezTo>
                <a:cubicBezTo>
                  <a:pt x="4594558" y="518144"/>
                  <a:pt x="4598012" y="502322"/>
                  <a:pt x="4601187" y="486447"/>
                </a:cubicBezTo>
                <a:cubicBezTo>
                  <a:pt x="4598012" y="407072"/>
                  <a:pt x="4597322" y="327559"/>
                  <a:pt x="4591662" y="248322"/>
                </a:cubicBezTo>
                <a:cubicBezTo>
                  <a:pt x="4590947" y="238307"/>
                  <a:pt x="4587118" y="228464"/>
                  <a:pt x="4582137" y="219747"/>
                </a:cubicBezTo>
                <a:cubicBezTo>
                  <a:pt x="4556502" y="174886"/>
                  <a:pt x="4537924" y="171382"/>
                  <a:pt x="4496412" y="134022"/>
                </a:cubicBezTo>
                <a:cubicBezTo>
                  <a:pt x="4483062" y="122007"/>
                  <a:pt x="4473906" y="104833"/>
                  <a:pt x="4458312" y="95922"/>
                </a:cubicBezTo>
                <a:cubicBezTo>
                  <a:pt x="4428622" y="78956"/>
                  <a:pt x="4395503" y="68636"/>
                  <a:pt x="4363062" y="57822"/>
                </a:cubicBezTo>
                <a:cubicBezTo>
                  <a:pt x="4353537" y="54647"/>
                  <a:pt x="4344227" y="50732"/>
                  <a:pt x="4334487" y="48297"/>
                </a:cubicBezTo>
                <a:cubicBezTo>
                  <a:pt x="4306089" y="41197"/>
                  <a:pt x="4277867" y="32365"/>
                  <a:pt x="4248762" y="29247"/>
                </a:cubicBezTo>
                <a:cubicBezTo>
                  <a:pt x="4188697" y="22811"/>
                  <a:pt x="4128112" y="22897"/>
                  <a:pt x="4067787" y="19722"/>
                </a:cubicBezTo>
                <a:cubicBezTo>
                  <a:pt x="3942768" y="4095"/>
                  <a:pt x="3910167" y="-2194"/>
                  <a:pt x="3743937" y="672"/>
                </a:cubicBezTo>
                <a:cubicBezTo>
                  <a:pt x="3591394" y="3302"/>
                  <a:pt x="3482723" y="15363"/>
                  <a:pt x="3343887" y="29247"/>
                </a:cubicBezTo>
                <a:cubicBezTo>
                  <a:pt x="3315312" y="35597"/>
                  <a:pt x="3287036" y="43485"/>
                  <a:pt x="3258162" y="48297"/>
                </a:cubicBezTo>
                <a:cubicBezTo>
                  <a:pt x="3229802" y="53024"/>
                  <a:pt x="3200991" y="54463"/>
                  <a:pt x="3172437" y="57822"/>
                </a:cubicBezTo>
                <a:lnTo>
                  <a:pt x="3096237" y="67347"/>
                </a:lnTo>
                <a:cubicBezTo>
                  <a:pt x="3067683" y="70706"/>
                  <a:pt x="3038999" y="72987"/>
                  <a:pt x="3010512" y="76872"/>
                </a:cubicBezTo>
                <a:cubicBezTo>
                  <a:pt x="2969134" y="82514"/>
                  <a:pt x="2928028" y="90016"/>
                  <a:pt x="2886687" y="95922"/>
                </a:cubicBezTo>
                <a:cubicBezTo>
                  <a:pt x="2861347" y="99542"/>
                  <a:pt x="2835887" y="102272"/>
                  <a:pt x="2810487" y="105447"/>
                </a:cubicBezTo>
                <a:cubicBezTo>
                  <a:pt x="2693112" y="172518"/>
                  <a:pt x="2796564" y="123215"/>
                  <a:pt x="2639037" y="162597"/>
                </a:cubicBezTo>
                <a:cubicBezTo>
                  <a:pt x="2455689" y="208434"/>
                  <a:pt x="2645527" y="179645"/>
                  <a:pt x="2477112" y="200697"/>
                </a:cubicBezTo>
                <a:lnTo>
                  <a:pt x="2238987" y="267372"/>
                </a:lnTo>
                <a:cubicBezTo>
                  <a:pt x="1893963" y="360622"/>
                  <a:pt x="2342879" y="234091"/>
                  <a:pt x="2019912" y="324522"/>
                </a:cubicBezTo>
                <a:cubicBezTo>
                  <a:pt x="1975395" y="336987"/>
                  <a:pt x="1928647" y="343492"/>
                  <a:pt x="1886562" y="362622"/>
                </a:cubicBezTo>
                <a:cubicBezTo>
                  <a:pt x="1851637" y="378497"/>
                  <a:pt x="1817513" y="396267"/>
                  <a:pt x="1781787" y="410247"/>
                </a:cubicBezTo>
                <a:cubicBezTo>
                  <a:pt x="1744387" y="424882"/>
                  <a:pt x="1704048" y="431728"/>
                  <a:pt x="1667487" y="448347"/>
                </a:cubicBezTo>
                <a:cubicBezTo>
                  <a:pt x="1633779" y="463669"/>
                  <a:pt x="1606906" y="492496"/>
                  <a:pt x="1572237" y="505497"/>
                </a:cubicBezTo>
                <a:cubicBezTo>
                  <a:pt x="1529672" y="521459"/>
                  <a:pt x="1482528" y="521343"/>
                  <a:pt x="1438887" y="534072"/>
                </a:cubicBezTo>
                <a:cubicBezTo>
                  <a:pt x="1406059" y="543647"/>
                  <a:pt x="1375068" y="558702"/>
                  <a:pt x="1343637" y="572172"/>
                </a:cubicBezTo>
                <a:cubicBezTo>
                  <a:pt x="1308375" y="587284"/>
                  <a:pt x="1274124" y="604685"/>
                  <a:pt x="1238862" y="619797"/>
                </a:cubicBezTo>
                <a:cubicBezTo>
                  <a:pt x="1207431" y="633267"/>
                  <a:pt x="1175043" y="644427"/>
                  <a:pt x="1143612" y="657897"/>
                </a:cubicBezTo>
                <a:cubicBezTo>
                  <a:pt x="1108350" y="673009"/>
                  <a:pt x="1075071" y="692919"/>
                  <a:pt x="1038837" y="705522"/>
                </a:cubicBezTo>
                <a:cubicBezTo>
                  <a:pt x="942169" y="739146"/>
                  <a:pt x="930951" y="721365"/>
                  <a:pt x="848337" y="762672"/>
                </a:cubicBezTo>
                <a:cubicBezTo>
                  <a:pt x="683913" y="844884"/>
                  <a:pt x="921064" y="757480"/>
                  <a:pt x="705462" y="829347"/>
                </a:cubicBezTo>
                <a:cubicBezTo>
                  <a:pt x="689587" y="842047"/>
                  <a:pt x="675270" y="856987"/>
                  <a:pt x="657837" y="867447"/>
                </a:cubicBezTo>
                <a:cubicBezTo>
                  <a:pt x="643176" y="876244"/>
                  <a:pt x="625266" y="878391"/>
                  <a:pt x="610212" y="886497"/>
                </a:cubicBezTo>
                <a:cubicBezTo>
                  <a:pt x="583839" y="900698"/>
                  <a:pt x="558483" y="916849"/>
                  <a:pt x="534012" y="934122"/>
                </a:cubicBezTo>
                <a:cubicBezTo>
                  <a:pt x="504437" y="954998"/>
                  <a:pt x="480666" y="984608"/>
                  <a:pt x="448287" y="1000797"/>
                </a:cubicBezTo>
                <a:cubicBezTo>
                  <a:pt x="422887" y="1013497"/>
                  <a:pt x="395436" y="1022733"/>
                  <a:pt x="372087" y="1038897"/>
                </a:cubicBezTo>
                <a:cubicBezTo>
                  <a:pt x="325318" y="1071276"/>
                  <a:pt x="324694" y="1095815"/>
                  <a:pt x="286362" y="1134147"/>
                </a:cubicBezTo>
                <a:cubicBezTo>
                  <a:pt x="268827" y="1151682"/>
                  <a:pt x="246747" y="1164237"/>
                  <a:pt x="229212" y="1181772"/>
                </a:cubicBezTo>
                <a:cubicBezTo>
                  <a:pt x="211677" y="1199307"/>
                  <a:pt x="198268" y="1220573"/>
                  <a:pt x="181587" y="1238922"/>
                </a:cubicBezTo>
                <a:cubicBezTo>
                  <a:pt x="115908" y="1311169"/>
                  <a:pt x="145480" y="1261819"/>
                  <a:pt x="86337" y="1353222"/>
                </a:cubicBezTo>
                <a:cubicBezTo>
                  <a:pt x="66222" y="1384308"/>
                  <a:pt x="29187" y="1448472"/>
                  <a:pt x="29187" y="1448472"/>
                </a:cubicBezTo>
                <a:cubicBezTo>
                  <a:pt x="26012" y="1470697"/>
                  <a:pt x="24366" y="1493195"/>
                  <a:pt x="19662" y="1515147"/>
                </a:cubicBezTo>
                <a:cubicBezTo>
                  <a:pt x="14819" y="1537748"/>
                  <a:pt x="1574" y="1558728"/>
                  <a:pt x="612" y="1581822"/>
                </a:cubicBezTo>
                <a:cubicBezTo>
                  <a:pt x="-1639" y="1635843"/>
                  <a:pt x="2491" y="1690222"/>
                  <a:pt x="10137" y="1743747"/>
                </a:cubicBezTo>
                <a:cubicBezTo>
                  <a:pt x="13845" y="1769703"/>
                  <a:pt x="45758" y="1799940"/>
                  <a:pt x="57762" y="1819947"/>
                </a:cubicBezTo>
                <a:cubicBezTo>
                  <a:pt x="68720" y="1838210"/>
                  <a:pt x="72906" y="1860567"/>
                  <a:pt x="86337" y="1877097"/>
                </a:cubicBezTo>
                <a:cubicBezTo>
                  <a:pt x="170645" y="1980861"/>
                  <a:pt x="214624" y="1993706"/>
                  <a:pt x="333987" y="2067597"/>
                </a:cubicBezTo>
                <a:cubicBezTo>
                  <a:pt x="349728" y="2077342"/>
                  <a:pt x="366801" y="2085064"/>
                  <a:pt x="381612" y="2096172"/>
                </a:cubicBezTo>
                <a:cubicBezTo>
                  <a:pt x="394312" y="2105697"/>
                  <a:pt x="405513" y="2117647"/>
                  <a:pt x="419712" y="2124747"/>
                </a:cubicBezTo>
                <a:cubicBezTo>
                  <a:pt x="443975" y="2136879"/>
                  <a:pt x="471216" y="2142097"/>
                  <a:pt x="495912" y="2153322"/>
                </a:cubicBezTo>
                <a:cubicBezTo>
                  <a:pt x="506334" y="2158059"/>
                  <a:pt x="513546" y="2169005"/>
                  <a:pt x="524487" y="2172372"/>
                </a:cubicBezTo>
                <a:cubicBezTo>
                  <a:pt x="555434" y="2181894"/>
                  <a:pt x="588053" y="2184752"/>
                  <a:pt x="619737" y="2191422"/>
                </a:cubicBezTo>
                <a:cubicBezTo>
                  <a:pt x="648381" y="2197452"/>
                  <a:pt x="677178" y="2202930"/>
                  <a:pt x="705462" y="2210472"/>
                </a:cubicBezTo>
                <a:cubicBezTo>
                  <a:pt x="829035" y="2243425"/>
                  <a:pt x="686089" y="2221750"/>
                  <a:pt x="876912" y="2258097"/>
                </a:cubicBezTo>
                <a:cubicBezTo>
                  <a:pt x="905155" y="2263477"/>
                  <a:pt x="934175" y="2263556"/>
                  <a:pt x="962637" y="2267622"/>
                </a:cubicBezTo>
                <a:cubicBezTo>
                  <a:pt x="1107770" y="2288355"/>
                  <a:pt x="1097466" y="2286968"/>
                  <a:pt x="1191237" y="2305722"/>
                </a:cubicBezTo>
                <a:cubicBezTo>
                  <a:pt x="1267437" y="2302547"/>
                  <a:pt x="1343765" y="2301631"/>
                  <a:pt x="1419837" y="2296197"/>
                </a:cubicBezTo>
                <a:cubicBezTo>
                  <a:pt x="1432895" y="2295264"/>
                  <a:pt x="1444905" y="2287913"/>
                  <a:pt x="1457937" y="2286672"/>
                </a:cubicBezTo>
                <a:cubicBezTo>
                  <a:pt x="1511762" y="2281546"/>
                  <a:pt x="1565887" y="2280322"/>
                  <a:pt x="1619862" y="2277147"/>
                </a:cubicBezTo>
                <a:cubicBezTo>
                  <a:pt x="1632562" y="2273972"/>
                  <a:pt x="1645023" y="2269613"/>
                  <a:pt x="1657962" y="2267622"/>
                </a:cubicBezTo>
                <a:cubicBezTo>
                  <a:pt x="1686379" y="2263250"/>
                  <a:pt x="1715494" y="2263736"/>
                  <a:pt x="1743687" y="2258097"/>
                </a:cubicBezTo>
                <a:cubicBezTo>
                  <a:pt x="1795524" y="2247730"/>
                  <a:pt x="1796158" y="2238713"/>
                  <a:pt x="1838937" y="2219997"/>
                </a:cubicBezTo>
                <a:cubicBezTo>
                  <a:pt x="1876751" y="2203453"/>
                  <a:pt x="1917844" y="2193608"/>
                  <a:pt x="1953237" y="2172372"/>
                </a:cubicBezTo>
                <a:cubicBezTo>
                  <a:pt x="1969112" y="2162847"/>
                  <a:pt x="1983944" y="2151316"/>
                  <a:pt x="2000862" y="2143797"/>
                </a:cubicBezTo>
                <a:cubicBezTo>
                  <a:pt x="2021740" y="2134518"/>
                  <a:pt x="2047222" y="2136355"/>
                  <a:pt x="2067537" y="2124747"/>
                </a:cubicBezTo>
                <a:cubicBezTo>
                  <a:pt x="2103480" y="2104208"/>
                  <a:pt x="2143040" y="2087344"/>
                  <a:pt x="2172312" y="2058072"/>
                </a:cubicBezTo>
                <a:cubicBezTo>
                  <a:pt x="2223503" y="2006881"/>
                  <a:pt x="2195011" y="2029213"/>
                  <a:pt x="2258037" y="1991397"/>
                </a:cubicBezTo>
                <a:cubicBezTo>
                  <a:pt x="2274634" y="1958204"/>
                  <a:pt x="2283975" y="1942157"/>
                  <a:pt x="2296137" y="1905672"/>
                </a:cubicBezTo>
                <a:cubicBezTo>
                  <a:pt x="2300277" y="1893253"/>
                  <a:pt x="2304074" y="1858047"/>
                  <a:pt x="2305662" y="1848522"/>
                </a:cubicBezTo>
                <a:close/>
              </a:path>
            </a:pathLst>
          </a:cu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55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6C3868F2-1F70-467A-BEA8-3FCEA972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379" y="860156"/>
            <a:ext cx="6476999" cy="54961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C41A-C882-4BCF-B269-4739B06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flash</a:t>
            </a:r>
            <a:br>
              <a:rPr lang="en-US" dirty="0"/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August 14, 2020, 14:15 UTC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99AB-EAA1-481E-A04A-BFDCEE575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5028" y="1929008"/>
            <a:ext cx="3932237" cy="39399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Entire flash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By computationally efficient imager.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Time-of-arrival difference (TOAD)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Leader = conductive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Negative leaders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Above 7 km are rare in Dutch storms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/>
                <a:cs typeface="Arial"/>
              </a:rPr>
              <a:t>Only in severe storms!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25D1-8B22-4D84-B74E-90A892A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80FDC8-1A7C-48CB-A661-B8A002070B2C}"/>
              </a:ext>
            </a:extLst>
          </p:cNvPr>
          <p:cNvSpPr txBox="1"/>
          <p:nvPr/>
        </p:nvSpPr>
        <p:spPr>
          <a:xfrm rot="20400528">
            <a:off x="7108940" y="2380174"/>
            <a:ext cx="210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Negative Leader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B5EE8F3-B73A-4BE0-83E8-D3A1EFCEFC01}"/>
              </a:ext>
            </a:extLst>
          </p:cNvPr>
          <p:cNvSpPr/>
          <p:nvPr/>
        </p:nvSpPr>
        <p:spPr>
          <a:xfrm>
            <a:off x="5962038" y="1894803"/>
            <a:ext cx="4601187" cy="2305722"/>
          </a:xfrm>
          <a:custGeom>
            <a:avLst/>
            <a:gdLst>
              <a:gd name="connsiteX0" fmla="*/ 2305662 w 4601187"/>
              <a:gd name="connsiteY0" fmla="*/ 1848522 h 2305722"/>
              <a:gd name="connsiteX1" fmla="*/ 2305662 w 4601187"/>
              <a:gd name="connsiteY1" fmla="*/ 1848522 h 2305722"/>
              <a:gd name="connsiteX2" fmla="*/ 2381862 w 4601187"/>
              <a:gd name="connsiteY2" fmla="*/ 1781847 h 2305722"/>
              <a:gd name="connsiteX3" fmla="*/ 2410437 w 4601187"/>
              <a:gd name="connsiteY3" fmla="*/ 1762797 h 2305722"/>
              <a:gd name="connsiteX4" fmla="*/ 2486637 w 4601187"/>
              <a:gd name="connsiteY4" fmla="*/ 1753272 h 2305722"/>
              <a:gd name="connsiteX5" fmla="*/ 2553312 w 4601187"/>
              <a:gd name="connsiteY5" fmla="*/ 1743747 h 2305722"/>
              <a:gd name="connsiteX6" fmla="*/ 2639037 w 4601187"/>
              <a:gd name="connsiteY6" fmla="*/ 1705647 h 2305722"/>
              <a:gd name="connsiteX7" fmla="*/ 2705712 w 4601187"/>
              <a:gd name="connsiteY7" fmla="*/ 1667547 h 2305722"/>
              <a:gd name="connsiteX8" fmla="*/ 2781912 w 4601187"/>
              <a:gd name="connsiteY8" fmla="*/ 1658022 h 2305722"/>
              <a:gd name="connsiteX9" fmla="*/ 2953362 w 4601187"/>
              <a:gd name="connsiteY9" fmla="*/ 1600872 h 2305722"/>
              <a:gd name="connsiteX10" fmla="*/ 3267687 w 4601187"/>
              <a:gd name="connsiteY10" fmla="*/ 1534197 h 2305722"/>
              <a:gd name="connsiteX11" fmla="*/ 3381987 w 4601187"/>
              <a:gd name="connsiteY11" fmla="*/ 1515147 h 2305722"/>
              <a:gd name="connsiteX12" fmla="*/ 3515337 w 4601187"/>
              <a:gd name="connsiteY12" fmla="*/ 1486572 h 2305722"/>
              <a:gd name="connsiteX13" fmla="*/ 3620112 w 4601187"/>
              <a:gd name="connsiteY13" fmla="*/ 1467522 h 2305722"/>
              <a:gd name="connsiteX14" fmla="*/ 3839187 w 4601187"/>
              <a:gd name="connsiteY14" fmla="*/ 1391322 h 2305722"/>
              <a:gd name="connsiteX15" fmla="*/ 3953487 w 4601187"/>
              <a:gd name="connsiteY15" fmla="*/ 1353222 h 2305722"/>
              <a:gd name="connsiteX16" fmla="*/ 4010637 w 4601187"/>
              <a:gd name="connsiteY16" fmla="*/ 1305597 h 2305722"/>
              <a:gd name="connsiteX17" fmla="*/ 4134462 w 4601187"/>
              <a:gd name="connsiteY17" fmla="*/ 1229397 h 2305722"/>
              <a:gd name="connsiteX18" fmla="*/ 4220187 w 4601187"/>
              <a:gd name="connsiteY18" fmla="*/ 1143672 h 2305722"/>
              <a:gd name="connsiteX19" fmla="*/ 4315437 w 4601187"/>
              <a:gd name="connsiteY19" fmla="*/ 1029372 h 2305722"/>
              <a:gd name="connsiteX20" fmla="*/ 4363062 w 4601187"/>
              <a:gd name="connsiteY20" fmla="*/ 972222 h 2305722"/>
              <a:gd name="connsiteX21" fmla="*/ 4477362 w 4601187"/>
              <a:gd name="connsiteY21" fmla="*/ 848397 h 2305722"/>
              <a:gd name="connsiteX22" fmla="*/ 4496412 w 4601187"/>
              <a:gd name="connsiteY22" fmla="*/ 810297 h 2305722"/>
              <a:gd name="connsiteX23" fmla="*/ 4553562 w 4601187"/>
              <a:gd name="connsiteY23" fmla="*/ 724572 h 2305722"/>
              <a:gd name="connsiteX24" fmla="*/ 4572612 w 4601187"/>
              <a:gd name="connsiteY24" fmla="*/ 629322 h 2305722"/>
              <a:gd name="connsiteX25" fmla="*/ 4582137 w 4601187"/>
              <a:gd name="connsiteY25" fmla="*/ 591222 h 2305722"/>
              <a:gd name="connsiteX26" fmla="*/ 4591662 w 4601187"/>
              <a:gd name="connsiteY26" fmla="*/ 534072 h 2305722"/>
              <a:gd name="connsiteX27" fmla="*/ 4601187 w 4601187"/>
              <a:gd name="connsiteY27" fmla="*/ 486447 h 2305722"/>
              <a:gd name="connsiteX28" fmla="*/ 4591662 w 4601187"/>
              <a:gd name="connsiteY28" fmla="*/ 248322 h 2305722"/>
              <a:gd name="connsiteX29" fmla="*/ 4582137 w 4601187"/>
              <a:gd name="connsiteY29" fmla="*/ 219747 h 2305722"/>
              <a:gd name="connsiteX30" fmla="*/ 4496412 w 4601187"/>
              <a:gd name="connsiteY30" fmla="*/ 134022 h 2305722"/>
              <a:gd name="connsiteX31" fmla="*/ 4458312 w 4601187"/>
              <a:gd name="connsiteY31" fmla="*/ 95922 h 2305722"/>
              <a:gd name="connsiteX32" fmla="*/ 4363062 w 4601187"/>
              <a:gd name="connsiteY32" fmla="*/ 57822 h 2305722"/>
              <a:gd name="connsiteX33" fmla="*/ 4334487 w 4601187"/>
              <a:gd name="connsiteY33" fmla="*/ 48297 h 2305722"/>
              <a:gd name="connsiteX34" fmla="*/ 4248762 w 4601187"/>
              <a:gd name="connsiteY34" fmla="*/ 29247 h 2305722"/>
              <a:gd name="connsiteX35" fmla="*/ 4067787 w 4601187"/>
              <a:gd name="connsiteY35" fmla="*/ 19722 h 2305722"/>
              <a:gd name="connsiteX36" fmla="*/ 3743937 w 4601187"/>
              <a:gd name="connsiteY36" fmla="*/ 672 h 2305722"/>
              <a:gd name="connsiteX37" fmla="*/ 3343887 w 4601187"/>
              <a:gd name="connsiteY37" fmla="*/ 29247 h 2305722"/>
              <a:gd name="connsiteX38" fmla="*/ 3258162 w 4601187"/>
              <a:gd name="connsiteY38" fmla="*/ 48297 h 2305722"/>
              <a:gd name="connsiteX39" fmla="*/ 3172437 w 4601187"/>
              <a:gd name="connsiteY39" fmla="*/ 57822 h 2305722"/>
              <a:gd name="connsiteX40" fmla="*/ 3096237 w 4601187"/>
              <a:gd name="connsiteY40" fmla="*/ 67347 h 2305722"/>
              <a:gd name="connsiteX41" fmla="*/ 3010512 w 4601187"/>
              <a:gd name="connsiteY41" fmla="*/ 76872 h 2305722"/>
              <a:gd name="connsiteX42" fmla="*/ 2886687 w 4601187"/>
              <a:gd name="connsiteY42" fmla="*/ 95922 h 2305722"/>
              <a:gd name="connsiteX43" fmla="*/ 2810487 w 4601187"/>
              <a:gd name="connsiteY43" fmla="*/ 105447 h 2305722"/>
              <a:gd name="connsiteX44" fmla="*/ 2639037 w 4601187"/>
              <a:gd name="connsiteY44" fmla="*/ 162597 h 2305722"/>
              <a:gd name="connsiteX45" fmla="*/ 2477112 w 4601187"/>
              <a:gd name="connsiteY45" fmla="*/ 200697 h 2305722"/>
              <a:gd name="connsiteX46" fmla="*/ 2238987 w 4601187"/>
              <a:gd name="connsiteY46" fmla="*/ 267372 h 2305722"/>
              <a:gd name="connsiteX47" fmla="*/ 2019912 w 4601187"/>
              <a:gd name="connsiteY47" fmla="*/ 324522 h 2305722"/>
              <a:gd name="connsiteX48" fmla="*/ 1886562 w 4601187"/>
              <a:gd name="connsiteY48" fmla="*/ 362622 h 2305722"/>
              <a:gd name="connsiteX49" fmla="*/ 1781787 w 4601187"/>
              <a:gd name="connsiteY49" fmla="*/ 410247 h 2305722"/>
              <a:gd name="connsiteX50" fmla="*/ 1667487 w 4601187"/>
              <a:gd name="connsiteY50" fmla="*/ 448347 h 2305722"/>
              <a:gd name="connsiteX51" fmla="*/ 1572237 w 4601187"/>
              <a:gd name="connsiteY51" fmla="*/ 505497 h 2305722"/>
              <a:gd name="connsiteX52" fmla="*/ 1438887 w 4601187"/>
              <a:gd name="connsiteY52" fmla="*/ 534072 h 2305722"/>
              <a:gd name="connsiteX53" fmla="*/ 1343637 w 4601187"/>
              <a:gd name="connsiteY53" fmla="*/ 572172 h 2305722"/>
              <a:gd name="connsiteX54" fmla="*/ 1238862 w 4601187"/>
              <a:gd name="connsiteY54" fmla="*/ 619797 h 2305722"/>
              <a:gd name="connsiteX55" fmla="*/ 1143612 w 4601187"/>
              <a:gd name="connsiteY55" fmla="*/ 657897 h 2305722"/>
              <a:gd name="connsiteX56" fmla="*/ 1038837 w 4601187"/>
              <a:gd name="connsiteY56" fmla="*/ 705522 h 2305722"/>
              <a:gd name="connsiteX57" fmla="*/ 848337 w 4601187"/>
              <a:gd name="connsiteY57" fmla="*/ 762672 h 2305722"/>
              <a:gd name="connsiteX58" fmla="*/ 705462 w 4601187"/>
              <a:gd name="connsiteY58" fmla="*/ 829347 h 2305722"/>
              <a:gd name="connsiteX59" fmla="*/ 657837 w 4601187"/>
              <a:gd name="connsiteY59" fmla="*/ 867447 h 2305722"/>
              <a:gd name="connsiteX60" fmla="*/ 610212 w 4601187"/>
              <a:gd name="connsiteY60" fmla="*/ 886497 h 2305722"/>
              <a:gd name="connsiteX61" fmla="*/ 534012 w 4601187"/>
              <a:gd name="connsiteY61" fmla="*/ 934122 h 2305722"/>
              <a:gd name="connsiteX62" fmla="*/ 448287 w 4601187"/>
              <a:gd name="connsiteY62" fmla="*/ 1000797 h 2305722"/>
              <a:gd name="connsiteX63" fmla="*/ 372087 w 4601187"/>
              <a:gd name="connsiteY63" fmla="*/ 1038897 h 2305722"/>
              <a:gd name="connsiteX64" fmla="*/ 286362 w 4601187"/>
              <a:gd name="connsiteY64" fmla="*/ 1134147 h 2305722"/>
              <a:gd name="connsiteX65" fmla="*/ 229212 w 4601187"/>
              <a:gd name="connsiteY65" fmla="*/ 1181772 h 2305722"/>
              <a:gd name="connsiteX66" fmla="*/ 181587 w 4601187"/>
              <a:gd name="connsiteY66" fmla="*/ 1238922 h 2305722"/>
              <a:gd name="connsiteX67" fmla="*/ 86337 w 4601187"/>
              <a:gd name="connsiteY67" fmla="*/ 1353222 h 2305722"/>
              <a:gd name="connsiteX68" fmla="*/ 29187 w 4601187"/>
              <a:gd name="connsiteY68" fmla="*/ 1448472 h 2305722"/>
              <a:gd name="connsiteX69" fmla="*/ 19662 w 4601187"/>
              <a:gd name="connsiteY69" fmla="*/ 1515147 h 2305722"/>
              <a:gd name="connsiteX70" fmla="*/ 612 w 4601187"/>
              <a:gd name="connsiteY70" fmla="*/ 1581822 h 2305722"/>
              <a:gd name="connsiteX71" fmla="*/ 10137 w 4601187"/>
              <a:gd name="connsiteY71" fmla="*/ 1743747 h 2305722"/>
              <a:gd name="connsiteX72" fmla="*/ 57762 w 4601187"/>
              <a:gd name="connsiteY72" fmla="*/ 1819947 h 2305722"/>
              <a:gd name="connsiteX73" fmla="*/ 86337 w 4601187"/>
              <a:gd name="connsiteY73" fmla="*/ 1877097 h 2305722"/>
              <a:gd name="connsiteX74" fmla="*/ 333987 w 4601187"/>
              <a:gd name="connsiteY74" fmla="*/ 2067597 h 2305722"/>
              <a:gd name="connsiteX75" fmla="*/ 381612 w 4601187"/>
              <a:gd name="connsiteY75" fmla="*/ 2096172 h 2305722"/>
              <a:gd name="connsiteX76" fmla="*/ 419712 w 4601187"/>
              <a:gd name="connsiteY76" fmla="*/ 2124747 h 2305722"/>
              <a:gd name="connsiteX77" fmla="*/ 495912 w 4601187"/>
              <a:gd name="connsiteY77" fmla="*/ 2153322 h 2305722"/>
              <a:gd name="connsiteX78" fmla="*/ 524487 w 4601187"/>
              <a:gd name="connsiteY78" fmla="*/ 2172372 h 2305722"/>
              <a:gd name="connsiteX79" fmla="*/ 619737 w 4601187"/>
              <a:gd name="connsiteY79" fmla="*/ 2191422 h 2305722"/>
              <a:gd name="connsiteX80" fmla="*/ 705462 w 4601187"/>
              <a:gd name="connsiteY80" fmla="*/ 2210472 h 2305722"/>
              <a:gd name="connsiteX81" fmla="*/ 876912 w 4601187"/>
              <a:gd name="connsiteY81" fmla="*/ 2258097 h 2305722"/>
              <a:gd name="connsiteX82" fmla="*/ 962637 w 4601187"/>
              <a:gd name="connsiteY82" fmla="*/ 2267622 h 2305722"/>
              <a:gd name="connsiteX83" fmla="*/ 1191237 w 4601187"/>
              <a:gd name="connsiteY83" fmla="*/ 2305722 h 2305722"/>
              <a:gd name="connsiteX84" fmla="*/ 1419837 w 4601187"/>
              <a:gd name="connsiteY84" fmla="*/ 2296197 h 2305722"/>
              <a:gd name="connsiteX85" fmla="*/ 1457937 w 4601187"/>
              <a:gd name="connsiteY85" fmla="*/ 2286672 h 2305722"/>
              <a:gd name="connsiteX86" fmla="*/ 1619862 w 4601187"/>
              <a:gd name="connsiteY86" fmla="*/ 2277147 h 2305722"/>
              <a:gd name="connsiteX87" fmla="*/ 1657962 w 4601187"/>
              <a:gd name="connsiteY87" fmla="*/ 2267622 h 2305722"/>
              <a:gd name="connsiteX88" fmla="*/ 1743687 w 4601187"/>
              <a:gd name="connsiteY88" fmla="*/ 2258097 h 2305722"/>
              <a:gd name="connsiteX89" fmla="*/ 1838937 w 4601187"/>
              <a:gd name="connsiteY89" fmla="*/ 2219997 h 2305722"/>
              <a:gd name="connsiteX90" fmla="*/ 1953237 w 4601187"/>
              <a:gd name="connsiteY90" fmla="*/ 2172372 h 2305722"/>
              <a:gd name="connsiteX91" fmla="*/ 2000862 w 4601187"/>
              <a:gd name="connsiteY91" fmla="*/ 2143797 h 2305722"/>
              <a:gd name="connsiteX92" fmla="*/ 2067537 w 4601187"/>
              <a:gd name="connsiteY92" fmla="*/ 2124747 h 2305722"/>
              <a:gd name="connsiteX93" fmla="*/ 2172312 w 4601187"/>
              <a:gd name="connsiteY93" fmla="*/ 2058072 h 2305722"/>
              <a:gd name="connsiteX94" fmla="*/ 2258037 w 4601187"/>
              <a:gd name="connsiteY94" fmla="*/ 1991397 h 2305722"/>
              <a:gd name="connsiteX95" fmla="*/ 2296137 w 4601187"/>
              <a:gd name="connsiteY95" fmla="*/ 1905672 h 2305722"/>
              <a:gd name="connsiteX96" fmla="*/ 2305662 w 4601187"/>
              <a:gd name="connsiteY96" fmla="*/ 1848522 h 230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01187" h="2305722">
                <a:moveTo>
                  <a:pt x="2305662" y="1848522"/>
                </a:moveTo>
                <a:lnTo>
                  <a:pt x="2305662" y="1848522"/>
                </a:lnTo>
                <a:cubicBezTo>
                  <a:pt x="2331062" y="1826297"/>
                  <a:pt x="2355740" y="1803219"/>
                  <a:pt x="2381862" y="1781847"/>
                </a:cubicBezTo>
                <a:cubicBezTo>
                  <a:pt x="2390722" y="1774598"/>
                  <a:pt x="2399393" y="1765809"/>
                  <a:pt x="2410437" y="1762797"/>
                </a:cubicBezTo>
                <a:cubicBezTo>
                  <a:pt x="2435133" y="1756062"/>
                  <a:pt x="2461264" y="1756655"/>
                  <a:pt x="2486637" y="1753272"/>
                </a:cubicBezTo>
                <a:lnTo>
                  <a:pt x="2553312" y="1743747"/>
                </a:lnTo>
                <a:cubicBezTo>
                  <a:pt x="2581887" y="1731047"/>
                  <a:pt x="2611068" y="1719631"/>
                  <a:pt x="2639037" y="1705647"/>
                </a:cubicBezTo>
                <a:cubicBezTo>
                  <a:pt x="2661932" y="1694199"/>
                  <a:pt x="2681428" y="1675642"/>
                  <a:pt x="2705712" y="1667547"/>
                </a:cubicBezTo>
                <a:cubicBezTo>
                  <a:pt x="2729996" y="1659452"/>
                  <a:pt x="2756512" y="1661197"/>
                  <a:pt x="2781912" y="1658022"/>
                </a:cubicBezTo>
                <a:cubicBezTo>
                  <a:pt x="2849464" y="1632690"/>
                  <a:pt x="2880622" y="1619057"/>
                  <a:pt x="2953362" y="1600872"/>
                </a:cubicBezTo>
                <a:cubicBezTo>
                  <a:pt x="3002702" y="1588537"/>
                  <a:pt x="3208040" y="1544138"/>
                  <a:pt x="3267687" y="1534197"/>
                </a:cubicBezTo>
                <a:cubicBezTo>
                  <a:pt x="3305787" y="1527847"/>
                  <a:pt x="3344056" y="1522441"/>
                  <a:pt x="3381987" y="1515147"/>
                </a:cubicBezTo>
                <a:cubicBezTo>
                  <a:pt x="3426628" y="1506562"/>
                  <a:pt x="3470761" y="1495487"/>
                  <a:pt x="3515337" y="1486572"/>
                </a:cubicBezTo>
                <a:cubicBezTo>
                  <a:pt x="3550145" y="1479610"/>
                  <a:pt x="3585497" y="1475389"/>
                  <a:pt x="3620112" y="1467522"/>
                </a:cubicBezTo>
                <a:cubicBezTo>
                  <a:pt x="3756758" y="1436466"/>
                  <a:pt x="3700535" y="1443316"/>
                  <a:pt x="3839187" y="1391322"/>
                </a:cubicBezTo>
                <a:cubicBezTo>
                  <a:pt x="3876791" y="1377221"/>
                  <a:pt x="3915387" y="1365922"/>
                  <a:pt x="3953487" y="1353222"/>
                </a:cubicBezTo>
                <a:cubicBezTo>
                  <a:pt x="3972537" y="1337347"/>
                  <a:pt x="3990799" y="1320476"/>
                  <a:pt x="4010637" y="1305597"/>
                </a:cubicBezTo>
                <a:cubicBezTo>
                  <a:pt x="4052476" y="1274218"/>
                  <a:pt x="4088839" y="1255467"/>
                  <a:pt x="4134462" y="1229397"/>
                </a:cubicBezTo>
                <a:cubicBezTo>
                  <a:pt x="4204150" y="1113250"/>
                  <a:pt x="4111356" y="1252503"/>
                  <a:pt x="4220187" y="1143672"/>
                </a:cubicBezTo>
                <a:cubicBezTo>
                  <a:pt x="4255256" y="1108603"/>
                  <a:pt x="4283687" y="1067472"/>
                  <a:pt x="4315437" y="1029372"/>
                </a:cubicBezTo>
                <a:cubicBezTo>
                  <a:pt x="4331312" y="1010322"/>
                  <a:pt x="4343698" y="987713"/>
                  <a:pt x="4363062" y="972222"/>
                </a:cubicBezTo>
                <a:cubicBezTo>
                  <a:pt x="4412494" y="932676"/>
                  <a:pt x="4445323" y="912476"/>
                  <a:pt x="4477362" y="848397"/>
                </a:cubicBezTo>
                <a:cubicBezTo>
                  <a:pt x="4483712" y="835697"/>
                  <a:pt x="4488159" y="821851"/>
                  <a:pt x="4496412" y="810297"/>
                </a:cubicBezTo>
                <a:cubicBezTo>
                  <a:pt x="4569138" y="708481"/>
                  <a:pt x="4472967" y="885762"/>
                  <a:pt x="4553562" y="724572"/>
                </a:cubicBezTo>
                <a:cubicBezTo>
                  <a:pt x="4559912" y="692822"/>
                  <a:pt x="4564759" y="660734"/>
                  <a:pt x="4572612" y="629322"/>
                </a:cubicBezTo>
                <a:cubicBezTo>
                  <a:pt x="4575787" y="616622"/>
                  <a:pt x="4579570" y="604059"/>
                  <a:pt x="4582137" y="591222"/>
                </a:cubicBezTo>
                <a:cubicBezTo>
                  <a:pt x="4585925" y="572284"/>
                  <a:pt x="4588207" y="553073"/>
                  <a:pt x="4591662" y="534072"/>
                </a:cubicBezTo>
                <a:cubicBezTo>
                  <a:pt x="4594558" y="518144"/>
                  <a:pt x="4598012" y="502322"/>
                  <a:pt x="4601187" y="486447"/>
                </a:cubicBezTo>
                <a:cubicBezTo>
                  <a:pt x="4598012" y="407072"/>
                  <a:pt x="4597322" y="327559"/>
                  <a:pt x="4591662" y="248322"/>
                </a:cubicBezTo>
                <a:cubicBezTo>
                  <a:pt x="4590947" y="238307"/>
                  <a:pt x="4587118" y="228464"/>
                  <a:pt x="4582137" y="219747"/>
                </a:cubicBezTo>
                <a:cubicBezTo>
                  <a:pt x="4556502" y="174886"/>
                  <a:pt x="4537924" y="171382"/>
                  <a:pt x="4496412" y="134022"/>
                </a:cubicBezTo>
                <a:cubicBezTo>
                  <a:pt x="4483062" y="122007"/>
                  <a:pt x="4473906" y="104833"/>
                  <a:pt x="4458312" y="95922"/>
                </a:cubicBezTo>
                <a:cubicBezTo>
                  <a:pt x="4428622" y="78956"/>
                  <a:pt x="4395503" y="68636"/>
                  <a:pt x="4363062" y="57822"/>
                </a:cubicBezTo>
                <a:cubicBezTo>
                  <a:pt x="4353537" y="54647"/>
                  <a:pt x="4344227" y="50732"/>
                  <a:pt x="4334487" y="48297"/>
                </a:cubicBezTo>
                <a:cubicBezTo>
                  <a:pt x="4306089" y="41197"/>
                  <a:pt x="4277867" y="32365"/>
                  <a:pt x="4248762" y="29247"/>
                </a:cubicBezTo>
                <a:cubicBezTo>
                  <a:pt x="4188697" y="22811"/>
                  <a:pt x="4128112" y="22897"/>
                  <a:pt x="4067787" y="19722"/>
                </a:cubicBezTo>
                <a:cubicBezTo>
                  <a:pt x="3942768" y="4095"/>
                  <a:pt x="3910167" y="-2194"/>
                  <a:pt x="3743937" y="672"/>
                </a:cubicBezTo>
                <a:cubicBezTo>
                  <a:pt x="3591394" y="3302"/>
                  <a:pt x="3482723" y="15363"/>
                  <a:pt x="3343887" y="29247"/>
                </a:cubicBezTo>
                <a:cubicBezTo>
                  <a:pt x="3315312" y="35597"/>
                  <a:pt x="3287036" y="43485"/>
                  <a:pt x="3258162" y="48297"/>
                </a:cubicBezTo>
                <a:cubicBezTo>
                  <a:pt x="3229802" y="53024"/>
                  <a:pt x="3200991" y="54463"/>
                  <a:pt x="3172437" y="57822"/>
                </a:cubicBezTo>
                <a:lnTo>
                  <a:pt x="3096237" y="67347"/>
                </a:lnTo>
                <a:cubicBezTo>
                  <a:pt x="3067683" y="70706"/>
                  <a:pt x="3038999" y="72987"/>
                  <a:pt x="3010512" y="76872"/>
                </a:cubicBezTo>
                <a:cubicBezTo>
                  <a:pt x="2969134" y="82514"/>
                  <a:pt x="2928028" y="90016"/>
                  <a:pt x="2886687" y="95922"/>
                </a:cubicBezTo>
                <a:cubicBezTo>
                  <a:pt x="2861347" y="99542"/>
                  <a:pt x="2835887" y="102272"/>
                  <a:pt x="2810487" y="105447"/>
                </a:cubicBezTo>
                <a:cubicBezTo>
                  <a:pt x="2693112" y="172518"/>
                  <a:pt x="2796564" y="123215"/>
                  <a:pt x="2639037" y="162597"/>
                </a:cubicBezTo>
                <a:cubicBezTo>
                  <a:pt x="2455689" y="208434"/>
                  <a:pt x="2645527" y="179645"/>
                  <a:pt x="2477112" y="200697"/>
                </a:cubicBezTo>
                <a:lnTo>
                  <a:pt x="2238987" y="267372"/>
                </a:lnTo>
                <a:cubicBezTo>
                  <a:pt x="1893963" y="360622"/>
                  <a:pt x="2342879" y="234091"/>
                  <a:pt x="2019912" y="324522"/>
                </a:cubicBezTo>
                <a:cubicBezTo>
                  <a:pt x="1975395" y="336987"/>
                  <a:pt x="1928647" y="343492"/>
                  <a:pt x="1886562" y="362622"/>
                </a:cubicBezTo>
                <a:cubicBezTo>
                  <a:pt x="1851637" y="378497"/>
                  <a:pt x="1817513" y="396267"/>
                  <a:pt x="1781787" y="410247"/>
                </a:cubicBezTo>
                <a:cubicBezTo>
                  <a:pt x="1744387" y="424882"/>
                  <a:pt x="1704048" y="431728"/>
                  <a:pt x="1667487" y="448347"/>
                </a:cubicBezTo>
                <a:cubicBezTo>
                  <a:pt x="1633779" y="463669"/>
                  <a:pt x="1606906" y="492496"/>
                  <a:pt x="1572237" y="505497"/>
                </a:cubicBezTo>
                <a:cubicBezTo>
                  <a:pt x="1529672" y="521459"/>
                  <a:pt x="1482528" y="521343"/>
                  <a:pt x="1438887" y="534072"/>
                </a:cubicBezTo>
                <a:cubicBezTo>
                  <a:pt x="1406059" y="543647"/>
                  <a:pt x="1375068" y="558702"/>
                  <a:pt x="1343637" y="572172"/>
                </a:cubicBezTo>
                <a:cubicBezTo>
                  <a:pt x="1308375" y="587284"/>
                  <a:pt x="1274124" y="604685"/>
                  <a:pt x="1238862" y="619797"/>
                </a:cubicBezTo>
                <a:cubicBezTo>
                  <a:pt x="1207431" y="633267"/>
                  <a:pt x="1175043" y="644427"/>
                  <a:pt x="1143612" y="657897"/>
                </a:cubicBezTo>
                <a:cubicBezTo>
                  <a:pt x="1108350" y="673009"/>
                  <a:pt x="1075071" y="692919"/>
                  <a:pt x="1038837" y="705522"/>
                </a:cubicBezTo>
                <a:cubicBezTo>
                  <a:pt x="942169" y="739146"/>
                  <a:pt x="930951" y="721365"/>
                  <a:pt x="848337" y="762672"/>
                </a:cubicBezTo>
                <a:cubicBezTo>
                  <a:pt x="683913" y="844884"/>
                  <a:pt x="921064" y="757480"/>
                  <a:pt x="705462" y="829347"/>
                </a:cubicBezTo>
                <a:cubicBezTo>
                  <a:pt x="689587" y="842047"/>
                  <a:pt x="675270" y="856987"/>
                  <a:pt x="657837" y="867447"/>
                </a:cubicBezTo>
                <a:cubicBezTo>
                  <a:pt x="643176" y="876244"/>
                  <a:pt x="625266" y="878391"/>
                  <a:pt x="610212" y="886497"/>
                </a:cubicBezTo>
                <a:cubicBezTo>
                  <a:pt x="583839" y="900698"/>
                  <a:pt x="558483" y="916849"/>
                  <a:pt x="534012" y="934122"/>
                </a:cubicBezTo>
                <a:cubicBezTo>
                  <a:pt x="504437" y="954998"/>
                  <a:pt x="480666" y="984608"/>
                  <a:pt x="448287" y="1000797"/>
                </a:cubicBezTo>
                <a:cubicBezTo>
                  <a:pt x="422887" y="1013497"/>
                  <a:pt x="395436" y="1022733"/>
                  <a:pt x="372087" y="1038897"/>
                </a:cubicBezTo>
                <a:cubicBezTo>
                  <a:pt x="325318" y="1071276"/>
                  <a:pt x="324694" y="1095815"/>
                  <a:pt x="286362" y="1134147"/>
                </a:cubicBezTo>
                <a:cubicBezTo>
                  <a:pt x="268827" y="1151682"/>
                  <a:pt x="246747" y="1164237"/>
                  <a:pt x="229212" y="1181772"/>
                </a:cubicBezTo>
                <a:cubicBezTo>
                  <a:pt x="211677" y="1199307"/>
                  <a:pt x="198268" y="1220573"/>
                  <a:pt x="181587" y="1238922"/>
                </a:cubicBezTo>
                <a:cubicBezTo>
                  <a:pt x="115908" y="1311169"/>
                  <a:pt x="145480" y="1261819"/>
                  <a:pt x="86337" y="1353222"/>
                </a:cubicBezTo>
                <a:cubicBezTo>
                  <a:pt x="66222" y="1384308"/>
                  <a:pt x="29187" y="1448472"/>
                  <a:pt x="29187" y="1448472"/>
                </a:cubicBezTo>
                <a:cubicBezTo>
                  <a:pt x="26012" y="1470697"/>
                  <a:pt x="24366" y="1493195"/>
                  <a:pt x="19662" y="1515147"/>
                </a:cubicBezTo>
                <a:cubicBezTo>
                  <a:pt x="14819" y="1537748"/>
                  <a:pt x="1574" y="1558728"/>
                  <a:pt x="612" y="1581822"/>
                </a:cubicBezTo>
                <a:cubicBezTo>
                  <a:pt x="-1639" y="1635843"/>
                  <a:pt x="2491" y="1690222"/>
                  <a:pt x="10137" y="1743747"/>
                </a:cubicBezTo>
                <a:cubicBezTo>
                  <a:pt x="13845" y="1769703"/>
                  <a:pt x="45758" y="1799940"/>
                  <a:pt x="57762" y="1819947"/>
                </a:cubicBezTo>
                <a:cubicBezTo>
                  <a:pt x="68720" y="1838210"/>
                  <a:pt x="72906" y="1860567"/>
                  <a:pt x="86337" y="1877097"/>
                </a:cubicBezTo>
                <a:cubicBezTo>
                  <a:pt x="170645" y="1980861"/>
                  <a:pt x="214624" y="1993706"/>
                  <a:pt x="333987" y="2067597"/>
                </a:cubicBezTo>
                <a:cubicBezTo>
                  <a:pt x="349728" y="2077342"/>
                  <a:pt x="366801" y="2085064"/>
                  <a:pt x="381612" y="2096172"/>
                </a:cubicBezTo>
                <a:cubicBezTo>
                  <a:pt x="394312" y="2105697"/>
                  <a:pt x="405513" y="2117647"/>
                  <a:pt x="419712" y="2124747"/>
                </a:cubicBezTo>
                <a:cubicBezTo>
                  <a:pt x="443975" y="2136879"/>
                  <a:pt x="471216" y="2142097"/>
                  <a:pt x="495912" y="2153322"/>
                </a:cubicBezTo>
                <a:cubicBezTo>
                  <a:pt x="506334" y="2158059"/>
                  <a:pt x="513546" y="2169005"/>
                  <a:pt x="524487" y="2172372"/>
                </a:cubicBezTo>
                <a:cubicBezTo>
                  <a:pt x="555434" y="2181894"/>
                  <a:pt x="588053" y="2184752"/>
                  <a:pt x="619737" y="2191422"/>
                </a:cubicBezTo>
                <a:cubicBezTo>
                  <a:pt x="648381" y="2197452"/>
                  <a:pt x="677178" y="2202930"/>
                  <a:pt x="705462" y="2210472"/>
                </a:cubicBezTo>
                <a:cubicBezTo>
                  <a:pt x="829035" y="2243425"/>
                  <a:pt x="686089" y="2221750"/>
                  <a:pt x="876912" y="2258097"/>
                </a:cubicBezTo>
                <a:cubicBezTo>
                  <a:pt x="905155" y="2263477"/>
                  <a:pt x="934175" y="2263556"/>
                  <a:pt x="962637" y="2267622"/>
                </a:cubicBezTo>
                <a:cubicBezTo>
                  <a:pt x="1107770" y="2288355"/>
                  <a:pt x="1097466" y="2286968"/>
                  <a:pt x="1191237" y="2305722"/>
                </a:cubicBezTo>
                <a:cubicBezTo>
                  <a:pt x="1267437" y="2302547"/>
                  <a:pt x="1343765" y="2301631"/>
                  <a:pt x="1419837" y="2296197"/>
                </a:cubicBezTo>
                <a:cubicBezTo>
                  <a:pt x="1432895" y="2295264"/>
                  <a:pt x="1444905" y="2287913"/>
                  <a:pt x="1457937" y="2286672"/>
                </a:cubicBezTo>
                <a:cubicBezTo>
                  <a:pt x="1511762" y="2281546"/>
                  <a:pt x="1565887" y="2280322"/>
                  <a:pt x="1619862" y="2277147"/>
                </a:cubicBezTo>
                <a:cubicBezTo>
                  <a:pt x="1632562" y="2273972"/>
                  <a:pt x="1645023" y="2269613"/>
                  <a:pt x="1657962" y="2267622"/>
                </a:cubicBezTo>
                <a:cubicBezTo>
                  <a:pt x="1686379" y="2263250"/>
                  <a:pt x="1715494" y="2263736"/>
                  <a:pt x="1743687" y="2258097"/>
                </a:cubicBezTo>
                <a:cubicBezTo>
                  <a:pt x="1795524" y="2247730"/>
                  <a:pt x="1796158" y="2238713"/>
                  <a:pt x="1838937" y="2219997"/>
                </a:cubicBezTo>
                <a:cubicBezTo>
                  <a:pt x="1876751" y="2203453"/>
                  <a:pt x="1917844" y="2193608"/>
                  <a:pt x="1953237" y="2172372"/>
                </a:cubicBezTo>
                <a:cubicBezTo>
                  <a:pt x="1969112" y="2162847"/>
                  <a:pt x="1983944" y="2151316"/>
                  <a:pt x="2000862" y="2143797"/>
                </a:cubicBezTo>
                <a:cubicBezTo>
                  <a:pt x="2021740" y="2134518"/>
                  <a:pt x="2047222" y="2136355"/>
                  <a:pt x="2067537" y="2124747"/>
                </a:cubicBezTo>
                <a:cubicBezTo>
                  <a:pt x="2103480" y="2104208"/>
                  <a:pt x="2143040" y="2087344"/>
                  <a:pt x="2172312" y="2058072"/>
                </a:cubicBezTo>
                <a:cubicBezTo>
                  <a:pt x="2223503" y="2006881"/>
                  <a:pt x="2195011" y="2029213"/>
                  <a:pt x="2258037" y="1991397"/>
                </a:cubicBezTo>
                <a:cubicBezTo>
                  <a:pt x="2274634" y="1958204"/>
                  <a:pt x="2283975" y="1942157"/>
                  <a:pt x="2296137" y="1905672"/>
                </a:cubicBezTo>
                <a:cubicBezTo>
                  <a:pt x="2300277" y="1893253"/>
                  <a:pt x="2304074" y="1858047"/>
                  <a:pt x="2305662" y="1848522"/>
                </a:cubicBezTo>
                <a:close/>
              </a:path>
            </a:pathLst>
          </a:cu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A0CB4-4BF6-4065-9B90-2D53A29B5F20}"/>
              </a:ext>
            </a:extLst>
          </p:cNvPr>
          <p:cNvSpPr txBox="1"/>
          <p:nvPr/>
        </p:nvSpPr>
        <p:spPr>
          <a:xfrm>
            <a:off x="8174092" y="4794220"/>
            <a:ext cx="2106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 Leader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D821A0-C991-4BD7-9ACA-3AC0DD8601F2}"/>
              </a:ext>
            </a:extLst>
          </p:cNvPr>
          <p:cNvSpPr/>
          <p:nvPr/>
        </p:nvSpPr>
        <p:spPr>
          <a:xfrm>
            <a:off x="7381875" y="3562350"/>
            <a:ext cx="3257550" cy="1885950"/>
          </a:xfrm>
          <a:custGeom>
            <a:avLst/>
            <a:gdLst>
              <a:gd name="connsiteX0" fmla="*/ 876300 w 3257550"/>
              <a:gd name="connsiteY0" fmla="*/ 180975 h 1885950"/>
              <a:gd name="connsiteX1" fmla="*/ 876300 w 3257550"/>
              <a:gd name="connsiteY1" fmla="*/ 180975 h 1885950"/>
              <a:gd name="connsiteX2" fmla="*/ 762000 w 3257550"/>
              <a:gd name="connsiteY2" fmla="*/ 266700 h 1885950"/>
              <a:gd name="connsiteX3" fmla="*/ 704850 w 3257550"/>
              <a:gd name="connsiteY3" fmla="*/ 304800 h 1885950"/>
              <a:gd name="connsiteX4" fmla="*/ 571500 w 3257550"/>
              <a:gd name="connsiteY4" fmla="*/ 333375 h 1885950"/>
              <a:gd name="connsiteX5" fmla="*/ 533400 w 3257550"/>
              <a:gd name="connsiteY5" fmla="*/ 352425 h 1885950"/>
              <a:gd name="connsiteX6" fmla="*/ 485775 w 3257550"/>
              <a:gd name="connsiteY6" fmla="*/ 371475 h 1885950"/>
              <a:gd name="connsiteX7" fmla="*/ 457200 w 3257550"/>
              <a:gd name="connsiteY7" fmla="*/ 390525 h 1885950"/>
              <a:gd name="connsiteX8" fmla="*/ 438150 w 3257550"/>
              <a:gd name="connsiteY8" fmla="*/ 419100 h 1885950"/>
              <a:gd name="connsiteX9" fmla="*/ 400050 w 3257550"/>
              <a:gd name="connsiteY9" fmla="*/ 438150 h 1885950"/>
              <a:gd name="connsiteX10" fmla="*/ 352425 w 3257550"/>
              <a:gd name="connsiteY10" fmla="*/ 466725 h 1885950"/>
              <a:gd name="connsiteX11" fmla="*/ 285750 w 3257550"/>
              <a:gd name="connsiteY11" fmla="*/ 485775 h 1885950"/>
              <a:gd name="connsiteX12" fmla="*/ 228600 w 3257550"/>
              <a:gd name="connsiteY12" fmla="*/ 523875 h 1885950"/>
              <a:gd name="connsiteX13" fmla="*/ 190500 w 3257550"/>
              <a:gd name="connsiteY13" fmla="*/ 571500 h 1885950"/>
              <a:gd name="connsiteX14" fmla="*/ 123825 w 3257550"/>
              <a:gd name="connsiteY14" fmla="*/ 647700 h 1885950"/>
              <a:gd name="connsiteX15" fmla="*/ 104775 w 3257550"/>
              <a:gd name="connsiteY15" fmla="*/ 676275 h 1885950"/>
              <a:gd name="connsiteX16" fmla="*/ 76200 w 3257550"/>
              <a:gd name="connsiteY16" fmla="*/ 685800 h 1885950"/>
              <a:gd name="connsiteX17" fmla="*/ 38100 w 3257550"/>
              <a:gd name="connsiteY17" fmla="*/ 733425 h 1885950"/>
              <a:gd name="connsiteX18" fmla="*/ 0 w 3257550"/>
              <a:gd name="connsiteY18" fmla="*/ 819150 h 1885950"/>
              <a:gd name="connsiteX19" fmla="*/ 19050 w 3257550"/>
              <a:gd name="connsiteY19" fmla="*/ 1190625 h 1885950"/>
              <a:gd name="connsiteX20" fmla="*/ 95250 w 3257550"/>
              <a:gd name="connsiteY20" fmla="*/ 1333500 h 1885950"/>
              <a:gd name="connsiteX21" fmla="*/ 123825 w 3257550"/>
              <a:gd name="connsiteY21" fmla="*/ 1381125 h 1885950"/>
              <a:gd name="connsiteX22" fmla="*/ 180975 w 3257550"/>
              <a:gd name="connsiteY22" fmla="*/ 1466850 h 1885950"/>
              <a:gd name="connsiteX23" fmla="*/ 228600 w 3257550"/>
              <a:gd name="connsiteY23" fmla="*/ 1524000 h 1885950"/>
              <a:gd name="connsiteX24" fmla="*/ 238125 w 3257550"/>
              <a:gd name="connsiteY24" fmla="*/ 1552575 h 1885950"/>
              <a:gd name="connsiteX25" fmla="*/ 381000 w 3257550"/>
              <a:gd name="connsiteY25" fmla="*/ 1676400 h 1885950"/>
              <a:gd name="connsiteX26" fmla="*/ 428625 w 3257550"/>
              <a:gd name="connsiteY26" fmla="*/ 1704975 h 1885950"/>
              <a:gd name="connsiteX27" fmla="*/ 485775 w 3257550"/>
              <a:gd name="connsiteY27" fmla="*/ 1724025 h 1885950"/>
              <a:gd name="connsiteX28" fmla="*/ 533400 w 3257550"/>
              <a:gd name="connsiteY28" fmla="*/ 1752600 h 1885950"/>
              <a:gd name="connsiteX29" fmla="*/ 790575 w 3257550"/>
              <a:gd name="connsiteY29" fmla="*/ 1790700 h 1885950"/>
              <a:gd name="connsiteX30" fmla="*/ 1314450 w 3257550"/>
              <a:gd name="connsiteY30" fmla="*/ 1819275 h 1885950"/>
              <a:gd name="connsiteX31" fmla="*/ 1609725 w 3257550"/>
              <a:gd name="connsiteY31" fmla="*/ 1857375 h 1885950"/>
              <a:gd name="connsiteX32" fmla="*/ 2038350 w 3257550"/>
              <a:gd name="connsiteY32" fmla="*/ 1885950 h 1885950"/>
              <a:gd name="connsiteX33" fmla="*/ 2714625 w 3257550"/>
              <a:gd name="connsiteY33" fmla="*/ 1866900 h 1885950"/>
              <a:gd name="connsiteX34" fmla="*/ 2752725 w 3257550"/>
              <a:gd name="connsiteY34" fmla="*/ 1857375 h 1885950"/>
              <a:gd name="connsiteX35" fmla="*/ 2809875 w 3257550"/>
              <a:gd name="connsiteY35" fmla="*/ 1838325 h 1885950"/>
              <a:gd name="connsiteX36" fmla="*/ 2847975 w 3257550"/>
              <a:gd name="connsiteY36" fmla="*/ 1800225 h 1885950"/>
              <a:gd name="connsiteX37" fmla="*/ 2876550 w 3257550"/>
              <a:gd name="connsiteY37" fmla="*/ 1790700 h 1885950"/>
              <a:gd name="connsiteX38" fmla="*/ 2924175 w 3257550"/>
              <a:gd name="connsiteY38" fmla="*/ 1762125 h 1885950"/>
              <a:gd name="connsiteX39" fmla="*/ 2952750 w 3257550"/>
              <a:gd name="connsiteY39" fmla="*/ 1733550 h 1885950"/>
              <a:gd name="connsiteX40" fmla="*/ 2990850 w 3257550"/>
              <a:gd name="connsiteY40" fmla="*/ 1714500 h 1885950"/>
              <a:gd name="connsiteX41" fmla="*/ 3048000 w 3257550"/>
              <a:gd name="connsiteY41" fmla="*/ 1676400 h 1885950"/>
              <a:gd name="connsiteX42" fmla="*/ 3076575 w 3257550"/>
              <a:gd name="connsiteY42" fmla="*/ 1638300 h 1885950"/>
              <a:gd name="connsiteX43" fmla="*/ 3095625 w 3257550"/>
              <a:gd name="connsiteY43" fmla="*/ 1600200 h 1885950"/>
              <a:gd name="connsiteX44" fmla="*/ 3124200 w 3257550"/>
              <a:gd name="connsiteY44" fmla="*/ 1571625 h 1885950"/>
              <a:gd name="connsiteX45" fmla="*/ 3143250 w 3257550"/>
              <a:gd name="connsiteY45" fmla="*/ 1543050 h 1885950"/>
              <a:gd name="connsiteX46" fmla="*/ 3152775 w 3257550"/>
              <a:gd name="connsiteY46" fmla="*/ 1504950 h 1885950"/>
              <a:gd name="connsiteX47" fmla="*/ 3171825 w 3257550"/>
              <a:gd name="connsiteY47" fmla="*/ 1438275 h 1885950"/>
              <a:gd name="connsiteX48" fmla="*/ 3181350 w 3257550"/>
              <a:gd name="connsiteY48" fmla="*/ 1362075 h 1885950"/>
              <a:gd name="connsiteX49" fmla="*/ 3209925 w 3257550"/>
              <a:gd name="connsiteY49" fmla="*/ 1295400 h 1885950"/>
              <a:gd name="connsiteX50" fmla="*/ 3238500 w 3257550"/>
              <a:gd name="connsiteY50" fmla="*/ 1152525 h 1885950"/>
              <a:gd name="connsiteX51" fmla="*/ 3257550 w 3257550"/>
              <a:gd name="connsiteY51" fmla="*/ 1057275 h 1885950"/>
              <a:gd name="connsiteX52" fmla="*/ 3238500 w 3257550"/>
              <a:gd name="connsiteY52" fmla="*/ 504825 h 1885950"/>
              <a:gd name="connsiteX53" fmla="*/ 3219450 w 3257550"/>
              <a:gd name="connsiteY53" fmla="*/ 438150 h 1885950"/>
              <a:gd name="connsiteX54" fmla="*/ 3190875 w 3257550"/>
              <a:gd name="connsiteY54" fmla="*/ 390525 h 1885950"/>
              <a:gd name="connsiteX55" fmla="*/ 3171825 w 3257550"/>
              <a:gd name="connsiteY55" fmla="*/ 352425 h 1885950"/>
              <a:gd name="connsiteX56" fmla="*/ 3076575 w 3257550"/>
              <a:gd name="connsiteY56" fmla="*/ 257175 h 1885950"/>
              <a:gd name="connsiteX57" fmla="*/ 2914650 w 3257550"/>
              <a:gd name="connsiteY57" fmla="*/ 171450 h 1885950"/>
              <a:gd name="connsiteX58" fmla="*/ 2743200 w 3257550"/>
              <a:gd name="connsiteY58" fmla="*/ 95250 h 1885950"/>
              <a:gd name="connsiteX59" fmla="*/ 2476500 w 3257550"/>
              <a:gd name="connsiteY59" fmla="*/ 0 h 1885950"/>
              <a:gd name="connsiteX60" fmla="*/ 1590675 w 3257550"/>
              <a:gd name="connsiteY60" fmla="*/ 28575 h 1885950"/>
              <a:gd name="connsiteX61" fmla="*/ 1524000 w 3257550"/>
              <a:gd name="connsiteY61" fmla="*/ 38100 h 1885950"/>
              <a:gd name="connsiteX62" fmla="*/ 1362075 w 3257550"/>
              <a:gd name="connsiteY62" fmla="*/ 85725 h 1885950"/>
              <a:gd name="connsiteX63" fmla="*/ 1285875 w 3257550"/>
              <a:gd name="connsiteY63" fmla="*/ 95250 h 1885950"/>
              <a:gd name="connsiteX64" fmla="*/ 1162050 w 3257550"/>
              <a:gd name="connsiteY64" fmla="*/ 123825 h 1885950"/>
              <a:gd name="connsiteX65" fmla="*/ 971550 w 3257550"/>
              <a:gd name="connsiteY65" fmla="*/ 161925 h 1885950"/>
              <a:gd name="connsiteX66" fmla="*/ 923925 w 3257550"/>
              <a:gd name="connsiteY66" fmla="*/ 180975 h 1885950"/>
              <a:gd name="connsiteX67" fmla="*/ 895350 w 3257550"/>
              <a:gd name="connsiteY67" fmla="*/ 200025 h 1885950"/>
              <a:gd name="connsiteX68" fmla="*/ 876300 w 3257550"/>
              <a:gd name="connsiteY68" fmla="*/ 180975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57550" h="1885950">
                <a:moveTo>
                  <a:pt x="876300" y="180975"/>
                </a:moveTo>
                <a:lnTo>
                  <a:pt x="876300" y="180975"/>
                </a:lnTo>
                <a:cubicBezTo>
                  <a:pt x="838200" y="209550"/>
                  <a:pt x="800609" y="238816"/>
                  <a:pt x="762000" y="266700"/>
                </a:cubicBezTo>
                <a:cubicBezTo>
                  <a:pt x="743439" y="280105"/>
                  <a:pt x="725638" y="295206"/>
                  <a:pt x="704850" y="304800"/>
                </a:cubicBezTo>
                <a:cubicBezTo>
                  <a:pt x="665284" y="323061"/>
                  <a:pt x="613759" y="327338"/>
                  <a:pt x="571500" y="333375"/>
                </a:cubicBezTo>
                <a:cubicBezTo>
                  <a:pt x="558800" y="339725"/>
                  <a:pt x="546375" y="346658"/>
                  <a:pt x="533400" y="352425"/>
                </a:cubicBezTo>
                <a:cubicBezTo>
                  <a:pt x="517776" y="359369"/>
                  <a:pt x="501068" y="363829"/>
                  <a:pt x="485775" y="371475"/>
                </a:cubicBezTo>
                <a:cubicBezTo>
                  <a:pt x="475536" y="376595"/>
                  <a:pt x="466725" y="384175"/>
                  <a:pt x="457200" y="390525"/>
                </a:cubicBezTo>
                <a:cubicBezTo>
                  <a:pt x="450850" y="400050"/>
                  <a:pt x="446944" y="411771"/>
                  <a:pt x="438150" y="419100"/>
                </a:cubicBezTo>
                <a:cubicBezTo>
                  <a:pt x="427242" y="428190"/>
                  <a:pt x="412462" y="431254"/>
                  <a:pt x="400050" y="438150"/>
                </a:cubicBezTo>
                <a:cubicBezTo>
                  <a:pt x="383866" y="447141"/>
                  <a:pt x="368984" y="458446"/>
                  <a:pt x="352425" y="466725"/>
                </a:cubicBezTo>
                <a:cubicBezTo>
                  <a:pt x="338760" y="473557"/>
                  <a:pt x="297957" y="482723"/>
                  <a:pt x="285750" y="485775"/>
                </a:cubicBezTo>
                <a:cubicBezTo>
                  <a:pt x="230752" y="568272"/>
                  <a:pt x="310610" y="462368"/>
                  <a:pt x="228600" y="523875"/>
                </a:cubicBezTo>
                <a:cubicBezTo>
                  <a:pt x="212336" y="536073"/>
                  <a:pt x="203887" y="556200"/>
                  <a:pt x="190500" y="571500"/>
                </a:cubicBezTo>
                <a:cubicBezTo>
                  <a:pt x="128821" y="641991"/>
                  <a:pt x="198606" y="547992"/>
                  <a:pt x="123825" y="647700"/>
                </a:cubicBezTo>
                <a:cubicBezTo>
                  <a:pt x="116956" y="656858"/>
                  <a:pt x="113714" y="669124"/>
                  <a:pt x="104775" y="676275"/>
                </a:cubicBezTo>
                <a:cubicBezTo>
                  <a:pt x="96935" y="682547"/>
                  <a:pt x="85725" y="682625"/>
                  <a:pt x="76200" y="685800"/>
                </a:cubicBezTo>
                <a:cubicBezTo>
                  <a:pt x="57657" y="741430"/>
                  <a:pt x="81184" y="690341"/>
                  <a:pt x="38100" y="733425"/>
                </a:cubicBezTo>
                <a:cubicBezTo>
                  <a:pt x="15459" y="756066"/>
                  <a:pt x="9431" y="790856"/>
                  <a:pt x="0" y="819150"/>
                </a:cubicBezTo>
                <a:cubicBezTo>
                  <a:pt x="6350" y="942975"/>
                  <a:pt x="8072" y="1067124"/>
                  <a:pt x="19050" y="1190625"/>
                </a:cubicBezTo>
                <a:cubicBezTo>
                  <a:pt x="23906" y="1245253"/>
                  <a:pt x="69811" y="1291101"/>
                  <a:pt x="95250" y="1333500"/>
                </a:cubicBezTo>
                <a:lnTo>
                  <a:pt x="123825" y="1381125"/>
                </a:lnTo>
                <a:cubicBezTo>
                  <a:pt x="142286" y="1454971"/>
                  <a:pt x="118106" y="1386018"/>
                  <a:pt x="180975" y="1466850"/>
                </a:cubicBezTo>
                <a:cubicBezTo>
                  <a:pt x="233032" y="1533781"/>
                  <a:pt x="165727" y="1482084"/>
                  <a:pt x="228600" y="1524000"/>
                </a:cubicBezTo>
                <a:cubicBezTo>
                  <a:pt x="231775" y="1533525"/>
                  <a:pt x="231767" y="1544804"/>
                  <a:pt x="238125" y="1552575"/>
                </a:cubicBezTo>
                <a:cubicBezTo>
                  <a:pt x="284621" y="1609404"/>
                  <a:pt x="322364" y="1637310"/>
                  <a:pt x="381000" y="1676400"/>
                </a:cubicBezTo>
                <a:cubicBezTo>
                  <a:pt x="396404" y="1686669"/>
                  <a:pt x="411771" y="1697314"/>
                  <a:pt x="428625" y="1704975"/>
                </a:cubicBezTo>
                <a:cubicBezTo>
                  <a:pt x="446906" y="1713284"/>
                  <a:pt x="467494" y="1715716"/>
                  <a:pt x="485775" y="1724025"/>
                </a:cubicBezTo>
                <a:cubicBezTo>
                  <a:pt x="502629" y="1731686"/>
                  <a:pt x="515599" y="1747514"/>
                  <a:pt x="533400" y="1752600"/>
                </a:cubicBezTo>
                <a:cubicBezTo>
                  <a:pt x="628069" y="1779648"/>
                  <a:pt x="696885" y="1781917"/>
                  <a:pt x="790575" y="1790700"/>
                </a:cubicBezTo>
                <a:cubicBezTo>
                  <a:pt x="1105223" y="1820198"/>
                  <a:pt x="912183" y="1807444"/>
                  <a:pt x="1314450" y="1819275"/>
                </a:cubicBezTo>
                <a:cubicBezTo>
                  <a:pt x="1456535" y="1859871"/>
                  <a:pt x="1351844" y="1834621"/>
                  <a:pt x="1609725" y="1857375"/>
                </a:cubicBezTo>
                <a:cubicBezTo>
                  <a:pt x="1893676" y="1882430"/>
                  <a:pt x="1401214" y="1849542"/>
                  <a:pt x="2038350" y="1885950"/>
                </a:cubicBezTo>
                <a:lnTo>
                  <a:pt x="2714625" y="1866900"/>
                </a:lnTo>
                <a:cubicBezTo>
                  <a:pt x="2727705" y="1866377"/>
                  <a:pt x="2740186" y="1861137"/>
                  <a:pt x="2752725" y="1857375"/>
                </a:cubicBezTo>
                <a:cubicBezTo>
                  <a:pt x="2771959" y="1851605"/>
                  <a:pt x="2790825" y="1844675"/>
                  <a:pt x="2809875" y="1838325"/>
                </a:cubicBezTo>
                <a:cubicBezTo>
                  <a:pt x="2822575" y="1825625"/>
                  <a:pt x="2833360" y="1810664"/>
                  <a:pt x="2847975" y="1800225"/>
                </a:cubicBezTo>
                <a:cubicBezTo>
                  <a:pt x="2856145" y="1794389"/>
                  <a:pt x="2867570" y="1795190"/>
                  <a:pt x="2876550" y="1790700"/>
                </a:cubicBezTo>
                <a:cubicBezTo>
                  <a:pt x="2893109" y="1782421"/>
                  <a:pt x="2909364" y="1773233"/>
                  <a:pt x="2924175" y="1762125"/>
                </a:cubicBezTo>
                <a:cubicBezTo>
                  <a:pt x="2934951" y="1754043"/>
                  <a:pt x="2941789" y="1741380"/>
                  <a:pt x="2952750" y="1733550"/>
                </a:cubicBezTo>
                <a:cubicBezTo>
                  <a:pt x="2964304" y="1725297"/>
                  <a:pt x="2979296" y="1722753"/>
                  <a:pt x="2990850" y="1714500"/>
                </a:cubicBezTo>
                <a:cubicBezTo>
                  <a:pt x="3053280" y="1669907"/>
                  <a:pt x="2986703" y="1696832"/>
                  <a:pt x="3048000" y="1676400"/>
                </a:cubicBezTo>
                <a:cubicBezTo>
                  <a:pt x="3057525" y="1663700"/>
                  <a:pt x="3068161" y="1651762"/>
                  <a:pt x="3076575" y="1638300"/>
                </a:cubicBezTo>
                <a:cubicBezTo>
                  <a:pt x="3084100" y="1626259"/>
                  <a:pt x="3087372" y="1611754"/>
                  <a:pt x="3095625" y="1600200"/>
                </a:cubicBezTo>
                <a:cubicBezTo>
                  <a:pt x="3103455" y="1589239"/>
                  <a:pt x="3115576" y="1581973"/>
                  <a:pt x="3124200" y="1571625"/>
                </a:cubicBezTo>
                <a:cubicBezTo>
                  <a:pt x="3131529" y="1562831"/>
                  <a:pt x="3136900" y="1552575"/>
                  <a:pt x="3143250" y="1543050"/>
                </a:cubicBezTo>
                <a:cubicBezTo>
                  <a:pt x="3146425" y="1530350"/>
                  <a:pt x="3149331" y="1517580"/>
                  <a:pt x="3152775" y="1504950"/>
                </a:cubicBezTo>
                <a:cubicBezTo>
                  <a:pt x="3158857" y="1482650"/>
                  <a:pt x="3167292" y="1460940"/>
                  <a:pt x="3171825" y="1438275"/>
                </a:cubicBezTo>
                <a:cubicBezTo>
                  <a:pt x="3176845" y="1413174"/>
                  <a:pt x="3176771" y="1387260"/>
                  <a:pt x="3181350" y="1362075"/>
                </a:cubicBezTo>
                <a:cubicBezTo>
                  <a:pt x="3188008" y="1325455"/>
                  <a:pt x="3196789" y="1334807"/>
                  <a:pt x="3209925" y="1295400"/>
                </a:cubicBezTo>
                <a:cubicBezTo>
                  <a:pt x="3232947" y="1226333"/>
                  <a:pt x="3226535" y="1220326"/>
                  <a:pt x="3238500" y="1152525"/>
                </a:cubicBezTo>
                <a:cubicBezTo>
                  <a:pt x="3244127" y="1120639"/>
                  <a:pt x="3251200" y="1089025"/>
                  <a:pt x="3257550" y="1057275"/>
                </a:cubicBezTo>
                <a:cubicBezTo>
                  <a:pt x="3251200" y="873125"/>
                  <a:pt x="3249818" y="688737"/>
                  <a:pt x="3238500" y="504825"/>
                </a:cubicBezTo>
                <a:cubicBezTo>
                  <a:pt x="3237080" y="481754"/>
                  <a:pt x="3228340" y="459486"/>
                  <a:pt x="3219450" y="438150"/>
                </a:cubicBezTo>
                <a:cubicBezTo>
                  <a:pt x="3212330" y="421061"/>
                  <a:pt x="3199866" y="406709"/>
                  <a:pt x="3190875" y="390525"/>
                </a:cubicBezTo>
                <a:cubicBezTo>
                  <a:pt x="3183979" y="378113"/>
                  <a:pt x="3179968" y="364057"/>
                  <a:pt x="3171825" y="352425"/>
                </a:cubicBezTo>
                <a:cubicBezTo>
                  <a:pt x="3148128" y="318572"/>
                  <a:pt x="3113277" y="278862"/>
                  <a:pt x="3076575" y="257175"/>
                </a:cubicBezTo>
                <a:cubicBezTo>
                  <a:pt x="3023996" y="226106"/>
                  <a:pt x="2969585" y="198133"/>
                  <a:pt x="2914650" y="171450"/>
                </a:cubicBezTo>
                <a:cubicBezTo>
                  <a:pt x="2858395" y="144126"/>
                  <a:pt x="2801030" y="119062"/>
                  <a:pt x="2743200" y="95250"/>
                </a:cubicBezTo>
                <a:cubicBezTo>
                  <a:pt x="2642260" y="53687"/>
                  <a:pt x="2576342" y="33281"/>
                  <a:pt x="2476500" y="0"/>
                </a:cubicBezTo>
                <a:cubicBezTo>
                  <a:pt x="2290324" y="4541"/>
                  <a:pt x="1869981" y="-2459"/>
                  <a:pt x="1590675" y="28575"/>
                </a:cubicBezTo>
                <a:cubicBezTo>
                  <a:pt x="1568362" y="31054"/>
                  <a:pt x="1546225" y="34925"/>
                  <a:pt x="1524000" y="38100"/>
                </a:cubicBezTo>
                <a:cubicBezTo>
                  <a:pt x="1465415" y="57628"/>
                  <a:pt x="1422316" y="74430"/>
                  <a:pt x="1362075" y="85725"/>
                </a:cubicBezTo>
                <a:cubicBezTo>
                  <a:pt x="1336916" y="90442"/>
                  <a:pt x="1311275" y="92075"/>
                  <a:pt x="1285875" y="95250"/>
                </a:cubicBezTo>
                <a:cubicBezTo>
                  <a:pt x="1162625" y="144550"/>
                  <a:pt x="1332854" y="81124"/>
                  <a:pt x="1162050" y="123825"/>
                </a:cubicBezTo>
                <a:cubicBezTo>
                  <a:pt x="966054" y="172824"/>
                  <a:pt x="1231268" y="140282"/>
                  <a:pt x="971550" y="161925"/>
                </a:cubicBezTo>
                <a:cubicBezTo>
                  <a:pt x="955675" y="168275"/>
                  <a:pt x="939218" y="173329"/>
                  <a:pt x="923925" y="180975"/>
                </a:cubicBezTo>
                <a:cubicBezTo>
                  <a:pt x="913686" y="186095"/>
                  <a:pt x="906357" y="196880"/>
                  <a:pt x="895350" y="200025"/>
                </a:cubicBezTo>
                <a:cubicBezTo>
                  <a:pt x="883139" y="203514"/>
                  <a:pt x="879475" y="184150"/>
                  <a:pt x="876300" y="180975"/>
                </a:cubicBezTo>
                <a:close/>
              </a:path>
            </a:pathLst>
          </a:cu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25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187F1B-4BBA-4C07-9D7D-D66020C9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459" y="118092"/>
            <a:ext cx="5301564" cy="66746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25D1-8B22-4D84-B74E-90A892A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379E2-B76B-4BF2-B137-42EC4FF3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1" y="118322"/>
            <a:ext cx="5301381" cy="6674400"/>
          </a:xfrm>
          <a:prstGeom prst="rect">
            <a:avLst/>
          </a:prstGeom>
        </p:spPr>
      </p:pic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0EFA7A51-46C0-46B4-89D1-D56540AD380B}"/>
              </a:ext>
            </a:extLst>
          </p:cNvPr>
          <p:cNvSpPr/>
          <p:nvPr/>
        </p:nvSpPr>
        <p:spPr>
          <a:xfrm>
            <a:off x="3805782" y="4145280"/>
            <a:ext cx="3829219" cy="83820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difference in width</a:t>
            </a:r>
            <a:endParaRPr lang="nl-NL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3AA977-AFA5-CA16-D4E4-A016A58F876A}"/>
              </a:ext>
            </a:extLst>
          </p:cNvPr>
          <p:cNvSpPr txBox="1"/>
          <p:nvPr/>
        </p:nvSpPr>
        <p:spPr>
          <a:xfrm>
            <a:off x="990600" y="4244340"/>
            <a:ext cx="214282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Low altitude negative leader</a:t>
            </a:r>
            <a:endParaRPr lang="en-US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BEBDC-D7DE-DB6C-9C88-4D983131CC57}"/>
              </a:ext>
            </a:extLst>
          </p:cNvPr>
          <p:cNvSpPr txBox="1"/>
          <p:nvPr/>
        </p:nvSpPr>
        <p:spPr>
          <a:xfrm>
            <a:off x="8739739" y="4245542"/>
            <a:ext cx="22330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High Altitude Negative Leader (HANL)</a:t>
            </a:r>
            <a:endParaRPr lang="en-US" sz="24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839D5B-91EE-4F8C-8901-DBCF98DB9D17}"/>
              </a:ext>
            </a:extLst>
          </p:cNvPr>
          <p:cNvCxnSpPr/>
          <p:nvPr/>
        </p:nvCxnSpPr>
        <p:spPr>
          <a:xfrm>
            <a:off x="8465838" y="3997796"/>
            <a:ext cx="443590" cy="294967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1CFE7A-BACD-4DE9-9381-22E52255237F}"/>
              </a:ext>
            </a:extLst>
          </p:cNvPr>
          <p:cNvSpPr txBox="1"/>
          <p:nvPr/>
        </p:nvSpPr>
        <p:spPr>
          <a:xfrm>
            <a:off x="7747819" y="376575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500 m</a:t>
            </a:r>
            <a:endParaRPr lang="nl-NL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C086C8-1023-41D0-94F2-AC05EE81147C}"/>
              </a:ext>
            </a:extLst>
          </p:cNvPr>
          <p:cNvCxnSpPr>
            <a:cxnSpLocks/>
          </p:cNvCxnSpPr>
          <p:nvPr/>
        </p:nvCxnSpPr>
        <p:spPr>
          <a:xfrm flipV="1">
            <a:off x="2953681" y="4629689"/>
            <a:ext cx="236625" cy="2949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D7688A3-6BA4-451C-BD6E-63D5087FFBE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9958" y="4599412"/>
            <a:ext cx="236625" cy="2949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C00E5A-3D24-4497-A679-7FE93C193530}"/>
              </a:ext>
            </a:extLst>
          </p:cNvPr>
          <p:cNvSpPr txBox="1"/>
          <p:nvPr/>
        </p:nvSpPr>
        <p:spPr>
          <a:xfrm>
            <a:off x="3219957" y="42595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 m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94392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187F1B-4BBA-4C07-9D7D-D66020C9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459" y="118092"/>
            <a:ext cx="5301564" cy="66746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25D1-8B22-4D84-B74E-90A892A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5BFC7A42-B2DF-4BEE-92F1-F6791AA94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77" y="52814"/>
            <a:ext cx="5301564" cy="675891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C45364-F071-4BE3-A5E1-A80C94EFEFE2}"/>
              </a:ext>
            </a:extLst>
          </p:cNvPr>
          <p:cNvCxnSpPr>
            <a:cxnSpLocks/>
          </p:cNvCxnSpPr>
          <p:nvPr/>
        </p:nvCxnSpPr>
        <p:spPr>
          <a:xfrm>
            <a:off x="4495800" y="2924175"/>
            <a:ext cx="5210175" cy="152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6CE857-619C-49AE-9755-6036AC2DD5CF}"/>
              </a:ext>
            </a:extLst>
          </p:cNvPr>
          <p:cNvCxnSpPr>
            <a:cxnSpLocks/>
          </p:cNvCxnSpPr>
          <p:nvPr/>
        </p:nvCxnSpPr>
        <p:spPr>
          <a:xfrm flipV="1">
            <a:off x="4495800" y="4362450"/>
            <a:ext cx="5210175" cy="2076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B7A50-BF68-4D92-A49B-CFB81353CD7A}"/>
              </a:ext>
            </a:extLst>
          </p:cNvPr>
          <p:cNvSpPr txBox="1"/>
          <p:nvPr/>
        </p:nvSpPr>
        <p:spPr>
          <a:xfrm>
            <a:off x="2954326" y="5654040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ATRI-D</a:t>
            </a:r>
            <a:endParaRPr lang="nl-NL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A30BC-0442-48B3-B2F7-9B8D22DA9CF2}"/>
              </a:ext>
            </a:extLst>
          </p:cNvPr>
          <p:cNvSpPr txBox="1"/>
          <p:nvPr/>
        </p:nvSpPr>
        <p:spPr>
          <a:xfrm>
            <a:off x="9101241" y="5738649"/>
            <a:ext cx="115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TOAD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662606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DCEB-94C3-5359-6AEE-D89610513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2FE95-D147-C970-5255-EF7DE4B2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C4C2EC-24B4-4688-BD80-3DB50236AA03}"/>
              </a:ext>
            </a:extLst>
          </p:cNvPr>
          <p:cNvSpPr>
            <a:spLocks noGrp="1"/>
          </p:cNvSpPr>
          <p:nvPr/>
        </p:nvSpPr>
        <p:spPr>
          <a:xfrm>
            <a:off x="6120448" y="457200"/>
            <a:ext cx="4334192" cy="134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HANL moves in steps</a:t>
            </a:r>
            <a:endParaRPr lang="nl-NL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BD805D8-F875-4E66-85D9-EA8869247913}"/>
              </a:ext>
            </a:extLst>
          </p:cNvPr>
          <p:cNvSpPr>
            <a:spLocks noGrp="1"/>
          </p:cNvSpPr>
          <p:nvPr/>
        </p:nvSpPr>
        <p:spPr>
          <a:xfrm>
            <a:off x="6097588" y="1929008"/>
            <a:ext cx="5303837" cy="3939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Sequence of fans-like structures: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~ 300 m in size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forms in ~ 4 </a:t>
            </a:r>
            <a:r>
              <a:rPr lang="en-US" sz="2400" dirty="0" err="1">
                <a:solidFill>
                  <a:sysClr val="windowText" lastClr="000000"/>
                </a:solidFill>
              </a:rPr>
              <a:t>ms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75D087F-F722-4B7C-82A9-13464F145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977" y="52814"/>
            <a:ext cx="5301564" cy="6758914"/>
          </a:xfrm>
          <a:prstGeom prst="rect">
            <a:avLst/>
          </a:prstGeom>
        </p:spPr>
      </p:pic>
      <p:sp>
        <p:nvSpPr>
          <p:cNvPr id="8" name="Right Bracket 7">
            <a:extLst>
              <a:ext uri="{FF2B5EF4-FFF2-40B4-BE49-F238E27FC236}">
                <a16:creationId xmlns:a16="http://schemas.microsoft.com/office/drawing/2014/main" id="{3BBAE224-4D10-4228-996F-CC7932F79051}"/>
              </a:ext>
            </a:extLst>
          </p:cNvPr>
          <p:cNvSpPr/>
          <p:nvPr/>
        </p:nvSpPr>
        <p:spPr>
          <a:xfrm rot="3622118">
            <a:off x="2982395" y="4383429"/>
            <a:ext cx="138112" cy="1083845"/>
          </a:xfrm>
          <a:prstGeom prst="righ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2F1C2-0493-4141-971F-F2342F7B602A}"/>
              </a:ext>
            </a:extLst>
          </p:cNvPr>
          <p:cNvSpPr txBox="1"/>
          <p:nvPr/>
        </p:nvSpPr>
        <p:spPr>
          <a:xfrm>
            <a:off x="2973130" y="512552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m</a:t>
            </a:r>
            <a:endParaRPr lang="nl-NL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E44C35BE-CA99-4E6A-8A38-B3A51A45C1D3}"/>
              </a:ext>
            </a:extLst>
          </p:cNvPr>
          <p:cNvSpPr/>
          <p:nvPr/>
        </p:nvSpPr>
        <p:spPr>
          <a:xfrm rot="16200000">
            <a:off x="2201943" y="144542"/>
            <a:ext cx="123824" cy="749140"/>
          </a:xfrm>
          <a:prstGeom prst="righ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E3CBE-1B03-47B3-9FD1-F91A500C1283}"/>
              </a:ext>
            </a:extLst>
          </p:cNvPr>
          <p:cNvSpPr txBox="1"/>
          <p:nvPr/>
        </p:nvSpPr>
        <p:spPr>
          <a:xfrm>
            <a:off x="1975010" y="87868"/>
            <a:ext cx="65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</a:t>
            </a:r>
            <a:r>
              <a:rPr lang="en-US" dirty="0" err="1"/>
              <a:t>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951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DCEB-94C3-5359-6AEE-D89610513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2FE95-D147-C970-5255-EF7DE4B2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A75D087F-F722-4B7C-82A9-13464F145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77" y="52814"/>
            <a:ext cx="5301564" cy="675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36AE1-A2CB-4BF1-B992-DA86389C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3040" y="101245"/>
            <a:ext cx="5370274" cy="66555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F912EB-DC14-486C-B42F-E272489707AA}"/>
              </a:ext>
            </a:extLst>
          </p:cNvPr>
          <p:cNvCxnSpPr/>
          <p:nvPr/>
        </p:nvCxnSpPr>
        <p:spPr>
          <a:xfrm flipV="1">
            <a:off x="1790699" y="2943225"/>
            <a:ext cx="5038726" cy="600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54E8E3-B0B7-4249-9E91-7BB2AB9BFFA0}"/>
              </a:ext>
            </a:extLst>
          </p:cNvPr>
          <p:cNvCxnSpPr/>
          <p:nvPr/>
        </p:nvCxnSpPr>
        <p:spPr>
          <a:xfrm>
            <a:off x="1790699" y="5133975"/>
            <a:ext cx="5038726" cy="131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561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D0E3-F632-401B-8787-AB13B80B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Fans have </a:t>
            </a:r>
            <a:r>
              <a:rPr lang="en-US" dirty="0">
                <a:latin typeface="Arial"/>
                <a:cs typeface="Arial"/>
              </a:rPr>
              <a:t>substructure</a:t>
            </a:r>
            <a:endParaRPr lang="nl-NL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8D538-DBBD-42E8-9D59-38700835B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Surprising!</a:t>
            </a:r>
            <a:r>
              <a:rPr lang="en-US" dirty="0">
                <a:latin typeface="Arial"/>
                <a:cs typeface="Arial"/>
              </a:rPr>
              <a:t> → previous data suggested single fan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Fans build out of independent filamentary structures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32774-2134-4907-9EF5-D87EADFB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5CA33-E2ED-4EF6-AF99-C5494819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3040" y="101245"/>
            <a:ext cx="5370274" cy="66555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8AE170-026E-4FF2-81F7-2DCC8C3DE19E}"/>
              </a:ext>
            </a:extLst>
          </p:cNvPr>
          <p:cNvCxnSpPr>
            <a:cxnSpLocks/>
          </p:cNvCxnSpPr>
          <p:nvPr/>
        </p:nvCxnSpPr>
        <p:spPr>
          <a:xfrm flipV="1">
            <a:off x="7233730" y="5663852"/>
            <a:ext cx="305395" cy="152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A6CB2A-BC58-4EF1-BE47-A896B7F21C83}"/>
              </a:ext>
            </a:extLst>
          </p:cNvPr>
          <p:cNvSpPr txBox="1"/>
          <p:nvPr/>
        </p:nvSpPr>
        <p:spPr>
          <a:xfrm>
            <a:off x="8119915" y="490674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56762F-509E-4C73-B329-A8B8C322BD5A}"/>
              </a:ext>
            </a:extLst>
          </p:cNvPr>
          <p:cNvCxnSpPr>
            <a:cxnSpLocks/>
          </p:cNvCxnSpPr>
          <p:nvPr/>
        </p:nvCxnSpPr>
        <p:spPr>
          <a:xfrm flipV="1">
            <a:off x="7528327" y="5772771"/>
            <a:ext cx="190507" cy="31332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1FD8C5-476E-4000-994D-911EB65538C5}"/>
              </a:ext>
            </a:extLst>
          </p:cNvPr>
          <p:cNvSpPr txBox="1"/>
          <p:nvPr/>
        </p:nvSpPr>
        <p:spPr>
          <a:xfrm>
            <a:off x="6843880" y="558541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B4E37-3329-484E-AF91-944006F1C0D8}"/>
              </a:ext>
            </a:extLst>
          </p:cNvPr>
          <p:cNvSpPr txBox="1"/>
          <p:nvPr/>
        </p:nvSpPr>
        <p:spPr>
          <a:xfrm>
            <a:off x="8356865" y="112775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10B6F8-40F7-4658-B951-CEC1366A90D8}"/>
              </a:ext>
            </a:extLst>
          </p:cNvPr>
          <p:cNvSpPr txBox="1"/>
          <p:nvPr/>
        </p:nvSpPr>
        <p:spPr>
          <a:xfrm>
            <a:off x="8746715" y="1127758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FBF164-C5AF-4BE2-B726-FDA0BD07D51F}"/>
              </a:ext>
            </a:extLst>
          </p:cNvPr>
          <p:cNvCxnSpPr>
            <a:cxnSpLocks/>
          </p:cNvCxnSpPr>
          <p:nvPr/>
        </p:nvCxnSpPr>
        <p:spPr>
          <a:xfrm flipH="1">
            <a:off x="7846142" y="5270090"/>
            <a:ext cx="373627" cy="1966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A0B7215-A465-496E-9855-B8C8710E3E3E}"/>
              </a:ext>
            </a:extLst>
          </p:cNvPr>
          <p:cNvSpPr txBox="1"/>
          <p:nvPr/>
        </p:nvSpPr>
        <p:spPr>
          <a:xfrm>
            <a:off x="7233730" y="595975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6168E-B9D3-4CE6-BD5C-A7BC34921315}"/>
              </a:ext>
            </a:extLst>
          </p:cNvPr>
          <p:cNvSpPr txBox="1"/>
          <p:nvPr/>
        </p:nvSpPr>
        <p:spPr>
          <a:xfrm>
            <a:off x="9526415" y="1127758"/>
            <a:ext cx="38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1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6F4C-2307-417E-ABEE-7380A887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Filaments propagate away and bend around other filaments</a:t>
            </a:r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9E55DB-6AC1-44B8-BC66-391F1804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032" y="197923"/>
            <a:ext cx="5248511" cy="64621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C252F-D77A-4BDE-A0D3-9D6CC629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F2EAC-E37F-418F-ABE4-CC4158320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8" y="1808163"/>
            <a:ext cx="4078232" cy="50542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A4DD01-14E0-4C03-8C3A-148658D895C8}"/>
              </a:ext>
            </a:extLst>
          </p:cNvPr>
          <p:cNvCxnSpPr>
            <a:cxnSpLocks/>
          </p:cNvCxnSpPr>
          <p:nvPr/>
        </p:nvCxnSpPr>
        <p:spPr>
          <a:xfrm flipH="1">
            <a:off x="1876927" y="2983832"/>
            <a:ext cx="4219073" cy="2229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E8D732-FD0F-4785-A487-A535B15E84EF}"/>
              </a:ext>
            </a:extLst>
          </p:cNvPr>
          <p:cNvCxnSpPr>
            <a:cxnSpLocks/>
          </p:cNvCxnSpPr>
          <p:nvPr/>
        </p:nvCxnSpPr>
        <p:spPr>
          <a:xfrm flipH="1">
            <a:off x="1876927" y="6356350"/>
            <a:ext cx="4219073" cy="444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397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63F866-3B4A-451C-9579-AA3083F1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2" name="leader_development_animation">
            <a:hlinkClick r:id="" action="ppaction://media"/>
            <a:extLst>
              <a:ext uri="{FF2B5EF4-FFF2-40B4-BE49-F238E27FC236}">
                <a16:creationId xmlns:a16="http://schemas.microsoft.com/office/drawing/2014/main" id="{B84DD075-2DA0-4EEB-87A0-F090B642E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0"/>
            <a:ext cx="809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D0E3-F632-401B-8787-AB13B80B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1847"/>
            <a:ext cx="3932237" cy="1346548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What is a filament?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32774-2134-4907-9EF5-D87EADFB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5CA33-E2ED-4EF6-AF99-C5494819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4521" y="1574446"/>
            <a:ext cx="4237087" cy="52511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6F41B2-A6F4-41EE-A184-ED9A27B9E4C3}"/>
              </a:ext>
            </a:extLst>
          </p:cNvPr>
          <p:cNvGrpSpPr/>
          <p:nvPr/>
        </p:nvGrpSpPr>
        <p:grpSpPr>
          <a:xfrm>
            <a:off x="1733698" y="79410"/>
            <a:ext cx="6069182" cy="6699180"/>
            <a:chOff x="1733698" y="79410"/>
            <a:chExt cx="6069182" cy="66991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35C858-2805-4843-8156-033B177EA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94" b="3120"/>
            <a:stretch/>
          </p:blipFill>
          <p:spPr>
            <a:xfrm>
              <a:off x="1733698" y="79410"/>
              <a:ext cx="3036040" cy="669918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9830E3-146E-4450-9000-BEC41F917F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8371" y="771526"/>
              <a:ext cx="3804509" cy="38706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83359A-F56B-4F51-A502-404EEABCF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8371" y="6086474"/>
              <a:ext cx="3804509" cy="4524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/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~1.5</m:t>
                      </m:r>
                    </m:oMath>
                  </a14:m>
                  <a:r>
                    <a:rPr lang="nl-NL" dirty="0"/>
                    <a:t> m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9836" r="-4118" b="-2459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273B43-DC3F-447B-9585-F6EEF77BB72E}"/>
                </a:ext>
              </a:extLst>
            </p:cNvPr>
            <p:cNvCxnSpPr/>
            <p:nvPr/>
          </p:nvCxnSpPr>
          <p:spPr>
            <a:xfrm flipV="1">
              <a:off x="3146787" y="4894340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5824C3-2B58-4663-A508-AEC1D6C0382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572577" y="4642167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331510-305C-4DAE-9AB4-AE8BD22D4981}"/>
                </a:ext>
              </a:extLst>
            </p:cNvPr>
            <p:cNvSpPr/>
            <p:nvPr/>
          </p:nvSpPr>
          <p:spPr>
            <a:xfrm>
              <a:off x="3034025" y="2301872"/>
              <a:ext cx="302306" cy="1480991"/>
            </a:xfrm>
            <a:custGeom>
              <a:avLst/>
              <a:gdLst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57075 w 325369"/>
                <a:gd name="connsiteY11" fmla="*/ 1206110 h 1497821"/>
                <a:gd name="connsiteX12" fmla="*/ 196343 w 325369"/>
                <a:gd name="connsiteY12" fmla="*/ 1284648 h 1497821"/>
                <a:gd name="connsiteX13" fmla="*/ 241222 w 325369"/>
                <a:gd name="connsiteY13" fmla="*/ 1346355 h 1497821"/>
                <a:gd name="connsiteX14" fmla="*/ 269271 w 325369"/>
                <a:gd name="connsiteY14" fmla="*/ 1396844 h 1497821"/>
                <a:gd name="connsiteX15" fmla="*/ 286100 w 325369"/>
                <a:gd name="connsiteY15" fmla="*/ 1430503 h 1497821"/>
                <a:gd name="connsiteX16" fmla="*/ 297320 w 325369"/>
                <a:gd name="connsiteY16" fmla="*/ 1458552 h 1497821"/>
                <a:gd name="connsiteX17" fmla="*/ 319759 w 325369"/>
                <a:gd name="connsiteY17" fmla="*/ 1480991 h 1497821"/>
                <a:gd name="connsiteX18" fmla="*/ 325369 w 325369"/>
                <a:gd name="connsiteY18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96343 w 325369"/>
                <a:gd name="connsiteY11" fmla="*/ 1284648 h 1497821"/>
                <a:gd name="connsiteX12" fmla="*/ 241222 w 325369"/>
                <a:gd name="connsiteY12" fmla="*/ 1346355 h 1497821"/>
                <a:gd name="connsiteX13" fmla="*/ 269271 w 325369"/>
                <a:gd name="connsiteY13" fmla="*/ 1396844 h 1497821"/>
                <a:gd name="connsiteX14" fmla="*/ 286100 w 325369"/>
                <a:gd name="connsiteY14" fmla="*/ 1430503 h 1497821"/>
                <a:gd name="connsiteX15" fmla="*/ 297320 w 325369"/>
                <a:gd name="connsiteY15" fmla="*/ 1458552 h 1497821"/>
                <a:gd name="connsiteX16" fmla="*/ 319759 w 325369"/>
                <a:gd name="connsiteY16" fmla="*/ 1480991 h 1497821"/>
                <a:gd name="connsiteX17" fmla="*/ 325369 w 325369"/>
                <a:gd name="connsiteY17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22439 w 325369"/>
                <a:gd name="connsiteY4" fmla="*/ 897570 h 1497821"/>
                <a:gd name="connsiteX5" fmla="*/ 61708 w 325369"/>
                <a:gd name="connsiteY5" fmla="*/ 1020986 h 1497821"/>
                <a:gd name="connsiteX6" fmla="*/ 72927 w 325369"/>
                <a:gd name="connsiteY6" fmla="*/ 1060255 h 1497821"/>
                <a:gd name="connsiteX7" fmla="*/ 100977 w 325369"/>
                <a:gd name="connsiteY7" fmla="*/ 1099524 h 1497821"/>
                <a:gd name="connsiteX8" fmla="*/ 123416 w 325369"/>
                <a:gd name="connsiteY8" fmla="*/ 1155622 h 1497821"/>
                <a:gd name="connsiteX9" fmla="*/ 140245 w 325369"/>
                <a:gd name="connsiteY9" fmla="*/ 1178061 h 1497821"/>
                <a:gd name="connsiteX10" fmla="*/ 196343 w 325369"/>
                <a:gd name="connsiteY10" fmla="*/ 1284648 h 1497821"/>
                <a:gd name="connsiteX11" fmla="*/ 241222 w 325369"/>
                <a:gd name="connsiteY11" fmla="*/ 1346355 h 1497821"/>
                <a:gd name="connsiteX12" fmla="*/ 269271 w 325369"/>
                <a:gd name="connsiteY12" fmla="*/ 1396844 h 1497821"/>
                <a:gd name="connsiteX13" fmla="*/ 286100 w 325369"/>
                <a:gd name="connsiteY13" fmla="*/ 1430503 h 1497821"/>
                <a:gd name="connsiteX14" fmla="*/ 297320 w 325369"/>
                <a:gd name="connsiteY14" fmla="*/ 1458552 h 1497821"/>
                <a:gd name="connsiteX15" fmla="*/ 319759 w 325369"/>
                <a:gd name="connsiteY15" fmla="*/ 1480991 h 1497821"/>
                <a:gd name="connsiteX16" fmla="*/ 325369 w 325369"/>
                <a:gd name="connsiteY16" fmla="*/ 1497821 h 1497821"/>
                <a:gd name="connsiteX0" fmla="*/ 22479 w 325409"/>
                <a:gd name="connsiteY0" fmla="*/ 0 h 1497821"/>
                <a:gd name="connsiteX1" fmla="*/ 16869 w 325409"/>
                <a:gd name="connsiteY1" fmla="*/ 269271 h 1497821"/>
                <a:gd name="connsiteX2" fmla="*/ 40 w 325409"/>
                <a:gd name="connsiteY2" fmla="*/ 387077 h 1497821"/>
                <a:gd name="connsiteX3" fmla="*/ 22479 w 325409"/>
                <a:gd name="connsiteY3" fmla="*/ 897570 h 1497821"/>
                <a:gd name="connsiteX4" fmla="*/ 61748 w 325409"/>
                <a:gd name="connsiteY4" fmla="*/ 1020986 h 1497821"/>
                <a:gd name="connsiteX5" fmla="*/ 72967 w 325409"/>
                <a:gd name="connsiteY5" fmla="*/ 1060255 h 1497821"/>
                <a:gd name="connsiteX6" fmla="*/ 101017 w 325409"/>
                <a:gd name="connsiteY6" fmla="*/ 1099524 h 1497821"/>
                <a:gd name="connsiteX7" fmla="*/ 123456 w 325409"/>
                <a:gd name="connsiteY7" fmla="*/ 1155622 h 1497821"/>
                <a:gd name="connsiteX8" fmla="*/ 140285 w 325409"/>
                <a:gd name="connsiteY8" fmla="*/ 1178061 h 1497821"/>
                <a:gd name="connsiteX9" fmla="*/ 196383 w 325409"/>
                <a:gd name="connsiteY9" fmla="*/ 1284648 h 1497821"/>
                <a:gd name="connsiteX10" fmla="*/ 241262 w 325409"/>
                <a:gd name="connsiteY10" fmla="*/ 1346355 h 1497821"/>
                <a:gd name="connsiteX11" fmla="*/ 269311 w 325409"/>
                <a:gd name="connsiteY11" fmla="*/ 1396844 h 1497821"/>
                <a:gd name="connsiteX12" fmla="*/ 286140 w 325409"/>
                <a:gd name="connsiteY12" fmla="*/ 1430503 h 1497821"/>
                <a:gd name="connsiteX13" fmla="*/ 297360 w 325409"/>
                <a:gd name="connsiteY13" fmla="*/ 1458552 h 1497821"/>
                <a:gd name="connsiteX14" fmla="*/ 319799 w 325409"/>
                <a:gd name="connsiteY14" fmla="*/ 1480991 h 1497821"/>
                <a:gd name="connsiteX15" fmla="*/ 325409 w 325409"/>
                <a:gd name="connsiteY15" fmla="*/ 1497821 h 1497821"/>
                <a:gd name="connsiteX0" fmla="*/ 5818 w 308748"/>
                <a:gd name="connsiteY0" fmla="*/ 0 h 1497821"/>
                <a:gd name="connsiteX1" fmla="*/ 208 w 308748"/>
                <a:gd name="connsiteY1" fmla="*/ 269271 h 1497821"/>
                <a:gd name="connsiteX2" fmla="*/ 5818 w 308748"/>
                <a:gd name="connsiteY2" fmla="*/ 897570 h 1497821"/>
                <a:gd name="connsiteX3" fmla="*/ 45087 w 308748"/>
                <a:gd name="connsiteY3" fmla="*/ 1020986 h 1497821"/>
                <a:gd name="connsiteX4" fmla="*/ 56306 w 308748"/>
                <a:gd name="connsiteY4" fmla="*/ 1060255 h 1497821"/>
                <a:gd name="connsiteX5" fmla="*/ 84356 w 308748"/>
                <a:gd name="connsiteY5" fmla="*/ 1099524 h 1497821"/>
                <a:gd name="connsiteX6" fmla="*/ 106795 w 308748"/>
                <a:gd name="connsiteY6" fmla="*/ 1155622 h 1497821"/>
                <a:gd name="connsiteX7" fmla="*/ 123624 w 308748"/>
                <a:gd name="connsiteY7" fmla="*/ 1178061 h 1497821"/>
                <a:gd name="connsiteX8" fmla="*/ 179722 w 308748"/>
                <a:gd name="connsiteY8" fmla="*/ 1284648 h 1497821"/>
                <a:gd name="connsiteX9" fmla="*/ 224601 w 308748"/>
                <a:gd name="connsiteY9" fmla="*/ 1346355 h 1497821"/>
                <a:gd name="connsiteX10" fmla="*/ 252650 w 308748"/>
                <a:gd name="connsiteY10" fmla="*/ 1396844 h 1497821"/>
                <a:gd name="connsiteX11" fmla="*/ 269479 w 308748"/>
                <a:gd name="connsiteY11" fmla="*/ 1430503 h 1497821"/>
                <a:gd name="connsiteX12" fmla="*/ 280699 w 308748"/>
                <a:gd name="connsiteY12" fmla="*/ 1458552 h 1497821"/>
                <a:gd name="connsiteX13" fmla="*/ 303138 w 308748"/>
                <a:gd name="connsiteY13" fmla="*/ 1480991 h 1497821"/>
                <a:gd name="connsiteX14" fmla="*/ 308748 w 308748"/>
                <a:gd name="connsiteY14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53397 w 305839"/>
                <a:gd name="connsiteY3" fmla="*/ 1060255 h 1497821"/>
                <a:gd name="connsiteX4" fmla="*/ 81447 w 305839"/>
                <a:gd name="connsiteY4" fmla="*/ 1099524 h 1497821"/>
                <a:gd name="connsiteX5" fmla="*/ 103886 w 305839"/>
                <a:gd name="connsiteY5" fmla="*/ 1155622 h 1497821"/>
                <a:gd name="connsiteX6" fmla="*/ 120715 w 305839"/>
                <a:gd name="connsiteY6" fmla="*/ 1178061 h 1497821"/>
                <a:gd name="connsiteX7" fmla="*/ 176813 w 305839"/>
                <a:gd name="connsiteY7" fmla="*/ 1284648 h 1497821"/>
                <a:gd name="connsiteX8" fmla="*/ 221692 w 305839"/>
                <a:gd name="connsiteY8" fmla="*/ 1346355 h 1497821"/>
                <a:gd name="connsiteX9" fmla="*/ 249741 w 305839"/>
                <a:gd name="connsiteY9" fmla="*/ 1396844 h 1497821"/>
                <a:gd name="connsiteX10" fmla="*/ 266570 w 305839"/>
                <a:gd name="connsiteY10" fmla="*/ 1430503 h 1497821"/>
                <a:gd name="connsiteX11" fmla="*/ 277790 w 305839"/>
                <a:gd name="connsiteY11" fmla="*/ 1458552 h 1497821"/>
                <a:gd name="connsiteX12" fmla="*/ 300229 w 305839"/>
                <a:gd name="connsiteY12" fmla="*/ 1480991 h 1497821"/>
                <a:gd name="connsiteX13" fmla="*/ 305839 w 305839"/>
                <a:gd name="connsiteY13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20715 w 305839"/>
                <a:gd name="connsiteY5" fmla="*/ 1178061 h 1497821"/>
                <a:gd name="connsiteX6" fmla="*/ 176813 w 305839"/>
                <a:gd name="connsiteY6" fmla="*/ 1284648 h 1497821"/>
                <a:gd name="connsiteX7" fmla="*/ 221692 w 305839"/>
                <a:gd name="connsiteY7" fmla="*/ 1346355 h 1497821"/>
                <a:gd name="connsiteX8" fmla="*/ 249741 w 305839"/>
                <a:gd name="connsiteY8" fmla="*/ 1396844 h 1497821"/>
                <a:gd name="connsiteX9" fmla="*/ 266570 w 305839"/>
                <a:gd name="connsiteY9" fmla="*/ 1430503 h 1497821"/>
                <a:gd name="connsiteX10" fmla="*/ 277790 w 305839"/>
                <a:gd name="connsiteY10" fmla="*/ 1458552 h 1497821"/>
                <a:gd name="connsiteX11" fmla="*/ 300229 w 305839"/>
                <a:gd name="connsiteY11" fmla="*/ 1480991 h 1497821"/>
                <a:gd name="connsiteX12" fmla="*/ 305839 w 305839"/>
                <a:gd name="connsiteY12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76813 w 305839"/>
                <a:gd name="connsiteY5" fmla="*/ 1284648 h 1497821"/>
                <a:gd name="connsiteX6" fmla="*/ 221692 w 305839"/>
                <a:gd name="connsiteY6" fmla="*/ 1346355 h 1497821"/>
                <a:gd name="connsiteX7" fmla="*/ 249741 w 305839"/>
                <a:gd name="connsiteY7" fmla="*/ 1396844 h 1497821"/>
                <a:gd name="connsiteX8" fmla="*/ 266570 w 305839"/>
                <a:gd name="connsiteY8" fmla="*/ 1430503 h 1497821"/>
                <a:gd name="connsiteX9" fmla="*/ 277790 w 305839"/>
                <a:gd name="connsiteY9" fmla="*/ 1458552 h 1497821"/>
                <a:gd name="connsiteX10" fmla="*/ 300229 w 305839"/>
                <a:gd name="connsiteY10" fmla="*/ 1480991 h 1497821"/>
                <a:gd name="connsiteX11" fmla="*/ 305839 w 305839"/>
                <a:gd name="connsiteY11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76813 w 305839"/>
                <a:gd name="connsiteY4" fmla="*/ 1284648 h 1497821"/>
                <a:gd name="connsiteX5" fmla="*/ 221692 w 305839"/>
                <a:gd name="connsiteY5" fmla="*/ 1346355 h 1497821"/>
                <a:gd name="connsiteX6" fmla="*/ 249741 w 305839"/>
                <a:gd name="connsiteY6" fmla="*/ 1396844 h 1497821"/>
                <a:gd name="connsiteX7" fmla="*/ 266570 w 305839"/>
                <a:gd name="connsiteY7" fmla="*/ 1430503 h 1497821"/>
                <a:gd name="connsiteX8" fmla="*/ 277790 w 305839"/>
                <a:gd name="connsiteY8" fmla="*/ 1458552 h 1497821"/>
                <a:gd name="connsiteX9" fmla="*/ 300229 w 305839"/>
                <a:gd name="connsiteY9" fmla="*/ 1480991 h 1497821"/>
                <a:gd name="connsiteX10" fmla="*/ 305839 w 305839"/>
                <a:gd name="connsiteY10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176813 w 305839"/>
                <a:gd name="connsiteY3" fmla="*/ 1284648 h 1497821"/>
                <a:gd name="connsiteX4" fmla="*/ 221692 w 305839"/>
                <a:gd name="connsiteY4" fmla="*/ 1346355 h 1497821"/>
                <a:gd name="connsiteX5" fmla="*/ 249741 w 305839"/>
                <a:gd name="connsiteY5" fmla="*/ 1396844 h 1497821"/>
                <a:gd name="connsiteX6" fmla="*/ 266570 w 305839"/>
                <a:gd name="connsiteY6" fmla="*/ 1430503 h 1497821"/>
                <a:gd name="connsiteX7" fmla="*/ 277790 w 305839"/>
                <a:gd name="connsiteY7" fmla="*/ 1458552 h 1497821"/>
                <a:gd name="connsiteX8" fmla="*/ 300229 w 305839"/>
                <a:gd name="connsiteY8" fmla="*/ 1480991 h 1497821"/>
                <a:gd name="connsiteX9" fmla="*/ 305839 w 305839"/>
                <a:gd name="connsiteY9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49741 w 305839"/>
                <a:gd name="connsiteY4" fmla="*/ 1396844 h 1497821"/>
                <a:gd name="connsiteX5" fmla="*/ 266570 w 305839"/>
                <a:gd name="connsiteY5" fmla="*/ 1430503 h 1497821"/>
                <a:gd name="connsiteX6" fmla="*/ 277790 w 305839"/>
                <a:gd name="connsiteY6" fmla="*/ 1458552 h 1497821"/>
                <a:gd name="connsiteX7" fmla="*/ 300229 w 305839"/>
                <a:gd name="connsiteY7" fmla="*/ 1480991 h 1497821"/>
                <a:gd name="connsiteX8" fmla="*/ 305839 w 305839"/>
                <a:gd name="connsiteY8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277790 w 305839"/>
                <a:gd name="connsiteY5" fmla="*/ 1458552 h 1497821"/>
                <a:gd name="connsiteX6" fmla="*/ 300229 w 305839"/>
                <a:gd name="connsiteY6" fmla="*/ 1480991 h 1497821"/>
                <a:gd name="connsiteX7" fmla="*/ 305839 w 305839"/>
                <a:gd name="connsiteY7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300229 w 305839"/>
                <a:gd name="connsiteY5" fmla="*/ 1480991 h 1497821"/>
                <a:gd name="connsiteX6" fmla="*/ 305839 w 305839"/>
                <a:gd name="connsiteY6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300229 w 305839"/>
                <a:gd name="connsiteY4" fmla="*/ 1480991 h 1497821"/>
                <a:gd name="connsiteX5" fmla="*/ 305839 w 305839"/>
                <a:gd name="connsiteY5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300229 w 305839"/>
                <a:gd name="connsiteY3" fmla="*/ 1480991 h 1497821"/>
                <a:gd name="connsiteX4" fmla="*/ 305839 w 305839"/>
                <a:gd name="connsiteY4" fmla="*/ 1497821 h 1497821"/>
                <a:gd name="connsiteX0" fmla="*/ 2909 w 300229"/>
                <a:gd name="connsiteY0" fmla="*/ 0 h 1480991"/>
                <a:gd name="connsiteX1" fmla="*/ 2909 w 300229"/>
                <a:gd name="connsiteY1" fmla="*/ 897570 h 1480991"/>
                <a:gd name="connsiteX2" fmla="*/ 42178 w 300229"/>
                <a:gd name="connsiteY2" fmla="*/ 1020986 h 1480991"/>
                <a:gd name="connsiteX3" fmla="*/ 300229 w 300229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306" h="1480991">
                  <a:moveTo>
                    <a:pt x="4986" y="0"/>
                  </a:moveTo>
                  <a:cubicBezTo>
                    <a:pt x="4986" y="186994"/>
                    <a:pt x="-6234" y="704966"/>
                    <a:pt x="4986" y="897570"/>
                  </a:cubicBezTo>
                  <a:cubicBezTo>
                    <a:pt x="16206" y="1090174"/>
                    <a:pt x="22751" y="1058385"/>
                    <a:pt x="72304" y="1155622"/>
                  </a:cubicBezTo>
                  <a:cubicBezTo>
                    <a:pt x="121857" y="1252859"/>
                    <a:pt x="258363" y="1401519"/>
                    <a:pt x="302306" y="1480991"/>
                  </a:cubicBezTo>
                </a:path>
              </a:pathLst>
            </a:custGeom>
            <a:ln w="1905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/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nl-NL" dirty="0"/>
                    <a:t> m/s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blipFill>
                  <a:blip r:embed="rId5"/>
                  <a:stretch>
                    <a:fillRect l="-5682" t="-26087" r="-12500" b="-52174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791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EB9C-1474-45C3-97B4-425F8957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Building Blocks of Discharge Process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6583E-0779-4A9E-B643-30B1AB0F0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8163"/>
            <a:ext cx="5505450" cy="4388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Probing the microphysics of the discharge.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Arial"/>
                <a:cs typeface="Arial"/>
              </a:rPr>
              <a:t>Simulations show “</a:t>
            </a:r>
            <a:r>
              <a:rPr lang="en-US" b="1" dirty="0">
                <a:latin typeface="Arial"/>
                <a:cs typeface="Arial"/>
              </a:rPr>
              <a:t>streamers</a:t>
            </a:r>
            <a:r>
              <a:rPr lang="en-US" dirty="0">
                <a:latin typeface="Arial"/>
                <a:cs typeface="Arial"/>
              </a:rPr>
              <a:t>”:</a:t>
            </a:r>
          </a:p>
          <a:p>
            <a:pPr lvl="1"/>
            <a:r>
              <a:rPr lang="en-US" dirty="0">
                <a:latin typeface="Arial"/>
                <a:cs typeface="Arial"/>
              </a:rPr>
              <a:t>self-propagating due to strong E-field at tip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cold plasma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Building blocks of lightning discharge?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FB4FB-72F6-4C3D-9BA4-1AED55E0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</a:t>
            </a:fld>
            <a:endParaRPr lang="nl-NL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033992-263A-4266-A644-1766CA21952E}"/>
              </a:ext>
            </a:extLst>
          </p:cNvPr>
          <p:cNvGrpSpPr/>
          <p:nvPr/>
        </p:nvGrpSpPr>
        <p:grpSpPr>
          <a:xfrm>
            <a:off x="838200" y="1690688"/>
            <a:ext cx="3810000" cy="4917182"/>
            <a:chOff x="1737360" y="2595617"/>
            <a:chExt cx="3810000" cy="49171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0E9E34-6B3B-4486-9DF0-2DF4D02C6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360" y="2595617"/>
              <a:ext cx="3810000" cy="49171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C8F3E2-92C5-47AE-8A4B-58FA6141CA4D}"/>
                </a:ext>
              </a:extLst>
            </p:cNvPr>
            <p:cNvSpPr txBox="1"/>
            <p:nvPr/>
          </p:nvSpPr>
          <p:spPr>
            <a:xfrm>
              <a:off x="1737360" y="7131062"/>
              <a:ext cx="16264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Nijdam</a:t>
              </a:r>
              <a:r>
                <a:rPr lang="en-US" sz="1400" dirty="0"/>
                <a:t> et al. (2020)</a:t>
              </a:r>
              <a:endParaRPr lang="nl-NL" dirty="0"/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36326E0-8FEC-4830-A2FB-15BBA1237F06}"/>
              </a:ext>
            </a:extLst>
          </p:cNvPr>
          <p:cNvSpPr/>
          <p:nvPr/>
        </p:nvSpPr>
        <p:spPr>
          <a:xfrm rot="8412909">
            <a:off x="3631927" y="4138725"/>
            <a:ext cx="988567" cy="4724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DD3050-B020-432B-96A3-C32BD9879217}"/>
              </a:ext>
            </a:extLst>
          </p:cNvPr>
          <p:cNvSpPr txBox="1"/>
          <p:nvPr/>
        </p:nvSpPr>
        <p:spPr>
          <a:xfrm>
            <a:off x="4238625" y="3435190"/>
            <a:ext cx="1564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Streamer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221032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D0E3-F632-401B-8787-AB13B80B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4640"/>
            <a:ext cx="3932237" cy="1346548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What is a filament?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32774-2134-4907-9EF5-D87EADFB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20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6F41B2-A6F4-41EE-A184-ED9A27B9E4C3}"/>
              </a:ext>
            </a:extLst>
          </p:cNvPr>
          <p:cNvGrpSpPr/>
          <p:nvPr/>
        </p:nvGrpSpPr>
        <p:grpSpPr>
          <a:xfrm>
            <a:off x="1733698" y="79410"/>
            <a:ext cx="3036040" cy="6699180"/>
            <a:chOff x="1733698" y="79410"/>
            <a:chExt cx="3036040" cy="66991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35C858-2805-4843-8156-033B177EA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94" b="3120"/>
            <a:stretch/>
          </p:blipFill>
          <p:spPr>
            <a:xfrm>
              <a:off x="1733698" y="79410"/>
              <a:ext cx="3036040" cy="66991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/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~1.5</m:t>
                      </m:r>
                    </m:oMath>
                  </a14:m>
                  <a:r>
                    <a:rPr lang="nl-NL" dirty="0"/>
                    <a:t> m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9836" r="-4118" b="-2459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273B43-DC3F-447B-9585-F6EEF77BB72E}"/>
                </a:ext>
              </a:extLst>
            </p:cNvPr>
            <p:cNvCxnSpPr/>
            <p:nvPr/>
          </p:nvCxnSpPr>
          <p:spPr>
            <a:xfrm flipV="1">
              <a:off x="3146787" y="4894340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5824C3-2B58-4663-A508-AEC1D6C0382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572577" y="4642167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331510-305C-4DAE-9AB4-AE8BD22D4981}"/>
                </a:ext>
              </a:extLst>
            </p:cNvPr>
            <p:cNvSpPr/>
            <p:nvPr/>
          </p:nvSpPr>
          <p:spPr>
            <a:xfrm>
              <a:off x="3034025" y="2301872"/>
              <a:ext cx="302306" cy="1480991"/>
            </a:xfrm>
            <a:custGeom>
              <a:avLst/>
              <a:gdLst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57075 w 325369"/>
                <a:gd name="connsiteY11" fmla="*/ 1206110 h 1497821"/>
                <a:gd name="connsiteX12" fmla="*/ 196343 w 325369"/>
                <a:gd name="connsiteY12" fmla="*/ 1284648 h 1497821"/>
                <a:gd name="connsiteX13" fmla="*/ 241222 w 325369"/>
                <a:gd name="connsiteY13" fmla="*/ 1346355 h 1497821"/>
                <a:gd name="connsiteX14" fmla="*/ 269271 w 325369"/>
                <a:gd name="connsiteY14" fmla="*/ 1396844 h 1497821"/>
                <a:gd name="connsiteX15" fmla="*/ 286100 w 325369"/>
                <a:gd name="connsiteY15" fmla="*/ 1430503 h 1497821"/>
                <a:gd name="connsiteX16" fmla="*/ 297320 w 325369"/>
                <a:gd name="connsiteY16" fmla="*/ 1458552 h 1497821"/>
                <a:gd name="connsiteX17" fmla="*/ 319759 w 325369"/>
                <a:gd name="connsiteY17" fmla="*/ 1480991 h 1497821"/>
                <a:gd name="connsiteX18" fmla="*/ 325369 w 325369"/>
                <a:gd name="connsiteY18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96343 w 325369"/>
                <a:gd name="connsiteY11" fmla="*/ 1284648 h 1497821"/>
                <a:gd name="connsiteX12" fmla="*/ 241222 w 325369"/>
                <a:gd name="connsiteY12" fmla="*/ 1346355 h 1497821"/>
                <a:gd name="connsiteX13" fmla="*/ 269271 w 325369"/>
                <a:gd name="connsiteY13" fmla="*/ 1396844 h 1497821"/>
                <a:gd name="connsiteX14" fmla="*/ 286100 w 325369"/>
                <a:gd name="connsiteY14" fmla="*/ 1430503 h 1497821"/>
                <a:gd name="connsiteX15" fmla="*/ 297320 w 325369"/>
                <a:gd name="connsiteY15" fmla="*/ 1458552 h 1497821"/>
                <a:gd name="connsiteX16" fmla="*/ 319759 w 325369"/>
                <a:gd name="connsiteY16" fmla="*/ 1480991 h 1497821"/>
                <a:gd name="connsiteX17" fmla="*/ 325369 w 325369"/>
                <a:gd name="connsiteY17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22439 w 325369"/>
                <a:gd name="connsiteY4" fmla="*/ 897570 h 1497821"/>
                <a:gd name="connsiteX5" fmla="*/ 61708 w 325369"/>
                <a:gd name="connsiteY5" fmla="*/ 1020986 h 1497821"/>
                <a:gd name="connsiteX6" fmla="*/ 72927 w 325369"/>
                <a:gd name="connsiteY6" fmla="*/ 1060255 h 1497821"/>
                <a:gd name="connsiteX7" fmla="*/ 100977 w 325369"/>
                <a:gd name="connsiteY7" fmla="*/ 1099524 h 1497821"/>
                <a:gd name="connsiteX8" fmla="*/ 123416 w 325369"/>
                <a:gd name="connsiteY8" fmla="*/ 1155622 h 1497821"/>
                <a:gd name="connsiteX9" fmla="*/ 140245 w 325369"/>
                <a:gd name="connsiteY9" fmla="*/ 1178061 h 1497821"/>
                <a:gd name="connsiteX10" fmla="*/ 196343 w 325369"/>
                <a:gd name="connsiteY10" fmla="*/ 1284648 h 1497821"/>
                <a:gd name="connsiteX11" fmla="*/ 241222 w 325369"/>
                <a:gd name="connsiteY11" fmla="*/ 1346355 h 1497821"/>
                <a:gd name="connsiteX12" fmla="*/ 269271 w 325369"/>
                <a:gd name="connsiteY12" fmla="*/ 1396844 h 1497821"/>
                <a:gd name="connsiteX13" fmla="*/ 286100 w 325369"/>
                <a:gd name="connsiteY13" fmla="*/ 1430503 h 1497821"/>
                <a:gd name="connsiteX14" fmla="*/ 297320 w 325369"/>
                <a:gd name="connsiteY14" fmla="*/ 1458552 h 1497821"/>
                <a:gd name="connsiteX15" fmla="*/ 319759 w 325369"/>
                <a:gd name="connsiteY15" fmla="*/ 1480991 h 1497821"/>
                <a:gd name="connsiteX16" fmla="*/ 325369 w 325369"/>
                <a:gd name="connsiteY16" fmla="*/ 1497821 h 1497821"/>
                <a:gd name="connsiteX0" fmla="*/ 22479 w 325409"/>
                <a:gd name="connsiteY0" fmla="*/ 0 h 1497821"/>
                <a:gd name="connsiteX1" fmla="*/ 16869 w 325409"/>
                <a:gd name="connsiteY1" fmla="*/ 269271 h 1497821"/>
                <a:gd name="connsiteX2" fmla="*/ 40 w 325409"/>
                <a:gd name="connsiteY2" fmla="*/ 387077 h 1497821"/>
                <a:gd name="connsiteX3" fmla="*/ 22479 w 325409"/>
                <a:gd name="connsiteY3" fmla="*/ 897570 h 1497821"/>
                <a:gd name="connsiteX4" fmla="*/ 61748 w 325409"/>
                <a:gd name="connsiteY4" fmla="*/ 1020986 h 1497821"/>
                <a:gd name="connsiteX5" fmla="*/ 72967 w 325409"/>
                <a:gd name="connsiteY5" fmla="*/ 1060255 h 1497821"/>
                <a:gd name="connsiteX6" fmla="*/ 101017 w 325409"/>
                <a:gd name="connsiteY6" fmla="*/ 1099524 h 1497821"/>
                <a:gd name="connsiteX7" fmla="*/ 123456 w 325409"/>
                <a:gd name="connsiteY7" fmla="*/ 1155622 h 1497821"/>
                <a:gd name="connsiteX8" fmla="*/ 140285 w 325409"/>
                <a:gd name="connsiteY8" fmla="*/ 1178061 h 1497821"/>
                <a:gd name="connsiteX9" fmla="*/ 196383 w 325409"/>
                <a:gd name="connsiteY9" fmla="*/ 1284648 h 1497821"/>
                <a:gd name="connsiteX10" fmla="*/ 241262 w 325409"/>
                <a:gd name="connsiteY10" fmla="*/ 1346355 h 1497821"/>
                <a:gd name="connsiteX11" fmla="*/ 269311 w 325409"/>
                <a:gd name="connsiteY11" fmla="*/ 1396844 h 1497821"/>
                <a:gd name="connsiteX12" fmla="*/ 286140 w 325409"/>
                <a:gd name="connsiteY12" fmla="*/ 1430503 h 1497821"/>
                <a:gd name="connsiteX13" fmla="*/ 297360 w 325409"/>
                <a:gd name="connsiteY13" fmla="*/ 1458552 h 1497821"/>
                <a:gd name="connsiteX14" fmla="*/ 319799 w 325409"/>
                <a:gd name="connsiteY14" fmla="*/ 1480991 h 1497821"/>
                <a:gd name="connsiteX15" fmla="*/ 325409 w 325409"/>
                <a:gd name="connsiteY15" fmla="*/ 1497821 h 1497821"/>
                <a:gd name="connsiteX0" fmla="*/ 5818 w 308748"/>
                <a:gd name="connsiteY0" fmla="*/ 0 h 1497821"/>
                <a:gd name="connsiteX1" fmla="*/ 208 w 308748"/>
                <a:gd name="connsiteY1" fmla="*/ 269271 h 1497821"/>
                <a:gd name="connsiteX2" fmla="*/ 5818 w 308748"/>
                <a:gd name="connsiteY2" fmla="*/ 897570 h 1497821"/>
                <a:gd name="connsiteX3" fmla="*/ 45087 w 308748"/>
                <a:gd name="connsiteY3" fmla="*/ 1020986 h 1497821"/>
                <a:gd name="connsiteX4" fmla="*/ 56306 w 308748"/>
                <a:gd name="connsiteY4" fmla="*/ 1060255 h 1497821"/>
                <a:gd name="connsiteX5" fmla="*/ 84356 w 308748"/>
                <a:gd name="connsiteY5" fmla="*/ 1099524 h 1497821"/>
                <a:gd name="connsiteX6" fmla="*/ 106795 w 308748"/>
                <a:gd name="connsiteY6" fmla="*/ 1155622 h 1497821"/>
                <a:gd name="connsiteX7" fmla="*/ 123624 w 308748"/>
                <a:gd name="connsiteY7" fmla="*/ 1178061 h 1497821"/>
                <a:gd name="connsiteX8" fmla="*/ 179722 w 308748"/>
                <a:gd name="connsiteY8" fmla="*/ 1284648 h 1497821"/>
                <a:gd name="connsiteX9" fmla="*/ 224601 w 308748"/>
                <a:gd name="connsiteY9" fmla="*/ 1346355 h 1497821"/>
                <a:gd name="connsiteX10" fmla="*/ 252650 w 308748"/>
                <a:gd name="connsiteY10" fmla="*/ 1396844 h 1497821"/>
                <a:gd name="connsiteX11" fmla="*/ 269479 w 308748"/>
                <a:gd name="connsiteY11" fmla="*/ 1430503 h 1497821"/>
                <a:gd name="connsiteX12" fmla="*/ 280699 w 308748"/>
                <a:gd name="connsiteY12" fmla="*/ 1458552 h 1497821"/>
                <a:gd name="connsiteX13" fmla="*/ 303138 w 308748"/>
                <a:gd name="connsiteY13" fmla="*/ 1480991 h 1497821"/>
                <a:gd name="connsiteX14" fmla="*/ 308748 w 308748"/>
                <a:gd name="connsiteY14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53397 w 305839"/>
                <a:gd name="connsiteY3" fmla="*/ 1060255 h 1497821"/>
                <a:gd name="connsiteX4" fmla="*/ 81447 w 305839"/>
                <a:gd name="connsiteY4" fmla="*/ 1099524 h 1497821"/>
                <a:gd name="connsiteX5" fmla="*/ 103886 w 305839"/>
                <a:gd name="connsiteY5" fmla="*/ 1155622 h 1497821"/>
                <a:gd name="connsiteX6" fmla="*/ 120715 w 305839"/>
                <a:gd name="connsiteY6" fmla="*/ 1178061 h 1497821"/>
                <a:gd name="connsiteX7" fmla="*/ 176813 w 305839"/>
                <a:gd name="connsiteY7" fmla="*/ 1284648 h 1497821"/>
                <a:gd name="connsiteX8" fmla="*/ 221692 w 305839"/>
                <a:gd name="connsiteY8" fmla="*/ 1346355 h 1497821"/>
                <a:gd name="connsiteX9" fmla="*/ 249741 w 305839"/>
                <a:gd name="connsiteY9" fmla="*/ 1396844 h 1497821"/>
                <a:gd name="connsiteX10" fmla="*/ 266570 w 305839"/>
                <a:gd name="connsiteY10" fmla="*/ 1430503 h 1497821"/>
                <a:gd name="connsiteX11" fmla="*/ 277790 w 305839"/>
                <a:gd name="connsiteY11" fmla="*/ 1458552 h 1497821"/>
                <a:gd name="connsiteX12" fmla="*/ 300229 w 305839"/>
                <a:gd name="connsiteY12" fmla="*/ 1480991 h 1497821"/>
                <a:gd name="connsiteX13" fmla="*/ 305839 w 305839"/>
                <a:gd name="connsiteY13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20715 w 305839"/>
                <a:gd name="connsiteY5" fmla="*/ 1178061 h 1497821"/>
                <a:gd name="connsiteX6" fmla="*/ 176813 w 305839"/>
                <a:gd name="connsiteY6" fmla="*/ 1284648 h 1497821"/>
                <a:gd name="connsiteX7" fmla="*/ 221692 w 305839"/>
                <a:gd name="connsiteY7" fmla="*/ 1346355 h 1497821"/>
                <a:gd name="connsiteX8" fmla="*/ 249741 w 305839"/>
                <a:gd name="connsiteY8" fmla="*/ 1396844 h 1497821"/>
                <a:gd name="connsiteX9" fmla="*/ 266570 w 305839"/>
                <a:gd name="connsiteY9" fmla="*/ 1430503 h 1497821"/>
                <a:gd name="connsiteX10" fmla="*/ 277790 w 305839"/>
                <a:gd name="connsiteY10" fmla="*/ 1458552 h 1497821"/>
                <a:gd name="connsiteX11" fmla="*/ 300229 w 305839"/>
                <a:gd name="connsiteY11" fmla="*/ 1480991 h 1497821"/>
                <a:gd name="connsiteX12" fmla="*/ 305839 w 305839"/>
                <a:gd name="connsiteY12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76813 w 305839"/>
                <a:gd name="connsiteY5" fmla="*/ 1284648 h 1497821"/>
                <a:gd name="connsiteX6" fmla="*/ 221692 w 305839"/>
                <a:gd name="connsiteY6" fmla="*/ 1346355 h 1497821"/>
                <a:gd name="connsiteX7" fmla="*/ 249741 w 305839"/>
                <a:gd name="connsiteY7" fmla="*/ 1396844 h 1497821"/>
                <a:gd name="connsiteX8" fmla="*/ 266570 w 305839"/>
                <a:gd name="connsiteY8" fmla="*/ 1430503 h 1497821"/>
                <a:gd name="connsiteX9" fmla="*/ 277790 w 305839"/>
                <a:gd name="connsiteY9" fmla="*/ 1458552 h 1497821"/>
                <a:gd name="connsiteX10" fmla="*/ 300229 w 305839"/>
                <a:gd name="connsiteY10" fmla="*/ 1480991 h 1497821"/>
                <a:gd name="connsiteX11" fmla="*/ 305839 w 305839"/>
                <a:gd name="connsiteY11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76813 w 305839"/>
                <a:gd name="connsiteY4" fmla="*/ 1284648 h 1497821"/>
                <a:gd name="connsiteX5" fmla="*/ 221692 w 305839"/>
                <a:gd name="connsiteY5" fmla="*/ 1346355 h 1497821"/>
                <a:gd name="connsiteX6" fmla="*/ 249741 w 305839"/>
                <a:gd name="connsiteY6" fmla="*/ 1396844 h 1497821"/>
                <a:gd name="connsiteX7" fmla="*/ 266570 w 305839"/>
                <a:gd name="connsiteY7" fmla="*/ 1430503 h 1497821"/>
                <a:gd name="connsiteX8" fmla="*/ 277790 w 305839"/>
                <a:gd name="connsiteY8" fmla="*/ 1458552 h 1497821"/>
                <a:gd name="connsiteX9" fmla="*/ 300229 w 305839"/>
                <a:gd name="connsiteY9" fmla="*/ 1480991 h 1497821"/>
                <a:gd name="connsiteX10" fmla="*/ 305839 w 305839"/>
                <a:gd name="connsiteY10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176813 w 305839"/>
                <a:gd name="connsiteY3" fmla="*/ 1284648 h 1497821"/>
                <a:gd name="connsiteX4" fmla="*/ 221692 w 305839"/>
                <a:gd name="connsiteY4" fmla="*/ 1346355 h 1497821"/>
                <a:gd name="connsiteX5" fmla="*/ 249741 w 305839"/>
                <a:gd name="connsiteY5" fmla="*/ 1396844 h 1497821"/>
                <a:gd name="connsiteX6" fmla="*/ 266570 w 305839"/>
                <a:gd name="connsiteY6" fmla="*/ 1430503 h 1497821"/>
                <a:gd name="connsiteX7" fmla="*/ 277790 w 305839"/>
                <a:gd name="connsiteY7" fmla="*/ 1458552 h 1497821"/>
                <a:gd name="connsiteX8" fmla="*/ 300229 w 305839"/>
                <a:gd name="connsiteY8" fmla="*/ 1480991 h 1497821"/>
                <a:gd name="connsiteX9" fmla="*/ 305839 w 305839"/>
                <a:gd name="connsiteY9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49741 w 305839"/>
                <a:gd name="connsiteY4" fmla="*/ 1396844 h 1497821"/>
                <a:gd name="connsiteX5" fmla="*/ 266570 w 305839"/>
                <a:gd name="connsiteY5" fmla="*/ 1430503 h 1497821"/>
                <a:gd name="connsiteX6" fmla="*/ 277790 w 305839"/>
                <a:gd name="connsiteY6" fmla="*/ 1458552 h 1497821"/>
                <a:gd name="connsiteX7" fmla="*/ 300229 w 305839"/>
                <a:gd name="connsiteY7" fmla="*/ 1480991 h 1497821"/>
                <a:gd name="connsiteX8" fmla="*/ 305839 w 305839"/>
                <a:gd name="connsiteY8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277790 w 305839"/>
                <a:gd name="connsiteY5" fmla="*/ 1458552 h 1497821"/>
                <a:gd name="connsiteX6" fmla="*/ 300229 w 305839"/>
                <a:gd name="connsiteY6" fmla="*/ 1480991 h 1497821"/>
                <a:gd name="connsiteX7" fmla="*/ 305839 w 305839"/>
                <a:gd name="connsiteY7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300229 w 305839"/>
                <a:gd name="connsiteY5" fmla="*/ 1480991 h 1497821"/>
                <a:gd name="connsiteX6" fmla="*/ 305839 w 305839"/>
                <a:gd name="connsiteY6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300229 w 305839"/>
                <a:gd name="connsiteY4" fmla="*/ 1480991 h 1497821"/>
                <a:gd name="connsiteX5" fmla="*/ 305839 w 305839"/>
                <a:gd name="connsiteY5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300229 w 305839"/>
                <a:gd name="connsiteY3" fmla="*/ 1480991 h 1497821"/>
                <a:gd name="connsiteX4" fmla="*/ 305839 w 305839"/>
                <a:gd name="connsiteY4" fmla="*/ 1497821 h 1497821"/>
                <a:gd name="connsiteX0" fmla="*/ 2909 w 300229"/>
                <a:gd name="connsiteY0" fmla="*/ 0 h 1480991"/>
                <a:gd name="connsiteX1" fmla="*/ 2909 w 300229"/>
                <a:gd name="connsiteY1" fmla="*/ 897570 h 1480991"/>
                <a:gd name="connsiteX2" fmla="*/ 42178 w 300229"/>
                <a:gd name="connsiteY2" fmla="*/ 1020986 h 1480991"/>
                <a:gd name="connsiteX3" fmla="*/ 300229 w 300229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306" h="1480991">
                  <a:moveTo>
                    <a:pt x="4986" y="0"/>
                  </a:moveTo>
                  <a:cubicBezTo>
                    <a:pt x="4986" y="186994"/>
                    <a:pt x="-6234" y="704966"/>
                    <a:pt x="4986" y="897570"/>
                  </a:cubicBezTo>
                  <a:cubicBezTo>
                    <a:pt x="16206" y="1090174"/>
                    <a:pt x="22751" y="1058385"/>
                    <a:pt x="72304" y="1155622"/>
                  </a:cubicBezTo>
                  <a:cubicBezTo>
                    <a:pt x="121857" y="1252859"/>
                    <a:pt x="258363" y="1401519"/>
                    <a:pt x="302306" y="1480991"/>
                  </a:cubicBezTo>
                </a:path>
              </a:pathLst>
            </a:custGeom>
            <a:ln w="1905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/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nl-NL" dirty="0"/>
                    <a:t> m/s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blipFill>
                  <a:blip r:embed="rId5"/>
                  <a:stretch>
                    <a:fillRect l="-5682" t="-26087" r="-12500" b="-52174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C006F8-FEB6-49FF-8954-1CEE22846157}"/>
              </a:ext>
            </a:extLst>
          </p:cNvPr>
          <p:cNvSpPr>
            <a:spLocks noGrp="1"/>
          </p:cNvSpPr>
          <p:nvPr/>
        </p:nvSpPr>
        <p:spPr>
          <a:xfrm>
            <a:off x="6097588" y="1929008"/>
            <a:ext cx="5303837" cy="3939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Hypothesis 1: Filaments are individual streamers.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Unlikely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Streamers are unstable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Slight changes in E-field can cause streamer to quickly accelerate/decelerate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  <a:latin typeface="Arial"/>
                <a:cs typeface="Arial"/>
              </a:rPr>
              <a:t>Observed constant speed requires nearly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cs typeface="Arial"/>
              </a:rPr>
              <a:t>constant</a:t>
            </a:r>
            <a:r>
              <a:rPr lang="en-US" dirty="0">
                <a:solidFill>
                  <a:sysClr val="windowText" lastClr="000000"/>
                </a:solidFill>
                <a:latin typeface="Arial"/>
                <a:cs typeface="Arial"/>
              </a:rPr>
              <a:t> E-field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34344-EABA-91CC-90E1-75DE66DBFB2A}"/>
              </a:ext>
            </a:extLst>
          </p:cNvPr>
          <p:cNvSpPr txBox="1"/>
          <p:nvPr/>
        </p:nvSpPr>
        <p:spPr>
          <a:xfrm>
            <a:off x="8068827" y="6243924"/>
            <a:ext cx="1626407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dirty="0"/>
              <a:t>Nijdam et al.</a:t>
            </a:r>
            <a:r>
              <a:rPr lang="en-US" sz="1400"/>
              <a:t> (2020)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263F1-365C-8C51-092A-1D43AA2BB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461" y="4376425"/>
            <a:ext cx="1623936" cy="21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9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D0E3-F632-401B-8787-AB13B80B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4640"/>
            <a:ext cx="3932237" cy="1346548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What is a filament?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32774-2134-4907-9EF5-D87EADFB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21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6F41B2-A6F4-41EE-A184-ED9A27B9E4C3}"/>
              </a:ext>
            </a:extLst>
          </p:cNvPr>
          <p:cNvGrpSpPr/>
          <p:nvPr/>
        </p:nvGrpSpPr>
        <p:grpSpPr>
          <a:xfrm>
            <a:off x="1733698" y="79410"/>
            <a:ext cx="3036040" cy="6699180"/>
            <a:chOff x="1733698" y="79410"/>
            <a:chExt cx="3036040" cy="66991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35C858-2805-4843-8156-033B177EA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94" b="3120"/>
            <a:stretch/>
          </p:blipFill>
          <p:spPr>
            <a:xfrm>
              <a:off x="1733698" y="79410"/>
              <a:ext cx="3036040" cy="66991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/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~1.5</m:t>
                      </m:r>
                    </m:oMath>
                  </a14:m>
                  <a:r>
                    <a:rPr lang="nl-NL" dirty="0"/>
                    <a:t> m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673F0E1-76FF-49C8-8607-B0B7A1E6A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2338" y="5096060"/>
                  <a:ext cx="1031886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9836" r="-4118" b="-2459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9273B43-DC3F-447B-9585-F6EEF77BB72E}"/>
                </a:ext>
              </a:extLst>
            </p:cNvPr>
            <p:cNvCxnSpPr/>
            <p:nvPr/>
          </p:nvCxnSpPr>
          <p:spPr>
            <a:xfrm flipV="1">
              <a:off x="3146787" y="4894340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5824C3-2B58-4663-A508-AEC1D6C0382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572577" y="4642167"/>
              <a:ext cx="209862" cy="117159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331510-305C-4DAE-9AB4-AE8BD22D4981}"/>
                </a:ext>
              </a:extLst>
            </p:cNvPr>
            <p:cNvSpPr/>
            <p:nvPr/>
          </p:nvSpPr>
          <p:spPr>
            <a:xfrm>
              <a:off x="3034025" y="2301872"/>
              <a:ext cx="302306" cy="1480991"/>
            </a:xfrm>
            <a:custGeom>
              <a:avLst/>
              <a:gdLst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39269 w 325369"/>
                <a:gd name="connsiteY6" fmla="*/ 948059 h 1497821"/>
                <a:gd name="connsiteX7" fmla="*/ 61708 w 325369"/>
                <a:gd name="connsiteY7" fmla="*/ 1020986 h 1497821"/>
                <a:gd name="connsiteX8" fmla="*/ 72927 w 325369"/>
                <a:gd name="connsiteY8" fmla="*/ 1060255 h 1497821"/>
                <a:gd name="connsiteX9" fmla="*/ 100977 w 325369"/>
                <a:gd name="connsiteY9" fmla="*/ 1099524 h 1497821"/>
                <a:gd name="connsiteX10" fmla="*/ 123416 w 325369"/>
                <a:gd name="connsiteY10" fmla="*/ 1155622 h 1497821"/>
                <a:gd name="connsiteX11" fmla="*/ 140245 w 325369"/>
                <a:gd name="connsiteY11" fmla="*/ 1178061 h 1497821"/>
                <a:gd name="connsiteX12" fmla="*/ 157075 w 325369"/>
                <a:gd name="connsiteY12" fmla="*/ 1206110 h 1497821"/>
                <a:gd name="connsiteX13" fmla="*/ 196343 w 325369"/>
                <a:gd name="connsiteY13" fmla="*/ 1284648 h 1497821"/>
                <a:gd name="connsiteX14" fmla="*/ 241222 w 325369"/>
                <a:gd name="connsiteY14" fmla="*/ 1346355 h 1497821"/>
                <a:gd name="connsiteX15" fmla="*/ 269271 w 325369"/>
                <a:gd name="connsiteY15" fmla="*/ 1396844 h 1497821"/>
                <a:gd name="connsiteX16" fmla="*/ 286100 w 325369"/>
                <a:gd name="connsiteY16" fmla="*/ 1430503 h 1497821"/>
                <a:gd name="connsiteX17" fmla="*/ 297320 w 325369"/>
                <a:gd name="connsiteY17" fmla="*/ 1458552 h 1497821"/>
                <a:gd name="connsiteX18" fmla="*/ 319759 w 325369"/>
                <a:gd name="connsiteY18" fmla="*/ 1480991 h 1497821"/>
                <a:gd name="connsiteX19" fmla="*/ 325369 w 325369"/>
                <a:gd name="connsiteY19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57075 w 325369"/>
                <a:gd name="connsiteY11" fmla="*/ 1206110 h 1497821"/>
                <a:gd name="connsiteX12" fmla="*/ 196343 w 325369"/>
                <a:gd name="connsiteY12" fmla="*/ 1284648 h 1497821"/>
                <a:gd name="connsiteX13" fmla="*/ 241222 w 325369"/>
                <a:gd name="connsiteY13" fmla="*/ 1346355 h 1497821"/>
                <a:gd name="connsiteX14" fmla="*/ 269271 w 325369"/>
                <a:gd name="connsiteY14" fmla="*/ 1396844 h 1497821"/>
                <a:gd name="connsiteX15" fmla="*/ 286100 w 325369"/>
                <a:gd name="connsiteY15" fmla="*/ 1430503 h 1497821"/>
                <a:gd name="connsiteX16" fmla="*/ 297320 w 325369"/>
                <a:gd name="connsiteY16" fmla="*/ 1458552 h 1497821"/>
                <a:gd name="connsiteX17" fmla="*/ 319759 w 325369"/>
                <a:gd name="connsiteY17" fmla="*/ 1480991 h 1497821"/>
                <a:gd name="connsiteX18" fmla="*/ 325369 w 325369"/>
                <a:gd name="connsiteY18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16829 w 325369"/>
                <a:gd name="connsiteY4" fmla="*/ 835862 h 1497821"/>
                <a:gd name="connsiteX5" fmla="*/ 22439 w 325369"/>
                <a:gd name="connsiteY5" fmla="*/ 897570 h 1497821"/>
                <a:gd name="connsiteX6" fmla="*/ 61708 w 325369"/>
                <a:gd name="connsiteY6" fmla="*/ 1020986 h 1497821"/>
                <a:gd name="connsiteX7" fmla="*/ 72927 w 325369"/>
                <a:gd name="connsiteY7" fmla="*/ 1060255 h 1497821"/>
                <a:gd name="connsiteX8" fmla="*/ 100977 w 325369"/>
                <a:gd name="connsiteY8" fmla="*/ 1099524 h 1497821"/>
                <a:gd name="connsiteX9" fmla="*/ 123416 w 325369"/>
                <a:gd name="connsiteY9" fmla="*/ 1155622 h 1497821"/>
                <a:gd name="connsiteX10" fmla="*/ 140245 w 325369"/>
                <a:gd name="connsiteY10" fmla="*/ 1178061 h 1497821"/>
                <a:gd name="connsiteX11" fmla="*/ 196343 w 325369"/>
                <a:gd name="connsiteY11" fmla="*/ 1284648 h 1497821"/>
                <a:gd name="connsiteX12" fmla="*/ 241222 w 325369"/>
                <a:gd name="connsiteY12" fmla="*/ 1346355 h 1497821"/>
                <a:gd name="connsiteX13" fmla="*/ 269271 w 325369"/>
                <a:gd name="connsiteY13" fmla="*/ 1396844 h 1497821"/>
                <a:gd name="connsiteX14" fmla="*/ 286100 w 325369"/>
                <a:gd name="connsiteY14" fmla="*/ 1430503 h 1497821"/>
                <a:gd name="connsiteX15" fmla="*/ 297320 w 325369"/>
                <a:gd name="connsiteY15" fmla="*/ 1458552 h 1497821"/>
                <a:gd name="connsiteX16" fmla="*/ 319759 w 325369"/>
                <a:gd name="connsiteY16" fmla="*/ 1480991 h 1497821"/>
                <a:gd name="connsiteX17" fmla="*/ 325369 w 325369"/>
                <a:gd name="connsiteY17" fmla="*/ 1497821 h 1497821"/>
                <a:gd name="connsiteX0" fmla="*/ 22439 w 325369"/>
                <a:gd name="connsiteY0" fmla="*/ 0 h 1497821"/>
                <a:gd name="connsiteX1" fmla="*/ 16829 w 325369"/>
                <a:gd name="connsiteY1" fmla="*/ 269271 h 1497821"/>
                <a:gd name="connsiteX2" fmla="*/ 0 w 325369"/>
                <a:gd name="connsiteY2" fmla="*/ 387077 h 1497821"/>
                <a:gd name="connsiteX3" fmla="*/ 11219 w 325369"/>
                <a:gd name="connsiteY3" fmla="*/ 779764 h 1497821"/>
                <a:gd name="connsiteX4" fmla="*/ 22439 w 325369"/>
                <a:gd name="connsiteY4" fmla="*/ 897570 h 1497821"/>
                <a:gd name="connsiteX5" fmla="*/ 61708 w 325369"/>
                <a:gd name="connsiteY5" fmla="*/ 1020986 h 1497821"/>
                <a:gd name="connsiteX6" fmla="*/ 72927 w 325369"/>
                <a:gd name="connsiteY6" fmla="*/ 1060255 h 1497821"/>
                <a:gd name="connsiteX7" fmla="*/ 100977 w 325369"/>
                <a:gd name="connsiteY7" fmla="*/ 1099524 h 1497821"/>
                <a:gd name="connsiteX8" fmla="*/ 123416 w 325369"/>
                <a:gd name="connsiteY8" fmla="*/ 1155622 h 1497821"/>
                <a:gd name="connsiteX9" fmla="*/ 140245 w 325369"/>
                <a:gd name="connsiteY9" fmla="*/ 1178061 h 1497821"/>
                <a:gd name="connsiteX10" fmla="*/ 196343 w 325369"/>
                <a:gd name="connsiteY10" fmla="*/ 1284648 h 1497821"/>
                <a:gd name="connsiteX11" fmla="*/ 241222 w 325369"/>
                <a:gd name="connsiteY11" fmla="*/ 1346355 h 1497821"/>
                <a:gd name="connsiteX12" fmla="*/ 269271 w 325369"/>
                <a:gd name="connsiteY12" fmla="*/ 1396844 h 1497821"/>
                <a:gd name="connsiteX13" fmla="*/ 286100 w 325369"/>
                <a:gd name="connsiteY13" fmla="*/ 1430503 h 1497821"/>
                <a:gd name="connsiteX14" fmla="*/ 297320 w 325369"/>
                <a:gd name="connsiteY14" fmla="*/ 1458552 h 1497821"/>
                <a:gd name="connsiteX15" fmla="*/ 319759 w 325369"/>
                <a:gd name="connsiteY15" fmla="*/ 1480991 h 1497821"/>
                <a:gd name="connsiteX16" fmla="*/ 325369 w 325369"/>
                <a:gd name="connsiteY16" fmla="*/ 1497821 h 1497821"/>
                <a:gd name="connsiteX0" fmla="*/ 22479 w 325409"/>
                <a:gd name="connsiteY0" fmla="*/ 0 h 1497821"/>
                <a:gd name="connsiteX1" fmla="*/ 16869 w 325409"/>
                <a:gd name="connsiteY1" fmla="*/ 269271 h 1497821"/>
                <a:gd name="connsiteX2" fmla="*/ 40 w 325409"/>
                <a:gd name="connsiteY2" fmla="*/ 387077 h 1497821"/>
                <a:gd name="connsiteX3" fmla="*/ 22479 w 325409"/>
                <a:gd name="connsiteY3" fmla="*/ 897570 h 1497821"/>
                <a:gd name="connsiteX4" fmla="*/ 61748 w 325409"/>
                <a:gd name="connsiteY4" fmla="*/ 1020986 h 1497821"/>
                <a:gd name="connsiteX5" fmla="*/ 72967 w 325409"/>
                <a:gd name="connsiteY5" fmla="*/ 1060255 h 1497821"/>
                <a:gd name="connsiteX6" fmla="*/ 101017 w 325409"/>
                <a:gd name="connsiteY6" fmla="*/ 1099524 h 1497821"/>
                <a:gd name="connsiteX7" fmla="*/ 123456 w 325409"/>
                <a:gd name="connsiteY7" fmla="*/ 1155622 h 1497821"/>
                <a:gd name="connsiteX8" fmla="*/ 140285 w 325409"/>
                <a:gd name="connsiteY8" fmla="*/ 1178061 h 1497821"/>
                <a:gd name="connsiteX9" fmla="*/ 196383 w 325409"/>
                <a:gd name="connsiteY9" fmla="*/ 1284648 h 1497821"/>
                <a:gd name="connsiteX10" fmla="*/ 241262 w 325409"/>
                <a:gd name="connsiteY10" fmla="*/ 1346355 h 1497821"/>
                <a:gd name="connsiteX11" fmla="*/ 269311 w 325409"/>
                <a:gd name="connsiteY11" fmla="*/ 1396844 h 1497821"/>
                <a:gd name="connsiteX12" fmla="*/ 286140 w 325409"/>
                <a:gd name="connsiteY12" fmla="*/ 1430503 h 1497821"/>
                <a:gd name="connsiteX13" fmla="*/ 297360 w 325409"/>
                <a:gd name="connsiteY13" fmla="*/ 1458552 h 1497821"/>
                <a:gd name="connsiteX14" fmla="*/ 319799 w 325409"/>
                <a:gd name="connsiteY14" fmla="*/ 1480991 h 1497821"/>
                <a:gd name="connsiteX15" fmla="*/ 325409 w 325409"/>
                <a:gd name="connsiteY15" fmla="*/ 1497821 h 1497821"/>
                <a:gd name="connsiteX0" fmla="*/ 5818 w 308748"/>
                <a:gd name="connsiteY0" fmla="*/ 0 h 1497821"/>
                <a:gd name="connsiteX1" fmla="*/ 208 w 308748"/>
                <a:gd name="connsiteY1" fmla="*/ 269271 h 1497821"/>
                <a:gd name="connsiteX2" fmla="*/ 5818 w 308748"/>
                <a:gd name="connsiteY2" fmla="*/ 897570 h 1497821"/>
                <a:gd name="connsiteX3" fmla="*/ 45087 w 308748"/>
                <a:gd name="connsiteY3" fmla="*/ 1020986 h 1497821"/>
                <a:gd name="connsiteX4" fmla="*/ 56306 w 308748"/>
                <a:gd name="connsiteY4" fmla="*/ 1060255 h 1497821"/>
                <a:gd name="connsiteX5" fmla="*/ 84356 w 308748"/>
                <a:gd name="connsiteY5" fmla="*/ 1099524 h 1497821"/>
                <a:gd name="connsiteX6" fmla="*/ 106795 w 308748"/>
                <a:gd name="connsiteY6" fmla="*/ 1155622 h 1497821"/>
                <a:gd name="connsiteX7" fmla="*/ 123624 w 308748"/>
                <a:gd name="connsiteY7" fmla="*/ 1178061 h 1497821"/>
                <a:gd name="connsiteX8" fmla="*/ 179722 w 308748"/>
                <a:gd name="connsiteY8" fmla="*/ 1284648 h 1497821"/>
                <a:gd name="connsiteX9" fmla="*/ 224601 w 308748"/>
                <a:gd name="connsiteY9" fmla="*/ 1346355 h 1497821"/>
                <a:gd name="connsiteX10" fmla="*/ 252650 w 308748"/>
                <a:gd name="connsiteY10" fmla="*/ 1396844 h 1497821"/>
                <a:gd name="connsiteX11" fmla="*/ 269479 w 308748"/>
                <a:gd name="connsiteY11" fmla="*/ 1430503 h 1497821"/>
                <a:gd name="connsiteX12" fmla="*/ 280699 w 308748"/>
                <a:gd name="connsiteY12" fmla="*/ 1458552 h 1497821"/>
                <a:gd name="connsiteX13" fmla="*/ 303138 w 308748"/>
                <a:gd name="connsiteY13" fmla="*/ 1480991 h 1497821"/>
                <a:gd name="connsiteX14" fmla="*/ 308748 w 308748"/>
                <a:gd name="connsiteY14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53397 w 305839"/>
                <a:gd name="connsiteY3" fmla="*/ 1060255 h 1497821"/>
                <a:gd name="connsiteX4" fmla="*/ 81447 w 305839"/>
                <a:gd name="connsiteY4" fmla="*/ 1099524 h 1497821"/>
                <a:gd name="connsiteX5" fmla="*/ 103886 w 305839"/>
                <a:gd name="connsiteY5" fmla="*/ 1155622 h 1497821"/>
                <a:gd name="connsiteX6" fmla="*/ 120715 w 305839"/>
                <a:gd name="connsiteY6" fmla="*/ 1178061 h 1497821"/>
                <a:gd name="connsiteX7" fmla="*/ 176813 w 305839"/>
                <a:gd name="connsiteY7" fmla="*/ 1284648 h 1497821"/>
                <a:gd name="connsiteX8" fmla="*/ 221692 w 305839"/>
                <a:gd name="connsiteY8" fmla="*/ 1346355 h 1497821"/>
                <a:gd name="connsiteX9" fmla="*/ 249741 w 305839"/>
                <a:gd name="connsiteY9" fmla="*/ 1396844 h 1497821"/>
                <a:gd name="connsiteX10" fmla="*/ 266570 w 305839"/>
                <a:gd name="connsiteY10" fmla="*/ 1430503 h 1497821"/>
                <a:gd name="connsiteX11" fmla="*/ 277790 w 305839"/>
                <a:gd name="connsiteY11" fmla="*/ 1458552 h 1497821"/>
                <a:gd name="connsiteX12" fmla="*/ 300229 w 305839"/>
                <a:gd name="connsiteY12" fmla="*/ 1480991 h 1497821"/>
                <a:gd name="connsiteX13" fmla="*/ 305839 w 305839"/>
                <a:gd name="connsiteY13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20715 w 305839"/>
                <a:gd name="connsiteY5" fmla="*/ 1178061 h 1497821"/>
                <a:gd name="connsiteX6" fmla="*/ 176813 w 305839"/>
                <a:gd name="connsiteY6" fmla="*/ 1284648 h 1497821"/>
                <a:gd name="connsiteX7" fmla="*/ 221692 w 305839"/>
                <a:gd name="connsiteY7" fmla="*/ 1346355 h 1497821"/>
                <a:gd name="connsiteX8" fmla="*/ 249741 w 305839"/>
                <a:gd name="connsiteY8" fmla="*/ 1396844 h 1497821"/>
                <a:gd name="connsiteX9" fmla="*/ 266570 w 305839"/>
                <a:gd name="connsiteY9" fmla="*/ 1430503 h 1497821"/>
                <a:gd name="connsiteX10" fmla="*/ 277790 w 305839"/>
                <a:gd name="connsiteY10" fmla="*/ 1458552 h 1497821"/>
                <a:gd name="connsiteX11" fmla="*/ 300229 w 305839"/>
                <a:gd name="connsiteY11" fmla="*/ 1480991 h 1497821"/>
                <a:gd name="connsiteX12" fmla="*/ 305839 w 305839"/>
                <a:gd name="connsiteY12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03886 w 305839"/>
                <a:gd name="connsiteY4" fmla="*/ 1155622 h 1497821"/>
                <a:gd name="connsiteX5" fmla="*/ 176813 w 305839"/>
                <a:gd name="connsiteY5" fmla="*/ 1284648 h 1497821"/>
                <a:gd name="connsiteX6" fmla="*/ 221692 w 305839"/>
                <a:gd name="connsiteY6" fmla="*/ 1346355 h 1497821"/>
                <a:gd name="connsiteX7" fmla="*/ 249741 w 305839"/>
                <a:gd name="connsiteY7" fmla="*/ 1396844 h 1497821"/>
                <a:gd name="connsiteX8" fmla="*/ 266570 w 305839"/>
                <a:gd name="connsiteY8" fmla="*/ 1430503 h 1497821"/>
                <a:gd name="connsiteX9" fmla="*/ 277790 w 305839"/>
                <a:gd name="connsiteY9" fmla="*/ 1458552 h 1497821"/>
                <a:gd name="connsiteX10" fmla="*/ 300229 w 305839"/>
                <a:gd name="connsiteY10" fmla="*/ 1480991 h 1497821"/>
                <a:gd name="connsiteX11" fmla="*/ 305839 w 305839"/>
                <a:gd name="connsiteY11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81447 w 305839"/>
                <a:gd name="connsiteY3" fmla="*/ 1099524 h 1497821"/>
                <a:gd name="connsiteX4" fmla="*/ 176813 w 305839"/>
                <a:gd name="connsiteY4" fmla="*/ 1284648 h 1497821"/>
                <a:gd name="connsiteX5" fmla="*/ 221692 w 305839"/>
                <a:gd name="connsiteY5" fmla="*/ 1346355 h 1497821"/>
                <a:gd name="connsiteX6" fmla="*/ 249741 w 305839"/>
                <a:gd name="connsiteY6" fmla="*/ 1396844 h 1497821"/>
                <a:gd name="connsiteX7" fmla="*/ 266570 w 305839"/>
                <a:gd name="connsiteY7" fmla="*/ 1430503 h 1497821"/>
                <a:gd name="connsiteX8" fmla="*/ 277790 w 305839"/>
                <a:gd name="connsiteY8" fmla="*/ 1458552 h 1497821"/>
                <a:gd name="connsiteX9" fmla="*/ 300229 w 305839"/>
                <a:gd name="connsiteY9" fmla="*/ 1480991 h 1497821"/>
                <a:gd name="connsiteX10" fmla="*/ 305839 w 305839"/>
                <a:gd name="connsiteY10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176813 w 305839"/>
                <a:gd name="connsiteY3" fmla="*/ 1284648 h 1497821"/>
                <a:gd name="connsiteX4" fmla="*/ 221692 w 305839"/>
                <a:gd name="connsiteY4" fmla="*/ 1346355 h 1497821"/>
                <a:gd name="connsiteX5" fmla="*/ 249741 w 305839"/>
                <a:gd name="connsiteY5" fmla="*/ 1396844 h 1497821"/>
                <a:gd name="connsiteX6" fmla="*/ 266570 w 305839"/>
                <a:gd name="connsiteY6" fmla="*/ 1430503 h 1497821"/>
                <a:gd name="connsiteX7" fmla="*/ 277790 w 305839"/>
                <a:gd name="connsiteY7" fmla="*/ 1458552 h 1497821"/>
                <a:gd name="connsiteX8" fmla="*/ 300229 w 305839"/>
                <a:gd name="connsiteY8" fmla="*/ 1480991 h 1497821"/>
                <a:gd name="connsiteX9" fmla="*/ 305839 w 305839"/>
                <a:gd name="connsiteY9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49741 w 305839"/>
                <a:gd name="connsiteY4" fmla="*/ 1396844 h 1497821"/>
                <a:gd name="connsiteX5" fmla="*/ 266570 w 305839"/>
                <a:gd name="connsiteY5" fmla="*/ 1430503 h 1497821"/>
                <a:gd name="connsiteX6" fmla="*/ 277790 w 305839"/>
                <a:gd name="connsiteY6" fmla="*/ 1458552 h 1497821"/>
                <a:gd name="connsiteX7" fmla="*/ 300229 w 305839"/>
                <a:gd name="connsiteY7" fmla="*/ 1480991 h 1497821"/>
                <a:gd name="connsiteX8" fmla="*/ 305839 w 305839"/>
                <a:gd name="connsiteY8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277790 w 305839"/>
                <a:gd name="connsiteY5" fmla="*/ 1458552 h 1497821"/>
                <a:gd name="connsiteX6" fmla="*/ 300229 w 305839"/>
                <a:gd name="connsiteY6" fmla="*/ 1480991 h 1497821"/>
                <a:gd name="connsiteX7" fmla="*/ 305839 w 305839"/>
                <a:gd name="connsiteY7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266570 w 305839"/>
                <a:gd name="connsiteY4" fmla="*/ 1430503 h 1497821"/>
                <a:gd name="connsiteX5" fmla="*/ 300229 w 305839"/>
                <a:gd name="connsiteY5" fmla="*/ 1480991 h 1497821"/>
                <a:gd name="connsiteX6" fmla="*/ 305839 w 305839"/>
                <a:gd name="connsiteY6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221692 w 305839"/>
                <a:gd name="connsiteY3" fmla="*/ 1346355 h 1497821"/>
                <a:gd name="connsiteX4" fmla="*/ 300229 w 305839"/>
                <a:gd name="connsiteY4" fmla="*/ 1480991 h 1497821"/>
                <a:gd name="connsiteX5" fmla="*/ 305839 w 305839"/>
                <a:gd name="connsiteY5" fmla="*/ 1497821 h 1497821"/>
                <a:gd name="connsiteX0" fmla="*/ 2909 w 305839"/>
                <a:gd name="connsiteY0" fmla="*/ 0 h 1497821"/>
                <a:gd name="connsiteX1" fmla="*/ 2909 w 305839"/>
                <a:gd name="connsiteY1" fmla="*/ 897570 h 1497821"/>
                <a:gd name="connsiteX2" fmla="*/ 42178 w 305839"/>
                <a:gd name="connsiteY2" fmla="*/ 1020986 h 1497821"/>
                <a:gd name="connsiteX3" fmla="*/ 300229 w 305839"/>
                <a:gd name="connsiteY3" fmla="*/ 1480991 h 1497821"/>
                <a:gd name="connsiteX4" fmla="*/ 305839 w 305839"/>
                <a:gd name="connsiteY4" fmla="*/ 1497821 h 1497821"/>
                <a:gd name="connsiteX0" fmla="*/ 2909 w 300229"/>
                <a:gd name="connsiteY0" fmla="*/ 0 h 1480991"/>
                <a:gd name="connsiteX1" fmla="*/ 2909 w 300229"/>
                <a:gd name="connsiteY1" fmla="*/ 897570 h 1480991"/>
                <a:gd name="connsiteX2" fmla="*/ 42178 w 300229"/>
                <a:gd name="connsiteY2" fmla="*/ 1020986 h 1480991"/>
                <a:gd name="connsiteX3" fmla="*/ 300229 w 300229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  <a:gd name="connsiteX0" fmla="*/ 4986 w 302306"/>
                <a:gd name="connsiteY0" fmla="*/ 0 h 1480991"/>
                <a:gd name="connsiteX1" fmla="*/ 4986 w 302306"/>
                <a:gd name="connsiteY1" fmla="*/ 897570 h 1480991"/>
                <a:gd name="connsiteX2" fmla="*/ 72304 w 302306"/>
                <a:gd name="connsiteY2" fmla="*/ 1155622 h 1480991"/>
                <a:gd name="connsiteX3" fmla="*/ 302306 w 302306"/>
                <a:gd name="connsiteY3" fmla="*/ 1480991 h 14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2306" h="1480991">
                  <a:moveTo>
                    <a:pt x="4986" y="0"/>
                  </a:moveTo>
                  <a:cubicBezTo>
                    <a:pt x="4986" y="186994"/>
                    <a:pt x="-6234" y="704966"/>
                    <a:pt x="4986" y="897570"/>
                  </a:cubicBezTo>
                  <a:cubicBezTo>
                    <a:pt x="16206" y="1090174"/>
                    <a:pt x="22751" y="1058385"/>
                    <a:pt x="72304" y="1155622"/>
                  </a:cubicBezTo>
                  <a:cubicBezTo>
                    <a:pt x="121857" y="1252859"/>
                    <a:pt x="258363" y="1401519"/>
                    <a:pt x="302306" y="1480991"/>
                  </a:cubicBezTo>
                </a:path>
              </a:pathLst>
            </a:custGeom>
            <a:ln w="1905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/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nl-NL" dirty="0"/>
                    <a:t> m/s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E57CCCF-DAA3-4347-B78C-9A3E6835C0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5320" y="1911008"/>
                  <a:ext cx="1073051" cy="280077"/>
                </a:xfrm>
                <a:prstGeom prst="rect">
                  <a:avLst/>
                </a:prstGeom>
                <a:blipFill>
                  <a:blip r:embed="rId5"/>
                  <a:stretch>
                    <a:fillRect l="-5682" t="-26087" r="-12500" b="-52174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C006F8-FEB6-49FF-8954-1CEE22846157}"/>
              </a:ext>
            </a:extLst>
          </p:cNvPr>
          <p:cNvSpPr>
            <a:spLocks noGrp="1"/>
          </p:cNvSpPr>
          <p:nvPr/>
        </p:nvSpPr>
        <p:spPr>
          <a:xfrm>
            <a:off x="6097588" y="1929008"/>
            <a:ext cx="5303837" cy="3939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Hypothesis 1: Filaments are individual streamers.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Hypothesis 2: Filaments are networks of streamers.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ysClr val="windowText" lastClr="000000"/>
                </a:solidFill>
              </a:rPr>
              <a:t>Unlikely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Streamers repel due to charge carried at tip.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We observe no broadening.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87C25F-84C0-496C-8FC9-4A85957C6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72" y="4310191"/>
            <a:ext cx="2618845" cy="25478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B8D77-1B4C-43C1-A0D7-84EDAB5BC7AF}"/>
              </a:ext>
            </a:extLst>
          </p:cNvPr>
          <p:cNvSpPr txBox="1"/>
          <p:nvPr/>
        </p:nvSpPr>
        <p:spPr>
          <a:xfrm>
            <a:off x="8730893" y="6356350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Luque</a:t>
            </a:r>
            <a:r>
              <a:rPr lang="en-US" sz="1400" dirty="0"/>
              <a:t> &amp; Ebert (2014)</a:t>
            </a:r>
            <a:endParaRPr lang="nl-NL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09299D0-DADF-448E-BC33-85E09AE08FC7}"/>
              </a:ext>
            </a:extLst>
          </p:cNvPr>
          <p:cNvSpPr/>
          <p:nvPr/>
        </p:nvSpPr>
        <p:spPr>
          <a:xfrm>
            <a:off x="9221116" y="4121298"/>
            <a:ext cx="1175430" cy="1074173"/>
          </a:xfrm>
          <a:custGeom>
            <a:avLst/>
            <a:gdLst>
              <a:gd name="connsiteX0" fmla="*/ 1249680 w 1255769"/>
              <a:gd name="connsiteY0" fmla="*/ 0 h 838200"/>
              <a:gd name="connsiteX1" fmla="*/ 1066800 w 1255769"/>
              <a:gd name="connsiteY1" fmla="*/ 579120 h 838200"/>
              <a:gd name="connsiteX2" fmla="*/ 0 w 1255769"/>
              <a:gd name="connsiteY2" fmla="*/ 838200 h 838200"/>
              <a:gd name="connsiteX0" fmla="*/ 364776 w 1098139"/>
              <a:gd name="connsiteY0" fmla="*/ 0 h 1044677"/>
              <a:gd name="connsiteX1" fmla="*/ 1066800 w 1098139"/>
              <a:gd name="connsiteY1" fmla="*/ 785597 h 1044677"/>
              <a:gd name="connsiteX2" fmla="*/ 0 w 1098139"/>
              <a:gd name="connsiteY2" fmla="*/ 1044677 h 1044677"/>
              <a:gd name="connsiteX0" fmla="*/ 364776 w 1107213"/>
              <a:gd name="connsiteY0" fmla="*/ 0 h 1044677"/>
              <a:gd name="connsiteX1" fmla="*/ 1066800 w 1107213"/>
              <a:gd name="connsiteY1" fmla="*/ 785597 h 1044677"/>
              <a:gd name="connsiteX2" fmla="*/ 0 w 1107213"/>
              <a:gd name="connsiteY2" fmla="*/ 1044677 h 1044677"/>
              <a:gd name="connsiteX0" fmla="*/ 197627 w 1100359"/>
              <a:gd name="connsiteY0" fmla="*/ 0 h 1074173"/>
              <a:gd name="connsiteX1" fmla="*/ 1066800 w 1100359"/>
              <a:gd name="connsiteY1" fmla="*/ 815093 h 1074173"/>
              <a:gd name="connsiteX2" fmla="*/ 0 w 1100359"/>
              <a:gd name="connsiteY2" fmla="*/ 1074173 h 1074173"/>
              <a:gd name="connsiteX0" fmla="*/ 197627 w 1101353"/>
              <a:gd name="connsiteY0" fmla="*/ 0 h 1074173"/>
              <a:gd name="connsiteX1" fmla="*/ 1066800 w 1101353"/>
              <a:gd name="connsiteY1" fmla="*/ 815093 h 1074173"/>
              <a:gd name="connsiteX2" fmla="*/ 0 w 1101353"/>
              <a:gd name="connsiteY2" fmla="*/ 1074173 h 1074173"/>
              <a:gd name="connsiteX0" fmla="*/ 197627 w 1205992"/>
              <a:gd name="connsiteY0" fmla="*/ 0 h 1074173"/>
              <a:gd name="connsiteX1" fmla="*/ 1174955 w 1205992"/>
              <a:gd name="connsiteY1" fmla="*/ 697106 h 1074173"/>
              <a:gd name="connsiteX2" fmla="*/ 0 w 1205992"/>
              <a:gd name="connsiteY2" fmla="*/ 1074173 h 1074173"/>
              <a:gd name="connsiteX0" fmla="*/ 197627 w 1175430"/>
              <a:gd name="connsiteY0" fmla="*/ 0 h 1074173"/>
              <a:gd name="connsiteX1" fmla="*/ 1174955 w 1175430"/>
              <a:gd name="connsiteY1" fmla="*/ 697106 h 1074173"/>
              <a:gd name="connsiteX2" fmla="*/ 0 w 1175430"/>
              <a:gd name="connsiteY2" fmla="*/ 1074173 h 1074173"/>
              <a:gd name="connsiteX0" fmla="*/ 197627 w 1175430"/>
              <a:gd name="connsiteY0" fmla="*/ 0 h 1074173"/>
              <a:gd name="connsiteX1" fmla="*/ 1174955 w 1175430"/>
              <a:gd name="connsiteY1" fmla="*/ 697106 h 1074173"/>
              <a:gd name="connsiteX2" fmla="*/ 0 w 1175430"/>
              <a:gd name="connsiteY2" fmla="*/ 1074173 h 107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5430" h="1074173">
                <a:moveTo>
                  <a:pt x="197627" y="0"/>
                </a:moveTo>
                <a:cubicBezTo>
                  <a:pt x="485630" y="13232"/>
                  <a:pt x="1196422" y="409922"/>
                  <a:pt x="1174955" y="697106"/>
                </a:cubicBezTo>
                <a:cubicBezTo>
                  <a:pt x="1114159" y="925296"/>
                  <a:pt x="429260" y="1014483"/>
                  <a:pt x="0" y="1074173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59AC5-F586-4BB0-B5C2-B92CABBC8591}"/>
              </a:ext>
            </a:extLst>
          </p:cNvPr>
          <p:cNvSpPr txBox="1"/>
          <p:nvPr/>
        </p:nvSpPr>
        <p:spPr>
          <a:xfrm>
            <a:off x="9452405" y="5183486"/>
            <a:ext cx="237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simulations predict wide opening angle</a:t>
            </a:r>
            <a:endParaRPr lang="nl-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989CED-F2B9-4137-AE93-2A1B8C6C3856}"/>
              </a:ext>
            </a:extLst>
          </p:cNvPr>
          <p:cNvCxnSpPr>
            <a:cxnSpLocks/>
          </p:cNvCxnSpPr>
          <p:nvPr/>
        </p:nvCxnSpPr>
        <p:spPr>
          <a:xfrm>
            <a:off x="7142362" y="4759326"/>
            <a:ext cx="1028244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DE5FEF-51B7-410D-AA4E-E6B74774C719}"/>
              </a:ext>
            </a:extLst>
          </p:cNvPr>
          <p:cNvSpPr txBox="1"/>
          <p:nvPr/>
        </p:nvSpPr>
        <p:spPr>
          <a:xfrm>
            <a:off x="7231915" y="4389994"/>
            <a:ext cx="100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~8 cm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CF7C86-F8AE-4E9B-8FBE-B326F55C7B0E}"/>
              </a:ext>
            </a:extLst>
          </p:cNvPr>
          <p:cNvCxnSpPr>
            <a:cxnSpLocks/>
          </p:cNvCxnSpPr>
          <p:nvPr/>
        </p:nvCxnSpPr>
        <p:spPr>
          <a:xfrm>
            <a:off x="8272064" y="4894340"/>
            <a:ext cx="0" cy="1073841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31EF33B-9188-468C-B3EA-BD50C2EAE0FF}"/>
              </a:ext>
            </a:extLst>
          </p:cNvPr>
          <p:cNvSpPr txBox="1"/>
          <p:nvPr/>
        </p:nvSpPr>
        <p:spPr>
          <a:xfrm rot="5400000">
            <a:off x="7919759" y="5246594"/>
            <a:ext cx="100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~10 cm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3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B0B3-99D7-49AC-A811-02A39F75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5ED3D-0910-4D4F-A843-C091BC1A7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LOFAR we </a:t>
            </a:r>
            <a:r>
              <a:rPr lang="en-US" sz="2400" dirty="0">
                <a:solidFill>
                  <a:sysClr val="windowText" lastClr="000000"/>
                </a:solidFill>
              </a:rPr>
              <a:t>can study lightning with the highest resolution in space and time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Time resolution ~100 ns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/>
                <a:cs typeface="Arial"/>
              </a:rPr>
              <a:t>Spatial resolution ~1 m</a:t>
            </a:r>
          </a:p>
          <a:p>
            <a:pPr marL="457200" lvl="1" indent="0">
              <a:buNone/>
              <a:defRPr/>
            </a:pPr>
            <a:endParaRPr lang="en-US" sz="20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"/>
                <a:cs typeface="Arial"/>
              </a:rPr>
              <a:t>Finally able to compare observations and theory → </a:t>
            </a:r>
            <a:r>
              <a:rPr lang="en-US" sz="2400" b="1" dirty="0">
                <a:solidFill>
                  <a:sysClr val="windowText" lastClr="000000"/>
                </a:solidFill>
                <a:latin typeface="Arial"/>
                <a:cs typeface="Arial"/>
              </a:rPr>
              <a:t>they do not match</a:t>
            </a:r>
            <a:endParaRPr lang="en-US" sz="2400" b="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/>
                <a:cs typeface="Arial"/>
              </a:rPr>
              <a:t>What we learned:</a:t>
            </a:r>
          </a:p>
          <a:p>
            <a:pPr lvl="2"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Fans have substructure → distinct networks of filaments</a:t>
            </a:r>
          </a:p>
          <a:p>
            <a:pPr lvl="2">
              <a:defRPr/>
            </a:pPr>
            <a:r>
              <a:rPr lang="en-US" sz="1600" dirty="0">
                <a:solidFill>
                  <a:sysClr val="windowText" lastClr="000000"/>
                </a:solidFill>
              </a:rPr>
              <a:t>Filaments avoid each other</a:t>
            </a:r>
          </a:p>
          <a:p>
            <a:pPr lvl="2">
              <a:defRPr/>
            </a:pPr>
            <a:r>
              <a:rPr lang="en-US" sz="1600" b="1" dirty="0">
                <a:solidFill>
                  <a:sysClr val="windowText" lastClr="000000"/>
                </a:solidFill>
                <a:latin typeface="Arial"/>
                <a:cs typeface="Arial"/>
              </a:rPr>
              <a:t>Filaments are narrow and likely not (networks of) streamers</a:t>
            </a:r>
          </a:p>
          <a:p>
            <a:pPr lvl="1">
              <a:defRPr/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 lvl="1">
              <a:defRPr/>
            </a:pP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99966-3E6D-4E8B-8CE5-42749EFA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0173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7B5CB-10F5-CD4F-04F0-77E08B75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6D439-1C42-7F4C-87B7-F94F9F42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2" name="leader_development_animation">
            <a:hlinkClick r:id="" action="ppaction://media"/>
            <a:extLst>
              <a:ext uri="{FF2B5EF4-FFF2-40B4-BE49-F238E27FC236}">
                <a16:creationId xmlns:a16="http://schemas.microsoft.com/office/drawing/2014/main" id="{C94158E3-1428-BE6D-941E-E0E1E3F59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0"/>
            <a:ext cx="809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B5EF-55A0-665B-DD5F-89AA7305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Extra Slides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19227-BA73-C84F-A3F5-672FEA87F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1B261-D090-70F3-50CB-4DBB57E9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609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3A92-CE15-49FD-A28B-C9755280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183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Beamforming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B054F-ECD4-4D4E-AAF8-34A951E35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76600"/>
            <a:ext cx="5157787" cy="823912"/>
          </a:xfrm>
        </p:spPr>
        <p:txBody>
          <a:bodyPr anchor="ctr"/>
          <a:lstStyle/>
          <a:p>
            <a:pPr algn="ctr"/>
            <a:r>
              <a:rPr lang="en-US" dirty="0"/>
              <a:t>in Near-field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559C2-1ACE-4846-890B-9C6F8E480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76600"/>
            <a:ext cx="5183188" cy="823912"/>
          </a:xfrm>
        </p:spPr>
        <p:txBody>
          <a:bodyPr anchor="ctr"/>
          <a:lstStyle/>
          <a:p>
            <a:pPr algn="ctr"/>
            <a:r>
              <a:rPr lang="en-US" dirty="0"/>
              <a:t>for Short Pulses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44FBB-ADF7-416F-A010-056D25F8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25</a:t>
            </a:fld>
            <a:endParaRPr lang="nl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1A2F63-C4DC-4F64-8690-22CD37A1C266}"/>
              </a:ext>
            </a:extLst>
          </p:cNvPr>
          <p:cNvSpPr/>
          <p:nvPr/>
        </p:nvSpPr>
        <p:spPr>
          <a:xfrm>
            <a:off x="334297" y="1433460"/>
            <a:ext cx="5703605" cy="541424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5C7E84-CC2F-4CF7-AFE8-6F89609132ED}"/>
              </a:ext>
            </a:extLst>
          </p:cNvPr>
          <p:cNvGrpSpPr/>
          <p:nvPr/>
        </p:nvGrpSpPr>
        <p:grpSpPr>
          <a:xfrm>
            <a:off x="361779" y="1462144"/>
            <a:ext cx="5527644" cy="5395856"/>
            <a:chOff x="469931" y="1581132"/>
            <a:chExt cx="5527644" cy="53958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09F7B3-5EAA-47C5-9727-1915583D5987}"/>
                </a:ext>
              </a:extLst>
            </p:cNvPr>
            <p:cNvGrpSpPr/>
            <p:nvPr/>
          </p:nvGrpSpPr>
          <p:grpSpPr>
            <a:xfrm>
              <a:off x="469931" y="1581132"/>
              <a:ext cx="5527644" cy="5118901"/>
              <a:chOff x="6079736" y="1186321"/>
              <a:chExt cx="5527644" cy="5118901"/>
            </a:xfrm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BF10001E-F62B-4440-B65F-5C859B363B59}"/>
                  </a:ext>
                </a:extLst>
              </p:cNvPr>
              <p:cNvSpPr/>
              <p:nvPr/>
            </p:nvSpPr>
            <p:spPr>
              <a:xfrm>
                <a:off x="7231230" y="5585204"/>
                <a:ext cx="242371" cy="242371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38C76809-AB35-456D-A4F6-9FB57678016D}"/>
                  </a:ext>
                </a:extLst>
              </p:cNvPr>
              <p:cNvSpPr/>
              <p:nvPr/>
            </p:nvSpPr>
            <p:spPr>
              <a:xfrm>
                <a:off x="7480586" y="1561713"/>
                <a:ext cx="242371" cy="242371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3236DB5D-228A-4391-A731-F492E8A82482}"/>
                  </a:ext>
                </a:extLst>
              </p:cNvPr>
              <p:cNvSpPr/>
              <p:nvPr/>
            </p:nvSpPr>
            <p:spPr>
              <a:xfrm>
                <a:off x="11086077" y="6047878"/>
                <a:ext cx="242371" cy="242371"/>
              </a:xfrm>
              <a:prstGeom prst="triangle">
                <a:avLst/>
              </a:prstGeom>
              <a:solidFill>
                <a:srgbClr val="92D05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9183AAA-680D-4978-916D-B62CBD0F3895}"/>
                  </a:ext>
                </a:extLst>
              </p:cNvPr>
              <p:cNvSpPr/>
              <p:nvPr/>
            </p:nvSpPr>
            <p:spPr>
              <a:xfrm>
                <a:off x="8101254" y="4188334"/>
                <a:ext cx="45719" cy="5605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1814E68-8A6C-42F5-86C5-8EB94122ABC0}"/>
                  </a:ext>
                </a:extLst>
              </p:cNvPr>
              <p:cNvCxnSpPr>
                <a:cxnSpLocks/>
                <a:stCxn id="12" idx="7"/>
                <a:endCxn id="11" idx="0"/>
              </p:cNvCxnSpPr>
              <p:nvPr/>
            </p:nvCxnSpPr>
            <p:spPr>
              <a:xfrm>
                <a:off x="8140278" y="4196543"/>
                <a:ext cx="3066985" cy="185133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9AD248E-E474-45A1-9DE9-F1FCDC86932C}"/>
                  </a:ext>
                </a:extLst>
              </p:cNvPr>
              <p:cNvCxnSpPr>
                <a:cxnSpLocks/>
                <a:stCxn id="12" idx="2"/>
              </p:cNvCxnSpPr>
              <p:nvPr/>
            </p:nvCxnSpPr>
            <p:spPr>
              <a:xfrm flipH="1">
                <a:off x="7344660" y="4216363"/>
                <a:ext cx="756594" cy="136884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A297245-43F1-41F8-9A8C-A1CB163520D7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 flipV="1">
                <a:off x="7608620" y="1546262"/>
                <a:ext cx="499329" cy="265028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6E83BEF-1BB0-4CAB-9263-DDC43578554A}"/>
                  </a:ext>
                </a:extLst>
              </p:cNvPr>
              <p:cNvSpPr txBox="1"/>
              <p:nvPr/>
            </p:nvSpPr>
            <p:spPr>
              <a:xfrm>
                <a:off x="6457151" y="1186321"/>
                <a:ext cx="1151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Antenna 1</a:t>
                </a:r>
                <a:endParaRPr lang="nl-NL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64D975-3572-4C52-97D7-642493DF7826}"/>
                  </a:ext>
                </a:extLst>
              </p:cNvPr>
              <p:cNvSpPr txBox="1"/>
              <p:nvPr/>
            </p:nvSpPr>
            <p:spPr>
              <a:xfrm>
                <a:off x="6079736" y="5861051"/>
                <a:ext cx="1151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Antenna 2</a:t>
                </a:r>
                <a:endParaRPr lang="nl-NL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659BDD2-DBB5-4399-9983-0B769FA5408C}"/>
                  </a:ext>
                </a:extLst>
              </p:cNvPr>
              <p:cNvSpPr txBox="1"/>
              <p:nvPr/>
            </p:nvSpPr>
            <p:spPr>
              <a:xfrm>
                <a:off x="9869413" y="5935890"/>
                <a:ext cx="1151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2D050"/>
                    </a:solidFill>
                  </a:rPr>
                  <a:t>Antenna 3</a:t>
                </a:r>
                <a:endParaRPr lang="nl-NL" dirty="0">
                  <a:solidFill>
                    <a:srgbClr val="92D05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4B757D2-0827-4A4A-A6A7-2BF4453F80C7}"/>
                      </a:ext>
                    </a:extLst>
                  </p:cNvPr>
                  <p:cNvSpPr txBox="1"/>
                  <p:nvPr/>
                </p:nvSpPr>
                <p:spPr>
                  <a:xfrm>
                    <a:off x="8350902" y="3252327"/>
                    <a:ext cx="446148" cy="644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nl-NL" sz="3200" i="1" smtClean="0">
                                  <a:solidFill>
                                    <a:srgbClr val="1705F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l-NL" sz="3200" i="1" smtClean="0">
                                  <a:solidFill>
                                    <a:srgbClr val="1705FB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oMath>
                      </m:oMathPara>
                    </a14:m>
                    <a:endParaRPr lang="nl-NL" dirty="0">
                      <a:solidFill>
                        <a:srgbClr val="1705F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4B757D2-0827-4A4A-A6A7-2BF4453F80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50902" y="3252327"/>
                    <a:ext cx="446148" cy="6446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98018EA-5BAF-46FB-B2D2-839D7B230824}"/>
                      </a:ext>
                    </a:extLst>
                  </p:cNvPr>
                  <p:cNvSpPr txBox="1"/>
                  <p:nvPr/>
                </p:nvSpPr>
                <p:spPr>
                  <a:xfrm>
                    <a:off x="11315249" y="5177404"/>
                    <a:ext cx="292131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nl-NL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nl-NL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198018EA-5BAF-46FB-B2D2-839D7B2308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15249" y="5177404"/>
                    <a:ext cx="292131" cy="3105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667" r="-10417" b="-13725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E41752E1-0438-4B5C-B3CB-7BF04FDD4AD7}"/>
                      </a:ext>
                    </a:extLst>
                  </p:cNvPr>
                  <p:cNvSpPr txBox="1"/>
                  <p:nvPr/>
                </p:nvSpPr>
                <p:spPr>
                  <a:xfrm>
                    <a:off x="7512625" y="5527965"/>
                    <a:ext cx="721736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nl-NL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E41752E1-0438-4B5C-B3CB-7BF04FDD4A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12625" y="5527965"/>
                    <a:ext cx="721736" cy="31059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723" r="-7563" b="-15686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BBA2A9B-8680-41CC-B3A6-B2B77CBB4B25}"/>
                      </a:ext>
                    </a:extLst>
                  </p:cNvPr>
                  <p:cNvSpPr txBox="1"/>
                  <p:nvPr/>
                </p:nvSpPr>
                <p:spPr>
                  <a:xfrm>
                    <a:off x="8001416" y="1303891"/>
                    <a:ext cx="286809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nl-NL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nl-NL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BBA2A9B-8680-41CC-B3A6-B2B77CBB4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1416" y="1303891"/>
                    <a:ext cx="286809" cy="3105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1277" r="-6383" b="-15686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2FED29A-8706-46FD-99F5-23CDC46C0A56}"/>
                  </a:ext>
                </a:extLst>
              </p:cNvPr>
              <p:cNvSpPr/>
              <p:nvPr/>
            </p:nvSpPr>
            <p:spPr>
              <a:xfrm>
                <a:off x="7344431" y="5466735"/>
                <a:ext cx="1170304" cy="491613"/>
              </a:xfrm>
              <a:custGeom>
                <a:avLst/>
                <a:gdLst>
                  <a:gd name="connsiteX0" fmla="*/ 600034 w 1170304"/>
                  <a:gd name="connsiteY0" fmla="*/ 491613 h 491613"/>
                  <a:gd name="connsiteX1" fmla="*/ 246072 w 1170304"/>
                  <a:gd name="connsiteY1" fmla="*/ 452284 h 491613"/>
                  <a:gd name="connsiteX2" fmla="*/ 69092 w 1170304"/>
                  <a:gd name="connsiteY2" fmla="*/ 383459 h 491613"/>
                  <a:gd name="connsiteX3" fmla="*/ 19930 w 1170304"/>
                  <a:gd name="connsiteY3" fmla="*/ 324465 h 491613"/>
                  <a:gd name="connsiteX4" fmla="*/ 266 w 1170304"/>
                  <a:gd name="connsiteY4" fmla="*/ 294968 h 491613"/>
                  <a:gd name="connsiteX5" fmla="*/ 59259 w 1170304"/>
                  <a:gd name="connsiteY5" fmla="*/ 137652 h 491613"/>
                  <a:gd name="connsiteX6" fmla="*/ 108421 w 1170304"/>
                  <a:gd name="connsiteY6" fmla="*/ 88491 h 491613"/>
                  <a:gd name="connsiteX7" fmla="*/ 472214 w 1170304"/>
                  <a:gd name="connsiteY7" fmla="*/ 9833 h 491613"/>
                  <a:gd name="connsiteX8" fmla="*/ 629530 w 1170304"/>
                  <a:gd name="connsiteY8" fmla="*/ 0 h 491613"/>
                  <a:gd name="connsiteX9" fmla="*/ 953995 w 1170304"/>
                  <a:gd name="connsiteY9" fmla="*/ 29497 h 491613"/>
                  <a:gd name="connsiteX10" fmla="*/ 1003156 w 1170304"/>
                  <a:gd name="connsiteY10" fmla="*/ 39330 h 491613"/>
                  <a:gd name="connsiteX11" fmla="*/ 1150640 w 1170304"/>
                  <a:gd name="connsiteY11" fmla="*/ 137652 h 491613"/>
                  <a:gd name="connsiteX12" fmla="*/ 1170304 w 1170304"/>
                  <a:gd name="connsiteY12" fmla="*/ 206478 h 491613"/>
                  <a:gd name="connsiteX13" fmla="*/ 1130975 w 1170304"/>
                  <a:gd name="connsiteY13" fmla="*/ 275304 h 491613"/>
                  <a:gd name="connsiteX14" fmla="*/ 904834 w 1170304"/>
                  <a:gd name="connsiteY14" fmla="*/ 383459 h 491613"/>
                  <a:gd name="connsiteX15" fmla="*/ 826175 w 1170304"/>
                  <a:gd name="connsiteY15" fmla="*/ 403123 h 491613"/>
                  <a:gd name="connsiteX16" fmla="*/ 698356 w 1170304"/>
                  <a:gd name="connsiteY16" fmla="*/ 412955 h 491613"/>
                  <a:gd name="connsiteX17" fmla="*/ 511543 w 1170304"/>
                  <a:gd name="connsiteY17" fmla="*/ 432620 h 49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70304" h="491613">
                    <a:moveTo>
                      <a:pt x="600034" y="491613"/>
                    </a:moveTo>
                    <a:cubicBezTo>
                      <a:pt x="469274" y="485075"/>
                      <a:pt x="371017" y="489032"/>
                      <a:pt x="246072" y="452284"/>
                    </a:cubicBezTo>
                    <a:cubicBezTo>
                      <a:pt x="185347" y="434424"/>
                      <a:pt x="69092" y="383459"/>
                      <a:pt x="69092" y="383459"/>
                    </a:cubicBezTo>
                    <a:cubicBezTo>
                      <a:pt x="52705" y="363794"/>
                      <a:pt x="35645" y="344671"/>
                      <a:pt x="19930" y="324465"/>
                    </a:cubicBezTo>
                    <a:cubicBezTo>
                      <a:pt x="12675" y="315137"/>
                      <a:pt x="-2168" y="306531"/>
                      <a:pt x="266" y="294968"/>
                    </a:cubicBezTo>
                    <a:cubicBezTo>
                      <a:pt x="11803" y="240165"/>
                      <a:pt x="33272" y="187262"/>
                      <a:pt x="59259" y="137652"/>
                    </a:cubicBezTo>
                    <a:cubicBezTo>
                      <a:pt x="70012" y="117123"/>
                      <a:pt x="88162" y="99746"/>
                      <a:pt x="108421" y="88491"/>
                    </a:cubicBezTo>
                    <a:cubicBezTo>
                      <a:pt x="225614" y="23384"/>
                      <a:pt x="337874" y="23267"/>
                      <a:pt x="472214" y="9833"/>
                    </a:cubicBezTo>
                    <a:cubicBezTo>
                      <a:pt x="524494" y="4605"/>
                      <a:pt x="577091" y="3278"/>
                      <a:pt x="629530" y="0"/>
                    </a:cubicBezTo>
                    <a:cubicBezTo>
                      <a:pt x="779389" y="9991"/>
                      <a:pt x="796533" y="8958"/>
                      <a:pt x="953995" y="29497"/>
                    </a:cubicBezTo>
                    <a:cubicBezTo>
                      <a:pt x="970566" y="31658"/>
                      <a:pt x="986769" y="36052"/>
                      <a:pt x="1003156" y="39330"/>
                    </a:cubicBezTo>
                    <a:cubicBezTo>
                      <a:pt x="1059358" y="67431"/>
                      <a:pt x="1123249" y="77390"/>
                      <a:pt x="1150640" y="137652"/>
                    </a:cubicBezTo>
                    <a:cubicBezTo>
                      <a:pt x="1160513" y="159373"/>
                      <a:pt x="1163749" y="183536"/>
                      <a:pt x="1170304" y="206478"/>
                    </a:cubicBezTo>
                    <a:cubicBezTo>
                      <a:pt x="1157194" y="229420"/>
                      <a:pt x="1150788" y="257822"/>
                      <a:pt x="1130975" y="275304"/>
                    </a:cubicBezTo>
                    <a:cubicBezTo>
                      <a:pt x="1051186" y="345706"/>
                      <a:pt x="998291" y="357499"/>
                      <a:pt x="904834" y="383459"/>
                    </a:cubicBezTo>
                    <a:cubicBezTo>
                      <a:pt x="878793" y="390692"/>
                      <a:pt x="852930" y="399301"/>
                      <a:pt x="826175" y="403123"/>
                    </a:cubicBezTo>
                    <a:cubicBezTo>
                      <a:pt x="783872" y="409166"/>
                      <a:pt x="740962" y="409678"/>
                      <a:pt x="698356" y="412955"/>
                    </a:cubicBezTo>
                    <a:cubicBezTo>
                      <a:pt x="564405" y="437310"/>
                      <a:pt x="626844" y="432620"/>
                      <a:pt x="511543" y="43262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5D70242-6FEA-4AD1-B2AD-6C6ECA776FDD}"/>
                </a:ext>
              </a:extLst>
            </p:cNvPr>
            <p:cNvCxnSpPr>
              <a:cxnSpLocks/>
            </p:cNvCxnSpPr>
            <p:nvPr/>
          </p:nvCxnSpPr>
          <p:spPr>
            <a:xfrm rot="1797670">
              <a:off x="2507614" y="4080979"/>
              <a:ext cx="0" cy="1068598"/>
            </a:xfrm>
            <a:prstGeom prst="straightConnector1">
              <a:avLst/>
            </a:prstGeom>
            <a:ln w="38100">
              <a:solidFill>
                <a:srgbClr val="1705FB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7EBAFD5-5B0D-4836-BDC1-228BD1897CE2}"/>
                </a:ext>
              </a:extLst>
            </p:cNvPr>
            <p:cNvCxnSpPr>
              <a:cxnSpLocks/>
            </p:cNvCxnSpPr>
            <p:nvPr/>
          </p:nvCxnSpPr>
          <p:spPr>
            <a:xfrm rot="1797670">
              <a:off x="5578322" y="5908390"/>
              <a:ext cx="0" cy="106859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7011768-8CF6-47FF-A106-CD65D93EA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5765" y="1920964"/>
              <a:ext cx="522344" cy="8461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09F66-1F62-4E97-B10E-D57BD2383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 b="72869"/>
          <a:stretch/>
        </p:blipFill>
        <p:spPr bwMode="auto">
          <a:xfrm>
            <a:off x="3372461" y="3590409"/>
            <a:ext cx="2557286" cy="4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311B12-8DB2-426A-9A7E-07A44870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85" y="4097421"/>
            <a:ext cx="1980879" cy="5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74DE5D-9BEE-4D77-B20C-6453A304F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73130" r="69678" b="11821"/>
          <a:stretch/>
        </p:blipFill>
        <p:spPr bwMode="auto">
          <a:xfrm>
            <a:off x="3331429" y="2031835"/>
            <a:ext cx="2187072" cy="7246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9BAB1D-5570-4E05-B0B1-1644F0E3ED65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3721500" y="2620303"/>
            <a:ext cx="566937" cy="352351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20E43BA-DAA0-44DA-AAEF-95BD3DB42B38}"/>
              </a:ext>
            </a:extLst>
          </p:cNvPr>
          <p:cNvSpPr txBox="1"/>
          <p:nvPr/>
        </p:nvSpPr>
        <p:spPr>
          <a:xfrm>
            <a:off x="3056969" y="2972654"/>
            <a:ext cx="1329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Polarization rotation tensor</a:t>
            </a:r>
            <a:endParaRPr lang="nl-NL" sz="14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B97EED6-3794-4C32-992C-29C1E8F638C9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5186537" y="2683104"/>
            <a:ext cx="64286" cy="320740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0A04FA3-75D7-4DE0-9F9E-3FCC86F9ED55}"/>
              </a:ext>
            </a:extLst>
          </p:cNvPr>
          <p:cNvSpPr txBox="1"/>
          <p:nvPr/>
        </p:nvSpPr>
        <p:spPr>
          <a:xfrm>
            <a:off x="4550522" y="3003844"/>
            <a:ext cx="127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Coherent sum of E-fields</a:t>
            </a:r>
            <a:endParaRPr lang="nl-NL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344CB3-E5A7-4565-858A-E2A8B18B4AD9}"/>
              </a:ext>
            </a:extLst>
          </p:cNvPr>
          <p:cNvSpPr txBox="1"/>
          <p:nvPr/>
        </p:nvSpPr>
        <p:spPr>
          <a:xfrm rot="16200000">
            <a:off x="-723731" y="3847017"/>
            <a:ext cx="2791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Polarization Issue</a:t>
            </a:r>
            <a:endParaRPr lang="nl-NL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3031DF-0141-4856-8EDC-0A3AA954A3DB}"/>
              </a:ext>
            </a:extLst>
          </p:cNvPr>
          <p:cNvSpPr/>
          <p:nvPr/>
        </p:nvSpPr>
        <p:spPr>
          <a:xfrm>
            <a:off x="6164704" y="1433460"/>
            <a:ext cx="5958470" cy="541424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FF6578-2C71-412A-A8CE-CE3DB9AD550A}"/>
              </a:ext>
            </a:extLst>
          </p:cNvPr>
          <p:cNvSpPr txBox="1"/>
          <p:nvPr/>
        </p:nvSpPr>
        <p:spPr>
          <a:xfrm rot="5400000">
            <a:off x="10492938" y="4013283"/>
            <a:ext cx="2729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Windowing Issue</a:t>
            </a:r>
            <a:endParaRPr lang="nl-NL" b="1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5414A28-8D67-49D8-82F7-5C17802A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15"/>
          <a:stretch/>
        </p:blipFill>
        <p:spPr bwMode="auto">
          <a:xfrm>
            <a:off x="6318388" y="2276419"/>
            <a:ext cx="5286375" cy="278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F52E0C7-506A-4275-AAAC-A371A00E7646}"/>
              </a:ext>
            </a:extLst>
          </p:cNvPr>
          <p:cNvSpPr txBox="1"/>
          <p:nvPr/>
        </p:nvSpPr>
        <p:spPr>
          <a:xfrm>
            <a:off x="6365227" y="5022717"/>
            <a:ext cx="17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Scholten et al. (2025)</a:t>
            </a:r>
            <a:endParaRPr lang="nl-NL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5B712E-9471-4249-B2D1-AC5498916A23}"/>
              </a:ext>
            </a:extLst>
          </p:cNvPr>
          <p:cNvSpPr txBox="1"/>
          <p:nvPr/>
        </p:nvSpPr>
        <p:spPr>
          <a:xfrm>
            <a:off x="7478863" y="5536339"/>
            <a:ext cx="2785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Integration window needs to be well centered around pulse in beamformed trace.</a:t>
            </a:r>
            <a:endParaRPr lang="nl-NL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DFC8520-A430-45DF-900F-EEE05901A449}"/>
              </a:ext>
            </a:extLst>
          </p:cNvPr>
          <p:cNvCxnSpPr>
            <a:cxnSpLocks/>
            <a:stCxn id="43" idx="0"/>
            <a:endCxn id="1032" idx="2"/>
          </p:cNvCxnSpPr>
          <p:nvPr/>
        </p:nvCxnSpPr>
        <p:spPr>
          <a:xfrm flipV="1">
            <a:off x="8871833" y="5059736"/>
            <a:ext cx="89743" cy="476603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017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A084C0D-BBDA-473F-8653-A2B55797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1" y="1743769"/>
            <a:ext cx="4014592" cy="4975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460D7-AF2B-4EBC-A5B2-DF13900C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Zooming in on filament starts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6369B1-B846-45BA-9F5B-7D4B3FC0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838" y="137853"/>
            <a:ext cx="5329598" cy="65836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4442C-54CC-43D4-8A4C-D7A060AF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26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2DEC6-1126-B2A4-49E7-B121A41E8C5D}"/>
              </a:ext>
            </a:extLst>
          </p:cNvPr>
          <p:cNvGrpSpPr/>
          <p:nvPr/>
        </p:nvGrpSpPr>
        <p:grpSpPr>
          <a:xfrm>
            <a:off x="7802284" y="4418865"/>
            <a:ext cx="2029492" cy="1623312"/>
            <a:chOff x="6906934" y="4418201"/>
            <a:chExt cx="2029492" cy="162331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427517F-4BBA-8A1B-2EC8-39BD67AB2AD4}"/>
                </a:ext>
              </a:extLst>
            </p:cNvPr>
            <p:cNvCxnSpPr/>
            <p:nvPr/>
          </p:nvCxnSpPr>
          <p:spPr>
            <a:xfrm flipH="1" flipV="1">
              <a:off x="7144623" y="5208164"/>
              <a:ext cx="384495" cy="56625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1378B4D-5815-53DA-3165-AB26F8F7D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6934" y="5676548"/>
              <a:ext cx="489358" cy="25167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32B42C-7D54-1001-6CEA-C4AAFFEBE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873" y="5124274"/>
              <a:ext cx="148091" cy="461397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1A5302-A239-09E7-BFEC-08366079D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395" y="4474127"/>
              <a:ext cx="391485" cy="118844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C4224B-8D88-6E81-3486-408A0C7D03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3981" y="4418201"/>
              <a:ext cx="167780" cy="111853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37990-6279-103E-3A65-0B76A103B746}"/>
                </a:ext>
              </a:extLst>
            </p:cNvPr>
            <p:cNvSpPr txBox="1"/>
            <p:nvPr/>
          </p:nvSpPr>
          <p:spPr>
            <a:xfrm>
              <a:off x="7458103" y="5672181"/>
              <a:ext cx="14783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radio bursts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211015-A103-4BD3-B440-567EBD3CB561}"/>
              </a:ext>
            </a:extLst>
          </p:cNvPr>
          <p:cNvCxnSpPr>
            <a:cxnSpLocks/>
          </p:cNvCxnSpPr>
          <p:nvPr/>
        </p:nvCxnSpPr>
        <p:spPr>
          <a:xfrm flipV="1">
            <a:off x="1645920" y="2943225"/>
            <a:ext cx="5421630" cy="24364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E6A3AC-2AE5-4261-A878-FE695E92514C}"/>
              </a:ext>
            </a:extLst>
          </p:cNvPr>
          <p:cNvCxnSpPr>
            <a:cxnSpLocks/>
          </p:cNvCxnSpPr>
          <p:nvPr/>
        </p:nvCxnSpPr>
        <p:spPr>
          <a:xfrm>
            <a:off x="1645920" y="6356350"/>
            <a:ext cx="54216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6369B1-B846-45BA-9F5B-7D4B3FC0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128" y="138212"/>
            <a:ext cx="5329018" cy="658290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4442C-54CC-43D4-8A4C-D7A060AF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27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2DEC6-1126-B2A4-49E7-B121A41E8C5D}"/>
              </a:ext>
            </a:extLst>
          </p:cNvPr>
          <p:cNvGrpSpPr/>
          <p:nvPr/>
        </p:nvGrpSpPr>
        <p:grpSpPr>
          <a:xfrm>
            <a:off x="7802284" y="4418865"/>
            <a:ext cx="2029492" cy="1623312"/>
            <a:chOff x="6906934" y="4418201"/>
            <a:chExt cx="2029492" cy="162331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427517F-4BBA-8A1B-2EC8-39BD67AB2AD4}"/>
                </a:ext>
              </a:extLst>
            </p:cNvPr>
            <p:cNvCxnSpPr/>
            <p:nvPr/>
          </p:nvCxnSpPr>
          <p:spPr>
            <a:xfrm flipH="1" flipV="1">
              <a:off x="7144623" y="5208164"/>
              <a:ext cx="384495" cy="56625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1378B4D-5815-53DA-3165-AB26F8F7D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6934" y="5676548"/>
              <a:ext cx="489358" cy="25167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32B42C-7D54-1001-6CEA-C4AAFFEBE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873" y="5124274"/>
              <a:ext cx="148091" cy="461397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1A5302-A239-09E7-BFEC-08366079D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395" y="4474127"/>
              <a:ext cx="391485" cy="118844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C4224B-8D88-6E81-3486-408A0C7D03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3981" y="4418201"/>
              <a:ext cx="167780" cy="111853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37990-6279-103E-3A65-0B76A103B746}"/>
                </a:ext>
              </a:extLst>
            </p:cNvPr>
            <p:cNvSpPr txBox="1"/>
            <p:nvPr/>
          </p:nvSpPr>
          <p:spPr>
            <a:xfrm>
              <a:off x="7458103" y="5672181"/>
              <a:ext cx="14783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radio bursts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10437924-EC2D-4148-91C4-413140E6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6548"/>
          </a:xfrm>
        </p:spPr>
        <p:txBody>
          <a:bodyPr/>
          <a:lstStyle/>
          <a:p>
            <a:r>
              <a:rPr lang="en-US" dirty="0"/>
              <a:t>Filament Initiation</a:t>
            </a:r>
            <a:endParaRPr lang="nl-NL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F98829C-3D42-4DBA-B206-CC54F3DD9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9008"/>
            <a:ext cx="3932237" cy="39399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 of new network of filaments: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Near previous filament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With “burst” of VHF emission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C9C02BE1-9014-47B7-BDFB-9BDAA09F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4" y="3523343"/>
            <a:ext cx="4841250" cy="320156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7F71F16-56D0-49DA-88A2-F13C0B9A100E}"/>
              </a:ext>
            </a:extLst>
          </p:cNvPr>
          <p:cNvCxnSpPr>
            <a:cxnSpLocks/>
          </p:cNvCxnSpPr>
          <p:nvPr/>
        </p:nvCxnSpPr>
        <p:spPr>
          <a:xfrm>
            <a:off x="2452914" y="4528457"/>
            <a:ext cx="5349370" cy="52579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9B8D0A-3C4C-4A42-9AB6-B059F56D1A7F}"/>
              </a:ext>
            </a:extLst>
          </p:cNvPr>
          <p:cNvCxnSpPr>
            <a:cxnSpLocks/>
          </p:cNvCxnSpPr>
          <p:nvPr/>
        </p:nvCxnSpPr>
        <p:spPr>
          <a:xfrm flipV="1">
            <a:off x="2345616" y="989012"/>
            <a:ext cx="7022614" cy="320997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60D7-AF2B-4EBC-A5B2-DF13900C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burst has similar structure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6369B1-B846-45BA-9F5B-7D4B3FC0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838" y="137853"/>
            <a:ext cx="5329598" cy="65836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4442C-54CC-43D4-8A4C-D7A060AF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28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2DEC6-1126-B2A4-49E7-B121A41E8C5D}"/>
              </a:ext>
            </a:extLst>
          </p:cNvPr>
          <p:cNvGrpSpPr/>
          <p:nvPr/>
        </p:nvGrpSpPr>
        <p:grpSpPr>
          <a:xfrm>
            <a:off x="7802284" y="4418865"/>
            <a:ext cx="2029492" cy="1623312"/>
            <a:chOff x="6906934" y="4418201"/>
            <a:chExt cx="2029492" cy="162331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427517F-4BBA-8A1B-2EC8-39BD67AB2AD4}"/>
                </a:ext>
              </a:extLst>
            </p:cNvPr>
            <p:cNvCxnSpPr/>
            <p:nvPr/>
          </p:nvCxnSpPr>
          <p:spPr>
            <a:xfrm flipH="1" flipV="1">
              <a:off x="7144623" y="5208164"/>
              <a:ext cx="384495" cy="56625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1378B4D-5815-53DA-3165-AB26F8F7D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6934" y="5676548"/>
              <a:ext cx="489358" cy="25167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32B42C-7D54-1001-6CEA-C4AAFFEBE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873" y="5124274"/>
              <a:ext cx="148091" cy="461397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1A5302-A239-09E7-BFEC-08366079D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395" y="4474127"/>
              <a:ext cx="391485" cy="118844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C4224B-8D88-6E81-3486-408A0C7D03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3981" y="4418201"/>
              <a:ext cx="167780" cy="111853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37990-6279-103E-3A65-0B76A103B746}"/>
                </a:ext>
              </a:extLst>
            </p:cNvPr>
            <p:cNvSpPr txBox="1"/>
            <p:nvPr/>
          </p:nvSpPr>
          <p:spPr>
            <a:xfrm>
              <a:off x="7458103" y="5672181"/>
              <a:ext cx="14783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radio bursts</a:t>
              </a:r>
            </a:p>
          </p:txBody>
        </p:sp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A4B4941-1F04-4C9F-9219-6EC95FF41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9008"/>
            <a:ext cx="3932237" cy="3939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Nanosecond risetime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Burst</a:t>
            </a:r>
            <a:r>
              <a:rPr lang="nl-NL" dirty="0"/>
              <a:t> </a:t>
            </a:r>
            <a:r>
              <a:rPr lang="nl-NL" dirty="0" err="1"/>
              <a:t>duration</a:t>
            </a:r>
            <a:r>
              <a:rPr lang="nl-NL" dirty="0"/>
              <a:t>: ~2.5 </a:t>
            </a:r>
            <a:r>
              <a:rPr lang="nl-NL" dirty="0" err="1"/>
              <a:t>us</a:t>
            </a:r>
            <a:endParaRPr lang="en-US" dirty="0"/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7F7D63A5-4472-45AD-8F1D-EDADA4940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8" y="2908919"/>
            <a:ext cx="5241944" cy="395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460D7-AF2B-4EBC-A5B2-DF13900C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Interpretation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6369B1-B846-45BA-9F5B-7D4B3FC0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838" y="137853"/>
            <a:ext cx="5329598" cy="65836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4442C-54CC-43D4-8A4C-D7A060AF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29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2DEC6-1126-B2A4-49E7-B121A41E8C5D}"/>
              </a:ext>
            </a:extLst>
          </p:cNvPr>
          <p:cNvGrpSpPr/>
          <p:nvPr/>
        </p:nvGrpSpPr>
        <p:grpSpPr>
          <a:xfrm>
            <a:off x="7802284" y="4418865"/>
            <a:ext cx="2029492" cy="1623312"/>
            <a:chOff x="6906934" y="4418201"/>
            <a:chExt cx="2029492" cy="162331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427517F-4BBA-8A1B-2EC8-39BD67AB2AD4}"/>
                </a:ext>
              </a:extLst>
            </p:cNvPr>
            <p:cNvCxnSpPr/>
            <p:nvPr/>
          </p:nvCxnSpPr>
          <p:spPr>
            <a:xfrm flipH="1" flipV="1">
              <a:off x="7144623" y="5208164"/>
              <a:ext cx="384495" cy="566258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1378B4D-5815-53DA-3165-AB26F8F7D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06934" y="5676548"/>
              <a:ext cx="489358" cy="25167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732B42C-7D54-1001-6CEA-C4AAFFEBE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9873" y="5124274"/>
              <a:ext cx="148091" cy="461397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81A5302-A239-09E7-BFEC-08366079D2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1395" y="4474127"/>
              <a:ext cx="391485" cy="118844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C4224B-8D88-6E81-3486-408A0C7D03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3981" y="4418201"/>
              <a:ext cx="167780" cy="1118532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A37990-6279-103E-3A65-0B76A103B746}"/>
                </a:ext>
              </a:extLst>
            </p:cNvPr>
            <p:cNvSpPr txBox="1"/>
            <p:nvPr/>
          </p:nvSpPr>
          <p:spPr>
            <a:xfrm>
              <a:off x="7458103" y="5672181"/>
              <a:ext cx="147832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radio bursts</a:t>
              </a:r>
            </a:p>
          </p:txBody>
        </p:sp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A4B4941-1F04-4C9F-9219-6EC95FF41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9008"/>
            <a:ext cx="3932237" cy="3939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Charge builds up at various locations along the filaments.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Conclusion: Filaments are </a:t>
            </a:r>
            <a:r>
              <a:rPr lang="en-US" b="1" dirty="0"/>
              <a:t>not</a:t>
            </a:r>
            <a:r>
              <a:rPr lang="en-US" dirty="0"/>
              <a:t> streamers</a:t>
            </a:r>
          </a:p>
        </p:txBody>
      </p:sp>
    </p:spTree>
    <p:extLst>
      <p:ext uri="{BB962C8B-B14F-4D97-AF65-F5344CB8AC3E}">
        <p14:creationId xmlns:p14="http://schemas.microsoft.com/office/powerpoint/2010/main" val="28321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EB9C-1474-45C3-97B4-425F8957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Streamer Tree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6583E-0779-4A9E-B643-30B1AB0F0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8163"/>
            <a:ext cx="5334000" cy="4388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When radius of streamer head becomes sufficiently large it can branch. </a:t>
            </a:r>
            <a:r>
              <a:rPr lang="en-US" dirty="0"/>
              <a:t>→ “</a:t>
            </a:r>
            <a:r>
              <a:rPr lang="en-US" b="1" dirty="0"/>
              <a:t>streamer tree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To what extent do </a:t>
            </a:r>
            <a:r>
              <a:rPr lang="en-US" b="1" dirty="0">
                <a:latin typeface="Arial"/>
                <a:cs typeface="Arial"/>
              </a:rPr>
              <a:t>simulations </a:t>
            </a:r>
            <a:r>
              <a:rPr lang="en-US" dirty="0">
                <a:latin typeface="Arial"/>
                <a:cs typeface="Arial"/>
              </a:rPr>
              <a:t>agree with LOFAR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FB4FB-72F6-4C3D-9BA4-1AED55E0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543F2E-D19E-4218-AB1E-35D348D39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0" y="2242220"/>
            <a:ext cx="3774926" cy="36725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F5CFE2-42F6-429E-BDDC-72D42CAC811F}"/>
              </a:ext>
            </a:extLst>
          </p:cNvPr>
          <p:cNvSpPr txBox="1"/>
          <p:nvPr/>
        </p:nvSpPr>
        <p:spPr>
          <a:xfrm>
            <a:off x="1100130" y="5888910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Luque</a:t>
            </a:r>
            <a:r>
              <a:rPr lang="en-US" sz="1400" dirty="0"/>
              <a:t> &amp; Ebert (2014)</a:t>
            </a:r>
            <a:endParaRPr lang="nl-NL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C299FB-019B-47D9-96FB-539D9A1EEEC4}"/>
              </a:ext>
            </a:extLst>
          </p:cNvPr>
          <p:cNvCxnSpPr>
            <a:cxnSpLocks/>
          </p:cNvCxnSpPr>
          <p:nvPr/>
        </p:nvCxnSpPr>
        <p:spPr>
          <a:xfrm>
            <a:off x="2076450" y="2856330"/>
            <a:ext cx="16383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E7F8E8C-22F7-48C7-8441-437FFE4B761A}"/>
              </a:ext>
            </a:extLst>
          </p:cNvPr>
          <p:cNvSpPr txBox="1"/>
          <p:nvPr/>
        </p:nvSpPr>
        <p:spPr>
          <a:xfrm>
            <a:off x="2392421" y="2486998"/>
            <a:ext cx="100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~8 cm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092141A-5C8E-49F5-85F6-C63088D91F9B}"/>
              </a:ext>
            </a:extLst>
          </p:cNvPr>
          <p:cNvCxnSpPr>
            <a:cxnSpLocks/>
          </p:cNvCxnSpPr>
          <p:nvPr/>
        </p:nvCxnSpPr>
        <p:spPr>
          <a:xfrm flipH="1">
            <a:off x="3871513" y="2987984"/>
            <a:ext cx="1" cy="1688791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281E3E4-B567-432D-B780-7EF7723FAF59}"/>
              </a:ext>
            </a:extLst>
          </p:cNvPr>
          <p:cNvSpPr txBox="1"/>
          <p:nvPr/>
        </p:nvSpPr>
        <p:spPr>
          <a:xfrm rot="5400000">
            <a:off x="3553000" y="3647713"/>
            <a:ext cx="100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~10 cm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0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EB9C-1474-45C3-97B4-425F8957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06583E-0779-4A9E-B643-30B1AB0F01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1808163"/>
                <a:ext cx="5334000" cy="4388524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Cold streamer quickly loses conductivity behind tip.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𝑖𝑜𝑛𝑖𝑧𝑎𝑡𝑖𝑜𝑛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𝑎𝑡𝑡𝑎𝑐h𝑚𝑒𝑛𝑡</m:t>
                        </m:r>
                      </m:sub>
                    </m:sSub>
                  </m:oMath>
                </a14:m>
                <a:endParaRPr lang="en-US" b="0" dirty="0">
                  <a:latin typeface="Arial"/>
                </a:endParaRPr>
              </a:p>
              <a:p>
                <a:pPr lvl="1"/>
                <a:endParaRPr lang="en-US" b="0" dirty="0">
                  <a:latin typeface="Arial"/>
                </a:endParaRPr>
              </a:p>
              <a:p>
                <a:r>
                  <a:rPr lang="en-US" b="0" dirty="0">
                    <a:latin typeface="Arial"/>
                  </a:rPr>
                  <a:t>Thermally ionized</a:t>
                </a:r>
                <a:r>
                  <a:rPr lang="en-US" b="0" dirty="0">
                    <a:latin typeface="Arial"/>
                    <a:cs typeface="Arial"/>
                  </a:rPr>
                  <a:t> </a:t>
                </a:r>
                <a:r>
                  <a:rPr lang="en-US" dirty="0">
                    <a:latin typeface="Arial"/>
                    <a:cs typeface="Arial"/>
                  </a:rPr>
                  <a:t>“hot” channel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5000 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>
                    <a:latin typeface="Arial"/>
                    <a:cs typeface="Arial"/>
                  </a:rPr>
                  <a:t>) required to keep air conductive.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06583E-0779-4A9E-B643-30B1AB0F01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1808163"/>
                <a:ext cx="5334000" cy="4388524"/>
              </a:xfrm>
              <a:blipFill>
                <a:blip r:embed="rId3"/>
                <a:stretch>
                  <a:fillRect l="-2057" t="-2500" r="-125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FB4FB-72F6-4C3D-9BA4-1AED55E0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1EA21-971C-4D04-A094-2D7DBD2A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980" y="1063695"/>
            <a:ext cx="5401067" cy="53279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AA811E-7C1A-4429-83C3-07FE94E4A75E}"/>
              </a:ext>
            </a:extLst>
          </p:cNvPr>
          <p:cNvGrpSpPr/>
          <p:nvPr/>
        </p:nvGrpSpPr>
        <p:grpSpPr>
          <a:xfrm>
            <a:off x="4313274" y="4737815"/>
            <a:ext cx="4509884" cy="1448699"/>
            <a:chOff x="4313274" y="4737815"/>
            <a:chExt cx="4509884" cy="1448699"/>
          </a:xfrm>
        </p:grpSpPr>
        <p:sp>
          <p:nvSpPr>
            <p:cNvPr id="5" name="Arrow: Bent-Up 4">
              <a:extLst>
                <a:ext uri="{FF2B5EF4-FFF2-40B4-BE49-F238E27FC236}">
                  <a16:creationId xmlns:a16="http://schemas.microsoft.com/office/drawing/2014/main" id="{6C041D8E-DD73-4DFD-AEED-D4B169EDBBEB}"/>
                </a:ext>
              </a:extLst>
            </p:cNvPr>
            <p:cNvSpPr/>
            <p:nvPr/>
          </p:nvSpPr>
          <p:spPr>
            <a:xfrm rot="16200000" flipH="1">
              <a:off x="6291203" y="3403623"/>
              <a:ext cx="1197764" cy="3866147"/>
            </a:xfrm>
            <a:prstGeom prst="bentUp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0DD6BD-1A62-439D-9E94-BEB9A93AF503}"/>
                </a:ext>
              </a:extLst>
            </p:cNvPr>
            <p:cNvSpPr txBox="1"/>
            <p:nvPr/>
          </p:nvSpPr>
          <p:spPr>
            <a:xfrm rot="5400000">
              <a:off x="3976002" y="5326022"/>
              <a:ext cx="11977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Leader</a:t>
              </a:r>
              <a:endParaRPr lang="nl-NL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D36795-E9C7-4062-BF6C-C8A00CC48E99}"/>
              </a:ext>
            </a:extLst>
          </p:cNvPr>
          <p:cNvGrpSpPr/>
          <p:nvPr/>
        </p:nvGrpSpPr>
        <p:grpSpPr>
          <a:xfrm>
            <a:off x="762000" y="2105175"/>
            <a:ext cx="3753261" cy="4246173"/>
            <a:chOff x="762000" y="2105175"/>
            <a:chExt cx="3753261" cy="424617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6F4AB7-66D8-4F3B-A69F-FEF878BB5222}"/>
                </a:ext>
              </a:extLst>
            </p:cNvPr>
            <p:cNvSpPr/>
            <p:nvPr/>
          </p:nvSpPr>
          <p:spPr>
            <a:xfrm rot="2397306">
              <a:off x="2784824" y="2857093"/>
              <a:ext cx="1730437" cy="41515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FC70E5-E0B1-474B-ACD0-7F2BE5365E40}"/>
                </a:ext>
              </a:extLst>
            </p:cNvPr>
            <p:cNvSpPr txBox="1"/>
            <p:nvPr/>
          </p:nvSpPr>
          <p:spPr>
            <a:xfrm>
              <a:off x="877339" y="2105175"/>
              <a:ext cx="1921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Streamers?</a:t>
              </a:r>
              <a:endParaRPr lang="nl-NL" sz="2400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1FF141-2BBB-4EB0-AC78-E654B93D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1348" y="3071882"/>
              <a:ext cx="1256675" cy="305579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D80994-67AE-4F8B-8B55-C9DB2DF4121D}"/>
                </a:ext>
              </a:extLst>
            </p:cNvPr>
            <p:cNvSpPr/>
            <p:nvPr/>
          </p:nvSpPr>
          <p:spPr>
            <a:xfrm rot="5400000">
              <a:off x="-328778" y="3994549"/>
              <a:ext cx="3447577" cy="1266022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7CEFD-C428-4DC7-A1E1-4D4446DBB4D5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1251284" y="2509038"/>
              <a:ext cx="1735527" cy="45203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0B369B3-5A74-43F6-BBCF-0BB4044AE654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 flipV="1">
              <a:off x="1723809" y="3620302"/>
              <a:ext cx="2589465" cy="257638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5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76D1D49-83C7-4462-A296-6CD5CBB4F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55" y="1929008"/>
            <a:ext cx="7213711" cy="38576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9CF68-B1A0-4562-9D44-F109E7513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Previous Observations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9AD80-0CD3-46DB-BBA9-4A6982B8C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Best most recent camera observation near ground.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Time resolution of high-speed cameras insufficient to resolve filament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A621C-2039-4E22-93E9-D31A7A0F6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07C972F0-0C6B-4B58-82CA-C22F19348E09}"/>
              </a:ext>
            </a:extLst>
          </p:cNvPr>
          <p:cNvSpPr/>
          <p:nvPr/>
        </p:nvSpPr>
        <p:spPr>
          <a:xfrm flipV="1">
            <a:off x="1735972" y="2814587"/>
            <a:ext cx="2560320" cy="822960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EDF2B-7B15-401B-A991-DEAB37A5C9AD}"/>
              </a:ext>
            </a:extLst>
          </p:cNvPr>
          <p:cNvSpPr txBox="1"/>
          <p:nvPr/>
        </p:nvSpPr>
        <p:spPr>
          <a:xfrm>
            <a:off x="2071001" y="357814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 us integration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4B571B-6D45-4089-BEB3-2CF5FE1CB254}"/>
              </a:ext>
            </a:extLst>
          </p:cNvPr>
          <p:cNvSpPr txBox="1"/>
          <p:nvPr/>
        </p:nvSpPr>
        <p:spPr>
          <a:xfrm>
            <a:off x="4826055" y="5786632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Saba et al. (2022)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2B066-41C6-4352-AC87-12420294C2DB}"/>
              </a:ext>
            </a:extLst>
          </p:cNvPr>
          <p:cNvSpPr txBox="1"/>
          <p:nvPr/>
        </p:nvSpPr>
        <p:spPr>
          <a:xfrm rot="19965408">
            <a:off x="4452538" y="3626986"/>
            <a:ext cx="7920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Majority of discharge inside optically opaque thundercloud!!</a:t>
            </a:r>
            <a:endParaRPr lang="nl-N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6E995207-7F6E-4D61-B772-6E9C98C32B2C}"/>
              </a:ext>
            </a:extLst>
          </p:cNvPr>
          <p:cNvSpPr/>
          <p:nvPr/>
        </p:nvSpPr>
        <p:spPr>
          <a:xfrm rot="10800000">
            <a:off x="5885582" y="3001417"/>
            <a:ext cx="224589" cy="445168"/>
          </a:xfrm>
          <a:prstGeom prst="rightBracke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FDFE8-2A40-4E9C-B1A5-90241101018C}"/>
              </a:ext>
            </a:extLst>
          </p:cNvPr>
          <p:cNvSpPr txBox="1"/>
          <p:nvPr/>
        </p:nvSpPr>
        <p:spPr>
          <a:xfrm>
            <a:off x="5088547" y="303431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~20 m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3E9B-147A-4953-9D10-2DCB7EDB8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LOFAR so good?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6ECA0-BF1D-407A-A2E7-70D923DEF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Large area (</a:t>
            </a:r>
            <a:r>
              <a:rPr lang="en-US" b="1" dirty="0"/>
              <a:t>3000 km</a:t>
            </a:r>
            <a:r>
              <a:rPr lang="en-US" b="1" baseline="30000" dirty="0"/>
              <a:t>2</a:t>
            </a:r>
            <a:r>
              <a:rPr lang="en-US" dirty="0"/>
              <a:t>) and high timing accuracy (</a:t>
            </a:r>
            <a:r>
              <a:rPr lang="en-US" b="1" dirty="0"/>
              <a:t>~1 ns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sees over large distances (and through clouds)</a:t>
            </a:r>
          </a:p>
          <a:p>
            <a:pPr lvl="1"/>
            <a:r>
              <a:rPr lang="en-US" dirty="0"/>
              <a:t>sub-meter spatial resolution</a:t>
            </a:r>
          </a:p>
          <a:p>
            <a:r>
              <a:rPr lang="en-US" dirty="0"/>
              <a:t>We use transient buffers recording raw voltages measured by LBA (</a:t>
            </a:r>
            <a:r>
              <a:rPr lang="en-US" b="1" dirty="0"/>
              <a:t>5 ns time resolution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3218B-7882-4404-AE86-1B32A6BE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D53C05-A9EE-449F-80B4-3CC39813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2" y="3778693"/>
            <a:ext cx="4920666" cy="29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DC6EAB88-04C3-4543-980F-B5239E84911D}"/>
              </a:ext>
            </a:extLst>
          </p:cNvPr>
          <p:cNvSpPr/>
          <p:nvPr/>
        </p:nvSpPr>
        <p:spPr>
          <a:xfrm flipV="1">
            <a:off x="2040772" y="4210251"/>
            <a:ext cx="3522954" cy="1276150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19208-36D5-4E7A-ABCC-531A9FE93A2C}"/>
              </a:ext>
            </a:extLst>
          </p:cNvPr>
          <p:cNvSpPr txBox="1"/>
          <p:nvPr/>
        </p:nvSpPr>
        <p:spPr>
          <a:xfrm>
            <a:off x="3743687" y="612354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credit: Brian Hare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1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8E4B78-A419-44DA-BB1F-421138D13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r="42929"/>
          <a:stretch/>
        </p:blipFill>
        <p:spPr>
          <a:xfrm>
            <a:off x="465221" y="1600077"/>
            <a:ext cx="3512170" cy="5139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655EB-3B8E-4E1C-B942-7B8F8B01B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91" y="3478778"/>
            <a:ext cx="7365507" cy="3132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8315F-4F1F-417E-A34A-6C515B5CC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Lightning in VHF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800D2-DE16-4AE9-9F40-C161F89C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F8FBA-1100-4957-862E-3E0D3ACE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12" y="2396090"/>
            <a:ext cx="3027754" cy="18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EC15A8-D1A3-46F2-97BA-2762A6D499BE}"/>
              </a:ext>
            </a:extLst>
          </p:cNvPr>
          <p:cNvSpPr txBox="1"/>
          <p:nvPr/>
        </p:nvSpPr>
        <p:spPr>
          <a:xfrm>
            <a:off x="10022947" y="5561190"/>
            <a:ext cx="2169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arrival time differences with LOFAR antennas</a:t>
            </a:r>
            <a:endParaRPr lang="nl-N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B00E37-A6BD-4121-B177-56225D8CD61C}"/>
              </a:ext>
            </a:extLst>
          </p:cNvPr>
          <p:cNvCxnSpPr>
            <a:cxnSpLocks/>
          </p:cNvCxnSpPr>
          <p:nvPr/>
        </p:nvCxnSpPr>
        <p:spPr>
          <a:xfrm>
            <a:off x="10419995" y="5202521"/>
            <a:ext cx="352926" cy="358669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D936D4-F065-460D-98A1-CA27E562B464}"/>
              </a:ext>
            </a:extLst>
          </p:cNvPr>
          <p:cNvCxnSpPr>
            <a:cxnSpLocks/>
          </p:cNvCxnSpPr>
          <p:nvPr/>
        </p:nvCxnSpPr>
        <p:spPr>
          <a:xfrm>
            <a:off x="9346543" y="5726493"/>
            <a:ext cx="676403" cy="9707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550D91-5DDA-457F-99ED-5659CDDA01E8}"/>
              </a:ext>
            </a:extLst>
          </p:cNvPr>
          <p:cNvCxnSpPr>
            <a:cxnSpLocks/>
          </p:cNvCxnSpPr>
          <p:nvPr/>
        </p:nvCxnSpPr>
        <p:spPr>
          <a:xfrm flipV="1">
            <a:off x="8545250" y="5958508"/>
            <a:ext cx="1477696" cy="189172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86E6A1-2130-4BF8-9E93-173BA654E6E5}"/>
              </a:ext>
            </a:extLst>
          </p:cNvPr>
          <p:cNvSpPr txBox="1"/>
          <p:nvPr/>
        </p:nvSpPr>
        <p:spPr>
          <a:xfrm>
            <a:off x="4231249" y="6422494"/>
            <a:ext cx="4004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http://ibis.nmt.edu/nmt_lms/descrip.html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B33A96-E1BA-47B0-A16E-FA97C92252D2}"/>
              </a:ext>
            </a:extLst>
          </p:cNvPr>
          <p:cNvCxnSpPr>
            <a:cxnSpLocks/>
          </p:cNvCxnSpPr>
          <p:nvPr/>
        </p:nvCxnSpPr>
        <p:spPr>
          <a:xfrm flipV="1">
            <a:off x="10370489" y="4339798"/>
            <a:ext cx="0" cy="650075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81599F-D0E7-4CBF-9626-5FCFBD306FA8}"/>
              </a:ext>
            </a:extLst>
          </p:cNvPr>
          <p:cNvSpPr txBox="1"/>
          <p:nvPr/>
        </p:nvSpPr>
        <p:spPr>
          <a:xfrm>
            <a:off x="465221" y="6204060"/>
            <a:ext cx="26875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Lehmann, Mike Switzerland 13:44, 4 March 2007 (UTC), CC BY-SA 3.0</a:t>
            </a:r>
            <a:endParaRPr lang="nl-N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D8FE74-FC0E-4669-8A7E-8FDD6383A9F3}"/>
              </a:ext>
            </a:extLst>
          </p:cNvPr>
          <p:cNvSpPr/>
          <p:nvPr/>
        </p:nvSpPr>
        <p:spPr>
          <a:xfrm>
            <a:off x="2643809" y="16319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76F527-F1D8-49CD-90B1-B0590D6C9455}"/>
              </a:ext>
            </a:extLst>
          </p:cNvPr>
          <p:cNvSpPr/>
          <p:nvPr/>
        </p:nvSpPr>
        <p:spPr>
          <a:xfrm>
            <a:off x="2535809" y="195651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BC065B0-383E-47CB-BAF3-3613EBA77D00}"/>
              </a:ext>
            </a:extLst>
          </p:cNvPr>
          <p:cNvSpPr/>
          <p:nvPr/>
        </p:nvSpPr>
        <p:spPr>
          <a:xfrm>
            <a:off x="2643809" y="210891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4FD0851-28BC-47AF-86D4-0A808BD25EF3}"/>
              </a:ext>
            </a:extLst>
          </p:cNvPr>
          <p:cNvSpPr/>
          <p:nvPr/>
        </p:nvSpPr>
        <p:spPr>
          <a:xfrm>
            <a:off x="2646311" y="229835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E548E1-935C-41FB-9A2C-0A910E67D99C}"/>
              </a:ext>
            </a:extLst>
          </p:cNvPr>
          <p:cNvSpPr/>
          <p:nvPr/>
        </p:nvSpPr>
        <p:spPr>
          <a:xfrm>
            <a:off x="2609820" y="25019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258D596-24C9-4EAD-8171-A1B2CA1E2506}"/>
              </a:ext>
            </a:extLst>
          </p:cNvPr>
          <p:cNvSpPr/>
          <p:nvPr/>
        </p:nvSpPr>
        <p:spPr>
          <a:xfrm>
            <a:off x="2427809" y="258272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A99896B-4DD6-4A0B-8D80-C0D693C2E65F}"/>
              </a:ext>
            </a:extLst>
          </p:cNvPr>
          <p:cNvSpPr/>
          <p:nvPr/>
        </p:nvSpPr>
        <p:spPr>
          <a:xfrm>
            <a:off x="2221306" y="26987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504E4F8-2E90-4FDF-A079-AB7D859A1639}"/>
              </a:ext>
            </a:extLst>
          </p:cNvPr>
          <p:cNvSpPr/>
          <p:nvPr/>
        </p:nvSpPr>
        <p:spPr>
          <a:xfrm>
            <a:off x="2275306" y="29051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19E92B7-79AE-44C9-9337-36EC704DC529}"/>
              </a:ext>
            </a:extLst>
          </p:cNvPr>
          <p:cNvSpPr/>
          <p:nvPr/>
        </p:nvSpPr>
        <p:spPr>
          <a:xfrm>
            <a:off x="2227810" y="31019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1E9EAA2-C89E-48C6-B210-58B715F91611}"/>
              </a:ext>
            </a:extLst>
          </p:cNvPr>
          <p:cNvSpPr/>
          <p:nvPr/>
        </p:nvSpPr>
        <p:spPr>
          <a:xfrm>
            <a:off x="2335810" y="332100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F1686B0-7246-478A-AB04-8FDBAC5C220B}"/>
              </a:ext>
            </a:extLst>
          </p:cNvPr>
          <p:cNvSpPr/>
          <p:nvPr/>
        </p:nvSpPr>
        <p:spPr>
          <a:xfrm>
            <a:off x="2335810" y="3579757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BE01A90-CFFF-4C00-9A4F-3C4774252450}"/>
              </a:ext>
            </a:extLst>
          </p:cNvPr>
          <p:cNvSpPr/>
          <p:nvPr/>
        </p:nvSpPr>
        <p:spPr>
          <a:xfrm>
            <a:off x="2373809" y="3810005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CB84859-F13E-4AEA-BAE7-01929BB3F231}"/>
              </a:ext>
            </a:extLst>
          </p:cNvPr>
          <p:cNvSpPr/>
          <p:nvPr/>
        </p:nvSpPr>
        <p:spPr>
          <a:xfrm>
            <a:off x="2443810" y="403505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C36D2A-BDEE-4F42-9762-65C5C0AD33B3}"/>
              </a:ext>
            </a:extLst>
          </p:cNvPr>
          <p:cNvSpPr/>
          <p:nvPr/>
        </p:nvSpPr>
        <p:spPr>
          <a:xfrm>
            <a:off x="2497791" y="175971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7A8D24C-0479-497B-8457-D5CDD2027D73}"/>
              </a:ext>
            </a:extLst>
          </p:cNvPr>
          <p:cNvSpPr/>
          <p:nvPr/>
        </p:nvSpPr>
        <p:spPr>
          <a:xfrm>
            <a:off x="2373809" y="4260111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819B65B-EA13-4252-B9C9-E57F67790A7A}"/>
              </a:ext>
            </a:extLst>
          </p:cNvPr>
          <p:cNvSpPr/>
          <p:nvPr/>
        </p:nvSpPr>
        <p:spPr>
          <a:xfrm>
            <a:off x="2265809" y="4484005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07C24D-F349-4AEA-B297-340B6AD956BB}"/>
              </a:ext>
            </a:extLst>
          </p:cNvPr>
          <p:cNvSpPr/>
          <p:nvPr/>
        </p:nvSpPr>
        <p:spPr>
          <a:xfrm>
            <a:off x="2385020" y="4705224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E6A1EE3-EAB5-4650-9CD2-74D0751E2E28}"/>
              </a:ext>
            </a:extLst>
          </p:cNvPr>
          <p:cNvSpPr/>
          <p:nvPr/>
        </p:nvSpPr>
        <p:spPr>
          <a:xfrm>
            <a:off x="2265809" y="492270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1D9BE38-E874-491E-A038-E60075DA2473}"/>
              </a:ext>
            </a:extLst>
          </p:cNvPr>
          <p:cNvSpPr/>
          <p:nvPr/>
        </p:nvSpPr>
        <p:spPr>
          <a:xfrm>
            <a:off x="2221306" y="5148521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FB83277-AEDD-4761-B024-9F14CA08346D}"/>
              </a:ext>
            </a:extLst>
          </p:cNvPr>
          <p:cNvSpPr/>
          <p:nvPr/>
        </p:nvSpPr>
        <p:spPr>
          <a:xfrm>
            <a:off x="2780465" y="2516095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DE7538-F5FE-4298-8846-027B8AA072C2}"/>
              </a:ext>
            </a:extLst>
          </p:cNvPr>
          <p:cNvSpPr/>
          <p:nvPr/>
        </p:nvSpPr>
        <p:spPr>
          <a:xfrm>
            <a:off x="2993966" y="2550123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8D2F698-54BD-4CC8-A882-4E538C94F68C}"/>
              </a:ext>
            </a:extLst>
          </p:cNvPr>
          <p:cNvSpPr/>
          <p:nvPr/>
        </p:nvSpPr>
        <p:spPr>
          <a:xfrm>
            <a:off x="3147911" y="24479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DA433C-89E7-418A-AA2A-E0F52E6A09C7}"/>
              </a:ext>
            </a:extLst>
          </p:cNvPr>
          <p:cNvSpPr/>
          <p:nvPr/>
        </p:nvSpPr>
        <p:spPr>
          <a:xfrm>
            <a:off x="3334285" y="240635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3B82401-F2CB-4828-9E1C-4DC33689E46D}"/>
              </a:ext>
            </a:extLst>
          </p:cNvPr>
          <p:cNvSpPr/>
          <p:nvPr/>
        </p:nvSpPr>
        <p:spPr>
          <a:xfrm>
            <a:off x="3515214" y="229835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0B80336-56AF-46C9-9512-A7138BF072A5}"/>
              </a:ext>
            </a:extLst>
          </p:cNvPr>
          <p:cNvSpPr/>
          <p:nvPr/>
        </p:nvSpPr>
        <p:spPr>
          <a:xfrm>
            <a:off x="2173810" y="16859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9C79FF6-309A-4589-BD98-620CD0CF4E5B}"/>
              </a:ext>
            </a:extLst>
          </p:cNvPr>
          <p:cNvSpPr/>
          <p:nvPr/>
        </p:nvSpPr>
        <p:spPr>
          <a:xfrm>
            <a:off x="1995629" y="1837523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FB98159-7825-4E0C-AC9E-4F79EE58AA8E}"/>
              </a:ext>
            </a:extLst>
          </p:cNvPr>
          <p:cNvSpPr/>
          <p:nvPr/>
        </p:nvSpPr>
        <p:spPr>
          <a:xfrm>
            <a:off x="1883174" y="205491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381C070-E6BF-4692-9791-AFAAC845D787}"/>
              </a:ext>
            </a:extLst>
          </p:cNvPr>
          <p:cNvSpPr/>
          <p:nvPr/>
        </p:nvSpPr>
        <p:spPr>
          <a:xfrm>
            <a:off x="1880147" y="2272315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4E7A1CD-C638-4C58-8D86-8E8ED8E4671F}"/>
              </a:ext>
            </a:extLst>
          </p:cNvPr>
          <p:cNvSpPr/>
          <p:nvPr/>
        </p:nvSpPr>
        <p:spPr>
          <a:xfrm>
            <a:off x="1797040" y="2458765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A15581E-843D-41E4-8707-906D5C6E3D9A}"/>
              </a:ext>
            </a:extLst>
          </p:cNvPr>
          <p:cNvSpPr/>
          <p:nvPr/>
        </p:nvSpPr>
        <p:spPr>
          <a:xfrm>
            <a:off x="1797040" y="2707643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171723-4BBC-4334-B346-A2D6EF37FE0B}"/>
              </a:ext>
            </a:extLst>
          </p:cNvPr>
          <p:cNvSpPr/>
          <p:nvPr/>
        </p:nvSpPr>
        <p:spPr>
          <a:xfrm>
            <a:off x="1679475" y="287164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019446E-FED2-4A1B-88C4-5318655419D2}"/>
              </a:ext>
            </a:extLst>
          </p:cNvPr>
          <p:cNvSpPr/>
          <p:nvPr/>
        </p:nvSpPr>
        <p:spPr>
          <a:xfrm>
            <a:off x="1561910" y="3035637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0861584-D291-45AB-BC3E-4BA84B22EDF1}"/>
              </a:ext>
            </a:extLst>
          </p:cNvPr>
          <p:cNvSpPr/>
          <p:nvPr/>
        </p:nvSpPr>
        <p:spPr>
          <a:xfrm>
            <a:off x="1380780" y="3176026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875FE2D-7F9F-4597-891C-4C2C273F4634}"/>
              </a:ext>
            </a:extLst>
          </p:cNvPr>
          <p:cNvSpPr/>
          <p:nvPr/>
        </p:nvSpPr>
        <p:spPr>
          <a:xfrm>
            <a:off x="1238516" y="3327626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BB5EE4E-CD7D-4C18-BC5E-64F5823085EF}"/>
              </a:ext>
            </a:extLst>
          </p:cNvPr>
          <p:cNvSpPr/>
          <p:nvPr/>
        </p:nvSpPr>
        <p:spPr>
          <a:xfrm>
            <a:off x="1238516" y="356981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E035848-587E-413C-A9FB-8CA7F3F5FCFD}"/>
              </a:ext>
            </a:extLst>
          </p:cNvPr>
          <p:cNvSpPr/>
          <p:nvPr/>
        </p:nvSpPr>
        <p:spPr>
          <a:xfrm>
            <a:off x="1184516" y="3798784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229C45D-D3F1-4C8C-B78E-118249E47163}"/>
              </a:ext>
            </a:extLst>
          </p:cNvPr>
          <p:cNvSpPr/>
          <p:nvPr/>
        </p:nvSpPr>
        <p:spPr>
          <a:xfrm>
            <a:off x="1272780" y="401926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78AE101-8168-49BD-B87A-23203B8DB12E}"/>
              </a:ext>
            </a:extLst>
          </p:cNvPr>
          <p:cNvSpPr/>
          <p:nvPr/>
        </p:nvSpPr>
        <p:spPr>
          <a:xfrm>
            <a:off x="1410018" y="415649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3EF2D41-A976-46D4-92E2-1945797F4BDC}"/>
              </a:ext>
            </a:extLst>
          </p:cNvPr>
          <p:cNvSpPr/>
          <p:nvPr/>
        </p:nvSpPr>
        <p:spPr>
          <a:xfrm>
            <a:off x="1516717" y="433979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8B7E005-E2B1-4342-BA17-15611018422E}"/>
              </a:ext>
            </a:extLst>
          </p:cNvPr>
          <p:cNvSpPr/>
          <p:nvPr/>
        </p:nvSpPr>
        <p:spPr>
          <a:xfrm>
            <a:off x="1472252" y="454956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011A67-9364-403F-AEBF-384B8337E01F}"/>
              </a:ext>
            </a:extLst>
          </p:cNvPr>
          <p:cNvSpPr/>
          <p:nvPr/>
        </p:nvSpPr>
        <p:spPr>
          <a:xfrm>
            <a:off x="1506978" y="475935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1AA2040-919A-4158-A69D-D2B8C3CF744D}"/>
              </a:ext>
            </a:extLst>
          </p:cNvPr>
          <p:cNvSpPr/>
          <p:nvPr/>
        </p:nvSpPr>
        <p:spPr>
          <a:xfrm>
            <a:off x="1536726" y="498987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4E238C9-E495-4FA3-B269-BBE069ED8AFB}"/>
              </a:ext>
            </a:extLst>
          </p:cNvPr>
          <p:cNvSpPr/>
          <p:nvPr/>
        </p:nvSpPr>
        <p:spPr>
          <a:xfrm>
            <a:off x="1566474" y="522039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A18DD03-A09C-4136-BD8D-151897585D8A}"/>
              </a:ext>
            </a:extLst>
          </p:cNvPr>
          <p:cNvSpPr/>
          <p:nvPr/>
        </p:nvSpPr>
        <p:spPr>
          <a:xfrm>
            <a:off x="2105820" y="32821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6D63EA5-1249-4FCB-91AD-DF3AED59696B}"/>
              </a:ext>
            </a:extLst>
          </p:cNvPr>
          <p:cNvSpPr/>
          <p:nvPr/>
        </p:nvSpPr>
        <p:spPr>
          <a:xfrm>
            <a:off x="2258220" y="343455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DB55541-14A5-4B14-97E3-1E3751481F7A}"/>
              </a:ext>
            </a:extLst>
          </p:cNvPr>
          <p:cNvSpPr/>
          <p:nvPr/>
        </p:nvSpPr>
        <p:spPr>
          <a:xfrm>
            <a:off x="2059306" y="355757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1ED7372-56D0-46EB-A6ED-3D8D371D18C1}"/>
              </a:ext>
            </a:extLst>
          </p:cNvPr>
          <p:cNvSpPr/>
          <p:nvPr/>
        </p:nvSpPr>
        <p:spPr>
          <a:xfrm>
            <a:off x="1878307" y="3717151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56C0495-1910-490C-A690-59217E8600D9}"/>
              </a:ext>
            </a:extLst>
          </p:cNvPr>
          <p:cNvCxnSpPr>
            <a:cxnSpLocks/>
          </p:cNvCxnSpPr>
          <p:nvPr/>
        </p:nvCxnSpPr>
        <p:spPr>
          <a:xfrm>
            <a:off x="3147911" y="2658123"/>
            <a:ext cx="5002176" cy="1259882"/>
          </a:xfrm>
          <a:prstGeom prst="straightConnector1">
            <a:avLst/>
          </a:prstGeom>
          <a:ln w="38100">
            <a:solidFill>
              <a:srgbClr val="1705F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A2F0979-8150-4329-9CB3-61DA8B5DD78F}"/>
              </a:ext>
            </a:extLst>
          </p:cNvPr>
          <p:cNvSpPr txBox="1"/>
          <p:nvPr/>
        </p:nvSpPr>
        <p:spPr>
          <a:xfrm rot="868165">
            <a:off x="4708274" y="2949454"/>
            <a:ext cx="216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05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 VHF Pulse</a:t>
            </a:r>
            <a:endParaRPr lang="nl-NL" dirty="0">
              <a:solidFill>
                <a:srgbClr val="1705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A0F21F-27C8-4A72-9082-087B220D0755}"/>
              </a:ext>
            </a:extLst>
          </p:cNvPr>
          <p:cNvSpPr txBox="1"/>
          <p:nvPr/>
        </p:nvSpPr>
        <p:spPr>
          <a:xfrm>
            <a:off x="10419995" y="4177671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Image credit: Brian Hare</a:t>
            </a:r>
            <a:endParaRPr lang="nl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6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606F-A46B-401A-B4A3-F8AE6AB7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Challenges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64D60-B016-439A-B5BA-298F7A599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number of antennas (~400 single dipoles)</a:t>
            </a:r>
          </a:p>
          <a:p>
            <a:endParaRPr lang="en-US" dirty="0"/>
          </a:p>
          <a:p>
            <a:r>
              <a:rPr lang="nl-NL" dirty="0" err="1"/>
              <a:t>Lightning</a:t>
            </a:r>
            <a:r>
              <a:rPr lang="nl-NL" dirty="0"/>
              <a:t> discharges </a:t>
            </a:r>
            <a:r>
              <a:rPr lang="nl-NL" dirty="0" err="1"/>
              <a:t>emit</a:t>
            </a:r>
            <a:r>
              <a:rPr lang="nl-NL" dirty="0"/>
              <a:t> </a:t>
            </a:r>
            <a:r>
              <a:rPr lang="nl-NL" dirty="0" err="1"/>
              <a:t>millions</a:t>
            </a:r>
            <a:r>
              <a:rPr lang="nl-NL" dirty="0"/>
              <a:t> of short VHF </a:t>
            </a:r>
            <a:r>
              <a:rPr lang="nl-NL" dirty="0" err="1"/>
              <a:t>pulses</a:t>
            </a:r>
            <a:r>
              <a:rPr lang="nl-NL" dirty="0"/>
              <a:t> → </a:t>
            </a:r>
            <a:r>
              <a:rPr lang="nl-NL" b="1" dirty="0" err="1"/>
              <a:t>pulse</a:t>
            </a:r>
            <a:r>
              <a:rPr lang="nl-NL" b="1" dirty="0"/>
              <a:t> </a:t>
            </a:r>
            <a:r>
              <a:rPr lang="nl-NL" b="1" dirty="0" err="1"/>
              <a:t>confusion</a:t>
            </a:r>
            <a:endParaRPr lang="nl-NL" b="1" dirty="0"/>
          </a:p>
          <a:p>
            <a:endParaRPr lang="nl-NL" b="1" dirty="0"/>
          </a:p>
          <a:p>
            <a:r>
              <a:rPr lang="nl-NL" dirty="0" err="1"/>
              <a:t>Polarization</a:t>
            </a:r>
            <a:r>
              <a:rPr lang="nl-NL" dirty="0"/>
              <a:t> </a:t>
            </a:r>
            <a:r>
              <a:rPr lang="nl-NL" dirty="0" err="1"/>
              <a:t>direction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magnitude of </a:t>
            </a:r>
            <a:r>
              <a:rPr lang="nl-NL" dirty="0" err="1"/>
              <a:t>received</a:t>
            </a:r>
            <a:r>
              <a:rPr lang="nl-NL" dirty="0"/>
              <a:t> E-field is </a:t>
            </a:r>
            <a:r>
              <a:rPr lang="nl-NL" dirty="0" err="1"/>
              <a:t>antenna</a:t>
            </a:r>
            <a:r>
              <a:rPr lang="nl-NL" dirty="0"/>
              <a:t> </a:t>
            </a:r>
            <a:r>
              <a:rPr lang="nl-NL" dirty="0" err="1"/>
              <a:t>position</a:t>
            </a:r>
            <a:r>
              <a:rPr lang="nl-NL" dirty="0"/>
              <a:t> </a:t>
            </a:r>
            <a:r>
              <a:rPr lang="nl-NL" dirty="0" err="1"/>
              <a:t>dependent</a:t>
            </a:r>
            <a:r>
              <a:rPr lang="nl-NL" dirty="0"/>
              <a:t> → </a:t>
            </a:r>
            <a:r>
              <a:rPr lang="nl-NL" dirty="0" err="1"/>
              <a:t>solved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near</a:t>
            </a:r>
            <a:r>
              <a:rPr lang="nl-NL" dirty="0"/>
              <a:t>-field </a:t>
            </a:r>
            <a:r>
              <a:rPr lang="nl-NL" dirty="0" err="1"/>
              <a:t>beamformer</a:t>
            </a:r>
            <a:r>
              <a:rPr lang="nl-NL" dirty="0"/>
              <a:t>:</a:t>
            </a:r>
            <a:r>
              <a:rPr lang="nl-NL" b="1" dirty="0"/>
              <a:t> “ATRI-D”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11939-2FEE-49D7-B412-2FEF0B1B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46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C41A-C882-4BCF-B269-4739B06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 flash</a:t>
            </a:r>
            <a:br>
              <a:rPr lang="en-US" dirty="0"/>
            </a:br>
            <a:r>
              <a:rPr lang="en-US" sz="1600" dirty="0"/>
              <a:t>August 14, 2020, 14:15 UTC</a:t>
            </a:r>
            <a:endParaRPr lang="nl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187F1B-4BBA-4C07-9D7D-D66020C90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7379" y="860156"/>
            <a:ext cx="6476999" cy="54961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99AB-EAA1-481E-A04A-BFDCEE575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Entire flash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By computationally efficient imager.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Time-of-arrival difference (TOAD)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B25D1-8B22-4D84-B74E-90A892A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C890-7999-4468-945F-8D6638989AF2}" type="slidenum">
              <a:rPr lang="nl-NL" smtClean="0"/>
              <a:pPr/>
              <a:t>9</a:t>
            </a:fld>
            <a:endParaRPr lang="nl-NL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05F132-753E-4BCB-BC7C-78C8AE1A277A}"/>
              </a:ext>
            </a:extLst>
          </p:cNvPr>
          <p:cNvCxnSpPr>
            <a:cxnSpLocks/>
          </p:cNvCxnSpPr>
          <p:nvPr/>
        </p:nvCxnSpPr>
        <p:spPr>
          <a:xfrm flipH="1">
            <a:off x="8336914" y="3429000"/>
            <a:ext cx="738130" cy="29745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B3B0B-571F-496D-8082-428F15267D03}"/>
              </a:ext>
            </a:extLst>
          </p:cNvPr>
          <p:cNvSpPr txBox="1"/>
          <p:nvPr/>
        </p:nvSpPr>
        <p:spPr>
          <a:xfrm>
            <a:off x="8705979" y="2967335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Initiation point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57A513-16A1-4F47-B768-78386E293DB3}"/>
              </a:ext>
            </a:extLst>
          </p:cNvPr>
          <p:cNvCxnSpPr>
            <a:cxnSpLocks/>
          </p:cNvCxnSpPr>
          <p:nvPr/>
        </p:nvCxnSpPr>
        <p:spPr>
          <a:xfrm flipV="1">
            <a:off x="6050785" y="1929008"/>
            <a:ext cx="4007615" cy="1363846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85FD1A-FCFB-4967-BDCA-C5618D2C1C16}"/>
              </a:ext>
            </a:extLst>
          </p:cNvPr>
          <p:cNvSpPr txBox="1"/>
          <p:nvPr/>
        </p:nvSpPr>
        <p:spPr>
          <a:xfrm rot="20418439">
            <a:off x="7477194" y="2089227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~5 km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53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1309</Words>
  <Application>Microsoft Office PowerPoint</Application>
  <PresentationFormat>Widescreen</PresentationFormat>
  <Paragraphs>243</Paragraphs>
  <Slides>29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LOFAR Observations of Lightning Propagation</vt:lpstr>
      <vt:lpstr>Building Blocks of Discharge Process</vt:lpstr>
      <vt:lpstr>Streamer Tree</vt:lpstr>
      <vt:lpstr>Leader</vt:lpstr>
      <vt:lpstr>Previous Observations</vt:lpstr>
      <vt:lpstr>Why is LOFAR so good?</vt:lpstr>
      <vt:lpstr>Imaging Lightning in VHF</vt:lpstr>
      <vt:lpstr>Imaging Challenges</vt:lpstr>
      <vt:lpstr>Full flash August 14, 2020, 14:15 UTC</vt:lpstr>
      <vt:lpstr>Full flash August 14, 2020, 14:15 UTC</vt:lpstr>
      <vt:lpstr>Full flash August 14, 2020, 14:15 UTC</vt:lpstr>
      <vt:lpstr>PowerPoint Presentation</vt:lpstr>
      <vt:lpstr>PowerPoint Presentation</vt:lpstr>
      <vt:lpstr>PowerPoint Presentation</vt:lpstr>
      <vt:lpstr>PowerPoint Presentation</vt:lpstr>
      <vt:lpstr>Fans have substructure</vt:lpstr>
      <vt:lpstr>Filaments propagate away and bend around other filaments</vt:lpstr>
      <vt:lpstr>PowerPoint Presentation</vt:lpstr>
      <vt:lpstr>What is a filament?</vt:lpstr>
      <vt:lpstr>What is a filament?</vt:lpstr>
      <vt:lpstr>What is a filament?</vt:lpstr>
      <vt:lpstr>Summary</vt:lpstr>
      <vt:lpstr>PowerPoint Presentation</vt:lpstr>
      <vt:lpstr>Extra Slides</vt:lpstr>
      <vt:lpstr>Beamforming</vt:lpstr>
      <vt:lpstr>Zooming in on filament starts</vt:lpstr>
      <vt:lpstr>Filament Initiation</vt:lpstr>
      <vt:lpstr>Each burst has similar structure</vt:lpstr>
      <vt:lpstr>Interpretation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M.A.A. Lourens</dc:creator>
  <cp:lastModifiedBy>M.A.A. Lourens</cp:lastModifiedBy>
  <cp:revision>579</cp:revision>
  <dcterms:created xsi:type="dcterms:W3CDTF">2026-04-17T15:42:08Z</dcterms:created>
  <dcterms:modified xsi:type="dcterms:W3CDTF">2026-06-10T22:26:27Z</dcterms:modified>
</cp:coreProperties>
</file>