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370" r:id="rId2"/>
    <p:sldId id="527" r:id="rId3"/>
    <p:sldId id="529" r:id="rId4"/>
    <p:sldId id="530" r:id="rId5"/>
    <p:sldId id="503" r:id="rId6"/>
    <p:sldId id="526" r:id="rId7"/>
    <p:sldId id="493" r:id="rId8"/>
    <p:sldId id="532" r:id="rId9"/>
    <p:sldId id="511" r:id="rId10"/>
    <p:sldId id="533" r:id="rId11"/>
    <p:sldId id="510" r:id="rId12"/>
    <p:sldId id="538" r:id="rId13"/>
    <p:sldId id="539" r:id="rId14"/>
    <p:sldId id="540" r:id="rId15"/>
    <p:sldId id="534" r:id="rId16"/>
    <p:sldId id="512" r:id="rId17"/>
    <p:sldId id="535" r:id="rId18"/>
    <p:sldId id="537" r:id="rId19"/>
    <p:sldId id="515" r:id="rId2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87A"/>
    <a:srgbClr val="F848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764"/>
    <p:restoredTop sz="85353"/>
  </p:normalViewPr>
  <p:slideViewPr>
    <p:cSldViewPr snapToGrid="0" snapToObjects="1">
      <p:cViewPr varScale="1">
        <p:scale>
          <a:sx n="106" d="100"/>
          <a:sy n="106" d="100"/>
        </p:scale>
        <p:origin x="1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036B71-B5E2-FB47-A8A1-E8564605152C}" type="datetimeFigureOut">
              <a:rPr lang="fi-FI" smtClean="0"/>
              <a:t>10.6.2026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8A80AC-75AF-D140-AE7F-F065C5848D0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02570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18A7B-7D6C-9044-B24C-26427D25EC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3385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18A7B-7D6C-9044-B24C-26427D25EC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610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18A7B-7D6C-9044-B24C-26427D25EC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5515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18A7B-7D6C-9044-B24C-26427D25EC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687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Recent event with good imaging observations at lower frequencies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18A7B-7D6C-9044-B24C-26427D25EC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083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Recent event with good imaging observations at lower frequencies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18A7B-7D6C-9044-B24C-26427D25EC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9661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18A7B-7D6C-9044-B24C-26427D25EC9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558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18A7B-7D6C-9044-B24C-26427D25EC9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7744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18A7B-7D6C-9044-B24C-26427D25EC9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194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18A7B-7D6C-9044-B24C-26427D25EC9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6860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18A7B-7D6C-9044-B24C-26427D25EC9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1195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18A7B-7D6C-9044-B24C-26427D25EC9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512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18A7B-7D6C-9044-B24C-26427D25EC9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1876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18A7B-7D6C-9044-B24C-26427D25EC9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4842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18A7B-7D6C-9044-B24C-26427D25EC9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4514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18A7B-7D6C-9044-B24C-26427D25EC97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1443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18A7B-7D6C-9044-B24C-26427D25EC9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1777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18A7B-7D6C-9044-B24C-26427D25EC97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1277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18A7B-7D6C-9044-B24C-26427D25EC9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73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48091-046D-9140-9DA7-089BD0681B46}" type="datetimeFigureOut">
              <a:rPr lang="en-US" smtClean="0"/>
              <a:pPr/>
              <a:t>6/10/26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F426-103D-5242-83A3-1BCAB4DA5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179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48091-046D-9140-9DA7-089BD0681B46}" type="datetimeFigureOut">
              <a:rPr lang="en-US" smtClean="0"/>
              <a:pPr/>
              <a:t>6/10/26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F426-103D-5242-83A3-1BCAB4DA5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51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48091-046D-9140-9DA7-089BD0681B46}" type="datetimeFigureOut">
              <a:rPr lang="en-US" smtClean="0"/>
              <a:pPr/>
              <a:t>6/10/26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F426-103D-5242-83A3-1BCAB4DA5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537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48091-046D-9140-9DA7-089BD0681B46}" type="datetimeFigureOut">
              <a:rPr lang="en-US" smtClean="0"/>
              <a:pPr/>
              <a:t>6/10/26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F426-103D-5242-83A3-1BCAB4DA5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209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48091-046D-9140-9DA7-089BD0681B46}" type="datetimeFigureOut">
              <a:rPr lang="en-US" smtClean="0"/>
              <a:pPr/>
              <a:t>6/10/26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F426-103D-5242-83A3-1BCAB4DA5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423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48091-046D-9140-9DA7-089BD0681B46}" type="datetimeFigureOut">
              <a:rPr lang="en-US" smtClean="0"/>
              <a:pPr/>
              <a:t>6/10/26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F426-103D-5242-83A3-1BCAB4DA5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79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48091-046D-9140-9DA7-089BD0681B46}" type="datetimeFigureOut">
              <a:rPr lang="en-US" smtClean="0"/>
              <a:pPr/>
              <a:t>6/10/26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F426-103D-5242-83A3-1BCAB4DA5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527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48091-046D-9140-9DA7-089BD0681B46}" type="datetimeFigureOut">
              <a:rPr lang="en-US" smtClean="0"/>
              <a:pPr/>
              <a:t>6/10/26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F426-103D-5242-83A3-1BCAB4DA5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41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48091-046D-9140-9DA7-089BD0681B46}" type="datetimeFigureOut">
              <a:rPr lang="en-US" smtClean="0"/>
              <a:pPr/>
              <a:t>6/10/26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F426-103D-5242-83A3-1BCAB4DA5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760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48091-046D-9140-9DA7-089BD0681B46}" type="datetimeFigureOut">
              <a:rPr lang="en-US" smtClean="0"/>
              <a:pPr/>
              <a:t>6/10/26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F426-103D-5242-83A3-1BCAB4DA5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659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48091-046D-9140-9DA7-089BD0681B46}" type="datetimeFigureOut">
              <a:rPr lang="en-US" smtClean="0"/>
              <a:pPr/>
              <a:t>6/10/26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F426-103D-5242-83A3-1BCAB4DA5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593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5000">
              <a:schemeClr val="bg1"/>
            </a:gs>
            <a:gs pos="100000">
              <a:srgbClr val="FFFFFF"/>
            </a:gs>
          </a:gsLst>
          <a:lin ang="16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48091-046D-9140-9DA7-089BD0681B46}" type="datetimeFigureOut">
              <a:rPr lang="en-US" smtClean="0"/>
              <a:pPr/>
              <a:t>6/10/26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6F426-103D-5242-83A3-1BCAB4DA59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852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png"/><Relationship Id="rId5" Type="http://schemas.openxmlformats.org/officeDocument/2006/relationships/hyperlink" Target="mailto:diana.morosan@utu.fi" TargetMode="External"/><Relationship Id="rId4" Type="http://schemas.openxmlformats.org/officeDocument/2006/relationships/image" Target="../media/image1.jpe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6" Type="http://schemas.openxmlformats.org/officeDocument/2006/relationships/image" Target="../media/image18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5000">
              <a:schemeClr val="bg1"/>
            </a:gs>
            <a:gs pos="100000">
              <a:srgbClr val="FFFFFF"/>
            </a:gs>
          </a:gsLst>
          <a:lin ang="16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5D55A4-BEF1-259C-6A43-FC1ADA5014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6000"/>
          </a:blip>
          <a:stretch>
            <a:fillRect/>
          </a:stretch>
        </p:blipFill>
        <p:spPr>
          <a:xfrm>
            <a:off x="780641" y="-2629078"/>
            <a:ext cx="10761249" cy="12908944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54364EB4-8936-9545-ACF0-9CEC79EA59B5}"/>
              </a:ext>
            </a:extLst>
          </p:cNvPr>
          <p:cNvSpPr txBox="1">
            <a:spLocks/>
          </p:cNvSpPr>
          <p:nvPr/>
        </p:nvSpPr>
        <p:spPr>
          <a:xfrm>
            <a:off x="650110" y="1201228"/>
            <a:ext cx="10891780" cy="11852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Resolving spatial and temporal shock structures using high-resolution radio observations of the Sun 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E6BDE8FE-1F90-4541-8DA7-CF6461313F1F}"/>
              </a:ext>
            </a:extLst>
          </p:cNvPr>
          <p:cNvSpPr txBox="1">
            <a:spLocks/>
          </p:cNvSpPr>
          <p:nvPr/>
        </p:nvSpPr>
        <p:spPr>
          <a:xfrm>
            <a:off x="650110" y="3151837"/>
            <a:ext cx="11148351" cy="2341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3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Diana Morosan 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sz="2600" dirty="0"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diana.morosan@utu.fi</a:t>
            </a:r>
            <a:endParaRPr lang="fi-FI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i-FI" sz="22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kumimoji="0" lang="fi-FI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Immanuel </a:t>
            </a:r>
            <a:r>
              <a:rPr kumimoji="0" lang="fi-FI" sz="2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Jebaraj</a:t>
            </a:r>
            <a:r>
              <a:rPr kumimoji="0" lang="fi-FI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fi-FI" sz="2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Peijin</a:t>
            </a:r>
            <a:r>
              <a:rPr kumimoji="0" lang="fi-FI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Zhang, </a:t>
            </a:r>
            <a:r>
              <a:rPr kumimoji="0" lang="fi-FI" sz="2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Pietro</a:t>
            </a:r>
            <a:r>
              <a:rPr kumimoji="0" lang="fi-FI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fi-FI" sz="2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Zucca</a:t>
            </a:r>
            <a:r>
              <a:rPr kumimoji="0" lang="fi-FI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fi-FI" sz="2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Bartosz</a:t>
            </a:r>
            <a:r>
              <a:rPr kumimoji="0" lang="fi-FI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fi-FI" sz="2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Dabrowski</a:t>
            </a:r>
            <a:r>
              <a:rPr kumimoji="0" lang="fi-FI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Peter Gallagher  </a:t>
            </a:r>
            <a:r>
              <a:rPr kumimoji="0" lang="fi-FI" sz="2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Andrzej</a:t>
            </a:r>
            <a:r>
              <a:rPr kumimoji="0" lang="fi-FI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fi-FI" sz="2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Krankowski</a:t>
            </a:r>
            <a:r>
              <a:rPr kumimoji="0" lang="fi-FI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Christian </a:t>
            </a:r>
            <a:r>
              <a:rPr kumimoji="0" lang="fi-FI" sz="2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Vocks</a:t>
            </a:r>
            <a:r>
              <a:rPr lang="fi-FI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</a:t>
            </a:r>
            <a:r>
              <a:rPr kumimoji="0" lang="fi-FI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Rami Vainio</a:t>
            </a:r>
            <a:endParaRPr lang="fi-FI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BA5337-1A13-879B-532A-D2C50894D0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92590" y="5573372"/>
            <a:ext cx="2948711" cy="10871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28CFA92-D8A4-D152-B93F-4ED6FF283DB2}"/>
              </a:ext>
            </a:extLst>
          </p:cNvPr>
          <p:cNvSpPr txBox="1"/>
          <p:nvPr/>
        </p:nvSpPr>
        <p:spPr>
          <a:xfrm>
            <a:off x="9744906" y="5774818"/>
            <a:ext cx="2660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Funded by the European Union. Views and opinions expressed are however those of the author(s) only and do not necessarily reflect those of the European Union or </a:t>
            </a:r>
            <a:r>
              <a:rPr lang="en-GB" sz="1000" b="0" i="0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HaDEA</a:t>
            </a:r>
            <a:r>
              <a:rPr lang="en-GB" sz="10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Neither the European Union nor the granting authority can be held responsible for them.</a:t>
            </a:r>
            <a:endParaRPr lang="en-FI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DEDCB8-7755-35EF-47A7-D5D1328A84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13595" y="5805545"/>
            <a:ext cx="1431311" cy="9542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B7F2318-F610-3487-22DB-4739A58DE2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1862" y="5395419"/>
            <a:ext cx="2483950" cy="13972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543F98-2D26-1428-FD11-98B894D08E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9810" y="5701712"/>
            <a:ext cx="1904868" cy="99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4288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6A23AD-D04D-A0D1-DB57-82136F5C2BCD}"/>
              </a:ext>
            </a:extLst>
          </p:cNvPr>
          <p:cNvSpPr txBox="1"/>
          <p:nvPr/>
        </p:nvSpPr>
        <p:spPr>
          <a:xfrm>
            <a:off x="655413" y="6110905"/>
            <a:ext cx="10213215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i-FI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Type</a:t>
            </a:r>
            <a:r>
              <a:rPr lang="fi-FI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II radio </a:t>
            </a:r>
            <a:r>
              <a:rPr lang="fi-FI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bursts</a:t>
            </a:r>
            <a:r>
              <a:rPr lang="fi-FI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</a:t>
            </a:r>
            <a:r>
              <a:rPr lang="fi-FI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are</a:t>
            </a:r>
            <a:r>
              <a:rPr lang="fi-FI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</a:t>
            </a:r>
            <a:r>
              <a:rPr lang="fi-FI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the</a:t>
            </a:r>
            <a:r>
              <a:rPr lang="fi-FI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radio </a:t>
            </a:r>
            <a:r>
              <a:rPr lang="fi-FI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signature</a:t>
            </a:r>
            <a:r>
              <a:rPr lang="fi-FI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of </a:t>
            </a:r>
            <a:r>
              <a:rPr lang="fi-FI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shock-accelerated</a:t>
            </a:r>
            <a:r>
              <a:rPr lang="fi-FI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</a:t>
            </a:r>
            <a:r>
              <a:rPr lang="fi-FI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electrons</a:t>
            </a:r>
            <a:r>
              <a:rPr lang="fi-FI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in </a:t>
            </a:r>
            <a:r>
              <a:rPr lang="fi-FI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the</a:t>
            </a:r>
            <a:r>
              <a:rPr lang="fi-FI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</a:t>
            </a:r>
            <a:r>
              <a:rPr lang="fi-FI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corona</a:t>
            </a:r>
            <a:r>
              <a:rPr lang="fi-FI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.</a:t>
            </a:r>
          </a:p>
        </p:txBody>
      </p:sp>
      <p:pic>
        <p:nvPicPr>
          <p:cNvPr id="4" name="Picture 3" descr="A picture containing chart&#10;&#10;Description automatically generated">
            <a:extLst>
              <a:ext uri="{FF2B5EF4-FFF2-40B4-BE49-F238E27FC236}">
                <a16:creationId xmlns:a16="http://schemas.microsoft.com/office/drawing/2014/main" id="{EACDABD3-80EF-62A4-FF05-13EF404D8B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01" t="8890" r="5710" b="5938"/>
          <a:stretch/>
        </p:blipFill>
        <p:spPr>
          <a:xfrm>
            <a:off x="468063" y="1634471"/>
            <a:ext cx="5330599" cy="321062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B09AF3A-DD4A-7EB7-2AF6-F61BF322DB09}"/>
              </a:ext>
            </a:extLst>
          </p:cNvPr>
          <p:cNvSpPr txBox="1">
            <a:spLocks/>
          </p:cNvSpPr>
          <p:nvPr/>
        </p:nvSpPr>
        <p:spPr>
          <a:xfrm>
            <a:off x="533869" y="412613"/>
            <a:ext cx="10716229" cy="82709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/>
            <a:r>
              <a:rPr lang="en-IE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II Radio Bursts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5FB8C7-A3C7-396E-42C6-F1C1553DB9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26" r="22419"/>
          <a:stretch/>
        </p:blipFill>
        <p:spPr>
          <a:xfrm>
            <a:off x="5798662" y="1888253"/>
            <a:ext cx="5498423" cy="2815101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16F9B10-E656-53F7-4F91-8EE5B355B0F3}"/>
              </a:ext>
            </a:extLst>
          </p:cNvPr>
          <p:cNvCxnSpPr>
            <a:cxnSpLocks/>
          </p:cNvCxnSpPr>
          <p:nvPr/>
        </p:nvCxnSpPr>
        <p:spPr>
          <a:xfrm>
            <a:off x="8129412" y="2647260"/>
            <a:ext cx="852359" cy="38409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5A10DCB-3431-6F97-153F-C001D8CFE4A8}"/>
              </a:ext>
            </a:extLst>
          </p:cNvPr>
          <p:cNvSpPr txBox="1"/>
          <p:nvPr/>
        </p:nvSpPr>
        <p:spPr>
          <a:xfrm>
            <a:off x="9603049" y="4334022"/>
            <a:ext cx="1996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>
                <a:solidFill>
                  <a:schemeClr val="bg1"/>
                </a:solidFill>
              </a:rPr>
              <a:t>Ganse et al. 2012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978C82A-60B5-7BD7-6E70-C17C30CB4202}"/>
              </a:ext>
            </a:extLst>
          </p:cNvPr>
          <p:cNvCxnSpPr>
            <a:cxnSpLocks/>
          </p:cNvCxnSpPr>
          <p:nvPr/>
        </p:nvCxnSpPr>
        <p:spPr>
          <a:xfrm flipV="1">
            <a:off x="3624349" y="3044142"/>
            <a:ext cx="6086810" cy="7048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E3E0AF6-8E71-E2C3-DA2A-0312E9C0B488}"/>
                  </a:ext>
                </a:extLst>
              </p:cNvPr>
              <p:cNvSpPr txBox="1"/>
              <p:nvPr/>
            </p:nvSpPr>
            <p:spPr>
              <a:xfrm>
                <a:off x="3020350" y="3992067"/>
                <a:ext cx="1782501" cy="423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FI" sz="2000" dirty="0"/>
                  <a:t>Harmonic;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FI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E3E0AF6-8E71-E2C3-DA2A-0312E9C0B4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350" y="3992067"/>
                <a:ext cx="1782501" cy="423770"/>
              </a:xfrm>
              <a:prstGeom prst="rect">
                <a:avLst/>
              </a:prstGeom>
              <a:blipFill>
                <a:blip r:embed="rId5"/>
                <a:stretch>
                  <a:fillRect l="-3521" t="-8824" b="-20588"/>
                </a:stretch>
              </a:blipFill>
            </p:spPr>
            <p:txBody>
              <a:bodyPr/>
              <a:lstStyle/>
              <a:p>
                <a:r>
                  <a:rPr lang="en-FI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5B13AD1-E545-DE2A-94D4-EE28BB6F7D7E}"/>
                  </a:ext>
                </a:extLst>
              </p:cNvPr>
              <p:cNvSpPr txBox="1"/>
              <p:nvPr/>
            </p:nvSpPr>
            <p:spPr>
              <a:xfrm>
                <a:off x="1422656" y="1809026"/>
                <a:ext cx="2104664" cy="423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FI" sz="2000" dirty="0"/>
                  <a:t>Fundamental;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FI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5B13AD1-E545-DE2A-94D4-EE28BB6F7D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2656" y="1809026"/>
                <a:ext cx="2104664" cy="423770"/>
              </a:xfrm>
              <a:prstGeom prst="rect">
                <a:avLst/>
              </a:prstGeom>
              <a:blipFill>
                <a:blip r:embed="rId6"/>
                <a:stretch>
                  <a:fillRect l="-2395" t="-8824" b="-20588"/>
                </a:stretch>
              </a:blipFill>
            </p:spPr>
            <p:txBody>
              <a:bodyPr/>
              <a:lstStyle/>
              <a:p>
                <a:r>
                  <a:rPr lang="en-FI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65AECC0-895B-825B-F7E7-EC44BB41A38E}"/>
                  </a:ext>
                </a:extLst>
              </p:cNvPr>
              <p:cNvSpPr txBox="1"/>
              <p:nvPr/>
            </p:nvSpPr>
            <p:spPr>
              <a:xfrm>
                <a:off x="1739062" y="4985154"/>
                <a:ext cx="2788600" cy="556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≈8980</m:t>
                      </m:r>
                      <m:rad>
                        <m:radPr>
                          <m:degHide m:val="on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en-FI" sz="2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65AECC0-895B-825B-F7E7-EC44BB41A3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9062" y="4985154"/>
                <a:ext cx="2788600" cy="556434"/>
              </a:xfrm>
              <a:prstGeom prst="rect">
                <a:avLst/>
              </a:prstGeom>
              <a:blipFill>
                <a:blip r:embed="rId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9026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6A23AD-D04D-A0D1-DB57-82136F5C2BCD}"/>
              </a:ext>
            </a:extLst>
          </p:cNvPr>
          <p:cNvSpPr txBox="1"/>
          <p:nvPr/>
        </p:nvSpPr>
        <p:spPr>
          <a:xfrm>
            <a:off x="655413" y="6110905"/>
            <a:ext cx="10178491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i-FI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Type</a:t>
            </a:r>
            <a:r>
              <a:rPr lang="fi-FI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II radio </a:t>
            </a:r>
            <a:r>
              <a:rPr lang="fi-FI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bursts</a:t>
            </a:r>
            <a:r>
              <a:rPr lang="fi-FI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</a:t>
            </a:r>
            <a:r>
              <a:rPr lang="fi-FI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are</a:t>
            </a:r>
            <a:r>
              <a:rPr lang="fi-FI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</a:t>
            </a:r>
            <a:r>
              <a:rPr lang="fi-FI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the</a:t>
            </a:r>
            <a:r>
              <a:rPr lang="fi-FI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radio </a:t>
            </a:r>
            <a:r>
              <a:rPr lang="fi-FI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signature</a:t>
            </a:r>
            <a:r>
              <a:rPr lang="fi-FI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of </a:t>
            </a:r>
            <a:r>
              <a:rPr lang="fi-FI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shock-accelerated</a:t>
            </a:r>
            <a:r>
              <a:rPr lang="fi-FI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</a:t>
            </a:r>
            <a:r>
              <a:rPr lang="fi-FI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electrons</a:t>
            </a:r>
            <a:r>
              <a:rPr lang="fi-FI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in </a:t>
            </a:r>
            <a:r>
              <a:rPr lang="fi-FI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the</a:t>
            </a:r>
            <a:r>
              <a:rPr lang="fi-FI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</a:t>
            </a:r>
            <a:r>
              <a:rPr lang="fi-FI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corona</a:t>
            </a:r>
            <a:r>
              <a:rPr lang="fi-FI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.</a:t>
            </a:r>
          </a:p>
        </p:txBody>
      </p:sp>
      <p:pic>
        <p:nvPicPr>
          <p:cNvPr id="4" name="Picture 3" descr="A picture containing chart&#10;&#10;Description automatically generated">
            <a:extLst>
              <a:ext uri="{FF2B5EF4-FFF2-40B4-BE49-F238E27FC236}">
                <a16:creationId xmlns:a16="http://schemas.microsoft.com/office/drawing/2014/main" id="{EACDABD3-80EF-62A4-FF05-13EF404D8BB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301" t="8890" r="5710" b="5938"/>
          <a:stretch/>
        </p:blipFill>
        <p:spPr>
          <a:xfrm>
            <a:off x="468063" y="1634471"/>
            <a:ext cx="5330599" cy="321062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B09AF3A-DD4A-7EB7-2AF6-F61BF322DB09}"/>
              </a:ext>
            </a:extLst>
          </p:cNvPr>
          <p:cNvSpPr txBox="1">
            <a:spLocks/>
          </p:cNvSpPr>
          <p:nvPr/>
        </p:nvSpPr>
        <p:spPr>
          <a:xfrm>
            <a:off x="533869" y="412613"/>
            <a:ext cx="10716229" cy="82709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/>
            <a:r>
              <a:rPr lang="en-IE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II Radio Bursts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5FB8C7-A3C7-396E-42C6-F1C1553DB99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26" r="22419"/>
          <a:stretch/>
        </p:blipFill>
        <p:spPr>
          <a:xfrm>
            <a:off x="5798662" y="1888253"/>
            <a:ext cx="5498423" cy="2815101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16F9B10-E656-53F7-4F91-8EE5B355B0F3}"/>
              </a:ext>
            </a:extLst>
          </p:cNvPr>
          <p:cNvCxnSpPr>
            <a:cxnSpLocks/>
          </p:cNvCxnSpPr>
          <p:nvPr/>
        </p:nvCxnSpPr>
        <p:spPr>
          <a:xfrm>
            <a:off x="8129412" y="2647260"/>
            <a:ext cx="852359" cy="38409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5A10DCB-3431-6F97-153F-C001D8CFE4A8}"/>
              </a:ext>
            </a:extLst>
          </p:cNvPr>
          <p:cNvSpPr txBox="1"/>
          <p:nvPr/>
        </p:nvSpPr>
        <p:spPr>
          <a:xfrm>
            <a:off x="9429429" y="3295804"/>
            <a:ext cx="1996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>
                <a:solidFill>
                  <a:schemeClr val="bg1"/>
                </a:solidFill>
              </a:rPr>
              <a:t>Ganse et al. 2012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978C82A-60B5-7BD7-6E70-C17C30CB4202}"/>
              </a:ext>
            </a:extLst>
          </p:cNvPr>
          <p:cNvCxnSpPr>
            <a:cxnSpLocks/>
          </p:cNvCxnSpPr>
          <p:nvPr/>
        </p:nvCxnSpPr>
        <p:spPr>
          <a:xfrm flipV="1">
            <a:off x="3624349" y="3044142"/>
            <a:ext cx="6086810" cy="7048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sequence">
            <a:hlinkClick r:id="" action="ppaction://media"/>
            <a:extLst>
              <a:ext uri="{FF2B5EF4-FFF2-40B4-BE49-F238E27FC236}">
                <a16:creationId xmlns:a16="http://schemas.microsoft.com/office/drawing/2014/main" id="{C2E77D80-B839-B01D-95B6-28528B86BA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l="1575" t="14993" r="70997" b="14294"/>
          <a:stretch/>
        </p:blipFill>
        <p:spPr>
          <a:xfrm>
            <a:off x="6493398" y="945573"/>
            <a:ext cx="4437188" cy="4608114"/>
          </a:xfrm>
          <a:prstGeom prst="roundRect">
            <a:avLst>
              <a:gd name="adj" fmla="val 5439"/>
            </a:avLst>
          </a:prstGeom>
          <a:ln>
            <a:solidFill>
              <a:schemeClr val="tx1"/>
            </a:solidFill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AD97AF-0BF7-A4C8-1E40-4A0D7A4A8C24}"/>
              </a:ext>
            </a:extLst>
          </p:cNvPr>
          <p:cNvSpPr txBox="1"/>
          <p:nvPr/>
        </p:nvSpPr>
        <p:spPr>
          <a:xfrm>
            <a:off x="8863918" y="5237045"/>
            <a:ext cx="2386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>
                <a:solidFill>
                  <a:schemeClr val="bg1"/>
                </a:solidFill>
              </a:rPr>
              <a:t>Morosan et al. 2024</a:t>
            </a:r>
          </a:p>
        </p:txBody>
      </p:sp>
    </p:spTree>
    <p:extLst>
      <p:ext uri="{BB962C8B-B14F-4D97-AF65-F5344CB8AC3E}">
        <p14:creationId xmlns:p14="http://schemas.microsoft.com/office/powerpoint/2010/main" val="223942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B09AF3A-DD4A-7EB7-2AF6-F61BF322DB09}"/>
              </a:ext>
            </a:extLst>
          </p:cNvPr>
          <p:cNvSpPr txBox="1">
            <a:spLocks/>
          </p:cNvSpPr>
          <p:nvPr/>
        </p:nvSpPr>
        <p:spPr>
          <a:xfrm>
            <a:off x="533869" y="192694"/>
            <a:ext cx="10716229" cy="82709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/>
            <a:r>
              <a:rPr lang="en-IE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II Radio Bursts – Fine Structures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A10DCB-3431-6F97-153F-C001D8CFE4A8}"/>
              </a:ext>
            </a:extLst>
          </p:cNvPr>
          <p:cNvSpPr txBox="1"/>
          <p:nvPr/>
        </p:nvSpPr>
        <p:spPr>
          <a:xfrm>
            <a:off x="9429429" y="3295804"/>
            <a:ext cx="1996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>
                <a:solidFill>
                  <a:schemeClr val="bg1"/>
                </a:solidFill>
              </a:rPr>
              <a:t>Ganse et al. 2012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AD97AF-0BF7-A4C8-1E40-4A0D7A4A8C24}"/>
              </a:ext>
            </a:extLst>
          </p:cNvPr>
          <p:cNvSpPr txBox="1"/>
          <p:nvPr/>
        </p:nvSpPr>
        <p:spPr>
          <a:xfrm>
            <a:off x="8863918" y="4924005"/>
            <a:ext cx="2386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>
                <a:solidFill>
                  <a:schemeClr val="bg1"/>
                </a:solidFill>
              </a:rPr>
              <a:t>Morosan et al. 2024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38BEAFF-12B3-1B50-67DD-790763F6A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313" y="1184128"/>
            <a:ext cx="4979539" cy="52166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0235B36-02D7-2F12-9757-13730C007D74}"/>
              </a:ext>
            </a:extLst>
          </p:cNvPr>
          <p:cNvSpPr txBox="1"/>
          <p:nvPr/>
        </p:nvSpPr>
        <p:spPr>
          <a:xfrm>
            <a:off x="3687140" y="6423923"/>
            <a:ext cx="2386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/>
              <a:t>Magdalenic et al. 2024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58327E-EA59-0AC5-CEFD-82E2D40BCE25}"/>
              </a:ext>
            </a:extLst>
          </p:cNvPr>
          <p:cNvSpPr/>
          <p:nvPr/>
        </p:nvSpPr>
        <p:spPr>
          <a:xfrm>
            <a:off x="2048719" y="2013995"/>
            <a:ext cx="532435" cy="1415005"/>
          </a:xfrm>
          <a:prstGeom prst="rect">
            <a:avLst/>
          </a:prstGeom>
          <a:noFill/>
          <a:ln w="28575">
            <a:solidFill>
              <a:srgbClr val="F848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5609A16-2F4B-DE03-49F0-C545157389A8}"/>
              </a:ext>
            </a:extLst>
          </p:cNvPr>
          <p:cNvCxnSpPr/>
          <p:nvPr/>
        </p:nvCxnSpPr>
        <p:spPr>
          <a:xfrm flipH="1">
            <a:off x="1076446" y="3429000"/>
            <a:ext cx="972273" cy="402220"/>
          </a:xfrm>
          <a:prstGeom prst="line">
            <a:avLst/>
          </a:prstGeom>
          <a:ln>
            <a:solidFill>
              <a:srgbClr val="F848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5FD33AE-4463-7FE9-18E2-0088C9AA79D2}"/>
              </a:ext>
            </a:extLst>
          </p:cNvPr>
          <p:cNvCxnSpPr>
            <a:cxnSpLocks/>
          </p:cNvCxnSpPr>
          <p:nvPr/>
        </p:nvCxnSpPr>
        <p:spPr>
          <a:xfrm>
            <a:off x="2581154" y="3440575"/>
            <a:ext cx="3236698" cy="402220"/>
          </a:xfrm>
          <a:prstGeom prst="line">
            <a:avLst/>
          </a:prstGeom>
          <a:ln>
            <a:solidFill>
              <a:srgbClr val="F848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94B0EDF-7EAD-E2D9-3207-8ECE25E70427}"/>
              </a:ext>
            </a:extLst>
          </p:cNvPr>
          <p:cNvSpPr txBox="1"/>
          <p:nvPr/>
        </p:nvSpPr>
        <p:spPr>
          <a:xfrm>
            <a:off x="6877787" y="1475002"/>
            <a:ext cx="363617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6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Fundamental or harmonic bands can also be split into multiple lanes: </a:t>
            </a:r>
          </a:p>
          <a:p>
            <a:pPr defTabSz="457200"/>
            <a:endParaRPr lang="en-US" sz="2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defTabSz="457200">
              <a:buFont typeface="Wingdings" pitchFamily="2" charset="2"/>
              <a:buChar char="è"/>
            </a:pPr>
            <a:r>
              <a:rPr lang="en-US" sz="2600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Bandsplitting</a:t>
            </a:r>
            <a:endParaRPr lang="en-US" sz="2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marL="457200" indent="-457200" defTabSz="457200">
              <a:buFont typeface="Wingdings" pitchFamily="2" charset="2"/>
              <a:buChar char="è"/>
            </a:pPr>
            <a:r>
              <a:rPr lang="en-US" sz="26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Multi-lanes</a:t>
            </a:r>
            <a:endParaRPr lang="en-US" sz="26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AE8A083-E59E-9657-870E-490E7CD6A764}"/>
                  </a:ext>
                </a:extLst>
              </p:cNvPr>
              <p:cNvSpPr txBox="1"/>
              <p:nvPr/>
            </p:nvSpPr>
            <p:spPr>
              <a:xfrm>
                <a:off x="3097728" y="2509612"/>
                <a:ext cx="1782501" cy="423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FI" sz="2000" dirty="0"/>
                  <a:t>Harmonic;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FI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AE8A083-E59E-9657-870E-490E7CD6A7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7728" y="2509612"/>
                <a:ext cx="1782501" cy="423770"/>
              </a:xfrm>
              <a:prstGeom prst="rect">
                <a:avLst/>
              </a:prstGeom>
              <a:blipFill>
                <a:blip r:embed="rId4"/>
                <a:stretch>
                  <a:fillRect l="-2817" t="-8824" b="-20588"/>
                </a:stretch>
              </a:blipFill>
            </p:spPr>
            <p:txBody>
              <a:bodyPr/>
              <a:lstStyle/>
              <a:p>
                <a:r>
                  <a:rPr lang="en-FI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545EF91-EBB0-F089-DE87-A396436CCF8A}"/>
                  </a:ext>
                </a:extLst>
              </p:cNvPr>
              <p:cNvSpPr txBox="1"/>
              <p:nvPr/>
            </p:nvSpPr>
            <p:spPr>
              <a:xfrm>
                <a:off x="3506099" y="1184128"/>
                <a:ext cx="2104664" cy="423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FI" sz="2000" dirty="0"/>
                  <a:t>Fundamental;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FI" sz="20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545EF91-EBB0-F089-DE87-A396436CCF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6099" y="1184128"/>
                <a:ext cx="2104664" cy="423770"/>
              </a:xfrm>
              <a:prstGeom prst="rect">
                <a:avLst/>
              </a:prstGeom>
              <a:blipFill>
                <a:blip r:embed="rId5"/>
                <a:stretch>
                  <a:fillRect l="-3012" t="-8824" b="-17647"/>
                </a:stretch>
              </a:blipFill>
            </p:spPr>
            <p:txBody>
              <a:bodyPr/>
              <a:lstStyle/>
              <a:p>
                <a:r>
                  <a:rPr lang="en-FI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8C4A971B-D6BB-6047-4493-9ABD977F278F}"/>
              </a:ext>
            </a:extLst>
          </p:cNvPr>
          <p:cNvSpPr txBox="1"/>
          <p:nvPr/>
        </p:nvSpPr>
        <p:spPr>
          <a:xfrm>
            <a:off x="6877787" y="5108671"/>
            <a:ext cx="417693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6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Complex nature of electron acceleration at the shock</a:t>
            </a:r>
          </a:p>
        </p:txBody>
      </p:sp>
      <p:sp>
        <p:nvSpPr>
          <p:cNvPr id="27" name="Down Arrow 26">
            <a:extLst>
              <a:ext uri="{FF2B5EF4-FFF2-40B4-BE49-F238E27FC236}">
                <a16:creationId xmlns:a16="http://schemas.microsoft.com/office/drawing/2014/main" id="{0E10EB5B-CD75-86D3-E1EB-8CB54AFAEF35}"/>
              </a:ext>
            </a:extLst>
          </p:cNvPr>
          <p:cNvSpPr/>
          <p:nvPr/>
        </p:nvSpPr>
        <p:spPr>
          <a:xfrm>
            <a:off x="8183301" y="4182761"/>
            <a:ext cx="358815" cy="69960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04164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223EAA-6DE2-C39A-7552-E831ACBAE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50" y="1613999"/>
            <a:ext cx="7392553" cy="4955008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BA79E79-6390-5694-B908-9F98AF2FC886}"/>
              </a:ext>
            </a:extLst>
          </p:cNvPr>
          <p:cNvCxnSpPr>
            <a:cxnSpLocks/>
          </p:cNvCxnSpPr>
          <p:nvPr/>
        </p:nvCxnSpPr>
        <p:spPr>
          <a:xfrm flipV="1">
            <a:off x="2919046" y="565013"/>
            <a:ext cx="4722388" cy="206244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4F7E1BD-0186-3189-E8BD-0BE63D3C836B}"/>
              </a:ext>
            </a:extLst>
          </p:cNvPr>
          <p:cNvCxnSpPr>
            <a:cxnSpLocks/>
          </p:cNvCxnSpPr>
          <p:nvPr/>
        </p:nvCxnSpPr>
        <p:spPr>
          <a:xfrm flipV="1">
            <a:off x="2919046" y="2406774"/>
            <a:ext cx="4722388" cy="1558741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AAD5FB60-C985-2B8C-1788-F1709BB197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104" t="8380" r="8969" b="56406"/>
          <a:stretch/>
        </p:blipFill>
        <p:spPr>
          <a:xfrm>
            <a:off x="7641434" y="599058"/>
            <a:ext cx="4462575" cy="17736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8023E6C-B2CA-7DE2-0699-F962B93BE4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871" r="33503"/>
          <a:stretch/>
        </p:blipFill>
        <p:spPr>
          <a:xfrm>
            <a:off x="7816781" y="2677240"/>
            <a:ext cx="3759287" cy="360935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B5BCC5F-578B-B240-18AA-6A0ADEB0F380}"/>
              </a:ext>
            </a:extLst>
          </p:cNvPr>
          <p:cNvSpPr/>
          <p:nvPr/>
        </p:nvSpPr>
        <p:spPr>
          <a:xfrm>
            <a:off x="1967696" y="2627453"/>
            <a:ext cx="951350" cy="13254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9928915-A2BC-CDA6-3479-604A7A1D28A3}"/>
              </a:ext>
            </a:extLst>
          </p:cNvPr>
          <p:cNvSpPr txBox="1">
            <a:spLocks/>
          </p:cNvSpPr>
          <p:nvPr/>
        </p:nvSpPr>
        <p:spPr>
          <a:xfrm>
            <a:off x="615931" y="381662"/>
            <a:ext cx="7743857" cy="82709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/>
            <a:r>
              <a:rPr lang="en-IE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October 2023 Type II Burst</a:t>
            </a:r>
          </a:p>
        </p:txBody>
      </p:sp>
    </p:spTree>
    <p:extLst>
      <p:ext uri="{BB962C8B-B14F-4D97-AF65-F5344CB8AC3E}">
        <p14:creationId xmlns:p14="http://schemas.microsoft.com/office/powerpoint/2010/main" val="4212975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B5767E-2B9F-8832-F386-ED65729DAA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50" y="1613999"/>
            <a:ext cx="7392553" cy="495500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C9B54A-7634-107E-6004-0A3AFE9773E9}"/>
              </a:ext>
            </a:extLst>
          </p:cNvPr>
          <p:cNvSpPr/>
          <p:nvPr/>
        </p:nvSpPr>
        <p:spPr>
          <a:xfrm>
            <a:off x="1967696" y="2627453"/>
            <a:ext cx="951350" cy="13254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BA79E79-6390-5694-B908-9F98AF2FC886}"/>
              </a:ext>
            </a:extLst>
          </p:cNvPr>
          <p:cNvCxnSpPr>
            <a:cxnSpLocks/>
          </p:cNvCxnSpPr>
          <p:nvPr/>
        </p:nvCxnSpPr>
        <p:spPr>
          <a:xfrm flipV="1">
            <a:off x="2919046" y="565013"/>
            <a:ext cx="4722388" cy="206244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4F7E1BD-0186-3189-E8BD-0BE63D3C836B}"/>
              </a:ext>
            </a:extLst>
          </p:cNvPr>
          <p:cNvCxnSpPr>
            <a:cxnSpLocks/>
          </p:cNvCxnSpPr>
          <p:nvPr/>
        </p:nvCxnSpPr>
        <p:spPr>
          <a:xfrm flipV="1">
            <a:off x="2919046" y="2406774"/>
            <a:ext cx="4722388" cy="1558741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F830BE94-3AD7-A5B9-6B61-CCD8672565B7}"/>
              </a:ext>
            </a:extLst>
          </p:cNvPr>
          <p:cNvSpPr txBox="1">
            <a:spLocks/>
          </p:cNvSpPr>
          <p:nvPr/>
        </p:nvSpPr>
        <p:spPr>
          <a:xfrm>
            <a:off x="615931" y="381662"/>
            <a:ext cx="7743857" cy="82709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/>
            <a:r>
              <a:rPr lang="en-IE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October 2023 Type II Burst</a:t>
            </a:r>
          </a:p>
        </p:txBody>
      </p:sp>
      <p:pic>
        <p:nvPicPr>
          <p:cNvPr id="28" name="211diff">
            <a:hlinkClick r:id="" action="ppaction://media"/>
            <a:extLst>
              <a:ext uri="{FF2B5EF4-FFF2-40B4-BE49-F238E27FC236}">
                <a16:creationId xmlns:a16="http://schemas.microsoft.com/office/drawing/2014/main" id="{64798112-7099-3BBA-8405-4B6F1F1A8D7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13776" t="13711" r="11296" b="13034"/>
          <a:stretch/>
        </p:blipFill>
        <p:spPr>
          <a:xfrm>
            <a:off x="7858797" y="2747479"/>
            <a:ext cx="3717272" cy="36342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99FE3C2-6464-9DC4-40D0-C2DA4F51683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9104" t="8380" r="8969" b="56406"/>
          <a:stretch/>
        </p:blipFill>
        <p:spPr>
          <a:xfrm>
            <a:off x="7641434" y="599058"/>
            <a:ext cx="4462575" cy="17736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0750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195709" y="161995"/>
            <a:ext cx="10498986" cy="724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Type II Bursts – Low-resolution Snapshot Imaging – 0.33 s</a:t>
            </a:r>
            <a:endParaRPr lang="en-IE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56D18C-A946-FB49-1ECE-921A79BC1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865" y="908513"/>
            <a:ext cx="7772400" cy="55732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7214A7-5E3C-7BC0-22D8-17F3AA374105}"/>
              </a:ext>
            </a:extLst>
          </p:cNvPr>
          <p:cNvSpPr txBox="1"/>
          <p:nvPr/>
        </p:nvSpPr>
        <p:spPr>
          <a:xfrm>
            <a:off x="9022981" y="1879268"/>
            <a:ext cx="35740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2800" dirty="0"/>
              <a:t>E-W: 15 km</a:t>
            </a:r>
          </a:p>
          <a:p>
            <a:r>
              <a:rPr lang="en-FI" sz="2800" dirty="0"/>
              <a:t>N-S: 10 km</a:t>
            </a:r>
          </a:p>
          <a:p>
            <a:endParaRPr lang="en-FI" sz="2800" dirty="0"/>
          </a:p>
          <a:p>
            <a:endParaRPr lang="en-FI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6C0CF3-6678-F0C5-58DA-7F120CC5BA43}"/>
              </a:ext>
            </a:extLst>
          </p:cNvPr>
          <p:cNvSpPr txBox="1"/>
          <p:nvPr/>
        </p:nvSpPr>
        <p:spPr>
          <a:xfrm>
            <a:off x="9022981" y="4665905"/>
            <a:ext cx="35740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2800" dirty="0"/>
              <a:t>E-W: 20 km</a:t>
            </a:r>
          </a:p>
          <a:p>
            <a:r>
              <a:rPr lang="en-FI" sz="2800" dirty="0"/>
              <a:t>N-S: 32 km</a:t>
            </a:r>
          </a:p>
          <a:p>
            <a:endParaRPr lang="en-FI" sz="2800" dirty="0"/>
          </a:p>
          <a:p>
            <a:endParaRPr lang="en-FI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ACBFE3-E76A-4240-669B-A9D82162BE94}"/>
              </a:ext>
            </a:extLst>
          </p:cNvPr>
          <p:cNvSpPr/>
          <p:nvPr/>
        </p:nvSpPr>
        <p:spPr>
          <a:xfrm>
            <a:off x="208344" y="3611302"/>
            <a:ext cx="11748304" cy="2870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030A93-8A01-DC75-6B95-914B1A2391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401" t="21829" r="4585" b="61401"/>
          <a:stretch/>
        </p:blipFill>
        <p:spPr>
          <a:xfrm>
            <a:off x="2104119" y="4317321"/>
            <a:ext cx="8033837" cy="2164466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308ED2F-0BCE-167E-5EFA-84897393164A}"/>
              </a:ext>
            </a:extLst>
          </p:cNvPr>
          <p:cNvCxnSpPr>
            <a:cxnSpLocks/>
          </p:cNvCxnSpPr>
          <p:nvPr/>
        </p:nvCxnSpPr>
        <p:spPr>
          <a:xfrm>
            <a:off x="6213638" y="4317321"/>
            <a:ext cx="0" cy="1944583"/>
          </a:xfrm>
          <a:prstGeom prst="line">
            <a:avLst/>
          </a:prstGeom>
          <a:ln>
            <a:solidFill>
              <a:srgbClr val="F848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0A2A643-9278-31B0-8D30-4DCF74878EBC}"/>
              </a:ext>
            </a:extLst>
          </p:cNvPr>
          <p:cNvCxnSpPr>
            <a:cxnSpLocks/>
          </p:cNvCxnSpPr>
          <p:nvPr/>
        </p:nvCxnSpPr>
        <p:spPr>
          <a:xfrm>
            <a:off x="546865" y="3629263"/>
            <a:ext cx="5666773" cy="688058"/>
          </a:xfrm>
          <a:prstGeom prst="line">
            <a:avLst/>
          </a:prstGeom>
          <a:ln>
            <a:solidFill>
              <a:srgbClr val="F848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7C6D004-B74C-2DA1-58AA-DA1299CD9DBD}"/>
              </a:ext>
            </a:extLst>
          </p:cNvPr>
          <p:cNvCxnSpPr>
            <a:cxnSpLocks/>
          </p:cNvCxnSpPr>
          <p:nvPr/>
        </p:nvCxnSpPr>
        <p:spPr>
          <a:xfrm flipH="1">
            <a:off x="6213638" y="3587987"/>
            <a:ext cx="2105627" cy="729333"/>
          </a:xfrm>
          <a:prstGeom prst="line">
            <a:avLst/>
          </a:prstGeom>
          <a:ln>
            <a:solidFill>
              <a:srgbClr val="F848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6E6D41C-637F-EC5F-1002-950C1D2CD445}"/>
              </a:ext>
            </a:extLst>
          </p:cNvPr>
          <p:cNvCxnSpPr>
            <a:cxnSpLocks/>
          </p:cNvCxnSpPr>
          <p:nvPr/>
        </p:nvCxnSpPr>
        <p:spPr>
          <a:xfrm flipH="1">
            <a:off x="2649021" y="5289612"/>
            <a:ext cx="694519" cy="0"/>
          </a:xfrm>
          <a:prstGeom prst="line">
            <a:avLst/>
          </a:prstGeom>
          <a:ln>
            <a:solidFill>
              <a:srgbClr val="F848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3BC8B96-181D-C74A-CD41-F362C44969F3}"/>
              </a:ext>
            </a:extLst>
          </p:cNvPr>
          <p:cNvCxnSpPr>
            <a:cxnSpLocks/>
          </p:cNvCxnSpPr>
          <p:nvPr/>
        </p:nvCxnSpPr>
        <p:spPr>
          <a:xfrm flipH="1">
            <a:off x="2674157" y="5604677"/>
            <a:ext cx="669383" cy="0"/>
          </a:xfrm>
          <a:prstGeom prst="line">
            <a:avLst/>
          </a:prstGeom>
          <a:ln>
            <a:solidFill>
              <a:srgbClr val="F848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3DDB336-B8C9-B9EE-1795-E32B9209D2BD}"/>
              </a:ext>
            </a:extLst>
          </p:cNvPr>
          <p:cNvCxnSpPr>
            <a:cxnSpLocks/>
          </p:cNvCxnSpPr>
          <p:nvPr/>
        </p:nvCxnSpPr>
        <p:spPr>
          <a:xfrm flipH="1">
            <a:off x="2674157" y="5958998"/>
            <a:ext cx="669383" cy="0"/>
          </a:xfrm>
          <a:prstGeom prst="line">
            <a:avLst/>
          </a:prstGeom>
          <a:ln>
            <a:solidFill>
              <a:srgbClr val="F848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4704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A68E6398-287F-BB53-2138-0959CCAEA092}"/>
              </a:ext>
            </a:extLst>
          </p:cNvPr>
          <p:cNvSpPr txBox="1">
            <a:spLocks/>
          </p:cNvSpPr>
          <p:nvPr/>
        </p:nvSpPr>
        <p:spPr>
          <a:xfrm>
            <a:off x="1195709" y="161995"/>
            <a:ext cx="10498986" cy="724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Type II Bursts – High-resolution Snapshot Imaging – 0.33 s</a:t>
            </a:r>
            <a:endParaRPr lang="en-IE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33E7EE-283C-119A-BB85-AD7FEFC3D829}"/>
              </a:ext>
            </a:extLst>
          </p:cNvPr>
          <p:cNvSpPr txBox="1"/>
          <p:nvPr/>
        </p:nvSpPr>
        <p:spPr>
          <a:xfrm>
            <a:off x="546865" y="6481787"/>
            <a:ext cx="46860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/>
                <a:ea typeface="+mn-ea"/>
                <a:cs typeface="Times"/>
              </a:rPr>
              <a:t>Morosan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/>
                <a:ea typeface="+mn-ea"/>
                <a:cs typeface="Times"/>
              </a:rPr>
              <a:t> et al., A&amp;A, 2025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56D18C-A946-FB49-1ECE-921A79BC1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865" y="908513"/>
            <a:ext cx="7772400" cy="55732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7214A7-5E3C-7BC0-22D8-17F3AA374105}"/>
              </a:ext>
            </a:extLst>
          </p:cNvPr>
          <p:cNvSpPr txBox="1"/>
          <p:nvPr/>
        </p:nvSpPr>
        <p:spPr>
          <a:xfrm>
            <a:off x="9022981" y="1879268"/>
            <a:ext cx="35740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2800" dirty="0"/>
              <a:t>E-W: 15 km</a:t>
            </a:r>
          </a:p>
          <a:p>
            <a:r>
              <a:rPr lang="en-FI" sz="2800" dirty="0"/>
              <a:t>N-S: 10 km</a:t>
            </a:r>
          </a:p>
          <a:p>
            <a:endParaRPr lang="en-FI" sz="2800" dirty="0"/>
          </a:p>
          <a:p>
            <a:endParaRPr lang="en-FI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6C0CF3-6678-F0C5-58DA-7F120CC5BA43}"/>
              </a:ext>
            </a:extLst>
          </p:cNvPr>
          <p:cNvSpPr txBox="1"/>
          <p:nvPr/>
        </p:nvSpPr>
        <p:spPr>
          <a:xfrm>
            <a:off x="9022981" y="4665905"/>
            <a:ext cx="35740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2800" dirty="0"/>
              <a:t>E-W: 20 km</a:t>
            </a:r>
          </a:p>
          <a:p>
            <a:r>
              <a:rPr lang="en-FI" sz="2800" dirty="0"/>
              <a:t>N-S: 32 km</a:t>
            </a:r>
          </a:p>
          <a:p>
            <a:endParaRPr lang="en-FI" sz="2800" dirty="0"/>
          </a:p>
          <a:p>
            <a:endParaRPr lang="en-FI" sz="2800" dirty="0"/>
          </a:p>
        </p:txBody>
      </p:sp>
    </p:spTree>
    <p:extLst>
      <p:ext uri="{BB962C8B-B14F-4D97-AF65-F5344CB8AC3E}">
        <p14:creationId xmlns:p14="http://schemas.microsoft.com/office/powerpoint/2010/main" val="465165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33E7EE-283C-119A-BB85-AD7FEFC3D829}"/>
              </a:ext>
            </a:extLst>
          </p:cNvPr>
          <p:cNvSpPr txBox="1"/>
          <p:nvPr/>
        </p:nvSpPr>
        <p:spPr>
          <a:xfrm>
            <a:off x="546865" y="6481787"/>
            <a:ext cx="46860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/>
                <a:ea typeface="+mn-ea"/>
                <a:cs typeface="Times"/>
              </a:rPr>
              <a:t>Morosan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/>
                <a:ea typeface="+mn-ea"/>
                <a:cs typeface="Times"/>
              </a:rPr>
              <a:t> et al., A&amp;A, 2025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56D18C-A946-FB49-1ECE-921A79BC1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865" y="908513"/>
            <a:ext cx="7772400" cy="55732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92D7DD-8523-EC9A-B0B2-D546A8B86CA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24" r="3653" b="56520"/>
          <a:stretch/>
        </p:blipFill>
        <p:spPr>
          <a:xfrm>
            <a:off x="7685314" y="1785257"/>
            <a:ext cx="4185801" cy="35653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7C4D16B-BF23-D78D-AE0F-FE5E43FCDA38}"/>
              </a:ext>
            </a:extLst>
          </p:cNvPr>
          <p:cNvSpPr/>
          <p:nvPr/>
        </p:nvSpPr>
        <p:spPr>
          <a:xfrm>
            <a:off x="6095999" y="5040085"/>
            <a:ext cx="718457" cy="62048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3F22B6C-9F38-7C77-88B7-8C6DDCEA3205}"/>
              </a:ext>
            </a:extLst>
          </p:cNvPr>
          <p:cNvCxnSpPr/>
          <p:nvPr/>
        </p:nvCxnSpPr>
        <p:spPr>
          <a:xfrm flipV="1">
            <a:off x="6814456" y="1785257"/>
            <a:ext cx="870858" cy="32548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8E0B501-395E-2666-5559-B2A8FBB6638F}"/>
              </a:ext>
            </a:extLst>
          </p:cNvPr>
          <p:cNvCxnSpPr>
            <a:cxnSpLocks/>
          </p:cNvCxnSpPr>
          <p:nvPr/>
        </p:nvCxnSpPr>
        <p:spPr>
          <a:xfrm flipV="1">
            <a:off x="6814455" y="5350577"/>
            <a:ext cx="870858" cy="3099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3">
            <a:extLst>
              <a:ext uri="{FF2B5EF4-FFF2-40B4-BE49-F238E27FC236}">
                <a16:creationId xmlns:a16="http://schemas.microsoft.com/office/drawing/2014/main" id="{F4D5C12D-ABF9-918D-1B55-5DF280AC4ACA}"/>
              </a:ext>
            </a:extLst>
          </p:cNvPr>
          <p:cNvSpPr txBox="1">
            <a:spLocks/>
          </p:cNvSpPr>
          <p:nvPr/>
        </p:nvSpPr>
        <p:spPr>
          <a:xfrm>
            <a:off x="1195709" y="161995"/>
            <a:ext cx="10498986" cy="724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Type II Bursts – High-resolution Snapshot Imaging – 0.33 s</a:t>
            </a:r>
            <a:endParaRPr lang="en-IE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033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785257" y="160769"/>
            <a:ext cx="8229600" cy="724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Type II Bursts – High-resolution Imaging</a:t>
            </a:r>
            <a:endParaRPr lang="en-IE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33E7EE-283C-119A-BB85-AD7FEFC3D829}"/>
              </a:ext>
            </a:extLst>
          </p:cNvPr>
          <p:cNvSpPr txBox="1"/>
          <p:nvPr/>
        </p:nvSpPr>
        <p:spPr>
          <a:xfrm>
            <a:off x="546865" y="6481787"/>
            <a:ext cx="46860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/>
                <a:ea typeface="+mn-ea"/>
                <a:cs typeface="Times"/>
              </a:rPr>
              <a:t>Morosan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/>
                <a:ea typeface="+mn-ea"/>
                <a:cs typeface="Times"/>
              </a:rPr>
              <a:t> et al., A&amp;A, 2025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56D18C-A946-FB49-1ECE-921A79BC1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865" y="908513"/>
            <a:ext cx="7772400" cy="55732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92D7DD-8523-EC9A-B0B2-D546A8B86CA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24" r="3653" b="56520"/>
          <a:stretch/>
        </p:blipFill>
        <p:spPr>
          <a:xfrm>
            <a:off x="7685314" y="1785257"/>
            <a:ext cx="4185801" cy="35653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7C4D16B-BF23-D78D-AE0F-FE5E43FCDA38}"/>
              </a:ext>
            </a:extLst>
          </p:cNvPr>
          <p:cNvSpPr/>
          <p:nvPr/>
        </p:nvSpPr>
        <p:spPr>
          <a:xfrm>
            <a:off x="6095999" y="5040085"/>
            <a:ext cx="718457" cy="62048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3F22B6C-9F38-7C77-88B7-8C6DDCEA3205}"/>
              </a:ext>
            </a:extLst>
          </p:cNvPr>
          <p:cNvCxnSpPr/>
          <p:nvPr/>
        </p:nvCxnSpPr>
        <p:spPr>
          <a:xfrm flipV="1">
            <a:off x="6814456" y="1785257"/>
            <a:ext cx="870858" cy="32548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8E0B501-395E-2666-5559-B2A8FBB6638F}"/>
              </a:ext>
            </a:extLst>
          </p:cNvPr>
          <p:cNvCxnSpPr>
            <a:cxnSpLocks/>
          </p:cNvCxnSpPr>
          <p:nvPr/>
        </p:nvCxnSpPr>
        <p:spPr>
          <a:xfrm flipV="1">
            <a:off x="6814455" y="5350577"/>
            <a:ext cx="870858" cy="3099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91F29AE1-8EFF-1D88-F157-42EECDE07A6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0401" t="21829" r="5594" b="61401"/>
          <a:stretch/>
        </p:blipFill>
        <p:spPr>
          <a:xfrm>
            <a:off x="0" y="1354370"/>
            <a:ext cx="8211622" cy="227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867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785257" y="160769"/>
            <a:ext cx="8229600" cy="724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Type II Bursts – Shock Properties</a:t>
            </a:r>
            <a:endParaRPr lang="en-IE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9C009D-98ED-DB3C-26CB-D5DFB4D830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506" t="21829" r="4585" b="44663"/>
          <a:stretch/>
        </p:blipFill>
        <p:spPr>
          <a:xfrm>
            <a:off x="433972" y="1134847"/>
            <a:ext cx="9580885" cy="50288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AF1462C-B46A-7AD4-8333-3CA17E6ED94F}"/>
              </a:ext>
            </a:extLst>
          </p:cNvPr>
          <p:cNvSpPr/>
          <p:nvPr/>
        </p:nvSpPr>
        <p:spPr>
          <a:xfrm>
            <a:off x="-169333" y="3640667"/>
            <a:ext cx="11023600" cy="27093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16731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785257" y="160769"/>
            <a:ext cx="8229600" cy="724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Type II Bursts – Shock Properties</a:t>
            </a:r>
            <a:endParaRPr lang="en-IE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9C009D-98ED-DB3C-26CB-D5DFB4D830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506" t="21829" r="4585" b="44663"/>
          <a:stretch/>
        </p:blipFill>
        <p:spPr>
          <a:xfrm>
            <a:off x="433972" y="1134847"/>
            <a:ext cx="9580885" cy="50288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AF1462C-B46A-7AD4-8333-3CA17E6ED94F}"/>
              </a:ext>
            </a:extLst>
          </p:cNvPr>
          <p:cNvSpPr/>
          <p:nvPr/>
        </p:nvSpPr>
        <p:spPr>
          <a:xfrm>
            <a:off x="3894667" y="3640667"/>
            <a:ext cx="6959599" cy="27093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559526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785257" y="160769"/>
            <a:ext cx="8229600" cy="724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Type II Bursts – Shock Properties</a:t>
            </a:r>
            <a:endParaRPr lang="en-IE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9C009D-98ED-DB3C-26CB-D5DFB4D830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506" t="21829" r="4585" b="44663"/>
          <a:stretch/>
        </p:blipFill>
        <p:spPr>
          <a:xfrm>
            <a:off x="433972" y="1134847"/>
            <a:ext cx="9580885" cy="50288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AF1462C-B46A-7AD4-8333-3CA17E6ED94F}"/>
              </a:ext>
            </a:extLst>
          </p:cNvPr>
          <p:cNvSpPr/>
          <p:nvPr/>
        </p:nvSpPr>
        <p:spPr>
          <a:xfrm>
            <a:off x="6705600" y="3640667"/>
            <a:ext cx="4148666" cy="27093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35093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785257" y="160769"/>
            <a:ext cx="8229600" cy="724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Type II Bursts – Shock Properties</a:t>
            </a:r>
            <a:endParaRPr lang="en-IE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9C009D-98ED-DB3C-26CB-D5DFB4D830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506" t="21829" r="4585" b="44663"/>
          <a:stretch/>
        </p:blipFill>
        <p:spPr>
          <a:xfrm>
            <a:off x="433972" y="1134847"/>
            <a:ext cx="9580885" cy="5028886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DAF0B2D-33A1-D356-BE11-8ED554BFD635}"/>
              </a:ext>
            </a:extLst>
          </p:cNvPr>
          <p:cNvCxnSpPr>
            <a:cxnSpLocks/>
          </p:cNvCxnSpPr>
          <p:nvPr/>
        </p:nvCxnSpPr>
        <p:spPr>
          <a:xfrm>
            <a:off x="7189694" y="2731247"/>
            <a:ext cx="591671" cy="1380565"/>
          </a:xfrm>
          <a:prstGeom prst="straightConnector1">
            <a:avLst/>
          </a:prstGeom>
          <a:ln w="28575">
            <a:solidFill>
              <a:srgbClr val="FF887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7F80DD0-CD1C-70B9-2692-B8F0F5C84170}"/>
              </a:ext>
            </a:extLst>
          </p:cNvPr>
          <p:cNvCxnSpPr>
            <a:cxnSpLocks/>
          </p:cNvCxnSpPr>
          <p:nvPr/>
        </p:nvCxnSpPr>
        <p:spPr>
          <a:xfrm flipH="1">
            <a:off x="5097929" y="2853764"/>
            <a:ext cx="1999130" cy="2620683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8444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785257" y="160769"/>
            <a:ext cx="8229600" cy="724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Type II Bursts – Shock Properties</a:t>
            </a:r>
            <a:endParaRPr lang="en-IE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9C009D-98ED-DB3C-26CB-D5DFB4D830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506" t="21829" r="4585" b="26104"/>
          <a:stretch/>
        </p:blipFill>
        <p:spPr>
          <a:xfrm>
            <a:off x="530526" y="830047"/>
            <a:ext cx="7193581" cy="58671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97F94E1-A96E-F655-3F06-83E7855ECFFB}"/>
                  </a:ext>
                </a:extLst>
              </p:cNvPr>
              <p:cNvSpPr txBox="1"/>
              <p:nvPr/>
            </p:nvSpPr>
            <p:spPr>
              <a:xfrm>
                <a:off x="8227850" y="4762921"/>
                <a:ext cx="3574014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FI" sz="2800" dirty="0"/>
                  <a:t>North and South sources separate at a rate of </a:t>
                </a:r>
                <a14:m>
                  <m:oMath xmlns:m="http://schemas.openxmlformats.org/officeDocument/2006/math">
                    <m:r>
                      <a:rPr lang="en-FI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FI" sz="2800" dirty="0"/>
                  <a:t>2400 km/s</a:t>
                </a:r>
              </a:p>
              <a:p>
                <a:endParaRPr lang="en-FI" sz="2800" dirty="0"/>
              </a:p>
              <a:p>
                <a:endParaRPr lang="en-FI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97F94E1-A96E-F655-3F06-83E7855ECF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7850" y="4762921"/>
                <a:ext cx="3574014" cy="2246769"/>
              </a:xfrm>
              <a:prstGeom prst="rect">
                <a:avLst/>
              </a:prstGeom>
              <a:blipFill>
                <a:blip r:embed="rId4"/>
                <a:stretch>
                  <a:fillRect l="-3901" t="-2247"/>
                </a:stretch>
              </a:blipFill>
            </p:spPr>
            <p:txBody>
              <a:bodyPr/>
              <a:lstStyle/>
              <a:p>
                <a:r>
                  <a:rPr lang="en-FI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CEAF0274-B5DF-4EC1-7AC7-BF21003DC5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4684" y="1866130"/>
            <a:ext cx="3524170" cy="2666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687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785257" y="160769"/>
            <a:ext cx="8229600" cy="724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Type II Bursts – Shock Properties</a:t>
            </a:r>
            <a:endParaRPr lang="en-IE" sz="32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97F94E1-A96E-F655-3F06-83E7855ECFFB}"/>
                  </a:ext>
                </a:extLst>
              </p:cNvPr>
              <p:cNvSpPr txBox="1"/>
              <p:nvPr/>
            </p:nvSpPr>
            <p:spPr>
              <a:xfrm>
                <a:off x="727882" y="4808893"/>
                <a:ext cx="7163051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FI" sz="2800" dirty="0"/>
                  <a:t>Double source separates at a rate of </a:t>
                </a:r>
                <a14:m>
                  <m:oMath xmlns:m="http://schemas.openxmlformats.org/officeDocument/2006/math">
                    <m:r>
                      <a:rPr lang="en-FI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FI" sz="2800" dirty="0"/>
                  <a:t>3000 km/s</a:t>
                </a:r>
              </a:p>
              <a:p>
                <a:r>
                  <a:rPr lang="en-FI" sz="2800" dirty="0"/>
                  <a:t>Separation increases from 0.3 to 0.5 solar radii in </a:t>
                </a:r>
                <a14:m>
                  <m:oMath xmlns:m="http://schemas.openxmlformats.org/officeDocument/2006/math">
                    <m:r>
                      <a:rPr lang="en-FI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FI" sz="2800" dirty="0"/>
                  <a:t>1 minute</a:t>
                </a:r>
              </a:p>
              <a:p>
                <a:endParaRPr lang="en-FI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97F94E1-A96E-F655-3F06-83E7855ECF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882" y="4808893"/>
                <a:ext cx="7163051" cy="2246769"/>
              </a:xfrm>
              <a:prstGeom prst="rect">
                <a:avLst/>
              </a:prstGeom>
              <a:blipFill>
                <a:blip r:embed="rId3"/>
                <a:stretch>
                  <a:fillRect l="-1770" t="-2809"/>
                </a:stretch>
              </a:blipFill>
            </p:spPr>
            <p:txBody>
              <a:bodyPr/>
              <a:lstStyle/>
              <a:p>
                <a:r>
                  <a:rPr lang="en-FI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B2170E60-3FB7-EA62-B6AD-AF50B76124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9064"/>
          <a:stretch/>
        </p:blipFill>
        <p:spPr>
          <a:xfrm>
            <a:off x="727882" y="1681064"/>
            <a:ext cx="6135413" cy="27841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1FE1F0-5663-8131-4388-1256918540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75" t="49960" r="50873" b="579"/>
          <a:stretch/>
        </p:blipFill>
        <p:spPr>
          <a:xfrm>
            <a:off x="7492655" y="1681064"/>
            <a:ext cx="4502712" cy="36760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56F5BD-88D5-E81D-48B3-79C74E5674C1}"/>
              </a:ext>
            </a:extLst>
          </p:cNvPr>
          <p:cNvSpPr txBox="1"/>
          <p:nvPr/>
        </p:nvSpPr>
        <p:spPr>
          <a:xfrm>
            <a:off x="8986633" y="6427113"/>
            <a:ext cx="46860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/>
                <a:ea typeface="+mn-ea"/>
                <a:cs typeface="Times"/>
              </a:rPr>
              <a:t>Morosan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/>
                <a:ea typeface="+mn-ea"/>
                <a:cs typeface="Times"/>
              </a:rPr>
              <a:t> et al., A&amp;A, 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D76C54-C66D-BD2E-DDC5-7DB460C7F399}"/>
              </a:ext>
            </a:extLst>
          </p:cNvPr>
          <p:cNvSpPr txBox="1"/>
          <p:nvPr/>
        </p:nvSpPr>
        <p:spPr>
          <a:xfrm>
            <a:off x="1652916" y="3211006"/>
            <a:ext cx="104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/>
              <a:t>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F30965-4BEC-7669-DF92-CEB66ACA738A}"/>
              </a:ext>
            </a:extLst>
          </p:cNvPr>
          <p:cNvSpPr txBox="1"/>
          <p:nvPr/>
        </p:nvSpPr>
        <p:spPr>
          <a:xfrm>
            <a:off x="1652917" y="2117245"/>
            <a:ext cx="104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/>
              <a:t>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A1E47-FD19-8948-F0F5-944CDFAC2810}"/>
              </a:ext>
            </a:extLst>
          </p:cNvPr>
          <p:cNvSpPr txBox="1"/>
          <p:nvPr/>
        </p:nvSpPr>
        <p:spPr>
          <a:xfrm>
            <a:off x="4664263" y="3211424"/>
            <a:ext cx="104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/>
              <a:t>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03766A-C263-1C0D-2041-15A3DD7D4C11}"/>
              </a:ext>
            </a:extLst>
          </p:cNvPr>
          <p:cNvSpPr txBox="1"/>
          <p:nvPr/>
        </p:nvSpPr>
        <p:spPr>
          <a:xfrm>
            <a:off x="4664262" y="2220827"/>
            <a:ext cx="104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/>
              <a:t>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79971B-3B3C-B292-6D25-CCD44787DDA7}"/>
              </a:ext>
            </a:extLst>
          </p:cNvPr>
          <p:cNvSpPr txBox="1"/>
          <p:nvPr/>
        </p:nvSpPr>
        <p:spPr>
          <a:xfrm>
            <a:off x="9121502" y="2117245"/>
            <a:ext cx="104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3D7C07-745F-E96B-D40C-39809DEC1ABB}"/>
              </a:ext>
            </a:extLst>
          </p:cNvPr>
          <p:cNvSpPr txBox="1"/>
          <p:nvPr/>
        </p:nvSpPr>
        <p:spPr>
          <a:xfrm>
            <a:off x="10750347" y="2220827"/>
            <a:ext cx="104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>
                <a:solidFill>
                  <a:schemeClr val="bg1"/>
                </a:solidFill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437859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785257" y="160769"/>
            <a:ext cx="8229600" cy="724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Type II Bursts – Shock Properties</a:t>
            </a:r>
            <a:endParaRPr lang="en-IE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170E60-3FB7-EA62-B6AD-AF50B76124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064"/>
          <a:stretch/>
        </p:blipFill>
        <p:spPr>
          <a:xfrm>
            <a:off x="727882" y="1681064"/>
            <a:ext cx="6135413" cy="27841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D76C54-C66D-BD2E-DDC5-7DB460C7F399}"/>
              </a:ext>
            </a:extLst>
          </p:cNvPr>
          <p:cNvSpPr txBox="1"/>
          <p:nvPr/>
        </p:nvSpPr>
        <p:spPr>
          <a:xfrm>
            <a:off x="1652916" y="3211006"/>
            <a:ext cx="104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/>
              <a:t>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F30965-4BEC-7669-DF92-CEB66ACA738A}"/>
              </a:ext>
            </a:extLst>
          </p:cNvPr>
          <p:cNvSpPr txBox="1"/>
          <p:nvPr/>
        </p:nvSpPr>
        <p:spPr>
          <a:xfrm>
            <a:off x="1652917" y="2117245"/>
            <a:ext cx="104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/>
              <a:t>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A1E47-FD19-8948-F0F5-944CDFAC2810}"/>
              </a:ext>
            </a:extLst>
          </p:cNvPr>
          <p:cNvSpPr txBox="1"/>
          <p:nvPr/>
        </p:nvSpPr>
        <p:spPr>
          <a:xfrm>
            <a:off x="4664263" y="3211424"/>
            <a:ext cx="104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/>
              <a:t>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03766A-C263-1C0D-2041-15A3DD7D4C11}"/>
              </a:ext>
            </a:extLst>
          </p:cNvPr>
          <p:cNvSpPr txBox="1"/>
          <p:nvPr/>
        </p:nvSpPr>
        <p:spPr>
          <a:xfrm>
            <a:off x="4664262" y="2220827"/>
            <a:ext cx="104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/>
              <a:t>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79971B-3B3C-B292-6D25-CCD44787DDA7}"/>
              </a:ext>
            </a:extLst>
          </p:cNvPr>
          <p:cNvSpPr txBox="1"/>
          <p:nvPr/>
        </p:nvSpPr>
        <p:spPr>
          <a:xfrm>
            <a:off x="9121502" y="2117245"/>
            <a:ext cx="104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3D7C07-745F-E96B-D40C-39809DEC1ABB}"/>
              </a:ext>
            </a:extLst>
          </p:cNvPr>
          <p:cNvSpPr txBox="1"/>
          <p:nvPr/>
        </p:nvSpPr>
        <p:spPr>
          <a:xfrm>
            <a:off x="10750347" y="2220827"/>
            <a:ext cx="104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>
                <a:solidFill>
                  <a:schemeClr val="bg1"/>
                </a:solidFill>
              </a:rPr>
              <a:t>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D1B3AB-2BB6-5346-5F24-B87DEF73AB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2757" y="1256370"/>
            <a:ext cx="3861361" cy="46479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FD2F5AE-4490-0299-A382-FB09CB63FE97}"/>
                  </a:ext>
                </a:extLst>
              </p:cNvPr>
              <p:cNvSpPr txBox="1"/>
              <p:nvPr/>
            </p:nvSpPr>
            <p:spPr>
              <a:xfrm>
                <a:off x="1214006" y="5173797"/>
                <a:ext cx="5497404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FI" sz="2800" dirty="0"/>
                  <a:t>Shock corrugation or ambient medium inhomogeneity </a:t>
                </a:r>
                <a14:m>
                  <m:oMath xmlns:m="http://schemas.openxmlformats.org/officeDocument/2006/math">
                    <m:r>
                      <a:rPr lang="en-FI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FI" sz="2800" dirty="0"/>
                  <a:t>10</a:t>
                </a:r>
                <a:r>
                  <a:rPr lang="en-FI" sz="2800" baseline="30000" dirty="0"/>
                  <a:t>5</a:t>
                </a:r>
                <a:r>
                  <a:rPr lang="en-FI" sz="2800" dirty="0"/>
                  <a:t> km</a:t>
                </a:r>
              </a:p>
              <a:p>
                <a:r>
                  <a:rPr lang="en-FI" sz="2800" dirty="0">
                    <a:sym typeface="Wingdings" pitchFamily="2" charset="2"/>
                  </a:rPr>
                  <a:t> </a:t>
                </a:r>
                <a:r>
                  <a:rPr lang="en-GB" sz="2800" dirty="0">
                    <a:sym typeface="Wingdings" pitchFamily="2" charset="2"/>
                  </a:rPr>
                  <a:t>H</a:t>
                </a:r>
                <a:r>
                  <a:rPr lang="en-FI" sz="2800" dirty="0">
                    <a:sym typeface="Wingdings" pitchFamily="2" charset="2"/>
                  </a:rPr>
                  <a:t>otspots for acceleration</a:t>
                </a:r>
                <a:r>
                  <a:rPr lang="en-FI" sz="2800" dirty="0"/>
                  <a:t> </a:t>
                </a:r>
              </a:p>
              <a:p>
                <a:endParaRPr lang="en-FI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FD2F5AE-4490-0299-A382-FB09CB63FE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006" y="5173797"/>
                <a:ext cx="5497404" cy="1815882"/>
              </a:xfrm>
              <a:prstGeom prst="rect">
                <a:avLst/>
              </a:prstGeom>
              <a:blipFill>
                <a:blip r:embed="rId5"/>
                <a:stretch>
                  <a:fillRect l="-2304" t="-3472"/>
                </a:stretch>
              </a:blipFill>
            </p:spPr>
            <p:txBody>
              <a:bodyPr/>
              <a:lstStyle/>
              <a:p>
                <a:r>
                  <a:rPr lang="en-FI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D0DC27A-3069-4527-3E96-062AE4E245FE}"/>
              </a:ext>
            </a:extLst>
          </p:cNvPr>
          <p:cNvCxnSpPr/>
          <p:nvPr/>
        </p:nvCxnSpPr>
        <p:spPr>
          <a:xfrm flipV="1">
            <a:off x="6339606" y="4923033"/>
            <a:ext cx="1625600" cy="501528"/>
          </a:xfrm>
          <a:prstGeom prst="straightConnector1">
            <a:avLst/>
          </a:prstGeom>
          <a:ln>
            <a:solidFill>
              <a:srgbClr val="F8485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44C7934-FBD7-167D-483C-80402AC9C950}"/>
              </a:ext>
            </a:extLst>
          </p:cNvPr>
          <p:cNvSpPr txBox="1"/>
          <p:nvPr/>
        </p:nvSpPr>
        <p:spPr>
          <a:xfrm>
            <a:off x="8600641" y="1419217"/>
            <a:ext cx="104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57D1C0-A1AA-773B-B24B-1DA12064F6C4}"/>
              </a:ext>
            </a:extLst>
          </p:cNvPr>
          <p:cNvSpPr txBox="1"/>
          <p:nvPr/>
        </p:nvSpPr>
        <p:spPr>
          <a:xfrm>
            <a:off x="8426763" y="3020596"/>
            <a:ext cx="104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0B78E6-9C42-E226-46A8-A4C8C3F0CC26}"/>
              </a:ext>
            </a:extLst>
          </p:cNvPr>
          <p:cNvSpPr txBox="1"/>
          <p:nvPr/>
        </p:nvSpPr>
        <p:spPr>
          <a:xfrm>
            <a:off x="10750347" y="4062566"/>
            <a:ext cx="104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>
                <a:solidFill>
                  <a:schemeClr val="bg1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1861267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785257" y="160769"/>
            <a:ext cx="8229600" cy="724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Type II Bursts – Shock Properties</a:t>
            </a:r>
            <a:endParaRPr lang="en-IE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D76C54-C66D-BD2E-DDC5-7DB460C7F399}"/>
              </a:ext>
            </a:extLst>
          </p:cNvPr>
          <p:cNvSpPr txBox="1"/>
          <p:nvPr/>
        </p:nvSpPr>
        <p:spPr>
          <a:xfrm>
            <a:off x="1652916" y="3211006"/>
            <a:ext cx="104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/>
              <a:t>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F30965-4BEC-7669-DF92-CEB66ACA738A}"/>
              </a:ext>
            </a:extLst>
          </p:cNvPr>
          <p:cNvSpPr txBox="1"/>
          <p:nvPr/>
        </p:nvSpPr>
        <p:spPr>
          <a:xfrm>
            <a:off x="1652917" y="2117245"/>
            <a:ext cx="104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/>
              <a:t>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A1E47-FD19-8948-F0F5-944CDFAC2810}"/>
              </a:ext>
            </a:extLst>
          </p:cNvPr>
          <p:cNvSpPr txBox="1"/>
          <p:nvPr/>
        </p:nvSpPr>
        <p:spPr>
          <a:xfrm>
            <a:off x="4664263" y="3211424"/>
            <a:ext cx="104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/>
              <a:t>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03766A-C263-1C0D-2041-15A3DD7D4C11}"/>
              </a:ext>
            </a:extLst>
          </p:cNvPr>
          <p:cNvSpPr txBox="1"/>
          <p:nvPr/>
        </p:nvSpPr>
        <p:spPr>
          <a:xfrm>
            <a:off x="4664262" y="2220827"/>
            <a:ext cx="104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/>
              <a:t>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79971B-3B3C-B292-6D25-CCD44787DDA7}"/>
              </a:ext>
            </a:extLst>
          </p:cNvPr>
          <p:cNvSpPr txBox="1"/>
          <p:nvPr/>
        </p:nvSpPr>
        <p:spPr>
          <a:xfrm>
            <a:off x="9121502" y="2117245"/>
            <a:ext cx="104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3D7C07-745F-E96B-D40C-39809DEC1ABB}"/>
              </a:ext>
            </a:extLst>
          </p:cNvPr>
          <p:cNvSpPr txBox="1"/>
          <p:nvPr/>
        </p:nvSpPr>
        <p:spPr>
          <a:xfrm>
            <a:off x="10750347" y="2220827"/>
            <a:ext cx="104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>
                <a:solidFill>
                  <a:schemeClr val="bg1"/>
                </a:solidFill>
              </a:rPr>
              <a:t>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D1B3AB-2BB6-5346-5F24-B87DEF73A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2757" y="1256370"/>
            <a:ext cx="3861361" cy="4647936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D0DC27A-3069-4527-3E96-062AE4E245FE}"/>
              </a:ext>
            </a:extLst>
          </p:cNvPr>
          <p:cNvCxnSpPr/>
          <p:nvPr/>
        </p:nvCxnSpPr>
        <p:spPr>
          <a:xfrm flipV="1">
            <a:off x="6339606" y="4923033"/>
            <a:ext cx="1625600" cy="501528"/>
          </a:xfrm>
          <a:prstGeom prst="straightConnector1">
            <a:avLst/>
          </a:prstGeom>
          <a:ln>
            <a:solidFill>
              <a:srgbClr val="F8485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FAA6ACCF-E887-E2B5-20AD-42052AD856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04" t="66637"/>
          <a:stretch/>
        </p:blipFill>
        <p:spPr>
          <a:xfrm>
            <a:off x="399932" y="994421"/>
            <a:ext cx="4664612" cy="39666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72229AE-2370-9012-5758-68D3DFFC0F22}"/>
              </a:ext>
            </a:extLst>
          </p:cNvPr>
          <p:cNvSpPr txBox="1"/>
          <p:nvPr/>
        </p:nvSpPr>
        <p:spPr>
          <a:xfrm>
            <a:off x="5087257" y="4072792"/>
            <a:ext cx="162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/>
              <a:t>Wijsen</a:t>
            </a:r>
            <a:r>
              <a:rPr lang="en-GB" sz="2800" dirty="0"/>
              <a:t> et al. 2023</a:t>
            </a:r>
            <a:endParaRPr lang="en-FI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2196C96-F7B6-B615-55F7-29A35376ECE3}"/>
                  </a:ext>
                </a:extLst>
              </p:cNvPr>
              <p:cNvSpPr txBox="1"/>
              <p:nvPr/>
            </p:nvSpPr>
            <p:spPr>
              <a:xfrm>
                <a:off x="1214006" y="5173797"/>
                <a:ext cx="5497404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FI" sz="2800" dirty="0"/>
                  <a:t>Shock corrugation or ambient medium inhomogeneity </a:t>
                </a:r>
                <a14:m>
                  <m:oMath xmlns:m="http://schemas.openxmlformats.org/officeDocument/2006/math">
                    <m:r>
                      <a:rPr lang="en-FI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FI" sz="2800" dirty="0"/>
                  <a:t>10</a:t>
                </a:r>
                <a:r>
                  <a:rPr lang="en-FI" sz="2800" baseline="30000" dirty="0"/>
                  <a:t>5</a:t>
                </a:r>
                <a:r>
                  <a:rPr lang="en-FI" sz="2800" dirty="0"/>
                  <a:t> km</a:t>
                </a:r>
              </a:p>
              <a:p>
                <a:r>
                  <a:rPr lang="en-FI" sz="2800" dirty="0">
                    <a:sym typeface="Wingdings" pitchFamily="2" charset="2"/>
                  </a:rPr>
                  <a:t> </a:t>
                </a:r>
                <a:r>
                  <a:rPr lang="en-GB" sz="2800" dirty="0">
                    <a:sym typeface="Wingdings" pitchFamily="2" charset="2"/>
                  </a:rPr>
                  <a:t>H</a:t>
                </a:r>
                <a:r>
                  <a:rPr lang="en-FI" sz="2800" dirty="0">
                    <a:sym typeface="Wingdings" pitchFamily="2" charset="2"/>
                  </a:rPr>
                  <a:t>otspots for acceleration</a:t>
                </a:r>
                <a:r>
                  <a:rPr lang="en-FI" sz="2800" dirty="0"/>
                  <a:t> </a:t>
                </a:r>
              </a:p>
              <a:p>
                <a:endParaRPr lang="en-FI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2196C96-F7B6-B615-55F7-29A35376EC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006" y="5173797"/>
                <a:ext cx="5497404" cy="1815882"/>
              </a:xfrm>
              <a:prstGeom prst="rect">
                <a:avLst/>
              </a:prstGeom>
              <a:blipFill>
                <a:blip r:embed="rId5"/>
                <a:stretch>
                  <a:fillRect l="-2304" t="-3472"/>
                </a:stretch>
              </a:blipFill>
            </p:spPr>
            <p:txBody>
              <a:bodyPr/>
              <a:lstStyle/>
              <a:p>
                <a:r>
                  <a:rPr lang="en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30555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981200" y="160769"/>
            <a:ext cx="8229600" cy="724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Summary</a:t>
            </a:r>
            <a:endParaRPr lang="en-IE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EC5214-B316-BBA1-EF21-2FE19547726A}"/>
              </a:ext>
            </a:extLst>
          </p:cNvPr>
          <p:cNvSpPr txBox="1"/>
          <p:nvPr/>
        </p:nvSpPr>
        <p:spPr>
          <a:xfrm>
            <a:off x="469802" y="954990"/>
            <a:ext cx="6620111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LOFAR is a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powerful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instrument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to image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the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fine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structure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of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low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frequency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solar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radio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bursts</a:t>
            </a:r>
            <a:endParaRPr lang="fi-FI" sz="2800" dirty="0">
              <a:solidFill>
                <a:prstClr val="white"/>
              </a:solidFill>
              <a:cs typeface="Calibri" panose="020F0502020204030204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endParaRPr lang="fi-FI" sz="2800" dirty="0">
              <a:solidFill>
                <a:prstClr val="white"/>
              </a:solidFill>
              <a:cs typeface="Calibri" panose="020F0502020204030204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Currently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,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the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only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radio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telescope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capable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of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solar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imaging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with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large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baselines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(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tens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of km)</a:t>
            </a:r>
          </a:p>
          <a:p>
            <a:pPr marL="457200" indent="-457200">
              <a:buFont typeface="Wingdings" pitchFamily="2" charset="2"/>
              <a:buChar char="Ø"/>
            </a:pPr>
            <a:endParaRPr lang="fi-FI" sz="2800" dirty="0">
              <a:solidFill>
                <a:prstClr val="white"/>
              </a:solidFill>
              <a:cs typeface="Calibri" panose="020F0502020204030204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Increased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spatial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resolution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is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essential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determining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the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small-scale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spatial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properties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of radio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bursts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; in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this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case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they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related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to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coronal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shocks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or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the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structuring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of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the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prstClr val="white"/>
                </a:solidFill>
                <a:cs typeface="Calibri" panose="020F0502020204030204" pitchFamily="34" charset="0"/>
              </a:rPr>
              <a:t>ambient</a:t>
            </a:r>
            <a:r>
              <a:rPr lang="fi-FI" sz="2800" dirty="0">
                <a:solidFill>
                  <a:prstClr val="white"/>
                </a:solidFill>
                <a:cs typeface="Calibri" panose="020F0502020204030204" pitchFamily="34" charset="0"/>
              </a:rPr>
              <a:t> medium</a:t>
            </a:r>
          </a:p>
          <a:p>
            <a:pPr marL="457200" indent="-457200">
              <a:buFont typeface="Wingdings" pitchFamily="2" charset="2"/>
              <a:buChar char="Ø"/>
            </a:pPr>
            <a:endParaRPr lang="fi-FI" sz="2800" dirty="0">
              <a:solidFill>
                <a:prstClr val="white"/>
              </a:solidFill>
              <a:cs typeface="Calibri" panose="020F0502020204030204" pitchFamily="34" charset="0"/>
            </a:endParaRPr>
          </a:p>
          <a:p>
            <a:pPr marL="457200" indent="-457200">
              <a:buFontTx/>
              <a:buChar char="-"/>
            </a:pPr>
            <a:endParaRPr lang="fi-FI" sz="2800" dirty="0">
              <a:solidFill>
                <a:prstClr val="white"/>
              </a:solidFill>
              <a:cs typeface="Calibri" panose="020F0502020204030204" pitchFamily="34" charset="0"/>
            </a:endParaRPr>
          </a:p>
          <a:p>
            <a:pPr marL="457200" indent="-457200">
              <a:buFontTx/>
              <a:buChar char="-"/>
            </a:pPr>
            <a:endParaRPr lang="fi-FI" sz="2800" dirty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1DCA18-8902-2C5B-30FC-3434E976DB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937" t="59262" r="13652" b="17255"/>
          <a:stretch/>
        </p:blipFill>
        <p:spPr>
          <a:xfrm>
            <a:off x="8229601" y="449536"/>
            <a:ext cx="3221077" cy="28608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FB94FE-BE16-A6FC-E864-A1B8BEDEE0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491" t="58542" r="13608" b="16270"/>
          <a:stretch/>
        </p:blipFill>
        <p:spPr>
          <a:xfrm>
            <a:off x="7884831" y="3429000"/>
            <a:ext cx="3221077" cy="297946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567230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77966</TotalTime>
  <Words>564</Words>
  <Application>Microsoft Macintosh PowerPoint</Application>
  <PresentationFormat>Widescreen</PresentationFormat>
  <Paragraphs>110</Paragraphs>
  <Slides>19</Slides>
  <Notes>19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Cambria Math</vt:lpstr>
      <vt:lpstr>Times</vt:lpstr>
      <vt:lpstr>Times New Roman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demoro</cp:lastModifiedBy>
  <cp:revision>671</cp:revision>
  <dcterms:created xsi:type="dcterms:W3CDTF">2018-03-19T07:44:44Z</dcterms:created>
  <dcterms:modified xsi:type="dcterms:W3CDTF">2026-06-10T09:38:35Z</dcterms:modified>
</cp:coreProperties>
</file>