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25"/>
  </p:notesMasterIdLst>
  <p:sldIdLst>
    <p:sldId id="256" r:id="rId2"/>
    <p:sldId id="270" r:id="rId3"/>
    <p:sldId id="275" r:id="rId4"/>
    <p:sldId id="257" r:id="rId5"/>
    <p:sldId id="277" r:id="rId6"/>
    <p:sldId id="284" r:id="rId7"/>
    <p:sldId id="285" r:id="rId8"/>
    <p:sldId id="286" r:id="rId9"/>
    <p:sldId id="268" r:id="rId10"/>
    <p:sldId id="274" r:id="rId11"/>
    <p:sldId id="282" r:id="rId12"/>
    <p:sldId id="289" r:id="rId13"/>
    <p:sldId id="273" r:id="rId14"/>
    <p:sldId id="258" r:id="rId15"/>
    <p:sldId id="287" r:id="rId16"/>
    <p:sldId id="288" r:id="rId17"/>
    <p:sldId id="281" r:id="rId18"/>
    <p:sldId id="279" r:id="rId19"/>
    <p:sldId id="283" r:id="rId20"/>
    <p:sldId id="292" r:id="rId21"/>
    <p:sldId id="290" r:id="rId22"/>
    <p:sldId id="291" r:id="rId23"/>
    <p:sldId id="29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73"/>
    <p:restoredTop sz="94538"/>
  </p:normalViewPr>
  <p:slideViewPr>
    <p:cSldViewPr snapToGrid="0">
      <p:cViewPr>
        <p:scale>
          <a:sx n="90" d="100"/>
          <a:sy n="90" d="100"/>
        </p:scale>
        <p:origin x="352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8AA1E6-D3E0-2C4E-8840-F06F1BD88FB6}" type="datetimeFigureOut">
              <a:rPr lang="en-US" smtClean="0"/>
              <a:t>6/5/26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C81FE-6AAE-A540-B886-DE948B8A5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38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1500" dirty="0"/>
              <a:t>Transients characterized by periodic radio pulses lasting seconds to minutes </a:t>
            </a:r>
          </a:p>
          <a:p>
            <a:pPr lvl="1"/>
            <a:r>
              <a:rPr lang="en-US" sz="1500" dirty="0"/>
              <a:t>Possible optical and x-ray counterpart emission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C81FE-6AAE-A540-B886-DE948B8A5D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81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5BCF6-EF77-1578-DAEE-6ACEF3CB0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986C0F-1612-771B-CED5-CE2D6DE8B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00C438-7C32-2326-7EB7-F13C4BC2B7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>
                <a:latin typeface="Arial" pitchFamily="34" charset="0"/>
                <a:ea typeface="Arial" pitchFamily="34" charset="0"/>
              </a:rPr>
              <a:t>. </a:t>
            </a:r>
            <a:r>
              <a:rPr lang="en-US" altLang="en-US" dirty="0">
                <a:latin typeface="Arial" pitchFamily="34" charset="0"/>
                <a:ea typeface="Arial" pitchFamily="34" charset="0"/>
              </a:rPr>
              <a:t>An illustration of the outcomes of a binary neutron star merger and the various coherent emission models as a function of the rest-frame time-scale from the merger time. In the rough light curve, the red spikes are millisecond duration radio flares, consistent with FRBs, while the blue line represents persistent radio emission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39DD6-A8EE-AD16-03F3-2C0B4662E5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C81FE-6AAE-A540-B886-DE948B8A5D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096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800" dirty="0"/>
              <a:t>3MHz bandwidth centered at 60 MHz</a:t>
            </a:r>
          </a:p>
          <a:p>
            <a:pPr lvl="1"/>
            <a:r>
              <a:rPr lang="en-US" sz="2800" dirty="0"/>
              <a:t>16 channels with 1s cadence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C81FE-6AAE-A540-B886-DE948B8A5D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633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C81FE-6AAE-A540-B886-DE948B8A5D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45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/>
              <a:t>12 LBA stations</a:t>
            </a:r>
          </a:p>
          <a:p>
            <a:r>
              <a:rPr lang="en-US" sz="2600" dirty="0"/>
              <a:t>Increased capabilities</a:t>
            </a:r>
          </a:p>
          <a:p>
            <a:pPr lvl="1"/>
            <a:r>
              <a:rPr lang="en-US" sz="2600" dirty="0"/>
              <a:t>10x bandwidth</a:t>
            </a:r>
          </a:p>
          <a:p>
            <a:pPr lvl="1"/>
            <a:r>
              <a:rPr lang="en-US" sz="2600" dirty="0"/>
              <a:t>Sensetivity</a:t>
            </a:r>
          </a:p>
          <a:p>
            <a:r>
              <a:rPr lang="en-US" sz="2600" dirty="0"/>
              <a:t>Data processing and storage </a:t>
            </a:r>
          </a:p>
          <a:p>
            <a:pPr lvl="1"/>
            <a:r>
              <a:rPr lang="en-US" sz="2600" dirty="0"/>
              <a:t>10x more data, retaining real time </a:t>
            </a:r>
          </a:p>
          <a:p>
            <a:pPr lvl="1"/>
            <a:r>
              <a:rPr lang="en-US" sz="2600" dirty="0"/>
              <a:t>12 hour data hold  </a:t>
            </a:r>
          </a:p>
          <a:p>
            <a:pPr lvl="1"/>
            <a:endParaRPr lang="en-US" sz="26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confusion limited at 0.9 Jy/PSF</a:t>
            </a:r>
          </a:p>
          <a:p>
            <a:pPr lvl="1"/>
            <a:endParaRPr lang="en-US" sz="26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C81FE-6AAE-A540-B886-DE948B8A5D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30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BAF7A-844C-EED1-A74C-6BB84D5BA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65A5A5-6256-C554-0C7B-3FA727B951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768B91-F7F0-4D5D-C7C5-166E2C1679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how the dynamic spectra will change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234D8-62AB-6AEC-3333-C8637C431C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C81FE-6AAE-A540-B886-DE948B8A5D2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55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8E891-A44F-A020-863E-B153F33BE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2AE1BA-A51B-8681-13ED-3160380AE2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823724-1A4E-84E9-44A5-74B83A567C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 dirty="0"/>
              <a:t>12 LBA stations</a:t>
            </a:r>
          </a:p>
          <a:p>
            <a:r>
              <a:rPr lang="en-US" sz="2600" dirty="0"/>
              <a:t>Increased capabilities</a:t>
            </a:r>
          </a:p>
          <a:p>
            <a:pPr lvl="1"/>
            <a:r>
              <a:rPr lang="en-US" sz="2600" dirty="0"/>
              <a:t>10x bandwidth</a:t>
            </a:r>
          </a:p>
          <a:p>
            <a:pPr lvl="1"/>
            <a:r>
              <a:rPr lang="en-US" sz="2600" dirty="0"/>
              <a:t>Sensetivity</a:t>
            </a:r>
          </a:p>
          <a:p>
            <a:r>
              <a:rPr lang="en-US" sz="2600" dirty="0"/>
              <a:t>Data processing and storage </a:t>
            </a:r>
          </a:p>
          <a:p>
            <a:pPr lvl="1"/>
            <a:r>
              <a:rPr lang="en-US" sz="2600" dirty="0"/>
              <a:t>10x more data, retaining real time </a:t>
            </a:r>
          </a:p>
          <a:p>
            <a:pPr lvl="1"/>
            <a:r>
              <a:rPr lang="en-US" sz="2600" dirty="0"/>
              <a:t>12 hour data hold 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599E8A-5330-D9BB-ECF4-8FC5992CFF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C81FE-6AAE-A540-B886-DE948B8A5D2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8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551E4-2EF8-EC2B-5623-631DA3889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C461E1-22D1-C74A-1338-148182F628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75AB73-DB4F-3E2E-264A-F1E0F5B061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All sky all the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12 hour data hold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 Finding the rarest radio transients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78F44A-3C04-12A9-F5F7-340FA9049B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C81FE-6AAE-A540-B886-DE948B8A5D2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18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4314D-521E-0BCC-9F1D-B3BCB9935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AF152-9811-9351-89D2-795A2437E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F4A96-3B55-1D24-67D9-C2B56BF50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1C9A7-5979-574A-BFB9-4838FEE6C210}" type="datetime1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709DC-C0C0-A8D2-1727-15602C35E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AF932-E165-C0C7-1DFC-9F0B519BD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47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CC3E5-4AA8-AEDB-A4A6-1BDAE9016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66701-BDE7-10C9-3E34-481CC1921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84894-2EB3-225A-9485-57DE949E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7BFDD-C286-C346-B365-7214EA3B1141}" type="datetime1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CF9AA-A1B0-9B0C-3E64-820B41D64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B1945-FA37-3735-2013-D4F419AD8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339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1BE5-3CC9-3692-1602-421C8DAC7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876A6-DAFA-6B95-00B9-4BB86EFC2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E9BC9-E566-07FB-3192-A7179717C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74368-C872-F142-95F8-FA9E49A52226}" type="datetime1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D02D7-DC72-CE24-63B3-58634BF8E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60026-833B-5EBB-67D5-C45B324F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0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CFE02-EBA6-A029-F37C-5E12858E1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56A4B-AA0F-0BA3-60F1-31D99B2F19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402C2-D978-DB4C-28BB-3ED30B454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402F1E-75B4-3904-799F-1CDE993BE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53AC-C54A-8A41-98EB-C0BD21380A54}" type="datetime1">
              <a:rPr lang="en-US" smtClean="0"/>
              <a:t>6/9/26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FB1E46-81CA-D1AE-2178-EC25D994D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F3B36-B4D8-D4D4-1A78-6D783B6AC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919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9D26D-7CA5-37F0-A37D-EEBEFD2F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DBE0F-183F-A285-778D-C9C1E1B6F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A72024-1574-F9C9-588C-C1AD69F39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BF6185-9F7A-EF4B-50EF-E718D8A04E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148665-483B-0B01-CE3B-C4633A1D8B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750E15-B785-2EB2-9F43-BD63D4F8E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EC6B1-CBA3-3B43-899C-E4652C63FA95}" type="datetime1">
              <a:rPr lang="en-US" smtClean="0"/>
              <a:t>6/9/26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7BDD8C-D067-13D4-4EC5-F3C43BAE6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8659DA-D652-D0F8-FF0E-8668C844A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69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D2598-4102-8CF3-5F58-25553DF43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F14D47-84A2-E127-4A95-786624BD0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5BC18-3309-AE4C-94B4-7751E1A74B60}" type="datetime1">
              <a:rPr lang="en-US" smtClean="0"/>
              <a:t>6/9/26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CFF099-854B-512D-FF0A-E6D95572A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9CF2F9-2842-96C4-F98B-0389CFEC1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6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774E08-17DA-F653-5A75-202ADA6A0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EA2F3-189D-7D4E-B846-86FEB2B223D2}" type="datetime1">
              <a:rPr lang="en-US" smtClean="0"/>
              <a:t>6/9/26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51A792-0277-31CB-A379-382C6938E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4D0411-C09E-44A4-1F55-FA0383EC6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22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36EEF-E7D4-60AD-D2CA-9824853BF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C531E-E007-94FF-C578-4A4F71C37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D016A-2983-95B8-A0B6-6E800C962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EBF37A-FD40-B94F-5C7C-4E9EA5C70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167FE-89F5-D74B-A4B7-3091C8642ECB}" type="datetime1">
              <a:rPr lang="en-US" smtClean="0"/>
              <a:t>6/9/26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5E2D61-009C-5078-2A20-2A1515CEE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A2551-38D3-71B5-6F90-860575024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7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3CBD8-DF4D-5E93-0273-4A5BAA506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33628B-441D-B1C0-DB84-011FFD0DF7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1B489-9C85-152E-DB7C-C1AB727F3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938A26-4FEF-AF27-45D6-882DB4B42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5EE85-AF72-5C4A-8AA3-FC8B2BAE4BBD}" type="datetime1">
              <a:rPr lang="en-US" smtClean="0"/>
              <a:t>6/9/26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D1EA50-8823-5990-267C-3EBB8AA34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26F5D-F92C-87BB-5682-7D76E02E9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30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571F2-4C52-DEE7-9C47-628752F25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CC7C4D-7A41-9794-327A-03BD1C8386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F1C1C8-BE48-3BD8-C213-AD5CD630C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911E7-ACFB-D74C-837E-B34989C01B4D}" type="datetime1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5A951-B94A-8AC0-E15D-330A8834A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F5EB1-BEED-81E6-EC24-D2FF16BF9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37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9C1928-E177-B5E2-C382-88428EE16A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1B6AD9-17DD-B90E-1B83-C03CBB8AD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A2A7F-024B-770F-40AF-C5CF389B6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0BF1C-EB58-B145-A3B8-935C30EB9A38}" type="datetime1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1872E-4FDD-8D27-0DCB-60DD0E96C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A5E4F-72DA-F3CA-E428-6942E338D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61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5">
                <a:lumMod val="40000"/>
                <a:lumOff val="60000"/>
              </a:schemeClr>
            </a:gs>
            <a:gs pos="94000">
              <a:schemeClr val="accent4">
                <a:lumMod val="28000"/>
                <a:lumOff val="72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2E4625-2D0A-47CA-A33B-9C8927F6A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1A9EA1-7C9A-35E3-C567-4A97636E7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B2514-D73C-7FEE-B981-EA04948021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1DF15D-CC3E-9A45-8537-729297BC54AD}" type="datetime1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1BD47-73D9-78C2-C988-EC754D6084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c.kelley@uva.nl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A1F48-8142-888A-5F89-7281F1163D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D64CB5-E1BA-6546-AE9D-17CFBE770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667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rxiv.org/abs/2003.13289" TargetMode="External"/><Relationship Id="rId5" Type="http://schemas.openxmlformats.org/officeDocument/2006/relationships/hyperlink" Target="https://arxiv.org/abs/2003.00720" TargetMode="External"/><Relationship Id="rId4" Type="http://schemas.openxmlformats.org/officeDocument/2006/relationships/hyperlink" Target="https://arxiv.org/abs/2103.15418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6BBD07-30E3-EDE5-AF5C-69F0AEC6D6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56" t="3533" r="3280" b="3779"/>
          <a:stretch>
            <a:fillRect/>
          </a:stretch>
        </p:blipFill>
        <p:spPr>
          <a:xfrm>
            <a:off x="4985216" y="0"/>
            <a:ext cx="6793569" cy="6766183"/>
          </a:xfrm>
          <a:prstGeom prst="ellipse">
            <a:avLst/>
          </a:pr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FB01B3-43B1-0B27-6540-B0A065997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915" y="103009"/>
            <a:ext cx="5707130" cy="1109454"/>
          </a:xfrm>
        </p:spPr>
        <p:txBody>
          <a:bodyPr anchor="t">
            <a:normAutofit fontScale="90000"/>
          </a:bodyPr>
          <a:lstStyle/>
          <a:p>
            <a:pPr algn="r"/>
            <a:r>
              <a:rPr lang="en-US" sz="8000" dirty="0">
                <a:ln>
                  <a:solidFill>
                    <a:schemeClr val="accent6"/>
                  </a:solidFill>
                </a:ln>
                <a:solidFill>
                  <a:schemeClr val="bg1"/>
                </a:solidFill>
              </a:rPr>
              <a:t>AARTFAAC 2.0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28DD35-753F-B3B2-AE2A-BB0E358397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554" y="1156939"/>
            <a:ext cx="9376228" cy="504825"/>
          </a:xfrm>
        </p:spPr>
        <p:txBody>
          <a:bodyPr>
            <a:noAutofit/>
          </a:bodyPr>
          <a:lstStyle/>
          <a:p>
            <a:pPr algn="l"/>
            <a:r>
              <a:rPr lang="en-US" sz="2700" b="1" dirty="0">
                <a:ln w="12700">
                  <a:solidFill>
                    <a:schemeClr val="bg1"/>
                  </a:solidFill>
                  <a:prstDash val="solid"/>
                </a:ln>
              </a:rPr>
              <a:t>Searching for the Rarest Radio Transients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2115FD-B25E-5240-E2E6-69C38C7B94C4}"/>
              </a:ext>
            </a:extLst>
          </p:cNvPr>
          <p:cNvSpPr txBox="1"/>
          <p:nvPr/>
        </p:nvSpPr>
        <p:spPr>
          <a:xfrm>
            <a:off x="311915" y="1661764"/>
            <a:ext cx="47117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</a:rPr>
              <a:t>Kate Kelley</a:t>
            </a:r>
          </a:p>
        </p:txBody>
      </p:sp>
      <p:pic>
        <p:nvPicPr>
          <p:cNvPr id="8" name="Picture 7" descr="An armadillo with a black background&#10;&#10;AI-generated content may be incorrect.">
            <a:extLst>
              <a:ext uri="{FF2B5EF4-FFF2-40B4-BE49-F238E27FC236}">
                <a16:creationId xmlns:a16="http://schemas.microsoft.com/office/drawing/2014/main" id="{CBA43483-D9A8-9D61-3EA2-DFE929C0F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848" y="3383091"/>
            <a:ext cx="2653329" cy="17773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466B76-8F69-7932-E83F-B868280BB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264" y="5967180"/>
            <a:ext cx="1391397" cy="3764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60F650-80A8-71DB-F3EF-17E743126C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535" y="4988678"/>
            <a:ext cx="1253150" cy="1253150"/>
          </a:xfrm>
          <a:prstGeom prst="rect">
            <a:avLst/>
          </a:prstGeom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95A5DFC-5466-3CA2-7FAC-88E63656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89645-81DD-1946-933E-0281780E050C}" type="datetime1">
              <a:rPr lang="en-US" smtClean="0"/>
              <a:t>6/9/26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59500AE-54EE-A14C-88B4-3AF12850A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10DC03B-BF29-A551-FCD7-D7E32339F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1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398DF1-D6C8-9F00-4DD9-B9AF54AC4E50}"/>
              </a:ext>
            </a:extLst>
          </p:cNvPr>
          <p:cNvSpPr txBox="1"/>
          <p:nvPr/>
        </p:nvSpPr>
        <p:spPr>
          <a:xfrm>
            <a:off x="9666514" y="5949401"/>
            <a:ext cx="2471382" cy="276999"/>
          </a:xfrm>
          <a:prstGeom prst="rect">
            <a:avLst/>
          </a:prstGeom>
          <a:solidFill>
            <a:schemeClr val="tx2">
              <a:lumMod val="50000"/>
              <a:alpha val="33697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Image credit: Bharat Kumar Gehlot</a:t>
            </a:r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BE69C3FF-040F-99F6-C942-6E6A3E8B7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315" y="5185618"/>
            <a:ext cx="1127912" cy="85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8890E33-185D-2215-72BF-22B9E38A3DBB}"/>
              </a:ext>
            </a:extLst>
          </p:cNvPr>
          <p:cNvSpPr txBox="1"/>
          <p:nvPr/>
        </p:nvSpPr>
        <p:spPr>
          <a:xfrm>
            <a:off x="3561661" y="6039573"/>
            <a:ext cx="2603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</a:rPr>
              <a:t>We acknowledge funding from the European Research Council (ERC) under the European Union’s Horizon research and innovation program (‘QuickBlitz’; grant agreement number 101170284)"</a:t>
            </a:r>
          </a:p>
          <a:p>
            <a:endParaRPr lang="en-US" dirty="0"/>
          </a:p>
        </p:txBody>
      </p:sp>
      <p:pic>
        <p:nvPicPr>
          <p:cNvPr id="1026" name="Picture 2" descr="ERC Logos &amp; Brand Guidelines – Official Visual Identity Assets">
            <a:extLst>
              <a:ext uri="{FF2B5EF4-FFF2-40B4-BE49-F238E27FC236}">
                <a16:creationId xmlns:a16="http://schemas.microsoft.com/office/drawing/2014/main" id="{E57F9CBE-B38D-DC0C-C7BA-14C45F47A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611" y="5954506"/>
            <a:ext cx="1365493" cy="57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204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E61125E-4D2F-537A-5123-8DB934623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04" y="-98871"/>
            <a:ext cx="10515600" cy="1325563"/>
          </a:xfrm>
        </p:spPr>
        <p:txBody>
          <a:bodyPr/>
          <a:lstStyle/>
          <a:p>
            <a:r>
              <a:rPr lang="en-US" dirty="0"/>
              <a:t>Why low frequency radio?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EF0C81-F362-C50E-D24C-C4D2784E5A8D}"/>
              </a:ext>
            </a:extLst>
          </p:cNvPr>
          <p:cNvSpPr txBox="1"/>
          <p:nvPr/>
        </p:nvSpPr>
        <p:spPr>
          <a:xfrm>
            <a:off x="2065956" y="6038463"/>
            <a:ext cx="2185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Rea et al. 2026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32C055C-F3BD-7DA5-63CF-8D5C655E5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32181-C2CE-1A42-BCCF-56D4BAC1416C}" type="datetime1">
              <a:rPr lang="en-US" smtClean="0"/>
              <a:t>6/9/26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8E60972-307A-F216-1FCC-B69165AAF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C5BF4C3-9BB4-63E3-2CE8-0F600AAB3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2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4545AED-7EC0-E90D-F694-1197B7ABB3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82" t="4004" r="8307" b="4425"/>
          <a:stretch>
            <a:fillRect/>
          </a:stretch>
        </p:blipFill>
        <p:spPr>
          <a:xfrm rot="5400000">
            <a:off x="3733794" y="-24744"/>
            <a:ext cx="4847125" cy="678081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5F341F0-2C2C-BF9D-259B-4DAC5C6C5C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" name="Content Placeholder 5">
            <a:extLst>
              <a:ext uri="{FF2B5EF4-FFF2-40B4-BE49-F238E27FC236}">
                <a16:creationId xmlns:a16="http://schemas.microsoft.com/office/drawing/2014/main" id="{1878BE90-D27C-8267-9E53-3565D35E9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481" y="942101"/>
            <a:ext cx="7803749" cy="5049191"/>
          </a:xfrm>
          <a:prstGeom prst="rect">
            <a:avLst/>
          </a:prstGeom>
          <a:noFill/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0C98B87-2F8B-9B92-E442-36557818AB97}"/>
              </a:ext>
            </a:extLst>
          </p:cNvPr>
          <p:cNvSpPr txBox="1"/>
          <p:nvPr/>
        </p:nvSpPr>
        <p:spPr>
          <a:xfrm>
            <a:off x="2722342" y="5797926"/>
            <a:ext cx="1316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Pietka et al. 2014</a:t>
            </a:r>
          </a:p>
        </p:txBody>
      </p:sp>
    </p:spTree>
    <p:extLst>
      <p:ext uri="{BB962C8B-B14F-4D97-AF65-F5344CB8AC3E}">
        <p14:creationId xmlns:p14="http://schemas.microsoft.com/office/powerpoint/2010/main" val="383158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14CC9-8254-3B26-3A92-09EF1E93B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D1ABECC-D0DA-5966-1B30-60CA6F354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04" y="-98871"/>
            <a:ext cx="10515600" cy="1325563"/>
          </a:xfrm>
        </p:spPr>
        <p:txBody>
          <a:bodyPr/>
          <a:lstStyle/>
          <a:p>
            <a:r>
              <a:rPr lang="en-US" dirty="0"/>
              <a:t>Why low frequency radio?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3A8978-BC23-38B0-6C1E-40269FB30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78182" y="5672871"/>
            <a:ext cx="2203862" cy="373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000" dirty="0"/>
              <a:t>Rowlinson et al. 2019</a:t>
            </a:r>
          </a:p>
        </p:txBody>
      </p:sp>
      <p:pic>
        <p:nvPicPr>
          <p:cNvPr id="8" name="New picture">
            <a:extLst>
              <a:ext uri="{FF2B5EF4-FFF2-40B4-BE49-F238E27FC236}">
                <a16:creationId xmlns:a16="http://schemas.microsoft.com/office/drawing/2014/main" id="{293E7557-7453-D3ED-B9E6-407EA453166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123705" y="1478477"/>
            <a:ext cx="7792192" cy="4073237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B1C25D1-05DA-CCC0-D9E4-41F05EF02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18AAE-1653-2941-A8A1-432D20F00000}" type="datetime1">
              <a:rPr lang="en-US" smtClean="0"/>
              <a:t>6/9/26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270D281-7B3D-5720-8468-2491E9E63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F175BF9-1217-5F92-4628-A7E4E0F50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39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921FA-7BCF-EB45-8DB9-1C0B223FA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What is AARTFAAC?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85795-3555-FFA8-0C35-08588CAD38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0035" y="1487652"/>
            <a:ext cx="5181600" cy="4351338"/>
          </a:xfrm>
        </p:spPr>
        <p:txBody>
          <a:bodyPr>
            <a:normAutofit/>
          </a:bodyPr>
          <a:lstStyle/>
          <a:p>
            <a:r>
              <a:rPr lang="en-US" dirty="0"/>
              <a:t>Amsterdam - ASTRON Radio Transients Facility and Analysis Centre</a:t>
            </a:r>
          </a:p>
          <a:p>
            <a:r>
              <a:rPr lang="en-US" dirty="0"/>
              <a:t>24/7 all sky observation</a:t>
            </a:r>
          </a:p>
          <a:p>
            <a:r>
              <a:rPr lang="en-US" dirty="0"/>
              <a:t>3 MHz bandwidth centered at 60 MHz </a:t>
            </a:r>
          </a:p>
          <a:p>
            <a:pPr marL="0" indent="0">
              <a:buNone/>
            </a:pPr>
            <a:r>
              <a:rPr lang="en-US" sz="3000" b="1" dirty="0">
                <a:solidFill>
                  <a:schemeClr val="bg1">
                    <a:lumMod val="90000"/>
                    <a:lumOff val="10000"/>
                  </a:schemeClr>
                </a:solidFill>
              </a:rPr>
              <a:t>Mission</a:t>
            </a:r>
            <a:r>
              <a:rPr lang="en-US" sz="3000" b="1" dirty="0"/>
              <a:t>: searching for the rarest extreme transients </a:t>
            </a:r>
          </a:p>
        </p:txBody>
      </p:sp>
      <p:pic>
        <p:nvPicPr>
          <p:cNvPr id="1026" name="Picture 2" descr="AARTFAAC - YouTube">
            <a:extLst>
              <a:ext uri="{FF2B5EF4-FFF2-40B4-BE49-F238E27FC236}">
                <a16:creationId xmlns:a16="http://schemas.microsoft.com/office/drawing/2014/main" id="{D359B273-FE17-1F56-A042-AF1D61A14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0366" y="794059"/>
            <a:ext cx="5269881" cy="526988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E4F03-E367-3936-E7BF-4248D8AC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24212-68F6-2440-8AD4-38E68C1EE04D}" type="datetime1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D4142-EF47-000D-F2F4-08A942F6C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c.kelley@uva.nl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56BBA-40B4-4BB1-929C-B0CEB5FEA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92E3E5-EF94-EFAE-9DBB-C184B88EDE41}"/>
              </a:ext>
            </a:extLst>
          </p:cNvPr>
          <p:cNvSpPr txBox="1"/>
          <p:nvPr/>
        </p:nvSpPr>
        <p:spPr>
          <a:xfrm>
            <a:off x="838200" y="5356054"/>
            <a:ext cx="374879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Key publications:</a:t>
            </a:r>
          </a:p>
          <a:p>
            <a:r>
              <a:rPr lang="en-US" sz="1400" dirty="0"/>
              <a:t>Rude et al. 2022 </a:t>
            </a:r>
            <a:r>
              <a:rPr lang="en-US" sz="1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 </a:t>
            </a:r>
            <a:r>
              <a:rPr lang="en-US" sz="1400" dirty="0">
                <a:hlinkClick r:id="rId4"/>
              </a:rPr>
              <a:t>arXiv:2103.15418</a:t>
            </a:r>
            <a:endParaRPr lang="en-US" sz="1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  <a:p>
            <a:r>
              <a:rPr lang="en-US" sz="1400" dirty="0" err="1"/>
              <a:t>Kuiack</a:t>
            </a:r>
            <a:r>
              <a:rPr lang="en-US" sz="1400" dirty="0"/>
              <a:t> et al. 2020 </a:t>
            </a:r>
            <a:r>
              <a:rPr lang="en-US" sz="1400" dirty="0">
                <a:hlinkClick r:id="rId5"/>
              </a:rPr>
              <a:t>arXiv:2003.00720</a:t>
            </a:r>
            <a:endParaRPr lang="en-US" sz="1400" dirty="0"/>
          </a:p>
          <a:p>
            <a:r>
              <a:rPr lang="en-US" sz="1400" dirty="0" err="1"/>
              <a:t>Kuiack</a:t>
            </a:r>
            <a:r>
              <a:rPr lang="en-US" sz="1400" dirty="0"/>
              <a:t> et al. 2021 </a:t>
            </a:r>
            <a:r>
              <a:rPr lang="en-US" sz="1400" dirty="0">
                <a:hlinkClick r:id="rId6"/>
              </a:rPr>
              <a:t>arXiv:2003.13289</a:t>
            </a:r>
            <a:r>
              <a:rPr lang="en-US" sz="1400" dirty="0"/>
              <a:t> </a:t>
            </a:r>
          </a:p>
          <a:p>
            <a:r>
              <a:rPr lang="en-US" sz="1400" dirty="0"/>
              <a:t> </a:t>
            </a:r>
          </a:p>
          <a:p>
            <a:r>
              <a:rPr lang="en-US" sz="16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 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4BA8A02-B4E6-E175-3FB3-66BC6AB48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253332"/>
              </p:ext>
            </p:extLst>
          </p:nvPr>
        </p:nvGraphicFramePr>
        <p:xfrm>
          <a:off x="838200" y="3681254"/>
          <a:ext cx="10515600" cy="640080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35613336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b="0" u="none" strike="noStrike" dirty="0">
                          <a:effectLst/>
                          <a:hlinkClick r:id="rId5"/>
                        </a:rPr>
                      </a:br>
                      <a:endParaRPr lang="en-US" dirty="0">
                        <a:effectLst/>
                      </a:endParaRPr>
                    </a:p>
                  </a:txBody>
                  <a:tcPr marR="619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03160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AAB45D9-5F8D-D204-439D-1BCEDC3B7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998133"/>
              </p:ext>
            </p:extLst>
          </p:nvPr>
        </p:nvGraphicFramePr>
        <p:xfrm>
          <a:off x="838200" y="3681254"/>
          <a:ext cx="10515600" cy="640080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3688786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b="0" u="none" strike="noStrike" dirty="0">
                          <a:effectLst/>
                          <a:hlinkClick r:id="rId6"/>
                        </a:rPr>
                      </a:br>
                      <a:endParaRPr lang="en-US" dirty="0">
                        <a:effectLst/>
                      </a:endParaRPr>
                    </a:p>
                  </a:txBody>
                  <a:tcPr marR="619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793390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C559E8D-6329-64D1-543D-57B4EEC498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005368"/>
              </p:ext>
            </p:extLst>
          </p:nvPr>
        </p:nvGraphicFramePr>
        <p:xfrm>
          <a:off x="838200" y="3681254"/>
          <a:ext cx="10515600" cy="640080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31025678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b="0" u="none" strike="noStrike" dirty="0">
                          <a:effectLst/>
                          <a:hlinkClick r:id="rId5"/>
                        </a:rPr>
                      </a:br>
                      <a:endParaRPr lang="en-US" dirty="0">
                        <a:effectLst/>
                      </a:endParaRPr>
                    </a:p>
                  </a:txBody>
                  <a:tcPr marR="619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5614995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B20D3A7-1D8F-29BD-EFF3-31C205487D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179019"/>
              </p:ext>
            </p:extLst>
          </p:nvPr>
        </p:nvGraphicFramePr>
        <p:xfrm>
          <a:off x="838200" y="3681254"/>
          <a:ext cx="10515600" cy="640080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31491943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br>
                        <a:rPr lang="en-US" b="0" u="none" strike="noStrike" dirty="0">
                          <a:effectLst/>
                          <a:hlinkClick r:id="rId4"/>
                        </a:rPr>
                      </a:br>
                      <a:endParaRPr lang="en-US" dirty="0">
                        <a:effectLst/>
                      </a:endParaRPr>
                    </a:p>
                  </a:txBody>
                  <a:tcPr marR="619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300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5926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731EB-731F-2AE4-209B-124A42084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EE468-1A82-9DFE-7893-447A3C4A1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218" y="305634"/>
            <a:ext cx="5756364" cy="1415063"/>
          </a:xfr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New transient candidate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8C87C41-F1FE-64F6-76F6-BEB71B7CDA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1772" t="1752" r="1780" b="1634"/>
          <a:stretch>
            <a:fillRect/>
          </a:stretch>
        </p:blipFill>
        <p:spPr>
          <a:xfrm rot="10800000">
            <a:off x="8555422" y="2628998"/>
            <a:ext cx="3538846" cy="3559108"/>
          </a:xfrm>
          <a:prstGeom prst="ellipse">
            <a:avLst/>
          </a:prstGeom>
        </p:spPr>
      </p:pic>
      <p:sp>
        <p:nvSpPr>
          <p:cNvPr id="9" name="Frame 8">
            <a:extLst>
              <a:ext uri="{FF2B5EF4-FFF2-40B4-BE49-F238E27FC236}">
                <a16:creationId xmlns:a16="http://schemas.microsoft.com/office/drawing/2014/main" id="{C2D67B65-9EE7-D4F1-6B1E-A88C38B0B971}"/>
              </a:ext>
            </a:extLst>
          </p:cNvPr>
          <p:cNvSpPr/>
          <p:nvPr/>
        </p:nvSpPr>
        <p:spPr>
          <a:xfrm flipH="1">
            <a:off x="10125009" y="3454736"/>
            <a:ext cx="399673" cy="354255"/>
          </a:xfrm>
          <a:prstGeom prst="frame">
            <a:avLst>
              <a:gd name="adj1" fmla="val 2107"/>
            </a:avLst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2AE698E-860E-DEE2-FED0-B37506847463}"/>
              </a:ext>
            </a:extLst>
          </p:cNvPr>
          <p:cNvCxnSpPr>
            <a:cxnSpLocks/>
          </p:cNvCxnSpPr>
          <p:nvPr/>
        </p:nvCxnSpPr>
        <p:spPr>
          <a:xfrm>
            <a:off x="7442680" y="2510497"/>
            <a:ext cx="2682329" cy="1256104"/>
          </a:xfrm>
          <a:prstGeom prst="line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37C3E3B-1D08-3D81-21EC-D84F9417DF38}"/>
              </a:ext>
            </a:extLst>
          </p:cNvPr>
          <p:cNvCxnSpPr>
            <a:cxnSpLocks/>
          </p:cNvCxnSpPr>
          <p:nvPr/>
        </p:nvCxnSpPr>
        <p:spPr>
          <a:xfrm flipH="1" flipV="1">
            <a:off x="9778519" y="181491"/>
            <a:ext cx="746163" cy="3273245"/>
          </a:xfrm>
          <a:prstGeom prst="line">
            <a:avLst/>
          </a:prstGeom>
          <a:ln w="571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7D771FF6-A8A1-5949-C792-A464BB5459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651" t="66669" r="43301" b="22290"/>
          <a:stretch>
            <a:fillRect/>
          </a:stretch>
        </p:blipFill>
        <p:spPr>
          <a:xfrm rot="10800000">
            <a:off x="7442680" y="181491"/>
            <a:ext cx="2335839" cy="2230796"/>
          </a:xfrm>
          <a:prstGeom prst="rect">
            <a:avLst/>
          </a:prstGeom>
          <a:ln w="63500">
            <a:solidFill>
              <a:schemeClr val="tx1"/>
            </a:solidFill>
            <a:prstDash val="dash"/>
          </a:ln>
        </p:spPr>
      </p:pic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43DC0A7D-8FAC-E730-EE35-8C89136A0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449F7-D91D-7C45-B5FD-288557BB6F18}" type="datetime1">
              <a:rPr lang="en-US" smtClean="0"/>
              <a:t>6/9/26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C9ACB453-7687-6C8B-BAA8-69E14CD7A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28EC70E4-658A-672F-A977-F7CC02D09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DD2F3C-5469-745F-BF95-147DBEC42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82" y="2258969"/>
            <a:ext cx="6648765" cy="35591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E5F99E-78BA-0B13-C31E-D19610DD7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282" y="2258969"/>
            <a:ext cx="6661516" cy="355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58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15FE58-D355-E045-FB0E-A5028AEFD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3134-FBD2-F847-BAD7-869961CF6311}" type="datetime1">
              <a:rPr lang="en-US" smtClean="0"/>
              <a:t>6/9/26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65FCDB-A581-2D25-7154-CA6235C9C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6046BC-A646-CCE9-2244-E4ADEC2C3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5B7B59-8F7E-DB90-C49A-B4A2EF2BDA09}"/>
              </a:ext>
            </a:extLst>
          </p:cNvPr>
          <p:cNvSpPr txBox="1"/>
          <p:nvPr/>
        </p:nvSpPr>
        <p:spPr>
          <a:xfrm>
            <a:off x="226733" y="164626"/>
            <a:ext cx="6186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Constraining the Position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12D7D3-8E1C-8F20-2A7C-324E6D03E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33" y="2065229"/>
            <a:ext cx="5105087" cy="2727541"/>
          </a:xfrm>
          <a:prstGeom prst="rect">
            <a:avLst/>
          </a:prstGeom>
        </p:spPr>
      </p:pic>
      <p:pic>
        <p:nvPicPr>
          <p:cNvPr id="11" name="Picture 10" descr="A graph with red dots&#10;&#10;AI-generated content may be incorrect.">
            <a:extLst>
              <a:ext uri="{FF2B5EF4-FFF2-40B4-BE49-F238E27FC236}">
                <a16:creationId xmlns:a16="http://schemas.microsoft.com/office/drawing/2014/main" id="{DB6C35B6-65DF-6320-42A3-E9F294310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521" y="1350805"/>
            <a:ext cx="5567990" cy="415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11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AFD96-A04D-C43C-E254-182EDE931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1273E9-5A94-CBFD-A7C5-0EC7E71EA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0CA75-6574-DF4B-8C1B-DFA8D6720C5E}" type="datetime1">
              <a:rPr lang="en-US" smtClean="0"/>
              <a:t>6/9/26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CD9053-27C4-8A82-6E42-A21D9E584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FF3D45-3278-A517-B921-B51A4175F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BEA8FB-B898-9C72-B2C8-CA1DEBF6C6E4}"/>
              </a:ext>
            </a:extLst>
          </p:cNvPr>
          <p:cNvSpPr txBox="1"/>
          <p:nvPr/>
        </p:nvSpPr>
        <p:spPr>
          <a:xfrm>
            <a:off x="226733" y="164626"/>
            <a:ext cx="6186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Constraining the Position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48C0E5-70F9-8B64-CDE8-3E2DA3248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33" y="2065229"/>
            <a:ext cx="5105087" cy="2727541"/>
          </a:xfrm>
          <a:prstGeom prst="rect">
            <a:avLst/>
          </a:prstGeom>
        </p:spPr>
      </p:pic>
      <p:pic>
        <p:nvPicPr>
          <p:cNvPr id="11" name="Picture 10" descr="A graph with red dots&#10;&#10;AI-generated content may be incorrect.">
            <a:extLst>
              <a:ext uri="{FF2B5EF4-FFF2-40B4-BE49-F238E27FC236}">
                <a16:creationId xmlns:a16="http://schemas.microsoft.com/office/drawing/2014/main" id="{B234BAFB-6062-8503-3D2B-E11AB88A6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521" y="1350805"/>
            <a:ext cx="5567990" cy="41563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C2F1DB-6A78-4F42-6B67-FBF512E67E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33" y="2065229"/>
            <a:ext cx="5105087" cy="2727541"/>
          </a:xfrm>
          <a:prstGeom prst="rect">
            <a:avLst/>
          </a:prstGeom>
        </p:spPr>
      </p:pic>
      <p:pic>
        <p:nvPicPr>
          <p:cNvPr id="8" name="Picture 7" descr="A graph of blue dots&#10;&#10;AI-generated content may be incorrect.">
            <a:extLst>
              <a:ext uri="{FF2B5EF4-FFF2-40B4-BE49-F238E27FC236}">
                <a16:creationId xmlns:a16="http://schemas.microsoft.com/office/drawing/2014/main" id="{87C503DD-3FC6-BFCF-349B-6A7339C0D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21" y="1350805"/>
            <a:ext cx="5567990" cy="415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07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E3F31-42B8-81F8-23FD-988E21757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B2AB4F-7B67-5D2B-C099-C41FF45A5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BE60-E820-4548-A789-FC72D25BC1EE}" type="datetime1">
              <a:rPr lang="en-US" smtClean="0"/>
              <a:t>6/9/26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F5812E-2FEC-9622-A5ED-07E1BAB5F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AB4E0-4EDB-07AC-76C1-46F670F7E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D564FD-98BD-1E13-4270-6BAA63178ABE}"/>
              </a:ext>
            </a:extLst>
          </p:cNvPr>
          <p:cNvSpPr txBox="1"/>
          <p:nvPr/>
        </p:nvSpPr>
        <p:spPr>
          <a:xfrm>
            <a:off x="226733" y="164626"/>
            <a:ext cx="6186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Constraining the Position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A46C62-939D-4D3E-8E03-0A3940EEE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33" y="2065229"/>
            <a:ext cx="5105087" cy="2727541"/>
          </a:xfrm>
          <a:prstGeom prst="rect">
            <a:avLst/>
          </a:prstGeom>
        </p:spPr>
      </p:pic>
      <p:pic>
        <p:nvPicPr>
          <p:cNvPr id="11" name="Picture 10" descr="A graph with red dots&#10;&#10;AI-generated content may be incorrect.">
            <a:extLst>
              <a:ext uri="{FF2B5EF4-FFF2-40B4-BE49-F238E27FC236}">
                <a16:creationId xmlns:a16="http://schemas.microsoft.com/office/drawing/2014/main" id="{CED94325-CC15-4271-CF16-AFC12387D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521" y="1350805"/>
            <a:ext cx="5567990" cy="41563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ED16BD-D585-1DE9-D758-79A69594F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33" y="2065229"/>
            <a:ext cx="5105087" cy="27275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6B50A5-3756-EC33-D0B9-D86110F68E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433" y="2065229"/>
            <a:ext cx="5105087" cy="2727541"/>
          </a:xfrm>
          <a:prstGeom prst="rect">
            <a:avLst/>
          </a:prstGeom>
        </p:spPr>
      </p:pic>
      <p:pic>
        <p:nvPicPr>
          <p:cNvPr id="12" name="Picture 11" descr="A graph of green dots&#10;&#10;AI-generated content may be incorrect.">
            <a:extLst>
              <a:ext uri="{FF2B5EF4-FFF2-40B4-BE49-F238E27FC236}">
                <a16:creationId xmlns:a16="http://schemas.microsoft.com/office/drawing/2014/main" id="{D5A5353B-6DA4-D49A-1F86-7A6AED9F30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22" y="1350804"/>
            <a:ext cx="5567990" cy="415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01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FEDD6-D8DC-A828-449F-3425D2092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18692"/>
            <a:ext cx="10515600" cy="1325563"/>
          </a:xfrm>
        </p:spPr>
        <p:txBody>
          <a:bodyPr/>
          <a:lstStyle/>
          <a:p>
            <a:r>
              <a:rPr lang="en-US" dirty="0"/>
              <a:t>   Source Association </a:t>
            </a:r>
          </a:p>
        </p:txBody>
      </p:sp>
      <p:pic>
        <p:nvPicPr>
          <p:cNvPr id="9" name="Content Placeholder 8" descr="A close-up of a water drop&#10;&#10;AI-generated content may be incorrect.">
            <a:extLst>
              <a:ext uri="{FF2B5EF4-FFF2-40B4-BE49-F238E27FC236}">
                <a16:creationId xmlns:a16="http://schemas.microsoft.com/office/drawing/2014/main" id="{580BCDB0-DE33-DE9B-7F7C-ADCFEDAE0F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2408" y="213757"/>
            <a:ext cx="6279078" cy="6279078"/>
          </a:xfrm>
          <a:prstGeom prst="rect">
            <a:avLst/>
          </a:prstGeom>
        </p:spPr>
      </p:pic>
      <p:pic>
        <p:nvPicPr>
          <p:cNvPr id="11" name="Picture 10" descr="A black and white image of a square with dots and a green rectangle&#10;&#10;AI-generated content may be incorrect.">
            <a:extLst>
              <a:ext uri="{FF2B5EF4-FFF2-40B4-BE49-F238E27FC236}">
                <a16:creationId xmlns:a16="http://schemas.microsoft.com/office/drawing/2014/main" id="{9997FBE3-EF50-32E6-56B5-843B91939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408" y="213757"/>
            <a:ext cx="6279078" cy="6279078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24026496-40E6-36AD-7ED7-2948AEB22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55286-2A34-AF48-8D2D-E48E2193AEB2}" type="datetime1">
              <a:rPr lang="en-US" smtClean="0"/>
              <a:t>6/9/26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22F033AB-5041-FAF8-F8CB-FE413D981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c.kelley@uva.nl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F1CCAE4-3BE1-18C9-0137-9DAD7C76C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9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C5F5F5-D1A6-7206-1506-8680A47A8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153" y="1826156"/>
            <a:ext cx="4279153" cy="32056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666EA7-DE7C-D6FB-1462-5B020A790512}"/>
              </a:ext>
            </a:extLst>
          </p:cNvPr>
          <p:cNvSpPr txBox="1"/>
          <p:nvPr/>
        </p:nvSpPr>
        <p:spPr>
          <a:xfrm>
            <a:off x="7957739" y="6502119"/>
            <a:ext cx="170841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Image: LOTSS DR3</a:t>
            </a:r>
          </a:p>
        </p:txBody>
      </p:sp>
    </p:spTree>
    <p:extLst>
      <p:ext uri="{BB962C8B-B14F-4D97-AF65-F5344CB8AC3E}">
        <p14:creationId xmlns:p14="http://schemas.microsoft.com/office/powerpoint/2010/main" val="346681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E6A30-78D2-433C-6089-DE24ADF42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DE5D9F-D548-E116-7EE3-42C7B1275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05" y="988335"/>
            <a:ext cx="6119497" cy="47039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4E8611-BF80-9520-9B1C-DEA2D9F166BF}"/>
              </a:ext>
            </a:extLst>
          </p:cNvPr>
          <p:cNvSpPr txBox="1"/>
          <p:nvPr/>
        </p:nvSpPr>
        <p:spPr>
          <a:xfrm>
            <a:off x="299555" y="87625"/>
            <a:ext cx="10309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Dynamic spectra – constraining distance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44ADBE-D41C-5E13-3219-0CD02A08CF12}"/>
              </a:ext>
            </a:extLst>
          </p:cNvPr>
          <p:cNvSpPr/>
          <p:nvPr/>
        </p:nvSpPr>
        <p:spPr>
          <a:xfrm>
            <a:off x="1840468" y="1079947"/>
            <a:ext cx="219694" cy="4043115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606E9E95-66BF-88A1-A921-8A1F9DC51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18AB-E333-9E49-9A19-CF5241A6FB4E}" type="datetime1">
              <a:rPr lang="en-US" smtClean="0"/>
              <a:t>6/9/26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6B01987-49ED-3825-54DF-8291D295A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294BD41-A2F2-09A3-2618-86DF9E18D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1A5587-681C-9817-76C3-F8D163D0C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249" y="988335"/>
            <a:ext cx="4779953" cy="472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7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C6609-3E5B-A6D9-1836-5DA8DB037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CB3893-CE9C-EB61-D898-52AAF628A532}"/>
              </a:ext>
            </a:extLst>
          </p:cNvPr>
          <p:cNvSpPr txBox="1"/>
          <p:nvPr/>
        </p:nvSpPr>
        <p:spPr>
          <a:xfrm>
            <a:off x="299555" y="87625"/>
            <a:ext cx="10309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Dynamic spectra – constraining distance 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55E7D0C-E5EC-0A25-91BD-654033E24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E5FB-DD7B-8E4E-B98B-ED24143F84AB}" type="datetime1">
              <a:rPr lang="en-US" smtClean="0"/>
              <a:t>6/9/26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3F62C661-9CC9-F524-5A5C-A0714040C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76372FF-E9FC-1C92-9364-6622AFD36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62D5869-3429-458F-BD8B-ADBC0F0E2FF8}"/>
                  </a:ext>
                </a:extLst>
              </p:cNvPr>
              <p:cNvSpPr txBox="1"/>
              <p:nvPr/>
            </p:nvSpPr>
            <p:spPr>
              <a:xfrm>
                <a:off x="4531611" y="5503149"/>
                <a:ext cx="3313023" cy="370614"/>
              </a:xfrm>
              <a:prstGeom prst="rect">
                <a:avLst/>
              </a:prstGeom>
              <a:solidFill>
                <a:schemeClr val="tx2">
                  <a:lumMod val="50000"/>
                  <a:alpha val="66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𝐷𝑀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 ≅49±4</m:t>
                    </m:r>
                    <m:f>
                      <m:fPr>
                        <m:ctrlP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𝑝𝑐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sSup>
                          <m:sSupPr>
                            <m:ctrlPr>
                              <a:rPr lang="nl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l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nl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≅14 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𝑘𝑝𝑐</m:t>
                    </m:r>
                  </m:oMath>
                </a14:m>
                <a:r>
                  <a:rPr lang="nl-NL" b="0" dirty="0">
                    <a:ea typeface="Cambria Math" panose="02040503050406030204" pitchFamily="18" charset="0"/>
                  </a:rPr>
                  <a:t>  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62D5869-3429-458F-BD8B-ADBC0F0E2F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611" y="5503149"/>
                <a:ext cx="3313023" cy="370614"/>
              </a:xfrm>
              <a:prstGeom prst="rect">
                <a:avLst/>
              </a:prstGeom>
              <a:blipFill>
                <a:blip r:embed="rId2"/>
                <a:stretch>
                  <a:fillRect l="-2290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4A0481C5-2AFD-E88F-CCF0-57E5E2CEC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488" y="1354851"/>
            <a:ext cx="3497270" cy="34072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57E57B-1499-2D03-7712-442500A302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0845" y="1212850"/>
            <a:ext cx="3500575" cy="39164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7DD7F2-1BE2-DCA2-ABCF-7E637221B9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563" y="1212850"/>
            <a:ext cx="3962697" cy="391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7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FDFEA-081E-6A1D-EEF3-4186F9037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0823C6-34BA-0C26-E980-16259030709C}"/>
              </a:ext>
            </a:extLst>
          </p:cNvPr>
          <p:cNvSpPr txBox="1"/>
          <p:nvPr/>
        </p:nvSpPr>
        <p:spPr>
          <a:xfrm>
            <a:off x="299555" y="87625"/>
            <a:ext cx="10309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Dynamic spectra – constraining distance 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525BF70-69A0-B63E-A36E-254B6BF3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6A9D0-21B5-534F-AFCC-8B05E96B3E1F}" type="datetime1">
              <a:rPr lang="en-US" smtClean="0"/>
              <a:t>6/9/26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D49E6AC-F914-1671-2438-DC051D34D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040351A-1AEC-429F-7A06-A933FF6A6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0492452-3B76-69C5-354E-0EF4CE94507F}"/>
                  </a:ext>
                </a:extLst>
              </p:cNvPr>
              <p:cNvSpPr txBox="1"/>
              <p:nvPr/>
            </p:nvSpPr>
            <p:spPr>
              <a:xfrm>
                <a:off x="4439488" y="5662427"/>
                <a:ext cx="3313023" cy="370614"/>
              </a:xfrm>
              <a:prstGeom prst="rect">
                <a:avLst/>
              </a:prstGeom>
              <a:solidFill>
                <a:schemeClr val="tx2">
                  <a:lumMod val="50000"/>
                  <a:alpha val="66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𝐷𝑀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 ≅49±4</m:t>
                    </m:r>
                    <m:f>
                      <m:fPr>
                        <m:ctrlP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𝑝𝑐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sSup>
                          <m:sSupPr>
                            <m:ctrlPr>
                              <a:rPr lang="nl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l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nl-NL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≅14 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𝑘𝑝𝑐</m:t>
                    </m:r>
                  </m:oMath>
                </a14:m>
                <a:r>
                  <a:rPr lang="nl-NL" b="0" dirty="0">
                    <a:ea typeface="Cambria Math" panose="02040503050406030204" pitchFamily="18" charset="0"/>
                  </a:rPr>
                  <a:t>  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0492452-3B76-69C5-354E-0EF4CE9450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488" y="5662427"/>
                <a:ext cx="3313023" cy="370614"/>
              </a:xfrm>
              <a:prstGeom prst="rect">
                <a:avLst/>
              </a:prstGeom>
              <a:blipFill>
                <a:blip r:embed="rId2"/>
                <a:stretch>
                  <a:fillRect l="-2290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2B9824C3-679B-EEAC-5D1A-8B32F2E2F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569" y="928985"/>
            <a:ext cx="8834859" cy="459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22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D470CD83-18D3-54F3-4A83-6776737A5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442" y="210220"/>
            <a:ext cx="9499115" cy="6146129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8558F1-B091-A41A-4DFC-45BB1513BA6F}"/>
              </a:ext>
            </a:extLst>
          </p:cNvPr>
          <p:cNvSpPr txBox="1"/>
          <p:nvPr/>
        </p:nvSpPr>
        <p:spPr>
          <a:xfrm>
            <a:off x="1396340" y="6217850"/>
            <a:ext cx="2185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Rea et al.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CF5A60-8259-C734-BBFB-D73F858155A4}"/>
              </a:ext>
            </a:extLst>
          </p:cNvPr>
          <p:cNvSpPr/>
          <p:nvPr/>
        </p:nvSpPr>
        <p:spPr>
          <a:xfrm>
            <a:off x="5882053" y="2614797"/>
            <a:ext cx="427892" cy="450787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7BA0690-69C5-CA36-62C6-32AB38D77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16725-3145-0443-B50A-DFB7848CA359}" type="datetime1">
              <a:rPr lang="en-US" smtClean="0"/>
              <a:t>6/9/26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C2FED78-8671-B429-EA31-F749A4533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83A6780-8448-0D35-C814-011C9C79C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0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5">
                <a:lumMod val="40000"/>
                <a:lumOff val="60000"/>
              </a:schemeClr>
            </a:gs>
            <a:gs pos="94000">
              <a:schemeClr val="accent4">
                <a:lumMod val="28000"/>
                <a:lumOff val="72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893045-39EB-DA76-6E13-0912BE30A3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56" t="3533" r="3280" b="3779"/>
          <a:stretch>
            <a:fillRect/>
          </a:stretch>
        </p:blipFill>
        <p:spPr>
          <a:xfrm>
            <a:off x="2974769" y="0"/>
            <a:ext cx="6792685" cy="6765302"/>
          </a:xfrm>
          <a:prstGeom prst="ellipse">
            <a:avLst/>
          </a:pr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586235-5136-1D28-E9E3-B85A035DD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70" y="119535"/>
            <a:ext cx="6352309" cy="1180814"/>
          </a:xfrm>
          <a:solidFill>
            <a:schemeClr val="tx2">
              <a:lumMod val="50000"/>
              <a:alpha val="31999"/>
            </a:schemeClr>
          </a:solidFill>
        </p:spPr>
        <p:txBody>
          <a:bodyPr anchor="ctr">
            <a:normAutofit/>
          </a:bodyPr>
          <a:lstStyle/>
          <a:p>
            <a:r>
              <a:rPr lang="en-US" dirty="0"/>
              <a:t>Introducing AARTFAAC 2.O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FE520F-9A13-2A3E-4D20-0FD78EC34A1A}"/>
              </a:ext>
            </a:extLst>
          </p:cNvPr>
          <p:cNvSpPr txBox="1"/>
          <p:nvPr/>
        </p:nvSpPr>
        <p:spPr>
          <a:xfrm>
            <a:off x="7405133" y="3626023"/>
            <a:ext cx="4518561" cy="2785378"/>
          </a:xfrm>
          <a:prstGeom prst="rect">
            <a:avLst/>
          </a:prstGeom>
          <a:solidFill>
            <a:schemeClr val="tx2">
              <a:lumMod val="50000"/>
              <a:alpha val="59938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500" dirty="0"/>
              <a:t>12 LBA Stations</a:t>
            </a:r>
          </a:p>
          <a:p>
            <a:r>
              <a:rPr lang="en-US" sz="3500" dirty="0"/>
              <a:t>10 x more bandwidth </a:t>
            </a:r>
          </a:p>
          <a:p>
            <a:r>
              <a:rPr lang="en-US" sz="3500" dirty="0"/>
              <a:t>5-10 x more sensitive </a:t>
            </a:r>
          </a:p>
          <a:p>
            <a:r>
              <a:rPr lang="en-US" sz="3500" dirty="0"/>
              <a:t>10 x more data</a:t>
            </a:r>
          </a:p>
          <a:p>
            <a:r>
              <a:rPr lang="en-US" sz="3500" b="1" dirty="0">
                <a:solidFill>
                  <a:schemeClr val="bg1">
                    <a:lumMod val="90000"/>
                    <a:lumOff val="10000"/>
                  </a:schemeClr>
                </a:solidFill>
              </a:rPr>
              <a:t>12 hour data buffer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BDF49-EFD8-501C-57F8-15A32F57B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B48D1-D3A4-2F49-ABEF-B44FCEEC0AB0}" type="datetime1">
              <a:rPr lang="en-US" smtClean="0"/>
              <a:t>6/9/26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8336FC7-5CCB-FFE7-2D7C-CFA042779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6627773-6EE0-3CBC-B90C-B17594EDB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14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5FB3FBB-5FB9-ADAC-EF96-0B6FC7E553A1}"/>
              </a:ext>
            </a:extLst>
          </p:cNvPr>
          <p:cNvSpPr txBox="1">
            <a:spLocks/>
          </p:cNvSpPr>
          <p:nvPr/>
        </p:nvSpPr>
        <p:spPr>
          <a:xfrm>
            <a:off x="190005" y="1419884"/>
            <a:ext cx="3432959" cy="756661"/>
          </a:xfrm>
          <a:prstGeom prst="rect">
            <a:avLst/>
          </a:prstGeom>
          <a:solidFill>
            <a:schemeClr val="tx2">
              <a:lumMod val="50000"/>
              <a:alpha val="31999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500" dirty="0"/>
              <a:t>Coming mid 2027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84232F-F55C-0984-F2BD-28254CEE110B}"/>
              </a:ext>
            </a:extLst>
          </p:cNvPr>
          <p:cNvSpPr txBox="1"/>
          <p:nvPr/>
        </p:nvSpPr>
        <p:spPr>
          <a:xfrm>
            <a:off x="7508174" y="6411401"/>
            <a:ext cx="1715534" cy="215444"/>
          </a:xfrm>
          <a:prstGeom prst="rect">
            <a:avLst/>
          </a:prstGeom>
          <a:solidFill>
            <a:schemeClr val="tx2">
              <a:lumMod val="50000"/>
              <a:alpha val="33697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Image credit: Bharat Kumar Gehlot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4A5DAD-6DAC-C587-E684-0F5EA9E0367A}"/>
              </a:ext>
            </a:extLst>
          </p:cNvPr>
          <p:cNvSpPr txBox="1"/>
          <p:nvPr/>
        </p:nvSpPr>
        <p:spPr>
          <a:xfrm>
            <a:off x="9982200" y="102014"/>
            <a:ext cx="1941494" cy="923330"/>
          </a:xfrm>
          <a:prstGeom prst="rect">
            <a:avLst/>
          </a:prstGeom>
          <a:solidFill>
            <a:schemeClr val="tx2">
              <a:lumMod val="50000"/>
              <a:alpha val="47349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15 x 1 min images</a:t>
            </a:r>
          </a:p>
          <a:p>
            <a:r>
              <a:rPr lang="en-US" dirty="0"/>
              <a:t>RFI map</a:t>
            </a:r>
          </a:p>
          <a:p>
            <a:r>
              <a:rPr lang="en-US" dirty="0"/>
              <a:t>All sky </a:t>
            </a:r>
          </a:p>
        </p:txBody>
      </p:sp>
      <p:pic>
        <p:nvPicPr>
          <p:cNvPr id="3" name="Picture 2" descr="An armadillo with a black background&#10;&#10;AI-generated content may be incorrect.">
            <a:extLst>
              <a:ext uri="{FF2B5EF4-FFF2-40B4-BE49-F238E27FC236}">
                <a16:creationId xmlns:a16="http://schemas.microsoft.com/office/drawing/2014/main" id="{B2D8F081-AAF6-2444-FF28-6C62021502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306" y="2300542"/>
            <a:ext cx="2245876" cy="150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55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5">
                <a:lumMod val="40000"/>
                <a:lumOff val="60000"/>
              </a:schemeClr>
            </a:gs>
            <a:gs pos="94000">
              <a:schemeClr val="accent4">
                <a:lumMod val="28000"/>
                <a:lumOff val="72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C6A940-266F-E735-4F61-E5520DE8C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344D43-F29F-074A-2A20-89420AB756F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 l="3656" t="3533" r="3280" b="3779"/>
          <a:stretch>
            <a:fillRect/>
          </a:stretch>
        </p:blipFill>
        <p:spPr>
          <a:xfrm>
            <a:off x="2974769" y="0"/>
            <a:ext cx="6792685" cy="6765302"/>
          </a:xfrm>
          <a:prstGeom prst="ellipse">
            <a:avLst/>
          </a:pr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6ADCFB-BD44-27C1-D858-C913BC011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70" y="119535"/>
            <a:ext cx="6352309" cy="1180814"/>
          </a:xfrm>
          <a:solidFill>
            <a:schemeClr val="tx2">
              <a:lumMod val="50000"/>
              <a:alpha val="31999"/>
            </a:schemeClr>
          </a:solidFill>
        </p:spPr>
        <p:txBody>
          <a:bodyPr anchor="ctr">
            <a:normAutofit/>
          </a:bodyPr>
          <a:lstStyle/>
          <a:p>
            <a:r>
              <a:rPr lang="en-US" dirty="0"/>
              <a:t>Introducing AARTFAAC 2.O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C448AE-7304-9E49-DB9D-782E8E32D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7949B-4FB0-9944-8715-FACBFE96BF9C}" type="datetime1">
              <a:rPr lang="en-US" smtClean="0"/>
              <a:t>6/9/26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C90A32C-B77F-FB1D-3E32-9ADC49055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50E3407-CFB6-08CC-DF4E-89C4AC7B0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15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D277B5-0BAC-54E1-52F4-B969C65FF21A}"/>
              </a:ext>
            </a:extLst>
          </p:cNvPr>
          <p:cNvSpPr txBox="1"/>
          <p:nvPr/>
        </p:nvSpPr>
        <p:spPr>
          <a:xfrm>
            <a:off x="7508174" y="6411401"/>
            <a:ext cx="1715534" cy="215444"/>
          </a:xfrm>
          <a:prstGeom prst="rect">
            <a:avLst/>
          </a:prstGeom>
          <a:solidFill>
            <a:schemeClr val="tx2">
              <a:lumMod val="50000"/>
              <a:alpha val="33697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Image credit: Bharat Kumar Gehlot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517584-0F51-6375-5421-ADABB1782766}"/>
              </a:ext>
            </a:extLst>
          </p:cNvPr>
          <p:cNvSpPr txBox="1"/>
          <p:nvPr/>
        </p:nvSpPr>
        <p:spPr>
          <a:xfrm>
            <a:off x="9982200" y="102014"/>
            <a:ext cx="1941494" cy="923330"/>
          </a:xfrm>
          <a:prstGeom prst="rect">
            <a:avLst/>
          </a:prstGeom>
          <a:solidFill>
            <a:schemeClr val="tx2">
              <a:lumMod val="50000"/>
              <a:alpha val="47349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15 x 1 min images</a:t>
            </a:r>
          </a:p>
          <a:p>
            <a:r>
              <a:rPr lang="en-US" dirty="0"/>
              <a:t>RFI map</a:t>
            </a:r>
          </a:p>
          <a:p>
            <a:r>
              <a:rPr lang="en-US" dirty="0"/>
              <a:t>All sky 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B85D48D8-ED3B-47C1-4112-A4E72462A68B}"/>
              </a:ext>
            </a:extLst>
          </p:cNvPr>
          <p:cNvSpPr/>
          <p:nvPr/>
        </p:nvSpPr>
        <p:spPr>
          <a:xfrm>
            <a:off x="4708303" y="2792244"/>
            <a:ext cx="2470841" cy="1180814"/>
          </a:xfrm>
          <a:prstGeom prst="rightArrow">
            <a:avLst/>
          </a:prstGeom>
          <a:solidFill>
            <a:schemeClr val="accent1">
              <a:alpha val="52663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2B4EDD7-30A7-20D5-F0B5-390852F0CA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3890" y="0"/>
            <a:ext cx="3339598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F159961-6A6A-FF65-F40B-17030D1ED2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821" y="2217557"/>
            <a:ext cx="3219450" cy="242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31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8BFC1-E13B-194B-174C-5EBD3B7DE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F9A069-1DD5-6006-029E-FCAB1A9FEF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56" t="3533" r="3280" b="3779"/>
          <a:stretch>
            <a:fillRect/>
          </a:stretch>
        </p:blipFill>
        <p:spPr>
          <a:xfrm>
            <a:off x="2974769" y="0"/>
            <a:ext cx="6792685" cy="6765302"/>
          </a:xfrm>
          <a:prstGeom prst="ellipse">
            <a:avLst/>
          </a:pr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A5185C-6613-C642-56F1-FAD6A8C19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70" y="119535"/>
            <a:ext cx="6352309" cy="1180814"/>
          </a:xfrm>
          <a:solidFill>
            <a:schemeClr val="tx2">
              <a:lumMod val="50000"/>
              <a:alpha val="31999"/>
            </a:schemeClr>
          </a:solidFill>
        </p:spPr>
        <p:txBody>
          <a:bodyPr anchor="ctr">
            <a:normAutofit/>
          </a:bodyPr>
          <a:lstStyle/>
          <a:p>
            <a:r>
              <a:rPr lang="en-US" dirty="0"/>
              <a:t>Introducing AARTFAAC 2.O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4C822A-21F2-530B-9CCA-EEC466286EC2}"/>
              </a:ext>
            </a:extLst>
          </p:cNvPr>
          <p:cNvSpPr txBox="1"/>
          <p:nvPr/>
        </p:nvSpPr>
        <p:spPr>
          <a:xfrm>
            <a:off x="7183520" y="3626023"/>
            <a:ext cx="4849091" cy="2785378"/>
          </a:xfrm>
          <a:prstGeom prst="rect">
            <a:avLst/>
          </a:prstGeom>
          <a:solidFill>
            <a:schemeClr val="tx2">
              <a:lumMod val="50000"/>
              <a:alpha val="59938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500" b="1" dirty="0"/>
              <a:t>Mapping Low Freq. RFI</a:t>
            </a:r>
          </a:p>
          <a:p>
            <a:r>
              <a:rPr lang="en-US" sz="3500" b="1" dirty="0"/>
              <a:t>Satellite Tracking</a:t>
            </a:r>
          </a:p>
          <a:p>
            <a:r>
              <a:rPr lang="en-US" sz="3500" b="1" dirty="0"/>
              <a:t>Meteor Showers </a:t>
            </a:r>
          </a:p>
          <a:p>
            <a:r>
              <a:rPr lang="en-US" sz="3500" b="1" dirty="0"/>
              <a:t>Cosmic Dawn  </a:t>
            </a:r>
          </a:p>
          <a:p>
            <a:r>
              <a:rPr lang="en-US" sz="3500" b="1" dirty="0"/>
              <a:t>Space Weather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EE5B26-4593-CDEB-63B5-132D366BA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F9280-FCF8-9F46-9383-CCB6E5B3CBDF}" type="datetime1">
              <a:rPr lang="en-US" smtClean="0"/>
              <a:t>6/9/26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B12E343-6C42-7AC1-69C3-F12B15E35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c.kelley@uva.nl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CC4F216-6AC4-70DF-8B5C-FFF2F12D9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16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9BC0AC9-94B6-7870-3819-6F2F09329E6E}"/>
              </a:ext>
            </a:extLst>
          </p:cNvPr>
          <p:cNvSpPr txBox="1">
            <a:spLocks/>
          </p:cNvSpPr>
          <p:nvPr/>
        </p:nvSpPr>
        <p:spPr>
          <a:xfrm>
            <a:off x="190005" y="1419884"/>
            <a:ext cx="3432959" cy="756661"/>
          </a:xfrm>
          <a:prstGeom prst="rect">
            <a:avLst/>
          </a:prstGeom>
          <a:solidFill>
            <a:schemeClr val="tx2">
              <a:lumMod val="50000"/>
              <a:alpha val="31999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500" dirty="0"/>
              <a:t>Additional Usses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E80ADC-6FAF-7DB8-E0A3-E465FD97F7A7}"/>
              </a:ext>
            </a:extLst>
          </p:cNvPr>
          <p:cNvSpPr txBox="1"/>
          <p:nvPr/>
        </p:nvSpPr>
        <p:spPr>
          <a:xfrm>
            <a:off x="7508174" y="6411401"/>
            <a:ext cx="1715534" cy="215444"/>
          </a:xfrm>
          <a:prstGeom prst="rect">
            <a:avLst/>
          </a:prstGeom>
          <a:solidFill>
            <a:schemeClr val="tx2">
              <a:lumMod val="50000"/>
              <a:alpha val="33697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Image credit: Bharat Kumar Gehlot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F695BB-8AD8-4794-E8EF-1726576DFB86}"/>
              </a:ext>
            </a:extLst>
          </p:cNvPr>
          <p:cNvSpPr txBox="1"/>
          <p:nvPr/>
        </p:nvSpPr>
        <p:spPr>
          <a:xfrm>
            <a:off x="9982200" y="102014"/>
            <a:ext cx="1941494" cy="923330"/>
          </a:xfrm>
          <a:prstGeom prst="rect">
            <a:avLst/>
          </a:prstGeom>
          <a:solidFill>
            <a:schemeClr val="tx2">
              <a:lumMod val="50000"/>
              <a:alpha val="47349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15 x 1 min images</a:t>
            </a:r>
          </a:p>
          <a:p>
            <a:r>
              <a:rPr lang="en-US" dirty="0"/>
              <a:t>RFI map</a:t>
            </a:r>
          </a:p>
          <a:p>
            <a:r>
              <a:rPr lang="en-US" dirty="0"/>
              <a:t>All sky </a:t>
            </a:r>
          </a:p>
        </p:txBody>
      </p:sp>
    </p:spTree>
    <p:extLst>
      <p:ext uri="{BB962C8B-B14F-4D97-AF65-F5344CB8AC3E}">
        <p14:creationId xmlns:p14="http://schemas.microsoft.com/office/powerpoint/2010/main" val="2129643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729DA-159C-E8DA-54FF-12FB21827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18E11FB-ACA9-366D-7579-BE9E4566F639}"/>
              </a:ext>
            </a:extLst>
          </p:cNvPr>
          <p:cNvSpPr txBox="1">
            <a:spLocks/>
          </p:cNvSpPr>
          <p:nvPr/>
        </p:nvSpPr>
        <p:spPr>
          <a:xfrm>
            <a:off x="369125" y="252309"/>
            <a:ext cx="7284522" cy="7630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Final Thoughts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0A8C24-6C9A-CCF0-B8F1-E97E778DE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000"/>
                    </a14:imgEffect>
                  </a14:imgLayer>
                </a14:imgProps>
              </a:ext>
            </a:extLst>
          </a:blip>
          <a:srcRect l="10863" t="11119" r="10427" b="10134"/>
          <a:stretch>
            <a:fillRect/>
          </a:stretch>
        </p:blipFill>
        <p:spPr>
          <a:xfrm>
            <a:off x="4422098" y="-452764"/>
            <a:ext cx="7769902" cy="7763528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2" name="Picture 1" descr="A bright star in space&#10;&#10;AI-generated content may be incorrect.">
            <a:extLst>
              <a:ext uri="{FF2B5EF4-FFF2-40B4-BE49-F238E27FC236}">
                <a16:creationId xmlns:a16="http://schemas.microsoft.com/office/drawing/2014/main" id="{4CD6DD34-12AD-9F64-E655-38AB43FED4A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81" t="835" r="2143" b="1859"/>
          <a:stretch>
            <a:fillRect/>
          </a:stretch>
        </p:blipFill>
        <p:spPr>
          <a:xfrm>
            <a:off x="4422098" y="-465941"/>
            <a:ext cx="7848258" cy="7763528"/>
          </a:xfrm>
          <a:prstGeom prst="ellipse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AF310C-C68E-460E-245C-0C6B62134A01}"/>
              </a:ext>
            </a:extLst>
          </p:cNvPr>
          <p:cNvSpPr txBox="1"/>
          <p:nvPr/>
        </p:nvSpPr>
        <p:spPr>
          <a:xfrm>
            <a:off x="229430" y="1547460"/>
            <a:ext cx="40851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Continuing our hunt for rare transients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221897-F56A-F247-527C-7EBD05C39ECC}"/>
              </a:ext>
            </a:extLst>
          </p:cNvPr>
          <p:cNvSpPr txBox="1"/>
          <p:nvPr/>
        </p:nvSpPr>
        <p:spPr>
          <a:xfrm>
            <a:off x="229431" y="2792576"/>
            <a:ext cx="408516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Searching for coherent emissions from compact binary mergers 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AB5A46A-8059-ABC6-BE32-CC7241F7D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B73B7-B386-7744-BFE3-332DBB111F4B}" type="datetime1">
              <a:rPr lang="en-US" smtClean="0"/>
              <a:t>6/9/26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50BC8DB-6766-5B4D-00C0-31A4C26D5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A1C6E08-7BAF-625A-704D-885A38988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17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D59F04-689B-60BD-9720-18C72BC6630E}"/>
              </a:ext>
            </a:extLst>
          </p:cNvPr>
          <p:cNvSpPr txBox="1"/>
          <p:nvPr/>
        </p:nvSpPr>
        <p:spPr>
          <a:xfrm>
            <a:off x="10022378" y="92010"/>
            <a:ext cx="2013628" cy="923330"/>
          </a:xfrm>
          <a:prstGeom prst="rect">
            <a:avLst/>
          </a:prstGeom>
          <a:solidFill>
            <a:schemeClr val="tx2">
              <a:lumMod val="50000"/>
              <a:alpha val="47349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15min deep image</a:t>
            </a:r>
          </a:p>
          <a:p>
            <a:r>
              <a:rPr lang="en-US" dirty="0"/>
              <a:t>60 MHz</a:t>
            </a:r>
          </a:p>
          <a:p>
            <a:r>
              <a:rPr lang="en-US" dirty="0"/>
              <a:t>All sky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0D89CE-921D-C91B-BAEC-CD37817D2F7E}"/>
              </a:ext>
            </a:extLst>
          </p:cNvPr>
          <p:cNvSpPr txBox="1"/>
          <p:nvPr/>
        </p:nvSpPr>
        <p:spPr>
          <a:xfrm>
            <a:off x="10671594" y="92010"/>
            <a:ext cx="1364412" cy="923330"/>
          </a:xfrm>
          <a:prstGeom prst="rect">
            <a:avLst/>
          </a:prstGeom>
          <a:solidFill>
            <a:schemeClr val="tx2">
              <a:lumMod val="50000"/>
              <a:alpha val="47349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1 sec image</a:t>
            </a:r>
          </a:p>
          <a:p>
            <a:r>
              <a:rPr lang="en-US" dirty="0"/>
              <a:t>58 MHz</a:t>
            </a:r>
          </a:p>
          <a:p>
            <a:r>
              <a:rPr lang="en-US" dirty="0"/>
              <a:t>All sky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DB3AAE-CC69-2E75-3410-26E01F57095A}"/>
              </a:ext>
            </a:extLst>
          </p:cNvPr>
          <p:cNvSpPr txBox="1"/>
          <p:nvPr/>
        </p:nvSpPr>
        <p:spPr>
          <a:xfrm>
            <a:off x="229429" y="4422413"/>
            <a:ext cx="408516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Mapping low-frequency RFI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8B031E-AFF2-2D6E-AC6F-D275FA0459E0}"/>
              </a:ext>
            </a:extLst>
          </p:cNvPr>
          <p:cNvSpPr txBox="1"/>
          <p:nvPr/>
        </p:nvSpPr>
        <p:spPr>
          <a:xfrm>
            <a:off x="8855776" y="6033185"/>
            <a:ext cx="3180230" cy="323165"/>
          </a:xfrm>
          <a:prstGeom prst="rect">
            <a:avLst/>
          </a:prstGeom>
          <a:solidFill>
            <a:schemeClr val="tx2">
              <a:lumMod val="50000"/>
              <a:alpha val="33697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500" dirty="0"/>
              <a:t>Image credit: </a:t>
            </a:r>
            <a:r>
              <a:rPr lang="en-US" sz="1500" b="1" dirty="0"/>
              <a:t>Aleksandar Shulevski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10805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2" grpId="0" animBg="1"/>
      <p:bldP spid="13" grpId="1" animBg="1"/>
      <p:bldP spid="5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31DE0F-94B9-175E-B0C1-BB10F88CF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435" y="992610"/>
            <a:ext cx="8662720" cy="48727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540026-BCC5-D69C-33AF-7D23CCA5777C}"/>
              </a:ext>
            </a:extLst>
          </p:cNvPr>
          <p:cNvSpPr txBox="1"/>
          <p:nvPr/>
        </p:nvSpPr>
        <p:spPr>
          <a:xfrm>
            <a:off x="338447" y="201880"/>
            <a:ext cx="8300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Next steps- multi-messenger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D82A28-8A2B-EDA7-7CC9-3669E8FDE519}"/>
              </a:ext>
            </a:extLst>
          </p:cNvPr>
          <p:cNvSpPr txBox="1"/>
          <p:nvPr/>
        </p:nvSpPr>
        <p:spPr>
          <a:xfrm>
            <a:off x="1609435" y="5948234"/>
            <a:ext cx="2185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Rea et al. 2026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DE9F626-F8A7-0035-F92D-14FFC689B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C78F-8717-D74B-86B0-2F7DA7C420C5}" type="datetime1">
              <a:rPr lang="en-US" smtClean="0"/>
              <a:t>6/9/26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8FA30F4-83E5-BA5F-F7FA-AC9A42AE2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71A6B5D-5DE1-CCE2-A5C1-C636BD53A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104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 descr="A graph of a graph of a graph&#10;&#10;AI-generated content may be incorrect.">
            <a:extLst>
              <a:ext uri="{FF2B5EF4-FFF2-40B4-BE49-F238E27FC236}">
                <a16:creationId xmlns:a16="http://schemas.microsoft.com/office/drawing/2014/main" id="{B362526F-5B8B-2C7F-C230-1EFFBB7DBF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1" y="1200410"/>
            <a:ext cx="5786316" cy="446173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8D7567-C468-84B6-5F6E-E9B882635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3A27-FF9A-524F-B13B-EEDC750BB708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6" descr="A screenshot of a graph&#10;&#10;AI-generated content may be incorrect.">
            <a:extLst>
              <a:ext uri="{FF2B5EF4-FFF2-40B4-BE49-F238E27FC236}">
                <a16:creationId xmlns:a16="http://schemas.microsoft.com/office/drawing/2014/main" id="{CF38080C-23DC-CEF0-5C84-5B180BC6F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216" y="1200410"/>
            <a:ext cx="5631611" cy="445717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DD7ED7-AED2-0F95-47CF-ECB487CE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75833-CDD9-3A4C-8817-590E964C8D4E}" type="datetime1">
              <a:rPr lang="en-US" smtClean="0"/>
              <a:t>6/9/26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543A60-B5E8-7D37-9565-0FAAAD2A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</p:spTree>
    <p:extLst>
      <p:ext uri="{BB962C8B-B14F-4D97-AF65-F5344CB8AC3E}">
        <p14:creationId xmlns:p14="http://schemas.microsoft.com/office/powerpoint/2010/main" val="2386591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86999-A6D2-8707-B9E1-AB7A74167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CE00149-38E9-4B2F-F960-9B64E4EFC5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01846" y="1298770"/>
            <a:ext cx="5463646" cy="426046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F972D-8AD6-3012-9DE8-2E05E5C05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7BFDD-C286-C346-B365-7214EA3B1141}" type="datetime1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7158E-AED2-DDF3-000F-9B6C8CBB4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6D035-0ED2-C98F-777C-99836CD87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20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44ED1C-744F-23AE-E9E4-7A699DBCF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54" y="1298770"/>
            <a:ext cx="5463646" cy="426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02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28F35-7D69-54D0-D724-E04B5AAAE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BA3B5-9D81-B716-3C0D-17B946C1B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6A4A4-F785-44C3-8BFB-50C59F7A9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7BFDD-C286-C346-B365-7214EA3B1141}" type="datetime1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00FD6-C4F0-E3FD-16A9-E448168E4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70932-A6AC-9880-7DAD-9FEB5158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21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ED4FB1-099A-02CA-D0D3-435E93135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438" y="56031"/>
            <a:ext cx="8747124" cy="674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772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B3C1B-B893-A58C-0B4A-BA1FE179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BE775C1-6EA1-EA4E-9D35-38537C26F4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64" y="79343"/>
            <a:ext cx="8686671" cy="669931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345E8-A571-1847-13BE-66F92F7BD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7BFDD-C286-C346-B365-7214EA3B1141}" type="datetime1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2289D-609A-2250-F4E5-3356E0D1F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1D75B-FDDA-D507-8126-57F7B9876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369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E37E8-9B1D-3B53-D30F-3831A3DB0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DD4F4-8740-F773-645E-D8A25DF62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2FCE4-C684-4694-1DFC-EABDD42E6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7BFDD-C286-C346-B365-7214EA3B1141}" type="datetime1">
              <a:rPr lang="en-US" smtClean="0"/>
              <a:t>6/9/26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0AF44-EADD-E14D-2A96-BD5EFC04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c.kelley@uva.nl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9C6E8-95F4-6F9E-2466-CDD0A6593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64CB5-E1BA-6546-AE9D-17CFBE7709F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5096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Custom 4">
      <a:dk1>
        <a:srgbClr val="060A22"/>
      </a:dk1>
      <a:lt1>
        <a:srgbClr val="FFFFFF"/>
      </a:lt1>
      <a:dk2>
        <a:srgbClr val="060622"/>
      </a:dk2>
      <a:lt2>
        <a:srgbClr val="F8F8F8"/>
      </a:lt2>
      <a:accent1>
        <a:srgbClr val="DDDDDD"/>
      </a:accent1>
      <a:accent2>
        <a:srgbClr val="53795A"/>
      </a:accent2>
      <a:accent3>
        <a:srgbClr val="282B4D"/>
      </a:accent3>
      <a:accent4>
        <a:srgbClr val="556382"/>
      </a:accent4>
      <a:accent5>
        <a:srgbClr val="363C61"/>
      </a:accent5>
      <a:accent6>
        <a:srgbClr val="273E2B"/>
      </a:accent6>
      <a:hlink>
        <a:srgbClr val="5F5F5F"/>
      </a:hlink>
      <a:folHlink>
        <a:srgbClr val="91919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AB0045F8-3B0C-F340-BDD1-F8F7DBDCC200}" vid="{C17DD306-EAF5-284E-BF98-ED6320126B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38171</TotalTime>
  <Words>708</Words>
  <Application>Microsoft Macintosh PowerPoint</Application>
  <PresentationFormat>Widescreen</PresentationFormat>
  <Paragraphs>179</Paragraphs>
  <Slides>23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Aptos Display</vt:lpstr>
      <vt:lpstr>Arial</vt:lpstr>
      <vt:lpstr>Cambria Math</vt:lpstr>
      <vt:lpstr>Theme1</vt:lpstr>
      <vt:lpstr>AARTFAAC 2.0</vt:lpstr>
      <vt:lpstr>Why low frequency radio? </vt:lpstr>
      <vt:lpstr>Why low frequency radio? </vt:lpstr>
      <vt:lpstr>What is AARTFAAC?</vt:lpstr>
      <vt:lpstr>New transient candidate </vt:lpstr>
      <vt:lpstr>PowerPoint Presentation</vt:lpstr>
      <vt:lpstr>PowerPoint Presentation</vt:lpstr>
      <vt:lpstr>PowerPoint Presentation</vt:lpstr>
      <vt:lpstr>   Source Association </vt:lpstr>
      <vt:lpstr>PowerPoint Presentation</vt:lpstr>
      <vt:lpstr>PowerPoint Presentation</vt:lpstr>
      <vt:lpstr>PowerPoint Presentation</vt:lpstr>
      <vt:lpstr>PowerPoint Presentation</vt:lpstr>
      <vt:lpstr>Introducing AARTFAAC 2.O </vt:lpstr>
      <vt:lpstr>Introducing AARTFAAC 2.O </vt:lpstr>
      <vt:lpstr>Introducing AARTFAAC 2.O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 Kelley</dc:creator>
  <cp:lastModifiedBy>Kate Kelley</cp:lastModifiedBy>
  <cp:revision>14</cp:revision>
  <dcterms:created xsi:type="dcterms:W3CDTF">2026-02-26T15:29:16Z</dcterms:created>
  <dcterms:modified xsi:type="dcterms:W3CDTF">2026-06-09T15:48:22Z</dcterms:modified>
</cp:coreProperties>
</file>