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437" r:id="rId2"/>
    <p:sldId id="532" r:id="rId3"/>
    <p:sldId id="549" r:id="rId4"/>
    <p:sldId id="431" r:id="rId5"/>
    <p:sldId id="655" r:id="rId6"/>
    <p:sldId id="498" r:id="rId7"/>
    <p:sldId id="438" r:id="rId8"/>
    <p:sldId id="656" r:id="rId9"/>
    <p:sldId id="601" r:id="rId10"/>
    <p:sldId id="560" r:id="rId11"/>
    <p:sldId id="545" r:id="rId12"/>
    <p:sldId id="657" r:id="rId13"/>
    <p:sldId id="533" r:id="rId14"/>
    <p:sldId id="654" r:id="rId15"/>
    <p:sldId id="649" r:id="rId16"/>
    <p:sldId id="658" r:id="rId17"/>
    <p:sldId id="660" r:id="rId18"/>
    <p:sldId id="645" r:id="rId19"/>
    <p:sldId id="507" r:id="rId20"/>
    <p:sldId id="618" r:id="rId21"/>
    <p:sldId id="646" r:id="rId22"/>
    <p:sldId id="641" r:id="rId23"/>
    <p:sldId id="644" r:id="rId24"/>
    <p:sldId id="651" r:id="rId25"/>
    <p:sldId id="650" r:id="rId26"/>
    <p:sldId id="615" r:id="rId27"/>
    <p:sldId id="659" r:id="rId28"/>
    <p:sldId id="639" r:id="rId29"/>
    <p:sldId id="643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DFF"/>
    <a:srgbClr val="006AB7"/>
    <a:srgbClr val="0081DF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175"/>
    <p:restoredTop sz="87253" autoAdjust="0"/>
  </p:normalViewPr>
  <p:slideViewPr>
    <p:cSldViewPr snapToGrid="0" snapToObjects="1">
      <p:cViewPr varScale="1">
        <p:scale>
          <a:sx n="92" d="100"/>
          <a:sy n="92" d="100"/>
        </p:scale>
        <p:origin x="176" y="3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81" d="100"/>
        <a:sy n="18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369DF4-CADF-FB47-A495-B28C711CCA03}" type="datetimeFigureOut">
              <a:rPr lang="en-US" smtClean="0"/>
              <a:t>6/7/26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9656F8-DE24-F041-91CD-4124CCAF3E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687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search/physics?searchtype=author&amp;query=Schmitz,+K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25 mins + 5 mins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9656F8-DE24-F041-91CD-4124CCAF3ED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8784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of the best parts of my job: getting to </a:t>
            </a:r>
            <a:r>
              <a:rPr lang="en-US" dirty="0" err="1"/>
              <a:t>analyse</a:t>
            </a:r>
            <a:r>
              <a:rPr lang="en-US" dirty="0"/>
              <a:t> these stunningly</a:t>
            </a:r>
            <a:r>
              <a:rPr lang="en-US" baseline="0" dirty="0"/>
              <a:t> beautiful jets, that come in all shapes and sizes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9656F8-DE24-F041-91CD-4124CCAF3ED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6697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 u="none" strike="noStrike" dirty="0">
                <a:effectLst/>
                <a:highlight>
                  <a:srgbClr val="FFFFFF"/>
                </a:highlight>
                <a:latin typeface="Lucida Grande" panose="020B0600040502020204" pitchFamily="34" charset="0"/>
                <a:hlinkClick r:id="rId3"/>
              </a:rPr>
              <a:t>Schmitz</a:t>
            </a:r>
            <a:r>
              <a:rPr lang="en-GB" b="0" i="0" u="none" strike="noStrike" dirty="0">
                <a:effectLst/>
                <a:highlight>
                  <a:srgbClr val="FFFFFF"/>
                </a:highlight>
                <a:latin typeface="Lucida Grande" panose="020B0600040502020204" pitchFamily="34" charset="0"/>
              </a:rPr>
              <a:t> (2022) </a:t>
            </a:r>
            <a:r>
              <a:rPr lang="en-GB" dirty="0"/>
              <a:t>https://</a:t>
            </a:r>
            <a:r>
              <a:rPr lang="en-GB" dirty="0" err="1"/>
              <a:t>cds.cern.ch</a:t>
            </a:r>
            <a:r>
              <a:rPr lang="en-GB" dirty="0"/>
              <a:t>/record/2804870/plots</a:t>
            </a:r>
            <a:endParaRPr lang="en-ES" dirty="0"/>
          </a:p>
          <a:p>
            <a:endParaRPr lang="en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9656F8-DE24-F041-91CD-4124CCAF3ED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3632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Radio telescopes are magnetic field measuring machines</a:t>
            </a:r>
          </a:p>
          <a:p>
            <a:r>
              <a:rPr lang="en-US" dirty="0"/>
              <a:t>Most of the phenomena that produce bright continuum radio emission are related to magnetic fields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9656F8-DE24-F041-91CD-4124CCAF3ED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8784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are we going</a:t>
            </a:r>
            <a:r>
              <a:rPr lang="en-US" baseline="0" dirty="0"/>
              <a:t> to do this (</a:t>
            </a:r>
            <a:r>
              <a:rPr lang="en-US" baseline="0" dirty="0" err="1"/>
              <a:t>ie</a:t>
            </a:r>
            <a:r>
              <a:rPr lang="en-US" baseline="0" dirty="0"/>
              <a:t>. measure fields in filaments and voids)? </a:t>
            </a:r>
          </a:p>
          <a:p>
            <a:endParaRPr lang="en-US" baseline="0" dirty="0"/>
          </a:p>
          <a:p>
            <a:r>
              <a:rPr lang="en-US" baseline="0" dirty="0"/>
              <a:t>Use a Faraday rotation measure ‘grid’. The is a plot of the LOFAR RM Grid in equatorial coordinates (</a:t>
            </a:r>
            <a:r>
              <a:rPr lang="en-US" baseline="0" dirty="0" err="1"/>
              <a:t>ie</a:t>
            </a:r>
            <a:r>
              <a:rPr lang="en-US" baseline="0" dirty="0"/>
              <a:t>. RA, Dec). </a:t>
            </a:r>
          </a:p>
          <a:p>
            <a:endParaRPr lang="en-US" baseline="0" dirty="0"/>
          </a:p>
          <a:p>
            <a:r>
              <a:rPr lang="en-US" baseline="0" dirty="0"/>
              <a:t>Producing this from the LOFAR data is what has consumed the last 3 years of my life. </a:t>
            </a:r>
          </a:p>
          <a:p>
            <a:r>
              <a:rPr lang="en-US" baseline="0" dirty="0"/>
              <a:t>Every circle here denotes the RM value of one of these spectacular relativistic jets. </a:t>
            </a:r>
          </a:p>
          <a:p>
            <a:r>
              <a:rPr lang="en-US" baseline="0" dirty="0"/>
              <a:t>Size of circle: magnitude of RM </a:t>
            </a:r>
          </a:p>
          <a:p>
            <a:r>
              <a:rPr lang="en-US" baseline="0" dirty="0" err="1"/>
              <a:t>Colour</a:t>
            </a:r>
            <a:r>
              <a:rPr lang="en-US" baseline="0" dirty="0"/>
              <a:t>: sign of RM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9656F8-DE24-F041-91CD-4124CCAF3ED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5675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consider the most reasonable interpretation (based on various tests on the data) that the RM</a:t>
            </a:r>
            <a:r>
              <a:rPr lang="en-US" baseline="0" dirty="0"/>
              <a:t> signal is really from filaments and not dominated by clusters. But not yet definitive. </a:t>
            </a:r>
          </a:p>
          <a:p>
            <a:r>
              <a:rPr lang="en-US" baseline="0" dirty="0"/>
              <a:t>10 </a:t>
            </a:r>
            <a:r>
              <a:rPr lang="en-US" baseline="0" dirty="0" err="1"/>
              <a:t>nG</a:t>
            </a:r>
            <a:r>
              <a:rPr lang="en-US" baseline="0" dirty="0"/>
              <a:t> or greater in filaments, depending on how we model </a:t>
            </a:r>
            <a:r>
              <a:rPr lang="en-US" baseline="0" dirty="0" err="1"/>
              <a:t>n_e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9656F8-DE24-F041-91CD-4124CCAF3ED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0934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U</a:t>
            </a:r>
            <a:r>
              <a:rPr lang="en-ES" dirty="0"/>
              <a:t>niform limit is 10x better than CMB, and comparable to expectations for next-gen CMB missions </a:t>
            </a:r>
          </a:p>
          <a:p>
            <a:r>
              <a:rPr lang="en-GB" dirty="0"/>
              <a:t>Improved high-redshift data quite important for discarding models</a:t>
            </a:r>
          </a:p>
          <a:p>
            <a:r>
              <a:rPr lang="en-GB" dirty="0"/>
              <a:t>W</a:t>
            </a:r>
            <a:r>
              <a:rPr lang="en-ES" dirty="0"/>
              <a:t>iggles: 40 sources per bin </a:t>
            </a:r>
          </a:p>
          <a:p>
            <a:endParaRPr lang="en-ES" dirty="0"/>
          </a:p>
          <a:p>
            <a:r>
              <a:rPr lang="en-GB" dirty="0"/>
              <a:t>I</a:t>
            </a:r>
            <a:r>
              <a:rPr lang="en-ES" dirty="0"/>
              <a:t>nflation: uniform, or scale-invariant EB ~ k^-1 at generation but turbulent decay produces k^-1.6 at end of recombination </a:t>
            </a:r>
          </a:p>
          <a:p>
            <a:r>
              <a:rPr lang="en-ES" dirty="0"/>
              <a:t>Phase-transitional: k^+2,+4 </a:t>
            </a:r>
            <a:r>
              <a:rPr lang="en-ES" dirty="0">
                <a:sym typeface="Wingdings" pitchFamily="2" charset="2"/>
              </a:rPr>
              <a:t> causal PMFs + turbulent decay</a:t>
            </a:r>
          </a:p>
          <a:p>
            <a:endParaRPr lang="en-ES" dirty="0">
              <a:sym typeface="Wingdings" pitchFamily="2" charset="2"/>
            </a:endParaRPr>
          </a:p>
          <a:p>
            <a:r>
              <a:rPr lang="en-GB" dirty="0">
                <a:sym typeface="Wingdings" pitchFamily="2" charset="2"/>
              </a:rPr>
              <a:t>T</a:t>
            </a:r>
            <a:r>
              <a:rPr lang="en-ES" dirty="0">
                <a:sym typeface="Wingdings" pitchFamily="2" charset="2"/>
              </a:rPr>
              <a:t>ilt of -3 would likely need a B0 lower than 0.4 nG (eg. Vazza+21)</a:t>
            </a:r>
          </a:p>
          <a:p>
            <a:endParaRPr lang="en-ES" dirty="0">
              <a:sym typeface="Wingdings" pitchFamily="2" charset="2"/>
            </a:endParaRPr>
          </a:p>
          <a:p>
            <a:r>
              <a:rPr lang="en-ES" dirty="0">
                <a:sym typeface="Wingdings" pitchFamily="2" charset="2"/>
              </a:rPr>
              <a:t>Franco’s models: power spectrum at CMB (not at generation); can a “causal” mechanism decay/evolve to look like “inflationary” spectrum at CMB? </a:t>
            </a:r>
          </a:p>
          <a:p>
            <a:endParaRPr lang="en-ES" dirty="0">
              <a:sym typeface="Wingdings" pitchFamily="2" charset="2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 i="1" dirty="0">
                <a:effectLst/>
                <a:latin typeface="NimbusRomNo9L"/>
              </a:rPr>
              <a:t>B</a:t>
            </a:r>
            <a:r>
              <a:rPr lang="en-GB" sz="1800" dirty="0">
                <a:effectLst/>
                <a:latin typeface="NimbusRomNo9L"/>
              </a:rPr>
              <a:t>1 </a:t>
            </a:r>
            <a:r>
              <a:rPr lang="en-GB" sz="1800" dirty="0" err="1">
                <a:effectLst/>
                <a:latin typeface="NimbusRomNo9L"/>
              </a:rPr>
              <a:t>Mpc</a:t>
            </a:r>
            <a:r>
              <a:rPr lang="en-GB" sz="1800" dirty="0">
                <a:effectLst/>
                <a:latin typeface="NimbusRomNo9L"/>
              </a:rPr>
              <a:t> </a:t>
            </a:r>
            <a:r>
              <a:rPr lang="en-GB" sz="1800" dirty="0">
                <a:effectLst/>
                <a:latin typeface="rtxr"/>
              </a:rPr>
              <a:t>= </a:t>
            </a:r>
            <a:r>
              <a:rPr lang="en-GB" sz="1800" dirty="0">
                <a:effectLst/>
                <a:latin typeface="NimbusRomNo9L"/>
              </a:rPr>
              <a:t>0</a:t>
            </a:r>
            <a:r>
              <a:rPr lang="en-GB" sz="1800" dirty="0">
                <a:effectLst/>
                <a:latin typeface="rtxmi"/>
              </a:rPr>
              <a:t>.</a:t>
            </a:r>
            <a:r>
              <a:rPr lang="en-GB" sz="1800" dirty="0">
                <a:effectLst/>
                <a:latin typeface="NimbusRomNo9L"/>
              </a:rPr>
              <a:t>04 </a:t>
            </a:r>
            <a:r>
              <a:rPr lang="en-GB" sz="1800" dirty="0" err="1">
                <a:effectLst/>
                <a:latin typeface="NimbusRomNo9L"/>
              </a:rPr>
              <a:t>nG</a:t>
            </a:r>
            <a:r>
              <a:rPr lang="en-GB" sz="1800" dirty="0">
                <a:effectLst/>
                <a:latin typeface="NimbusRomNo9L"/>
              </a:rPr>
              <a:t> for </a:t>
            </a:r>
            <a:r>
              <a:rPr lang="el-GR" sz="1800" dirty="0">
                <a:effectLst/>
                <a:latin typeface="rtxmi"/>
              </a:rPr>
              <a:t>α</a:t>
            </a:r>
            <a:r>
              <a:rPr lang="en-GB" sz="1800" i="1" dirty="0">
                <a:effectLst/>
                <a:latin typeface="NimbusRomNo9L"/>
              </a:rPr>
              <a:t>s </a:t>
            </a:r>
            <a:r>
              <a:rPr lang="en-GB" sz="1800" dirty="0">
                <a:effectLst/>
                <a:latin typeface="rtxr"/>
              </a:rPr>
              <a:t>= +</a:t>
            </a:r>
            <a:r>
              <a:rPr lang="en-GB" sz="1800" dirty="0">
                <a:effectLst/>
                <a:latin typeface="NimbusRomNo9L"/>
              </a:rPr>
              <a:t>1</a:t>
            </a:r>
            <a:r>
              <a:rPr lang="en-GB" sz="1800" dirty="0">
                <a:effectLst/>
                <a:latin typeface="rtxmi"/>
              </a:rPr>
              <a:t>.</a:t>
            </a:r>
            <a:r>
              <a:rPr lang="en-GB" sz="1800" dirty="0">
                <a:effectLst/>
                <a:latin typeface="NimbusRomNo9L"/>
              </a:rPr>
              <a:t>0, </a:t>
            </a:r>
            <a:r>
              <a:rPr lang="en-GB" sz="1800" i="1" dirty="0">
                <a:effectLst/>
                <a:latin typeface="NimbusRomNo9L"/>
              </a:rPr>
              <a:t>B</a:t>
            </a:r>
            <a:r>
              <a:rPr lang="en-GB" sz="1800" dirty="0">
                <a:effectLst/>
                <a:latin typeface="NimbusRomNo9L"/>
              </a:rPr>
              <a:t>1 </a:t>
            </a:r>
            <a:r>
              <a:rPr lang="en-GB" sz="1800" dirty="0" err="1">
                <a:effectLst/>
                <a:latin typeface="NimbusRomNo9L"/>
              </a:rPr>
              <a:t>Mpc</a:t>
            </a:r>
            <a:r>
              <a:rPr lang="en-GB" sz="1800" dirty="0">
                <a:effectLst/>
                <a:latin typeface="NimbusRomNo9L"/>
              </a:rPr>
              <a:t> </a:t>
            </a:r>
            <a:r>
              <a:rPr lang="en-GB" sz="1800" dirty="0">
                <a:effectLst/>
                <a:latin typeface="rtxr"/>
              </a:rPr>
              <a:t>= </a:t>
            </a:r>
            <a:r>
              <a:rPr lang="en-GB" sz="1800" dirty="0">
                <a:effectLst/>
                <a:latin typeface="NimbusRomNo9L"/>
              </a:rPr>
              <a:t>0</a:t>
            </a:r>
            <a:r>
              <a:rPr lang="en-GB" sz="1800" dirty="0">
                <a:effectLst/>
                <a:latin typeface="rtxmi"/>
              </a:rPr>
              <a:t>.</a:t>
            </a:r>
            <a:r>
              <a:rPr lang="en-GB" sz="1800" dirty="0">
                <a:effectLst/>
                <a:latin typeface="NimbusRomNo9L"/>
              </a:rPr>
              <a:t>35 </a:t>
            </a:r>
            <a:r>
              <a:rPr lang="en-GB" sz="1800" dirty="0" err="1">
                <a:effectLst/>
                <a:latin typeface="NimbusRomNo9L"/>
              </a:rPr>
              <a:t>nG</a:t>
            </a:r>
            <a:r>
              <a:rPr lang="en-GB" sz="1800" dirty="0">
                <a:effectLst/>
                <a:latin typeface="NimbusRomNo9L"/>
              </a:rPr>
              <a:t> for </a:t>
            </a:r>
            <a:r>
              <a:rPr lang="el-GR" sz="1800" dirty="0">
                <a:effectLst/>
                <a:latin typeface="rtxmi"/>
              </a:rPr>
              <a:t>α</a:t>
            </a:r>
            <a:r>
              <a:rPr lang="en-GB" sz="1800" i="1" dirty="0">
                <a:effectLst/>
                <a:latin typeface="NimbusRomNo9L"/>
              </a:rPr>
              <a:t>s </a:t>
            </a:r>
            <a:r>
              <a:rPr lang="en-GB" sz="1800" dirty="0">
                <a:effectLst/>
                <a:latin typeface="rtxr"/>
              </a:rPr>
              <a:t>=</a:t>
            </a:r>
            <a:r>
              <a:rPr lang="en-GB" sz="1800" dirty="0">
                <a:effectLst/>
                <a:latin typeface="NimbusRomNo9L"/>
              </a:rPr>
              <a:t>0</a:t>
            </a:r>
            <a:r>
              <a:rPr lang="en-GB" sz="1800" dirty="0">
                <a:effectLst/>
                <a:latin typeface="rtxmi"/>
              </a:rPr>
              <a:t>.</a:t>
            </a:r>
            <a:r>
              <a:rPr lang="en-GB" sz="1800" dirty="0">
                <a:effectLst/>
                <a:latin typeface="NimbusRomNo9L"/>
              </a:rPr>
              <a:t>0 </a:t>
            </a:r>
            <a:endParaRPr lang="en-GB" dirty="0"/>
          </a:p>
          <a:p>
            <a:endParaRPr lang="en-ES" dirty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9656F8-DE24-F041-91CD-4124CCAF3ED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220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9656F8-DE24-F041-91CD-4124CCAF3ED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5147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https://</a:t>
            </a:r>
            <a:r>
              <a:rPr lang="en-GB" b="0" i="0" dirty="0" err="1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www.youtube.com</a:t>
            </a:r>
            <a:r>
              <a:rPr lang="en-GB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/</a:t>
            </a:r>
            <a:r>
              <a:rPr lang="en-GB" b="0" i="0" dirty="0" err="1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watch?v</a:t>
            </a:r>
            <a:r>
              <a:rPr lang="en-GB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=-Za5Eer0DXw </a:t>
            </a:r>
            <a:endParaRPr lang="en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9656F8-DE24-F041-91CD-4124CCAF3ED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1309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9656F8-DE24-F041-91CD-4124CCAF3ED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2734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/>
              <a:t>Dependence on the azimuthal angle also seen in </a:t>
            </a:r>
            <a:r>
              <a:rPr lang="en-US" dirty="0" err="1"/>
              <a:t>MgII</a:t>
            </a:r>
            <a:r>
              <a:rPr lang="en-US" dirty="0"/>
              <a:t> absorption </a:t>
            </a:r>
            <a:r>
              <a:rPr lang="en-US" dirty="0" err="1"/>
              <a:t>eg.</a:t>
            </a:r>
            <a:r>
              <a:rPr lang="en-US" dirty="0"/>
              <a:t> Bouché+12</a:t>
            </a:r>
          </a:p>
          <a:p>
            <a:pPr lvl="1"/>
            <a:r>
              <a:rPr lang="en-US" sz="1200" dirty="0"/>
              <a:t>Median M</a:t>
            </a:r>
            <a:r>
              <a:rPr lang="en-US" sz="1200" baseline="-25000" dirty="0"/>
              <a:t>* </a:t>
            </a:r>
            <a:r>
              <a:rPr lang="en-US" sz="1200" dirty="0"/>
              <a:t>~ 10</a:t>
            </a:r>
            <a:r>
              <a:rPr lang="en-US" sz="1200" baseline="30000" dirty="0"/>
              <a:t>9</a:t>
            </a:r>
            <a:r>
              <a:rPr lang="en-US" sz="1200" dirty="0"/>
              <a:t> </a:t>
            </a:r>
            <a:r>
              <a:rPr lang="en-US" sz="1200" dirty="0" err="1"/>
              <a:t>M</a:t>
            </a:r>
            <a:r>
              <a:rPr lang="en-US" sz="1200" baseline="-25000" dirty="0" err="1"/>
              <a:t>sol</a:t>
            </a:r>
            <a:r>
              <a:rPr lang="en-US" sz="1200" dirty="0"/>
              <a:t> </a:t>
            </a:r>
          </a:p>
          <a:p>
            <a:pPr lvl="1"/>
            <a:r>
              <a:rPr lang="en-US" sz="1200" dirty="0"/>
              <a:t>~10% ellipticals, of order 100 data points on plot</a:t>
            </a:r>
            <a:endParaRPr lang="en-US" dirty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(Palomar </a:t>
            </a:r>
            <a:r>
              <a:rPr lang="nl-NL" dirty="0" err="1"/>
              <a:t>m</a:t>
            </a:r>
            <a:r>
              <a:rPr lang="nl-NL" baseline="-25000" dirty="0" err="1"/>
              <a:t>B</a:t>
            </a:r>
            <a:r>
              <a:rPr lang="nl-NL" i="1" dirty="0"/>
              <a:t> </a:t>
            </a:r>
            <a:r>
              <a:rPr lang="nl-NL" dirty="0"/>
              <a:t>&lt; 12.5</a:t>
            </a:r>
            <a:r>
              <a:rPr lang="en-US" dirty="0"/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the ordered field, significantly higher scale heights are found (Krause et al. 2020). Assuming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 ≈ 20 kpc and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 ≈ 5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μG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the ordered field strength would be the correct strength at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 50 kpc. </a:t>
            </a:r>
            <a:r>
              <a:rPr lang="is-I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 </a:t>
            </a:r>
            <a:r>
              <a:rPr lang="is-I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 </a:t>
            </a:r>
            <a:r>
              <a:rPr lang="is-I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</a:t>
            </a:r>
            <a:r>
              <a:rPr lang="is-I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 exp(−</a:t>
            </a:r>
            <a:r>
              <a:rPr lang="is-I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</a:t>
            </a:r>
            <a:r>
              <a:rPr lang="is-I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is-I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</a:t>
            </a:r>
            <a:r>
              <a:rPr lang="is-I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0) </a:t>
            </a:r>
            <a:endParaRPr lang="is-IS" dirty="0"/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energy density of this field component is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 ≈ 10−14 erg cm−3, in good agreement with the thermal energy density of the hot CGM (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≈ 106 K), meaning that we find a plasma beta of β ≈ 1 </a:t>
            </a:r>
            <a:endParaRPr lang="en-US" dirty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9656F8-DE24-F041-91CD-4124CCAF3ED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7698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E8B281-80DA-B03E-1B9F-912AB0958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8B54C4-D895-440E-9D31-AD9CEFCE00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41F2A0-AE51-4BA0-C318-0CBF9A97B3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Radio telescopes are magnetic field measuring machines</a:t>
            </a:r>
          </a:p>
          <a:p>
            <a:r>
              <a:rPr lang="en-US" dirty="0"/>
              <a:t>Most of the phenomena that produce bright continuum radio emission are related to magnetic fields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06F27E-4D0D-853C-9A99-1AC4BE47F2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9656F8-DE24-F041-91CD-4124CCAF3ED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8033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841 </a:t>
            </a:r>
            <a:r>
              <a:rPr lang="en-US" dirty="0">
                <a:sym typeface="Wingdings"/>
              </a:rPr>
              <a:t> ~</a:t>
            </a:r>
            <a:r>
              <a:rPr lang="en-US" dirty="0"/>
              <a:t>0.75 years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Partial coverage within |b| ~ 23</a:t>
            </a:r>
            <a:r>
              <a:rPr lang="en-US" sz="1200" baseline="30000" dirty="0"/>
              <a:t>o</a:t>
            </a:r>
            <a:r>
              <a:rPr lang="en-US" sz="1200" dirty="0"/>
              <a:t>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9656F8-DE24-F041-91CD-4124CCAF3ED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4162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ES" dirty="0"/>
              <a:t>Declination trends due to increased noise: </a:t>
            </a:r>
          </a:p>
          <a:p>
            <a:pPr lvl="1"/>
            <a:r>
              <a:rPr lang="en-ES" dirty="0"/>
              <a:t>Dec &gt; 20 deg: median of 2 RMs/field, 24% of fields with no pol sources</a:t>
            </a:r>
          </a:p>
          <a:p>
            <a:pPr lvl="1"/>
            <a:r>
              <a:rPr lang="en-ES" dirty="0"/>
              <a:t>Dec &lt; 20 deg: median of 1 RM/field, 34% of fields with no pol sources</a:t>
            </a:r>
          </a:p>
          <a:p>
            <a:endParaRPr lang="en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9656F8-DE24-F041-91CD-4124CCAF3ED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2229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ES" dirty="0"/>
              <a:t>0.04*5104 = 204, so could be missing almost 300 sources due to b/w depol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9656F8-DE24-F041-91CD-4124CCAF3ED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0310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9656F8-DE24-F041-91CD-4124CCAF3ED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0324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9656F8-DE24-F041-91CD-4124CCAF3ED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432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ES" sz="1200" dirty="0"/>
              <a:t>Faraday rotation: tracer of the inventory of matter, determine origin of cosmic magnetism, probe of early-universe physics (before CMB)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Naively favours inflationary vs causal or </a:t>
            </a:r>
            <a:r>
              <a:rPr lang="en-GB" dirty="0" err="1"/>
              <a:t>astro</a:t>
            </a:r>
            <a:endParaRPr lang="en-GB" dirty="0"/>
          </a:p>
          <a:p>
            <a:pPr lvl="1"/>
            <a:r>
              <a:rPr lang="en-GB" dirty="0"/>
              <a:t>However “inverse-cascade” pushes B power to large scales, so TBD (need self consistent sims from generation to structure formation)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9656F8-DE24-F041-91CD-4124CCAF3ED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2271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</a:t>
            </a:r>
            <a:r>
              <a:rPr lang="en-ES" dirty="0"/>
              <a:t>t what dRM=0.8 rad/m2 it matches POSSUM, LoTSS DR3: ~1.4</a:t>
            </a:r>
          </a:p>
          <a:p>
            <a:r>
              <a:rPr lang="en-ES" dirty="0"/>
              <a:t>A bit unfair because median error is still 0.5 for SKA-Low but ~1.5 for POSSUM/SKA-Mid </a:t>
            </a:r>
            <a:r>
              <a:rPr lang="en-ES" dirty="0">
                <a:sym typeface="Wingdings" pitchFamily="2" charset="2"/>
              </a:rPr>
              <a:t> 0.6</a:t>
            </a:r>
            <a:endParaRPr lang="en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9656F8-DE24-F041-91CD-4124CCAF3ED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438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>
              <a:latin typeface="Garamond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>
              <a:latin typeface="Garamond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>
              <a:latin typeface="Garamond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AU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AU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041106" y="6068699"/>
            <a:ext cx="1199174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6/7/26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114134" y="236538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77773" y="6025779"/>
            <a:ext cx="785101" cy="78510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70762" y="5990589"/>
            <a:ext cx="1406475" cy="820291"/>
          </a:xfrm>
          <a:prstGeom prst="rect">
            <a:avLst/>
          </a:prstGeom>
        </p:spPr>
      </p:pic>
      <p:pic>
        <p:nvPicPr>
          <p:cNvPr id="3" name="Picture 2" descr="CdM_logo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784" y="5990497"/>
            <a:ext cx="655161" cy="85572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AU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6/7/26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AU"/>
              <a:t>Click to edit Master text styles</a:t>
            </a:r>
          </a:p>
          <a:p>
            <a:pPr lvl="1" eaLnBrk="1" latinLnBrk="0" hangingPunct="1"/>
            <a:r>
              <a:rPr lang="en-AU"/>
              <a:t>Second level</a:t>
            </a:r>
          </a:p>
          <a:p>
            <a:pPr lvl="2" eaLnBrk="1" latinLnBrk="0" hangingPunct="1"/>
            <a:r>
              <a:rPr lang="en-AU"/>
              <a:t>Third level</a:t>
            </a:r>
          </a:p>
          <a:p>
            <a:pPr lvl="3" eaLnBrk="1" latinLnBrk="0" hangingPunct="1"/>
            <a:r>
              <a:rPr lang="en-AU"/>
              <a:t>Fourth level</a:t>
            </a:r>
          </a:p>
          <a:p>
            <a:pPr lvl="4" eaLnBrk="1" latinLnBrk="0" hangingPunct="1"/>
            <a:r>
              <a:rPr lang="en-AU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AU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>
              <a:latin typeface="Garamond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>
              <a:latin typeface="Garamond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>
              <a:latin typeface="Garamond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AU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6/7/26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AU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AU"/>
              <a:t>Click to edit Master text styles</a:t>
            </a:r>
          </a:p>
          <a:p>
            <a:pPr lvl="1" eaLnBrk="1" latinLnBrk="0" hangingPunct="1"/>
            <a:r>
              <a:rPr lang="en-AU"/>
              <a:t>Second level</a:t>
            </a:r>
          </a:p>
          <a:p>
            <a:pPr lvl="2" eaLnBrk="1" latinLnBrk="0" hangingPunct="1"/>
            <a:r>
              <a:rPr lang="en-AU"/>
              <a:t>Third level</a:t>
            </a:r>
          </a:p>
          <a:p>
            <a:pPr lvl="3" eaLnBrk="1" latinLnBrk="0" hangingPunct="1"/>
            <a:r>
              <a:rPr lang="en-AU"/>
              <a:t>Fourth level</a:t>
            </a:r>
          </a:p>
          <a:p>
            <a:pPr lvl="4" eaLnBrk="1" latinLnBrk="0" hangingPunct="1"/>
            <a:r>
              <a:rPr lang="en-AU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AU"/>
              <a:t>Click to edit Master text styles</a:t>
            </a:r>
          </a:p>
          <a:p>
            <a:pPr lvl="1" eaLnBrk="1" latinLnBrk="0" hangingPunct="1"/>
            <a:r>
              <a:rPr lang="en-AU"/>
              <a:t>Second level</a:t>
            </a:r>
          </a:p>
          <a:p>
            <a:pPr lvl="2" eaLnBrk="1" latinLnBrk="0" hangingPunct="1"/>
            <a:r>
              <a:rPr lang="en-AU"/>
              <a:t>Third level</a:t>
            </a:r>
          </a:p>
          <a:p>
            <a:pPr lvl="3" eaLnBrk="1" latinLnBrk="0" hangingPunct="1"/>
            <a:r>
              <a:rPr lang="en-AU"/>
              <a:t>Fourth level</a:t>
            </a:r>
          </a:p>
          <a:p>
            <a:pPr lvl="4" eaLnBrk="1" latinLnBrk="0" hangingPunct="1"/>
            <a:r>
              <a:rPr lang="en-AU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6/7/26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AU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AU"/>
              <a:t>Click to edit Master text styles</a:t>
            </a:r>
          </a:p>
          <a:p>
            <a:pPr lvl="1" eaLnBrk="1" latinLnBrk="0" hangingPunct="1"/>
            <a:r>
              <a:rPr lang="en-AU"/>
              <a:t>Second level</a:t>
            </a:r>
          </a:p>
          <a:p>
            <a:pPr lvl="2" eaLnBrk="1" latinLnBrk="0" hangingPunct="1"/>
            <a:r>
              <a:rPr lang="en-AU"/>
              <a:t>Third level</a:t>
            </a:r>
          </a:p>
          <a:p>
            <a:pPr lvl="3" eaLnBrk="1" latinLnBrk="0" hangingPunct="1"/>
            <a:r>
              <a:rPr lang="en-AU"/>
              <a:t>Fourth level</a:t>
            </a:r>
          </a:p>
          <a:p>
            <a:pPr lvl="4" eaLnBrk="1" latinLnBrk="0" hangingPunct="1"/>
            <a:r>
              <a:rPr lang="en-AU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AU"/>
              <a:t>Click to edit Master text styles</a:t>
            </a:r>
          </a:p>
          <a:p>
            <a:pPr lvl="1" eaLnBrk="1" latinLnBrk="0" hangingPunct="1"/>
            <a:r>
              <a:rPr lang="en-AU"/>
              <a:t>Second level</a:t>
            </a:r>
          </a:p>
          <a:p>
            <a:pPr lvl="2" eaLnBrk="1" latinLnBrk="0" hangingPunct="1"/>
            <a:r>
              <a:rPr lang="en-AU"/>
              <a:t>Third level</a:t>
            </a:r>
          </a:p>
          <a:p>
            <a:pPr lvl="3" eaLnBrk="1" latinLnBrk="0" hangingPunct="1"/>
            <a:r>
              <a:rPr lang="en-AU"/>
              <a:t>Fourth level</a:t>
            </a:r>
          </a:p>
          <a:p>
            <a:pPr lvl="4" eaLnBrk="1" latinLnBrk="0" hangingPunct="1"/>
            <a:r>
              <a:rPr lang="en-AU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6/7/26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AU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AU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AU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6/7/26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6/7/26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AU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6/7/26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>
                <a:latin typeface="Garamond"/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AU" dirty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AU"/>
              <a:t>Click to edit Master text styles</a:t>
            </a:r>
          </a:p>
          <a:p>
            <a:pPr lvl="1" eaLnBrk="1" latinLnBrk="0" hangingPunct="1"/>
            <a:r>
              <a:rPr lang="en-AU"/>
              <a:t>Second level</a:t>
            </a:r>
          </a:p>
          <a:p>
            <a:pPr lvl="2" eaLnBrk="1" latinLnBrk="0" hangingPunct="1"/>
            <a:r>
              <a:rPr lang="en-AU"/>
              <a:t>Third level</a:t>
            </a:r>
          </a:p>
          <a:p>
            <a:pPr lvl="3" eaLnBrk="1" latinLnBrk="0" hangingPunct="1"/>
            <a:r>
              <a:rPr lang="en-AU"/>
              <a:t>Fourth level</a:t>
            </a:r>
          </a:p>
          <a:p>
            <a:pPr lvl="4" eaLnBrk="1" latinLnBrk="0" hangingPunct="1"/>
            <a:r>
              <a:rPr lang="en-AU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AU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>
              <a:latin typeface="Garamond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>
              <a:latin typeface="Garamond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>
              <a:latin typeface="Garamond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AU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>
              <a:latin typeface="Garamond"/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6/7/26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AU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AU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AU"/>
              <a:t>Click to edit Master text styles</a:t>
            </a:r>
          </a:p>
          <a:p>
            <a:pPr lvl="1" eaLnBrk="1" latinLnBrk="0" hangingPunct="1"/>
            <a:r>
              <a:rPr lang="en-AU"/>
              <a:t>Second level</a:t>
            </a:r>
          </a:p>
          <a:p>
            <a:pPr lvl="2" eaLnBrk="1" latinLnBrk="0" hangingPunct="1"/>
            <a:r>
              <a:rPr lang="en-AU"/>
              <a:t>Third level</a:t>
            </a:r>
          </a:p>
          <a:p>
            <a:pPr lvl="3" eaLnBrk="1" latinLnBrk="0" hangingPunct="1"/>
            <a:r>
              <a:rPr lang="en-AU"/>
              <a:t>Fourth level</a:t>
            </a:r>
          </a:p>
          <a:p>
            <a:pPr lvl="4" eaLnBrk="1" latinLnBrk="0" hangingPunct="1"/>
            <a:r>
              <a:rPr lang="en-AU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6/7/26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AU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AU"/>
              <a:t>Click to edit Master text styles</a:t>
            </a:r>
          </a:p>
          <a:p>
            <a:pPr lvl="1" eaLnBrk="1" latinLnBrk="0" hangingPunct="1"/>
            <a:r>
              <a:rPr lang="en-AU"/>
              <a:t>Second level</a:t>
            </a:r>
          </a:p>
          <a:p>
            <a:pPr lvl="2" eaLnBrk="1" latinLnBrk="0" hangingPunct="1"/>
            <a:r>
              <a:rPr lang="en-AU"/>
              <a:t>Third level</a:t>
            </a:r>
          </a:p>
          <a:p>
            <a:pPr lvl="3" eaLnBrk="1" latinLnBrk="0" hangingPunct="1"/>
            <a:r>
              <a:rPr lang="en-AU"/>
              <a:t>Fourth level</a:t>
            </a:r>
          </a:p>
          <a:p>
            <a:pPr lvl="4" eaLnBrk="1" latinLnBrk="0" hangingPunct="1"/>
            <a:r>
              <a:rPr lang="en-AU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6/7/26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>
              <a:latin typeface="Garamond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>
              <a:latin typeface="Garamond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>
              <a:latin typeface="Garamond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730213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AU" dirty="0"/>
              <a:t>Click to edit Master title style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456897"/>
            <a:ext cx="8153400" cy="47940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AU" dirty="0"/>
              <a:t>Click to edit Master text styles</a:t>
            </a:r>
          </a:p>
          <a:p>
            <a:pPr lvl="1" eaLnBrk="1" latinLnBrk="0" hangingPunct="1"/>
            <a:r>
              <a:rPr kumimoji="0" lang="en-AU" dirty="0"/>
              <a:t>Second level</a:t>
            </a:r>
          </a:p>
          <a:p>
            <a:pPr lvl="2" eaLnBrk="1" latinLnBrk="0" hangingPunct="1"/>
            <a:r>
              <a:rPr kumimoji="0" lang="en-AU" dirty="0"/>
              <a:t>Third level</a:t>
            </a:r>
          </a:p>
          <a:p>
            <a:pPr lvl="3" eaLnBrk="1" latinLnBrk="0" hangingPunct="1"/>
            <a:r>
              <a:rPr kumimoji="0" lang="en-AU" dirty="0"/>
              <a:t>Fourth level</a:t>
            </a:r>
          </a:p>
          <a:p>
            <a:pPr lvl="4" eaLnBrk="1" latinLnBrk="0" hangingPunct="1"/>
            <a:r>
              <a:rPr kumimoji="0" lang="en-AU" dirty="0"/>
              <a:t>Fifth level</a:t>
            </a:r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37292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  <a:latin typeface="Garamond"/>
              </a:defRPr>
            </a:lvl1pPr>
          </a:lstStyle>
          <a:p>
            <a:fld id="{23A271A1-F6D6-438B-A432-4747EE7ECD40}" type="datetimeFigureOut">
              <a:rPr lang="en-US" smtClean="0"/>
              <a:pPr/>
              <a:t>6/7/26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37272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  <a:latin typeface="Garamond"/>
              </a:defRPr>
            </a:lvl1pPr>
          </a:lstStyle>
          <a:p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0" y="104766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>
              <a:latin typeface="Garamond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080928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>
              <a:latin typeface="Garamond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0550" y="1080928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>
              <a:latin typeface="Garamond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072990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  <a:latin typeface="Garamond"/>
              </a:defRPr>
            </a:lvl1pPr>
          </a:lstStyle>
          <a:p>
            <a:fld id="{F0C94032-CD4C-4C25-B0C2-CEC720522D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5" name="Picture 14" descr="CdM_logo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8535" y="88847"/>
            <a:ext cx="693572" cy="90589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-17640" y="5948066"/>
            <a:ext cx="927575" cy="92757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7770912" y="6087788"/>
            <a:ext cx="1406475" cy="820291"/>
          </a:xfrm>
          <a:prstGeom prst="rect">
            <a:avLst/>
          </a:prstGeom>
        </p:spPr>
      </p:pic>
      <p:pic>
        <p:nvPicPr>
          <p:cNvPr id="18" name="Picture 17" descr="Logo-GUAIX-blanco-100px.png"/>
          <p:cNvPicPr>
            <a:picLocks noChangeAspect="1"/>
          </p:cNvPicPr>
          <p:nvPr userDrawn="1"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0" y="86736"/>
            <a:ext cx="453579" cy="37193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Garamond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Garamond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Garamond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Garamond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Garamond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Garamond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hyperlink" Target="https://lofar-mksp.org/" TargetMode="External"/><Relationship Id="rId4" Type="http://schemas.openxmlformats.org/officeDocument/2006/relationships/hyperlink" Target="https://lofar-surveys.org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emf"/><Relationship Id="rId7" Type="http://schemas.openxmlformats.org/officeDocument/2006/relationships/image" Target="../media/image23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g"/><Relationship Id="rId11" Type="http://schemas.openxmlformats.org/officeDocument/2006/relationships/image" Target="../media/image27.emf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11.emf"/><Relationship Id="rId9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emf"/><Relationship Id="rId3" Type="http://schemas.openxmlformats.org/officeDocument/2006/relationships/image" Target="../media/image28.png"/><Relationship Id="rId7" Type="http://schemas.openxmlformats.org/officeDocument/2006/relationships/image" Target="../media/image3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emf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Relationship Id="rId9" Type="http://schemas.openxmlformats.org/officeDocument/2006/relationships/image" Target="../media/image5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emf"/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microsoft.com/office/2007/relationships/media" Target="../media/media3.mov"/><Relationship Id="rId7" Type="http://schemas.openxmlformats.org/officeDocument/2006/relationships/image" Target="../media/image70.png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6" Type="http://schemas.openxmlformats.org/officeDocument/2006/relationships/image" Target="../media/image69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3.mo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15547B4-D62C-503F-7CCC-83B352CB7B4D}"/>
              </a:ext>
            </a:extLst>
          </p:cNvPr>
          <p:cNvSpPr/>
          <p:nvPr/>
        </p:nvSpPr>
        <p:spPr>
          <a:xfrm>
            <a:off x="0" y="3111500"/>
            <a:ext cx="9144000" cy="2921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9492" y="172995"/>
            <a:ext cx="8782908" cy="2938505"/>
          </a:xfrm>
        </p:spPr>
        <p:txBody>
          <a:bodyPr>
            <a:normAutofit fontScale="90000"/>
          </a:bodyPr>
          <a:lstStyle/>
          <a:p>
            <a:r>
              <a:rPr lang="en-GB" sz="3800" cap="none" dirty="0"/>
              <a:t>The LOFAR RM Grid: a precision view of cosmic magnetism at metre wavelengths</a:t>
            </a:r>
            <a:br>
              <a:rPr lang="en-GB" cap="none" dirty="0"/>
            </a:br>
            <a:br>
              <a:rPr lang="en-US" sz="2000" cap="none" dirty="0"/>
            </a:br>
            <a:br>
              <a:rPr lang="en-US" sz="2000" cap="none" dirty="0"/>
            </a:br>
            <a:r>
              <a:rPr lang="en-US" sz="2400" cap="none" dirty="0"/>
              <a:t>Shane O’Sullivan</a:t>
            </a:r>
            <a:br>
              <a:rPr lang="en-US" sz="2400" cap="none" dirty="0"/>
            </a:br>
            <a:r>
              <a:rPr lang="en-US" sz="2200" cap="none" dirty="0"/>
              <a:t>Universidad </a:t>
            </a:r>
            <a:r>
              <a:rPr lang="en-US" sz="2200" cap="none" dirty="0" err="1"/>
              <a:t>Complutense</a:t>
            </a:r>
            <a:r>
              <a:rPr lang="en-US" sz="2200" cap="none" dirty="0"/>
              <a:t> de Madrid</a:t>
            </a:r>
            <a:br>
              <a:rPr lang="en-US" sz="2200" cap="none" dirty="0"/>
            </a:br>
            <a:r>
              <a:rPr lang="en-US" sz="2200" cap="none" dirty="0" err="1"/>
              <a:t>s.p.osullivan@ucm.es</a:t>
            </a:r>
            <a:br>
              <a:rPr lang="en-US" sz="2200" cap="none" dirty="0"/>
            </a:br>
            <a:endParaRPr lang="en-US" sz="1800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36800" y="6050037"/>
            <a:ext cx="2020570" cy="685800"/>
          </a:xfrm>
        </p:spPr>
        <p:txBody>
          <a:bodyPr>
            <a:normAutofit/>
          </a:bodyPr>
          <a:lstStyle/>
          <a:p>
            <a:r>
              <a:rPr lang="en-US" sz="1400" dirty="0"/>
              <a:t>LOFAR Annual Meeting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776677" y="6050037"/>
            <a:ext cx="1448562" cy="6858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None/>
              <a:defRPr kumimoji="0" sz="26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latin typeface="Garamond"/>
              </a:rPr>
              <a:t>9 June 2026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6F328AB9-F669-48F4-D124-83978D66F3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370" y="6070877"/>
            <a:ext cx="3326130" cy="644119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279D40D-724A-BC2C-349F-C87CFA7B2255}"/>
              </a:ext>
            </a:extLst>
          </p:cNvPr>
          <p:cNvSpPr txBox="1">
            <a:spLocks/>
          </p:cNvSpPr>
          <p:nvPr/>
        </p:nvSpPr>
        <p:spPr>
          <a:xfrm>
            <a:off x="5867496" y="1203141"/>
            <a:ext cx="3499141" cy="1769055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 cap="all" baseline="0">
                <a:solidFill>
                  <a:schemeClr val="tx2"/>
                </a:solidFill>
                <a:latin typeface="Garamond"/>
                <a:ea typeface="+mj-ea"/>
                <a:cs typeface="+mj-cs"/>
              </a:defRPr>
            </a:lvl1pPr>
          </a:lstStyle>
          <a:p>
            <a:r>
              <a:rPr lang="en-US" sz="2000" cap="none" dirty="0"/>
              <a:t>LOFAR Surveys &amp; Magnetism Key Science Projects</a:t>
            </a:r>
            <a:br>
              <a:rPr lang="en-US" sz="2400" cap="none" dirty="0"/>
            </a:br>
            <a:r>
              <a:rPr lang="en-US" sz="1800" cap="none" dirty="0">
                <a:hlinkClick r:id="rId4"/>
              </a:rPr>
              <a:t>https://lofar-surveys.org/</a:t>
            </a:r>
            <a:r>
              <a:rPr lang="en-US" sz="1800" cap="none" dirty="0"/>
              <a:t>, </a:t>
            </a:r>
            <a:r>
              <a:rPr lang="en-US" sz="1800" cap="none" dirty="0">
                <a:hlinkClick r:id="rId5"/>
              </a:rPr>
              <a:t>https://lofar-mksp.org/</a:t>
            </a:r>
            <a:endParaRPr lang="en-US" sz="900" u="sng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E74F097-9640-1645-F0ED-8D8BF0347C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472" y="3127956"/>
            <a:ext cx="641055" cy="287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96FBEE6-86C1-8194-D17D-547CCE49F263}"/>
              </a:ext>
            </a:extLst>
          </p:cNvPr>
          <p:cNvSpPr txBox="1"/>
          <p:nvPr/>
        </p:nvSpPr>
        <p:spPr>
          <a:xfrm rot="2003498">
            <a:off x="7379065" y="4085636"/>
            <a:ext cx="161979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Garamond" panose="02020404030301010803" pitchFamily="18" charset="0"/>
              </a:rPr>
              <a:t>O’Sullivan et al. in prep.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3904C9-F352-E746-B8A5-AB5E574E6D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23747" y="1110599"/>
            <a:ext cx="10994056" cy="6871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824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87783"/>
            <a:ext cx="8153400" cy="990600"/>
          </a:xfrm>
        </p:spPr>
        <p:txBody>
          <a:bodyPr>
            <a:normAutofit/>
          </a:bodyPr>
          <a:lstStyle/>
          <a:p>
            <a:r>
              <a:rPr lang="en-US" dirty="0"/>
              <a:t>Magnetism with radio telescopes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51561" y="1388345"/>
            <a:ext cx="6368602" cy="5050555"/>
          </a:xfrm>
        </p:spPr>
        <p:txBody>
          <a:bodyPr>
            <a:normAutofit fontScale="70000" lnSpcReduction="20000"/>
          </a:bodyPr>
          <a:lstStyle/>
          <a:p>
            <a:r>
              <a:rPr lang="en-US" sz="3500" dirty="0"/>
              <a:t>Constructing wide-area “RM Grids” are a key science goal for the study of cosmic magnetism and its origin</a:t>
            </a:r>
          </a:p>
          <a:p>
            <a:pPr lvl="1"/>
            <a:r>
              <a:rPr lang="en-US" sz="2900" dirty="0"/>
              <a:t>Polarized synchrotron emission from radio galaxies              → Faraday rotation due to cosmic magnetic fields</a:t>
            </a:r>
            <a:endParaRPr lang="en-US" dirty="0"/>
          </a:p>
          <a:p>
            <a:pPr lvl="4"/>
            <a:endParaRPr lang="en-US" dirty="0"/>
          </a:p>
          <a:p>
            <a:r>
              <a:rPr lang="en-US" sz="3500" dirty="0"/>
              <a:t>RM studies at cm-wavelengths</a:t>
            </a:r>
          </a:p>
          <a:p>
            <a:pPr lvl="1"/>
            <a:r>
              <a:rPr lang="en-US" sz="2900" dirty="0"/>
              <a:t>Dense RM Grids: 30 – 80 RMs/deg</a:t>
            </a:r>
            <a:r>
              <a:rPr lang="en-US" sz="2900" baseline="30000" dirty="0"/>
              <a:t>2</a:t>
            </a:r>
            <a:r>
              <a:rPr lang="en-US" sz="2900" dirty="0"/>
              <a:t> </a:t>
            </a:r>
            <a:r>
              <a:rPr lang="en-US" sz="1800" dirty="0"/>
              <a:t>Vanderwoude+24, Loi+25</a:t>
            </a:r>
          </a:p>
          <a:p>
            <a:pPr lvl="1"/>
            <a:r>
              <a:rPr lang="en-US" sz="2900" dirty="0"/>
              <a:t>Moderate uncertainty: </a:t>
            </a:r>
            <a:r>
              <a:rPr lang="en-US" sz="2900" dirty="0" err="1">
                <a:latin typeface="Symbol" pitchFamily="2" charset="2"/>
              </a:rPr>
              <a:t>d</a:t>
            </a:r>
            <a:r>
              <a:rPr lang="en-US" sz="2900" dirty="0" err="1"/>
              <a:t>RM</a:t>
            </a:r>
            <a:r>
              <a:rPr lang="en-US" sz="2900" dirty="0"/>
              <a:t> ~ 1.5 rad/m</a:t>
            </a:r>
            <a:r>
              <a:rPr lang="en-US" sz="2900" baseline="30000" dirty="0"/>
              <a:t>2</a:t>
            </a:r>
            <a:r>
              <a:rPr lang="en-US" sz="2900" dirty="0"/>
              <a:t> </a:t>
            </a:r>
          </a:p>
          <a:p>
            <a:pPr lvl="1"/>
            <a:r>
              <a:rPr lang="en-US" sz="2900" dirty="0"/>
              <a:t>Probe magnetic fields across many environments</a:t>
            </a:r>
          </a:p>
          <a:p>
            <a:pPr lvl="7"/>
            <a:endParaRPr lang="en-US" sz="2100" dirty="0"/>
          </a:p>
          <a:p>
            <a:r>
              <a:rPr lang="en-US" sz="3500" dirty="0"/>
              <a:t>RM studies at m-wavelengths</a:t>
            </a:r>
          </a:p>
          <a:p>
            <a:pPr lvl="1"/>
            <a:r>
              <a:rPr lang="en-US" sz="2900" dirty="0"/>
              <a:t>Low RM density: ~0.4 – 2 RMs/deg</a:t>
            </a:r>
            <a:r>
              <a:rPr lang="en-US" sz="2900" baseline="30000" dirty="0"/>
              <a:t>2</a:t>
            </a:r>
            <a:r>
              <a:rPr lang="en-US" sz="2900" dirty="0"/>
              <a:t> </a:t>
            </a:r>
            <a:r>
              <a:rPr lang="en-US" sz="1800" dirty="0"/>
              <a:t>O’Sullivan+23, Piras+24</a:t>
            </a:r>
          </a:p>
          <a:p>
            <a:pPr lvl="1"/>
            <a:r>
              <a:rPr lang="en-US" sz="2900" dirty="0"/>
              <a:t>Excellent precision: </a:t>
            </a:r>
            <a:r>
              <a:rPr lang="en-US" sz="2900" dirty="0" err="1">
                <a:latin typeface="Symbol" pitchFamily="2" charset="2"/>
              </a:rPr>
              <a:t>d</a:t>
            </a:r>
            <a:r>
              <a:rPr lang="en-US" sz="2900" dirty="0" err="1"/>
              <a:t>RM</a:t>
            </a:r>
            <a:r>
              <a:rPr lang="en-US" sz="2900" dirty="0"/>
              <a:t> ~ 0.05 rad/m</a:t>
            </a:r>
            <a:r>
              <a:rPr lang="en-US" sz="2900" baseline="30000" dirty="0"/>
              <a:t>2</a:t>
            </a:r>
            <a:r>
              <a:rPr lang="en-US" sz="2900" dirty="0"/>
              <a:t> </a:t>
            </a:r>
          </a:p>
          <a:p>
            <a:pPr lvl="1"/>
            <a:r>
              <a:rPr lang="en-US" sz="2900" dirty="0"/>
              <a:t>Probe weakly magnetised, low density environments</a:t>
            </a:r>
          </a:p>
        </p:txBody>
      </p:sp>
      <p:pic>
        <p:nvPicPr>
          <p:cNvPr id="10" name="Content Placeholder 3" descr="hercules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18" b="15718"/>
          <a:stretch>
            <a:fillRect/>
          </a:stretch>
        </p:blipFill>
        <p:spPr>
          <a:xfrm>
            <a:off x="6620163" y="1384412"/>
            <a:ext cx="2523837" cy="138441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 eaLnBrk="1" latinLnBrk="0" hangingPunct="1"/>
            <a:fld id="{F0C94032-CD4C-4C25-B0C2-CEC720522D92}" type="slidenum">
              <a:rPr kumimoji="0" lang="en-US" smtClean="0"/>
              <a:pPr eaLnBrk="1" latinLnBrk="0" hangingPunct="1"/>
              <a:t>2</a:t>
            </a:fld>
            <a:endParaRPr kumimoji="0" lang="en-US" dirty="0">
              <a:solidFill>
                <a:srgbClr val="FFFFFF"/>
              </a:solidFill>
            </a:endParaRPr>
          </a:p>
        </p:txBody>
      </p:sp>
      <p:pic>
        <p:nvPicPr>
          <p:cNvPr id="11" name="Picture 10" descr="fig_13hr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7567" y="4668254"/>
            <a:ext cx="2462665" cy="152155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C4F33ED-EA3B-1DFD-D2E9-8609DAFCCD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8732" y="2813874"/>
            <a:ext cx="2462666" cy="17493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BDB255-30F1-98BA-C9DE-DE0E8092A42B}"/>
              </a:ext>
            </a:extLst>
          </p:cNvPr>
          <p:cNvSpPr txBox="1"/>
          <p:nvPr/>
        </p:nvSpPr>
        <p:spPr>
          <a:xfrm>
            <a:off x="7544619" y="2861177"/>
            <a:ext cx="11320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Vanderwoude+24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CBFF3F-19B1-B949-EE82-3ED02722025C}"/>
              </a:ext>
            </a:extLst>
          </p:cNvPr>
          <p:cNvSpPr txBox="1"/>
          <p:nvPr/>
        </p:nvSpPr>
        <p:spPr>
          <a:xfrm>
            <a:off x="8119873" y="4563243"/>
            <a:ext cx="9284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Garamond" panose="02020404030301010803" pitchFamily="18" charset="0"/>
              </a:rPr>
              <a:t>O’Sullivan+23</a:t>
            </a:r>
          </a:p>
        </p:txBody>
      </p:sp>
      <p:pic>
        <p:nvPicPr>
          <p:cNvPr id="5" name="Picture 4" descr="screenshot.png">
            <a:extLst>
              <a:ext uri="{FF2B5EF4-FFF2-40B4-BE49-F238E27FC236}">
                <a16:creationId xmlns:a16="http://schemas.microsoft.com/office/drawing/2014/main" id="{CECFB9AC-64F3-6A51-3D4C-BA8B3E8307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284" y="6189809"/>
            <a:ext cx="3954912" cy="61562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B91F9AE-748A-F9F8-FCB6-CA5933DF48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418252" y="5309049"/>
            <a:ext cx="2251083" cy="23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853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1B90946-E68D-527A-B7D6-C7E30053B3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786" y="176733"/>
            <a:ext cx="3829169" cy="28917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0E34053-37F3-E7E8-2631-1F5ED791C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ES" sz="4000" dirty="0"/>
              <a:t>RM Grid 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A666BF-A962-CB57-0107-350BD57C985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35354" y="1622628"/>
            <a:ext cx="6678914" cy="4892040"/>
          </a:xfrm>
        </p:spPr>
        <p:txBody>
          <a:bodyPr>
            <a:normAutofit fontScale="70000" lnSpcReduction="20000"/>
          </a:bodyPr>
          <a:lstStyle/>
          <a:p>
            <a:r>
              <a:rPr lang="en-ES" sz="3000" dirty="0"/>
              <a:t>Faraday rotation: tracer of the </a:t>
            </a:r>
            <a:r>
              <a:rPr lang="en-ES" sz="3000" b="1" dirty="0"/>
              <a:t>inventory of matter</a:t>
            </a:r>
            <a:r>
              <a:rPr lang="en-ES" sz="3000" dirty="0"/>
              <a:t>     	 out to cosmic noon</a:t>
            </a:r>
          </a:p>
          <a:p>
            <a:pPr lvl="8"/>
            <a:endParaRPr lang="en-ES" sz="700" dirty="0"/>
          </a:p>
          <a:p>
            <a:pPr lvl="1"/>
            <a:r>
              <a:rPr lang="en-ES" dirty="0"/>
              <a:t>Cluster outskirts &amp; IGrM – IGM interface (Anderson+21,24)</a:t>
            </a:r>
          </a:p>
          <a:p>
            <a:pPr lvl="1"/>
            <a:r>
              <a:rPr lang="en-ES" dirty="0"/>
              <a:t>Testing MHD models of the CGM (Heesen+23, </a:t>
            </a:r>
            <a:r>
              <a:rPr lang="en-GB" dirty="0"/>
              <a:t>Ramesh+24</a:t>
            </a:r>
            <a:r>
              <a:rPr lang="en-ES" dirty="0"/>
              <a:t>)</a:t>
            </a:r>
          </a:p>
          <a:p>
            <a:pPr lvl="1"/>
            <a:r>
              <a:rPr lang="en-GB" dirty="0"/>
              <a:t>C</a:t>
            </a:r>
            <a:r>
              <a:rPr lang="en-GB" dirty="0">
                <a:effectLst/>
              </a:rPr>
              <a:t>onstraining extent of AGN feedback </a:t>
            </a:r>
            <a:r>
              <a:rPr lang="en-ES" dirty="0"/>
              <a:t>(</a:t>
            </a:r>
            <a:r>
              <a:rPr lang="en-GB" dirty="0" err="1">
                <a:effectLst/>
              </a:rPr>
              <a:t>Blunier</a:t>
            </a:r>
            <a:r>
              <a:rPr lang="en-GB" dirty="0">
                <a:effectLst/>
              </a:rPr>
              <a:t> &amp; </a:t>
            </a:r>
            <a:r>
              <a:rPr lang="en-GB" dirty="0" err="1">
                <a:effectLst/>
              </a:rPr>
              <a:t>Neronov</a:t>
            </a:r>
            <a:r>
              <a:rPr lang="en-GB" dirty="0"/>
              <a:t> 2024</a:t>
            </a:r>
            <a:r>
              <a:rPr lang="en-ES" dirty="0"/>
              <a:t>)</a:t>
            </a:r>
          </a:p>
          <a:p>
            <a:endParaRPr lang="en-ES" dirty="0"/>
          </a:p>
          <a:p>
            <a:pPr lvl="8"/>
            <a:endParaRPr lang="en-ES" dirty="0"/>
          </a:p>
          <a:p>
            <a:r>
              <a:rPr lang="en-ES" dirty="0"/>
              <a:t>Radio cosmic web: the </a:t>
            </a:r>
            <a:r>
              <a:rPr lang="en-ES" b="1" dirty="0"/>
              <a:t>origin of cosmic magnetism </a:t>
            </a:r>
            <a:r>
              <a:rPr lang="en-ES" dirty="0"/>
              <a:t>&amp; properties of primordial magnetic fields</a:t>
            </a:r>
          </a:p>
          <a:p>
            <a:pPr lvl="8"/>
            <a:endParaRPr lang="en-ES" sz="700" dirty="0"/>
          </a:p>
          <a:p>
            <a:pPr lvl="1"/>
            <a:r>
              <a:rPr lang="en-GB" dirty="0"/>
              <a:t>P</a:t>
            </a:r>
            <a:r>
              <a:rPr lang="en-ES" dirty="0"/>
              <a:t>robe of early Universe physics (</a:t>
            </a:r>
            <a:r>
              <a:rPr lang="en-GB" dirty="0"/>
              <a:t>Vachaspati+21</a:t>
            </a:r>
            <a:r>
              <a:rPr lang="en-ES" dirty="0"/>
              <a:t>)</a:t>
            </a:r>
          </a:p>
          <a:p>
            <a:pPr lvl="2"/>
            <a:r>
              <a:rPr lang="en-GB" dirty="0"/>
              <a:t>I</a:t>
            </a:r>
            <a:r>
              <a:rPr lang="en-ES" dirty="0"/>
              <a:t>nflation, Electroweak, QCD eras</a:t>
            </a:r>
          </a:p>
          <a:p>
            <a:pPr lvl="1"/>
            <a:r>
              <a:rPr lang="en-ES" dirty="0"/>
              <a:t>Stochastic Gravitational Wave Background (Neronov+21)</a:t>
            </a:r>
          </a:p>
          <a:p>
            <a:pPr lvl="1"/>
            <a:r>
              <a:rPr lang="en-GB" dirty="0"/>
              <a:t>A</a:t>
            </a:r>
            <a:r>
              <a:rPr lang="en-ES" dirty="0"/>
              <a:t>lleviate “Hubble Tension” (</a:t>
            </a:r>
            <a:r>
              <a:rPr lang="en-GB" dirty="0" err="1"/>
              <a:t>Jedamzik</a:t>
            </a:r>
            <a:r>
              <a:rPr lang="en-GB" dirty="0"/>
              <a:t> &amp; </a:t>
            </a:r>
            <a:r>
              <a:rPr lang="en-GB" dirty="0" err="1"/>
              <a:t>Pogosian</a:t>
            </a:r>
            <a:r>
              <a:rPr lang="en-GB" dirty="0"/>
              <a:t> 2020</a:t>
            </a:r>
            <a:r>
              <a:rPr lang="en-ES" dirty="0"/>
              <a:t>)</a:t>
            </a:r>
          </a:p>
          <a:p>
            <a:pPr lvl="1"/>
            <a:r>
              <a:rPr lang="en-GB" dirty="0"/>
              <a:t>I</a:t>
            </a:r>
            <a:r>
              <a:rPr lang="en-ES" dirty="0"/>
              <a:t>nfluence on structure formation and reionisation (</a:t>
            </a:r>
            <a:r>
              <a:rPr lang="en-GB" dirty="0"/>
              <a:t>Ralegankar+24, Sanati+24</a:t>
            </a:r>
            <a:r>
              <a:rPr lang="en-ES" dirty="0"/>
              <a:t>)</a:t>
            </a:r>
          </a:p>
          <a:p>
            <a:pPr lvl="1"/>
            <a:endParaRPr lang="en-ES" dirty="0"/>
          </a:p>
          <a:p>
            <a:pPr lvl="1"/>
            <a:endParaRPr lang="en-E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C6F5019-C891-D1E1-D7E0-0D92EA7917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9695" y="3867636"/>
            <a:ext cx="2607846" cy="37232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99151F7-2205-35DB-2FF8-821FACDC50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9695" y="2057682"/>
            <a:ext cx="2635031" cy="190881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2906EAD-BD1F-8B0E-FD5C-91717FB3E516}"/>
              </a:ext>
            </a:extLst>
          </p:cNvPr>
          <p:cNvSpPr txBox="1"/>
          <p:nvPr/>
        </p:nvSpPr>
        <p:spPr>
          <a:xfrm>
            <a:off x="9359738" y="3820439"/>
            <a:ext cx="1906291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ES" sz="1000" dirty="0">
                <a:latin typeface="Garamond" panose="02020404030301010803" pitchFamily="18" charset="0"/>
              </a:rPr>
              <a:t>Image credit: M.J. Ramsey-Musolf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EC0F38-0161-8668-51D0-8E2B92FA2E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636" y="-15338"/>
            <a:ext cx="2524364" cy="1059609"/>
          </a:xfrm>
          <a:prstGeom prst="rect">
            <a:avLst/>
          </a:prstGeom>
        </p:spPr>
      </p:pic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093E1EC-3216-27E9-28DB-124F00501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1072990"/>
            <a:ext cx="533400" cy="244476"/>
          </a:xfrm>
        </p:spPr>
        <p:txBody>
          <a:bodyPr>
            <a:normAutofit fontScale="85000" lnSpcReduction="20000"/>
          </a:bodyPr>
          <a:lstStyle/>
          <a:p>
            <a:pPr eaLnBrk="1" latinLnBrk="0" hangingPunct="1"/>
            <a:fld id="{F0C94032-CD4C-4C25-B0C2-CEC720522D92}" type="slidenum">
              <a:rPr kumimoji="0" lang="en-US" smtClean="0"/>
              <a:pPr eaLnBrk="1" latinLnBrk="0" hangingPunct="1"/>
              <a:t>3</a:t>
            </a:fld>
            <a:endParaRPr kumimoji="0" lang="en-US" dirty="0">
              <a:solidFill>
                <a:srgbClr val="FFFFFF"/>
              </a:solidFill>
            </a:endParaRPr>
          </a:p>
        </p:txBody>
      </p:sp>
      <p:pic>
        <p:nvPicPr>
          <p:cNvPr id="1026" name="Picture 2" descr="Modern Cosmology, an Amuse-Gueule - CERN Document Server">
            <a:extLst>
              <a:ext uri="{FF2B5EF4-FFF2-40B4-BE49-F238E27FC236}">
                <a16:creationId xmlns:a16="http://schemas.microsoft.com/office/drawing/2014/main" id="{DDB35416-2157-DBD6-7246-AAD11B5E05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939423" y="3961642"/>
            <a:ext cx="3723226" cy="248893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041CD7E-57E3-832E-597A-0ED1F07E813E}"/>
              </a:ext>
            </a:extLst>
          </p:cNvPr>
          <p:cNvSpPr txBox="1"/>
          <p:nvPr/>
        </p:nvSpPr>
        <p:spPr>
          <a:xfrm rot="5400000">
            <a:off x="6050918" y="4830010"/>
            <a:ext cx="18036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ES" sz="1200" dirty="0">
                <a:latin typeface="Garamond" panose="02020404030301010803" pitchFamily="18" charset="0"/>
              </a:rPr>
              <a:t>Primordial magnetic fields?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F75B30-5951-FB7E-CD74-CED9A85CF8BE}"/>
              </a:ext>
            </a:extLst>
          </p:cNvPr>
          <p:cNvSpPr txBox="1"/>
          <p:nvPr/>
        </p:nvSpPr>
        <p:spPr>
          <a:xfrm>
            <a:off x="5006694" y="6611779"/>
            <a:ext cx="1612942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ES" sz="1000" dirty="0">
                <a:latin typeface="Garamond" panose="02020404030301010803" pitchFamily="18" charset="0"/>
              </a:rPr>
              <a:t>Image credit: Schmitz (2022)</a:t>
            </a:r>
          </a:p>
        </p:txBody>
      </p:sp>
    </p:spTree>
    <p:extLst>
      <p:ext uri="{BB962C8B-B14F-4D97-AF65-F5344CB8AC3E}">
        <p14:creationId xmlns:p14="http://schemas.microsoft.com/office/powerpoint/2010/main" val="488698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9492" y="2230859"/>
            <a:ext cx="8858308" cy="1198141"/>
          </a:xfrm>
        </p:spPr>
        <p:txBody>
          <a:bodyPr>
            <a:normAutofit/>
          </a:bodyPr>
          <a:lstStyle/>
          <a:p>
            <a:r>
              <a:rPr lang="en-US" sz="4000" cap="none" dirty="0"/>
              <a:t>LoTSS DR2 RM Grid: Science Highlights</a:t>
            </a:r>
            <a:endParaRPr lang="en-US" sz="2000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sz="24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913638" y="6050037"/>
            <a:ext cx="1448562" cy="6858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None/>
              <a:defRPr kumimoji="0" sz="26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dirty="0"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839934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5" name="Picture 4" descr="basemap_hammer_final_DR2area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1" y="733138"/>
            <a:ext cx="9125029" cy="4740275"/>
          </a:xfrm>
          <a:prstGeom prst="rect">
            <a:avLst/>
          </a:prstGeom>
        </p:spPr>
      </p:pic>
      <p:pic>
        <p:nvPicPr>
          <p:cNvPr id="6" name="Picture 5" descr="fig_13hr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61" y="3009651"/>
            <a:ext cx="6206279" cy="3834543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 flipH="1">
            <a:off x="1753218" y="1828800"/>
            <a:ext cx="875682" cy="1320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134100" y="1917700"/>
            <a:ext cx="1016000" cy="12319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2014113" y="183989"/>
            <a:ext cx="610674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latin typeface="Garamond"/>
                <a:cs typeface="Garamond"/>
              </a:rPr>
              <a:t>LOFAR Two-Metre Sky Survey (</a:t>
            </a:r>
            <a:r>
              <a:rPr lang="en-US" sz="2200" b="1" dirty="0" err="1">
                <a:latin typeface="Garamond"/>
                <a:cs typeface="Garamond"/>
              </a:rPr>
              <a:t>LoTSS</a:t>
            </a:r>
            <a:r>
              <a:rPr lang="en-US" sz="2200" b="1" dirty="0">
                <a:latin typeface="Garamond"/>
                <a:cs typeface="Garamond"/>
              </a:rPr>
              <a:t>) RM Grid</a:t>
            </a:r>
          </a:p>
        </p:txBody>
      </p:sp>
      <p:pic>
        <p:nvPicPr>
          <p:cNvPr id="11" name="Picture 10" descr="screensho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1810" y="5062935"/>
            <a:ext cx="1802189" cy="1795065"/>
          </a:xfrm>
          <a:prstGeom prst="rect">
            <a:avLst/>
          </a:prstGeom>
        </p:spPr>
      </p:pic>
      <p:pic>
        <p:nvPicPr>
          <p:cNvPr id="12" name="Picture 11" descr="linesofsight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39" y="0"/>
            <a:ext cx="1985399" cy="1319923"/>
          </a:xfrm>
          <a:prstGeom prst="rect">
            <a:avLst/>
          </a:prstGeom>
        </p:spPr>
      </p:pic>
      <p:pic>
        <p:nvPicPr>
          <p:cNvPr id="8" name="Picture 7" descr="fig_13hr_RRM.eps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025" y="3009999"/>
            <a:ext cx="6002839" cy="37088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04591" y="6494228"/>
            <a:ext cx="21443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O’Sullivan et al. (2023)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55130" y="3105322"/>
            <a:ext cx="19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aramond"/>
                <a:cs typeface="Garamond"/>
              </a:rPr>
              <a:t>RRM = RM - GRM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1163FE0-6911-E506-5C3F-C0873D4B38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258" y="4234439"/>
            <a:ext cx="3576899" cy="261665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AD943E8-2DA8-83B4-7941-ECC05B7ACC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39" y="4263162"/>
            <a:ext cx="3566897" cy="2594837"/>
          </a:xfrm>
          <a:prstGeom prst="rect">
            <a:avLst/>
          </a:prstGeom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1E1D96C-A485-C364-4B48-1EF0A5264676}"/>
              </a:ext>
            </a:extLst>
          </p:cNvPr>
          <p:cNvCxnSpPr/>
          <p:nvPr/>
        </p:nvCxnSpPr>
        <p:spPr>
          <a:xfrm>
            <a:off x="2628900" y="5293895"/>
            <a:ext cx="2296026" cy="0"/>
          </a:xfrm>
          <a:prstGeom prst="straightConnector1">
            <a:avLst/>
          </a:prstGeom>
          <a:ln w="38100">
            <a:headEnd w="lg" len="med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539F3E4D-53D9-3F68-E997-A20C91D07F5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10" y="3182214"/>
            <a:ext cx="1670167" cy="99624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C6B81A9-3805-D3E8-15DA-8D5EB6E87817}"/>
              </a:ext>
            </a:extLst>
          </p:cNvPr>
          <p:cNvSpPr txBox="1"/>
          <p:nvPr/>
        </p:nvSpPr>
        <p:spPr>
          <a:xfrm>
            <a:off x="334611" y="3180849"/>
            <a:ext cx="101711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ES" sz="1300" dirty="0">
                <a:latin typeface="Garamond" panose="02020404030301010803" pitchFamily="18" charset="0"/>
              </a:rPr>
              <a:t>GRM model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257481F-7AB5-8E31-8712-9224C14009A1}"/>
              </a:ext>
            </a:extLst>
          </p:cNvPr>
          <p:cNvSpPr txBox="1"/>
          <p:nvPr/>
        </p:nvSpPr>
        <p:spPr>
          <a:xfrm>
            <a:off x="5585743" y="5303195"/>
            <a:ext cx="18997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Garamond" panose="02020404030301010803" pitchFamily="18" charset="0"/>
                <a:cs typeface="Symbol" charset="2"/>
              </a:rPr>
              <a:t>&lt;RRM&gt;=0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8EE5196-1EFD-9923-2757-4F034C2BECC4}"/>
              </a:ext>
            </a:extLst>
          </p:cNvPr>
          <p:cNvSpPr txBox="1"/>
          <p:nvPr/>
        </p:nvSpPr>
        <p:spPr>
          <a:xfrm>
            <a:off x="7723904" y="4490905"/>
            <a:ext cx="1457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ES" sz="1200" dirty="0">
                <a:latin typeface="Garamond" panose="02020404030301010803" pitchFamily="18" charset="0"/>
              </a:rPr>
              <a:t>GRM = Galactic RM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AF9E8F3-D67A-8E68-7A0C-C879607091AC}"/>
              </a:ext>
            </a:extLst>
          </p:cNvPr>
          <p:cNvSpPr txBox="1"/>
          <p:nvPr/>
        </p:nvSpPr>
        <p:spPr>
          <a:xfrm>
            <a:off x="7744434" y="4690018"/>
            <a:ext cx="14494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ES" sz="1200" dirty="0">
                <a:latin typeface="Garamond" panose="02020404030301010803" pitchFamily="18" charset="0"/>
              </a:rPr>
              <a:t>RRM = Residual RM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3F47970-3FF0-B274-68D9-D44A687CB1A8}"/>
              </a:ext>
            </a:extLst>
          </p:cNvPr>
          <p:cNvSpPr txBox="1"/>
          <p:nvPr/>
        </p:nvSpPr>
        <p:spPr>
          <a:xfrm>
            <a:off x="769309" y="4911592"/>
            <a:ext cx="1272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  <a:latin typeface="Garamond" panose="02020404030301010803" pitchFamily="18" charset="0"/>
                <a:cs typeface="Symbol" charset="2"/>
              </a:rPr>
              <a:t>&lt;RM&gt;</a:t>
            </a:r>
            <a:r>
              <a:rPr lang="en-ES" sz="1200" dirty="0">
                <a:solidFill>
                  <a:srgbClr val="FF0000"/>
                </a:solidFill>
              </a:rPr>
              <a:t> ≠ 0</a:t>
            </a:r>
            <a:endParaRPr lang="en-US" sz="1200" dirty="0">
              <a:solidFill>
                <a:srgbClr val="FF0000"/>
              </a:solidFill>
              <a:latin typeface="Garamond"/>
              <a:cs typeface="Symbol" charset="2"/>
            </a:endParaRPr>
          </a:p>
          <a:p>
            <a:r>
              <a:rPr lang="en-US" sz="1200" baseline="-25000" dirty="0">
                <a:solidFill>
                  <a:srgbClr val="FF0000"/>
                </a:solidFill>
                <a:latin typeface="Garamond"/>
                <a:cs typeface="Symbol" charset="2"/>
              </a:rPr>
              <a:t>(dominated by GRM)</a:t>
            </a:r>
            <a:endParaRPr lang="en-US" sz="1200" b="1" baseline="-25000" dirty="0">
              <a:solidFill>
                <a:srgbClr val="FF0000"/>
              </a:solidFill>
              <a:latin typeface="Garamond" panose="02020404030301010803" pitchFamily="18" charset="0"/>
              <a:cs typeface="Symbol" charset="2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540AF9A-C83D-B1EF-A88C-8417E4181E5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94571" y="5560580"/>
            <a:ext cx="1563200" cy="277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386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17" grpId="0"/>
      <p:bldP spid="20" grpId="0"/>
      <p:bldP spid="21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/>
              <a:t>LoTSS</a:t>
            </a:r>
            <a:r>
              <a:rPr lang="en-US" sz="3600" dirty="0"/>
              <a:t> DR2: </a:t>
            </a:r>
            <a:r>
              <a:rPr lang="en-US" sz="3600" i="1" dirty="0"/>
              <a:t>B</a:t>
            </a:r>
            <a:r>
              <a:rPr lang="en-US" sz="3600" dirty="0"/>
              <a:t> in cosmic web filaments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36009" y="3932552"/>
            <a:ext cx="5070615" cy="1430437"/>
          </a:xfrm>
        </p:spPr>
        <p:txBody>
          <a:bodyPr>
            <a:normAutofit fontScale="77500" lnSpcReduction="20000"/>
          </a:bodyPr>
          <a:lstStyle/>
          <a:p>
            <a:pPr marL="365760" lvl="1" indent="0">
              <a:lnSpc>
                <a:spcPct val="120000"/>
              </a:lnSpc>
              <a:buNone/>
            </a:pPr>
            <a:endParaRPr lang="en-US" dirty="0"/>
          </a:p>
          <a:p>
            <a:pPr lvl="1">
              <a:lnSpc>
                <a:spcPct val="120000"/>
              </a:lnSpc>
            </a:pPr>
            <a:r>
              <a:rPr lang="en-US" dirty="0"/>
              <a:t>Assuming typical </a:t>
            </a:r>
            <a:r>
              <a:rPr lang="en-US" dirty="0" err="1"/>
              <a:t>n</a:t>
            </a:r>
            <a:r>
              <a:rPr lang="en-US" baseline="-25000" dirty="0" err="1"/>
              <a:t>e,</a:t>
            </a:r>
            <a:r>
              <a:rPr lang="en-US" i="1" baseline="-25000" dirty="0" err="1"/>
              <a:t>f</a:t>
            </a:r>
            <a:r>
              <a:rPr lang="en-US" dirty="0"/>
              <a:t> ~ 10</a:t>
            </a:r>
            <a:r>
              <a:rPr lang="en-US" baseline="30000" dirty="0"/>
              <a:t>-5</a:t>
            </a:r>
            <a:r>
              <a:rPr lang="en-US" dirty="0"/>
              <a:t> cm</a:t>
            </a:r>
            <a:r>
              <a:rPr lang="en-US" baseline="30000" dirty="0"/>
              <a:t>-3</a:t>
            </a:r>
            <a:r>
              <a:rPr lang="en-US" dirty="0"/>
              <a:t> and mean path length through a filament L</a:t>
            </a:r>
            <a:r>
              <a:rPr lang="en-US" i="1" baseline="-25000" dirty="0"/>
              <a:t>f</a:t>
            </a:r>
            <a:r>
              <a:rPr lang="en-US" dirty="0"/>
              <a:t> ~ 3 Mpc =&gt; average </a:t>
            </a:r>
            <a:r>
              <a:rPr lang="en-US" b="1" i="1" dirty="0"/>
              <a:t>B</a:t>
            </a:r>
            <a:r>
              <a:rPr lang="en-US" b="1" i="1" baseline="-25000" dirty="0"/>
              <a:t>f</a:t>
            </a:r>
            <a:r>
              <a:rPr lang="en-US" b="1" dirty="0"/>
              <a:t> ~ 30 </a:t>
            </a:r>
            <a:r>
              <a:rPr lang="en-US" b="1" dirty="0" err="1"/>
              <a:t>nG</a:t>
            </a:r>
            <a:endParaRPr lang="en-US" b="1" dirty="0"/>
          </a:p>
          <a:p>
            <a:pPr lvl="1"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</a:pPr>
            <a:endParaRPr lang="en-US" dirty="0"/>
          </a:p>
        </p:txBody>
      </p:sp>
      <p:pic>
        <p:nvPicPr>
          <p:cNvPr id="13" name="Picture 12" descr="Screen Shot 2022-03-24 at 3.26.5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3085" y="4148445"/>
            <a:ext cx="3345328" cy="259417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54680" y="1055206"/>
            <a:ext cx="56848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Carretti</a:t>
            </a:r>
            <a:r>
              <a:rPr lang="en-US" sz="1200" dirty="0"/>
              <a:t>, </a:t>
            </a:r>
            <a:r>
              <a:rPr lang="en-US" sz="1200" dirty="0" err="1"/>
              <a:t>Vacca</a:t>
            </a:r>
            <a:r>
              <a:rPr lang="en-US" sz="1200" dirty="0"/>
              <a:t>, O’Sullivan, et al. (2022), MNRAS, </a:t>
            </a:r>
            <a:r>
              <a:rPr lang="hr-HR" sz="1200" dirty="0"/>
              <a:t>512, 945. arXiv:</a:t>
            </a:r>
            <a:r>
              <a:rPr lang="is-IS" sz="1200" dirty="0"/>
              <a:t>2202.04607 (Paper I)</a:t>
            </a:r>
          </a:p>
          <a:p>
            <a:endParaRPr lang="is-IS" sz="1200" dirty="0"/>
          </a:p>
        </p:txBody>
      </p:sp>
      <p:sp>
        <p:nvSpPr>
          <p:cNvPr id="26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1072990"/>
            <a:ext cx="533400" cy="244476"/>
          </a:xfrm>
        </p:spPr>
        <p:txBody>
          <a:bodyPr>
            <a:normAutofit fontScale="85000" lnSpcReduction="20000"/>
          </a:bodyPr>
          <a:lstStyle/>
          <a:p>
            <a:pPr eaLnBrk="1" latinLnBrk="0" hangingPunct="1"/>
            <a:fld id="{F0C94032-CD4C-4C25-B0C2-CEC720522D92}" type="slidenum">
              <a:rPr kumimoji="0" lang="en-US" smtClean="0"/>
              <a:pPr eaLnBrk="1" latinLnBrk="0" hangingPunct="1"/>
              <a:t>6</a:t>
            </a:fld>
            <a:endParaRPr kumimoji="0" lang="en-US" dirty="0">
              <a:solidFill>
                <a:srgbClr val="FFFFFF"/>
              </a:solidFill>
            </a:endParaRPr>
          </a:p>
        </p:txBody>
      </p:sp>
      <p:pic>
        <p:nvPicPr>
          <p:cNvPr id="27" name="Picture 26" descr="Screen Shot 2021-09-24 at 2.59.31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446" y="1317466"/>
            <a:ext cx="3641875" cy="2804662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 rot="16200000">
            <a:off x="4664037" y="2450933"/>
            <a:ext cx="1561620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/>
                <a:cs typeface="Arial"/>
              </a:rPr>
              <a:t>Number of filaments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950267" y="3777740"/>
            <a:ext cx="689311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/>
                <a:cs typeface="Arial"/>
              </a:rPr>
              <a:t>redshift</a:t>
            </a:r>
          </a:p>
        </p:txBody>
      </p:sp>
      <p:pic>
        <p:nvPicPr>
          <p:cNvPr id="30" name="Picture 29" descr="Screen Shot 2022-03-24 at 3.15.42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260" y="1617451"/>
            <a:ext cx="2122003" cy="298254"/>
          </a:xfrm>
          <a:prstGeom prst="rect">
            <a:avLst/>
          </a:prstGeom>
        </p:spPr>
      </p:pic>
      <p:sp>
        <p:nvSpPr>
          <p:cNvPr id="31" name="Content Placeholder 2"/>
          <p:cNvSpPr txBox="1">
            <a:spLocks/>
          </p:cNvSpPr>
          <p:nvPr/>
        </p:nvSpPr>
        <p:spPr>
          <a:xfrm>
            <a:off x="135692" y="1327279"/>
            <a:ext cx="4872742" cy="1727137"/>
          </a:xfrm>
          <a:prstGeom prst="rect">
            <a:avLst/>
          </a:prstGeom>
        </p:spPr>
        <p:txBody>
          <a:bodyPr vert="horz">
            <a:normAutofit fontScale="77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Garamond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Garamond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Garamond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Garamond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Garamond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endParaRPr lang="en-US" baseline="30000" dirty="0"/>
          </a:p>
          <a:p>
            <a:pPr lvl="1"/>
            <a:r>
              <a:rPr lang="en-US" dirty="0">
                <a:latin typeface="Symbol" pitchFamily="2" charset="2"/>
              </a:rPr>
              <a:t>s</a:t>
            </a:r>
            <a:r>
              <a:rPr lang="en-US" baseline="-25000" dirty="0"/>
              <a:t>(R)RM</a:t>
            </a:r>
            <a:r>
              <a:rPr lang="en-US" dirty="0"/>
              <a:t> vs z analysis for 1003 RMs, z &lt; 2</a:t>
            </a:r>
          </a:p>
          <a:p>
            <a:pPr lvl="1"/>
            <a:r>
              <a:rPr lang="en-US" dirty="0"/>
              <a:t>Compare with number of filaments along each line of sight </a:t>
            </a:r>
          </a:p>
          <a:p>
            <a:pPr lvl="2"/>
            <a:r>
              <a:rPr lang="en-US" dirty="0"/>
              <a:t>Chen+15, Carrón-Duque+21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91931" y="5683182"/>
            <a:ext cx="41705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Garamond"/>
                <a:cs typeface="Garamond"/>
              </a:rPr>
              <a:t>More detailed modelling: </a:t>
            </a:r>
            <a:r>
              <a:rPr lang="en-US" sz="1600" i="1" dirty="0">
                <a:latin typeface="Garamond"/>
                <a:cs typeface="Garamond"/>
              </a:rPr>
              <a:t>B</a:t>
            </a:r>
            <a:r>
              <a:rPr lang="en-US" sz="1600" i="1" baseline="-25000" dirty="0">
                <a:latin typeface="Garamond"/>
                <a:cs typeface="Garamond"/>
              </a:rPr>
              <a:t>f</a:t>
            </a:r>
            <a:r>
              <a:rPr lang="en-US" sz="1600" dirty="0">
                <a:latin typeface="Garamond"/>
                <a:cs typeface="Garamond"/>
              </a:rPr>
              <a:t> ~10 to 40 </a:t>
            </a:r>
            <a:r>
              <a:rPr lang="en-US" sz="1600" dirty="0" err="1">
                <a:latin typeface="Garamond"/>
                <a:cs typeface="Garamond"/>
              </a:rPr>
              <a:t>nG</a:t>
            </a:r>
            <a:r>
              <a:rPr lang="en-US" sz="1600" dirty="0">
                <a:latin typeface="Garamond"/>
                <a:cs typeface="Garamond"/>
              </a:rPr>
              <a:t> at z = 0</a:t>
            </a:r>
          </a:p>
          <a:p>
            <a:r>
              <a:rPr lang="en-US" sz="1600" dirty="0">
                <a:latin typeface="Garamond"/>
                <a:cs typeface="Garamond"/>
              </a:rPr>
              <a:t>(Carretti+23, 25)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6641E0-6925-837A-BADF-90AB0A831589}"/>
              </a:ext>
            </a:extLst>
          </p:cNvPr>
          <p:cNvSpPr txBox="1"/>
          <p:nvPr/>
        </p:nvSpPr>
        <p:spPr>
          <a:xfrm rot="16200000">
            <a:off x="4653231" y="5195985"/>
            <a:ext cx="2047227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Garamond"/>
                <a:cs typeface="Garamond"/>
              </a:rPr>
              <a:t>RM dispersion [rad/m</a:t>
            </a:r>
            <a:r>
              <a:rPr lang="en-US" sz="1400" b="1" baseline="30000" dirty="0">
                <a:latin typeface="Garamond"/>
                <a:cs typeface="Garamond"/>
              </a:rPr>
              <a:t>2</a:t>
            </a:r>
            <a:r>
              <a:rPr lang="en-US" sz="1400" b="1" dirty="0">
                <a:latin typeface="Garamond"/>
                <a:cs typeface="Garamond"/>
              </a:rPr>
              <a:t>]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00DA9D-D013-B11C-23B3-8E3A38E7E792}"/>
              </a:ext>
            </a:extLst>
          </p:cNvPr>
          <p:cNvSpPr txBox="1"/>
          <p:nvPr/>
        </p:nvSpPr>
        <p:spPr>
          <a:xfrm>
            <a:off x="6339499" y="6550223"/>
            <a:ext cx="2489784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Garamond"/>
                <a:cs typeface="Garamond"/>
              </a:rPr>
              <a:t>              Redshift                      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84DA1CA-E8C5-AA5D-9CFD-3744B8840A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92037" y="5810938"/>
            <a:ext cx="1597539" cy="16463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35E3E48-D334-63D6-02B7-B9524CC511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07117" y="6089416"/>
            <a:ext cx="1407150" cy="11882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05FD0FD-8E6A-9014-A141-AAFCC8F2AD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295" y="3107697"/>
            <a:ext cx="3275339" cy="33753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5BA04E4-2CE4-9CFE-3EBE-44020128659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9295" y="3592291"/>
            <a:ext cx="2826113" cy="271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152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F081D-9397-9EAB-4225-268B8844B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ES" dirty="0"/>
              <a:t>Testing magnetogenesis scenarios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E25FE3E-CF43-03F7-A23E-391B531904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7972" y="3484179"/>
            <a:ext cx="4572000" cy="337382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3639B3A-890A-DF36-435C-E9B2DAF7D0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7971" y="3472209"/>
            <a:ext cx="4572001" cy="337382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43968B4-3529-D9B3-8066-939CB08852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3139" y="3454428"/>
            <a:ext cx="4620189" cy="340938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A47E44B-F934-A5DB-3006-A1D279D73D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320" y="3478370"/>
            <a:ext cx="4563651" cy="336766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493A25B-B310-BB23-B1B4-DBF3115B41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4359" y="3478369"/>
            <a:ext cx="4595612" cy="339124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D54ABEC-1D14-06C5-1BAD-73143FFB1002}"/>
              </a:ext>
            </a:extLst>
          </p:cNvPr>
          <p:cNvSpPr txBox="1"/>
          <p:nvPr/>
        </p:nvSpPr>
        <p:spPr>
          <a:xfrm>
            <a:off x="5225759" y="3282395"/>
            <a:ext cx="37286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ES" sz="1400" dirty="0">
                <a:latin typeface="Garamond" panose="02020404030301010803" pitchFamily="18" charset="0"/>
              </a:rPr>
              <a:t>Carretti, Vazza, O’Sullivan, et al. (2024)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3C38105-ECE9-BD0A-CBBA-1F71D43723DF}"/>
              </a:ext>
            </a:extLst>
          </p:cNvPr>
          <p:cNvSpPr txBox="1"/>
          <p:nvPr/>
        </p:nvSpPr>
        <p:spPr>
          <a:xfrm rot="16200000">
            <a:off x="3440734" y="4918758"/>
            <a:ext cx="2436886" cy="353943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700" b="1" dirty="0">
                <a:latin typeface="Garamond"/>
                <a:cs typeface="Garamond"/>
              </a:rPr>
              <a:t>RM dispersion [rad/m</a:t>
            </a:r>
            <a:r>
              <a:rPr lang="en-US" sz="1700" b="1" baseline="30000" dirty="0">
                <a:latin typeface="Garamond"/>
                <a:cs typeface="Garamond"/>
              </a:rPr>
              <a:t>2</a:t>
            </a:r>
            <a:r>
              <a:rPr lang="en-US" sz="1700" b="1" dirty="0">
                <a:latin typeface="Garamond"/>
                <a:cs typeface="Garamond"/>
              </a:rPr>
              <a:t>]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DB0E0BA-BADF-F243-7C7F-3F8FF6E86C3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231" y="3582973"/>
            <a:ext cx="2520455" cy="21702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7C5CDD4-4941-57BC-2E73-38C333E7050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759" y="1436337"/>
            <a:ext cx="3371765" cy="176004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4666E9D-06E1-725F-26BC-63C4111D23FB}"/>
              </a:ext>
            </a:extLst>
          </p:cNvPr>
          <p:cNvSpPr txBox="1"/>
          <p:nvPr/>
        </p:nvSpPr>
        <p:spPr>
          <a:xfrm>
            <a:off x="7883955" y="2683941"/>
            <a:ext cx="8754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ES" sz="1000" dirty="0">
                <a:latin typeface="Garamond" panose="02020404030301010803" pitchFamily="18" charset="0"/>
              </a:rPr>
              <a:t>Vazza+21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B283A07-5A5B-0EF5-3672-2BB8BEEC156F}"/>
              </a:ext>
            </a:extLst>
          </p:cNvPr>
          <p:cNvSpPr txBox="1"/>
          <p:nvPr/>
        </p:nvSpPr>
        <p:spPr>
          <a:xfrm rot="20973409">
            <a:off x="5937515" y="2382382"/>
            <a:ext cx="19571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FFC000"/>
                </a:solidFill>
                <a:latin typeface="Symbol" pitchFamily="2" charset="2"/>
              </a:rPr>
              <a:t>a</a:t>
            </a:r>
            <a:r>
              <a:rPr lang="en-GB" sz="1200" baseline="-25000" dirty="0">
                <a:solidFill>
                  <a:srgbClr val="FFC000"/>
                </a:solidFill>
                <a:latin typeface="Garamond" panose="02020404030301010803" pitchFamily="18" charset="0"/>
              </a:rPr>
              <a:t>s</a:t>
            </a:r>
            <a:r>
              <a:rPr lang="en-GB" sz="1200" dirty="0">
                <a:solidFill>
                  <a:srgbClr val="FFC000"/>
                </a:solidFill>
                <a:latin typeface="Garamond" panose="02020404030301010803" pitchFamily="18" charset="0"/>
              </a:rPr>
              <a:t> </a:t>
            </a:r>
            <a:r>
              <a:rPr lang="en-ES" sz="1200" dirty="0">
                <a:solidFill>
                  <a:srgbClr val="FFC000"/>
                </a:solidFill>
                <a:latin typeface="Garamond" panose="02020404030301010803" pitchFamily="18" charset="0"/>
              </a:rPr>
              <a:t>= +1  “causal” mechanism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C4F47FD-F936-2B21-A11D-0A4E29505008}"/>
              </a:ext>
            </a:extLst>
          </p:cNvPr>
          <p:cNvSpPr txBox="1"/>
          <p:nvPr/>
        </p:nvSpPr>
        <p:spPr>
          <a:xfrm rot="671774">
            <a:off x="5972494" y="1758191"/>
            <a:ext cx="15792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006AB7"/>
                </a:solidFill>
                <a:latin typeface="Symbol" pitchFamily="2" charset="2"/>
              </a:rPr>
              <a:t>a</a:t>
            </a:r>
            <a:r>
              <a:rPr lang="en-GB" sz="1200" baseline="-25000" dirty="0">
                <a:solidFill>
                  <a:srgbClr val="006AB7"/>
                </a:solidFill>
                <a:latin typeface="Garamond" panose="02020404030301010803" pitchFamily="18" charset="0"/>
              </a:rPr>
              <a:t>s</a:t>
            </a:r>
            <a:r>
              <a:rPr lang="en-GB" sz="1200" dirty="0">
                <a:solidFill>
                  <a:srgbClr val="006AB7"/>
                </a:solidFill>
                <a:latin typeface="Garamond" panose="02020404030301010803" pitchFamily="18" charset="0"/>
              </a:rPr>
              <a:t> </a:t>
            </a:r>
            <a:r>
              <a:rPr lang="en-ES" sz="1200" dirty="0">
                <a:solidFill>
                  <a:srgbClr val="006AB7"/>
                </a:solidFill>
                <a:latin typeface="Garamond" panose="02020404030301010803" pitchFamily="18" charset="0"/>
              </a:rPr>
              <a:t>= -1    “inflationary”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AC82DC7E-C9A4-AE27-8460-CE1287D5C314}"/>
              </a:ext>
            </a:extLst>
          </p:cNvPr>
          <p:cNvSpPr txBox="1">
            <a:spLocks/>
          </p:cNvSpPr>
          <p:nvPr/>
        </p:nvSpPr>
        <p:spPr>
          <a:xfrm>
            <a:off x="166674" y="1436337"/>
            <a:ext cx="4315531" cy="5193063"/>
          </a:xfrm>
          <a:prstGeom prst="rect">
            <a:avLst/>
          </a:prstGeom>
        </p:spPr>
        <p:txBody>
          <a:bodyPr vert="horz">
            <a:normAutofit lnSpcReduction="1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Garamond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Garamond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Garamond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Garamond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Garamond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 sz="2000" dirty="0"/>
              <a:t>Primordial (causal or inflationary) vs. Astrophysical (galaxy/AGN outflows)</a:t>
            </a:r>
          </a:p>
          <a:p>
            <a:pPr lvl="2"/>
            <a:endParaRPr lang="en-ES" sz="1400" dirty="0"/>
          </a:p>
          <a:p>
            <a:r>
              <a:rPr lang="en-US" sz="2000" dirty="0"/>
              <a:t>Comparison between LOFAR data and RMs derived from cosmological MHD simulations (Vazza+21, 24)</a:t>
            </a:r>
            <a:endParaRPr lang="en-US" sz="1600" dirty="0"/>
          </a:p>
          <a:p>
            <a:pPr lvl="2"/>
            <a:r>
              <a:rPr lang="en-US" sz="1600" dirty="0"/>
              <a:t>Power spectra constrained by CMB limits</a:t>
            </a:r>
          </a:p>
          <a:p>
            <a:pPr lvl="2"/>
            <a:r>
              <a:rPr lang="en-US" sz="1600" dirty="0"/>
              <a:t>Focus on filament-only contributions</a:t>
            </a:r>
            <a:endParaRPr lang="en-US" sz="1300" dirty="0"/>
          </a:p>
          <a:p>
            <a:pPr lvl="4"/>
            <a:endParaRPr lang="en-US" sz="1200" dirty="0"/>
          </a:p>
          <a:p>
            <a:pPr lvl="1"/>
            <a:r>
              <a:rPr lang="en-US" sz="2000" dirty="0"/>
              <a:t>Primordial uniform </a:t>
            </a:r>
            <a:r>
              <a:rPr lang="en-US" sz="2000" i="1" dirty="0"/>
              <a:t>B</a:t>
            </a:r>
            <a:r>
              <a:rPr lang="en-US" sz="2000" baseline="-25000" dirty="0"/>
              <a:t>0</a:t>
            </a:r>
            <a:r>
              <a:rPr lang="en-US" sz="2000" dirty="0"/>
              <a:t> ~ 0.1 </a:t>
            </a:r>
            <a:r>
              <a:rPr lang="en-US" sz="2000" dirty="0" err="1"/>
              <a:t>nG</a:t>
            </a:r>
            <a:r>
              <a:rPr lang="en-US" sz="2000" dirty="0"/>
              <a:t> ruled out (grey)</a:t>
            </a:r>
          </a:p>
          <a:p>
            <a:pPr lvl="1"/>
            <a:r>
              <a:rPr lang="en-US" sz="2000" dirty="0"/>
              <a:t>Primordial stochastic B consistent (blue) </a:t>
            </a:r>
            <a:r>
              <a:rPr lang="en-US" sz="1800" i="1" dirty="0"/>
              <a:t>B</a:t>
            </a:r>
            <a:r>
              <a:rPr lang="en-US" sz="1800" baseline="-25000" dirty="0"/>
              <a:t>0,rms,Mpc</a:t>
            </a:r>
            <a:r>
              <a:rPr lang="en-US" sz="1800" dirty="0"/>
              <a:t> ~ 0.4 </a:t>
            </a:r>
            <a:r>
              <a:rPr lang="en-US" sz="1800" dirty="0" err="1"/>
              <a:t>nG</a:t>
            </a:r>
            <a:endParaRPr lang="en-US" sz="1800" dirty="0"/>
          </a:p>
          <a:p>
            <a:pPr lvl="2"/>
            <a:r>
              <a:rPr lang="en-US" sz="1500" dirty="0"/>
              <a:t>Dominant astrophysical scenarios disfavored</a:t>
            </a:r>
          </a:p>
          <a:p>
            <a:pPr lvl="2"/>
            <a:r>
              <a:rPr lang="en-US" sz="1500" dirty="0"/>
              <a:t>Causal scenarios also </a:t>
            </a:r>
            <a:r>
              <a:rPr lang="en-US" sz="1500" dirty="0" err="1"/>
              <a:t>disfavoured</a:t>
            </a:r>
            <a:endParaRPr lang="en-US" sz="1500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8CB2B34-2DE0-DE5E-35F9-AE4786BAEBF3}"/>
              </a:ext>
            </a:extLst>
          </p:cNvPr>
          <p:cNvSpPr txBox="1"/>
          <p:nvPr/>
        </p:nvSpPr>
        <p:spPr>
          <a:xfrm>
            <a:off x="7313547" y="1323416"/>
            <a:ext cx="12436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Garamond" panose="02020404030301010803" pitchFamily="18" charset="0"/>
              </a:rPr>
              <a:t>s</a:t>
            </a:r>
            <a:r>
              <a:rPr lang="en-ES" sz="1200" dirty="0">
                <a:latin typeface="Garamond" panose="02020404030301010803" pitchFamily="18" charset="0"/>
              </a:rPr>
              <a:t>imulation input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32FBCE2-A9A4-6E9B-2A3F-F72F9FD9B178}"/>
              </a:ext>
            </a:extLst>
          </p:cNvPr>
          <p:cNvSpPr txBox="1"/>
          <p:nvPr/>
        </p:nvSpPr>
        <p:spPr>
          <a:xfrm>
            <a:off x="5788549" y="2859838"/>
            <a:ext cx="8458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Garamond" panose="02020404030301010803" pitchFamily="18" charset="0"/>
              </a:rPr>
              <a:t>l</a:t>
            </a:r>
            <a:r>
              <a:rPr lang="en-ES" sz="1200" dirty="0">
                <a:latin typeface="Garamond" panose="02020404030301010803" pitchFamily="18" charset="0"/>
              </a:rPr>
              <a:t>arge scales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E86A32B-2C68-2729-96A1-CF2F9A61DD04}"/>
              </a:ext>
            </a:extLst>
          </p:cNvPr>
          <p:cNvSpPr txBox="1"/>
          <p:nvPr/>
        </p:nvSpPr>
        <p:spPr>
          <a:xfrm>
            <a:off x="7379683" y="2859838"/>
            <a:ext cx="8691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Garamond" panose="02020404030301010803" pitchFamily="18" charset="0"/>
              </a:rPr>
              <a:t>small</a:t>
            </a:r>
            <a:r>
              <a:rPr lang="en-ES" sz="1200" dirty="0">
                <a:latin typeface="Garamond" panose="02020404030301010803" pitchFamily="18" charset="0"/>
              </a:rPr>
              <a:t> scales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16A410D-CD6A-CFCA-2EEA-397EDC47386C}"/>
              </a:ext>
            </a:extLst>
          </p:cNvPr>
          <p:cNvSpPr txBox="1"/>
          <p:nvPr/>
        </p:nvSpPr>
        <p:spPr>
          <a:xfrm rot="16200000">
            <a:off x="4206672" y="2094229"/>
            <a:ext cx="171713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Garamond" panose="02020404030301010803" pitchFamily="18" charset="0"/>
              </a:rPr>
              <a:t>magnetic field power spectrum</a:t>
            </a:r>
            <a:endParaRPr lang="en-ES" sz="1000" dirty="0">
              <a:latin typeface="Garamond" panose="02020404030301010803" pitchFamily="18" charset="0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06359EC9-93D3-6082-8B10-04E4051D83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269" y="1570548"/>
            <a:ext cx="1882800" cy="162119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169D27C-467B-80F7-F111-4C170E046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1072990"/>
            <a:ext cx="533400" cy="244476"/>
          </a:xfrm>
        </p:spPr>
        <p:txBody>
          <a:bodyPr>
            <a:normAutofit fontScale="85000" lnSpcReduction="20000"/>
          </a:bodyPr>
          <a:lstStyle/>
          <a:p>
            <a:pPr eaLnBrk="1" latinLnBrk="0" hangingPunct="1"/>
            <a:fld id="{F0C94032-CD4C-4C25-B0C2-CEC720522D92}" type="slidenum">
              <a:rPr kumimoji="0" lang="en-US" smtClean="0"/>
              <a:pPr eaLnBrk="1" latinLnBrk="0" hangingPunct="1"/>
              <a:t>7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549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1D9CD-BF6B-326F-0CF5-9F1530F29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ES" sz="3600" dirty="0"/>
              <a:t>Implications of </a:t>
            </a:r>
            <a:r>
              <a:rPr lang="en-ES" sz="3600" i="1" dirty="0"/>
              <a:t>B</a:t>
            </a:r>
            <a:r>
              <a:rPr lang="en-ES" sz="3600" baseline="-25000" dirty="0"/>
              <a:t>PMF</a:t>
            </a:r>
            <a:r>
              <a:rPr lang="en-ES" sz="3600" dirty="0"/>
              <a:t> ~ 0.4 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FA161A-9804-6C35-30DF-027E8E9517D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3786" y="1447800"/>
            <a:ext cx="5200723" cy="5029200"/>
          </a:xfrm>
        </p:spPr>
        <p:txBody>
          <a:bodyPr>
            <a:normAutofit fontScale="92500"/>
          </a:bodyPr>
          <a:lstStyle/>
          <a:p>
            <a:r>
              <a:rPr lang="en-GB" sz="2400" dirty="0"/>
              <a:t>PMF can “a</a:t>
            </a:r>
            <a:r>
              <a:rPr lang="en-ES" sz="2400" dirty="0"/>
              <a:t>lleviate” Hubble Tension </a:t>
            </a:r>
            <a:endParaRPr lang="en-GB" sz="2400" dirty="0"/>
          </a:p>
          <a:p>
            <a:pPr lvl="1"/>
            <a:r>
              <a:rPr lang="en-GB" sz="2200" dirty="0"/>
              <a:t>B</a:t>
            </a:r>
            <a:r>
              <a:rPr lang="en-GB" sz="2200" baseline="-25000" dirty="0"/>
              <a:t>PMF</a:t>
            </a:r>
            <a:r>
              <a:rPr lang="en-GB" sz="2200" dirty="0"/>
              <a:t>~0.1 </a:t>
            </a:r>
            <a:r>
              <a:rPr lang="en-GB" sz="2200" dirty="0" err="1"/>
              <a:t>nG</a:t>
            </a:r>
            <a:r>
              <a:rPr lang="en-GB" sz="2200" dirty="0"/>
              <a:t> leads to earlier recombination	 and H</a:t>
            </a:r>
            <a:r>
              <a:rPr lang="en-GB" sz="2200" baseline="-25000" dirty="0"/>
              <a:t>0</a:t>
            </a:r>
            <a:r>
              <a:rPr lang="en-GB" sz="2200" dirty="0"/>
              <a:t> of 70-71 km/s/</a:t>
            </a:r>
            <a:r>
              <a:rPr lang="en-GB" sz="2200" dirty="0" err="1"/>
              <a:t>Mpc</a:t>
            </a:r>
            <a:r>
              <a:rPr lang="en-GB" sz="2200" dirty="0"/>
              <a:t> 				</a:t>
            </a:r>
            <a:r>
              <a:rPr lang="en-GB" sz="1600" dirty="0" err="1"/>
              <a:t>Jedamzik</a:t>
            </a:r>
            <a:r>
              <a:rPr lang="en-GB" sz="1600" dirty="0"/>
              <a:t> &amp; </a:t>
            </a:r>
            <a:r>
              <a:rPr lang="en-GB" sz="1600" dirty="0" err="1"/>
              <a:t>Pogosian</a:t>
            </a:r>
            <a:r>
              <a:rPr lang="en-GB" sz="1600" dirty="0"/>
              <a:t> (2020)</a:t>
            </a:r>
          </a:p>
          <a:p>
            <a:pPr lvl="4"/>
            <a:endParaRPr lang="en-ES" sz="1800" dirty="0"/>
          </a:p>
          <a:p>
            <a:r>
              <a:rPr lang="en-ES" sz="2400" dirty="0"/>
              <a:t>Effect on matter power spectrum</a:t>
            </a:r>
          </a:p>
          <a:p>
            <a:pPr lvl="1"/>
            <a:r>
              <a:rPr lang="en-ES" sz="2100" dirty="0"/>
              <a:t>Early (dwarf) galaxy formation (Sanati+24)</a:t>
            </a:r>
          </a:p>
          <a:p>
            <a:pPr lvl="1"/>
            <a:r>
              <a:rPr lang="en-ES" sz="2200" dirty="0"/>
              <a:t>Reionisation impact is small (&lt;10%)</a:t>
            </a:r>
          </a:p>
          <a:p>
            <a:pPr lvl="4"/>
            <a:endParaRPr lang="en-ES" sz="1600" dirty="0"/>
          </a:p>
          <a:p>
            <a:r>
              <a:rPr lang="en-ES" sz="2200" dirty="0"/>
              <a:t>MHD turbulence induced SGWB during QCD epoch (in nHz range) or EWPT (</a:t>
            </a:r>
            <a:r>
              <a:rPr lang="en-ES" sz="2200" dirty="0">
                <a:latin typeface="Symbol" pitchFamily="2" charset="2"/>
              </a:rPr>
              <a:t>m</a:t>
            </a:r>
            <a:r>
              <a:rPr lang="en-ES" sz="2200" dirty="0"/>
              <a:t>Hz – mHz) </a:t>
            </a:r>
          </a:p>
          <a:p>
            <a:pPr lvl="1"/>
            <a:r>
              <a:rPr lang="en-ES" sz="1900" dirty="0"/>
              <a:t>Needs B ~ </a:t>
            </a:r>
            <a:r>
              <a:rPr lang="en-ES" sz="1900" dirty="0">
                <a:latin typeface="Symbol" pitchFamily="2" charset="2"/>
              </a:rPr>
              <a:t>m</a:t>
            </a:r>
            <a:r>
              <a:rPr lang="en-ES" sz="1900" dirty="0"/>
              <a:t>G (&lt; pc scales) but can evolve to   B &lt; nG on kpc scales by time of CMB</a:t>
            </a:r>
          </a:p>
          <a:p>
            <a:pPr lvl="2"/>
            <a:r>
              <a:rPr lang="en-GB" sz="1700" dirty="0"/>
              <a:t>e</a:t>
            </a:r>
            <a:r>
              <a:rPr lang="en-ES" sz="1700" dirty="0"/>
              <a:t>g. Caprini &amp; Durrer (2006)</a:t>
            </a:r>
          </a:p>
          <a:p>
            <a:pPr lvl="2"/>
            <a:endParaRPr lang="en-ES" sz="19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1C110F-898D-EB3E-A2D3-28783C0FC5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9774" y="1660176"/>
            <a:ext cx="2554226" cy="3826224"/>
          </a:xfrm>
          <a:prstGeom prst="rect">
            <a:avLst/>
          </a:prstGeom>
        </p:spPr>
      </p:pic>
      <p:pic>
        <p:nvPicPr>
          <p:cNvPr id="5" name="Picture 2" descr="The Hubble tension in perspective: A crisis in modern cosmology? - Mapping  Ignorance">
            <a:extLst>
              <a:ext uri="{FF2B5EF4-FFF2-40B4-BE49-F238E27FC236}">
                <a16:creationId xmlns:a16="http://schemas.microsoft.com/office/drawing/2014/main" id="{763AC0AF-E352-F93E-8938-531A345D15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696" y="0"/>
            <a:ext cx="2840304" cy="2107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B2222F7-02CF-5097-6659-201C0DBE46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035" y="3650377"/>
            <a:ext cx="3663965" cy="32076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62A70C1-F1F4-1F8F-B91F-66D9759BF1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4624" y="33024"/>
            <a:ext cx="3389376" cy="3723623"/>
          </a:xfrm>
          <a:prstGeom prst="rect">
            <a:avLst/>
          </a:prstGeom>
        </p:spPr>
      </p:pic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5D9720BA-51EE-1DE3-60C3-7B877BC86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1072990"/>
            <a:ext cx="533400" cy="244476"/>
          </a:xfrm>
        </p:spPr>
        <p:txBody>
          <a:bodyPr>
            <a:normAutofit fontScale="85000" lnSpcReduction="20000"/>
          </a:bodyPr>
          <a:lstStyle/>
          <a:p>
            <a:pPr eaLnBrk="1" latinLnBrk="0" hangingPunct="1"/>
            <a:fld id="{F0C94032-CD4C-4C25-B0C2-CEC720522D92}" type="slidenum">
              <a:rPr kumimoji="0" lang="en-US" smtClean="0"/>
              <a:pPr eaLnBrk="1" latinLnBrk="0" hangingPunct="1"/>
              <a:t>8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6092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6659B-677C-A010-5129-BB7081B6F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ES" dirty="0"/>
              <a:t>(Magnetised) outflows in simulations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BA5902-3CDA-9CAB-6B59-39D2791EE5A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ES" dirty="0"/>
              <a:t> 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D0107C1D-00B2-BF25-FC00-5C275D6949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675" y="1600200"/>
            <a:ext cx="7917677" cy="4495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771C317-1ED6-1B58-7B0C-4CC46690F65E}"/>
              </a:ext>
            </a:extLst>
          </p:cNvPr>
          <p:cNvSpPr txBox="1"/>
          <p:nvPr/>
        </p:nvSpPr>
        <p:spPr>
          <a:xfrm>
            <a:off x="1471961" y="6290846"/>
            <a:ext cx="47527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0" i="0" dirty="0">
                <a:solidFill>
                  <a:srgbClr val="131313"/>
                </a:solidFill>
                <a:effectLst/>
                <a:latin typeface="Garamond" panose="02020404030301010803" pitchFamily="18" charset="0"/>
              </a:rPr>
              <a:t>gas density (blue) and gas temperature (red), 25 Mpc</a:t>
            </a:r>
            <a:r>
              <a:rPr lang="en-GB" sz="1600" b="0" i="0" baseline="30000" dirty="0">
                <a:solidFill>
                  <a:srgbClr val="131313"/>
                </a:solidFill>
                <a:effectLst/>
                <a:latin typeface="Garamond" panose="02020404030301010803" pitchFamily="18" charset="0"/>
              </a:rPr>
              <a:t>3</a:t>
            </a:r>
            <a:r>
              <a:rPr lang="en-GB" sz="1600" b="0" i="0" dirty="0">
                <a:solidFill>
                  <a:srgbClr val="131313"/>
                </a:solidFill>
                <a:effectLst/>
                <a:latin typeface="Garamond" panose="02020404030301010803" pitchFamily="18" charset="0"/>
              </a:rPr>
              <a:t> box</a:t>
            </a:r>
            <a:endParaRPr lang="en-ES" sz="1600" dirty="0">
              <a:latin typeface="Garamond" panose="02020404030301010803" pitchFamily="18" charset="0"/>
            </a:endParaRPr>
          </a:p>
        </p:txBody>
      </p:sp>
      <p:pic>
        <p:nvPicPr>
          <p:cNvPr id="7" name="sim_comparison">
            <a:hlinkClick r:id="" action="ppaction://media"/>
            <a:extLst>
              <a:ext uri="{FF2B5EF4-FFF2-40B4-BE49-F238E27FC236}">
                <a16:creationId xmlns:a16="http://schemas.microsoft.com/office/drawing/2014/main" id="{9958040B-81F8-F140-B060-7FC77E48997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1436687"/>
            <a:ext cx="9144000" cy="4659313"/>
          </a:xfrm>
          <a:prstGeom prst="rect">
            <a:avLst/>
          </a:prstGeom>
        </p:spPr>
      </p:pic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6A243DD8-AE99-968C-6A86-AFDAAF28E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1072990"/>
            <a:ext cx="533400" cy="244476"/>
          </a:xfrm>
        </p:spPr>
        <p:txBody>
          <a:bodyPr>
            <a:normAutofit fontScale="85000" lnSpcReduction="20000"/>
          </a:bodyPr>
          <a:lstStyle/>
          <a:p>
            <a:pPr eaLnBrk="1" latinLnBrk="0" hangingPunct="1"/>
            <a:fld id="{F0C94032-CD4C-4C25-B0C2-CEC720522D92}" type="slidenum">
              <a:rPr kumimoji="0" lang="en-US" smtClean="0"/>
              <a:pPr eaLnBrk="1" latinLnBrk="0" hangingPunct="1"/>
              <a:t>9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6ACFDB-EBB5-DBB6-B8D0-747B37919550}"/>
              </a:ext>
            </a:extLst>
          </p:cNvPr>
          <p:cNvSpPr txBox="1"/>
          <p:nvPr/>
        </p:nvSpPr>
        <p:spPr>
          <a:xfrm>
            <a:off x="6957243" y="5880556"/>
            <a:ext cx="15808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0" i="0" dirty="0"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Francisco Villaescusa-Navarro</a:t>
            </a:r>
            <a:endParaRPr lang="en-ES" sz="8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1933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4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333DE-8E83-EBC4-CBAF-076443BD4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ES" dirty="0"/>
              <a:t>(Magnetised) outflows in simulations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74A9D0E-5A8C-3C44-349C-A509F14A3888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48" y="1340474"/>
            <a:ext cx="7416248" cy="3789657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728A363-D571-D1C3-A60C-496A736833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564" y="3402263"/>
            <a:ext cx="4554436" cy="3455737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D85BC2E-BF09-0A18-DA7B-FDA90ECA6430}"/>
              </a:ext>
            </a:extLst>
          </p:cNvPr>
          <p:cNvSpPr txBox="1">
            <a:spLocks/>
          </p:cNvSpPr>
          <p:nvPr/>
        </p:nvSpPr>
        <p:spPr>
          <a:xfrm>
            <a:off x="612648" y="5244993"/>
            <a:ext cx="3976916" cy="1342644"/>
          </a:xfrm>
          <a:prstGeom prst="rect">
            <a:avLst/>
          </a:prstGeom>
        </p:spPr>
        <p:txBody>
          <a:bodyPr vert="horz">
            <a:normAutofit fontScale="70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Garamond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Garamond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Garamond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Garamond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Garamond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/>
              <a:t>Comparing with </a:t>
            </a:r>
            <a:r>
              <a:rPr lang="en-US" sz="2200" dirty="0" err="1"/>
              <a:t>IllustrisTNG</a:t>
            </a:r>
            <a:r>
              <a:rPr lang="en-US" sz="2200" dirty="0"/>
              <a:t>, </a:t>
            </a:r>
            <a:r>
              <a:rPr lang="en-US" sz="2200" dirty="0" err="1"/>
              <a:t>magnetised</a:t>
            </a:r>
            <a:r>
              <a:rPr lang="en-US" sz="2200" dirty="0"/>
              <a:t> outflows overpredict the observed RRM</a:t>
            </a:r>
          </a:p>
          <a:p>
            <a:pPr lvl="1"/>
            <a:r>
              <a:rPr lang="en-US" sz="1900" dirty="0" err="1"/>
              <a:t>Blunier</a:t>
            </a:r>
            <a:r>
              <a:rPr lang="en-US" sz="1900" dirty="0"/>
              <a:t> &amp; </a:t>
            </a:r>
            <a:r>
              <a:rPr lang="en-US" sz="1900" dirty="0" err="1"/>
              <a:t>Neronov</a:t>
            </a:r>
            <a:r>
              <a:rPr lang="en-US" sz="1900" dirty="0"/>
              <a:t> (2023)</a:t>
            </a:r>
          </a:p>
          <a:p>
            <a:r>
              <a:rPr lang="en-US" sz="2200" dirty="0"/>
              <a:t>RMs provide a key constraint for simulations beyond virialized halos, where there is a lack of other tracers on these scales</a:t>
            </a:r>
          </a:p>
          <a:p>
            <a:endParaRPr lang="en-US" sz="2400" dirty="0"/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70EE0D40-0765-998B-385C-8B730356B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1072990"/>
            <a:ext cx="533400" cy="244476"/>
          </a:xfrm>
        </p:spPr>
        <p:txBody>
          <a:bodyPr>
            <a:normAutofit fontScale="85000" lnSpcReduction="20000"/>
          </a:bodyPr>
          <a:lstStyle/>
          <a:p>
            <a:pPr eaLnBrk="1" latinLnBrk="0" hangingPunct="1"/>
            <a:fld id="{F0C94032-CD4C-4C25-B0C2-CEC720522D92}" type="slidenum">
              <a:rPr kumimoji="0" lang="en-US" smtClean="0"/>
              <a:pPr eaLnBrk="1" latinLnBrk="0" hangingPunct="1"/>
              <a:t>10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085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93700" y="1524000"/>
            <a:ext cx="5284981" cy="2139304"/>
          </a:xfrm>
        </p:spPr>
        <p:txBody>
          <a:bodyPr>
            <a:normAutofit fontScale="92500"/>
          </a:bodyPr>
          <a:lstStyle/>
          <a:p>
            <a:r>
              <a:rPr lang="en-US" sz="2200" dirty="0"/>
              <a:t>Tracing the </a:t>
            </a:r>
            <a:r>
              <a:rPr lang="en-US" sz="2200" dirty="0" err="1"/>
              <a:t>magnetised</a:t>
            </a:r>
            <a:r>
              <a:rPr lang="en-US" sz="2200" dirty="0"/>
              <a:t> CGM</a:t>
            </a:r>
          </a:p>
          <a:p>
            <a:r>
              <a:rPr lang="en-US" sz="2200" dirty="0"/>
              <a:t>RM vs impact parameter for 183 nearby galaxies </a:t>
            </a:r>
          </a:p>
          <a:p>
            <a:pPr lvl="1"/>
            <a:r>
              <a:rPr lang="en-US" sz="1800" dirty="0"/>
              <a:t>Palomar: D &lt; 100 Mpc, </a:t>
            </a:r>
            <a:r>
              <a:rPr lang="en-US" sz="1800" dirty="0" err="1"/>
              <a:t>D</a:t>
            </a:r>
            <a:r>
              <a:rPr lang="en-US" sz="1800" baseline="-25000" dirty="0" err="1"/>
              <a:t>median</a:t>
            </a:r>
            <a:r>
              <a:rPr lang="en-US" sz="1800" dirty="0"/>
              <a:t> ~ 18 Mpc </a:t>
            </a:r>
          </a:p>
          <a:p>
            <a:pPr lvl="1"/>
            <a:r>
              <a:rPr lang="en-US" sz="1800" dirty="0"/>
              <a:t>Excess RM signal at &lt; 100 kpc: galaxies with high inclination angle, and sightlines close to minor axis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>
            <a:normAutofit/>
          </a:bodyPr>
          <a:lstStyle/>
          <a:p>
            <a:r>
              <a:rPr lang="en-US" sz="3000" dirty="0" err="1"/>
              <a:t>LoTSS</a:t>
            </a:r>
            <a:r>
              <a:rPr lang="en-US" sz="3000" dirty="0"/>
              <a:t> DR2: Magnetised CGM of nearby galaxies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1848" y="1044890"/>
            <a:ext cx="48969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Heesen</a:t>
            </a:r>
            <a:r>
              <a:rPr lang="en-US" sz="1200" dirty="0"/>
              <a:t>, O’Sullivan, </a:t>
            </a:r>
            <a:r>
              <a:rPr lang="en-US" sz="1200" dirty="0" err="1"/>
              <a:t>Brüggen</a:t>
            </a:r>
            <a:r>
              <a:rPr lang="en-US" sz="1200" dirty="0"/>
              <a:t>, et al. (2023), A&amp;A, </a:t>
            </a:r>
            <a:r>
              <a:rPr lang="hr-HR" sz="1200" dirty="0"/>
              <a:t>670, 23. </a:t>
            </a:r>
            <a:r>
              <a:rPr lang="is-IS" sz="1200" dirty="0"/>
              <a:t>arXiv:2302.06617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DC4125-9052-D1B9-1FC9-0E09FF4479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034" y="3347692"/>
            <a:ext cx="1587307" cy="2777787"/>
          </a:xfrm>
          <a:prstGeom prst="rect">
            <a:avLst/>
          </a:prstGeom>
        </p:spPr>
      </p:pic>
      <p:pic>
        <p:nvPicPr>
          <p:cNvPr id="9" name="Picture 8" descr="Screen Shot 2023-05-11 at 12.44.41 PM.png">
            <a:extLst>
              <a:ext uri="{FF2B5EF4-FFF2-40B4-BE49-F238E27FC236}">
                <a16:creationId xmlns:a16="http://schemas.microsoft.com/office/drawing/2014/main" id="{6FB58F28-8009-EA11-ACB0-23CE9EBEF3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264" y="3223050"/>
            <a:ext cx="3629736" cy="2699034"/>
          </a:xfrm>
          <a:prstGeom prst="rect">
            <a:avLst/>
          </a:prstGeom>
        </p:spPr>
      </p:pic>
      <p:pic>
        <p:nvPicPr>
          <p:cNvPr id="16" name="Picture 15" descr="Screen Shot 2023-05-11 at 12.45.19 PM.png">
            <a:extLst>
              <a:ext uri="{FF2B5EF4-FFF2-40B4-BE49-F238E27FC236}">
                <a16:creationId xmlns:a16="http://schemas.microsoft.com/office/drawing/2014/main" id="{4A10ED6A-52D3-5630-763D-75520CFE47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885" y="5895476"/>
            <a:ext cx="1586863" cy="9625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72B7C7C-F533-566A-EEE6-AC7EA60BA0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43324" y="1330064"/>
            <a:ext cx="3408476" cy="1917268"/>
          </a:xfrm>
          <a:prstGeom prst="rect">
            <a:avLst/>
          </a:prstGeom>
        </p:spPr>
      </p:pic>
      <p:pic>
        <p:nvPicPr>
          <p:cNvPr id="18" name="Picture 17" descr="RM-EmmaAlexander_cut.png">
            <a:extLst>
              <a:ext uri="{FF2B5EF4-FFF2-40B4-BE49-F238E27FC236}">
                <a16:creationId xmlns:a16="http://schemas.microsoft.com/office/drawing/2014/main" id="{89AEAB32-0B4B-5197-FAB9-E7A195FB2E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2931" y="1512152"/>
            <a:ext cx="1346023" cy="51176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CED4793-0A5C-147D-54BA-5C82D65F3D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20302" y="2823010"/>
            <a:ext cx="565644" cy="42432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D0093B9-5F59-E120-121C-25636C27CD5B}"/>
              </a:ext>
            </a:extLst>
          </p:cNvPr>
          <p:cNvSpPr txBox="1"/>
          <p:nvPr/>
        </p:nvSpPr>
        <p:spPr>
          <a:xfrm>
            <a:off x="8177544" y="1346019"/>
            <a:ext cx="740006" cy="215444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chemeClr val="accent4"/>
                </a:solidFill>
              </a:rPr>
              <a:t>Radio galaxy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5F7D563-EA5E-4919-887B-69160DE82966}"/>
              </a:ext>
            </a:extLst>
          </p:cNvPr>
          <p:cNvSpPr txBox="1"/>
          <p:nvPr/>
        </p:nvSpPr>
        <p:spPr>
          <a:xfrm rot="16200000">
            <a:off x="4352369" y="4259096"/>
            <a:ext cx="2440605" cy="353943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700" b="1" dirty="0">
                <a:latin typeface="Garamond"/>
                <a:cs typeface="Garamond"/>
              </a:rPr>
              <a:t>RM dispersion [rad/m</a:t>
            </a:r>
            <a:r>
              <a:rPr lang="en-US" sz="1700" b="1" baseline="30000" dirty="0">
                <a:latin typeface="Garamond"/>
                <a:cs typeface="Garamond"/>
              </a:rPr>
              <a:t>2</a:t>
            </a:r>
            <a:r>
              <a:rPr lang="en-US" sz="1700" b="1" dirty="0">
                <a:latin typeface="Garamond"/>
                <a:cs typeface="Garamond"/>
              </a:rPr>
              <a:t>]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812D560-5804-1508-4BC9-0FC9CCC239A4}"/>
              </a:ext>
            </a:extLst>
          </p:cNvPr>
          <p:cNvSpPr txBox="1"/>
          <p:nvPr/>
        </p:nvSpPr>
        <p:spPr>
          <a:xfrm>
            <a:off x="6390162" y="5726562"/>
            <a:ext cx="2131914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Garamond"/>
                <a:cs typeface="Garamond"/>
              </a:rPr>
              <a:t>Azimuthal angle [</a:t>
            </a:r>
            <a:r>
              <a:rPr lang="en-US" sz="1600" b="1" dirty="0" err="1">
                <a:latin typeface="Garamond"/>
                <a:cs typeface="Garamond"/>
              </a:rPr>
              <a:t>deg</a:t>
            </a:r>
            <a:r>
              <a:rPr lang="en-US" sz="1600" b="1" dirty="0">
                <a:latin typeface="Garamond"/>
                <a:cs typeface="Garamond"/>
              </a:rPr>
              <a:t>]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3420D5A4-3D46-CC19-F298-F19E122300A2}"/>
              </a:ext>
            </a:extLst>
          </p:cNvPr>
          <p:cNvSpPr txBox="1">
            <a:spLocks/>
          </p:cNvSpPr>
          <p:nvPr/>
        </p:nvSpPr>
        <p:spPr>
          <a:xfrm>
            <a:off x="1171076" y="3549638"/>
            <a:ext cx="4150210" cy="3063079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Garamond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Garamond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Garamond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Garamond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Garamond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00200" lvl="4" indent="0">
              <a:buFont typeface="Wingdings"/>
              <a:buNone/>
            </a:pPr>
            <a:endParaRPr lang="en-US" dirty="0"/>
          </a:p>
          <a:p>
            <a:pPr lvl="1"/>
            <a:r>
              <a:rPr lang="en-US" sz="2000" dirty="0"/>
              <a:t>RM excess of ~3.7 ± 0.9 rad/m</a:t>
            </a:r>
            <a:r>
              <a:rPr lang="en-US" sz="2000" baseline="30000" dirty="0"/>
              <a:t>2</a:t>
            </a:r>
            <a:r>
              <a:rPr lang="en-US" sz="2000" dirty="0"/>
              <a:t> (~4</a:t>
            </a:r>
            <a:r>
              <a:rPr lang="en-US" sz="2000" dirty="0">
                <a:latin typeface="Symbol" charset="2"/>
                <a:cs typeface="Symbol" charset="2"/>
              </a:rPr>
              <a:t>s</a:t>
            </a:r>
            <a:r>
              <a:rPr lang="en-US" sz="2000" dirty="0"/>
              <a:t>)</a:t>
            </a:r>
          </a:p>
          <a:p>
            <a:pPr lvl="5"/>
            <a:endParaRPr lang="en-US" sz="1200" dirty="0"/>
          </a:p>
          <a:p>
            <a:pPr lvl="1"/>
            <a:r>
              <a:rPr lang="en-US" sz="2000" dirty="0"/>
              <a:t>Implies ~0.5 </a:t>
            </a:r>
            <a:r>
              <a:rPr lang="en-US" sz="2000" dirty="0" err="1">
                <a:latin typeface="Symbol" charset="2"/>
                <a:cs typeface="Symbol" charset="2"/>
              </a:rPr>
              <a:t>m</a:t>
            </a:r>
            <a:r>
              <a:rPr lang="en-US" sz="2000" dirty="0" err="1"/>
              <a:t>G</a:t>
            </a:r>
            <a:r>
              <a:rPr lang="en-US" sz="2000" dirty="0"/>
              <a:t> for n</a:t>
            </a:r>
            <a:r>
              <a:rPr lang="en-US" sz="2000" baseline="-25000" dirty="0"/>
              <a:t>e</a:t>
            </a:r>
            <a:r>
              <a:rPr lang="en-US" sz="2000" dirty="0"/>
              <a:t> ~ 10</a:t>
            </a:r>
            <a:r>
              <a:rPr lang="en-US" sz="2000" baseline="30000" dirty="0"/>
              <a:t>-4</a:t>
            </a:r>
            <a:r>
              <a:rPr lang="en-US" sz="2000" dirty="0"/>
              <a:t> cm</a:t>
            </a:r>
            <a:r>
              <a:rPr lang="en-US" sz="2000" baseline="30000" dirty="0"/>
              <a:t>-3</a:t>
            </a:r>
            <a:r>
              <a:rPr lang="en-US" sz="2000" dirty="0"/>
              <a:t> at ~50 kpc, </a:t>
            </a:r>
            <a:r>
              <a:rPr lang="en-US" sz="2000" i="1" dirty="0">
                <a:latin typeface="Symbol" charset="2"/>
                <a:cs typeface="Symbol" charset="2"/>
              </a:rPr>
              <a:t>b </a:t>
            </a:r>
            <a:r>
              <a:rPr lang="en-US" sz="2000" dirty="0"/>
              <a:t>~ 1 (for hot CGM)</a:t>
            </a:r>
          </a:p>
          <a:p>
            <a:pPr lvl="4"/>
            <a:endParaRPr lang="en-US" sz="1400" dirty="0"/>
          </a:p>
          <a:p>
            <a:pPr lvl="1"/>
            <a:r>
              <a:rPr lang="en-US" sz="2000" dirty="0"/>
              <a:t>Consistent with  expectations from simulations, if CGM </a:t>
            </a:r>
            <a:r>
              <a:rPr lang="en-US" sz="2000" dirty="0" err="1"/>
              <a:t>magnetised</a:t>
            </a:r>
            <a:r>
              <a:rPr lang="en-US" sz="2000" dirty="0"/>
              <a:t> by winds and outflows </a:t>
            </a:r>
            <a:r>
              <a:rPr lang="en-US" sz="2000" dirty="0" err="1"/>
              <a:t>eg.</a:t>
            </a:r>
            <a:r>
              <a:rPr lang="en-US" sz="2000" dirty="0"/>
              <a:t> Pakmor+20</a:t>
            </a:r>
          </a:p>
          <a:p>
            <a:endParaRPr lang="en-US" sz="2000" dirty="0"/>
          </a:p>
        </p:txBody>
      </p: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C0955724-3E81-50CE-9EEA-8C296FBAA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1072990"/>
            <a:ext cx="533400" cy="244476"/>
          </a:xfrm>
        </p:spPr>
        <p:txBody>
          <a:bodyPr>
            <a:normAutofit fontScale="85000" lnSpcReduction="20000"/>
          </a:bodyPr>
          <a:lstStyle/>
          <a:p>
            <a:pPr eaLnBrk="1" latinLnBrk="0" hangingPunct="1"/>
            <a:fld id="{F0C94032-CD4C-4C25-B0C2-CEC720522D92}" type="slidenum">
              <a:rPr kumimoji="0" lang="en-US" smtClean="0"/>
              <a:pPr eaLnBrk="1" latinLnBrk="0" hangingPunct="1"/>
              <a:t>11</a:t>
            </a:fld>
            <a:endParaRPr kumimoji="0" lang="en-US" dirty="0">
              <a:solidFill>
                <a:srgbClr val="FFFFFF"/>
              </a:solidFill>
            </a:endParaRPr>
          </a:p>
        </p:txBody>
      </p:sp>
      <p:pic>
        <p:nvPicPr>
          <p:cNvPr id="4" name="Picture 2" descr="upload.wikimedia.org/wikipedia/commons/thumb/c/ce/...">
            <a:extLst>
              <a:ext uri="{FF2B5EF4-FFF2-40B4-BE49-F238E27FC236}">
                <a16:creationId xmlns:a16="http://schemas.microsoft.com/office/drawing/2014/main" id="{E4513C36-F93F-1D56-050D-00C4C63CD0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3169" y="6046178"/>
            <a:ext cx="1027716" cy="805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69FE04E-AAD8-30FC-B52C-2CA95BC04B12}"/>
              </a:ext>
            </a:extLst>
          </p:cNvPr>
          <p:cNvSpPr txBox="1"/>
          <p:nvPr/>
        </p:nvSpPr>
        <p:spPr>
          <a:xfrm>
            <a:off x="4077089" y="6607536"/>
            <a:ext cx="7175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ES" sz="1400" dirty="0">
                <a:solidFill>
                  <a:schemeClr val="bg1"/>
                </a:solidFill>
                <a:latin typeface="Garamond" panose="02020404030301010803" pitchFamily="18" charset="0"/>
              </a:rPr>
              <a:t>M82</a:t>
            </a:r>
          </a:p>
        </p:txBody>
      </p:sp>
    </p:spTree>
    <p:extLst>
      <p:ext uri="{BB962C8B-B14F-4D97-AF65-F5344CB8AC3E}">
        <p14:creationId xmlns:p14="http://schemas.microsoft.com/office/powerpoint/2010/main" val="1374810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9E98CB-82D9-4363-97EF-A25A48B6F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CB974-0CDC-8757-490A-ABFE63546F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9492" y="2230859"/>
            <a:ext cx="8858308" cy="1198141"/>
          </a:xfrm>
        </p:spPr>
        <p:txBody>
          <a:bodyPr>
            <a:normAutofit/>
          </a:bodyPr>
          <a:lstStyle/>
          <a:p>
            <a:r>
              <a:rPr lang="en-US" sz="4000" cap="none" dirty="0"/>
              <a:t>LoTSS DR3 RM Grid</a:t>
            </a:r>
            <a:endParaRPr lang="en-US" sz="2000" u="sng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E10487-E04F-831C-BB03-7CB2D2F94D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sz="240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E103548B-F95D-68A4-BE8A-F48009F02A42}"/>
              </a:ext>
            </a:extLst>
          </p:cNvPr>
          <p:cNvSpPr txBox="1">
            <a:spLocks/>
          </p:cNvSpPr>
          <p:nvPr/>
        </p:nvSpPr>
        <p:spPr>
          <a:xfrm>
            <a:off x="913638" y="6050037"/>
            <a:ext cx="1448562" cy="6858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None/>
              <a:defRPr kumimoji="0" sz="26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dirty="0"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24991773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B39339F-1180-2BCD-11D0-764E42BA8E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24548"/>
            <a:ext cx="9144000" cy="46689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dirty="0"/>
              <a:t>LOFAR Two-metre Sky Survey (</a:t>
            </a:r>
            <a:r>
              <a:rPr lang="en-US" sz="3800" dirty="0" err="1"/>
              <a:t>LoTSS</a:t>
            </a:r>
            <a:r>
              <a:rPr lang="en-US" sz="3800" dirty="0"/>
              <a:t>)</a:t>
            </a:r>
          </a:p>
        </p:txBody>
      </p:sp>
      <p:pic>
        <p:nvPicPr>
          <p:cNvPr id="4" name="Picture 3" descr="screensho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773" y="1353576"/>
            <a:ext cx="4141226" cy="274484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26791" y="1386014"/>
            <a:ext cx="4704881" cy="2712407"/>
          </a:xfrm>
        </p:spPr>
        <p:txBody>
          <a:bodyPr>
            <a:noAutofit/>
          </a:bodyPr>
          <a:lstStyle/>
          <a:p>
            <a:r>
              <a:rPr lang="en-US" sz="2000" dirty="0"/>
              <a:t>Data Release 3: ~19,000 deg</a:t>
            </a:r>
            <a:r>
              <a:rPr lang="en-US" sz="2000" baseline="30000" dirty="0"/>
              <a:t>2</a:t>
            </a:r>
            <a:r>
              <a:rPr lang="en-US" sz="2000" dirty="0"/>
              <a:t>  </a:t>
            </a:r>
          </a:p>
          <a:p>
            <a:pPr lvl="1"/>
            <a:r>
              <a:rPr lang="en-US" sz="1600" dirty="0"/>
              <a:t>~14 million Stokes </a:t>
            </a:r>
            <a:r>
              <a:rPr lang="en-US" sz="1600" i="1" dirty="0"/>
              <a:t>I</a:t>
            </a:r>
            <a:r>
              <a:rPr lang="en-US" sz="1600" dirty="0"/>
              <a:t> sources </a:t>
            </a:r>
            <a:endParaRPr lang="en-US" sz="1700" dirty="0"/>
          </a:p>
          <a:p>
            <a:pPr lvl="1"/>
            <a:r>
              <a:rPr lang="en-US" sz="1700" dirty="0"/>
              <a:t>120 – 168 MHz (1.8 – 2.5 m, 480 channels)</a:t>
            </a:r>
          </a:p>
          <a:p>
            <a:pPr lvl="1"/>
            <a:r>
              <a:rPr lang="en-US" sz="1800" dirty="0"/>
              <a:t>20” Stokes QU cubes </a:t>
            </a:r>
          </a:p>
          <a:p>
            <a:pPr lvl="1"/>
            <a:r>
              <a:rPr lang="en-US" sz="1800" dirty="0"/>
              <a:t>5,104 polarized (&gt; 7</a:t>
            </a:r>
            <a:r>
              <a:rPr lang="en-US" sz="1800" dirty="0">
                <a:latin typeface="Symbol" charset="2"/>
                <a:cs typeface="Symbol" charset="2"/>
              </a:rPr>
              <a:t>s</a:t>
            </a:r>
            <a:r>
              <a:rPr lang="en-US" sz="1800" baseline="-25000" dirty="0"/>
              <a:t>QU</a:t>
            </a:r>
            <a:r>
              <a:rPr lang="en-US" sz="1800" dirty="0"/>
              <a:t>)</a:t>
            </a:r>
          </a:p>
          <a:p>
            <a:pPr lvl="2"/>
            <a:r>
              <a:rPr lang="en-US" sz="1600" dirty="0"/>
              <a:t>~0.1% of bright detectable sources</a:t>
            </a:r>
          </a:p>
          <a:p>
            <a:pPr lvl="1"/>
            <a:r>
              <a:rPr lang="en-US" sz="1800" dirty="0"/>
              <a:t>Low RM errors: ≤ 0.1 rad/m</a:t>
            </a:r>
            <a:r>
              <a:rPr lang="en-US" sz="1800" baseline="30000" dirty="0"/>
              <a:t>2</a:t>
            </a:r>
            <a:endParaRPr lang="en-US" sz="1800" dirty="0"/>
          </a:p>
        </p:txBody>
      </p:sp>
      <p:sp>
        <p:nvSpPr>
          <p:cNvPr id="6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1072990"/>
            <a:ext cx="533400" cy="244476"/>
          </a:xfrm>
        </p:spPr>
        <p:txBody>
          <a:bodyPr>
            <a:normAutofit fontScale="85000" lnSpcReduction="20000"/>
          </a:bodyPr>
          <a:lstStyle/>
          <a:p>
            <a:pPr eaLnBrk="1" latinLnBrk="0" hangingPunct="1"/>
            <a:fld id="{F0C94032-CD4C-4C25-B0C2-CEC720522D92}" type="slidenum">
              <a:rPr kumimoji="0" lang="en-US" smtClean="0"/>
              <a:pPr eaLnBrk="1" latinLnBrk="0" hangingPunct="1"/>
              <a:t>13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54817C-CF05-4B1C-2F61-32956CEF4850}"/>
              </a:ext>
            </a:extLst>
          </p:cNvPr>
          <p:cNvSpPr txBox="1"/>
          <p:nvPr/>
        </p:nvSpPr>
        <p:spPr>
          <a:xfrm>
            <a:off x="6592391" y="4387431"/>
            <a:ext cx="435732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Garamond" panose="02020404030301010803" pitchFamily="18" charset="0"/>
              </a:rPr>
              <a:t>https://</a:t>
            </a:r>
            <a:r>
              <a:rPr lang="en-US" sz="1400" dirty="0" err="1">
                <a:latin typeface="Garamond" panose="02020404030301010803" pitchFamily="18" charset="0"/>
              </a:rPr>
              <a:t>lofar-surveys.org</a:t>
            </a:r>
            <a:r>
              <a:rPr lang="en-US" sz="1400" dirty="0">
                <a:latin typeface="Garamond" panose="02020404030301010803" pitchFamily="18" charset="0"/>
              </a:rPr>
              <a:t>/</a:t>
            </a:r>
          </a:p>
          <a:p>
            <a:r>
              <a:rPr lang="en-US" sz="1400" dirty="0">
                <a:latin typeface="Garamond" panose="02020404030301010803" pitchFamily="18" charset="0"/>
              </a:rPr>
              <a:t>	Shimwell+26 </a:t>
            </a:r>
          </a:p>
        </p:txBody>
      </p:sp>
    </p:spTree>
    <p:extLst>
      <p:ext uri="{BB962C8B-B14F-4D97-AF65-F5344CB8AC3E}">
        <p14:creationId xmlns:p14="http://schemas.microsoft.com/office/powerpoint/2010/main" val="634235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9D62D-A73B-F10D-3722-166653F30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DCF1A6-BBA0-EF82-9471-1CE5E36E19C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828800"/>
          </a:xfrm>
        </p:spPr>
        <p:txBody>
          <a:bodyPr/>
          <a:lstStyle/>
          <a:p>
            <a:r>
              <a:rPr lang="en-ES" dirty="0"/>
              <a:t>DR3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C57BB4-9A76-AFD0-B701-B88DCA58F1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7322"/>
            <a:ext cx="9144000" cy="29213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A747EF6-E520-3778-2C8F-72E709E4AC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817" y="3149957"/>
            <a:ext cx="6927881" cy="370804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0C0E10D-74F0-0376-3C39-07FD6D4938D0}"/>
              </a:ext>
            </a:extLst>
          </p:cNvPr>
          <p:cNvSpPr txBox="1"/>
          <p:nvPr/>
        </p:nvSpPr>
        <p:spPr>
          <a:xfrm>
            <a:off x="0" y="2682458"/>
            <a:ext cx="17812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ES" sz="1400" dirty="0">
                <a:latin typeface="Garamond" panose="02020404030301010803" pitchFamily="18" charset="0"/>
              </a:rPr>
              <a:t>LoTSS DR3 RM Grid</a:t>
            </a:r>
          </a:p>
          <a:p>
            <a:r>
              <a:rPr lang="en-ES" sz="1400" dirty="0">
                <a:latin typeface="Garamond" panose="02020404030301010803" pitchFamily="18" charset="0"/>
              </a:rPr>
              <a:t>O’Sullivan+26, in prep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0D4649C-5405-D319-BD88-F4A10F5F90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3698" y="2666206"/>
            <a:ext cx="1026725" cy="5961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A819883-2D2A-4617-A113-07B97AACD6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177" y="5196644"/>
            <a:ext cx="687911" cy="54017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3ADE2E3-2D47-5E33-2D53-712B130CBC5D}"/>
              </a:ext>
            </a:extLst>
          </p:cNvPr>
          <p:cNvSpPr txBox="1"/>
          <p:nvPr/>
        </p:nvSpPr>
        <p:spPr>
          <a:xfrm>
            <a:off x="8035778" y="5669280"/>
            <a:ext cx="8467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ES" sz="1200" dirty="0">
                <a:latin typeface="Garamond" panose="02020404030301010803" pitchFamily="18" charset="0"/>
              </a:rPr>
              <a:t>Riseley+20</a:t>
            </a:r>
          </a:p>
        </p:txBody>
      </p:sp>
    </p:spTree>
    <p:extLst>
      <p:ext uri="{BB962C8B-B14F-4D97-AF65-F5344CB8AC3E}">
        <p14:creationId xmlns:p14="http://schemas.microsoft.com/office/powerpoint/2010/main" val="3869160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1E5DA-C582-7B82-33E5-115955B0D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ES" dirty="0"/>
              <a:t>RM distribution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972F08-2A6A-24CD-AE64-7AC486D624B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4436123"/>
            <a:ext cx="8153400" cy="1867691"/>
          </a:xfrm>
        </p:spPr>
        <p:txBody>
          <a:bodyPr>
            <a:normAutofit fontScale="62500" lnSpcReduction="20000"/>
          </a:bodyPr>
          <a:lstStyle/>
          <a:p>
            <a:r>
              <a:rPr lang="en-ES" dirty="0"/>
              <a:t>Median RM error ~0.13 rad/m</a:t>
            </a:r>
            <a:r>
              <a:rPr lang="en-ES" baseline="30000" dirty="0"/>
              <a:t>2</a:t>
            </a:r>
            <a:r>
              <a:rPr lang="en-ES" dirty="0"/>
              <a:t>: dominated by ionosphere (2.5x RM error from S/N)</a:t>
            </a:r>
          </a:p>
          <a:p>
            <a:pPr lvl="7"/>
            <a:endParaRPr lang="en-ES" dirty="0"/>
          </a:p>
          <a:p>
            <a:r>
              <a:rPr lang="en-ES" dirty="0"/>
              <a:t>97.6 kHz channels: bandwidth depolarization significant for |RM| &gt; 100 rad/m2 </a:t>
            </a:r>
          </a:p>
          <a:p>
            <a:pPr lvl="1"/>
            <a:r>
              <a:rPr lang="en-ES" dirty="0"/>
              <a:t>~10% of GRM values &gt; 100 rad/m2 in DR3 area, but only ~4% of RMs &gt; 100 rad/m2</a:t>
            </a:r>
          </a:p>
          <a:p>
            <a:pPr lvl="8"/>
            <a:endParaRPr lang="en-ES" dirty="0"/>
          </a:p>
          <a:p>
            <a:r>
              <a:rPr lang="en-ES" dirty="0"/>
              <a:t>Decrement of RMs near 0 rad/m2: difficult to identify sources in presence of leakage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9589EA-5773-AA01-3AB0-16D38D353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06" y="1322929"/>
            <a:ext cx="8960997" cy="3057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465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3E687-C80C-BD0E-CF00-552857C49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ES" dirty="0"/>
              <a:t>Residual instrumental polarization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9CE543-9788-1166-42D3-C5360AC42B0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3959352" cy="1828800"/>
          </a:xfrm>
        </p:spPr>
        <p:txBody>
          <a:bodyPr>
            <a:normAutofit fontScale="77500" lnSpcReduction="20000"/>
          </a:bodyPr>
          <a:lstStyle/>
          <a:p>
            <a:r>
              <a:rPr lang="en-ES" dirty="0"/>
              <a:t>Leakage varies from ~0.3% to 1.4%, depending on distance from field centre and Dec.</a:t>
            </a:r>
          </a:p>
          <a:p>
            <a:pPr lvl="2"/>
            <a:endParaRPr lang="en-ES" dirty="0"/>
          </a:p>
          <a:p>
            <a:r>
              <a:rPr lang="en-ES" dirty="0"/>
              <a:t>Residual patterns in Q/I and U/I, which change with Dec.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E1D5266-610D-5FFD-205F-39539B56B3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4920" y="0"/>
            <a:ext cx="4689080" cy="68579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3023D0E-8717-0439-2BCA-AFE570DDFF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86734"/>
            <a:ext cx="4361688" cy="3271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129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4C05D-B22A-B339-DD1A-7F31CE881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ES" dirty="0"/>
              <a:t>Polarization angle accuracy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165D91-6088-712C-4A45-52651D84964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3349752" cy="4689765"/>
          </a:xfrm>
        </p:spPr>
        <p:txBody>
          <a:bodyPr>
            <a:normAutofit fontScale="77500" lnSpcReduction="20000"/>
          </a:bodyPr>
          <a:lstStyle/>
          <a:p>
            <a:r>
              <a:rPr lang="en-ES" dirty="0"/>
              <a:t>Comparison of intrinsic polarization angle for  DA 240, 3C 303, 3C 345 between LoTSS and VLA P-band data (EVLA Memo 236)</a:t>
            </a:r>
          </a:p>
          <a:p>
            <a:pPr lvl="1"/>
            <a:r>
              <a:rPr lang="en-ES" dirty="0"/>
              <a:t>Indicates accurate to within ~10 deg</a:t>
            </a:r>
          </a:p>
          <a:p>
            <a:pPr lvl="4"/>
            <a:endParaRPr lang="en-ES" dirty="0"/>
          </a:p>
          <a:p>
            <a:r>
              <a:rPr lang="en-ES" dirty="0"/>
              <a:t>Supported by correlation with angles from SPICE-RACS (ASKAP)</a:t>
            </a:r>
          </a:p>
          <a:p>
            <a:pPr lvl="1"/>
            <a:r>
              <a:rPr lang="en-ES" dirty="0"/>
              <a:t>Thomson+26</a:t>
            </a:r>
          </a:p>
          <a:p>
            <a:endParaRPr lang="en-E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46DD6C-ABF5-30C6-7ACF-C8DAA2F961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0080" y="1485541"/>
            <a:ext cx="4693920" cy="20018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85F5C8E-3D19-A445-8EE1-3053A2CEE8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976" y="3487360"/>
            <a:ext cx="4744255" cy="337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117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A4866-2E0B-5D23-3F99-CF01F7B2D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2766" y="228600"/>
            <a:ext cx="4843281" cy="990600"/>
          </a:xfrm>
        </p:spPr>
        <p:txBody>
          <a:bodyPr/>
          <a:lstStyle/>
          <a:p>
            <a:r>
              <a:rPr lang="en-ES" dirty="0"/>
              <a:t>Host IDs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0E69D2-4698-8ADA-9AA6-5BBEDF1AA88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 rot="5400000">
            <a:off x="7100512" y="2453397"/>
            <a:ext cx="2232081" cy="51815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DESI Legacy </a:t>
            </a:r>
            <a:endParaRPr lang="en-E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C2751F-1C40-317B-2A6A-4F63CAEE29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557506" y="1557506"/>
            <a:ext cx="6858000" cy="374298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86D01DE-08BD-64D4-D709-C981BEFDBD7B}"/>
              </a:ext>
            </a:extLst>
          </p:cNvPr>
          <p:cNvSpPr/>
          <p:nvPr/>
        </p:nvSpPr>
        <p:spPr>
          <a:xfrm>
            <a:off x="1700784" y="3429000"/>
            <a:ext cx="603504" cy="52120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EA1B581-CA23-8621-57F7-4AF8158BBA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821" y="1383805"/>
            <a:ext cx="3036653" cy="2821578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46725E6-85DF-594B-3BE0-9E924B7756D6}"/>
              </a:ext>
            </a:extLst>
          </p:cNvPr>
          <p:cNvCxnSpPr>
            <a:cxnSpLocks/>
          </p:cNvCxnSpPr>
          <p:nvPr/>
        </p:nvCxnSpPr>
        <p:spPr>
          <a:xfrm flipV="1">
            <a:off x="2304288" y="1358167"/>
            <a:ext cx="2616533" cy="208389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53E9288-82D2-7475-FA4D-629A8E96F3B1}"/>
              </a:ext>
            </a:extLst>
          </p:cNvPr>
          <p:cNvCxnSpPr>
            <a:cxnSpLocks/>
          </p:cNvCxnSpPr>
          <p:nvPr/>
        </p:nvCxnSpPr>
        <p:spPr>
          <a:xfrm>
            <a:off x="2304288" y="3950208"/>
            <a:ext cx="2616533" cy="22953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BB555CB-1DF7-ADA9-1009-60AC67737AEE}"/>
              </a:ext>
            </a:extLst>
          </p:cNvPr>
          <p:cNvSpPr txBox="1">
            <a:spLocks/>
          </p:cNvSpPr>
          <p:nvPr/>
        </p:nvSpPr>
        <p:spPr>
          <a:xfrm>
            <a:off x="4133088" y="4418012"/>
            <a:ext cx="4754880" cy="2232082"/>
          </a:xfrm>
          <a:prstGeom prst="rect">
            <a:avLst/>
          </a:prstGeom>
        </p:spPr>
        <p:txBody>
          <a:bodyPr vert="horz">
            <a:normAutofit fontScale="77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Garamond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Garamond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Garamond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Garamond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Garamond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 dirty="0"/>
              <a:t>5,104 RMs </a:t>
            </a:r>
          </a:p>
          <a:p>
            <a:pPr lvl="1"/>
            <a:r>
              <a:rPr lang="en-ES" dirty="0"/>
              <a:t>98% have a host ID (21% “uncertain”) </a:t>
            </a:r>
          </a:p>
          <a:p>
            <a:pPr lvl="1"/>
            <a:r>
              <a:rPr lang="en-ES" dirty="0"/>
              <a:t>88% have a redshift </a:t>
            </a:r>
          </a:p>
          <a:p>
            <a:pPr lvl="1"/>
            <a:r>
              <a:rPr lang="en-ES" dirty="0"/>
              <a:t>1,920 have spec-z, 2324 have phot-z </a:t>
            </a:r>
          </a:p>
          <a:p>
            <a:pPr lvl="1"/>
            <a:r>
              <a:rPr lang="en-ES" dirty="0"/>
              <a:t>0.006 &lt; z</a:t>
            </a:r>
            <a:r>
              <a:rPr lang="en-ES" i="1" dirty="0"/>
              <a:t> </a:t>
            </a:r>
            <a:r>
              <a:rPr lang="en-ES" dirty="0"/>
              <a:t>&lt; 3.9, with a median z</a:t>
            </a:r>
            <a:r>
              <a:rPr lang="en-ES" i="1" dirty="0"/>
              <a:t> </a:t>
            </a:r>
            <a:r>
              <a:rPr lang="en-ES" dirty="0"/>
              <a:t>= 0.6 </a:t>
            </a:r>
          </a:p>
          <a:p>
            <a:endParaRPr lang="en-ES" dirty="0"/>
          </a:p>
          <a:p>
            <a:endParaRPr lang="en-ES" dirty="0"/>
          </a:p>
        </p:txBody>
      </p:sp>
    </p:spTree>
    <p:extLst>
      <p:ext uri="{BB962C8B-B14F-4D97-AF65-F5344CB8AC3E}">
        <p14:creationId xmlns:p14="http://schemas.microsoft.com/office/powerpoint/2010/main" val="28592395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frontier: LOFAR2.0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70233" y="1535274"/>
            <a:ext cx="5634463" cy="324346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LOFAR2.0: a series of upgrades to enhance LOFAR capabilities (2027+)</a:t>
            </a:r>
          </a:p>
          <a:p>
            <a:pPr lvl="5"/>
            <a:endParaRPr lang="en-US" dirty="0"/>
          </a:p>
          <a:p>
            <a:pPr lvl="1"/>
            <a:r>
              <a:rPr lang="en-US" dirty="0" err="1"/>
              <a:t>ILoTSS</a:t>
            </a:r>
            <a:r>
              <a:rPr lang="en-US" dirty="0"/>
              <a:t>: Proposing to cover 7,600 sq deg at 0.3”      down to 30 </a:t>
            </a:r>
            <a:r>
              <a:rPr lang="en-US" dirty="0" err="1"/>
              <a:t>uJy</a:t>
            </a:r>
            <a:r>
              <a:rPr lang="en-US" dirty="0"/>
              <a:t>/beam at 150 MHz </a:t>
            </a:r>
          </a:p>
          <a:p>
            <a:pPr lvl="2"/>
            <a:r>
              <a:rPr lang="en-US" dirty="0"/>
              <a:t>&amp; finish </a:t>
            </a:r>
            <a:r>
              <a:rPr lang="en-US" dirty="0" err="1"/>
              <a:t>LoTSS</a:t>
            </a:r>
            <a:r>
              <a:rPr lang="en-US" dirty="0"/>
              <a:t> in Galactic plane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~80% of LoTSS polarized sources resolved</a:t>
            </a:r>
          </a:p>
          <a:p>
            <a:pPr lvl="1"/>
            <a:r>
              <a:rPr lang="en-US" dirty="0"/>
              <a:t>Much greater fraction of polarized sources at 0.3 to 1.2”? Overcoming Faraday and beam depolarization</a:t>
            </a:r>
          </a:p>
        </p:txBody>
      </p:sp>
      <p:pic>
        <p:nvPicPr>
          <p:cNvPr id="4" name="Picture 3" descr="Screen Shot 2022-07-12 at 3.56.02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403" y="4836571"/>
            <a:ext cx="3674335" cy="2345669"/>
          </a:xfrm>
          <a:prstGeom prst="rect">
            <a:avLst/>
          </a:prstGeom>
        </p:spPr>
      </p:pic>
      <p:sp>
        <p:nvSpPr>
          <p:cNvPr id="9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1072990"/>
            <a:ext cx="533400" cy="244476"/>
          </a:xfrm>
        </p:spPr>
        <p:txBody>
          <a:bodyPr>
            <a:normAutofit fontScale="85000" lnSpcReduction="20000"/>
          </a:bodyPr>
          <a:lstStyle/>
          <a:p>
            <a:pPr eaLnBrk="1" latinLnBrk="0" hangingPunct="1"/>
            <a:fld id="{F0C94032-CD4C-4C25-B0C2-CEC720522D92}" type="slidenum">
              <a:rPr kumimoji="0" lang="en-US" smtClean="0"/>
              <a:pPr eaLnBrk="1" latinLnBrk="0" hangingPunct="1"/>
              <a:t>19</a:t>
            </a:fld>
            <a:endParaRPr kumimoji="0" lang="en-US" dirty="0">
              <a:solidFill>
                <a:srgbClr val="FFFFFF"/>
              </a:solidFill>
            </a:endParaRPr>
          </a:p>
        </p:txBody>
      </p:sp>
      <p:pic>
        <p:nvPicPr>
          <p:cNvPr id="6" name="LoTSS_zoom_optical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070596" y="4016331"/>
            <a:ext cx="3073404" cy="2885700"/>
          </a:xfrm>
          <a:prstGeom prst="rect">
            <a:avLst/>
          </a:prstGeom>
        </p:spPr>
      </p:pic>
      <p:pic>
        <p:nvPicPr>
          <p:cNvPr id="10" name="LoTSS_zoom_optical3.mov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070596" y="1304372"/>
            <a:ext cx="3073404" cy="285898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87998" y="3720074"/>
            <a:ext cx="3026791" cy="553998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20” to 6” to 0.3”</a:t>
            </a:r>
          </a:p>
          <a:p>
            <a:r>
              <a:rPr lang="en-US" sz="1400" dirty="0">
                <a:solidFill>
                  <a:schemeClr val="bg1"/>
                </a:solidFill>
              </a:rPr>
              <a:t>Cross: linear polarization detection</a:t>
            </a:r>
          </a:p>
        </p:txBody>
      </p:sp>
    </p:spTree>
    <p:extLst>
      <p:ext uri="{BB962C8B-B14F-4D97-AF65-F5344CB8AC3E}">
        <p14:creationId xmlns:p14="http://schemas.microsoft.com/office/powerpoint/2010/main" val="113430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8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4283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308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0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5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36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A5601-8CCC-6396-7171-7B21695F1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ES" dirty="0"/>
              <a:t>RM number density at </a:t>
            </a:r>
            <a:r>
              <a:rPr lang="en-GB" dirty="0"/>
              <a:t>metre</a:t>
            </a:r>
            <a:r>
              <a:rPr lang="en-ES" dirty="0"/>
              <a:t>-</a:t>
            </a:r>
            <a:r>
              <a:rPr lang="en-ES" dirty="0">
                <a:latin typeface="Symbol" pitchFamily="2" charset="2"/>
              </a:rPr>
              <a:t>l</a:t>
            </a:r>
            <a:r>
              <a:rPr lang="en-ES" dirty="0"/>
              <a:t>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096744-714E-C54C-5F69-E2DCCF68075D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77" y="1356454"/>
            <a:ext cx="8542246" cy="5501546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3136D69-8810-5470-5E1E-9E22B35C1E7D}"/>
              </a:ext>
            </a:extLst>
          </p:cNvPr>
          <p:cNvSpPr txBox="1"/>
          <p:nvPr/>
        </p:nvSpPr>
        <p:spPr>
          <a:xfrm>
            <a:off x="6664626" y="5553800"/>
            <a:ext cx="246195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ES" dirty="0">
                <a:latin typeface="Garamond" panose="02020404030301010803" pitchFamily="18" charset="0"/>
              </a:rPr>
              <a:t>Missing dense m-</a:t>
            </a:r>
            <a:r>
              <a:rPr lang="en-ES" dirty="0">
                <a:latin typeface="Symbol" pitchFamily="2" charset="2"/>
              </a:rPr>
              <a:t>l</a:t>
            </a:r>
            <a:r>
              <a:rPr lang="en-ES" dirty="0">
                <a:latin typeface="Garamond" panose="02020404030301010803" pitchFamily="18" charset="0"/>
              </a:rPr>
              <a:t> </a:t>
            </a:r>
          </a:p>
          <a:p>
            <a:r>
              <a:rPr lang="en-ES" dirty="0">
                <a:latin typeface="Garamond" panose="02020404030301010803" pitchFamily="18" charset="0"/>
              </a:rPr>
              <a:t>RM Grid in southern sky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9FEF625A-59EC-5F52-3ED2-6E9B693A3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1072990"/>
            <a:ext cx="533400" cy="244476"/>
          </a:xfrm>
        </p:spPr>
        <p:txBody>
          <a:bodyPr>
            <a:normAutofit fontScale="85000" lnSpcReduction="20000"/>
          </a:bodyPr>
          <a:lstStyle/>
          <a:p>
            <a:pPr eaLnBrk="1" latinLnBrk="0" hangingPunct="1"/>
            <a:fld id="{F0C94032-CD4C-4C25-B0C2-CEC720522D92}" type="slidenum">
              <a:rPr kumimoji="0" lang="en-US" smtClean="0"/>
              <a:pPr eaLnBrk="1" latinLnBrk="0" hangingPunct="1"/>
              <a:t>20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0117F4-BB3B-EC8D-5060-210F192F22CA}"/>
              </a:ext>
            </a:extLst>
          </p:cNvPr>
          <p:cNvSpPr txBox="1"/>
          <p:nvPr/>
        </p:nvSpPr>
        <p:spPr>
          <a:xfrm>
            <a:off x="654680" y="1061833"/>
            <a:ext cx="28312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O’Sullivan et al. DR3 RM Grid, in prep.</a:t>
            </a:r>
          </a:p>
        </p:txBody>
      </p:sp>
    </p:spTree>
    <p:extLst>
      <p:ext uri="{BB962C8B-B14F-4D97-AF65-F5344CB8AC3E}">
        <p14:creationId xmlns:p14="http://schemas.microsoft.com/office/powerpoint/2010/main" val="3535474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DAF05-8375-14F4-50F6-3036E0F66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ES" dirty="0"/>
              <a:t>SKA-Low RM Grid prospects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D72B0BB-9B61-6EDB-709D-F068A2EDC76A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509" y="2221966"/>
            <a:ext cx="3191491" cy="2381493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CC5D501-C59C-C02C-E52D-ADFEF1135936}"/>
              </a:ext>
            </a:extLst>
          </p:cNvPr>
          <p:cNvSpPr txBox="1"/>
          <p:nvPr/>
        </p:nvSpPr>
        <p:spPr>
          <a:xfrm>
            <a:off x="6548910" y="1812915"/>
            <a:ext cx="24629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Garamond" panose="02020404030301010803" pitchFamily="18" charset="0"/>
              </a:rPr>
              <a:t>SKA-Low Commissioning Team</a:t>
            </a:r>
          </a:p>
          <a:p>
            <a:r>
              <a:rPr lang="en-US" sz="1400" dirty="0">
                <a:latin typeface="Garamond" panose="02020404030301010803" pitchFamily="18" charset="0"/>
              </a:rPr>
              <a:t>RM detection in imaging mode</a:t>
            </a:r>
            <a:endParaRPr lang="en-ES" sz="1400" dirty="0">
              <a:latin typeface="Garamond" panose="02020404030301010803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E5176B1-C647-E674-4E41-C7BA887DA9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" y="5147189"/>
            <a:ext cx="7772400" cy="1627372"/>
          </a:xfrm>
          <a:prstGeom prst="rect">
            <a:avLst/>
          </a:prstGeom>
        </p:spPr>
      </p:pic>
      <p:pic>
        <p:nvPicPr>
          <p:cNvPr id="1026" name="Picture 2" descr="Beyond what we'd hoped': international telescope in Australia captures  first glimpse of the Universe | ASTRON">
            <a:extLst>
              <a:ext uri="{FF2B5EF4-FFF2-40B4-BE49-F238E27FC236}">
                <a16:creationId xmlns:a16="http://schemas.microsoft.com/office/drawing/2014/main" id="{EBFCAF40-9FBB-D008-B74B-9AF020F56F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57" y="1606971"/>
            <a:ext cx="5820337" cy="326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92963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F9D05-CBF2-15CF-5EB0-D29C1645D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ES" dirty="0"/>
              <a:t>SKA-Low: polarized source counts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957BAF4-7D53-73C4-C899-024DF7EDF4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836" y="2275876"/>
            <a:ext cx="5842000" cy="4381500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B1B2A85-5011-C70D-2D18-4B61D096F8A3}"/>
              </a:ext>
            </a:extLst>
          </p:cNvPr>
          <p:cNvSpPr txBox="1">
            <a:spLocks/>
          </p:cNvSpPr>
          <p:nvPr/>
        </p:nvSpPr>
        <p:spPr>
          <a:xfrm>
            <a:off x="612648" y="1460716"/>
            <a:ext cx="8153400" cy="44958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Garamond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Garamond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Garamond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Garamond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Garamond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 sz="2500" dirty="0"/>
              <a:t>Prediction: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9554-1D81-CBA2-03B9-FDBF7B1ABCC3}"/>
              </a:ext>
            </a:extLst>
          </p:cNvPr>
          <p:cNvSpPr txBox="1">
            <a:spLocks/>
          </p:cNvSpPr>
          <p:nvPr/>
        </p:nvSpPr>
        <p:spPr>
          <a:xfrm>
            <a:off x="209823" y="2822729"/>
            <a:ext cx="2889057" cy="2335236"/>
          </a:xfrm>
          <a:prstGeom prst="rect">
            <a:avLst/>
          </a:prstGeom>
          <a:solidFill>
            <a:schemeClr val="bg1"/>
          </a:solidFill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Garamond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Garamond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Garamond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Garamond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Garamond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 err="1"/>
              <a:t>eg.</a:t>
            </a:r>
            <a:r>
              <a:rPr lang="en-US" sz="2200" dirty="0"/>
              <a:t> wide-area      SKA-Low RM Grid</a:t>
            </a:r>
          </a:p>
          <a:p>
            <a:pPr lvl="1"/>
            <a:r>
              <a:rPr lang="en-US" sz="1900" dirty="0"/>
              <a:t>80 </a:t>
            </a:r>
            <a:r>
              <a:rPr lang="en-US" sz="1900" dirty="0" err="1"/>
              <a:t>uJy</a:t>
            </a:r>
            <a:r>
              <a:rPr lang="en-US" sz="1900" dirty="0"/>
              <a:t> threshold</a:t>
            </a:r>
          </a:p>
          <a:p>
            <a:pPr lvl="1"/>
            <a:r>
              <a:rPr lang="en-US" sz="1900" dirty="0"/>
              <a:t>~5.9 RMs/deg</a:t>
            </a:r>
            <a:r>
              <a:rPr lang="en-US" sz="1900" baseline="30000" dirty="0"/>
              <a:t>2</a:t>
            </a:r>
            <a:r>
              <a:rPr lang="en-US" sz="1900" dirty="0"/>
              <a:t> </a:t>
            </a:r>
          </a:p>
          <a:p>
            <a:pPr lvl="1"/>
            <a:r>
              <a:rPr lang="en-ES" sz="1900" dirty="0"/>
              <a:t>~15x better than LoTSS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3E15D74-A4E5-6A95-C1D6-94BC2AA30D6A}"/>
              </a:ext>
            </a:extLst>
          </p:cNvPr>
          <p:cNvCxnSpPr/>
          <p:nvPr/>
        </p:nvCxnSpPr>
        <p:spPr>
          <a:xfrm flipV="1">
            <a:off x="5435442" y="3228376"/>
            <a:ext cx="0" cy="2527516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D7FA4D-8BEC-A601-3073-8019B0C22425}"/>
              </a:ext>
            </a:extLst>
          </p:cNvPr>
          <p:cNvCxnSpPr>
            <a:cxnSpLocks/>
          </p:cNvCxnSpPr>
          <p:nvPr/>
        </p:nvCxnSpPr>
        <p:spPr>
          <a:xfrm>
            <a:off x="4512333" y="3245794"/>
            <a:ext cx="923109" cy="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74668E6C-EEA6-BE4C-1D9D-169BF1720165}"/>
              </a:ext>
            </a:extLst>
          </p:cNvPr>
          <p:cNvSpPr txBox="1"/>
          <p:nvPr/>
        </p:nvSpPr>
        <p:spPr>
          <a:xfrm>
            <a:off x="4833813" y="2091210"/>
            <a:ext cx="37300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latin typeface="Garamond" panose="02020404030301010803" pitchFamily="18" charset="0"/>
              </a:rPr>
              <a:t>Cumulative polarized source counts</a:t>
            </a:r>
          </a:p>
        </p:txBody>
      </p:sp>
      <p:sp>
        <p:nvSpPr>
          <p:cNvPr id="18" name="Slide Number Placeholder 2">
            <a:extLst>
              <a:ext uri="{FF2B5EF4-FFF2-40B4-BE49-F238E27FC236}">
                <a16:creationId xmlns:a16="http://schemas.microsoft.com/office/drawing/2014/main" id="{8A4FA03A-C0A4-315E-FE52-5F18709FA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1072990"/>
            <a:ext cx="533400" cy="244476"/>
          </a:xfrm>
        </p:spPr>
        <p:txBody>
          <a:bodyPr>
            <a:normAutofit fontScale="85000" lnSpcReduction="20000"/>
          </a:bodyPr>
          <a:lstStyle/>
          <a:p>
            <a:pPr eaLnBrk="1" latinLnBrk="0" hangingPunct="1"/>
            <a:fld id="{F0C94032-CD4C-4C25-B0C2-CEC720522D92}" type="slidenum">
              <a:rPr kumimoji="0" lang="en-US" smtClean="0"/>
              <a:pPr eaLnBrk="1" latinLnBrk="0" hangingPunct="1"/>
              <a:t>22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AF817D-A6FB-153B-1AE9-15614173B894}"/>
              </a:ext>
            </a:extLst>
          </p:cNvPr>
          <p:cNvSpPr txBox="1"/>
          <p:nvPr/>
        </p:nvSpPr>
        <p:spPr>
          <a:xfrm>
            <a:off x="654680" y="1061833"/>
            <a:ext cx="45563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O’Sullivan et al. Advancing Astrophysics with the SKA II, (2026)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3C98C1-837A-A229-7062-F0F25C217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48" y="1838663"/>
            <a:ext cx="3269174" cy="815805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AA51F19-E56B-0356-5291-7E64C13B1A49}"/>
              </a:ext>
            </a:extLst>
          </p:cNvPr>
          <p:cNvSpPr txBox="1">
            <a:spLocks/>
          </p:cNvSpPr>
          <p:nvPr/>
        </p:nvSpPr>
        <p:spPr>
          <a:xfrm>
            <a:off x="189860" y="5046368"/>
            <a:ext cx="3135517" cy="1260578"/>
          </a:xfrm>
          <a:prstGeom prst="rect">
            <a:avLst/>
          </a:prstGeom>
          <a:solidFill>
            <a:schemeClr val="bg1"/>
          </a:solidFill>
        </p:spPr>
        <p:txBody>
          <a:bodyPr vert="horz">
            <a:normAutofit fontScale="92500" lnSpcReduction="1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Garamond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Garamond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Garamond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Garamond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Garamond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900" dirty="0"/>
              <a:t>Could start with AA* and continue with AA4</a:t>
            </a:r>
          </a:p>
          <a:p>
            <a:pPr lvl="1"/>
            <a:r>
              <a:rPr lang="en-ES" sz="1900" dirty="0"/>
              <a:t>Up to 100,000 m-</a:t>
            </a:r>
            <a:r>
              <a:rPr lang="en-ES" sz="1900" dirty="0">
                <a:latin typeface="Symbol" pitchFamily="2" charset="2"/>
              </a:rPr>
              <a:t>l</a:t>
            </a:r>
            <a:r>
              <a:rPr lang="en-ES" sz="1900" dirty="0"/>
              <a:t> RMs possible! </a:t>
            </a:r>
          </a:p>
        </p:txBody>
      </p:sp>
    </p:spTree>
    <p:extLst>
      <p:ext uri="{BB962C8B-B14F-4D97-AF65-F5344CB8AC3E}">
        <p14:creationId xmlns:p14="http://schemas.microsoft.com/office/powerpoint/2010/main" val="1313268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03597-47DB-F70D-8F70-4B537EFF9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ES" dirty="0"/>
              <a:t>Summary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85E825-6E31-D528-F6CC-1FD71E8DE9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7870" y="6235858"/>
            <a:ext cx="3326130" cy="6441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B1B63B1-DC2F-8580-9856-AF6B6E9AA95C}"/>
              </a:ext>
            </a:extLst>
          </p:cNvPr>
          <p:cNvSpPr txBox="1"/>
          <p:nvPr/>
        </p:nvSpPr>
        <p:spPr>
          <a:xfrm>
            <a:off x="1063180" y="6329089"/>
            <a:ext cx="473965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000" dirty="0">
                <a:latin typeface="Garamond" panose="02020404030301010803" pitchFamily="18" charset="0"/>
                <a:cs typeface="Garamond"/>
              </a:rPr>
              <a:t>This research is supported by funding </a:t>
            </a:r>
            <a:r>
              <a:rPr lang="en-GB" sz="1000" dirty="0">
                <a:latin typeface="Garamond" panose="02020404030301010803" pitchFamily="18" charset="0"/>
              </a:rPr>
              <a:t>from the </a:t>
            </a:r>
            <a:r>
              <a:rPr lang="en-GB" sz="1000" dirty="0" err="1">
                <a:latin typeface="Garamond" panose="02020404030301010803" pitchFamily="18" charset="0"/>
              </a:rPr>
              <a:t>Comunidad</a:t>
            </a:r>
            <a:r>
              <a:rPr lang="en-GB" sz="1000" dirty="0">
                <a:latin typeface="Garamond" panose="02020404030301010803" pitchFamily="18" charset="0"/>
              </a:rPr>
              <a:t> de Madrid </a:t>
            </a:r>
            <a:r>
              <a:rPr lang="en-GB" sz="1000" dirty="0" err="1">
                <a:latin typeface="Garamond" panose="02020404030301010803" pitchFamily="18" charset="0"/>
              </a:rPr>
              <a:t>Atracción</a:t>
            </a:r>
            <a:r>
              <a:rPr lang="en-GB" sz="1000" dirty="0">
                <a:latin typeface="Garamond" panose="02020404030301010803" pitchFamily="18" charset="0"/>
              </a:rPr>
              <a:t> de </a:t>
            </a:r>
            <a:r>
              <a:rPr lang="en-GB" sz="1000" dirty="0" err="1">
                <a:latin typeface="Garamond" panose="02020404030301010803" pitchFamily="18" charset="0"/>
              </a:rPr>
              <a:t>Talento</a:t>
            </a:r>
            <a:r>
              <a:rPr lang="en-GB" sz="1000" dirty="0">
                <a:latin typeface="Garamond" panose="02020404030301010803" pitchFamily="18" charset="0"/>
              </a:rPr>
              <a:t> program via grant 2022-T1/TIC-23797, and grant PID2023-146372OB-I00 funded by MICIU/AEI 10.13039/501100011033 and by ERDF, EU.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E7FCDE6E-701A-C7CC-8590-1364F4EF0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1072990"/>
            <a:ext cx="533400" cy="244476"/>
          </a:xfrm>
        </p:spPr>
        <p:txBody>
          <a:bodyPr>
            <a:normAutofit fontScale="85000" lnSpcReduction="20000"/>
          </a:bodyPr>
          <a:lstStyle/>
          <a:p>
            <a:pPr eaLnBrk="1" latinLnBrk="0" hangingPunct="1"/>
            <a:fld id="{F0C94032-CD4C-4C25-B0C2-CEC720522D92}" type="slidenum">
              <a:rPr kumimoji="0" lang="en-US" smtClean="0"/>
              <a:pPr eaLnBrk="1" latinLnBrk="0" hangingPunct="1"/>
              <a:t>23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B56DB4-A750-77F3-CCCE-7CEA5042391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33400" y="1424751"/>
            <a:ext cx="8153400" cy="4512753"/>
          </a:xfrm>
        </p:spPr>
        <p:txBody>
          <a:bodyPr>
            <a:noAutofit/>
          </a:bodyPr>
          <a:lstStyle/>
          <a:p>
            <a:r>
              <a:rPr lang="en-GB" sz="2000" dirty="0"/>
              <a:t>m</a:t>
            </a:r>
            <a:r>
              <a:rPr lang="en-ES" sz="2000" dirty="0"/>
              <a:t>-</a:t>
            </a:r>
            <a:r>
              <a:rPr lang="en-ES" sz="2000" dirty="0">
                <a:latin typeface="Symbol" pitchFamily="2" charset="2"/>
              </a:rPr>
              <a:t>l</a:t>
            </a:r>
            <a:r>
              <a:rPr lang="en-ES" sz="2000" dirty="0"/>
              <a:t> RM Grids: powerful probe of the origin of cosmic magnetism</a:t>
            </a:r>
          </a:p>
          <a:p>
            <a:pPr lvl="1"/>
            <a:r>
              <a:rPr lang="en-ES" sz="2000" dirty="0"/>
              <a:t>LoTSS DR2 RM Grid </a:t>
            </a:r>
            <a:r>
              <a:rPr lang="en-ES" sz="1050" dirty="0"/>
              <a:t>(&amp; </a:t>
            </a:r>
            <a:r>
              <a:rPr lang="en-ES" sz="1050" dirty="0">
                <a:latin typeface="Symbol" pitchFamily="2" charset="2"/>
              </a:rPr>
              <a:t>g</a:t>
            </a:r>
            <a:r>
              <a:rPr lang="en-ES" sz="1050" dirty="0"/>
              <a:t>-ray) </a:t>
            </a:r>
            <a:r>
              <a:rPr lang="en-ES" sz="2000" dirty="0"/>
              <a:t>analysis favour primodial scenarios (</a:t>
            </a:r>
            <a:r>
              <a:rPr lang="en-ES" sz="2000" i="1" dirty="0"/>
              <a:t>B</a:t>
            </a:r>
            <a:r>
              <a:rPr lang="en-ES" sz="2000" baseline="-25000" dirty="0"/>
              <a:t>0,1Mpc</a:t>
            </a:r>
            <a:r>
              <a:rPr lang="en-ES" sz="2000" dirty="0"/>
              <a:t> ~ 0.4 nG) for the origin of cosmic magnetism </a:t>
            </a:r>
            <a:r>
              <a:rPr lang="en-ES" sz="1050" dirty="0"/>
              <a:t>Carretti+25</a:t>
            </a:r>
          </a:p>
          <a:p>
            <a:pPr lvl="2"/>
            <a:r>
              <a:rPr lang="en-ES" sz="1600" dirty="0"/>
              <a:t>alleviate Hubble tension, early (dwarf) galaxy formation, impact reionisation history</a:t>
            </a:r>
          </a:p>
          <a:p>
            <a:pPr lvl="1"/>
            <a:r>
              <a:rPr lang="en-GB" sz="2000" dirty="0"/>
              <a:t>B</a:t>
            </a:r>
            <a:r>
              <a:rPr lang="en-ES" sz="2000" dirty="0"/>
              <a:t>ut have a broad range of applications (eg. magnetised CGM: </a:t>
            </a:r>
            <a:r>
              <a:rPr lang="en-ES" sz="1600" dirty="0"/>
              <a:t>Heesen+24</a:t>
            </a:r>
            <a:r>
              <a:rPr lang="en-ES" sz="2000" dirty="0"/>
              <a:t>, extent of AGN feedback: </a:t>
            </a:r>
            <a:r>
              <a:rPr lang="en-ES" sz="1600" dirty="0"/>
              <a:t>Blunier &amp; Neronov 2024</a:t>
            </a:r>
            <a:r>
              <a:rPr lang="en-ES" sz="2000" dirty="0"/>
              <a:t>, new pulsars: </a:t>
            </a:r>
            <a:r>
              <a:rPr lang="en-ES" sz="1600" dirty="0"/>
              <a:t>Sobey+22</a:t>
            </a:r>
            <a:r>
              <a:rPr lang="en-ES" sz="2000" dirty="0"/>
              <a:t>, MW B-field: </a:t>
            </a:r>
            <a:r>
              <a:rPr lang="en-ES" sz="1600" dirty="0"/>
              <a:t>Unger &amp; Farrar 2024</a:t>
            </a:r>
            <a:r>
              <a:rPr lang="en-ES" sz="2000" dirty="0"/>
              <a:t>)</a:t>
            </a:r>
            <a:endParaRPr lang="en-ES" sz="1900" dirty="0"/>
          </a:p>
          <a:p>
            <a:pPr lvl="6"/>
            <a:endParaRPr lang="en-US" sz="1200" dirty="0"/>
          </a:p>
          <a:p>
            <a:r>
              <a:rPr lang="en-US" sz="1800" dirty="0"/>
              <a:t>LOFAR DR3 RM Grid (O’Sullivan et al. in prep.): ~19,000 deg</a:t>
            </a:r>
            <a:r>
              <a:rPr lang="en-US" sz="1800" baseline="30000" dirty="0"/>
              <a:t>2</a:t>
            </a:r>
            <a:r>
              <a:rPr lang="en-US" sz="1800" dirty="0"/>
              <a:t> of northern sky </a:t>
            </a:r>
          </a:p>
          <a:p>
            <a:pPr lvl="1"/>
            <a:r>
              <a:rPr lang="en-US" sz="1800" dirty="0"/>
              <a:t>5,104 RMs with ~88% having redshift estimates (</a:t>
            </a:r>
            <a:r>
              <a:rPr lang="en-ES" sz="1800" dirty="0"/>
              <a:t>0.006 &lt; z</a:t>
            </a:r>
            <a:r>
              <a:rPr lang="en-ES" sz="1800" i="1" dirty="0"/>
              <a:t> </a:t>
            </a:r>
            <a:r>
              <a:rPr lang="en-ES" sz="1800" dirty="0"/>
              <a:t>&lt; 3.9)</a:t>
            </a:r>
            <a:endParaRPr lang="en-US" sz="1800" dirty="0"/>
          </a:p>
          <a:p>
            <a:pPr lvl="4"/>
            <a:endParaRPr lang="en-US" sz="1200" dirty="0"/>
          </a:p>
          <a:p>
            <a:r>
              <a:rPr lang="en-US" sz="1800" dirty="0"/>
              <a:t>LOFAR2.0, 2027+: </a:t>
            </a:r>
            <a:r>
              <a:rPr lang="en-US" sz="1800" dirty="0" err="1"/>
              <a:t>ILoTSS</a:t>
            </a:r>
            <a:r>
              <a:rPr lang="en-US" sz="1800" dirty="0"/>
              <a:t> (0.3” sky survey overlapping with </a:t>
            </a:r>
            <a:r>
              <a:rPr lang="en-US" sz="1800" i="1" dirty="0"/>
              <a:t>Euclid</a:t>
            </a:r>
            <a:r>
              <a:rPr lang="en-US" sz="1800" dirty="0"/>
              <a:t>)</a:t>
            </a:r>
          </a:p>
          <a:p>
            <a:r>
              <a:rPr lang="en-US" sz="1800" dirty="0"/>
              <a:t>SKA-Low RM Grid: &gt;15x advance on state-of-the-art (up to 100,000 m-</a:t>
            </a:r>
            <a:r>
              <a:rPr lang="en-US" sz="1800" dirty="0">
                <a:latin typeface="Symbol" pitchFamily="2" charset="2"/>
              </a:rPr>
              <a:t>l</a:t>
            </a:r>
            <a:r>
              <a:rPr lang="en-US" sz="1800" dirty="0"/>
              <a:t> RMs)</a:t>
            </a:r>
          </a:p>
        </p:txBody>
      </p:sp>
    </p:spTree>
    <p:extLst>
      <p:ext uri="{BB962C8B-B14F-4D97-AF65-F5344CB8AC3E}">
        <p14:creationId xmlns:p14="http://schemas.microsoft.com/office/powerpoint/2010/main" val="4185483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5CF6D-BA01-033A-32CB-A8551FCFD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796388-9266-D155-CF9E-08D296F0D4E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ES" dirty="0"/>
              <a:t>depol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FEFC1D-6489-C9E3-03C8-223D822B1E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4248" y="1781940"/>
            <a:ext cx="7159752" cy="5076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2929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49068-3323-CED5-7C67-29EA861C3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ES" dirty="0"/>
              <a:t>Depolarization colour-colour plot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9B9F4C-D6C4-9AAD-11E0-48FFAD63F6B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E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379529-586B-6B8B-A7CE-5D3C5F6B51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2081602"/>
            <a:ext cx="6577584" cy="474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060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9D224-DE8C-77AD-550C-706B34963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642" y="201881"/>
            <a:ext cx="7376633" cy="1067295"/>
          </a:xfrm>
        </p:spPr>
        <p:txBody>
          <a:bodyPr/>
          <a:lstStyle/>
          <a:p>
            <a:r>
              <a:rPr lang="en-ES" dirty="0"/>
              <a:t>LOFAR2.0: ILoTSS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3A211A-36A0-923E-1D55-C4929DCAB92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98764" y="1377538"/>
            <a:ext cx="5961413" cy="2618509"/>
          </a:xfrm>
        </p:spPr>
        <p:txBody>
          <a:bodyPr>
            <a:normAutofit fontScale="70000" lnSpcReduction="20000"/>
          </a:bodyPr>
          <a:lstStyle/>
          <a:p>
            <a:r>
              <a:rPr lang="en-ES" dirty="0"/>
              <a:t>ILoTSS (2025+): cover </a:t>
            </a:r>
            <a:r>
              <a:rPr lang="en-US" i="1" dirty="0"/>
              <a:t>Euclid</a:t>
            </a:r>
            <a:r>
              <a:rPr lang="en-US" dirty="0"/>
              <a:t> extragalactic sky at matched resolution (0.3”), 30 </a:t>
            </a:r>
            <a:r>
              <a:rPr lang="en-US" dirty="0" err="1"/>
              <a:t>uJy</a:t>
            </a:r>
            <a:r>
              <a:rPr lang="en-US" dirty="0"/>
              <a:t>/beam at 150 MHz </a:t>
            </a:r>
          </a:p>
          <a:p>
            <a:pPr lvl="8"/>
            <a:endParaRPr lang="en-ES" sz="700" dirty="0"/>
          </a:p>
          <a:p>
            <a:pPr lvl="1"/>
            <a:r>
              <a:rPr lang="en-GB" dirty="0"/>
              <a:t>Deepest wide-area and highest resolution radio survey</a:t>
            </a:r>
          </a:p>
          <a:p>
            <a:pPr lvl="1"/>
            <a:r>
              <a:rPr lang="en-GB" dirty="0"/>
              <a:t>Spec-z of 10</a:t>
            </a:r>
            <a:r>
              <a:rPr lang="en-GB" baseline="30000" dirty="0"/>
              <a:t>6</a:t>
            </a:r>
            <a:r>
              <a:rPr lang="en-GB" dirty="0"/>
              <a:t> host galaxies to z ~ 1 (WEAVE-LOFAR)</a:t>
            </a:r>
          </a:p>
          <a:p>
            <a:pPr lvl="1"/>
            <a:r>
              <a:rPr lang="en-GB" dirty="0"/>
              <a:t>&gt;5000 new radio-loud gravitational lens systems expected</a:t>
            </a:r>
          </a:p>
          <a:p>
            <a:pPr lvl="1"/>
            <a:r>
              <a:rPr lang="en-GB" dirty="0"/>
              <a:t>Independent constraints on the cosmological parameters  </a:t>
            </a:r>
          </a:p>
          <a:p>
            <a:pPr lvl="1"/>
            <a:r>
              <a:rPr lang="en-ES" dirty="0"/>
              <a:t>Advanced RM Grid: unique science cases at 0.3” that are not presently possible with SKA-Low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55D82F-1849-C923-B77B-C2B608B6F2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3996047"/>
            <a:ext cx="4310033" cy="28619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306D067-68C7-5E50-E81A-6AE3B9F0D8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681" y="0"/>
            <a:ext cx="2595254" cy="31143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F60CB73-B241-87C4-A1A4-D895BC7896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929" y="3813463"/>
            <a:ext cx="4700006" cy="311710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5D8E2CB-36E0-ABF7-51EC-BA2EC0298D5F}"/>
              </a:ext>
            </a:extLst>
          </p:cNvPr>
          <p:cNvSpPr txBox="1"/>
          <p:nvPr/>
        </p:nvSpPr>
        <p:spPr>
          <a:xfrm>
            <a:off x="-64852" y="3755570"/>
            <a:ext cx="11272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ES" sz="1400" dirty="0">
                <a:latin typeface="Garamond" panose="02020404030301010803" pitchFamily="18" charset="0"/>
              </a:rPr>
              <a:t>Mahatma+23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E6E1C6-F107-F2AD-3C30-2ED6E6436C75}"/>
              </a:ext>
            </a:extLst>
          </p:cNvPr>
          <p:cNvSpPr txBox="1"/>
          <p:nvPr/>
        </p:nvSpPr>
        <p:spPr>
          <a:xfrm>
            <a:off x="6807932" y="3909458"/>
            <a:ext cx="16891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ES" sz="1400" dirty="0">
                <a:latin typeface="Garamond" panose="02020404030301010803" pitchFamily="18" charset="0"/>
              </a:rPr>
              <a:t>Credit: T.W. Shimwell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551E8DB-8C55-C8F1-4326-B5EA62D29666}"/>
              </a:ext>
            </a:extLst>
          </p:cNvPr>
          <p:cNvSpPr txBox="1"/>
          <p:nvPr/>
        </p:nvSpPr>
        <p:spPr>
          <a:xfrm>
            <a:off x="7139925" y="3093522"/>
            <a:ext cx="19410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Garamond" panose="02020404030301010803" pitchFamily="18" charset="0"/>
              </a:rPr>
              <a:t>v</a:t>
            </a:r>
            <a:r>
              <a:rPr lang="en-ES" sz="1400" dirty="0">
                <a:latin typeface="Garamond" panose="02020404030301010803" pitchFamily="18" charset="0"/>
              </a:rPr>
              <a:t>an Weeren et al., (2026)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1046F3-7F3E-5A12-0EEB-240869A189FA}"/>
              </a:ext>
            </a:extLst>
          </p:cNvPr>
          <p:cNvSpPr txBox="1"/>
          <p:nvPr/>
        </p:nvSpPr>
        <p:spPr>
          <a:xfrm>
            <a:off x="6814921" y="3490297"/>
            <a:ext cx="23430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Garamond" panose="02020404030301010803" pitchFamily="18" charset="0"/>
              </a:rPr>
              <a:t>lofar-surveys.org</a:t>
            </a:r>
            <a:r>
              <a:rPr lang="en-US" dirty="0">
                <a:latin typeface="Garamond" panose="02020404030301010803" pitchFamily="18" charset="0"/>
              </a:rPr>
              <a:t>/</a:t>
            </a:r>
            <a:r>
              <a:rPr lang="en-US" dirty="0" err="1">
                <a:latin typeface="Garamond" panose="02020404030301010803" pitchFamily="18" charset="0"/>
              </a:rPr>
              <a:t>ilotss</a:t>
            </a:r>
            <a:r>
              <a:rPr lang="en-US" dirty="0">
                <a:latin typeface="Garamond" panose="02020404030301010803" pitchFamily="18" charset="0"/>
              </a:rPr>
              <a:t> </a:t>
            </a:r>
            <a:endParaRPr lang="en-GB" dirty="0">
              <a:latin typeface="Garamond" panose="02020404030301010803" pitchFamily="18" charset="0"/>
            </a:endParaRPr>
          </a:p>
          <a:p>
            <a:endParaRPr lang="en-ES" dirty="0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508C5D24-0C6C-A5A3-660E-9BBCD34B2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1072990"/>
            <a:ext cx="533400" cy="244476"/>
          </a:xfrm>
        </p:spPr>
        <p:txBody>
          <a:bodyPr>
            <a:normAutofit fontScale="85000" lnSpcReduction="20000"/>
          </a:bodyPr>
          <a:lstStyle/>
          <a:p>
            <a:pPr eaLnBrk="1" latinLnBrk="0" hangingPunct="1"/>
            <a:fld id="{F0C94032-CD4C-4C25-B0C2-CEC720522D92}" type="slidenum">
              <a:rPr kumimoji="0" lang="en-US" smtClean="0"/>
              <a:pPr eaLnBrk="1" latinLnBrk="0" hangingPunct="1"/>
              <a:t>26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C9822D-0DF4-0F12-0D40-CFC3335D6BFA}"/>
              </a:ext>
            </a:extLst>
          </p:cNvPr>
          <p:cNvSpPr txBox="1"/>
          <p:nvPr/>
        </p:nvSpPr>
        <p:spPr>
          <a:xfrm>
            <a:off x="7747490" y="37975"/>
            <a:ext cx="14590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Garamond" panose="02020404030301010803" pitchFamily="18" charset="0"/>
              </a:rPr>
              <a:t>Contours: </a:t>
            </a:r>
          </a:p>
          <a:p>
            <a:r>
              <a:rPr lang="en-US" sz="1400" dirty="0">
                <a:solidFill>
                  <a:schemeClr val="bg1"/>
                </a:solidFill>
                <a:latin typeface="Garamond" panose="02020404030301010803" pitchFamily="18" charset="0"/>
              </a:rPr>
              <a:t>polarized intensity</a:t>
            </a:r>
            <a:endParaRPr lang="en-ES" sz="14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6279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288023-9D49-CD6F-706D-C08999D06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9A0ED-DA6A-1B9E-B3D4-C8768B683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2766" y="228600"/>
            <a:ext cx="4843281" cy="990600"/>
          </a:xfrm>
        </p:spPr>
        <p:txBody>
          <a:bodyPr/>
          <a:lstStyle/>
          <a:p>
            <a:r>
              <a:rPr lang="en-ES" dirty="0"/>
              <a:t>Host IDs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247CCB-F267-EA28-3B57-A30F7A804FF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 rot="5400000">
            <a:off x="7100512" y="2453397"/>
            <a:ext cx="2232081" cy="51815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DESI Legacy </a:t>
            </a:r>
            <a:endParaRPr lang="en-E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7E429C-28B4-3026-618B-9BD9DCC63F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557506" y="1557506"/>
            <a:ext cx="6858000" cy="374298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2F674D4-BD72-22D5-6B2E-2DCF336B145A}"/>
              </a:ext>
            </a:extLst>
          </p:cNvPr>
          <p:cNvSpPr/>
          <p:nvPr/>
        </p:nvSpPr>
        <p:spPr>
          <a:xfrm>
            <a:off x="1700784" y="3429000"/>
            <a:ext cx="603504" cy="52120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2B95A16-49A9-64E8-6072-5F35108260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821" y="1383805"/>
            <a:ext cx="3036653" cy="2821578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20C8BD1-7A73-4262-5E71-B224832DD1E2}"/>
              </a:ext>
            </a:extLst>
          </p:cNvPr>
          <p:cNvCxnSpPr>
            <a:cxnSpLocks/>
          </p:cNvCxnSpPr>
          <p:nvPr/>
        </p:nvCxnSpPr>
        <p:spPr>
          <a:xfrm flipV="1">
            <a:off x="2304288" y="1358167"/>
            <a:ext cx="2616533" cy="208389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95B99F7-C77C-F054-E85E-7D36C071B7A5}"/>
              </a:ext>
            </a:extLst>
          </p:cNvPr>
          <p:cNvCxnSpPr>
            <a:cxnSpLocks/>
          </p:cNvCxnSpPr>
          <p:nvPr/>
        </p:nvCxnSpPr>
        <p:spPr>
          <a:xfrm>
            <a:off x="2304288" y="3950208"/>
            <a:ext cx="2616533" cy="22953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44B51403-FCA0-6CCD-585C-7B7070A86E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2767" y="4730396"/>
            <a:ext cx="5085013" cy="2026635"/>
          </a:xfrm>
          <a:prstGeom prst="rect">
            <a:avLst/>
          </a:prstGeom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FD69DBB-5D19-AEE2-F99F-B8CE278F8946}"/>
              </a:ext>
            </a:extLst>
          </p:cNvPr>
          <p:cNvCxnSpPr/>
          <p:nvPr/>
        </p:nvCxnSpPr>
        <p:spPr>
          <a:xfrm flipH="1">
            <a:off x="2560320" y="5538651"/>
            <a:ext cx="1362446" cy="2612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365E47F8-88E9-BB01-2EA3-00657C52958E}"/>
              </a:ext>
            </a:extLst>
          </p:cNvPr>
          <p:cNvSpPr txBox="1">
            <a:spLocks/>
          </p:cNvSpPr>
          <p:nvPr/>
        </p:nvSpPr>
        <p:spPr>
          <a:xfrm>
            <a:off x="4407162" y="4848183"/>
            <a:ext cx="2232081" cy="518158"/>
          </a:xfrm>
          <a:prstGeom prst="rect">
            <a:avLst/>
          </a:prstGeom>
        </p:spPr>
        <p:txBody>
          <a:bodyPr vert="horz">
            <a:normAutofit fontScale="40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Garamond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Garamond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Garamond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Garamond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Garamond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/>
              <a:t>RM = -13.374 ± 0.003 rad/m</a:t>
            </a:r>
            <a:r>
              <a:rPr lang="en-US" baseline="30000" dirty="0"/>
              <a:t>2</a:t>
            </a:r>
          </a:p>
          <a:p>
            <a:pPr marL="0" indent="0">
              <a:buFont typeface="Wingdings"/>
              <a:buNone/>
            </a:pPr>
            <a:r>
              <a:rPr lang="en-US" dirty="0"/>
              <a:t>P ~ 42 </a:t>
            </a:r>
            <a:r>
              <a:rPr lang="en-US" dirty="0" err="1"/>
              <a:t>mJy</a:t>
            </a:r>
            <a:r>
              <a:rPr lang="en-US" dirty="0"/>
              <a:t>/beam</a:t>
            </a:r>
            <a:r>
              <a:rPr lang="en-ES" dirty="0"/>
              <a:t> (2.4%)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759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E39D4-218E-5B95-69A4-641D3E03E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ES" dirty="0"/>
              <a:t>SKA-Low 10,000 deg</a:t>
            </a:r>
            <a:r>
              <a:rPr lang="en-ES" baseline="30000" dirty="0"/>
              <a:t>2</a:t>
            </a:r>
            <a:r>
              <a:rPr lang="en-ES" dirty="0"/>
              <a:t> RM Grid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9A5F9E-2DA9-E2D9-1B93-EBFD6AEB299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1303460"/>
            <a:ext cx="8153400" cy="4495800"/>
          </a:xfrm>
        </p:spPr>
        <p:txBody>
          <a:bodyPr>
            <a:normAutofit/>
          </a:bodyPr>
          <a:lstStyle/>
          <a:p>
            <a:r>
              <a:rPr lang="en-ES" sz="2400" dirty="0"/>
              <a:t>Survey area of ~10,000 deg</a:t>
            </a:r>
            <a:r>
              <a:rPr lang="en-ES" sz="2400" baseline="30000" dirty="0"/>
              <a:t>2</a:t>
            </a:r>
            <a:r>
              <a:rPr lang="en-ES" sz="2400" dirty="0"/>
              <a:t> of extragalactic sky </a:t>
            </a:r>
          </a:p>
          <a:p>
            <a:pPr lvl="1"/>
            <a:r>
              <a:rPr lang="en-ES" sz="2000" dirty="0"/>
              <a:t>eg. match DES and Euclid for Dec &lt; 0</a:t>
            </a:r>
            <a:r>
              <a:rPr lang="en-ES" sz="2000" baseline="30000" dirty="0"/>
              <a:t>o</a:t>
            </a:r>
            <a:r>
              <a:rPr lang="en-ES" sz="2000" dirty="0"/>
              <a:t> (and Roman)</a:t>
            </a:r>
          </a:p>
          <a:p>
            <a:pPr lvl="1"/>
            <a:r>
              <a:rPr lang="en-GB" sz="2000" dirty="0"/>
              <a:t>a</a:t>
            </a:r>
            <a:r>
              <a:rPr lang="en-ES" sz="2000" dirty="0"/>
              <a:t>nd full overlap with ASKAP-POSSUM (best cm-RM Grid)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D138E2-C41F-A2B0-DDA1-62D5917D21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48" y="2505074"/>
            <a:ext cx="7772400" cy="424974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0441EC3-9CC5-CC2E-1BC6-68B0ECF83352}"/>
              </a:ext>
            </a:extLst>
          </p:cNvPr>
          <p:cNvSpPr txBox="1"/>
          <p:nvPr/>
        </p:nvSpPr>
        <p:spPr>
          <a:xfrm>
            <a:off x="5591915" y="2910183"/>
            <a:ext cx="26216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ES" dirty="0">
                <a:latin typeface="Garamond" panose="02020404030301010803" pitchFamily="18" charset="0"/>
              </a:rPr>
              <a:t>Yellow: Euclid</a:t>
            </a:r>
          </a:p>
          <a:p>
            <a:r>
              <a:rPr lang="en-ES" dirty="0">
                <a:latin typeface="Garamond" panose="02020404030301010803" pitchFamily="18" charset="0"/>
              </a:rPr>
              <a:t>Red: DES</a:t>
            </a:r>
          </a:p>
          <a:p>
            <a:r>
              <a:rPr lang="en-ES" dirty="0">
                <a:latin typeface="Garamond" panose="02020404030301010803" pitchFamily="18" charset="0"/>
              </a:rPr>
              <a:t>Pink/purple/black: Roman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25842A-2DA4-7EEB-C9DD-97A726013202}"/>
              </a:ext>
            </a:extLst>
          </p:cNvPr>
          <p:cNvSpPr txBox="1"/>
          <p:nvPr/>
        </p:nvSpPr>
        <p:spPr>
          <a:xfrm rot="16200000">
            <a:off x="6733706" y="4491449"/>
            <a:ext cx="37453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0" i="0" dirty="0">
                <a:solidFill>
                  <a:srgbClr val="5D5D5D"/>
                </a:solidFill>
                <a:effectLst/>
                <a:highlight>
                  <a:srgbClr val="FFFFFF"/>
                </a:highlight>
                <a:latin typeface="Helvetica Neue" panose="02000503000000020004" pitchFamily="2" charset="0"/>
              </a:rPr>
              <a:t>Euclid preparation. I. The Euclid Wide Survey</a:t>
            </a:r>
            <a:r>
              <a:rPr lang="en-ES" sz="1200" b="0" i="0" dirty="0">
                <a:solidFill>
                  <a:srgbClr val="5D5D5D"/>
                </a:solidFill>
                <a:effectLst/>
                <a:highlight>
                  <a:srgbClr val="FFFFFF"/>
                </a:highlight>
                <a:latin typeface="Helvetica Neue" panose="02000503000000020004" pitchFamily="2" charset="0"/>
              </a:rPr>
              <a:t> (2022)</a:t>
            </a:r>
            <a:endParaRPr lang="en-GB" sz="1200" b="0" i="0" dirty="0">
              <a:solidFill>
                <a:srgbClr val="5D5D5D"/>
              </a:solidFill>
              <a:effectLst/>
              <a:highlight>
                <a:srgbClr val="FFFFFF"/>
              </a:highlight>
              <a:latin typeface="Helvetica Neue" panose="02000503000000020004" pitchFamily="2" charset="0"/>
            </a:endParaRP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DA60CCDD-FD29-9F61-338F-901C57FB0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1072990"/>
            <a:ext cx="533400" cy="244476"/>
          </a:xfrm>
        </p:spPr>
        <p:txBody>
          <a:bodyPr>
            <a:normAutofit fontScale="85000" lnSpcReduction="20000"/>
          </a:bodyPr>
          <a:lstStyle/>
          <a:p>
            <a:pPr eaLnBrk="1" latinLnBrk="0" hangingPunct="1"/>
            <a:fld id="{F0C94032-CD4C-4C25-B0C2-CEC720522D92}" type="slidenum">
              <a:rPr kumimoji="0" lang="en-US" smtClean="0"/>
              <a:pPr eaLnBrk="1" latinLnBrk="0" hangingPunct="1"/>
              <a:t>28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0EF661-341E-CB1B-C5EB-A4116629ADA6}"/>
              </a:ext>
            </a:extLst>
          </p:cNvPr>
          <p:cNvSpPr txBox="1"/>
          <p:nvPr/>
        </p:nvSpPr>
        <p:spPr>
          <a:xfrm>
            <a:off x="654680" y="1061833"/>
            <a:ext cx="34051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O’Sullivan et al. SKA Science chapter, in prep.</a:t>
            </a:r>
          </a:p>
        </p:txBody>
      </p:sp>
    </p:spTree>
    <p:extLst>
      <p:ext uri="{BB962C8B-B14F-4D97-AF65-F5344CB8AC3E}">
        <p14:creationId xmlns:p14="http://schemas.microsoft.com/office/powerpoint/2010/main" val="23828654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88808-DB5B-1585-2CBC-86461436F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ES" dirty="0"/>
              <a:t>SKA-Low 10,000 deg</a:t>
            </a:r>
            <a:r>
              <a:rPr lang="en-ES" baseline="30000" dirty="0"/>
              <a:t>2</a:t>
            </a:r>
            <a:r>
              <a:rPr lang="en-ES" dirty="0"/>
              <a:t> RM Grid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9D07D-D60C-4307-C643-1098EC709AA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4267200"/>
            <a:ext cx="8153400" cy="182880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10000"/>
              </a:lnSpc>
            </a:pPr>
            <a:r>
              <a:rPr lang="en-US" i="1" dirty="0" err="1"/>
              <a:t>N</a:t>
            </a:r>
            <a:r>
              <a:rPr lang="en-US" baseline="-25000" dirty="0" err="1"/>
              <a:t>total</a:t>
            </a:r>
            <a:r>
              <a:rPr lang="en-US" dirty="0"/>
              <a:t>: combines survey area and RM sky density</a:t>
            </a:r>
          </a:p>
          <a:p>
            <a:pPr>
              <a:lnSpc>
                <a:spcPct val="110000"/>
              </a:lnSpc>
            </a:pPr>
            <a:r>
              <a:rPr lang="en-US" dirty="0"/>
              <a:t>SKA-Low wide-area: leading RM Grid for low-density, weakly </a:t>
            </a:r>
            <a:r>
              <a:rPr lang="en-US" dirty="0" err="1"/>
              <a:t>magnetised</a:t>
            </a:r>
            <a:r>
              <a:rPr lang="en-US" dirty="0"/>
              <a:t> Universe (</a:t>
            </a:r>
            <a:r>
              <a:rPr lang="en-US" dirty="0" err="1"/>
              <a:t>eg.</a:t>
            </a:r>
            <a:r>
              <a:rPr lang="en-US" dirty="0"/>
              <a:t> cosmic web filaments)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assumes high precision Milky Way RM model (expected from POSSUM data &amp; SKA-Mid) and current best ionosphere RM models</a:t>
            </a:r>
          </a:p>
          <a:p>
            <a:pPr>
              <a:lnSpc>
                <a:spcPct val="110000"/>
              </a:lnSpc>
            </a:pPr>
            <a:endParaRPr lang="en-E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13412A-3CED-3BB6-B7F5-2F514B8AB8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293" y="1537921"/>
            <a:ext cx="8222649" cy="26003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B4EB11E-BFF5-4997-2165-4A106E220414}"/>
              </a:ext>
            </a:extLst>
          </p:cNvPr>
          <p:cNvSpPr txBox="1"/>
          <p:nvPr/>
        </p:nvSpPr>
        <p:spPr>
          <a:xfrm>
            <a:off x="6458764" y="1981200"/>
            <a:ext cx="2083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ES" dirty="0">
                <a:solidFill>
                  <a:schemeClr val="bg1">
                    <a:lumMod val="50000"/>
                  </a:schemeClr>
                </a:solidFill>
                <a:latin typeface="Garamond" panose="02020404030301010803" pitchFamily="18" charset="0"/>
              </a:rPr>
              <a:t>Higher FoM = better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5D04916-6120-C635-1B4B-1A37A0491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1072990"/>
            <a:ext cx="533400" cy="244476"/>
          </a:xfrm>
        </p:spPr>
        <p:txBody>
          <a:bodyPr>
            <a:normAutofit fontScale="85000" lnSpcReduction="20000"/>
          </a:bodyPr>
          <a:lstStyle/>
          <a:p>
            <a:pPr eaLnBrk="1" latinLnBrk="0" hangingPunct="1"/>
            <a:fld id="{F0C94032-CD4C-4C25-B0C2-CEC720522D92}" type="slidenum">
              <a:rPr kumimoji="0" lang="en-US" smtClean="0"/>
              <a:pPr eaLnBrk="1" latinLnBrk="0" hangingPunct="1"/>
              <a:t>29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6DC354-CF3D-FEF8-562D-613AD3B824EA}"/>
              </a:ext>
            </a:extLst>
          </p:cNvPr>
          <p:cNvSpPr txBox="1"/>
          <p:nvPr/>
        </p:nvSpPr>
        <p:spPr>
          <a:xfrm>
            <a:off x="654680" y="1061833"/>
            <a:ext cx="34051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O’Sullivan et al. SKA Science chapter, in prep.</a:t>
            </a:r>
          </a:p>
        </p:txBody>
      </p:sp>
    </p:spTree>
    <p:extLst>
      <p:ext uri="{BB962C8B-B14F-4D97-AF65-F5344CB8AC3E}">
        <p14:creationId xmlns:p14="http://schemas.microsoft.com/office/powerpoint/2010/main" val="23176715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Garamond-Trebuchet MS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318456</TotalTime>
  <Words>2635</Words>
  <Application>Microsoft Macintosh PowerPoint</Application>
  <PresentationFormat>On-screen Show (4:3)</PresentationFormat>
  <Paragraphs>316</Paragraphs>
  <Slides>29</Slides>
  <Notes>19</Notes>
  <HiddenSlides>0</HiddenSlides>
  <MMClips>3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42" baseType="lpstr">
      <vt:lpstr>Arial</vt:lpstr>
      <vt:lpstr>Calibri</vt:lpstr>
      <vt:lpstr>Garamond</vt:lpstr>
      <vt:lpstr>Helvetica Neue</vt:lpstr>
      <vt:lpstr>Lucida Grande</vt:lpstr>
      <vt:lpstr>NimbusRomNo9L</vt:lpstr>
      <vt:lpstr>Roboto</vt:lpstr>
      <vt:lpstr>rtxmi</vt:lpstr>
      <vt:lpstr>rtxr</vt:lpstr>
      <vt:lpstr>Symbol</vt:lpstr>
      <vt:lpstr>Wingdings</vt:lpstr>
      <vt:lpstr>Wingdings 2</vt:lpstr>
      <vt:lpstr>Median</vt:lpstr>
      <vt:lpstr>The LOFAR RM Grid: a precision view of cosmic magnetism at metre wavelengths   Shane O’Sullivan Universidad Complutense de Madrid s.p.osullivan@ucm.es </vt:lpstr>
      <vt:lpstr>Magnetism with radio telescopes</vt:lpstr>
      <vt:lpstr>RM Grid motivation</vt:lpstr>
      <vt:lpstr>LoTSS DR2 RM Grid: Science Highlights</vt:lpstr>
      <vt:lpstr>PowerPoint Presentation</vt:lpstr>
      <vt:lpstr>LoTSS DR2: B in cosmic web filaments </vt:lpstr>
      <vt:lpstr>Testing magnetogenesis scenarios</vt:lpstr>
      <vt:lpstr>Implications of BPMF ~ 0.4 nG</vt:lpstr>
      <vt:lpstr>(Magnetised) outflows in simulations</vt:lpstr>
      <vt:lpstr>(Magnetised) outflows in simulations</vt:lpstr>
      <vt:lpstr>LoTSS DR2: Magnetised CGM of nearby galaxies</vt:lpstr>
      <vt:lpstr>LoTSS DR3 RM Grid</vt:lpstr>
      <vt:lpstr>LOFAR Two-metre Sky Survey (LoTSS)</vt:lpstr>
      <vt:lpstr>PowerPoint Presentation</vt:lpstr>
      <vt:lpstr>RM distribution</vt:lpstr>
      <vt:lpstr>Residual instrumental polarization</vt:lpstr>
      <vt:lpstr>Polarization angle accuracy</vt:lpstr>
      <vt:lpstr>Host IDs</vt:lpstr>
      <vt:lpstr>Next frontier: LOFAR2.0</vt:lpstr>
      <vt:lpstr>RM number density at metre-l </vt:lpstr>
      <vt:lpstr>SKA-Low RM Grid prospects</vt:lpstr>
      <vt:lpstr>SKA-Low: polarized source counts</vt:lpstr>
      <vt:lpstr>Summary</vt:lpstr>
      <vt:lpstr>PowerPoint Presentation</vt:lpstr>
      <vt:lpstr>Depolarization colour-colour plot</vt:lpstr>
      <vt:lpstr>LOFAR2.0: ILoTSS</vt:lpstr>
      <vt:lpstr>Host IDs</vt:lpstr>
      <vt:lpstr>SKA-Low 10,000 deg2 RM Grid</vt:lpstr>
      <vt:lpstr>SKA-Low 10,000 deg2 RM Grid</vt:lpstr>
    </vt:vector>
  </TitlesOfParts>
  <Company>University of Sydney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Shane O'Sullivan</dc:creator>
  <cp:lastModifiedBy>Shane O'Sullivan</cp:lastModifiedBy>
  <cp:revision>3261</cp:revision>
  <dcterms:created xsi:type="dcterms:W3CDTF">2015-02-11T20:03:28Z</dcterms:created>
  <dcterms:modified xsi:type="dcterms:W3CDTF">2026-06-09T07:33:29Z</dcterms:modified>
</cp:coreProperties>
</file>