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660" r:id="rId2"/>
    <p:sldId id="607" r:id="rId3"/>
    <p:sldId id="741" r:id="rId4"/>
    <p:sldId id="593" r:id="rId5"/>
    <p:sldId id="729" r:id="rId6"/>
    <p:sldId id="737" r:id="rId7"/>
    <p:sldId id="730" r:id="rId8"/>
    <p:sldId id="732" r:id="rId9"/>
    <p:sldId id="682" r:id="rId10"/>
    <p:sldId id="699" r:id="rId11"/>
    <p:sldId id="523" r:id="rId12"/>
    <p:sldId id="688" r:id="rId13"/>
    <p:sldId id="646" r:id="rId14"/>
    <p:sldId id="669" r:id="rId15"/>
    <p:sldId id="743" r:id="rId16"/>
    <p:sldId id="654" r:id="rId17"/>
    <p:sldId id="617" r:id="rId18"/>
    <p:sldId id="742" r:id="rId19"/>
    <p:sldId id="622" r:id="rId20"/>
    <p:sldId id="691" r:id="rId21"/>
    <p:sldId id="675" r:id="rId22"/>
    <p:sldId id="721" r:id="rId23"/>
    <p:sldId id="693" r:id="rId24"/>
    <p:sldId id="726" r:id="rId25"/>
    <p:sldId id="653" r:id="rId26"/>
    <p:sldId id="717" r:id="rId27"/>
    <p:sldId id="677" r:id="rId28"/>
    <p:sldId id="744" r:id="rId29"/>
    <p:sldId id="690" r:id="rId30"/>
  </p:sldIdLst>
  <p:sldSz cx="12192000" cy="6858000"/>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8000"/>
    <a:srgbClr val="006600"/>
    <a:srgbClr val="339966"/>
    <a:srgbClr val="000066"/>
    <a:srgbClr val="AE9F12"/>
    <a:srgbClr val="250EB2"/>
    <a:srgbClr val="336600"/>
    <a:srgbClr val="33CC33"/>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7193" autoAdjust="0"/>
  </p:normalViewPr>
  <p:slideViewPr>
    <p:cSldViewPr snapToGrid="0">
      <p:cViewPr varScale="1">
        <p:scale>
          <a:sx n="61" d="100"/>
          <a:sy n="61" d="100"/>
        </p:scale>
        <p:origin x="756"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3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60" cy="498055"/>
          </a:xfrm>
          <a:prstGeom prst="rect">
            <a:avLst/>
          </a:prstGeom>
        </p:spPr>
        <p:txBody>
          <a:bodyPr vert="horz" lIns="91275" tIns="45638" rIns="91275" bIns="45638" rtlCol="0"/>
          <a:lstStyle>
            <a:lvl1pPr algn="l">
              <a:defRPr sz="1200"/>
            </a:lvl1pPr>
          </a:lstStyle>
          <a:p>
            <a:endParaRPr lang="pl-PL"/>
          </a:p>
        </p:txBody>
      </p:sp>
      <p:sp>
        <p:nvSpPr>
          <p:cNvPr id="3" name="Symbol zastępczy daty 2"/>
          <p:cNvSpPr>
            <a:spLocks noGrp="1"/>
          </p:cNvSpPr>
          <p:nvPr>
            <p:ph type="dt" idx="1"/>
          </p:nvPr>
        </p:nvSpPr>
        <p:spPr>
          <a:xfrm>
            <a:off x="3850443" y="0"/>
            <a:ext cx="2945660" cy="498055"/>
          </a:xfrm>
          <a:prstGeom prst="rect">
            <a:avLst/>
          </a:prstGeom>
        </p:spPr>
        <p:txBody>
          <a:bodyPr vert="horz" lIns="91275" tIns="45638" rIns="91275" bIns="45638" rtlCol="0"/>
          <a:lstStyle>
            <a:lvl1pPr algn="r">
              <a:defRPr sz="1200"/>
            </a:lvl1pPr>
          </a:lstStyle>
          <a:p>
            <a:fld id="{4177A50C-B2CA-4BDE-B8E5-DD71058CB74F}" type="datetimeFigureOut">
              <a:rPr lang="pl-PL" smtClean="0"/>
              <a:t>05.06.2024</a:t>
            </a:fld>
            <a:endParaRPr lang="pl-PL"/>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275" tIns="45638" rIns="91275" bIns="45638" rtlCol="0" anchor="ctr"/>
          <a:lstStyle/>
          <a:p>
            <a:endParaRPr lang="pl-PL"/>
          </a:p>
        </p:txBody>
      </p:sp>
      <p:sp>
        <p:nvSpPr>
          <p:cNvPr id="5" name="Symbol zastępczy notatek 4"/>
          <p:cNvSpPr>
            <a:spLocks noGrp="1"/>
          </p:cNvSpPr>
          <p:nvPr>
            <p:ph type="body" sz="quarter" idx="3"/>
          </p:nvPr>
        </p:nvSpPr>
        <p:spPr>
          <a:xfrm>
            <a:off x="679768" y="4777195"/>
            <a:ext cx="5438140" cy="3908613"/>
          </a:xfrm>
          <a:prstGeom prst="rect">
            <a:avLst/>
          </a:prstGeom>
        </p:spPr>
        <p:txBody>
          <a:bodyPr vert="horz" lIns="91275" tIns="45638" rIns="91275" bIns="45638"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28584"/>
            <a:ext cx="2945660" cy="498054"/>
          </a:xfrm>
          <a:prstGeom prst="rect">
            <a:avLst/>
          </a:prstGeom>
        </p:spPr>
        <p:txBody>
          <a:bodyPr vert="horz" lIns="91275" tIns="45638" rIns="91275" bIns="45638"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3" y="9428584"/>
            <a:ext cx="2945660" cy="498054"/>
          </a:xfrm>
          <a:prstGeom prst="rect">
            <a:avLst/>
          </a:prstGeom>
        </p:spPr>
        <p:txBody>
          <a:bodyPr vert="horz" lIns="91275" tIns="45638" rIns="91275" bIns="45638" rtlCol="0" anchor="b"/>
          <a:lstStyle>
            <a:lvl1pPr algn="r">
              <a:defRPr sz="1200"/>
            </a:lvl1pPr>
          </a:lstStyle>
          <a:p>
            <a:fld id="{2D5C816D-7E97-42E0-9793-7FF55325E9E2}" type="slidenum">
              <a:rPr lang="pl-PL" smtClean="0"/>
              <a:t>‹#›</a:t>
            </a:fld>
            <a:endParaRPr lang="pl-PL"/>
          </a:p>
        </p:txBody>
      </p:sp>
    </p:spTree>
    <p:extLst>
      <p:ext uri="{BB962C8B-B14F-4D97-AF65-F5344CB8AC3E}">
        <p14:creationId xmlns:p14="http://schemas.microsoft.com/office/powerpoint/2010/main" val="193247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nSpc>
                <a:spcPct val="115000"/>
              </a:lnSpc>
            </a:pPr>
            <a:endParaRPr lang="pl-PL" sz="1000" dirty="0">
              <a:latin typeface="Arial" panose="020B0604020202020204" pitchFamily="34" charset="0"/>
              <a:ea typeface="Arial" panose="020B0604020202020204" pitchFamily="34" charset="0"/>
            </a:endParaRPr>
          </a:p>
        </p:txBody>
      </p:sp>
      <p:sp>
        <p:nvSpPr>
          <p:cNvPr id="4" name="Symbol zastępczy numeru slajdu 3"/>
          <p:cNvSpPr>
            <a:spLocks noGrp="1"/>
          </p:cNvSpPr>
          <p:nvPr>
            <p:ph type="sldNum" sz="quarter" idx="5"/>
          </p:nvPr>
        </p:nvSpPr>
        <p:spPr/>
        <p:txBody>
          <a:bodyPr/>
          <a:lstStyle/>
          <a:p>
            <a:fld id="{2D5C816D-7E97-42E0-9793-7FF55325E9E2}" type="slidenum">
              <a:rPr lang="pl-PL" smtClean="0"/>
              <a:t>1</a:t>
            </a:fld>
            <a:endParaRPr lang="pl-PL"/>
          </a:p>
        </p:txBody>
      </p:sp>
    </p:spTree>
    <p:extLst>
      <p:ext uri="{BB962C8B-B14F-4D97-AF65-F5344CB8AC3E}">
        <p14:creationId xmlns:p14="http://schemas.microsoft.com/office/powerpoint/2010/main" val="782651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defTabSz="912754">
              <a:defRPr/>
            </a:pPr>
            <a:endParaRPr lang="pl-PL" sz="1000" dirty="0">
              <a:latin typeface="Aptos" panose="020B0004020202020204" pitchFamily="34" charset="0"/>
              <a:cs typeface="Arial" panose="020B0604020202020204" pitchFamily="34" charset="0"/>
            </a:endParaRPr>
          </a:p>
        </p:txBody>
      </p:sp>
      <p:sp>
        <p:nvSpPr>
          <p:cNvPr id="4" name="Symbol zastępczy numeru slajdu 3"/>
          <p:cNvSpPr>
            <a:spLocks noGrp="1"/>
          </p:cNvSpPr>
          <p:nvPr>
            <p:ph type="sldNum" sz="quarter" idx="5"/>
          </p:nvPr>
        </p:nvSpPr>
        <p:spPr/>
        <p:txBody>
          <a:bodyPr/>
          <a:lstStyle/>
          <a:p>
            <a:fld id="{2D5C816D-7E97-42E0-9793-7FF55325E9E2}" type="slidenum">
              <a:rPr lang="pl-PL" smtClean="0"/>
              <a:t>10</a:t>
            </a:fld>
            <a:endParaRPr lang="pl-PL"/>
          </a:p>
        </p:txBody>
      </p:sp>
    </p:spTree>
    <p:extLst>
      <p:ext uri="{BB962C8B-B14F-4D97-AF65-F5344CB8AC3E}">
        <p14:creationId xmlns:p14="http://schemas.microsoft.com/office/powerpoint/2010/main" val="160388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endParaRPr lang="pl-PL" sz="1000" dirty="0">
              <a:latin typeface="Arial" panose="020B060402020202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11</a:t>
            </a:fld>
            <a:endParaRPr lang="pl-PL"/>
          </a:p>
        </p:txBody>
      </p:sp>
    </p:spTree>
    <p:extLst>
      <p:ext uri="{BB962C8B-B14F-4D97-AF65-F5344CB8AC3E}">
        <p14:creationId xmlns:p14="http://schemas.microsoft.com/office/powerpoint/2010/main" val="259735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endParaRPr lang="en-US" sz="1000" dirty="0">
              <a:latin typeface="Aptos" panose="020B000402020202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12</a:t>
            </a:fld>
            <a:endParaRPr lang="pl-PL"/>
          </a:p>
        </p:txBody>
      </p:sp>
    </p:spTree>
    <p:extLst>
      <p:ext uri="{BB962C8B-B14F-4D97-AF65-F5344CB8AC3E}">
        <p14:creationId xmlns:p14="http://schemas.microsoft.com/office/powerpoint/2010/main" val="204235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endParaRPr lang="pl-PL" sz="1000" dirty="0">
              <a:latin typeface="Arial" panose="020B060402020202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13</a:t>
            </a:fld>
            <a:endParaRPr lang="pl-PL"/>
          </a:p>
        </p:txBody>
      </p:sp>
    </p:spTree>
    <p:extLst>
      <p:ext uri="{BB962C8B-B14F-4D97-AF65-F5344CB8AC3E}">
        <p14:creationId xmlns:p14="http://schemas.microsoft.com/office/powerpoint/2010/main" val="3945256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endParaRPr lang="pl-PL" sz="1000" dirty="0">
              <a:latin typeface="Aptos" panose="020B000402020202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14</a:t>
            </a:fld>
            <a:endParaRPr lang="pl-PL"/>
          </a:p>
        </p:txBody>
      </p:sp>
    </p:spTree>
    <p:extLst>
      <p:ext uri="{BB962C8B-B14F-4D97-AF65-F5344CB8AC3E}">
        <p14:creationId xmlns:p14="http://schemas.microsoft.com/office/powerpoint/2010/main" val="2043299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a:latin typeface="Arial" panose="020B060402020202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15</a:t>
            </a:fld>
            <a:endParaRPr lang="pl-PL"/>
          </a:p>
        </p:txBody>
      </p:sp>
    </p:spTree>
    <p:extLst>
      <p:ext uri="{BB962C8B-B14F-4D97-AF65-F5344CB8AC3E}">
        <p14:creationId xmlns:p14="http://schemas.microsoft.com/office/powerpoint/2010/main" val="523586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endParaRPr lang="pl-PL" sz="1000" dirty="0">
              <a:latin typeface="Aptos" panose="020B000402020202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16</a:t>
            </a:fld>
            <a:endParaRPr lang="pl-PL"/>
          </a:p>
        </p:txBody>
      </p:sp>
    </p:spTree>
    <p:extLst>
      <p:ext uri="{BB962C8B-B14F-4D97-AF65-F5344CB8AC3E}">
        <p14:creationId xmlns:p14="http://schemas.microsoft.com/office/powerpoint/2010/main" val="2352444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endParaRPr lang="pl-PL" sz="1000" dirty="0">
              <a:latin typeface="Aptos" panose="020B000402020202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17</a:t>
            </a:fld>
            <a:endParaRPr lang="pl-PL"/>
          </a:p>
        </p:txBody>
      </p:sp>
    </p:spTree>
    <p:extLst>
      <p:ext uri="{BB962C8B-B14F-4D97-AF65-F5344CB8AC3E}">
        <p14:creationId xmlns:p14="http://schemas.microsoft.com/office/powerpoint/2010/main" val="2492802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endParaRPr lang="pl-PL" sz="1000" dirty="0">
              <a:latin typeface="Aptos" panose="020B000402020202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18</a:t>
            </a:fld>
            <a:endParaRPr lang="pl-PL"/>
          </a:p>
        </p:txBody>
      </p:sp>
    </p:spTree>
    <p:extLst>
      <p:ext uri="{BB962C8B-B14F-4D97-AF65-F5344CB8AC3E}">
        <p14:creationId xmlns:p14="http://schemas.microsoft.com/office/powerpoint/2010/main" val="1071966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a:latin typeface="Aptos" panose="020B000402020202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19</a:t>
            </a:fld>
            <a:endParaRPr lang="pl-PL"/>
          </a:p>
        </p:txBody>
      </p:sp>
    </p:spTree>
    <p:extLst>
      <p:ext uri="{BB962C8B-B14F-4D97-AF65-F5344CB8AC3E}">
        <p14:creationId xmlns:p14="http://schemas.microsoft.com/office/powerpoint/2010/main" val="288589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endParaRPr lang="pl-PL" sz="1000" dirty="0">
              <a:latin typeface="Aptos" panose="020B000402020202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2</a:t>
            </a:fld>
            <a:endParaRPr lang="pl-PL"/>
          </a:p>
        </p:txBody>
      </p:sp>
    </p:spTree>
    <p:extLst>
      <p:ext uri="{BB962C8B-B14F-4D97-AF65-F5344CB8AC3E}">
        <p14:creationId xmlns:p14="http://schemas.microsoft.com/office/powerpoint/2010/main" val="3078917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a:latin typeface="Aptos" panose="020B0004020202020204" pitchFamily="34" charset="0"/>
              <a:ea typeface="Calibri" panose="020F050202020403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20</a:t>
            </a:fld>
            <a:endParaRPr lang="pl-PL"/>
          </a:p>
        </p:txBody>
      </p:sp>
    </p:spTree>
    <p:extLst>
      <p:ext uri="{BB962C8B-B14F-4D97-AF65-F5344CB8AC3E}">
        <p14:creationId xmlns:p14="http://schemas.microsoft.com/office/powerpoint/2010/main" val="1765278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a:latin typeface="Arial" panose="020B0604020202020204" pitchFamily="34" charset="0"/>
              <a:ea typeface="Calibri" panose="020F050202020403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21</a:t>
            </a:fld>
            <a:endParaRPr lang="pl-PL"/>
          </a:p>
        </p:txBody>
      </p:sp>
    </p:spTree>
    <p:extLst>
      <p:ext uri="{BB962C8B-B14F-4D97-AF65-F5344CB8AC3E}">
        <p14:creationId xmlns:p14="http://schemas.microsoft.com/office/powerpoint/2010/main" val="3811094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a:effectLst/>
              <a:latin typeface="Aptos" panose="020B00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22</a:t>
            </a:fld>
            <a:endParaRPr lang="pl-PL"/>
          </a:p>
        </p:txBody>
      </p:sp>
    </p:spTree>
    <p:extLst>
      <p:ext uri="{BB962C8B-B14F-4D97-AF65-F5344CB8AC3E}">
        <p14:creationId xmlns:p14="http://schemas.microsoft.com/office/powerpoint/2010/main" val="2001695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a:latin typeface="Aptos" panose="020B0004020202020204" pitchFamily="34" charset="0"/>
              <a:ea typeface="Calibri" panose="020F050202020403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23</a:t>
            </a:fld>
            <a:endParaRPr lang="pl-PL"/>
          </a:p>
        </p:txBody>
      </p:sp>
    </p:spTree>
    <p:extLst>
      <p:ext uri="{BB962C8B-B14F-4D97-AF65-F5344CB8AC3E}">
        <p14:creationId xmlns:p14="http://schemas.microsoft.com/office/powerpoint/2010/main" val="2559819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a:latin typeface="Arial" panose="020B0604020202020204" pitchFamily="34" charset="0"/>
              <a:ea typeface="Calibri" panose="020F050202020403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24</a:t>
            </a:fld>
            <a:endParaRPr lang="pl-PL"/>
          </a:p>
        </p:txBody>
      </p:sp>
    </p:spTree>
    <p:extLst>
      <p:ext uri="{BB962C8B-B14F-4D97-AF65-F5344CB8AC3E}">
        <p14:creationId xmlns:p14="http://schemas.microsoft.com/office/powerpoint/2010/main" val="1575405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a:latin typeface="Aptos" panose="020B0004020202020204" pitchFamily="34" charset="0"/>
              <a:ea typeface="Calibri" panose="020F050202020403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25</a:t>
            </a:fld>
            <a:endParaRPr lang="pl-PL"/>
          </a:p>
        </p:txBody>
      </p:sp>
    </p:spTree>
    <p:extLst>
      <p:ext uri="{BB962C8B-B14F-4D97-AF65-F5344CB8AC3E}">
        <p14:creationId xmlns:p14="http://schemas.microsoft.com/office/powerpoint/2010/main" val="497325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a:latin typeface="Arial" panose="020B0604020202020204" pitchFamily="34" charset="0"/>
              <a:ea typeface="Calibri" panose="020F050202020403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26</a:t>
            </a:fld>
            <a:endParaRPr lang="pl-PL"/>
          </a:p>
        </p:txBody>
      </p:sp>
    </p:spTree>
    <p:extLst>
      <p:ext uri="{BB962C8B-B14F-4D97-AF65-F5344CB8AC3E}">
        <p14:creationId xmlns:p14="http://schemas.microsoft.com/office/powerpoint/2010/main" val="310394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a:latin typeface="Aptos" panose="020B00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27</a:t>
            </a:fld>
            <a:endParaRPr lang="pl-PL"/>
          </a:p>
        </p:txBody>
      </p:sp>
    </p:spTree>
    <p:extLst>
      <p:ext uri="{BB962C8B-B14F-4D97-AF65-F5344CB8AC3E}">
        <p14:creationId xmlns:p14="http://schemas.microsoft.com/office/powerpoint/2010/main" val="529935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a:latin typeface="Arial" panose="020B0604020202020204" pitchFamily="34" charset="0"/>
              <a:ea typeface="Calibri" panose="020F050202020403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28</a:t>
            </a:fld>
            <a:endParaRPr lang="pl-PL"/>
          </a:p>
        </p:txBody>
      </p:sp>
    </p:spTree>
    <p:extLst>
      <p:ext uri="{BB962C8B-B14F-4D97-AF65-F5344CB8AC3E}">
        <p14:creationId xmlns:p14="http://schemas.microsoft.com/office/powerpoint/2010/main" val="1904248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a:latin typeface="Aptos" panose="020B0004020202020204" pitchFamily="34" charset="0"/>
              <a:ea typeface="Calibri" panose="020F050202020403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29</a:t>
            </a:fld>
            <a:endParaRPr lang="pl-PL"/>
          </a:p>
        </p:txBody>
      </p:sp>
    </p:spTree>
    <p:extLst>
      <p:ext uri="{BB962C8B-B14F-4D97-AF65-F5344CB8AC3E}">
        <p14:creationId xmlns:p14="http://schemas.microsoft.com/office/powerpoint/2010/main" val="1701770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endParaRPr lang="pl-PL" sz="1000" dirty="0">
              <a:latin typeface="Arial" panose="020B0604020202020204" pitchFamily="34" charset="0"/>
              <a:cs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3</a:t>
            </a:fld>
            <a:endParaRPr lang="pl-PL"/>
          </a:p>
        </p:txBody>
      </p:sp>
    </p:spTree>
    <p:extLst>
      <p:ext uri="{BB962C8B-B14F-4D97-AF65-F5344CB8AC3E}">
        <p14:creationId xmlns:p14="http://schemas.microsoft.com/office/powerpoint/2010/main" val="83670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defTabSz="912754">
              <a:defRPr/>
            </a:pPr>
            <a:endParaRPr lang="pl-PL" sz="1000" kern="100" dirty="0">
              <a:latin typeface="Aptos" panose="020B0004020202020204" pitchFamily="34" charset="0"/>
              <a:ea typeface="Calibri" panose="020F0502020204030204" pitchFamily="34" charset="0"/>
              <a:cs typeface="Arial" panose="020B0604020202020204" pitchFamily="34" charset="0"/>
            </a:endParaRPr>
          </a:p>
        </p:txBody>
      </p:sp>
      <p:sp>
        <p:nvSpPr>
          <p:cNvPr id="4" name="Symbol zastępczy numeru slajdu 3"/>
          <p:cNvSpPr>
            <a:spLocks noGrp="1"/>
          </p:cNvSpPr>
          <p:nvPr>
            <p:ph type="sldNum" sz="quarter" idx="5"/>
          </p:nvPr>
        </p:nvSpPr>
        <p:spPr/>
        <p:txBody>
          <a:bodyPr/>
          <a:lstStyle/>
          <a:p>
            <a:fld id="{2D5C816D-7E97-42E0-9793-7FF55325E9E2}" type="slidenum">
              <a:rPr lang="pl-PL" smtClean="0"/>
              <a:t>4</a:t>
            </a:fld>
            <a:endParaRPr lang="pl-PL"/>
          </a:p>
        </p:txBody>
      </p:sp>
    </p:spTree>
    <p:extLst>
      <p:ext uri="{BB962C8B-B14F-4D97-AF65-F5344CB8AC3E}">
        <p14:creationId xmlns:p14="http://schemas.microsoft.com/office/powerpoint/2010/main" val="4078030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a:effectLst/>
              <a:latin typeface="Aptos" panose="020B0004020202020204" pitchFamily="34" charset="0"/>
              <a:ea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5</a:t>
            </a:fld>
            <a:endParaRPr lang="pl-PL"/>
          </a:p>
        </p:txBody>
      </p:sp>
    </p:spTree>
    <p:extLst>
      <p:ext uri="{BB962C8B-B14F-4D97-AF65-F5344CB8AC3E}">
        <p14:creationId xmlns:p14="http://schemas.microsoft.com/office/powerpoint/2010/main" val="463214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a:effectLst/>
              <a:latin typeface="Aptos" panose="020B0004020202020204" pitchFamily="34" charset="0"/>
              <a:ea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6</a:t>
            </a:fld>
            <a:endParaRPr lang="pl-PL"/>
          </a:p>
        </p:txBody>
      </p:sp>
    </p:spTree>
    <p:extLst>
      <p:ext uri="{BB962C8B-B14F-4D97-AF65-F5344CB8AC3E}">
        <p14:creationId xmlns:p14="http://schemas.microsoft.com/office/powerpoint/2010/main" val="36069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a:effectLst/>
              <a:latin typeface="Aptos" panose="020B0004020202020204" pitchFamily="34" charset="0"/>
              <a:ea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7</a:t>
            </a:fld>
            <a:endParaRPr lang="pl-PL"/>
          </a:p>
        </p:txBody>
      </p:sp>
    </p:spTree>
    <p:extLst>
      <p:ext uri="{BB962C8B-B14F-4D97-AF65-F5344CB8AC3E}">
        <p14:creationId xmlns:p14="http://schemas.microsoft.com/office/powerpoint/2010/main" val="3515857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a:effectLst/>
              <a:latin typeface="Aptos" panose="020B0004020202020204" pitchFamily="34" charset="0"/>
              <a:ea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8</a:t>
            </a:fld>
            <a:endParaRPr lang="pl-PL"/>
          </a:p>
        </p:txBody>
      </p:sp>
    </p:spTree>
    <p:extLst>
      <p:ext uri="{BB962C8B-B14F-4D97-AF65-F5344CB8AC3E}">
        <p14:creationId xmlns:p14="http://schemas.microsoft.com/office/powerpoint/2010/main" val="848850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a:effectLst/>
              <a:latin typeface="Aptos" panose="020B0004020202020204" pitchFamily="34" charset="0"/>
              <a:ea typeface="Arial" panose="020B0604020202020204" pitchFamily="34" charset="0"/>
            </a:endParaRPr>
          </a:p>
        </p:txBody>
      </p:sp>
      <p:sp>
        <p:nvSpPr>
          <p:cNvPr id="4" name="Symbol zastępczy numeru slajdu 3"/>
          <p:cNvSpPr>
            <a:spLocks noGrp="1"/>
          </p:cNvSpPr>
          <p:nvPr>
            <p:ph type="sldNum" sz="quarter" idx="10"/>
          </p:nvPr>
        </p:nvSpPr>
        <p:spPr/>
        <p:txBody>
          <a:bodyPr/>
          <a:lstStyle/>
          <a:p>
            <a:fld id="{62E323E0-8C83-424F-84E5-D9D0086F7922}" type="slidenum">
              <a:rPr lang="pl-PL" smtClean="0"/>
              <a:pPr/>
              <a:t>9</a:t>
            </a:fld>
            <a:endParaRPr lang="pl-PL"/>
          </a:p>
        </p:txBody>
      </p:sp>
    </p:spTree>
    <p:extLst>
      <p:ext uri="{BB962C8B-B14F-4D97-AF65-F5344CB8AC3E}">
        <p14:creationId xmlns:p14="http://schemas.microsoft.com/office/powerpoint/2010/main" val="1026853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012B6B6E-8A6F-4B6F-A20D-BD41D51D5406}" type="datetimeFigureOut">
              <a:rPr lang="pl-PL" smtClean="0"/>
              <a:t>05.06.2024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8C4EAA9-BDE0-4A26-AA00-66FFF46C35DB}" type="slidenum">
              <a:rPr lang="pl-PL" smtClean="0"/>
              <a:t>‹#›</a:t>
            </a:fld>
            <a:endParaRPr lang="pl-PL"/>
          </a:p>
        </p:txBody>
      </p:sp>
    </p:spTree>
    <p:extLst>
      <p:ext uri="{BB962C8B-B14F-4D97-AF65-F5344CB8AC3E}">
        <p14:creationId xmlns:p14="http://schemas.microsoft.com/office/powerpoint/2010/main" val="3957760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012B6B6E-8A6F-4B6F-A20D-BD41D51D5406}" type="datetimeFigureOut">
              <a:rPr lang="pl-PL" smtClean="0"/>
              <a:t>05.06.2024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8C4EAA9-BDE0-4A26-AA00-66FFF46C35DB}" type="slidenum">
              <a:rPr lang="pl-PL" smtClean="0"/>
              <a:t>‹#›</a:t>
            </a:fld>
            <a:endParaRPr lang="pl-PL"/>
          </a:p>
        </p:txBody>
      </p:sp>
    </p:spTree>
    <p:extLst>
      <p:ext uri="{BB962C8B-B14F-4D97-AF65-F5344CB8AC3E}">
        <p14:creationId xmlns:p14="http://schemas.microsoft.com/office/powerpoint/2010/main" val="3676106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012B6B6E-8A6F-4B6F-A20D-BD41D51D5406}" type="datetimeFigureOut">
              <a:rPr lang="pl-PL" smtClean="0"/>
              <a:t>05.06.2024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8C4EAA9-BDE0-4A26-AA00-66FFF46C35DB}" type="slidenum">
              <a:rPr lang="pl-PL" smtClean="0"/>
              <a:t>‹#›</a:t>
            </a:fld>
            <a:endParaRPr lang="pl-PL"/>
          </a:p>
        </p:txBody>
      </p:sp>
    </p:spTree>
    <p:extLst>
      <p:ext uri="{BB962C8B-B14F-4D97-AF65-F5344CB8AC3E}">
        <p14:creationId xmlns:p14="http://schemas.microsoft.com/office/powerpoint/2010/main" val="2508641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012B6B6E-8A6F-4B6F-A20D-BD41D51D5406}" type="datetimeFigureOut">
              <a:rPr lang="pl-PL" smtClean="0"/>
              <a:t>05.06.2024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8C4EAA9-BDE0-4A26-AA00-66FFF46C35DB}" type="slidenum">
              <a:rPr lang="pl-PL" smtClean="0"/>
              <a:t>‹#›</a:t>
            </a:fld>
            <a:endParaRPr lang="pl-PL"/>
          </a:p>
        </p:txBody>
      </p:sp>
    </p:spTree>
    <p:extLst>
      <p:ext uri="{BB962C8B-B14F-4D97-AF65-F5344CB8AC3E}">
        <p14:creationId xmlns:p14="http://schemas.microsoft.com/office/powerpoint/2010/main" val="2957860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p:cNvSpPr>
            <a:spLocks noGrp="1"/>
          </p:cNvSpPr>
          <p:nvPr>
            <p:ph type="dt" sz="half" idx="10"/>
          </p:nvPr>
        </p:nvSpPr>
        <p:spPr/>
        <p:txBody>
          <a:bodyPr/>
          <a:lstStyle/>
          <a:p>
            <a:fld id="{012B6B6E-8A6F-4B6F-A20D-BD41D51D5406}" type="datetimeFigureOut">
              <a:rPr lang="pl-PL" smtClean="0"/>
              <a:t>05.06.2024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8C4EAA9-BDE0-4A26-AA00-66FFF46C35DB}" type="slidenum">
              <a:rPr lang="pl-PL" smtClean="0"/>
              <a:t>‹#›</a:t>
            </a:fld>
            <a:endParaRPr lang="pl-PL"/>
          </a:p>
        </p:txBody>
      </p:sp>
    </p:spTree>
    <p:extLst>
      <p:ext uri="{BB962C8B-B14F-4D97-AF65-F5344CB8AC3E}">
        <p14:creationId xmlns:p14="http://schemas.microsoft.com/office/powerpoint/2010/main" val="2360747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012B6B6E-8A6F-4B6F-A20D-BD41D51D5406}" type="datetimeFigureOut">
              <a:rPr lang="pl-PL" smtClean="0"/>
              <a:t>05.06.2024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8C4EAA9-BDE0-4A26-AA00-66FFF46C35DB}" type="slidenum">
              <a:rPr lang="pl-PL" smtClean="0"/>
              <a:t>‹#›</a:t>
            </a:fld>
            <a:endParaRPr lang="pl-PL"/>
          </a:p>
        </p:txBody>
      </p:sp>
    </p:spTree>
    <p:extLst>
      <p:ext uri="{BB962C8B-B14F-4D97-AF65-F5344CB8AC3E}">
        <p14:creationId xmlns:p14="http://schemas.microsoft.com/office/powerpoint/2010/main" val="3183151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012B6B6E-8A6F-4B6F-A20D-BD41D51D5406}" type="datetimeFigureOut">
              <a:rPr lang="pl-PL" smtClean="0"/>
              <a:t>05.06.2024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D8C4EAA9-BDE0-4A26-AA00-66FFF46C35DB}" type="slidenum">
              <a:rPr lang="pl-PL" smtClean="0"/>
              <a:t>‹#›</a:t>
            </a:fld>
            <a:endParaRPr lang="pl-PL"/>
          </a:p>
        </p:txBody>
      </p:sp>
    </p:spTree>
    <p:extLst>
      <p:ext uri="{BB962C8B-B14F-4D97-AF65-F5344CB8AC3E}">
        <p14:creationId xmlns:p14="http://schemas.microsoft.com/office/powerpoint/2010/main" val="3605109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012B6B6E-8A6F-4B6F-A20D-BD41D51D5406}" type="datetimeFigureOut">
              <a:rPr lang="pl-PL" smtClean="0"/>
              <a:t>05.06.2024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D8C4EAA9-BDE0-4A26-AA00-66FFF46C35DB}" type="slidenum">
              <a:rPr lang="pl-PL" smtClean="0"/>
              <a:t>‹#›</a:t>
            </a:fld>
            <a:endParaRPr lang="pl-PL"/>
          </a:p>
        </p:txBody>
      </p:sp>
    </p:spTree>
    <p:extLst>
      <p:ext uri="{BB962C8B-B14F-4D97-AF65-F5344CB8AC3E}">
        <p14:creationId xmlns:p14="http://schemas.microsoft.com/office/powerpoint/2010/main" val="270976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012B6B6E-8A6F-4B6F-A20D-BD41D51D5406}" type="datetimeFigureOut">
              <a:rPr lang="pl-PL" smtClean="0"/>
              <a:t>05.06.2024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D8C4EAA9-BDE0-4A26-AA00-66FFF46C35DB}" type="slidenum">
              <a:rPr lang="pl-PL" smtClean="0"/>
              <a:t>‹#›</a:t>
            </a:fld>
            <a:endParaRPr lang="pl-PL"/>
          </a:p>
        </p:txBody>
      </p:sp>
    </p:spTree>
    <p:extLst>
      <p:ext uri="{BB962C8B-B14F-4D97-AF65-F5344CB8AC3E}">
        <p14:creationId xmlns:p14="http://schemas.microsoft.com/office/powerpoint/2010/main" val="1425056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p:cNvSpPr>
            <a:spLocks noGrp="1"/>
          </p:cNvSpPr>
          <p:nvPr>
            <p:ph type="dt" sz="half" idx="10"/>
          </p:nvPr>
        </p:nvSpPr>
        <p:spPr/>
        <p:txBody>
          <a:bodyPr/>
          <a:lstStyle/>
          <a:p>
            <a:fld id="{012B6B6E-8A6F-4B6F-A20D-BD41D51D5406}" type="datetimeFigureOut">
              <a:rPr lang="pl-PL" smtClean="0"/>
              <a:t>05.06.2024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8C4EAA9-BDE0-4A26-AA00-66FFF46C35DB}" type="slidenum">
              <a:rPr lang="pl-PL" smtClean="0"/>
              <a:t>‹#›</a:t>
            </a:fld>
            <a:endParaRPr lang="pl-PL"/>
          </a:p>
        </p:txBody>
      </p:sp>
    </p:spTree>
    <p:extLst>
      <p:ext uri="{BB962C8B-B14F-4D97-AF65-F5344CB8AC3E}">
        <p14:creationId xmlns:p14="http://schemas.microsoft.com/office/powerpoint/2010/main" val="3535618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p:cNvSpPr>
            <a:spLocks noGrp="1"/>
          </p:cNvSpPr>
          <p:nvPr>
            <p:ph type="dt" sz="half" idx="10"/>
          </p:nvPr>
        </p:nvSpPr>
        <p:spPr/>
        <p:txBody>
          <a:bodyPr/>
          <a:lstStyle/>
          <a:p>
            <a:fld id="{012B6B6E-8A6F-4B6F-A20D-BD41D51D5406}" type="datetimeFigureOut">
              <a:rPr lang="pl-PL" smtClean="0"/>
              <a:t>05.06.2024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8C4EAA9-BDE0-4A26-AA00-66FFF46C35DB}" type="slidenum">
              <a:rPr lang="pl-PL" smtClean="0"/>
              <a:t>‹#›</a:t>
            </a:fld>
            <a:endParaRPr lang="pl-PL"/>
          </a:p>
        </p:txBody>
      </p:sp>
    </p:spTree>
    <p:extLst>
      <p:ext uri="{BB962C8B-B14F-4D97-AF65-F5344CB8AC3E}">
        <p14:creationId xmlns:p14="http://schemas.microsoft.com/office/powerpoint/2010/main" val="3775337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B6B6E-8A6F-4B6F-A20D-BD41D51D5406}" type="datetimeFigureOut">
              <a:rPr lang="pl-PL" smtClean="0"/>
              <a:t>05.06.2024</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C4EAA9-BDE0-4A26-AA00-66FFF46C35DB}" type="slidenum">
              <a:rPr lang="pl-PL" smtClean="0"/>
              <a:t>‹#›</a:t>
            </a:fld>
            <a:endParaRPr lang="pl-PL"/>
          </a:p>
        </p:txBody>
      </p:sp>
    </p:spTree>
    <p:extLst>
      <p:ext uri="{BB962C8B-B14F-4D97-AF65-F5344CB8AC3E}">
        <p14:creationId xmlns:p14="http://schemas.microsoft.com/office/powerpoint/2010/main" val="4253222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e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tiff"/><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az 5" descr="Obraz zawierający ciepło, na wolnym powietrzu, ogień, natura&#10;&#10;Opis wygenerowany automatycznie">
            <a:extLst>
              <a:ext uri="{FF2B5EF4-FFF2-40B4-BE49-F238E27FC236}">
                <a16:creationId xmlns:a16="http://schemas.microsoft.com/office/drawing/2014/main" id="{8F070ABD-3813-D427-FF32-754CA81DC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428"/>
            <a:ext cx="12188825" cy="6932428"/>
          </a:xfrm>
          <a:prstGeom prst="rect">
            <a:avLst/>
          </a:prstGeom>
        </p:spPr>
      </p:pic>
      <p:sp>
        <p:nvSpPr>
          <p:cNvPr id="2" name="Prostokąt 1">
            <a:extLst>
              <a:ext uri="{FF2B5EF4-FFF2-40B4-BE49-F238E27FC236}">
                <a16:creationId xmlns:a16="http://schemas.microsoft.com/office/drawing/2014/main" id="{698F49FE-AD03-7908-948C-26F2AE7CDB1F}"/>
              </a:ext>
            </a:extLst>
          </p:cNvPr>
          <p:cNvSpPr/>
          <p:nvPr/>
        </p:nvSpPr>
        <p:spPr>
          <a:xfrm>
            <a:off x="0" y="5888483"/>
            <a:ext cx="12192000" cy="969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719999" y="546500"/>
            <a:ext cx="10800000" cy="1766637"/>
          </a:xfrm>
          <a:prstGeom prst="rect">
            <a:avLst/>
          </a:prstGeom>
        </p:spPr>
        <p:txBody>
          <a:bodyPr wrap="square">
            <a:spAutoFit/>
          </a:bodyPr>
          <a:lstStyle/>
          <a:p>
            <a:pPr>
              <a:lnSpc>
                <a:spcPct val="115000"/>
              </a:lnSpc>
            </a:pPr>
            <a:r>
              <a:rPr lang="en-GB" sz="3300" b="1" kern="100" dirty="0">
                <a:solidFill>
                  <a:schemeClr val="bg1"/>
                </a:solidFill>
                <a:effectLst/>
                <a:latin typeface="Aptos" panose="020B0004020202020204" pitchFamily="34" charset="0"/>
                <a:ea typeface="Aptos" panose="020B0004020202020204" pitchFamily="34" charset="0"/>
              </a:rPr>
              <a:t>SOLAR RESEARCH WITH LOFAR TELESCOPE</a:t>
            </a:r>
            <a:endParaRPr lang="pl-PL" sz="3300" kern="100" dirty="0">
              <a:solidFill>
                <a:schemeClr val="bg1"/>
              </a:solidFill>
              <a:effectLst/>
              <a:latin typeface="Aptos" panose="020B0004020202020204" pitchFamily="34" charset="0"/>
              <a:ea typeface="Aptos" panose="020B0004020202020204" pitchFamily="34" charset="0"/>
            </a:endParaRPr>
          </a:p>
          <a:p>
            <a:pPr>
              <a:lnSpc>
                <a:spcPct val="115000"/>
              </a:lnSpc>
            </a:pPr>
            <a:r>
              <a:rPr lang="en-GB" sz="2140" b="1" kern="100" dirty="0">
                <a:solidFill>
                  <a:schemeClr val="bg1"/>
                </a:solidFill>
                <a:effectLst/>
                <a:latin typeface="Aptos" panose="020B0004020202020204" pitchFamily="34" charset="0"/>
                <a:ea typeface="Aptos" panose="020B0004020202020204" pitchFamily="34" charset="0"/>
              </a:rPr>
              <a:t>BARTOSZ DĄBROWSKI </a:t>
            </a:r>
            <a:r>
              <a:rPr lang="en-GB" sz="2140" kern="100" dirty="0">
                <a:solidFill>
                  <a:schemeClr val="bg1"/>
                </a:solidFill>
                <a:effectLst/>
                <a:latin typeface="Aptos" panose="020B0004020202020204" pitchFamily="34" charset="0"/>
                <a:ea typeface="Aptos" panose="020B0004020202020204" pitchFamily="34" charset="0"/>
              </a:rPr>
              <a:t>and core team of Solar and Space Weather KSP</a:t>
            </a:r>
            <a:br>
              <a:rPr lang="pl-PL" sz="2800" b="0" dirty="0">
                <a:solidFill>
                  <a:schemeClr val="bg1"/>
                </a:solidFill>
                <a:effectLst/>
                <a:latin typeface="Aptos" panose="020B0004020202020204" pitchFamily="34" charset="0"/>
                <a:ea typeface="Unit Offc Light" panose="020B0504030101020102" pitchFamily="34" charset="0"/>
                <a:cs typeface="Arial" panose="020B0604020202020204" pitchFamily="34" charset="0"/>
              </a:rPr>
            </a:br>
            <a:endParaRPr lang="pl-PL" sz="1000" dirty="0">
              <a:solidFill>
                <a:schemeClr val="bg1"/>
              </a:solidFill>
              <a:effectLst/>
              <a:latin typeface="Aptos" panose="020B0004020202020204" pitchFamily="34" charset="0"/>
              <a:ea typeface="Unit Offc Light" panose="020B0504030101020102" pitchFamily="34" charset="0"/>
              <a:cs typeface="Arial" panose="020B0604020202020204" pitchFamily="34" charset="0"/>
            </a:endParaRPr>
          </a:p>
          <a:p>
            <a:r>
              <a:rPr lang="en-US" sz="1610" b="1" dirty="0">
                <a:solidFill>
                  <a:schemeClr val="bg1"/>
                </a:solidFill>
                <a:effectLst/>
                <a:latin typeface="Aptos" panose="020B0004020202020204" pitchFamily="34" charset="0"/>
                <a:ea typeface="Unit Offc Light" panose="020B0504030101020102" pitchFamily="34" charset="0"/>
                <a:cs typeface="Arial" panose="020B0604020202020204" pitchFamily="34" charset="0"/>
              </a:rPr>
              <a:t>Space Radio-Diagnostics Research Centre</a:t>
            </a:r>
            <a:endParaRPr lang="pl-PL" sz="1610" b="1" dirty="0">
              <a:solidFill>
                <a:schemeClr val="bg1"/>
              </a:solidFill>
              <a:effectLst/>
              <a:latin typeface="Aptos" panose="020B0004020202020204" pitchFamily="34" charset="0"/>
              <a:ea typeface="Unit Offc Light" panose="020B0504030101020102" pitchFamily="34" charset="0"/>
              <a:cs typeface="Arial" panose="020B0604020202020204" pitchFamily="34" charset="0"/>
            </a:endParaRPr>
          </a:p>
          <a:p>
            <a:r>
              <a:rPr lang="en-US" sz="1680" dirty="0">
                <a:solidFill>
                  <a:schemeClr val="bg1"/>
                </a:solidFill>
                <a:effectLst/>
                <a:latin typeface="Aptos" panose="020B0004020202020204" pitchFamily="34" charset="0"/>
                <a:ea typeface="Unit Offc Light" panose="020B0504030101020102" pitchFamily="34" charset="0"/>
                <a:cs typeface="Arial" panose="020B0604020202020204" pitchFamily="34" charset="0"/>
              </a:rPr>
              <a:t>University of Warmia and </a:t>
            </a:r>
            <a:r>
              <a:rPr lang="en-US" sz="1680" dirty="0" err="1">
                <a:solidFill>
                  <a:schemeClr val="bg1"/>
                </a:solidFill>
                <a:effectLst/>
                <a:latin typeface="Aptos" panose="020B0004020202020204" pitchFamily="34" charset="0"/>
                <a:ea typeface="Unit Offc Light" panose="020B0504030101020102" pitchFamily="34" charset="0"/>
                <a:cs typeface="Arial" panose="020B0604020202020204" pitchFamily="34" charset="0"/>
              </a:rPr>
              <a:t>Mazury</a:t>
            </a:r>
            <a:r>
              <a:rPr lang="pl-PL" sz="1680" dirty="0">
                <a:solidFill>
                  <a:schemeClr val="bg1"/>
                </a:solidFill>
                <a:effectLst/>
                <a:latin typeface="Aptos" panose="020B0004020202020204" pitchFamily="34" charset="0"/>
                <a:ea typeface="Unit Offc Light" panose="020B0504030101020102" pitchFamily="34" charset="0"/>
                <a:cs typeface="Arial" panose="020B0604020202020204" pitchFamily="34" charset="0"/>
              </a:rPr>
              <a:t> in Olsztyn</a:t>
            </a:r>
          </a:p>
        </p:txBody>
      </p:sp>
      <p:sp>
        <p:nvSpPr>
          <p:cNvPr id="8" name="pole tekstowe 7">
            <a:extLst>
              <a:ext uri="{FF2B5EF4-FFF2-40B4-BE49-F238E27FC236}">
                <a16:creationId xmlns:a16="http://schemas.microsoft.com/office/drawing/2014/main" id="{56497E8F-4DD6-DCC5-C00F-12E317E5F388}"/>
              </a:ext>
            </a:extLst>
          </p:cNvPr>
          <p:cNvSpPr txBox="1"/>
          <p:nvPr/>
        </p:nvSpPr>
        <p:spPr>
          <a:xfrm>
            <a:off x="9616044" y="5021585"/>
            <a:ext cx="2271155" cy="584775"/>
          </a:xfrm>
          <a:prstGeom prst="rect">
            <a:avLst/>
          </a:prstGeom>
          <a:noFill/>
        </p:spPr>
        <p:txBody>
          <a:bodyPr wrap="square">
            <a:spAutoFit/>
          </a:bodyPr>
          <a:lstStyle/>
          <a:p>
            <a:pPr algn="r"/>
            <a:r>
              <a:rPr lang="pl-PL" b="1" dirty="0">
                <a:solidFill>
                  <a:schemeClr val="bg1"/>
                </a:solidFill>
                <a:latin typeface="Aptos" panose="020B0004020202020204" pitchFamily="34" charset="0"/>
              </a:rPr>
              <a:t>@LOFAR IDOLS</a:t>
            </a:r>
          </a:p>
          <a:p>
            <a:pPr algn="r"/>
            <a:r>
              <a:rPr lang="pl-PL" sz="1400" b="1" dirty="0">
                <a:solidFill>
                  <a:schemeClr val="bg1"/>
                </a:solidFill>
                <a:latin typeface="Aptos" panose="020B0004020202020204" pitchFamily="34" charset="0"/>
              </a:rPr>
              <a:t>2023/07/10</a:t>
            </a:r>
          </a:p>
        </p:txBody>
      </p:sp>
      <p:pic>
        <p:nvPicPr>
          <p:cNvPr id="13" name="Picture 2">
            <a:extLst>
              <a:ext uri="{FF2B5EF4-FFF2-40B4-BE49-F238E27FC236}">
                <a16:creationId xmlns:a16="http://schemas.microsoft.com/office/drawing/2014/main" id="{6828B984-48EF-395D-80EA-34BE45D8E5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999" y="6098361"/>
            <a:ext cx="2597302" cy="54976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a 2">
            <a:extLst>
              <a:ext uri="{FF2B5EF4-FFF2-40B4-BE49-F238E27FC236}">
                <a16:creationId xmlns:a16="http://schemas.microsoft.com/office/drawing/2014/main" id="{F873BC1F-B600-4949-5CB8-C6947458CD8C}"/>
              </a:ext>
            </a:extLst>
          </p:cNvPr>
          <p:cNvGrpSpPr/>
          <p:nvPr/>
        </p:nvGrpSpPr>
        <p:grpSpPr>
          <a:xfrm>
            <a:off x="3710721" y="6050076"/>
            <a:ext cx="2505784" cy="646331"/>
            <a:chOff x="4556102" y="2827447"/>
            <a:chExt cx="2505784" cy="646331"/>
          </a:xfrm>
        </p:grpSpPr>
        <p:pic>
          <p:nvPicPr>
            <p:cNvPr id="4" name="Obraz 3" descr="Obraz zawierający clipart&#10;&#10;Opis wygenerowany automatycznie">
              <a:extLst>
                <a:ext uri="{FF2B5EF4-FFF2-40B4-BE49-F238E27FC236}">
                  <a16:creationId xmlns:a16="http://schemas.microsoft.com/office/drawing/2014/main" id="{97F028BC-1E11-37E5-8AE2-BDC40A0E73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6102" y="2867121"/>
              <a:ext cx="566984" cy="566984"/>
            </a:xfrm>
            <a:prstGeom prst="rect">
              <a:avLst/>
            </a:prstGeom>
          </p:spPr>
        </p:pic>
        <p:sp>
          <p:nvSpPr>
            <p:cNvPr id="5" name="pole tekstowe 4">
              <a:extLst>
                <a:ext uri="{FF2B5EF4-FFF2-40B4-BE49-F238E27FC236}">
                  <a16:creationId xmlns:a16="http://schemas.microsoft.com/office/drawing/2014/main" id="{17A998C4-68D2-5DE1-FAB1-C41DA5DDF188}"/>
                </a:ext>
              </a:extLst>
            </p:cNvPr>
            <p:cNvSpPr txBox="1"/>
            <p:nvPr/>
          </p:nvSpPr>
          <p:spPr>
            <a:xfrm>
              <a:off x="5123086" y="2827447"/>
              <a:ext cx="1938800" cy="646331"/>
            </a:xfrm>
            <a:prstGeom prst="rect">
              <a:avLst/>
            </a:prstGeom>
            <a:noFill/>
          </p:spPr>
          <p:txBody>
            <a:bodyPr wrap="none" rtlCol="0">
              <a:spAutoFit/>
            </a:bodyPr>
            <a:lstStyle/>
            <a:p>
              <a:r>
                <a:rPr lang="pl-PL" sz="1200" b="1" dirty="0">
                  <a:latin typeface="Arial" panose="020B0604020202020204" pitchFamily="34" charset="0"/>
                  <a:cs typeface="Arial" panose="020B0604020202020204" pitchFamily="34" charset="0"/>
                </a:rPr>
                <a:t>LOFAR</a:t>
              </a:r>
            </a:p>
            <a:p>
              <a:r>
                <a:rPr lang="pl-PL" sz="1200" dirty="0">
                  <a:latin typeface="Arial" panose="020B0604020202020204" pitchFamily="34" charset="0"/>
                  <a:cs typeface="Arial" panose="020B0604020202020204" pitchFamily="34" charset="0"/>
                </a:rPr>
                <a:t>Solar and Space </a:t>
              </a:r>
              <a:r>
                <a:rPr lang="pl-PL" sz="1200" dirty="0" err="1">
                  <a:latin typeface="Arial" panose="020B0604020202020204" pitchFamily="34" charset="0"/>
                  <a:cs typeface="Arial" panose="020B0604020202020204" pitchFamily="34" charset="0"/>
                </a:rPr>
                <a:t>Weather</a:t>
              </a:r>
              <a:endParaRPr lang="pl-PL" sz="1200" dirty="0">
                <a:latin typeface="Arial" panose="020B0604020202020204" pitchFamily="34" charset="0"/>
                <a:cs typeface="Arial" panose="020B0604020202020204" pitchFamily="34" charset="0"/>
              </a:endParaRPr>
            </a:p>
            <a:p>
              <a:r>
                <a:rPr lang="pl-PL" sz="1200" b="1" dirty="0">
                  <a:latin typeface="Arial" panose="020B0604020202020204" pitchFamily="34" charset="0"/>
                  <a:cs typeface="Arial" panose="020B0604020202020204" pitchFamily="34" charset="0"/>
                </a:rPr>
                <a:t>KSP</a:t>
              </a:r>
            </a:p>
          </p:txBody>
        </p:sp>
      </p:grpSp>
      <p:pic>
        <p:nvPicPr>
          <p:cNvPr id="10" name="Picture 6">
            <a:extLst>
              <a:ext uri="{FF2B5EF4-FFF2-40B4-BE49-F238E27FC236}">
                <a16:creationId xmlns:a16="http://schemas.microsoft.com/office/drawing/2014/main" id="{0A52D346-DD1B-B98B-31B6-F09A998D7649}"/>
              </a:ext>
            </a:extLst>
          </p:cNvPr>
          <p:cNvPicPr>
            <a:picLocks noChangeAspect="1"/>
          </p:cNvPicPr>
          <p:nvPr/>
        </p:nvPicPr>
        <p:blipFill>
          <a:blip r:embed="rId6"/>
          <a:stretch>
            <a:fillRect/>
          </a:stretch>
        </p:blipFill>
        <p:spPr>
          <a:xfrm>
            <a:off x="6571360" y="6002057"/>
            <a:ext cx="1659145" cy="736860"/>
          </a:xfrm>
          <a:prstGeom prst="rect">
            <a:avLst/>
          </a:prstGeom>
        </p:spPr>
      </p:pic>
      <p:sp>
        <p:nvSpPr>
          <p:cNvPr id="11" name="TextBox 7">
            <a:extLst>
              <a:ext uri="{FF2B5EF4-FFF2-40B4-BE49-F238E27FC236}">
                <a16:creationId xmlns:a16="http://schemas.microsoft.com/office/drawing/2014/main" id="{F7CA2D71-AF6B-42EA-9EDD-D71EE482B7EC}"/>
              </a:ext>
            </a:extLst>
          </p:cNvPr>
          <p:cNvSpPr txBox="1"/>
          <p:nvPr/>
        </p:nvSpPr>
        <p:spPr>
          <a:xfrm>
            <a:off x="6556664" y="6563484"/>
            <a:ext cx="1672254" cy="17543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20" b="1" i="0" u="none" strike="noStrike" kern="1200" cap="none" spc="0" normalizeH="0" baseline="0" noProof="0" dirty="0">
                <a:ln>
                  <a:noFill/>
                </a:ln>
                <a:solidFill>
                  <a:srgbClr val="ED7D31"/>
                </a:solidFill>
                <a:effectLst/>
                <a:uLnTx/>
                <a:uFillTx/>
                <a:latin typeface="Calibri" panose="020F0502020204030204"/>
                <a:ea typeface="+mn-ea"/>
                <a:cs typeface="+mn-cs"/>
              </a:rPr>
              <a:t>Incremental Development of LOFAR Space-Weather</a:t>
            </a:r>
          </a:p>
        </p:txBody>
      </p:sp>
    </p:spTree>
    <p:extLst>
      <p:ext uri="{BB962C8B-B14F-4D97-AF65-F5344CB8AC3E}">
        <p14:creationId xmlns:p14="http://schemas.microsoft.com/office/powerpoint/2010/main" val="1023850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a 10">
            <a:extLst>
              <a:ext uri="{FF2B5EF4-FFF2-40B4-BE49-F238E27FC236}">
                <a16:creationId xmlns:a16="http://schemas.microsoft.com/office/drawing/2014/main" id="{2FA279A5-0352-425B-ACE2-B38910C372A0}"/>
              </a:ext>
            </a:extLst>
          </p:cNvPr>
          <p:cNvGrpSpPr/>
          <p:nvPr/>
        </p:nvGrpSpPr>
        <p:grpSpPr>
          <a:xfrm>
            <a:off x="4384383" y="569104"/>
            <a:ext cx="7519617" cy="6288896"/>
            <a:chOff x="4210753" y="2412552"/>
            <a:chExt cx="7519617" cy="6288896"/>
          </a:xfrm>
        </p:grpSpPr>
        <p:sp>
          <p:nvSpPr>
            <p:cNvPr id="16" name="Łuk 15">
              <a:extLst>
                <a:ext uri="{FF2B5EF4-FFF2-40B4-BE49-F238E27FC236}">
                  <a16:creationId xmlns:a16="http://schemas.microsoft.com/office/drawing/2014/main" id="{CC77660C-47EB-F60A-C1D3-BEDDC16107C7}"/>
                </a:ext>
              </a:extLst>
            </p:cNvPr>
            <p:cNvSpPr/>
            <p:nvPr/>
          </p:nvSpPr>
          <p:spPr>
            <a:xfrm>
              <a:off x="5076383" y="4055120"/>
              <a:ext cx="3462519" cy="3717063"/>
            </a:xfrm>
            <a:prstGeom prst="arc">
              <a:avLst>
                <a:gd name="adj1" fmla="val 13018528"/>
                <a:gd name="adj2" fmla="val 19386341"/>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cxnSp>
          <p:nvCxnSpPr>
            <p:cNvPr id="17" name="Łącznik prosty 16">
              <a:extLst>
                <a:ext uri="{FF2B5EF4-FFF2-40B4-BE49-F238E27FC236}">
                  <a16:creationId xmlns:a16="http://schemas.microsoft.com/office/drawing/2014/main" id="{93291F21-87BC-856C-D55C-16D457660D13}"/>
                </a:ext>
              </a:extLst>
            </p:cNvPr>
            <p:cNvCxnSpPr>
              <a:cxnSpLocks/>
            </p:cNvCxnSpPr>
            <p:nvPr/>
          </p:nvCxnSpPr>
          <p:spPr>
            <a:xfrm>
              <a:off x="6807642" y="2477041"/>
              <a:ext cx="0" cy="2507345"/>
            </a:xfrm>
            <a:prstGeom prst="line">
              <a:avLst/>
            </a:prstGeom>
            <a:ln w="22225">
              <a:solidFill>
                <a:schemeClr val="tx1"/>
              </a:solidFill>
              <a:headEnd type="arrow"/>
              <a:tailEnd w="lg" len="med"/>
            </a:ln>
          </p:spPr>
          <p:style>
            <a:lnRef idx="1">
              <a:schemeClr val="accent1"/>
            </a:lnRef>
            <a:fillRef idx="0">
              <a:schemeClr val="accent1"/>
            </a:fillRef>
            <a:effectRef idx="0">
              <a:schemeClr val="accent1"/>
            </a:effectRef>
            <a:fontRef idx="minor">
              <a:schemeClr val="tx1"/>
            </a:fontRef>
          </p:style>
        </p:cxnSp>
        <p:sp>
          <p:nvSpPr>
            <p:cNvPr id="27" name="Łuk 26">
              <a:extLst>
                <a:ext uri="{FF2B5EF4-FFF2-40B4-BE49-F238E27FC236}">
                  <a16:creationId xmlns:a16="http://schemas.microsoft.com/office/drawing/2014/main" id="{C87EB34B-55E4-356E-CD64-4A97D5621CCF}"/>
                </a:ext>
              </a:extLst>
            </p:cNvPr>
            <p:cNvSpPr/>
            <p:nvPr/>
          </p:nvSpPr>
          <p:spPr>
            <a:xfrm>
              <a:off x="4210753" y="3125854"/>
              <a:ext cx="5193779" cy="5575594"/>
            </a:xfrm>
            <a:prstGeom prst="arc">
              <a:avLst>
                <a:gd name="adj1" fmla="val 14264984"/>
                <a:gd name="adj2" fmla="val 18134134"/>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2" name="pole tekstowe 41">
              <a:extLst>
                <a:ext uri="{FF2B5EF4-FFF2-40B4-BE49-F238E27FC236}">
                  <a16:creationId xmlns:a16="http://schemas.microsoft.com/office/drawing/2014/main" id="{050936EB-8B95-D389-621F-F3269B2196DE}"/>
                </a:ext>
              </a:extLst>
            </p:cNvPr>
            <p:cNvSpPr txBox="1"/>
            <p:nvPr/>
          </p:nvSpPr>
          <p:spPr>
            <a:xfrm>
              <a:off x="7662994" y="5628163"/>
              <a:ext cx="798616" cy="338554"/>
            </a:xfrm>
            <a:prstGeom prst="rect">
              <a:avLst/>
            </a:prstGeom>
            <a:noFill/>
          </p:spPr>
          <p:txBody>
            <a:bodyPr wrap="square" rtlCol="0">
              <a:spAutoFit/>
            </a:bodyPr>
            <a:lstStyle/>
            <a:p>
              <a:r>
                <a:rPr lang="pl-PL" sz="1600" dirty="0">
                  <a:latin typeface="Arial" panose="020B0604020202020204" pitchFamily="34" charset="0"/>
                  <a:cs typeface="Arial" panose="020B0604020202020204" pitchFamily="34" charset="0"/>
                </a:rPr>
                <a:t>1R</a:t>
              </a:r>
              <a:r>
                <a:rPr lang="pl-PL" sz="1600" baseline="-25000" dirty="0">
                  <a:effectLst/>
                  <a:latin typeface="Arial" panose="020B0604020202020204" pitchFamily="34" charset="0"/>
                  <a:cs typeface="Arial" panose="020B0604020202020204" pitchFamily="34" charset="0"/>
                </a:rPr>
                <a:t>☉</a:t>
              </a:r>
              <a:endParaRPr lang="pl-PL" sz="1600" dirty="0">
                <a:latin typeface="Arial" panose="020B0604020202020204" pitchFamily="34" charset="0"/>
                <a:cs typeface="Arial" panose="020B0604020202020204" pitchFamily="34" charset="0"/>
              </a:endParaRPr>
            </a:p>
          </p:txBody>
        </p:sp>
        <p:sp>
          <p:nvSpPr>
            <p:cNvPr id="43" name="Łuk 42">
              <a:extLst>
                <a:ext uri="{FF2B5EF4-FFF2-40B4-BE49-F238E27FC236}">
                  <a16:creationId xmlns:a16="http://schemas.microsoft.com/office/drawing/2014/main" id="{5FA573C6-587B-2015-584E-5994EFBA7218}"/>
                </a:ext>
              </a:extLst>
            </p:cNvPr>
            <p:cNvSpPr/>
            <p:nvPr/>
          </p:nvSpPr>
          <p:spPr>
            <a:xfrm>
              <a:off x="5942013" y="4984385"/>
              <a:ext cx="1731260" cy="1858531"/>
            </a:xfrm>
            <a:prstGeom prst="arc">
              <a:avLst>
                <a:gd name="adj1" fmla="val 10816709"/>
                <a:gd name="adj2" fmla="val 0"/>
              </a:avLst>
            </a:prstGeom>
            <a:solidFill>
              <a:srgbClr val="FFFF00"/>
            </a:solidFill>
            <a:ln w="127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dirty="0"/>
            </a:p>
          </p:txBody>
        </p:sp>
        <p:cxnSp>
          <p:nvCxnSpPr>
            <p:cNvPr id="44" name="Łącznik prosty 43">
              <a:extLst>
                <a:ext uri="{FF2B5EF4-FFF2-40B4-BE49-F238E27FC236}">
                  <a16:creationId xmlns:a16="http://schemas.microsoft.com/office/drawing/2014/main" id="{8DBBEFB0-C146-5E1B-A60A-A827EBE8984D}"/>
                </a:ext>
              </a:extLst>
            </p:cNvPr>
            <p:cNvCxnSpPr>
              <a:cxnSpLocks/>
            </p:cNvCxnSpPr>
            <p:nvPr/>
          </p:nvCxnSpPr>
          <p:spPr>
            <a:xfrm>
              <a:off x="6484961" y="4947215"/>
              <a:ext cx="6480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6" name="pole tekstowe 45">
              <a:extLst>
                <a:ext uri="{FF2B5EF4-FFF2-40B4-BE49-F238E27FC236}">
                  <a16:creationId xmlns:a16="http://schemas.microsoft.com/office/drawing/2014/main" id="{A8C375EF-5950-D3BD-A0DE-D31508964C5D}"/>
                </a:ext>
              </a:extLst>
            </p:cNvPr>
            <p:cNvSpPr txBox="1"/>
            <p:nvPr/>
          </p:nvSpPr>
          <p:spPr>
            <a:xfrm>
              <a:off x="8192649" y="4612679"/>
              <a:ext cx="948939" cy="338554"/>
            </a:xfrm>
            <a:prstGeom prst="rect">
              <a:avLst/>
            </a:prstGeom>
            <a:noFill/>
          </p:spPr>
          <p:txBody>
            <a:bodyPr wrap="square" rtlCol="0">
              <a:spAutoFit/>
            </a:bodyPr>
            <a:lstStyle/>
            <a:p>
              <a:r>
                <a:rPr lang="pl-PL" sz="1600" dirty="0">
                  <a:latin typeface="Arial" panose="020B0604020202020204" pitchFamily="34" charset="0"/>
                  <a:cs typeface="Arial" panose="020B0604020202020204" pitchFamily="34" charset="0"/>
                </a:rPr>
                <a:t>2R</a:t>
              </a:r>
              <a:r>
                <a:rPr lang="pl-PL" sz="1600" baseline="-25000" dirty="0">
                  <a:effectLst/>
                  <a:latin typeface="Arial" panose="020B0604020202020204" pitchFamily="34" charset="0"/>
                  <a:cs typeface="Arial" panose="020B0604020202020204" pitchFamily="34" charset="0"/>
                </a:rPr>
                <a:t>☉</a:t>
              </a:r>
              <a:endParaRPr lang="pl-PL" sz="1600" dirty="0">
                <a:latin typeface="Arial" panose="020B0604020202020204" pitchFamily="34" charset="0"/>
                <a:cs typeface="Arial" panose="020B0604020202020204" pitchFamily="34" charset="0"/>
              </a:endParaRPr>
            </a:p>
          </p:txBody>
        </p:sp>
        <p:sp>
          <p:nvSpPr>
            <p:cNvPr id="47" name="pole tekstowe 46">
              <a:extLst>
                <a:ext uri="{FF2B5EF4-FFF2-40B4-BE49-F238E27FC236}">
                  <a16:creationId xmlns:a16="http://schemas.microsoft.com/office/drawing/2014/main" id="{126CC9F9-9B72-12DB-16C0-AA3FCA3535BE}"/>
                </a:ext>
              </a:extLst>
            </p:cNvPr>
            <p:cNvSpPr txBox="1"/>
            <p:nvPr/>
          </p:nvSpPr>
          <p:spPr>
            <a:xfrm>
              <a:off x="6485583" y="5317857"/>
              <a:ext cx="671979" cy="369332"/>
            </a:xfrm>
            <a:prstGeom prst="rect">
              <a:avLst/>
            </a:prstGeom>
            <a:noFill/>
          </p:spPr>
          <p:txBody>
            <a:bodyPr wrap="square" rtlCol="0">
              <a:spAutoFit/>
            </a:bodyPr>
            <a:lstStyle/>
            <a:p>
              <a:pPr algn="ctr"/>
              <a:r>
                <a:rPr lang="pl-PL" dirty="0">
                  <a:latin typeface="Arial" panose="020B0604020202020204" pitchFamily="34" charset="0"/>
                  <a:cs typeface="Arial" panose="020B0604020202020204" pitchFamily="34" charset="0"/>
                </a:rPr>
                <a:t>SUN</a:t>
              </a:r>
            </a:p>
          </p:txBody>
        </p:sp>
        <p:cxnSp>
          <p:nvCxnSpPr>
            <p:cNvPr id="48" name="Łącznik prosty 47">
              <a:extLst>
                <a:ext uri="{FF2B5EF4-FFF2-40B4-BE49-F238E27FC236}">
                  <a16:creationId xmlns:a16="http://schemas.microsoft.com/office/drawing/2014/main" id="{9C0B7CE4-71D1-623C-D1D6-B7FEE0C50E33}"/>
                </a:ext>
              </a:extLst>
            </p:cNvPr>
            <p:cNvCxnSpPr>
              <a:cxnSpLocks/>
            </p:cNvCxnSpPr>
            <p:nvPr/>
          </p:nvCxnSpPr>
          <p:spPr>
            <a:xfrm>
              <a:off x="6484961" y="4278144"/>
              <a:ext cx="6480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9" name="Łącznik prosty 48">
              <a:extLst>
                <a:ext uri="{FF2B5EF4-FFF2-40B4-BE49-F238E27FC236}">
                  <a16:creationId xmlns:a16="http://schemas.microsoft.com/office/drawing/2014/main" id="{4FE67AA3-C447-767D-3F7E-12E025A0B694}"/>
                </a:ext>
              </a:extLst>
            </p:cNvPr>
            <p:cNvCxnSpPr>
              <a:cxnSpLocks/>
            </p:cNvCxnSpPr>
            <p:nvPr/>
          </p:nvCxnSpPr>
          <p:spPr>
            <a:xfrm>
              <a:off x="6484961" y="4612679"/>
              <a:ext cx="6480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0" name="Łącznik prosty 49">
              <a:extLst>
                <a:ext uri="{FF2B5EF4-FFF2-40B4-BE49-F238E27FC236}">
                  <a16:creationId xmlns:a16="http://schemas.microsoft.com/office/drawing/2014/main" id="{63CCDEB2-25B4-6637-C787-86F820946B21}"/>
                </a:ext>
              </a:extLst>
            </p:cNvPr>
            <p:cNvCxnSpPr>
              <a:cxnSpLocks/>
            </p:cNvCxnSpPr>
            <p:nvPr/>
          </p:nvCxnSpPr>
          <p:spPr>
            <a:xfrm>
              <a:off x="6484961" y="3943608"/>
              <a:ext cx="6480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1" name="Łącznik prosty 50">
              <a:extLst>
                <a:ext uri="{FF2B5EF4-FFF2-40B4-BE49-F238E27FC236}">
                  <a16:creationId xmlns:a16="http://schemas.microsoft.com/office/drawing/2014/main" id="{4242C05D-CA01-BC64-BE2D-B6CD21BA4E6D}"/>
                </a:ext>
              </a:extLst>
            </p:cNvPr>
            <p:cNvCxnSpPr>
              <a:cxnSpLocks/>
            </p:cNvCxnSpPr>
            <p:nvPr/>
          </p:nvCxnSpPr>
          <p:spPr>
            <a:xfrm>
              <a:off x="6484961" y="3609072"/>
              <a:ext cx="6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Łącznik prosty 51">
              <a:extLst>
                <a:ext uri="{FF2B5EF4-FFF2-40B4-BE49-F238E27FC236}">
                  <a16:creationId xmlns:a16="http://schemas.microsoft.com/office/drawing/2014/main" id="{22B35085-6BB5-E6DA-31C3-F423F4FDCD9D}"/>
                </a:ext>
              </a:extLst>
            </p:cNvPr>
            <p:cNvCxnSpPr>
              <a:cxnSpLocks/>
            </p:cNvCxnSpPr>
            <p:nvPr/>
          </p:nvCxnSpPr>
          <p:spPr>
            <a:xfrm>
              <a:off x="6484961" y="3274537"/>
              <a:ext cx="6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pole tekstowe 52">
              <a:extLst>
                <a:ext uri="{FF2B5EF4-FFF2-40B4-BE49-F238E27FC236}">
                  <a16:creationId xmlns:a16="http://schemas.microsoft.com/office/drawing/2014/main" id="{37FB4332-8232-FFFC-E7E5-DD072915C5CC}"/>
                </a:ext>
              </a:extLst>
            </p:cNvPr>
            <p:cNvSpPr txBox="1"/>
            <p:nvPr/>
          </p:nvSpPr>
          <p:spPr>
            <a:xfrm>
              <a:off x="5465435" y="4798532"/>
              <a:ext cx="1010213" cy="276999"/>
            </a:xfrm>
            <a:prstGeom prst="rect">
              <a:avLst/>
            </a:prstGeom>
            <a:noFill/>
          </p:spPr>
          <p:txBody>
            <a:bodyPr wrap="square" rtlCol="0">
              <a:spAutoFit/>
            </a:bodyPr>
            <a:lstStyle/>
            <a:p>
              <a:pPr algn="r"/>
              <a:r>
                <a:rPr lang="pl-PL" sz="1200" dirty="0">
                  <a:latin typeface="Arial" panose="020B0604020202020204" pitchFamily="34" charset="0"/>
                  <a:cs typeface="Arial" panose="020B0604020202020204" pitchFamily="34" charset="0"/>
                </a:rPr>
                <a:t>0.75·10</a:t>
              </a:r>
              <a:r>
                <a:rPr lang="pl-PL" sz="1200" baseline="30000" dirty="0">
                  <a:latin typeface="Arial" panose="020B0604020202020204" pitchFamily="34" charset="0"/>
                  <a:cs typeface="Arial" panose="020B0604020202020204" pitchFamily="34" charset="0"/>
                </a:rPr>
                <a:t>6</a:t>
              </a:r>
              <a:r>
                <a:rPr lang="pl-PL" sz="1200" dirty="0">
                  <a:latin typeface="Arial" panose="020B0604020202020204" pitchFamily="34" charset="0"/>
                  <a:cs typeface="Arial" panose="020B0604020202020204" pitchFamily="34" charset="0"/>
                </a:rPr>
                <a:t> km</a:t>
              </a:r>
            </a:p>
          </p:txBody>
        </p:sp>
        <p:sp>
          <p:nvSpPr>
            <p:cNvPr id="54" name="pole tekstowe 53">
              <a:extLst>
                <a:ext uri="{FF2B5EF4-FFF2-40B4-BE49-F238E27FC236}">
                  <a16:creationId xmlns:a16="http://schemas.microsoft.com/office/drawing/2014/main" id="{E32AAF96-50DF-F688-F9A9-6483A3BFE8DC}"/>
                </a:ext>
              </a:extLst>
            </p:cNvPr>
            <p:cNvSpPr txBox="1"/>
            <p:nvPr/>
          </p:nvSpPr>
          <p:spPr>
            <a:xfrm>
              <a:off x="5465435" y="4463997"/>
              <a:ext cx="1010213" cy="276999"/>
            </a:xfrm>
            <a:prstGeom prst="rect">
              <a:avLst/>
            </a:prstGeom>
            <a:noFill/>
          </p:spPr>
          <p:txBody>
            <a:bodyPr wrap="square" rtlCol="0">
              <a:spAutoFit/>
            </a:bodyPr>
            <a:lstStyle/>
            <a:p>
              <a:pPr algn="r"/>
              <a:r>
                <a:rPr lang="pl-PL" sz="1200" dirty="0">
                  <a:latin typeface="Arial" panose="020B0604020202020204" pitchFamily="34" charset="0"/>
                  <a:cs typeface="Arial" panose="020B0604020202020204" pitchFamily="34" charset="0"/>
                </a:rPr>
                <a:t>1.00·10</a:t>
              </a:r>
              <a:r>
                <a:rPr lang="pl-PL" sz="1200" baseline="30000" dirty="0">
                  <a:latin typeface="Arial" panose="020B0604020202020204" pitchFamily="34" charset="0"/>
                  <a:cs typeface="Arial" panose="020B0604020202020204" pitchFamily="34" charset="0"/>
                </a:rPr>
                <a:t>6</a:t>
              </a:r>
              <a:r>
                <a:rPr lang="pl-PL" sz="1200" dirty="0">
                  <a:latin typeface="Arial" panose="020B0604020202020204" pitchFamily="34" charset="0"/>
                  <a:cs typeface="Arial" panose="020B0604020202020204" pitchFamily="34" charset="0"/>
                </a:rPr>
                <a:t> km</a:t>
              </a:r>
            </a:p>
          </p:txBody>
        </p:sp>
        <p:sp>
          <p:nvSpPr>
            <p:cNvPr id="55" name="pole tekstowe 54">
              <a:extLst>
                <a:ext uri="{FF2B5EF4-FFF2-40B4-BE49-F238E27FC236}">
                  <a16:creationId xmlns:a16="http://schemas.microsoft.com/office/drawing/2014/main" id="{3A8E82CA-D3F1-9F76-1422-9B3D536B400C}"/>
                </a:ext>
              </a:extLst>
            </p:cNvPr>
            <p:cNvSpPr txBox="1"/>
            <p:nvPr/>
          </p:nvSpPr>
          <p:spPr>
            <a:xfrm>
              <a:off x="5465435" y="4129461"/>
              <a:ext cx="1010213" cy="276999"/>
            </a:xfrm>
            <a:prstGeom prst="rect">
              <a:avLst/>
            </a:prstGeom>
            <a:noFill/>
          </p:spPr>
          <p:txBody>
            <a:bodyPr wrap="square" rtlCol="0">
              <a:spAutoFit/>
            </a:bodyPr>
            <a:lstStyle/>
            <a:p>
              <a:pPr algn="r"/>
              <a:r>
                <a:rPr lang="pl-PL" sz="1200" dirty="0">
                  <a:latin typeface="Arial" panose="020B0604020202020204" pitchFamily="34" charset="0"/>
                  <a:cs typeface="Arial" panose="020B0604020202020204" pitchFamily="34" charset="0"/>
                </a:rPr>
                <a:t>1.25·10</a:t>
              </a:r>
              <a:r>
                <a:rPr lang="pl-PL" sz="1200" baseline="30000" dirty="0">
                  <a:latin typeface="Arial" panose="020B0604020202020204" pitchFamily="34" charset="0"/>
                  <a:cs typeface="Arial" panose="020B0604020202020204" pitchFamily="34" charset="0"/>
                </a:rPr>
                <a:t>6</a:t>
              </a:r>
              <a:r>
                <a:rPr lang="pl-PL" sz="1200" dirty="0">
                  <a:latin typeface="Arial" panose="020B0604020202020204" pitchFamily="34" charset="0"/>
                  <a:cs typeface="Arial" panose="020B0604020202020204" pitchFamily="34" charset="0"/>
                </a:rPr>
                <a:t> km</a:t>
              </a:r>
            </a:p>
          </p:txBody>
        </p:sp>
        <p:sp>
          <p:nvSpPr>
            <p:cNvPr id="56" name="pole tekstowe 55">
              <a:extLst>
                <a:ext uri="{FF2B5EF4-FFF2-40B4-BE49-F238E27FC236}">
                  <a16:creationId xmlns:a16="http://schemas.microsoft.com/office/drawing/2014/main" id="{A042FFE9-4402-9D97-D048-8383FC3B549A}"/>
                </a:ext>
              </a:extLst>
            </p:cNvPr>
            <p:cNvSpPr txBox="1"/>
            <p:nvPr/>
          </p:nvSpPr>
          <p:spPr>
            <a:xfrm>
              <a:off x="5465435" y="3794925"/>
              <a:ext cx="1010213" cy="276999"/>
            </a:xfrm>
            <a:prstGeom prst="rect">
              <a:avLst/>
            </a:prstGeom>
            <a:noFill/>
          </p:spPr>
          <p:txBody>
            <a:bodyPr wrap="square" rtlCol="0">
              <a:spAutoFit/>
            </a:bodyPr>
            <a:lstStyle/>
            <a:p>
              <a:pPr algn="r"/>
              <a:r>
                <a:rPr lang="pl-PL" sz="1200" dirty="0">
                  <a:latin typeface="Arial" panose="020B0604020202020204" pitchFamily="34" charset="0"/>
                  <a:cs typeface="Arial" panose="020B0604020202020204" pitchFamily="34" charset="0"/>
                </a:rPr>
                <a:t>1.50·10</a:t>
              </a:r>
              <a:r>
                <a:rPr lang="pl-PL" sz="1200" baseline="30000" dirty="0">
                  <a:latin typeface="Arial" panose="020B0604020202020204" pitchFamily="34" charset="0"/>
                  <a:cs typeface="Arial" panose="020B0604020202020204" pitchFamily="34" charset="0"/>
                </a:rPr>
                <a:t>6</a:t>
              </a:r>
              <a:r>
                <a:rPr lang="pl-PL" sz="1200" dirty="0">
                  <a:latin typeface="Arial" panose="020B0604020202020204" pitchFamily="34" charset="0"/>
                  <a:cs typeface="Arial" panose="020B0604020202020204" pitchFamily="34" charset="0"/>
                </a:rPr>
                <a:t> km</a:t>
              </a:r>
            </a:p>
          </p:txBody>
        </p:sp>
        <p:sp>
          <p:nvSpPr>
            <p:cNvPr id="57" name="pole tekstowe 56">
              <a:extLst>
                <a:ext uri="{FF2B5EF4-FFF2-40B4-BE49-F238E27FC236}">
                  <a16:creationId xmlns:a16="http://schemas.microsoft.com/office/drawing/2014/main" id="{8C617B9D-BB1B-1E96-9DB8-65F231EF49E8}"/>
                </a:ext>
              </a:extLst>
            </p:cNvPr>
            <p:cNvSpPr txBox="1"/>
            <p:nvPr/>
          </p:nvSpPr>
          <p:spPr>
            <a:xfrm>
              <a:off x="5465435" y="3460390"/>
              <a:ext cx="1010213" cy="276999"/>
            </a:xfrm>
            <a:prstGeom prst="rect">
              <a:avLst/>
            </a:prstGeom>
            <a:noFill/>
          </p:spPr>
          <p:txBody>
            <a:bodyPr wrap="square" rtlCol="0">
              <a:spAutoFit/>
            </a:bodyPr>
            <a:lstStyle/>
            <a:p>
              <a:pPr algn="r"/>
              <a:r>
                <a:rPr lang="pl-PL" sz="1200" dirty="0">
                  <a:latin typeface="Arial" panose="020B0604020202020204" pitchFamily="34" charset="0"/>
                  <a:cs typeface="Arial" panose="020B0604020202020204" pitchFamily="34" charset="0"/>
                </a:rPr>
                <a:t>1.75·10</a:t>
              </a:r>
              <a:r>
                <a:rPr lang="pl-PL" sz="1200" baseline="30000" dirty="0">
                  <a:latin typeface="Arial" panose="020B0604020202020204" pitchFamily="34" charset="0"/>
                  <a:cs typeface="Arial" panose="020B0604020202020204" pitchFamily="34" charset="0"/>
                </a:rPr>
                <a:t>6</a:t>
              </a:r>
              <a:r>
                <a:rPr lang="pl-PL" sz="1200" dirty="0">
                  <a:latin typeface="Arial" panose="020B0604020202020204" pitchFamily="34" charset="0"/>
                  <a:cs typeface="Arial" panose="020B0604020202020204" pitchFamily="34" charset="0"/>
                </a:rPr>
                <a:t> km</a:t>
              </a:r>
            </a:p>
          </p:txBody>
        </p:sp>
        <p:sp>
          <p:nvSpPr>
            <p:cNvPr id="58" name="pole tekstowe 57">
              <a:extLst>
                <a:ext uri="{FF2B5EF4-FFF2-40B4-BE49-F238E27FC236}">
                  <a16:creationId xmlns:a16="http://schemas.microsoft.com/office/drawing/2014/main" id="{B78ED12D-A1B4-E497-A405-E7DC97CD0DA6}"/>
                </a:ext>
              </a:extLst>
            </p:cNvPr>
            <p:cNvSpPr txBox="1"/>
            <p:nvPr/>
          </p:nvSpPr>
          <p:spPr>
            <a:xfrm>
              <a:off x="5465435" y="3125854"/>
              <a:ext cx="1010213" cy="276999"/>
            </a:xfrm>
            <a:prstGeom prst="rect">
              <a:avLst/>
            </a:prstGeom>
            <a:noFill/>
          </p:spPr>
          <p:txBody>
            <a:bodyPr wrap="square" rtlCol="0">
              <a:spAutoFit/>
            </a:bodyPr>
            <a:lstStyle/>
            <a:p>
              <a:pPr algn="r"/>
              <a:r>
                <a:rPr lang="pl-PL" sz="1200" dirty="0">
                  <a:latin typeface="Arial" panose="020B0604020202020204" pitchFamily="34" charset="0"/>
                  <a:cs typeface="Arial" panose="020B0604020202020204" pitchFamily="34" charset="0"/>
                </a:rPr>
                <a:t>2.00·10</a:t>
              </a:r>
              <a:r>
                <a:rPr lang="pl-PL" sz="1200" baseline="30000" dirty="0">
                  <a:latin typeface="Arial" panose="020B0604020202020204" pitchFamily="34" charset="0"/>
                  <a:cs typeface="Arial" panose="020B0604020202020204" pitchFamily="34" charset="0"/>
                </a:rPr>
                <a:t>6</a:t>
              </a:r>
              <a:r>
                <a:rPr lang="pl-PL" sz="1200" dirty="0">
                  <a:latin typeface="Arial" panose="020B0604020202020204" pitchFamily="34" charset="0"/>
                  <a:cs typeface="Arial" panose="020B0604020202020204" pitchFamily="34" charset="0"/>
                </a:rPr>
                <a:t> km</a:t>
              </a:r>
            </a:p>
          </p:txBody>
        </p:sp>
        <p:sp>
          <p:nvSpPr>
            <p:cNvPr id="59" name="pole tekstowe 58">
              <a:extLst>
                <a:ext uri="{FF2B5EF4-FFF2-40B4-BE49-F238E27FC236}">
                  <a16:creationId xmlns:a16="http://schemas.microsoft.com/office/drawing/2014/main" id="{237E6947-DD44-1CD5-5491-BE67A429A87E}"/>
                </a:ext>
              </a:extLst>
            </p:cNvPr>
            <p:cNvSpPr txBox="1"/>
            <p:nvPr/>
          </p:nvSpPr>
          <p:spPr>
            <a:xfrm>
              <a:off x="7153894" y="4798532"/>
              <a:ext cx="798617" cy="276999"/>
            </a:xfrm>
            <a:prstGeom prst="rect">
              <a:avLst/>
            </a:prstGeom>
            <a:noFill/>
          </p:spPr>
          <p:txBody>
            <a:bodyPr wrap="square" rtlCol="0">
              <a:spAutoFit/>
            </a:bodyPr>
            <a:lstStyle/>
            <a:p>
              <a:r>
                <a:rPr lang="pl-PL" sz="1200" dirty="0">
                  <a:latin typeface="Arial" panose="020B0604020202020204" pitchFamily="34" charset="0"/>
                  <a:cs typeface="Arial" panose="020B0604020202020204" pitchFamily="34" charset="0"/>
                </a:rPr>
                <a:t>270 MHz</a:t>
              </a:r>
            </a:p>
          </p:txBody>
        </p:sp>
        <p:sp>
          <p:nvSpPr>
            <p:cNvPr id="60" name="pole tekstowe 59">
              <a:extLst>
                <a:ext uri="{FF2B5EF4-FFF2-40B4-BE49-F238E27FC236}">
                  <a16:creationId xmlns:a16="http://schemas.microsoft.com/office/drawing/2014/main" id="{2450CBC3-E61C-A4C1-036C-76A7DE970D24}"/>
                </a:ext>
              </a:extLst>
            </p:cNvPr>
            <p:cNvSpPr txBox="1"/>
            <p:nvPr/>
          </p:nvSpPr>
          <p:spPr>
            <a:xfrm>
              <a:off x="7153894" y="4463997"/>
              <a:ext cx="713657" cy="276999"/>
            </a:xfrm>
            <a:prstGeom prst="rect">
              <a:avLst/>
            </a:prstGeom>
            <a:noFill/>
          </p:spPr>
          <p:txBody>
            <a:bodyPr wrap="square" rtlCol="0">
              <a:spAutoFit/>
            </a:bodyPr>
            <a:lstStyle/>
            <a:p>
              <a:r>
                <a:rPr lang="pl-PL" sz="1200" dirty="0">
                  <a:latin typeface="Arial" panose="020B0604020202020204" pitchFamily="34" charset="0"/>
                  <a:cs typeface="Arial" panose="020B0604020202020204" pitchFamily="34" charset="0"/>
                </a:rPr>
                <a:t>86 MHz</a:t>
              </a:r>
            </a:p>
          </p:txBody>
        </p:sp>
        <p:sp>
          <p:nvSpPr>
            <p:cNvPr id="61" name="pole tekstowe 60">
              <a:extLst>
                <a:ext uri="{FF2B5EF4-FFF2-40B4-BE49-F238E27FC236}">
                  <a16:creationId xmlns:a16="http://schemas.microsoft.com/office/drawing/2014/main" id="{FE859AB3-382C-EB96-A1FE-F3C9E4D53E1A}"/>
                </a:ext>
              </a:extLst>
            </p:cNvPr>
            <p:cNvSpPr txBox="1"/>
            <p:nvPr/>
          </p:nvSpPr>
          <p:spPr>
            <a:xfrm>
              <a:off x="7153894" y="4129461"/>
              <a:ext cx="713657" cy="276999"/>
            </a:xfrm>
            <a:prstGeom prst="rect">
              <a:avLst/>
            </a:prstGeom>
            <a:noFill/>
          </p:spPr>
          <p:txBody>
            <a:bodyPr wrap="square" rtlCol="0">
              <a:spAutoFit/>
            </a:bodyPr>
            <a:lstStyle/>
            <a:p>
              <a:r>
                <a:rPr lang="pl-PL" sz="1200" dirty="0">
                  <a:latin typeface="Arial" panose="020B0604020202020204" pitchFamily="34" charset="0"/>
                  <a:cs typeface="Arial" panose="020B0604020202020204" pitchFamily="34" charset="0"/>
                </a:rPr>
                <a:t>43 MHz</a:t>
              </a:r>
            </a:p>
          </p:txBody>
        </p:sp>
        <p:sp>
          <p:nvSpPr>
            <p:cNvPr id="62" name="pole tekstowe 61">
              <a:extLst>
                <a:ext uri="{FF2B5EF4-FFF2-40B4-BE49-F238E27FC236}">
                  <a16:creationId xmlns:a16="http://schemas.microsoft.com/office/drawing/2014/main" id="{596714CE-35F7-6A1B-BCC1-FE03CDD220A8}"/>
                </a:ext>
              </a:extLst>
            </p:cNvPr>
            <p:cNvSpPr txBox="1"/>
            <p:nvPr/>
          </p:nvSpPr>
          <p:spPr>
            <a:xfrm>
              <a:off x="7153894" y="3794925"/>
              <a:ext cx="713657" cy="276999"/>
            </a:xfrm>
            <a:prstGeom prst="rect">
              <a:avLst/>
            </a:prstGeom>
            <a:noFill/>
          </p:spPr>
          <p:txBody>
            <a:bodyPr wrap="square" rtlCol="0">
              <a:spAutoFit/>
            </a:bodyPr>
            <a:lstStyle/>
            <a:p>
              <a:r>
                <a:rPr lang="pl-PL" sz="1200" dirty="0">
                  <a:latin typeface="Arial" panose="020B0604020202020204" pitchFamily="34" charset="0"/>
                  <a:cs typeface="Arial" panose="020B0604020202020204" pitchFamily="34" charset="0"/>
                </a:rPr>
                <a:t>27 MHz</a:t>
              </a:r>
            </a:p>
          </p:txBody>
        </p:sp>
        <p:sp>
          <p:nvSpPr>
            <p:cNvPr id="1026" name="pole tekstowe 1025">
              <a:extLst>
                <a:ext uri="{FF2B5EF4-FFF2-40B4-BE49-F238E27FC236}">
                  <a16:creationId xmlns:a16="http://schemas.microsoft.com/office/drawing/2014/main" id="{3148CBD1-96F7-A061-F2F4-A1090C9DDE0A}"/>
                </a:ext>
              </a:extLst>
            </p:cNvPr>
            <p:cNvSpPr txBox="1"/>
            <p:nvPr/>
          </p:nvSpPr>
          <p:spPr>
            <a:xfrm>
              <a:off x="7153894" y="3460390"/>
              <a:ext cx="713657" cy="276999"/>
            </a:xfrm>
            <a:prstGeom prst="rect">
              <a:avLst/>
            </a:prstGeom>
            <a:noFill/>
          </p:spPr>
          <p:txBody>
            <a:bodyPr wrap="square" rtlCol="0">
              <a:spAutoFit/>
            </a:bodyPr>
            <a:lstStyle/>
            <a:p>
              <a:r>
                <a:rPr lang="pl-PL" sz="1200" dirty="0">
                  <a:latin typeface="Arial" panose="020B0604020202020204" pitchFamily="34" charset="0"/>
                  <a:cs typeface="Arial" panose="020B0604020202020204" pitchFamily="34" charset="0"/>
                </a:rPr>
                <a:t>19 MHz</a:t>
              </a:r>
            </a:p>
          </p:txBody>
        </p:sp>
        <p:sp>
          <p:nvSpPr>
            <p:cNvPr id="1028" name="pole tekstowe 1027">
              <a:extLst>
                <a:ext uri="{FF2B5EF4-FFF2-40B4-BE49-F238E27FC236}">
                  <a16:creationId xmlns:a16="http://schemas.microsoft.com/office/drawing/2014/main" id="{E6ECBBC5-2871-791E-F290-395DE9EED23B}"/>
                </a:ext>
              </a:extLst>
            </p:cNvPr>
            <p:cNvSpPr txBox="1"/>
            <p:nvPr/>
          </p:nvSpPr>
          <p:spPr>
            <a:xfrm>
              <a:off x="7153894" y="3125854"/>
              <a:ext cx="713657" cy="276999"/>
            </a:xfrm>
            <a:prstGeom prst="rect">
              <a:avLst/>
            </a:prstGeom>
            <a:noFill/>
          </p:spPr>
          <p:txBody>
            <a:bodyPr wrap="square" rtlCol="0">
              <a:spAutoFit/>
            </a:bodyPr>
            <a:lstStyle/>
            <a:p>
              <a:r>
                <a:rPr lang="pl-PL" sz="1200" dirty="0">
                  <a:latin typeface="Arial" panose="020B0604020202020204" pitchFamily="34" charset="0"/>
                  <a:cs typeface="Arial" panose="020B0604020202020204" pitchFamily="34" charset="0"/>
                </a:rPr>
                <a:t>15 MHz</a:t>
              </a:r>
            </a:p>
          </p:txBody>
        </p:sp>
        <p:sp>
          <p:nvSpPr>
            <p:cNvPr id="1030" name="pole tekstowe 1029">
              <a:extLst>
                <a:ext uri="{FF2B5EF4-FFF2-40B4-BE49-F238E27FC236}">
                  <a16:creationId xmlns:a16="http://schemas.microsoft.com/office/drawing/2014/main" id="{832F23AB-A6FC-FFE5-3138-1A505544F46A}"/>
                </a:ext>
              </a:extLst>
            </p:cNvPr>
            <p:cNvSpPr txBox="1"/>
            <p:nvPr/>
          </p:nvSpPr>
          <p:spPr>
            <a:xfrm>
              <a:off x="5403381" y="2412552"/>
              <a:ext cx="1238264" cy="667348"/>
            </a:xfrm>
            <a:prstGeom prst="rect">
              <a:avLst/>
            </a:prstGeom>
            <a:noFill/>
          </p:spPr>
          <p:txBody>
            <a:bodyPr wrap="square" rtlCol="0">
              <a:spAutoFit/>
            </a:bodyPr>
            <a:lstStyle/>
            <a:p>
              <a:r>
                <a:rPr lang="pl-PL" sz="1200" dirty="0" err="1">
                  <a:latin typeface="Arial" panose="020B0604020202020204" pitchFamily="34" charset="0"/>
                  <a:cs typeface="Arial" panose="020B0604020202020204" pitchFamily="34" charset="0"/>
                </a:rPr>
                <a:t>Height</a:t>
              </a:r>
              <a:r>
                <a:rPr lang="pl-PL" sz="1200" dirty="0">
                  <a:latin typeface="Arial" panose="020B0604020202020204" pitchFamily="34" charset="0"/>
                  <a:cs typeface="Arial" panose="020B0604020202020204" pitchFamily="34" charset="0"/>
                </a:rPr>
                <a:t> from </a:t>
              </a:r>
              <a:r>
                <a:rPr lang="pl-PL" sz="1200" dirty="0" err="1">
                  <a:latin typeface="Arial" panose="020B0604020202020204" pitchFamily="34" charset="0"/>
                  <a:cs typeface="Arial" panose="020B0604020202020204" pitchFamily="34" charset="0"/>
                </a:rPr>
                <a:t>center</a:t>
              </a:r>
              <a:r>
                <a:rPr lang="pl-PL" sz="1200" dirty="0">
                  <a:latin typeface="Arial" panose="020B0604020202020204" pitchFamily="34" charset="0"/>
                  <a:cs typeface="Arial" panose="020B0604020202020204" pitchFamily="34" charset="0"/>
                </a:rPr>
                <a:t> of the Sun</a:t>
              </a:r>
            </a:p>
          </p:txBody>
        </p:sp>
        <p:grpSp>
          <p:nvGrpSpPr>
            <p:cNvPr id="10" name="Grupa 9">
              <a:extLst>
                <a:ext uri="{FF2B5EF4-FFF2-40B4-BE49-F238E27FC236}">
                  <a16:creationId xmlns:a16="http://schemas.microsoft.com/office/drawing/2014/main" id="{0CB8E442-9533-4173-032D-14CEC768254F}"/>
                </a:ext>
              </a:extLst>
            </p:cNvPr>
            <p:cNvGrpSpPr/>
            <p:nvPr/>
          </p:nvGrpSpPr>
          <p:grpSpPr>
            <a:xfrm>
              <a:off x="8861583" y="2433862"/>
              <a:ext cx="2868787" cy="3019491"/>
              <a:chOff x="8767891" y="1377863"/>
              <a:chExt cx="2868787" cy="3019491"/>
            </a:xfrm>
          </p:grpSpPr>
          <p:sp>
            <p:nvSpPr>
              <p:cNvPr id="3" name="Prostokąt 2">
                <a:extLst>
                  <a:ext uri="{FF2B5EF4-FFF2-40B4-BE49-F238E27FC236}">
                    <a16:creationId xmlns:a16="http://schemas.microsoft.com/office/drawing/2014/main" id="{78045164-87B0-E55B-5230-F2161DA18D1B}"/>
                  </a:ext>
                </a:extLst>
              </p:cNvPr>
              <p:cNvSpPr/>
              <p:nvPr/>
            </p:nvSpPr>
            <p:spPr>
              <a:xfrm>
                <a:off x="8767891" y="1377863"/>
                <a:ext cx="2868787" cy="301949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4" name="Obraz 3">
                <a:extLst>
                  <a:ext uri="{FF2B5EF4-FFF2-40B4-BE49-F238E27FC236}">
                    <a16:creationId xmlns:a16="http://schemas.microsoft.com/office/drawing/2014/main" id="{22CE4933-8B9D-1BCF-2413-24FBFE76A1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8610" y="1609734"/>
                <a:ext cx="2499999" cy="2711864"/>
              </a:xfrm>
              <a:prstGeom prst="rect">
                <a:avLst/>
              </a:prstGeom>
            </p:spPr>
          </p:pic>
          <p:sp>
            <p:nvSpPr>
              <p:cNvPr id="5" name="pole tekstowe 4">
                <a:extLst>
                  <a:ext uri="{FF2B5EF4-FFF2-40B4-BE49-F238E27FC236}">
                    <a16:creationId xmlns:a16="http://schemas.microsoft.com/office/drawing/2014/main" id="{14B639A8-FE3B-7E2A-E21A-446C11A466C1}"/>
                  </a:ext>
                </a:extLst>
              </p:cNvPr>
              <p:cNvSpPr txBox="1"/>
              <p:nvPr/>
            </p:nvSpPr>
            <p:spPr>
              <a:xfrm>
                <a:off x="9317661" y="4147115"/>
                <a:ext cx="1821146" cy="215444"/>
              </a:xfrm>
              <a:prstGeom prst="rect">
                <a:avLst/>
              </a:prstGeom>
              <a:solidFill>
                <a:schemeClr val="bg1"/>
              </a:solidFill>
            </p:spPr>
            <p:txBody>
              <a:bodyPr wrap="square" rtlCol="0">
                <a:spAutoFit/>
              </a:bodyPr>
              <a:lstStyle/>
              <a:p>
                <a:pPr algn="ctr"/>
                <a:r>
                  <a:rPr lang="pl-PL" sz="800" dirty="0">
                    <a:latin typeface="Arial" panose="020B0604020202020204" pitchFamily="34" charset="0"/>
                    <a:cs typeface="Arial" panose="020B0604020202020204" pitchFamily="34" charset="0"/>
                  </a:rPr>
                  <a:t>Time [UT]</a:t>
                </a:r>
              </a:p>
            </p:txBody>
          </p:sp>
          <p:sp>
            <p:nvSpPr>
              <p:cNvPr id="6" name="pole tekstowe 5">
                <a:extLst>
                  <a:ext uri="{FF2B5EF4-FFF2-40B4-BE49-F238E27FC236}">
                    <a16:creationId xmlns:a16="http://schemas.microsoft.com/office/drawing/2014/main" id="{5B0A5B1F-51C4-7970-553D-36E6D70342A7}"/>
                  </a:ext>
                </a:extLst>
              </p:cNvPr>
              <p:cNvSpPr txBox="1"/>
              <p:nvPr/>
            </p:nvSpPr>
            <p:spPr>
              <a:xfrm rot="16200000">
                <a:off x="8049735" y="2756651"/>
                <a:ext cx="1821146" cy="215444"/>
              </a:xfrm>
              <a:prstGeom prst="rect">
                <a:avLst/>
              </a:prstGeom>
              <a:solidFill>
                <a:schemeClr val="bg1"/>
              </a:solidFill>
            </p:spPr>
            <p:txBody>
              <a:bodyPr wrap="square" rtlCol="0">
                <a:spAutoFit/>
              </a:bodyPr>
              <a:lstStyle/>
              <a:p>
                <a:pPr algn="ctr"/>
                <a:r>
                  <a:rPr lang="pl-PL" sz="800" dirty="0" err="1">
                    <a:latin typeface="Arial" panose="020B0604020202020204" pitchFamily="34" charset="0"/>
                    <a:cs typeface="Arial" panose="020B0604020202020204" pitchFamily="34" charset="0"/>
                  </a:rPr>
                  <a:t>Frequency</a:t>
                </a:r>
                <a:r>
                  <a:rPr lang="pl-PL" sz="800" dirty="0">
                    <a:latin typeface="Arial" panose="020B0604020202020204" pitchFamily="34" charset="0"/>
                    <a:cs typeface="Arial" panose="020B0604020202020204" pitchFamily="34" charset="0"/>
                  </a:rPr>
                  <a:t> [MHz]</a:t>
                </a:r>
              </a:p>
            </p:txBody>
          </p:sp>
        </p:grpSp>
        <p:cxnSp>
          <p:nvCxnSpPr>
            <p:cNvPr id="1032" name="Łącznik prosty 1031">
              <a:extLst>
                <a:ext uri="{FF2B5EF4-FFF2-40B4-BE49-F238E27FC236}">
                  <a16:creationId xmlns:a16="http://schemas.microsoft.com/office/drawing/2014/main" id="{C5A1A7C8-A701-BE12-2D24-B389B98158B7}"/>
                </a:ext>
              </a:extLst>
            </p:cNvPr>
            <p:cNvCxnSpPr>
              <a:cxnSpLocks/>
            </p:cNvCxnSpPr>
            <p:nvPr/>
          </p:nvCxnSpPr>
          <p:spPr>
            <a:xfrm>
              <a:off x="7199059" y="4860747"/>
              <a:ext cx="2123378" cy="5518"/>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034" name="Łącznik prosty 1033">
              <a:extLst>
                <a:ext uri="{FF2B5EF4-FFF2-40B4-BE49-F238E27FC236}">
                  <a16:creationId xmlns:a16="http://schemas.microsoft.com/office/drawing/2014/main" id="{133E9D86-DA81-9408-B255-50782774E5BA}"/>
                </a:ext>
              </a:extLst>
            </p:cNvPr>
            <p:cNvCxnSpPr>
              <a:cxnSpLocks/>
              <a:stCxn id="1026" idx="1"/>
            </p:cNvCxnSpPr>
            <p:nvPr/>
          </p:nvCxnSpPr>
          <p:spPr>
            <a:xfrm flipV="1">
              <a:off x="7153894" y="2771053"/>
              <a:ext cx="2199005" cy="827837"/>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5" name="pole tekstowe 44">
              <a:extLst>
                <a:ext uri="{FF2B5EF4-FFF2-40B4-BE49-F238E27FC236}">
                  <a16:creationId xmlns:a16="http://schemas.microsoft.com/office/drawing/2014/main" id="{542D63B8-86D9-87B0-1F8B-9268AF6DB55E}"/>
                </a:ext>
              </a:extLst>
            </p:cNvPr>
            <p:cNvSpPr txBox="1"/>
            <p:nvPr/>
          </p:nvSpPr>
          <p:spPr>
            <a:xfrm>
              <a:off x="8192649" y="3419202"/>
              <a:ext cx="879888" cy="338554"/>
            </a:xfrm>
            <a:prstGeom prst="rect">
              <a:avLst/>
            </a:prstGeom>
            <a:noFill/>
          </p:spPr>
          <p:txBody>
            <a:bodyPr wrap="square" rtlCol="0">
              <a:spAutoFit/>
            </a:bodyPr>
            <a:lstStyle/>
            <a:p>
              <a:r>
                <a:rPr lang="pl-PL" sz="1600" dirty="0">
                  <a:latin typeface="Arial" panose="020B0604020202020204" pitchFamily="34" charset="0"/>
                  <a:cs typeface="Arial" panose="020B0604020202020204" pitchFamily="34" charset="0"/>
                </a:rPr>
                <a:t>3R</a:t>
              </a:r>
              <a:r>
                <a:rPr lang="pl-PL" sz="1600" baseline="-25000" dirty="0">
                  <a:effectLst/>
                  <a:latin typeface="Arial" panose="020B0604020202020204" pitchFamily="34" charset="0"/>
                  <a:cs typeface="Arial" panose="020B0604020202020204" pitchFamily="34" charset="0"/>
                </a:rPr>
                <a:t>☉</a:t>
              </a:r>
              <a:endParaRPr lang="pl-PL" sz="1600" dirty="0">
                <a:latin typeface="Arial" panose="020B0604020202020204" pitchFamily="34" charset="0"/>
                <a:cs typeface="Arial" panose="020B0604020202020204" pitchFamily="34" charset="0"/>
              </a:endParaRPr>
            </a:p>
          </p:txBody>
        </p:sp>
      </p:grpSp>
      <p:sp>
        <p:nvSpPr>
          <p:cNvPr id="12" name="Prostokąt 11">
            <a:extLst>
              <a:ext uri="{FF2B5EF4-FFF2-40B4-BE49-F238E27FC236}">
                <a16:creationId xmlns:a16="http://schemas.microsoft.com/office/drawing/2014/main" id="{44458F7F-6DF9-FC2B-4D5A-D81DBA044271}"/>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mc:AlternateContent xmlns:mc="http://schemas.openxmlformats.org/markup-compatibility/2006" xmlns:a14="http://schemas.microsoft.com/office/drawing/2010/main">
        <mc:Choice Requires="a14">
          <p:sp>
            <p:nvSpPr>
              <p:cNvPr id="14" name="pole tekstowe 13">
                <a:extLst>
                  <a:ext uri="{FF2B5EF4-FFF2-40B4-BE49-F238E27FC236}">
                    <a16:creationId xmlns:a16="http://schemas.microsoft.com/office/drawing/2014/main" id="{5D85C3F6-D1D9-E49D-97CA-741CC7E34BD0}"/>
                  </a:ext>
                </a:extLst>
              </p:cNvPr>
              <p:cNvSpPr txBox="1"/>
              <p:nvPr/>
            </p:nvSpPr>
            <p:spPr>
              <a:xfrm>
                <a:off x="720002" y="900000"/>
                <a:ext cx="4710994" cy="5028749"/>
              </a:xfrm>
              <a:prstGeom prst="rect">
                <a:avLst/>
              </a:prstGeom>
              <a:noFill/>
            </p:spPr>
            <p:txBody>
              <a:bodyPr wrap="square" rtlCol="0">
                <a:spAutoFit/>
              </a:bodyPr>
              <a:lstStyle/>
              <a:p>
                <a:r>
                  <a:rPr lang="pl-PL" dirty="0">
                    <a:latin typeface="Aptos" panose="020B0004020202020204" pitchFamily="34" charset="0"/>
                    <a:cs typeface="Arial" panose="020B0604020202020204" pitchFamily="34" charset="0"/>
                  </a:rPr>
                  <a:t>The</a:t>
                </a:r>
                <a:r>
                  <a:rPr lang="en-US" b="0" i="0" dirty="0">
                    <a:effectLst/>
                    <a:latin typeface="Aptos" panose="020B0004020202020204" pitchFamily="34" charset="0"/>
                    <a:cs typeface="Arial" panose="020B0604020202020204" pitchFamily="34" charset="0"/>
                  </a:rPr>
                  <a:t> plasma emission is m</a:t>
                </a:r>
                <a:r>
                  <a:rPr lang="pl-PL" b="0" i="0" dirty="0" err="1">
                    <a:effectLst/>
                    <a:latin typeface="Aptos" panose="020B0004020202020204" pitchFamily="34" charset="0"/>
                    <a:cs typeface="Arial" panose="020B0604020202020204" pitchFamily="34" charset="0"/>
                  </a:rPr>
                  <a:t>ain</a:t>
                </a:r>
                <a:r>
                  <a:rPr lang="pl-PL" b="0" i="0" dirty="0">
                    <a:effectLst/>
                    <a:latin typeface="Aptos" panose="020B0004020202020204" pitchFamily="34" charset="0"/>
                    <a:cs typeface="Arial" panose="020B0604020202020204" pitchFamily="34" charset="0"/>
                  </a:rPr>
                  <a:t> </a:t>
                </a:r>
                <a:r>
                  <a:rPr lang="en-US" b="0" i="0" dirty="0">
                    <a:effectLst/>
                    <a:latin typeface="Aptos" panose="020B0004020202020204" pitchFamily="34" charset="0"/>
                    <a:cs typeface="Arial" panose="020B0604020202020204" pitchFamily="34" charset="0"/>
                  </a:rPr>
                  <a:t>mechanism responsible</a:t>
                </a:r>
                <a:r>
                  <a:rPr lang="pl-PL" b="0" i="0" dirty="0">
                    <a:effectLst/>
                    <a:latin typeface="Aptos" panose="020B0004020202020204" pitchFamily="34" charset="0"/>
                    <a:cs typeface="Arial" panose="020B0604020202020204" pitchFamily="34" charset="0"/>
                  </a:rPr>
                  <a:t> for radio </a:t>
                </a:r>
                <a:r>
                  <a:rPr lang="pl-PL" b="0" i="0" dirty="0" err="1">
                    <a:effectLst/>
                    <a:latin typeface="Aptos" panose="020B0004020202020204" pitchFamily="34" charset="0"/>
                    <a:cs typeface="Arial" panose="020B0604020202020204" pitchFamily="34" charset="0"/>
                  </a:rPr>
                  <a:t>bursts</a:t>
                </a:r>
                <a:r>
                  <a:rPr lang="pl-PL" dirty="0">
                    <a:latin typeface="Aptos" panose="020B0004020202020204" pitchFamily="34" charset="0"/>
                    <a:cs typeface="Arial" panose="020B0604020202020204" pitchFamily="34" charset="0"/>
                  </a:rPr>
                  <a:t> (</a:t>
                </a:r>
                <a:r>
                  <a:rPr lang="pl-PL" dirty="0" err="1">
                    <a:latin typeface="Aptos" panose="020B0004020202020204" pitchFamily="34" charset="0"/>
                    <a:cs typeface="Arial" panose="020B0604020202020204" pitchFamily="34" charset="0"/>
                  </a:rPr>
                  <a:t>below</a:t>
                </a:r>
                <a:r>
                  <a:rPr lang="pl-PL" dirty="0">
                    <a:latin typeface="Aptos" panose="020B0004020202020204" pitchFamily="34" charset="0"/>
                    <a:cs typeface="Arial" panose="020B0604020202020204" pitchFamily="34" charset="0"/>
                  </a:rPr>
                  <a:t> </a:t>
                </a:r>
                <a:r>
                  <a:rPr lang="en-US" dirty="0">
                    <a:latin typeface="Aptos" panose="020B0004020202020204" pitchFamily="34" charset="0"/>
                    <a:cs typeface="Arial" panose="020B0604020202020204" pitchFamily="34" charset="0"/>
                  </a:rPr>
                  <a:t>1 GHz</a:t>
                </a:r>
                <a:r>
                  <a:rPr lang="pl-PL" dirty="0">
                    <a:latin typeface="Aptos" panose="020B0004020202020204" pitchFamily="34" charset="0"/>
                    <a:cs typeface="Arial" panose="020B0604020202020204" pitchFamily="34" charset="0"/>
                  </a:rPr>
                  <a:t>):</a:t>
                </a:r>
              </a:p>
              <a:p>
                <a:endParaRPr lang="pl-PL" sz="300" dirty="0">
                  <a:latin typeface="Aptos" panose="020B0004020202020204" pitchFamily="34" charset="0"/>
                  <a:cs typeface="Arial" panose="020B0604020202020204" pitchFamily="34" charset="0"/>
                </a:endParaRPr>
              </a:p>
              <a:p>
                <a:endParaRPr lang="pl-PL" sz="100" dirty="0">
                  <a:latin typeface="Aptos" panose="020B0004020202020204" pitchFamily="34" charset="0"/>
                  <a:cs typeface="Arial" panose="020B0604020202020204" pitchFamily="34" charset="0"/>
                </a:endParaRPr>
              </a:p>
              <a:p>
                <a:pPr algn="ctr"/>
                <a14:m>
                  <m:oMath xmlns:m="http://schemas.openxmlformats.org/officeDocument/2006/math">
                    <m:sSub>
                      <m:sSubPr>
                        <m:ctrlPr>
                          <a:rPr lang="pl-PL" b="0" i="1" smtClean="0">
                            <a:effectLst/>
                            <a:latin typeface="Cambria Math" panose="02040503050406030204" pitchFamily="18" charset="0"/>
                            <a:cs typeface="Arial" panose="020B0604020202020204" pitchFamily="34" charset="0"/>
                          </a:rPr>
                        </m:ctrlPr>
                      </m:sSubPr>
                      <m:e>
                        <m:r>
                          <a:rPr lang="pl-PL" b="0" i="1" smtClean="0">
                            <a:effectLst/>
                            <a:latin typeface="Cambria Math" panose="02040503050406030204" pitchFamily="18" charset="0"/>
                            <a:cs typeface="Arial" panose="020B0604020202020204" pitchFamily="34" charset="0"/>
                          </a:rPr>
                          <m:t>𝑓</m:t>
                        </m:r>
                      </m:e>
                      <m:sub>
                        <m:r>
                          <a:rPr lang="pl-PL" b="0" i="1" smtClean="0">
                            <a:effectLst/>
                            <a:latin typeface="Cambria Math" panose="02040503050406030204" pitchFamily="18" charset="0"/>
                            <a:cs typeface="Arial" panose="020B0604020202020204" pitchFamily="34" charset="0"/>
                          </a:rPr>
                          <m:t>𝑝</m:t>
                        </m:r>
                      </m:sub>
                    </m:sSub>
                    <m:r>
                      <a:rPr lang="pl-PL" b="0" i="1" smtClean="0">
                        <a:effectLst/>
                        <a:latin typeface="Cambria Math" panose="02040503050406030204" pitchFamily="18" charset="0"/>
                        <a:cs typeface="Arial" panose="020B0604020202020204" pitchFamily="34" charset="0"/>
                      </a:rPr>
                      <m:t>=8980</m:t>
                    </m:r>
                    <m:rad>
                      <m:radPr>
                        <m:degHide m:val="on"/>
                        <m:ctrlPr>
                          <a:rPr lang="pl-PL" b="0" i="1" smtClean="0">
                            <a:effectLst/>
                            <a:latin typeface="Cambria Math" panose="02040503050406030204" pitchFamily="18" charset="0"/>
                            <a:cs typeface="Arial" panose="020B0604020202020204" pitchFamily="34" charset="0"/>
                          </a:rPr>
                        </m:ctrlPr>
                      </m:radPr>
                      <m:deg/>
                      <m:e>
                        <m:sSub>
                          <m:sSubPr>
                            <m:ctrlPr>
                              <a:rPr lang="pl-PL" b="0" i="1" smtClean="0">
                                <a:effectLst/>
                                <a:latin typeface="Cambria Math" panose="02040503050406030204" pitchFamily="18" charset="0"/>
                                <a:cs typeface="Arial" panose="020B0604020202020204" pitchFamily="34" charset="0"/>
                              </a:rPr>
                            </m:ctrlPr>
                          </m:sSubPr>
                          <m:e>
                            <m:r>
                              <a:rPr lang="pl-PL" b="0" i="1" smtClean="0">
                                <a:effectLst/>
                                <a:latin typeface="Cambria Math" panose="02040503050406030204" pitchFamily="18" charset="0"/>
                                <a:cs typeface="Arial" panose="020B0604020202020204" pitchFamily="34" charset="0"/>
                              </a:rPr>
                              <m:t>𝑁</m:t>
                            </m:r>
                          </m:e>
                          <m:sub>
                            <m:r>
                              <a:rPr lang="pl-PL" b="0" i="1" smtClean="0">
                                <a:effectLst/>
                                <a:latin typeface="Cambria Math" panose="02040503050406030204" pitchFamily="18" charset="0"/>
                                <a:cs typeface="Arial" panose="020B0604020202020204" pitchFamily="34" charset="0"/>
                              </a:rPr>
                              <m:t>𝑒</m:t>
                            </m:r>
                          </m:sub>
                        </m:sSub>
                      </m:e>
                    </m:rad>
                  </m:oMath>
                </a14:m>
                <a:r>
                  <a:rPr lang="pl-PL" dirty="0">
                    <a:latin typeface="Aptos" panose="020B0004020202020204" pitchFamily="34" charset="0"/>
                    <a:cs typeface="Arial" panose="020B0604020202020204" pitchFamily="34" charset="0"/>
                  </a:rPr>
                  <a:t>   [Hz]</a:t>
                </a:r>
                <a:endParaRPr lang="pl-PL" b="0" i="0" dirty="0">
                  <a:effectLst/>
                  <a:latin typeface="Aptos" panose="020B0004020202020204" pitchFamily="34" charset="0"/>
                  <a:cs typeface="Arial" panose="020B0604020202020204" pitchFamily="34" charset="0"/>
                </a:endParaRPr>
              </a:p>
              <a:p>
                <a:pPr algn="ctr"/>
                <a:endParaRPr lang="pl-PL" sz="300" b="0" i="0" u="none" strike="noStrike" baseline="0" dirty="0">
                  <a:solidFill>
                    <a:schemeClr val="tx1"/>
                  </a:solidFill>
                  <a:latin typeface="Aptos" panose="020B0004020202020204" pitchFamily="34" charset="0"/>
                  <a:cs typeface="Arial" panose="020B0604020202020204" pitchFamily="34" charset="0"/>
                </a:endParaRPr>
              </a:p>
              <a:p>
                <a:r>
                  <a:rPr lang="pl-PL" dirty="0">
                    <a:latin typeface="Aptos" panose="020B0004020202020204" pitchFamily="34" charset="0"/>
                    <a:cs typeface="Arial" panose="020B0604020202020204" pitchFamily="34" charset="0"/>
                  </a:rPr>
                  <a:t>T</a:t>
                </a:r>
                <a:r>
                  <a:rPr lang="en-US" dirty="0">
                    <a:latin typeface="Aptos" panose="020B0004020202020204" pitchFamily="34" charset="0"/>
                    <a:cs typeface="Arial" panose="020B0604020202020204" pitchFamily="34" charset="0"/>
                  </a:rPr>
                  <a:t>he coronal electron density</a:t>
                </a:r>
                <a:r>
                  <a:rPr lang="pl-PL" dirty="0">
                    <a:latin typeface="Aptos" panose="020B0004020202020204" pitchFamily="34" charset="0"/>
                    <a:cs typeface="Arial" panose="020B0604020202020204" pitchFamily="34" charset="0"/>
                  </a:rPr>
                  <a:t> model</a:t>
                </a:r>
              </a:p>
              <a:p>
                <a:r>
                  <a:rPr lang="pl-PL" dirty="0">
                    <a:latin typeface="Aptos" panose="020B0004020202020204" pitchFamily="34" charset="0"/>
                    <a:cs typeface="Arial" panose="020B0604020202020204" pitchFamily="34" charset="0"/>
                  </a:rPr>
                  <a:t>(</a:t>
                </a:r>
                <a:r>
                  <a:rPr lang="pl-PL" i="0" dirty="0" err="1">
                    <a:effectLst/>
                    <a:latin typeface="Aptos" panose="020B0004020202020204" pitchFamily="34" charset="0"/>
                    <a:cs typeface="Arial" panose="020B0604020202020204" pitchFamily="34" charset="0"/>
                  </a:rPr>
                  <a:t>Newkirk</a:t>
                </a:r>
                <a:r>
                  <a:rPr lang="pl-PL" i="0" dirty="0">
                    <a:effectLst/>
                    <a:latin typeface="Aptos" panose="020B0004020202020204" pitchFamily="34" charset="0"/>
                    <a:cs typeface="Arial" panose="020B0604020202020204" pitchFamily="34" charset="0"/>
                  </a:rPr>
                  <a:t> 1961)</a:t>
                </a:r>
                <a:r>
                  <a:rPr lang="pl-PL" dirty="0">
                    <a:latin typeface="Aptos" panose="020B0004020202020204" pitchFamily="34" charset="0"/>
                    <a:cs typeface="Arial" panose="020B0604020202020204" pitchFamily="34" charset="0"/>
                  </a:rPr>
                  <a:t>:</a:t>
                </a:r>
              </a:p>
              <a:p>
                <a:endParaRPr lang="pl-PL" sz="300" dirty="0">
                  <a:latin typeface="Aptos" panose="020B0004020202020204" pitchFamily="34" charset="0"/>
                  <a:cs typeface="Arial" panose="020B0604020202020204" pitchFamily="34" charset="0"/>
                </a:endParaRPr>
              </a:p>
              <a:p>
                <a:pPr algn="ctr"/>
                <a14:m>
                  <m:oMath xmlns:m="http://schemas.openxmlformats.org/officeDocument/2006/math">
                    <m:sSub>
                      <m:sSubPr>
                        <m:ctrlPr>
                          <a:rPr lang="pl-PL" i="1" smtClean="0">
                            <a:latin typeface="Cambria Math" panose="02040503050406030204" pitchFamily="18" charset="0"/>
                            <a:cs typeface="Arial" panose="020B0604020202020204" pitchFamily="34" charset="0"/>
                          </a:rPr>
                        </m:ctrlPr>
                      </m:sSubPr>
                      <m:e>
                        <m:r>
                          <a:rPr lang="pl-PL" b="0" i="1" smtClean="0">
                            <a:latin typeface="Cambria Math" panose="02040503050406030204" pitchFamily="18" charset="0"/>
                            <a:cs typeface="Arial" panose="020B0604020202020204" pitchFamily="34" charset="0"/>
                          </a:rPr>
                          <m:t>𝑁</m:t>
                        </m:r>
                      </m:e>
                      <m:sub>
                        <m:r>
                          <a:rPr lang="pl-PL" b="0" i="1" smtClean="0">
                            <a:latin typeface="Cambria Math" panose="02040503050406030204" pitchFamily="18" charset="0"/>
                            <a:cs typeface="Arial" panose="020B0604020202020204" pitchFamily="34" charset="0"/>
                          </a:rPr>
                          <m:t>𝑒</m:t>
                        </m:r>
                      </m:sub>
                    </m:sSub>
                    <m:r>
                      <a:rPr lang="pl-PL" b="0" i="1" smtClean="0">
                        <a:latin typeface="Cambria Math" panose="02040503050406030204" pitchFamily="18" charset="0"/>
                        <a:cs typeface="Arial" panose="020B0604020202020204" pitchFamily="34" charset="0"/>
                      </a:rPr>
                      <m:t>=4.2</m:t>
                    </m:r>
                    <m:r>
                      <a:rPr lang="pl-PL" b="0" i="1" smtClean="0">
                        <a:latin typeface="Cambria Math" panose="02040503050406030204" pitchFamily="18" charset="0"/>
                        <a:ea typeface="Cambria Math" panose="02040503050406030204" pitchFamily="18" charset="0"/>
                        <a:cs typeface="Arial" panose="020B0604020202020204" pitchFamily="34" charset="0"/>
                      </a:rPr>
                      <m:t>∙</m:t>
                    </m:r>
                    <m:sSup>
                      <m:sSupPr>
                        <m:ctrlPr>
                          <a:rPr lang="pl-PL" b="0" i="1" smtClean="0">
                            <a:latin typeface="Cambria Math" panose="02040503050406030204" pitchFamily="18" charset="0"/>
                            <a:ea typeface="Cambria Math" panose="02040503050406030204" pitchFamily="18" charset="0"/>
                            <a:cs typeface="Arial" panose="020B0604020202020204" pitchFamily="34" charset="0"/>
                          </a:rPr>
                        </m:ctrlPr>
                      </m:sSupPr>
                      <m:e>
                        <m:r>
                          <a:rPr lang="pl-PL" b="0" i="1" smtClean="0">
                            <a:latin typeface="Cambria Math" panose="02040503050406030204" pitchFamily="18" charset="0"/>
                            <a:ea typeface="Cambria Math" panose="02040503050406030204" pitchFamily="18" charset="0"/>
                            <a:cs typeface="Arial" panose="020B0604020202020204" pitchFamily="34" charset="0"/>
                          </a:rPr>
                          <m:t>10</m:t>
                        </m:r>
                      </m:e>
                      <m:sup>
                        <m:r>
                          <a:rPr lang="pl-PL" b="0" i="1" smtClean="0">
                            <a:latin typeface="Cambria Math" panose="02040503050406030204" pitchFamily="18" charset="0"/>
                            <a:ea typeface="Cambria Math" panose="02040503050406030204" pitchFamily="18" charset="0"/>
                            <a:cs typeface="Arial" panose="020B0604020202020204" pitchFamily="34" charset="0"/>
                          </a:rPr>
                          <m:t>4</m:t>
                        </m:r>
                      </m:sup>
                    </m:sSup>
                    <m:sSup>
                      <m:sSupPr>
                        <m:ctrlPr>
                          <a:rPr lang="pl-PL" b="0" i="1" smtClean="0">
                            <a:latin typeface="Cambria Math" panose="02040503050406030204" pitchFamily="18" charset="0"/>
                            <a:ea typeface="Cambria Math" panose="02040503050406030204" pitchFamily="18" charset="0"/>
                            <a:cs typeface="Arial" panose="020B0604020202020204" pitchFamily="34" charset="0"/>
                          </a:rPr>
                        </m:ctrlPr>
                      </m:sSupPr>
                      <m:e>
                        <m:r>
                          <a:rPr lang="pl-PL" b="0" i="1" smtClean="0">
                            <a:latin typeface="Cambria Math" panose="02040503050406030204" pitchFamily="18" charset="0"/>
                            <a:ea typeface="Cambria Math" panose="02040503050406030204" pitchFamily="18" charset="0"/>
                            <a:cs typeface="Arial" panose="020B0604020202020204" pitchFamily="34" charset="0"/>
                          </a:rPr>
                          <m:t>∙10</m:t>
                        </m:r>
                      </m:e>
                      <m:sup>
                        <m:r>
                          <a:rPr lang="pl-PL" b="0" i="1" smtClean="0">
                            <a:latin typeface="Cambria Math" panose="02040503050406030204" pitchFamily="18" charset="0"/>
                            <a:ea typeface="Cambria Math" panose="02040503050406030204" pitchFamily="18" charset="0"/>
                            <a:cs typeface="Arial" panose="020B0604020202020204" pitchFamily="34" charset="0"/>
                          </a:rPr>
                          <m:t>4.32/</m:t>
                        </m:r>
                        <m:r>
                          <a:rPr lang="pl-PL" b="0" i="1" smtClean="0">
                            <a:latin typeface="Cambria Math" panose="02040503050406030204" pitchFamily="18" charset="0"/>
                            <a:ea typeface="Cambria Math" panose="02040503050406030204" pitchFamily="18" charset="0"/>
                            <a:cs typeface="Arial" panose="020B0604020202020204" pitchFamily="34" charset="0"/>
                          </a:rPr>
                          <m:t>𝑅</m:t>
                        </m:r>
                      </m:sup>
                    </m:sSup>
                  </m:oMath>
                </a14:m>
                <a:r>
                  <a:rPr lang="pl-PL" i="1" dirty="0">
                    <a:latin typeface="Aptos" panose="020B0004020202020204" pitchFamily="34" charset="0"/>
                    <a:cs typeface="Arial" panose="020B0604020202020204" pitchFamily="34" charset="0"/>
                  </a:rPr>
                  <a:t>   </a:t>
                </a:r>
                <a:r>
                  <a:rPr lang="pl-PL" dirty="0">
                    <a:latin typeface="Aptos" panose="020B0004020202020204" pitchFamily="34" charset="0"/>
                    <a:cs typeface="Arial" panose="020B0604020202020204" pitchFamily="34" charset="0"/>
                  </a:rPr>
                  <a:t>[cm</a:t>
                </a:r>
                <a:r>
                  <a:rPr lang="pl-PL" baseline="30000" dirty="0">
                    <a:latin typeface="Aptos" panose="020B0004020202020204" pitchFamily="34" charset="0"/>
                    <a:cs typeface="Arial" panose="020B0604020202020204" pitchFamily="34" charset="0"/>
                  </a:rPr>
                  <a:t>-3</a:t>
                </a:r>
                <a:r>
                  <a:rPr lang="pl-PL" dirty="0">
                    <a:latin typeface="Aptos" panose="020B0004020202020204" pitchFamily="34" charset="0"/>
                    <a:cs typeface="Arial" panose="020B0604020202020204" pitchFamily="34" charset="0"/>
                  </a:rPr>
                  <a:t>]</a:t>
                </a:r>
                <a:endParaRPr lang="pl-PL" b="1" dirty="0">
                  <a:latin typeface="Aptos" panose="020B0004020202020204" pitchFamily="34" charset="0"/>
                  <a:cs typeface="Arial" panose="020B0604020202020204" pitchFamily="34" charset="0"/>
                </a:endParaRPr>
              </a:p>
              <a:p>
                <a:pPr algn="l"/>
                <a:endParaRPr lang="pl-PL" sz="300" b="0" i="0" u="none" strike="noStrike" baseline="0" dirty="0">
                  <a:solidFill>
                    <a:schemeClr val="tx1"/>
                  </a:solidFill>
                  <a:latin typeface="Aptos" panose="020B0004020202020204" pitchFamily="34" charset="0"/>
                  <a:cs typeface="Arial" panose="020B0604020202020204" pitchFamily="34" charset="0"/>
                </a:endParaRPr>
              </a:p>
              <a:p>
                <a:pPr algn="l"/>
                <a14:m>
                  <m:oMath xmlns:m="http://schemas.openxmlformats.org/officeDocument/2006/math">
                    <m:r>
                      <a:rPr lang="pl-PL" b="0" i="1" smtClean="0">
                        <a:latin typeface="Cambria Math" panose="02040503050406030204" pitchFamily="18" charset="0"/>
                        <a:ea typeface="Cambria Math" panose="02040503050406030204" pitchFamily="18" charset="0"/>
                        <a:cs typeface="Arial" panose="020B0604020202020204" pitchFamily="34" charset="0"/>
                      </a:rPr>
                      <m:t>𝑅</m:t>
                    </m:r>
                  </m:oMath>
                </a14:m>
                <a:r>
                  <a:rPr lang="pl-PL" b="0" i="0" u="none" strike="noStrike" baseline="0" dirty="0">
                    <a:latin typeface="Aptos" panose="020B0004020202020204" pitchFamily="34" charset="0"/>
                    <a:cs typeface="Arial" panose="020B0604020202020204" pitchFamily="34" charset="0"/>
                  </a:rPr>
                  <a:t> – t</a:t>
                </a:r>
                <a:r>
                  <a:rPr lang="en-US" b="0" i="0" u="none" strike="noStrike" baseline="0" dirty="0">
                    <a:latin typeface="Aptos" panose="020B0004020202020204" pitchFamily="34" charset="0"/>
                    <a:cs typeface="Arial" panose="020B0604020202020204" pitchFamily="34" charset="0"/>
                  </a:rPr>
                  <a:t>he radial distance from the Sun</a:t>
                </a:r>
                <a:r>
                  <a:rPr lang="pl-PL" b="0" i="0" u="none" strike="noStrike" baseline="0" dirty="0">
                    <a:latin typeface="Aptos" panose="020B0004020202020204" pitchFamily="34" charset="0"/>
                    <a:cs typeface="Arial" panose="020B0604020202020204" pitchFamily="34" charset="0"/>
                  </a:rPr>
                  <a:t>.</a:t>
                </a:r>
              </a:p>
              <a:p>
                <a:pPr algn="l"/>
                <a:endParaRPr lang="pl-PL" sz="500" dirty="0">
                  <a:latin typeface="Aptos" panose="020B0004020202020204" pitchFamily="34" charset="0"/>
                  <a:cs typeface="Arial" panose="020B0604020202020204" pitchFamily="34" charset="0"/>
                </a:endParaRPr>
              </a:p>
              <a:p>
                <a:r>
                  <a:rPr lang="pl-PL" b="0" i="0" dirty="0">
                    <a:solidFill>
                      <a:schemeClr val="tx1"/>
                    </a:solidFill>
                    <a:effectLst/>
                    <a:latin typeface="Aptos" panose="020B0004020202020204" pitchFamily="34" charset="0"/>
                    <a:cs typeface="Arial" panose="020B0604020202020204" pitchFamily="34" charset="0"/>
                  </a:rPr>
                  <a:t>T</a:t>
                </a:r>
                <a:r>
                  <a:rPr lang="en-US" b="0" i="0" dirty="0">
                    <a:effectLst/>
                    <a:latin typeface="Aptos" panose="020B0004020202020204" pitchFamily="34" charset="0"/>
                    <a:cs typeface="Arial" panose="020B0604020202020204" pitchFamily="34" charset="0"/>
                  </a:rPr>
                  <a:t>he coronal electron density is a function of height above the solar surface. Each layer in the solar atmosphere</a:t>
                </a:r>
                <a:r>
                  <a:rPr lang="pl-PL" b="0" i="0" dirty="0">
                    <a:effectLst/>
                    <a:latin typeface="Aptos" panose="020B0004020202020204" pitchFamily="34" charset="0"/>
                    <a:cs typeface="Arial" panose="020B0604020202020204" pitchFamily="34" charset="0"/>
                  </a:rPr>
                  <a:t> </a:t>
                </a:r>
                <a:r>
                  <a:rPr lang="en-US" b="0" i="0" dirty="0">
                    <a:effectLst/>
                    <a:latin typeface="Aptos" panose="020B0004020202020204" pitchFamily="34" charset="0"/>
                    <a:cs typeface="Arial" panose="020B0604020202020204" pitchFamily="34" charset="0"/>
                  </a:rPr>
                  <a:t>therefore corresponds to a characteristic</a:t>
                </a:r>
                <a:r>
                  <a:rPr lang="pl-PL" b="0" i="0" dirty="0">
                    <a:effectLst/>
                    <a:latin typeface="Aptos" panose="020B0004020202020204" pitchFamily="34" charset="0"/>
                    <a:cs typeface="Arial" panose="020B0604020202020204" pitchFamily="34" charset="0"/>
                  </a:rPr>
                  <a:t> </a:t>
                </a:r>
                <a14:m>
                  <m:oMath xmlns:m="http://schemas.openxmlformats.org/officeDocument/2006/math">
                    <m:sSub>
                      <m:sSubPr>
                        <m:ctrlPr>
                          <a:rPr lang="pl-PL" b="0" i="1" smtClean="0">
                            <a:effectLst/>
                            <a:latin typeface="Cambria Math" panose="02040503050406030204" pitchFamily="18" charset="0"/>
                            <a:cs typeface="Arial" panose="020B0604020202020204" pitchFamily="34" charset="0"/>
                          </a:rPr>
                        </m:ctrlPr>
                      </m:sSubPr>
                      <m:e>
                        <m:r>
                          <a:rPr lang="pl-PL" b="0" i="1" smtClean="0">
                            <a:effectLst/>
                            <a:latin typeface="Cambria Math" panose="02040503050406030204" pitchFamily="18" charset="0"/>
                            <a:cs typeface="Arial" panose="020B0604020202020204" pitchFamily="34" charset="0"/>
                          </a:rPr>
                          <m:t>𝑓</m:t>
                        </m:r>
                      </m:e>
                      <m:sub>
                        <m:r>
                          <a:rPr lang="pl-PL" b="0" i="1" smtClean="0">
                            <a:effectLst/>
                            <a:latin typeface="Cambria Math" panose="02040503050406030204" pitchFamily="18" charset="0"/>
                            <a:cs typeface="Arial" panose="020B0604020202020204" pitchFamily="34" charset="0"/>
                          </a:rPr>
                          <m:t>𝑝</m:t>
                        </m:r>
                      </m:sub>
                    </m:sSub>
                  </m:oMath>
                </a14:m>
                <a:r>
                  <a:rPr lang="pl-PL" b="0" i="0" dirty="0">
                    <a:effectLst/>
                    <a:latin typeface="Aptos" panose="020B0004020202020204" pitchFamily="34" charset="0"/>
                    <a:cs typeface="Arial" panose="020B0604020202020204" pitchFamily="34" charset="0"/>
                  </a:rPr>
                  <a:t>.</a:t>
                </a:r>
              </a:p>
              <a:p>
                <a:endParaRPr lang="pl-PL" sz="500" dirty="0">
                  <a:latin typeface="Aptos" panose="020B0004020202020204" pitchFamily="34" charset="0"/>
                  <a:cs typeface="Arial" panose="020B0604020202020204" pitchFamily="34" charset="0"/>
                </a:endParaRPr>
              </a:p>
              <a:p>
                <a:r>
                  <a:rPr lang="en-US" b="0" i="0" dirty="0">
                    <a:effectLst/>
                    <a:latin typeface="Aptos" panose="020B0004020202020204" pitchFamily="34" charset="0"/>
                    <a:cs typeface="Arial" panose="020B0604020202020204" pitchFamily="34" charset="0"/>
                  </a:rPr>
                  <a:t>The relationship between the drift rate</a:t>
                </a:r>
                <a:r>
                  <a:rPr lang="pl-PL" b="0" i="0" dirty="0">
                    <a:effectLst/>
                    <a:latin typeface="Aptos" panose="020B0004020202020204" pitchFamily="34" charset="0"/>
                    <a:cs typeface="Arial" panose="020B0604020202020204" pitchFamily="34" charset="0"/>
                  </a:rPr>
                  <a:t> </a:t>
                </a:r>
                <a14:m>
                  <m:oMath xmlns:m="http://schemas.openxmlformats.org/officeDocument/2006/math">
                    <m:sSub>
                      <m:sSubPr>
                        <m:ctrlPr>
                          <a:rPr lang="pl-PL" i="1" smtClean="0">
                            <a:latin typeface="Cambria Math" panose="02040503050406030204" pitchFamily="18" charset="0"/>
                            <a:cs typeface="Arial" panose="020B0604020202020204" pitchFamily="34" charset="0"/>
                          </a:rPr>
                        </m:ctrlPr>
                      </m:sSubPr>
                      <m:e>
                        <m:r>
                          <a:rPr lang="pl-PL" b="0" i="1" smtClean="0">
                            <a:latin typeface="Cambria Math" panose="02040503050406030204" pitchFamily="18" charset="0"/>
                            <a:cs typeface="Arial" panose="020B0604020202020204" pitchFamily="34" charset="0"/>
                          </a:rPr>
                          <m:t>𝐷</m:t>
                        </m:r>
                      </m:e>
                      <m:sub>
                        <m:r>
                          <a:rPr lang="pl-PL" b="0" i="1" smtClean="0">
                            <a:latin typeface="Cambria Math" panose="02040503050406030204" pitchFamily="18" charset="0"/>
                            <a:cs typeface="Arial" panose="020B0604020202020204" pitchFamily="34" charset="0"/>
                          </a:rPr>
                          <m:t>𝑓</m:t>
                        </m:r>
                      </m:sub>
                    </m:sSub>
                  </m:oMath>
                </a14:m>
                <a:r>
                  <a:rPr lang="pl-PL" b="0" i="0" dirty="0">
                    <a:effectLst/>
                    <a:latin typeface="Aptos" panose="020B0004020202020204" pitchFamily="34" charset="0"/>
                    <a:cs typeface="Arial" panose="020B0604020202020204" pitchFamily="34" charset="0"/>
                  </a:rPr>
                  <a:t> </a:t>
                </a:r>
                <a:r>
                  <a:rPr lang="pl-PL" dirty="0">
                    <a:latin typeface="Aptos" panose="020B0004020202020204" pitchFamily="34" charset="0"/>
                    <a:cs typeface="Arial" panose="020B0604020202020204" pitchFamily="34" charset="0"/>
                  </a:rPr>
                  <a:t>(MHz/s) </a:t>
                </a:r>
                <a:r>
                  <a:rPr lang="en-US" b="0" i="0" dirty="0">
                    <a:effectLst/>
                    <a:latin typeface="Aptos" panose="020B0004020202020204" pitchFamily="34" charset="0"/>
                    <a:cs typeface="Arial" panose="020B0604020202020204" pitchFamily="34" charset="0"/>
                  </a:rPr>
                  <a:t>at the frequency</a:t>
                </a:r>
                <a:r>
                  <a:rPr lang="pl-PL" b="0" i="0" dirty="0">
                    <a:effectLst/>
                    <a:latin typeface="Aptos" panose="020B0004020202020204" pitchFamily="34" charset="0"/>
                    <a:cs typeface="Arial" panose="020B0604020202020204" pitchFamily="34" charset="0"/>
                  </a:rPr>
                  <a:t> </a:t>
                </a:r>
                <a14:m>
                  <m:oMath xmlns:m="http://schemas.openxmlformats.org/officeDocument/2006/math">
                    <m:r>
                      <a:rPr lang="pl-PL" i="1">
                        <a:latin typeface="Cambria Math" panose="02040503050406030204" pitchFamily="18" charset="0"/>
                        <a:cs typeface="Arial" panose="020B0604020202020204" pitchFamily="34" charset="0"/>
                      </a:rPr>
                      <m:t>𝑓</m:t>
                    </m:r>
                  </m:oMath>
                </a14:m>
                <a:r>
                  <a:rPr lang="pl-PL" b="0" i="0" dirty="0">
                    <a:effectLst/>
                    <a:latin typeface="Aptos" panose="020B0004020202020204" pitchFamily="34" charset="0"/>
                    <a:cs typeface="Arial" panose="020B0604020202020204" pitchFamily="34" charset="0"/>
                  </a:rPr>
                  <a:t> </a:t>
                </a:r>
                <a:r>
                  <a:rPr lang="en-US" b="0" i="0" dirty="0">
                    <a:effectLst/>
                    <a:latin typeface="Aptos" panose="020B0004020202020204" pitchFamily="34" charset="0"/>
                    <a:cs typeface="Arial" panose="020B0604020202020204" pitchFamily="34" charset="0"/>
                  </a:rPr>
                  <a:t>and the radial source velocity</a:t>
                </a:r>
                <a:r>
                  <a:rPr lang="pl-PL" b="0" i="0" dirty="0">
                    <a:effectLst/>
                    <a:latin typeface="Aptos" panose="020B0004020202020204" pitchFamily="34" charset="0"/>
                    <a:cs typeface="Arial" panose="020B0604020202020204" pitchFamily="34" charset="0"/>
                  </a:rPr>
                  <a:t> </a:t>
                </a:r>
                <a14:m>
                  <m:oMath xmlns:m="http://schemas.openxmlformats.org/officeDocument/2006/math">
                    <m:sSub>
                      <m:sSubPr>
                        <m:ctrlPr>
                          <a:rPr lang="pl-PL" i="1">
                            <a:latin typeface="Cambria Math" panose="02040503050406030204" pitchFamily="18" charset="0"/>
                            <a:cs typeface="Arial" panose="020B0604020202020204" pitchFamily="34" charset="0"/>
                          </a:rPr>
                        </m:ctrlPr>
                      </m:sSubPr>
                      <m:e>
                        <m:r>
                          <a:rPr lang="pl-PL" i="1">
                            <a:latin typeface="Cambria Math" panose="02040503050406030204" pitchFamily="18" charset="0"/>
                            <a:cs typeface="Arial" panose="020B0604020202020204" pitchFamily="34" charset="0"/>
                          </a:rPr>
                          <m:t>𝑣</m:t>
                        </m:r>
                      </m:e>
                      <m:sub>
                        <m:r>
                          <a:rPr lang="pl-PL" i="1">
                            <a:latin typeface="Cambria Math" panose="02040503050406030204" pitchFamily="18" charset="0"/>
                            <a:cs typeface="Arial" panose="020B0604020202020204" pitchFamily="34" charset="0"/>
                          </a:rPr>
                          <m:t>𝑠</m:t>
                        </m:r>
                      </m:sub>
                    </m:sSub>
                  </m:oMath>
                </a14:m>
                <a:endParaRPr lang="pl-PL" dirty="0">
                  <a:latin typeface="Aptos" panose="020B0004020202020204" pitchFamily="34" charset="0"/>
                  <a:cs typeface="Arial" panose="020B0604020202020204" pitchFamily="34" charset="0"/>
                </a:endParaRPr>
              </a:p>
              <a:p>
                <a:endParaRPr lang="pl-PL" sz="300" dirty="0">
                  <a:latin typeface="Aptos" panose="020B00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sSub>
                        <m:sSubPr>
                          <m:ctrlPr>
                            <a:rPr lang="pl-PL" i="1" smtClean="0">
                              <a:latin typeface="Cambria Math" panose="02040503050406030204" pitchFamily="18" charset="0"/>
                              <a:cs typeface="Arial" panose="020B0604020202020204" pitchFamily="34" charset="0"/>
                            </a:rPr>
                          </m:ctrlPr>
                        </m:sSubPr>
                        <m:e>
                          <m:r>
                            <a:rPr lang="pl-PL" b="0" i="1" smtClean="0">
                              <a:latin typeface="Cambria Math" panose="02040503050406030204" pitchFamily="18" charset="0"/>
                              <a:cs typeface="Arial" panose="020B0604020202020204" pitchFamily="34" charset="0"/>
                            </a:rPr>
                            <m:t>𝐷</m:t>
                          </m:r>
                        </m:e>
                        <m:sub>
                          <m:r>
                            <a:rPr lang="pl-PL" b="0" i="1" smtClean="0">
                              <a:latin typeface="Cambria Math" panose="02040503050406030204" pitchFamily="18" charset="0"/>
                              <a:cs typeface="Arial" panose="020B0604020202020204" pitchFamily="34" charset="0"/>
                            </a:rPr>
                            <m:t>𝑓</m:t>
                          </m:r>
                        </m:sub>
                      </m:sSub>
                      <m:r>
                        <a:rPr lang="pl-PL" b="0" i="1" smtClean="0">
                          <a:latin typeface="Cambria Math" panose="02040503050406030204" pitchFamily="18" charset="0"/>
                          <a:cs typeface="Arial" panose="020B0604020202020204" pitchFamily="34" charset="0"/>
                        </a:rPr>
                        <m:t>=</m:t>
                      </m:r>
                      <m:f>
                        <m:fPr>
                          <m:ctrlPr>
                            <a:rPr lang="pl-PL" b="0" i="1" smtClean="0">
                              <a:latin typeface="Cambria Math" panose="02040503050406030204" pitchFamily="18" charset="0"/>
                              <a:cs typeface="Arial" panose="020B0604020202020204" pitchFamily="34" charset="0"/>
                            </a:rPr>
                          </m:ctrlPr>
                        </m:fPr>
                        <m:num>
                          <m:r>
                            <a:rPr lang="pl-PL" b="0" i="1" smtClean="0">
                              <a:latin typeface="Cambria Math" panose="02040503050406030204" pitchFamily="18" charset="0"/>
                              <a:cs typeface="Arial" panose="020B0604020202020204" pitchFamily="34" charset="0"/>
                            </a:rPr>
                            <m:t>𝑑𝑓</m:t>
                          </m:r>
                        </m:num>
                        <m:den>
                          <m:r>
                            <a:rPr lang="pl-PL" b="0" i="1" smtClean="0">
                              <a:latin typeface="Cambria Math" panose="02040503050406030204" pitchFamily="18" charset="0"/>
                              <a:cs typeface="Arial" panose="020B0604020202020204" pitchFamily="34" charset="0"/>
                            </a:rPr>
                            <m:t>𝑑𝑡</m:t>
                          </m:r>
                        </m:den>
                      </m:f>
                      <m:r>
                        <a:rPr lang="pl-PL" b="0" i="1" smtClean="0">
                          <a:latin typeface="Cambria Math" panose="02040503050406030204" pitchFamily="18" charset="0"/>
                          <a:cs typeface="Arial" panose="020B0604020202020204" pitchFamily="34" charset="0"/>
                        </a:rPr>
                        <m:t>=</m:t>
                      </m:r>
                      <m:f>
                        <m:fPr>
                          <m:ctrlPr>
                            <a:rPr lang="pl-PL" b="0" i="1" smtClean="0">
                              <a:latin typeface="Cambria Math" panose="02040503050406030204" pitchFamily="18" charset="0"/>
                              <a:cs typeface="Arial" panose="020B0604020202020204" pitchFamily="34" charset="0"/>
                            </a:rPr>
                          </m:ctrlPr>
                        </m:fPr>
                        <m:num>
                          <m:r>
                            <a:rPr lang="pl-PL" b="0" i="1" smtClean="0">
                              <a:latin typeface="Cambria Math" panose="02040503050406030204" pitchFamily="18" charset="0"/>
                              <a:cs typeface="Arial" panose="020B0604020202020204" pitchFamily="34" charset="0"/>
                            </a:rPr>
                            <m:t>𝑓</m:t>
                          </m:r>
                        </m:num>
                        <m:den>
                          <m:r>
                            <a:rPr lang="pl-PL" b="0" i="1" smtClean="0">
                              <a:latin typeface="Cambria Math" panose="02040503050406030204" pitchFamily="18" charset="0"/>
                              <a:cs typeface="Arial" panose="020B0604020202020204" pitchFamily="34" charset="0"/>
                            </a:rPr>
                            <m:t>2</m:t>
                          </m:r>
                        </m:den>
                      </m:f>
                      <m:f>
                        <m:fPr>
                          <m:ctrlPr>
                            <a:rPr lang="pl-PL" b="0" i="1" smtClean="0">
                              <a:latin typeface="Cambria Math" panose="02040503050406030204" pitchFamily="18" charset="0"/>
                              <a:cs typeface="Arial" panose="020B0604020202020204" pitchFamily="34" charset="0"/>
                            </a:rPr>
                          </m:ctrlPr>
                        </m:fPr>
                        <m:num>
                          <m:r>
                            <a:rPr lang="pl-PL" b="0" i="1" smtClean="0">
                              <a:latin typeface="Cambria Math" panose="02040503050406030204" pitchFamily="18" charset="0"/>
                              <a:cs typeface="Arial" panose="020B0604020202020204" pitchFamily="34" charset="0"/>
                            </a:rPr>
                            <m:t>1</m:t>
                          </m:r>
                        </m:num>
                        <m:den>
                          <m:sSub>
                            <m:sSubPr>
                              <m:ctrlPr>
                                <a:rPr lang="pl-PL" b="0" i="1" smtClean="0">
                                  <a:latin typeface="Cambria Math" panose="02040503050406030204" pitchFamily="18" charset="0"/>
                                  <a:cs typeface="Arial" panose="020B0604020202020204" pitchFamily="34" charset="0"/>
                                </a:rPr>
                              </m:ctrlPr>
                            </m:sSubPr>
                            <m:e>
                              <m:r>
                                <a:rPr lang="pl-PL" b="0" i="1" smtClean="0">
                                  <a:latin typeface="Cambria Math" panose="02040503050406030204" pitchFamily="18" charset="0"/>
                                  <a:cs typeface="Arial" panose="020B0604020202020204" pitchFamily="34" charset="0"/>
                                </a:rPr>
                                <m:t>𝑁</m:t>
                              </m:r>
                            </m:e>
                            <m:sub>
                              <m:r>
                                <a:rPr lang="pl-PL" b="0" i="1" smtClean="0">
                                  <a:latin typeface="Cambria Math" panose="02040503050406030204" pitchFamily="18" charset="0"/>
                                  <a:cs typeface="Arial" panose="020B0604020202020204" pitchFamily="34" charset="0"/>
                                </a:rPr>
                                <m:t>𝑒</m:t>
                              </m:r>
                            </m:sub>
                          </m:sSub>
                        </m:den>
                      </m:f>
                      <m:f>
                        <m:fPr>
                          <m:ctrlPr>
                            <a:rPr lang="pl-PL" b="0" i="1" smtClean="0">
                              <a:latin typeface="Cambria Math" panose="02040503050406030204" pitchFamily="18" charset="0"/>
                              <a:cs typeface="Arial" panose="020B0604020202020204" pitchFamily="34" charset="0"/>
                            </a:rPr>
                          </m:ctrlPr>
                        </m:fPr>
                        <m:num>
                          <m:r>
                            <a:rPr lang="pl-PL" b="0" i="1" smtClean="0">
                              <a:latin typeface="Cambria Math" panose="02040503050406030204" pitchFamily="18" charset="0"/>
                              <a:cs typeface="Arial" panose="020B0604020202020204" pitchFamily="34" charset="0"/>
                            </a:rPr>
                            <m:t>𝑑</m:t>
                          </m:r>
                          <m:sSub>
                            <m:sSubPr>
                              <m:ctrlPr>
                                <a:rPr lang="pl-PL" b="0" i="1" smtClean="0">
                                  <a:latin typeface="Cambria Math" panose="02040503050406030204" pitchFamily="18" charset="0"/>
                                  <a:cs typeface="Arial" panose="020B0604020202020204" pitchFamily="34" charset="0"/>
                                </a:rPr>
                              </m:ctrlPr>
                            </m:sSubPr>
                            <m:e>
                              <m:r>
                                <a:rPr lang="pl-PL" b="0" i="1" smtClean="0">
                                  <a:latin typeface="Cambria Math" panose="02040503050406030204" pitchFamily="18" charset="0"/>
                                  <a:cs typeface="Arial" panose="020B0604020202020204" pitchFamily="34" charset="0"/>
                                </a:rPr>
                                <m:t>𝑁</m:t>
                              </m:r>
                            </m:e>
                            <m:sub>
                              <m:r>
                                <a:rPr lang="pl-PL" b="0" i="1" smtClean="0">
                                  <a:latin typeface="Cambria Math" panose="02040503050406030204" pitchFamily="18" charset="0"/>
                                  <a:cs typeface="Arial" panose="020B0604020202020204" pitchFamily="34" charset="0"/>
                                </a:rPr>
                                <m:t>𝑒</m:t>
                              </m:r>
                            </m:sub>
                          </m:sSub>
                        </m:num>
                        <m:den>
                          <m:r>
                            <a:rPr lang="pl-PL" b="0" i="1" smtClean="0">
                              <a:latin typeface="Cambria Math" panose="02040503050406030204" pitchFamily="18" charset="0"/>
                              <a:cs typeface="Arial" panose="020B0604020202020204" pitchFamily="34" charset="0"/>
                            </a:rPr>
                            <m:t>𝑑𝑟</m:t>
                          </m:r>
                        </m:den>
                      </m:f>
                      <m:sSub>
                        <m:sSubPr>
                          <m:ctrlPr>
                            <a:rPr lang="pl-PL" b="0" i="1" smtClean="0">
                              <a:latin typeface="Cambria Math" panose="02040503050406030204" pitchFamily="18" charset="0"/>
                              <a:cs typeface="Arial" panose="020B0604020202020204" pitchFamily="34" charset="0"/>
                            </a:rPr>
                          </m:ctrlPr>
                        </m:sSubPr>
                        <m:e>
                          <m:r>
                            <a:rPr lang="pl-PL" b="0" i="1" smtClean="0">
                              <a:latin typeface="Cambria Math" panose="02040503050406030204" pitchFamily="18" charset="0"/>
                              <a:cs typeface="Arial" panose="020B0604020202020204" pitchFamily="34" charset="0"/>
                            </a:rPr>
                            <m:t>𝑣</m:t>
                          </m:r>
                        </m:e>
                        <m:sub>
                          <m:r>
                            <a:rPr lang="pl-PL" b="0" i="1" smtClean="0">
                              <a:latin typeface="Cambria Math" panose="02040503050406030204" pitchFamily="18" charset="0"/>
                              <a:cs typeface="Arial" panose="020B0604020202020204" pitchFamily="34" charset="0"/>
                            </a:rPr>
                            <m:t>𝑠</m:t>
                          </m:r>
                        </m:sub>
                      </m:sSub>
                    </m:oMath>
                  </m:oMathPara>
                </a14:m>
                <a:endParaRPr lang="pl-PL" dirty="0">
                  <a:latin typeface="Aptos" panose="020B0004020202020204" pitchFamily="34" charset="0"/>
                  <a:cs typeface="Arial" panose="020B0604020202020204" pitchFamily="34" charset="0"/>
                </a:endParaRPr>
              </a:p>
            </p:txBody>
          </p:sp>
        </mc:Choice>
        <mc:Fallback xmlns="">
          <p:sp>
            <p:nvSpPr>
              <p:cNvPr id="14" name="pole tekstowe 13">
                <a:extLst>
                  <a:ext uri="{FF2B5EF4-FFF2-40B4-BE49-F238E27FC236}">
                    <a16:creationId xmlns:a16="http://schemas.microsoft.com/office/drawing/2014/main" id="{5D85C3F6-D1D9-E49D-97CA-741CC7E34BD0}"/>
                  </a:ext>
                </a:extLst>
              </p:cNvPr>
              <p:cNvSpPr txBox="1">
                <a:spLocks noRot="1" noChangeAspect="1" noMove="1" noResize="1" noEditPoints="1" noAdjustHandles="1" noChangeArrowheads="1" noChangeShapeType="1" noTextEdit="1"/>
              </p:cNvSpPr>
              <p:nvPr/>
            </p:nvSpPr>
            <p:spPr>
              <a:xfrm>
                <a:off x="720002" y="900000"/>
                <a:ext cx="4710994" cy="5028749"/>
              </a:xfrm>
              <a:prstGeom prst="rect">
                <a:avLst/>
              </a:prstGeom>
              <a:blipFill>
                <a:blip r:embed="rId4"/>
                <a:stretch>
                  <a:fillRect l="-1035" t="-606"/>
                </a:stretch>
              </a:blipFill>
            </p:spPr>
            <p:txBody>
              <a:bodyPr/>
              <a:lstStyle/>
              <a:p>
                <a:r>
                  <a:rPr lang="pl-PL">
                    <a:noFill/>
                  </a:rPr>
                  <a:t> </a:t>
                </a:r>
              </a:p>
            </p:txBody>
          </p:sp>
        </mc:Fallback>
      </mc:AlternateContent>
      <p:sp>
        <p:nvSpPr>
          <p:cNvPr id="15" name="pole tekstowe 14">
            <a:extLst>
              <a:ext uri="{FF2B5EF4-FFF2-40B4-BE49-F238E27FC236}">
                <a16:creationId xmlns:a16="http://schemas.microsoft.com/office/drawing/2014/main" id="{5AEB992F-1B9B-D12F-D99D-728DB328A1CB}"/>
              </a:ext>
            </a:extLst>
          </p:cNvPr>
          <p:cNvSpPr txBox="1"/>
          <p:nvPr/>
        </p:nvSpPr>
        <p:spPr>
          <a:xfrm>
            <a:off x="720000" y="360000"/>
            <a:ext cx="10800000" cy="400110"/>
          </a:xfrm>
          <a:prstGeom prst="rect">
            <a:avLst/>
          </a:prstGeom>
          <a:noFill/>
        </p:spPr>
        <p:txBody>
          <a:bodyPr wrap="square" rtlCol="0">
            <a:spAutoFit/>
          </a:bodyPr>
          <a:lstStyle/>
          <a:p>
            <a:r>
              <a:rPr lang="pl-PL" sz="2000" b="1" i="0" dirty="0">
                <a:effectLst/>
                <a:latin typeface="Aptos" panose="020B0004020202020204" pitchFamily="34" charset="0"/>
                <a:cs typeface="Arial" panose="020B0604020202020204" pitchFamily="34" charset="0"/>
              </a:rPr>
              <a:t>S</a:t>
            </a:r>
            <a:r>
              <a:rPr lang="en-US" sz="2000" b="1" i="0" dirty="0">
                <a:effectLst/>
                <a:latin typeface="Aptos" panose="020B0004020202020204" pitchFamily="34" charset="0"/>
                <a:cs typeface="Arial" panose="020B0604020202020204" pitchFamily="34" charset="0"/>
              </a:rPr>
              <a:t>OURCE </a:t>
            </a:r>
            <a:r>
              <a:rPr lang="pl-PL" sz="2000" b="1" i="0" dirty="0">
                <a:effectLst/>
                <a:latin typeface="Aptos" panose="020B0004020202020204" pitchFamily="34" charset="0"/>
                <a:cs typeface="Arial" panose="020B0604020202020204" pitchFamily="34" charset="0"/>
              </a:rPr>
              <a:t>H</a:t>
            </a:r>
            <a:r>
              <a:rPr lang="en-US" sz="2000" b="1" i="0" dirty="0">
                <a:effectLst/>
                <a:latin typeface="Aptos" panose="020B0004020202020204" pitchFamily="34" charset="0"/>
                <a:cs typeface="Arial" panose="020B0604020202020204" pitchFamily="34" charset="0"/>
              </a:rPr>
              <a:t>EIGHT AND </a:t>
            </a:r>
            <a:r>
              <a:rPr lang="pl-PL" sz="2000" b="1" i="0" u="none" strike="noStrike" baseline="0" dirty="0">
                <a:latin typeface="Aptos" panose="020B0004020202020204" pitchFamily="34" charset="0"/>
                <a:cs typeface="Arial" panose="020B0604020202020204" pitchFamily="34" charset="0"/>
              </a:rPr>
              <a:t>V</a:t>
            </a:r>
            <a:r>
              <a:rPr lang="en-US" sz="2000" b="1" i="0" u="none" strike="noStrike" baseline="0" dirty="0">
                <a:latin typeface="Aptos" panose="020B0004020202020204" pitchFamily="34" charset="0"/>
                <a:cs typeface="Arial" panose="020B0604020202020204" pitchFamily="34" charset="0"/>
              </a:rPr>
              <a:t>ELOCIT</a:t>
            </a:r>
            <a:r>
              <a:rPr lang="pl-PL" sz="2000" b="1" dirty="0">
                <a:latin typeface="Aptos" panose="020B0004020202020204" pitchFamily="34" charset="0"/>
                <a:cs typeface="Arial" panose="020B0604020202020204" pitchFamily="34" charset="0"/>
              </a:rPr>
              <a:t>Y</a:t>
            </a:r>
            <a:endParaRPr lang="en-US" sz="2000" b="1" dirty="0">
              <a:latin typeface="Aptos" panose="020B0004020202020204" pitchFamily="34" charset="0"/>
              <a:cs typeface="Arial" panose="020B0604020202020204" pitchFamily="34" charset="0"/>
            </a:endParaRPr>
          </a:p>
        </p:txBody>
      </p:sp>
      <p:sp>
        <p:nvSpPr>
          <p:cNvPr id="8" name="pole tekstowe 7">
            <a:extLst>
              <a:ext uri="{FF2B5EF4-FFF2-40B4-BE49-F238E27FC236}">
                <a16:creationId xmlns:a16="http://schemas.microsoft.com/office/drawing/2014/main" id="{9479A4EB-7738-BAEA-CCF5-B38BE4C06445}"/>
              </a:ext>
            </a:extLst>
          </p:cNvPr>
          <p:cNvSpPr txBox="1"/>
          <p:nvPr/>
        </p:nvSpPr>
        <p:spPr>
          <a:xfrm>
            <a:off x="8390473" y="3699520"/>
            <a:ext cx="3578300" cy="276999"/>
          </a:xfrm>
          <a:prstGeom prst="rect">
            <a:avLst/>
          </a:prstGeom>
          <a:noFill/>
        </p:spPr>
        <p:txBody>
          <a:bodyPr wrap="square">
            <a:spAutoFit/>
          </a:bodyPr>
          <a:lstStyle/>
          <a:p>
            <a:pPr algn="r"/>
            <a:r>
              <a:rPr lang="pl-PL" sz="1200" dirty="0" err="1">
                <a:latin typeface="Arial" panose="020B0604020202020204" pitchFamily="34" charset="0"/>
                <a:cs typeface="Arial" panose="020B0604020202020204" pitchFamily="34" charset="0"/>
              </a:rPr>
              <a:t>Based</a:t>
            </a:r>
            <a:r>
              <a:rPr lang="pl-PL" sz="1200" dirty="0">
                <a:latin typeface="Arial" panose="020B0604020202020204" pitchFamily="34" charset="0"/>
                <a:cs typeface="Arial" panose="020B0604020202020204" pitchFamily="34" charset="0"/>
              </a:rPr>
              <a:t> on: </a:t>
            </a:r>
            <a:r>
              <a:rPr lang="pl-PL" sz="1200" dirty="0" err="1">
                <a:effectLst/>
                <a:latin typeface="Arial" panose="020B0604020202020204" pitchFamily="34" charset="0"/>
                <a:ea typeface="Arial" panose="020B0604020202020204" pitchFamily="34" charset="0"/>
                <a:cs typeface="Arial" panose="020B0604020202020204" pitchFamily="34" charset="0"/>
              </a:rPr>
              <a:t>Warmuth</a:t>
            </a:r>
            <a:r>
              <a:rPr lang="pl-PL" sz="1200" dirty="0">
                <a:effectLst/>
                <a:latin typeface="Arial" panose="020B0604020202020204" pitchFamily="34" charset="0"/>
                <a:ea typeface="Arial" panose="020B0604020202020204" pitchFamily="34" charset="0"/>
                <a:cs typeface="Arial" panose="020B0604020202020204" pitchFamily="34" charset="0"/>
              </a:rPr>
              <a:t> &amp; Mann 2005</a:t>
            </a:r>
            <a:endParaRPr lang="pl-PL" sz="1200" dirty="0">
              <a:latin typeface="Arial" panose="020B0604020202020204" pitchFamily="34" charset="0"/>
              <a:cs typeface="Arial" panose="020B0604020202020204" pitchFamily="34" charset="0"/>
            </a:endParaRPr>
          </a:p>
        </p:txBody>
      </p:sp>
      <p:sp>
        <p:nvSpPr>
          <p:cNvPr id="7" name="Symbol zastępczy daty 3">
            <a:extLst>
              <a:ext uri="{FF2B5EF4-FFF2-40B4-BE49-F238E27FC236}">
                <a16:creationId xmlns:a16="http://schemas.microsoft.com/office/drawing/2014/main" id="{44881525-6ECC-7CD5-BC69-D137DB3BC5C0}"/>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cxnSp>
        <p:nvCxnSpPr>
          <p:cNvPr id="2" name="Łącznik prosty 1">
            <a:extLst>
              <a:ext uri="{FF2B5EF4-FFF2-40B4-BE49-F238E27FC236}">
                <a16:creationId xmlns:a16="http://schemas.microsoft.com/office/drawing/2014/main" id="{BC6A3151-B2F6-FCB8-AFDC-95E78CB5586C}"/>
              </a:ext>
            </a:extLst>
          </p:cNvPr>
          <p:cNvCxnSpPr>
            <a:cxnSpLocks/>
          </p:cNvCxnSpPr>
          <p:nvPr/>
        </p:nvCxnSpPr>
        <p:spPr>
          <a:xfrm>
            <a:off x="792000" y="720000"/>
            <a:ext cx="31662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
        <p:nvSpPr>
          <p:cNvPr id="13" name="pole tekstowe 12">
            <a:extLst>
              <a:ext uri="{FF2B5EF4-FFF2-40B4-BE49-F238E27FC236}">
                <a16:creationId xmlns:a16="http://schemas.microsoft.com/office/drawing/2014/main" id="{13E62C7F-C5C6-6F60-AE5D-D06DA9FE44BE}"/>
              </a:ext>
            </a:extLst>
          </p:cNvPr>
          <p:cNvSpPr txBox="1"/>
          <p:nvPr/>
        </p:nvSpPr>
        <p:spPr>
          <a:xfrm>
            <a:off x="6000331" y="4212148"/>
            <a:ext cx="4251620" cy="307777"/>
          </a:xfrm>
          <a:prstGeom prst="rect">
            <a:avLst/>
          </a:prstGeom>
          <a:noFill/>
        </p:spPr>
        <p:txBody>
          <a:bodyPr wrap="square">
            <a:spAutoFit/>
          </a:bodyPr>
          <a:lstStyle/>
          <a:p>
            <a:r>
              <a:rPr lang="pl-PL" sz="1400" b="0" i="0" dirty="0" err="1">
                <a:effectLst/>
                <a:latin typeface="Aptos" panose="020B0004020202020204" pitchFamily="34" charset="0"/>
                <a:cs typeface="Arial" panose="020B0604020202020204" pitchFamily="34" charset="0"/>
              </a:rPr>
              <a:t>Relationship</a:t>
            </a:r>
            <a:r>
              <a:rPr lang="pl-PL" sz="1400" b="0" i="0" dirty="0">
                <a:effectLst/>
                <a:latin typeface="Aptos" panose="020B0004020202020204" pitchFamily="34" charset="0"/>
                <a:cs typeface="Arial" panose="020B0604020202020204" pitchFamily="34" charset="0"/>
              </a:rPr>
              <a:t> </a:t>
            </a:r>
            <a:r>
              <a:rPr lang="pl-PL" sz="1400" b="0" i="0" dirty="0" err="1">
                <a:effectLst/>
                <a:latin typeface="Aptos" panose="020B0004020202020204" pitchFamily="34" charset="0"/>
                <a:cs typeface="Arial" panose="020B0604020202020204" pitchFamily="34" charset="0"/>
              </a:rPr>
              <a:t>between</a:t>
            </a:r>
            <a:r>
              <a:rPr lang="pl-PL" sz="1400" b="0" i="0" dirty="0">
                <a:effectLst/>
                <a:latin typeface="Aptos" panose="020B0004020202020204" pitchFamily="34" charset="0"/>
                <a:cs typeface="Arial" panose="020B0604020202020204" pitchFamily="34" charset="0"/>
              </a:rPr>
              <a:t> </a:t>
            </a:r>
            <a:r>
              <a:rPr lang="pl-PL" sz="1400" b="0" i="0" dirty="0" err="1">
                <a:effectLst/>
                <a:latin typeface="Aptos" panose="020B0004020202020204" pitchFamily="34" charset="0"/>
                <a:cs typeface="Arial" panose="020B0604020202020204" pitchFamily="34" charset="0"/>
              </a:rPr>
              <a:t>frequency</a:t>
            </a:r>
            <a:r>
              <a:rPr lang="pl-PL" sz="1400" b="0" i="0" dirty="0">
                <a:effectLst/>
                <a:latin typeface="Aptos" panose="020B0004020202020204" pitchFamily="34" charset="0"/>
                <a:cs typeface="Arial" panose="020B0604020202020204" pitchFamily="34" charset="0"/>
              </a:rPr>
              <a:t> and </a:t>
            </a:r>
            <a:r>
              <a:rPr lang="pl-PL" sz="1400" b="0" i="0" dirty="0" err="1">
                <a:effectLst/>
                <a:latin typeface="Aptos" panose="020B0004020202020204" pitchFamily="34" charset="0"/>
                <a:cs typeface="Arial" panose="020B0604020202020204" pitchFamily="34" charset="0"/>
              </a:rPr>
              <a:t>height</a:t>
            </a:r>
            <a:endParaRPr lang="pl-PL" sz="1400" dirty="0"/>
          </a:p>
        </p:txBody>
      </p:sp>
    </p:spTree>
    <p:extLst>
      <p:ext uri="{BB962C8B-B14F-4D97-AF65-F5344CB8AC3E}">
        <p14:creationId xmlns:p14="http://schemas.microsoft.com/office/powerpoint/2010/main" val="316958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a:extLst>
              <a:ext uri="{FF2B5EF4-FFF2-40B4-BE49-F238E27FC236}">
                <a16:creationId xmlns:a16="http://schemas.microsoft.com/office/drawing/2014/main" id="{702E9484-F647-C1CB-58A0-4567AE3A7A8C}"/>
              </a:ext>
            </a:extLst>
          </p:cNvPr>
          <p:cNvSpPr txBox="1"/>
          <p:nvPr/>
        </p:nvSpPr>
        <p:spPr>
          <a:xfrm>
            <a:off x="5794388" y="5483466"/>
            <a:ext cx="4733912" cy="523220"/>
          </a:xfrm>
          <a:prstGeom prst="rect">
            <a:avLst/>
          </a:prstGeom>
          <a:noFill/>
        </p:spPr>
        <p:txBody>
          <a:bodyPr wrap="square">
            <a:spAutoFit/>
          </a:bodyPr>
          <a:lstStyle/>
          <a:p>
            <a:r>
              <a:rPr lang="pl-PL" sz="1400" b="0" i="0" dirty="0" err="1">
                <a:effectLst/>
                <a:latin typeface="Aptos" panose="020B0004020202020204" pitchFamily="34" charset="0"/>
                <a:cs typeface="Arial" panose="020B0604020202020204" pitchFamily="34" charset="0"/>
              </a:rPr>
              <a:t>Relationship</a:t>
            </a:r>
            <a:r>
              <a:rPr lang="pl-PL" sz="1400" b="0" i="0" dirty="0">
                <a:effectLst/>
                <a:latin typeface="Aptos" panose="020B0004020202020204" pitchFamily="34" charset="0"/>
                <a:cs typeface="Arial" panose="020B0604020202020204" pitchFamily="34" charset="0"/>
              </a:rPr>
              <a:t> </a:t>
            </a:r>
            <a:r>
              <a:rPr lang="pl-PL" sz="1400" b="0" i="0" dirty="0" err="1">
                <a:effectLst/>
                <a:latin typeface="Aptos" panose="020B0004020202020204" pitchFamily="34" charset="0"/>
                <a:cs typeface="Arial" panose="020B0604020202020204" pitchFamily="34" charset="0"/>
              </a:rPr>
              <a:t>between</a:t>
            </a:r>
            <a:r>
              <a:rPr lang="pl-PL" sz="1400" b="0" i="0" dirty="0">
                <a:effectLst/>
                <a:latin typeface="Aptos" panose="020B0004020202020204" pitchFamily="34" charset="0"/>
                <a:cs typeface="Arial" panose="020B0604020202020204" pitchFamily="34" charset="0"/>
              </a:rPr>
              <a:t> </a:t>
            </a:r>
            <a:r>
              <a:rPr lang="pl-PL" sz="1400" b="0" i="0" dirty="0" err="1">
                <a:effectLst/>
                <a:latin typeface="Aptos" panose="020B0004020202020204" pitchFamily="34" charset="0"/>
                <a:cs typeface="Arial" panose="020B0604020202020204" pitchFamily="34" charset="0"/>
              </a:rPr>
              <a:t>electron</a:t>
            </a:r>
            <a:r>
              <a:rPr lang="pl-PL" sz="1400" b="0" i="0" dirty="0">
                <a:effectLst/>
                <a:latin typeface="Aptos" panose="020B0004020202020204" pitchFamily="34" charset="0"/>
                <a:cs typeface="Arial" panose="020B0604020202020204" pitchFamily="34" charset="0"/>
              </a:rPr>
              <a:t> </a:t>
            </a:r>
            <a:r>
              <a:rPr lang="pl-PL" sz="1400" b="0" i="0" dirty="0" err="1">
                <a:effectLst/>
                <a:latin typeface="Aptos" panose="020B0004020202020204" pitchFamily="34" charset="0"/>
                <a:cs typeface="Arial" panose="020B0604020202020204" pitchFamily="34" charset="0"/>
              </a:rPr>
              <a:t>density</a:t>
            </a:r>
            <a:r>
              <a:rPr lang="pl-PL" sz="1400" b="0" i="0" dirty="0">
                <a:effectLst/>
                <a:latin typeface="Aptos" panose="020B0004020202020204" pitchFamily="34" charset="0"/>
                <a:cs typeface="Arial" panose="020B0604020202020204" pitchFamily="34" charset="0"/>
              </a:rPr>
              <a:t> vs </a:t>
            </a:r>
            <a:r>
              <a:rPr lang="pl-PL" sz="1400" b="0" i="0" dirty="0" err="1">
                <a:effectLst/>
                <a:latin typeface="Aptos" panose="020B0004020202020204" pitchFamily="34" charset="0"/>
                <a:cs typeface="Arial" panose="020B0604020202020204" pitchFamily="34" charset="0"/>
              </a:rPr>
              <a:t>height</a:t>
            </a:r>
            <a:r>
              <a:rPr lang="pl-PL" sz="1400" b="0" i="0" dirty="0">
                <a:effectLst/>
                <a:latin typeface="Aptos" panose="020B0004020202020204" pitchFamily="34" charset="0"/>
                <a:cs typeface="Arial" panose="020B0604020202020204" pitchFamily="34" charset="0"/>
              </a:rPr>
              <a:t> (</a:t>
            </a:r>
            <a:r>
              <a:rPr lang="pl-PL" sz="1400" b="0" i="0" u="none" strike="noStrike" baseline="0" dirty="0" err="1">
                <a:latin typeface="Aptos" panose="020B0004020202020204" pitchFamily="34" charset="0"/>
                <a:cs typeface="Arial" panose="020B0604020202020204" pitchFamily="34" charset="0"/>
              </a:rPr>
              <a:t>Dabrowski</a:t>
            </a:r>
            <a:r>
              <a:rPr lang="pl-PL" sz="1400" b="0" i="0" u="none" strike="noStrike" baseline="0" dirty="0">
                <a:latin typeface="Aptos" panose="020B0004020202020204" pitchFamily="34" charset="0"/>
                <a:cs typeface="Arial" panose="020B0604020202020204" pitchFamily="34" charset="0"/>
              </a:rPr>
              <a:t> et al. 2021)</a:t>
            </a:r>
            <a:endParaRPr lang="pl-PL" sz="1400" dirty="0">
              <a:latin typeface="Aptos" panose="020B0004020202020204" pitchFamily="34" charset="0"/>
              <a:cs typeface="Arial" panose="020B0604020202020204" pitchFamily="34" charset="0"/>
            </a:endParaRPr>
          </a:p>
        </p:txBody>
      </p:sp>
      <p:sp>
        <p:nvSpPr>
          <p:cNvPr id="2" name="Prostokąt 1">
            <a:extLst>
              <a:ext uri="{FF2B5EF4-FFF2-40B4-BE49-F238E27FC236}">
                <a16:creationId xmlns:a16="http://schemas.microsoft.com/office/drawing/2014/main" id="{C63255B6-DBA2-8B3A-4A97-EBC575EC381B}"/>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Obraz 4" descr="Obraz zawierający wykres&#10;&#10;Opis wygenerowany automatycznie">
            <a:extLst>
              <a:ext uri="{FF2B5EF4-FFF2-40B4-BE49-F238E27FC236}">
                <a16:creationId xmlns:a16="http://schemas.microsoft.com/office/drawing/2014/main" id="{56EAEFF4-A7DC-4DCD-A597-0BFEB663BC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80" y="612000"/>
            <a:ext cx="6495288" cy="4871466"/>
          </a:xfrm>
          <a:prstGeom prst="rect">
            <a:avLst/>
          </a:prstGeom>
        </p:spPr>
      </p:pic>
      <p:sp>
        <p:nvSpPr>
          <p:cNvPr id="7" name="pole tekstowe 6">
            <a:extLst>
              <a:ext uri="{FF2B5EF4-FFF2-40B4-BE49-F238E27FC236}">
                <a16:creationId xmlns:a16="http://schemas.microsoft.com/office/drawing/2014/main" id="{36A80357-90F1-8FCA-0550-4DCFDF359E16}"/>
              </a:ext>
            </a:extLst>
          </p:cNvPr>
          <p:cNvSpPr txBox="1"/>
          <p:nvPr/>
        </p:nvSpPr>
        <p:spPr>
          <a:xfrm>
            <a:off x="720000" y="900000"/>
            <a:ext cx="4583520" cy="4801314"/>
          </a:xfrm>
          <a:prstGeom prst="rect">
            <a:avLst/>
          </a:prstGeom>
          <a:noFill/>
        </p:spPr>
        <p:txBody>
          <a:bodyPr wrap="square">
            <a:spAutoFit/>
          </a:bodyPr>
          <a:lstStyle/>
          <a:p>
            <a:r>
              <a:rPr lang="pl-PL" dirty="0">
                <a:solidFill>
                  <a:srgbClr val="AE9F12"/>
                </a:solidFill>
                <a:effectLst/>
                <a:latin typeface="Aptos" panose="020B0004020202020204" pitchFamily="34" charset="0"/>
                <a:ea typeface="Arial" panose="020B0604020202020204" pitchFamily="34" charset="0"/>
              </a:rPr>
              <a:t>(1)</a:t>
            </a:r>
          </a:p>
          <a:p>
            <a:r>
              <a:rPr lang="pl-PL" dirty="0">
                <a:solidFill>
                  <a:srgbClr val="AE9F12"/>
                </a:solidFill>
                <a:effectLst/>
                <a:latin typeface="Aptos" panose="020B0004020202020204" pitchFamily="34" charset="0"/>
                <a:ea typeface="Arial" panose="020B0604020202020204" pitchFamily="34" charset="0"/>
              </a:rPr>
              <a:t>Allen-</a:t>
            </a:r>
            <a:r>
              <a:rPr lang="pl-PL" dirty="0" err="1">
                <a:solidFill>
                  <a:srgbClr val="AE9F12"/>
                </a:solidFill>
                <a:effectLst/>
                <a:latin typeface="Aptos" panose="020B0004020202020204" pitchFamily="34" charset="0"/>
                <a:ea typeface="Arial" panose="020B0604020202020204" pitchFamily="34" charset="0"/>
              </a:rPr>
              <a:t>Baumbach</a:t>
            </a:r>
            <a:r>
              <a:rPr lang="pl-PL" dirty="0">
                <a:solidFill>
                  <a:srgbClr val="AE9F12"/>
                </a:solidFill>
                <a:effectLst/>
                <a:latin typeface="Aptos" panose="020B0004020202020204" pitchFamily="34" charset="0"/>
                <a:ea typeface="Arial" panose="020B0604020202020204" pitchFamily="34" charset="0"/>
              </a:rPr>
              <a:t> (Allen 1947; </a:t>
            </a:r>
            <a:r>
              <a:rPr lang="pl-PL" dirty="0" err="1">
                <a:solidFill>
                  <a:srgbClr val="AE9F12"/>
                </a:solidFill>
                <a:effectLst/>
                <a:latin typeface="Aptos" panose="020B0004020202020204" pitchFamily="34" charset="0"/>
                <a:ea typeface="Arial" panose="020B0604020202020204" pitchFamily="34" charset="0"/>
              </a:rPr>
              <a:t>Baumbach</a:t>
            </a:r>
            <a:r>
              <a:rPr lang="pl-PL" dirty="0">
                <a:solidFill>
                  <a:srgbClr val="AE9F12"/>
                </a:solidFill>
                <a:effectLst/>
                <a:latin typeface="Aptos" panose="020B0004020202020204" pitchFamily="34" charset="0"/>
                <a:ea typeface="Arial" panose="020B0604020202020204" pitchFamily="34" charset="0"/>
              </a:rPr>
              <a:t> 1937)</a:t>
            </a:r>
          </a:p>
          <a:p>
            <a:r>
              <a:rPr lang="en-US" b="0" i="0" u="none" strike="noStrike" dirty="0">
                <a:solidFill>
                  <a:srgbClr val="AE9F12"/>
                </a:solidFill>
                <a:effectLst/>
                <a:latin typeface="Aptos" panose="020B0004020202020204" pitchFamily="34" charset="0"/>
                <a:cs typeface="Arial" panose="020B0604020202020204" pitchFamily="34" charset="0"/>
              </a:rPr>
              <a:t>isothermal corona R ∈ (1.0144 </a:t>
            </a:r>
            <a:r>
              <a:rPr lang="pl-PL" b="0" i="0" u="none" strike="noStrike" dirty="0">
                <a:solidFill>
                  <a:srgbClr val="AE9F12"/>
                </a:solidFill>
                <a:effectLst/>
                <a:latin typeface="Aptos" panose="020B0004020202020204" pitchFamily="34" charset="0"/>
                <a:cs typeface="Arial" panose="020B0604020202020204" pitchFamily="34" charset="0"/>
              </a:rPr>
              <a:t>R</a:t>
            </a:r>
            <a:r>
              <a:rPr lang="pl-PL" kern="100" baseline="-25000" dirty="0">
                <a:solidFill>
                  <a:srgbClr val="AE9F12"/>
                </a:solidFill>
                <a:effectLst/>
                <a:latin typeface="Aptos" panose="020B0004020202020204" pitchFamily="34" charset="0"/>
                <a:ea typeface="Calibri" panose="020F0502020204030204" pitchFamily="34" charset="0"/>
                <a:cs typeface="Segoe UI Symbol" panose="020B0502040204020203" pitchFamily="34" charset="0"/>
              </a:rPr>
              <a:t>☉</a:t>
            </a:r>
            <a:r>
              <a:rPr lang="en-US" b="0" i="0" u="none" strike="noStrike" dirty="0">
                <a:solidFill>
                  <a:srgbClr val="AE9F12"/>
                </a:solidFill>
                <a:effectLst/>
                <a:latin typeface="Aptos" panose="020B0004020202020204" pitchFamily="34" charset="0"/>
                <a:cs typeface="Arial" panose="020B0604020202020204" pitchFamily="34" charset="0"/>
              </a:rPr>
              <a:t>, 3 </a:t>
            </a:r>
            <a:r>
              <a:rPr lang="pl-PL" b="0" i="0" u="none" strike="noStrike" dirty="0">
                <a:solidFill>
                  <a:srgbClr val="AE9F12"/>
                </a:solidFill>
                <a:effectLst/>
                <a:latin typeface="Aptos" panose="020B0004020202020204" pitchFamily="34" charset="0"/>
                <a:cs typeface="Arial" panose="020B0604020202020204" pitchFamily="34" charset="0"/>
              </a:rPr>
              <a:t>R</a:t>
            </a:r>
            <a:r>
              <a:rPr lang="pl-PL" kern="100" baseline="-25000" dirty="0">
                <a:solidFill>
                  <a:srgbClr val="AE9F12"/>
                </a:solidFill>
                <a:effectLst/>
                <a:latin typeface="Aptos" panose="020B0004020202020204" pitchFamily="34" charset="0"/>
                <a:ea typeface="Calibri" panose="020F0502020204030204" pitchFamily="34" charset="0"/>
                <a:cs typeface="Segoe UI Symbol" panose="020B0502040204020203" pitchFamily="34" charset="0"/>
              </a:rPr>
              <a:t>☉</a:t>
            </a:r>
            <a:r>
              <a:rPr lang="pl-PL" b="0" i="0" u="none" strike="noStrike" dirty="0">
                <a:solidFill>
                  <a:srgbClr val="AE9F12"/>
                </a:solidFill>
                <a:effectLst/>
                <a:latin typeface="Aptos" panose="020B0004020202020204" pitchFamily="34" charset="0"/>
                <a:cs typeface="Arial" panose="020B0604020202020204" pitchFamily="34" charset="0"/>
              </a:rPr>
              <a:t>)</a:t>
            </a:r>
            <a:endParaRPr lang="pl-PL" kern="100" baseline="-25000" dirty="0">
              <a:solidFill>
                <a:srgbClr val="AE9F12"/>
              </a:solidFill>
              <a:effectLst/>
              <a:latin typeface="Aptos" panose="020B0004020202020204" pitchFamily="34" charset="0"/>
              <a:ea typeface="Calibri" panose="020F0502020204030204" pitchFamily="34" charset="0"/>
            </a:endParaRPr>
          </a:p>
          <a:p>
            <a:endParaRPr lang="pl-PL" b="0" i="0" u="none" strike="noStrike" dirty="0">
              <a:solidFill>
                <a:srgbClr val="000000"/>
              </a:solidFill>
              <a:effectLst/>
              <a:latin typeface="Aptos" panose="020B0004020202020204" pitchFamily="34" charset="0"/>
              <a:cs typeface="Arial" panose="020B0604020202020204" pitchFamily="34" charset="0"/>
            </a:endParaRPr>
          </a:p>
          <a:p>
            <a:r>
              <a:rPr lang="pl-PL" dirty="0">
                <a:solidFill>
                  <a:srgbClr val="250EB2"/>
                </a:solidFill>
                <a:latin typeface="Aptos" panose="020B0004020202020204" pitchFamily="34" charset="0"/>
                <a:cs typeface="Arial" panose="020B0604020202020204" pitchFamily="34" charset="0"/>
              </a:rPr>
              <a:t>(2)</a:t>
            </a:r>
            <a:endParaRPr lang="pl-PL" b="0" i="0" u="none" strike="noStrike" dirty="0">
              <a:solidFill>
                <a:srgbClr val="250EB2"/>
              </a:solidFill>
              <a:effectLst/>
              <a:latin typeface="Aptos" panose="020B0004020202020204" pitchFamily="34" charset="0"/>
              <a:cs typeface="Arial" panose="020B0604020202020204" pitchFamily="34" charset="0"/>
            </a:endParaRPr>
          </a:p>
          <a:p>
            <a:r>
              <a:rPr lang="pl-PL" dirty="0" err="1">
                <a:solidFill>
                  <a:srgbClr val="250EB2"/>
                </a:solidFill>
                <a:effectLst/>
                <a:latin typeface="Aptos" panose="020B0004020202020204" pitchFamily="34" charset="0"/>
                <a:ea typeface="Arial" panose="020B0604020202020204" pitchFamily="34" charset="0"/>
              </a:rPr>
              <a:t>Newkirk</a:t>
            </a:r>
            <a:r>
              <a:rPr lang="pl-PL" dirty="0">
                <a:solidFill>
                  <a:srgbClr val="250EB2"/>
                </a:solidFill>
                <a:effectLst/>
                <a:latin typeface="Aptos" panose="020B0004020202020204" pitchFamily="34" charset="0"/>
                <a:ea typeface="Arial" panose="020B0604020202020204" pitchFamily="34" charset="0"/>
              </a:rPr>
              <a:t> (</a:t>
            </a:r>
            <a:r>
              <a:rPr lang="pl-PL" dirty="0" err="1">
                <a:solidFill>
                  <a:srgbClr val="250EB2"/>
                </a:solidFill>
                <a:effectLst/>
                <a:latin typeface="Aptos" panose="020B0004020202020204" pitchFamily="34" charset="0"/>
                <a:ea typeface="Arial" panose="020B0604020202020204" pitchFamily="34" charset="0"/>
              </a:rPr>
              <a:t>Newkirk</a:t>
            </a:r>
            <a:r>
              <a:rPr lang="pl-PL" dirty="0">
                <a:solidFill>
                  <a:srgbClr val="250EB2"/>
                </a:solidFill>
                <a:effectLst/>
                <a:latin typeface="Aptos" panose="020B0004020202020204" pitchFamily="34" charset="0"/>
                <a:ea typeface="Arial" panose="020B0604020202020204" pitchFamily="34" charset="0"/>
              </a:rPr>
              <a:t> 1961)</a:t>
            </a:r>
          </a:p>
          <a:p>
            <a:r>
              <a:rPr lang="pl-PL" b="0" i="0" u="none" strike="noStrike" baseline="0" dirty="0" err="1">
                <a:solidFill>
                  <a:srgbClr val="250EB2"/>
                </a:solidFill>
                <a:latin typeface="Aptos" panose="020B0004020202020204" pitchFamily="34" charset="0"/>
                <a:cs typeface="Arial" panose="020B0604020202020204" pitchFamily="34" charset="0"/>
              </a:rPr>
              <a:t>quiet</a:t>
            </a:r>
            <a:r>
              <a:rPr lang="pl-PL" b="0" i="0" u="none" strike="noStrike" baseline="0" dirty="0">
                <a:solidFill>
                  <a:srgbClr val="250EB2"/>
                </a:solidFill>
                <a:latin typeface="Aptos" panose="020B0004020202020204" pitchFamily="34" charset="0"/>
                <a:cs typeface="Arial" panose="020B0604020202020204" pitchFamily="34" charset="0"/>
              </a:rPr>
              <a:t> </a:t>
            </a:r>
            <a:r>
              <a:rPr lang="pl-PL" b="0" i="0" u="none" strike="noStrike" baseline="0" dirty="0" err="1">
                <a:solidFill>
                  <a:srgbClr val="250EB2"/>
                </a:solidFill>
                <a:latin typeface="Aptos" panose="020B0004020202020204" pitchFamily="34" charset="0"/>
                <a:cs typeface="Arial" panose="020B0604020202020204" pitchFamily="34" charset="0"/>
              </a:rPr>
              <a:t>corona</a:t>
            </a:r>
            <a:endParaRPr lang="pl-PL" dirty="0">
              <a:solidFill>
                <a:srgbClr val="250EB2"/>
              </a:solidFill>
              <a:effectLst/>
              <a:latin typeface="Aptos" panose="020B0004020202020204" pitchFamily="34" charset="0"/>
              <a:ea typeface="Arial" panose="020B0604020202020204" pitchFamily="34" charset="0"/>
              <a:cs typeface="Arial" panose="020B0604020202020204" pitchFamily="34" charset="0"/>
            </a:endParaRPr>
          </a:p>
          <a:p>
            <a:endParaRPr lang="pl-PL" dirty="0">
              <a:solidFill>
                <a:srgbClr val="250EB2"/>
              </a:solidFill>
              <a:effectLst/>
              <a:latin typeface="Aptos" panose="020B0004020202020204" pitchFamily="34" charset="0"/>
              <a:ea typeface="Arial" panose="020B0604020202020204" pitchFamily="34" charset="0"/>
            </a:endParaRPr>
          </a:p>
          <a:p>
            <a:r>
              <a:rPr lang="pl-PL" dirty="0">
                <a:solidFill>
                  <a:srgbClr val="336600"/>
                </a:solidFill>
                <a:latin typeface="Aptos" panose="020B0004020202020204" pitchFamily="34" charset="0"/>
                <a:ea typeface="Arial" panose="020B0604020202020204" pitchFamily="34" charset="0"/>
              </a:rPr>
              <a:t>(3)</a:t>
            </a:r>
            <a:endParaRPr lang="pl-PL" dirty="0">
              <a:solidFill>
                <a:srgbClr val="336600"/>
              </a:solidFill>
              <a:effectLst/>
              <a:latin typeface="Aptos" panose="020B0004020202020204" pitchFamily="34" charset="0"/>
              <a:ea typeface="Arial" panose="020B0604020202020204" pitchFamily="34" charset="0"/>
            </a:endParaRPr>
          </a:p>
          <a:p>
            <a:r>
              <a:rPr lang="pl-PL" dirty="0" err="1">
                <a:solidFill>
                  <a:srgbClr val="336600"/>
                </a:solidFill>
                <a:effectLst/>
                <a:latin typeface="Aptos" panose="020B0004020202020204" pitchFamily="34" charset="0"/>
                <a:ea typeface="Arial" panose="020B0604020202020204" pitchFamily="34" charset="0"/>
              </a:rPr>
              <a:t>Saito</a:t>
            </a:r>
            <a:r>
              <a:rPr lang="pl-PL" dirty="0">
                <a:solidFill>
                  <a:srgbClr val="336600"/>
                </a:solidFill>
                <a:effectLst/>
                <a:latin typeface="Aptos" panose="020B0004020202020204" pitchFamily="34" charset="0"/>
                <a:ea typeface="Arial" panose="020B0604020202020204" pitchFamily="34" charset="0"/>
              </a:rPr>
              <a:t> (</a:t>
            </a:r>
            <a:r>
              <a:rPr lang="pl-PL" dirty="0" err="1">
                <a:solidFill>
                  <a:srgbClr val="336600"/>
                </a:solidFill>
                <a:effectLst/>
                <a:latin typeface="Aptos" panose="020B0004020202020204" pitchFamily="34" charset="0"/>
                <a:ea typeface="Arial" panose="020B0604020202020204" pitchFamily="34" charset="0"/>
              </a:rPr>
              <a:t>Saito</a:t>
            </a:r>
            <a:r>
              <a:rPr lang="pl-PL" dirty="0">
                <a:solidFill>
                  <a:srgbClr val="336600"/>
                </a:solidFill>
                <a:effectLst/>
                <a:latin typeface="Aptos" panose="020B0004020202020204" pitchFamily="34" charset="0"/>
                <a:ea typeface="Arial" panose="020B0604020202020204" pitchFamily="34" charset="0"/>
              </a:rPr>
              <a:t> et al. 1970; </a:t>
            </a:r>
            <a:r>
              <a:rPr lang="pl-PL" dirty="0" err="1">
                <a:solidFill>
                  <a:srgbClr val="336600"/>
                </a:solidFill>
                <a:effectLst/>
                <a:latin typeface="Aptos" panose="020B0004020202020204" pitchFamily="34" charset="0"/>
                <a:ea typeface="Arial" panose="020B0604020202020204" pitchFamily="34" charset="0"/>
              </a:rPr>
              <a:t>Saito</a:t>
            </a:r>
            <a:r>
              <a:rPr lang="pl-PL" dirty="0">
                <a:solidFill>
                  <a:srgbClr val="336600"/>
                </a:solidFill>
                <a:effectLst/>
                <a:latin typeface="Aptos" panose="020B0004020202020204" pitchFamily="34" charset="0"/>
                <a:ea typeface="Arial" panose="020B0604020202020204" pitchFamily="34" charset="0"/>
              </a:rPr>
              <a:t> </a:t>
            </a:r>
            <a:r>
              <a:rPr lang="pl-PL" dirty="0">
                <a:solidFill>
                  <a:srgbClr val="336600"/>
                </a:solidFill>
                <a:latin typeface="Aptos" panose="020B0004020202020204" pitchFamily="34" charset="0"/>
                <a:ea typeface="Arial" panose="020B0604020202020204" pitchFamily="34" charset="0"/>
              </a:rPr>
              <a:t>et al.</a:t>
            </a:r>
            <a:r>
              <a:rPr lang="pl-PL" dirty="0">
                <a:solidFill>
                  <a:srgbClr val="336600"/>
                </a:solidFill>
                <a:effectLst/>
                <a:latin typeface="Aptos" panose="020B0004020202020204" pitchFamily="34" charset="0"/>
                <a:ea typeface="Arial" panose="020B0604020202020204" pitchFamily="34" charset="0"/>
              </a:rPr>
              <a:t> 1977)</a:t>
            </a:r>
          </a:p>
          <a:p>
            <a:r>
              <a:rPr lang="pl-PL" b="0" i="0" u="none" strike="noStrike" dirty="0">
                <a:solidFill>
                  <a:srgbClr val="006600"/>
                </a:solidFill>
                <a:effectLst/>
                <a:latin typeface="Aptos" panose="020B0004020202020204" pitchFamily="34" charset="0"/>
                <a:cs typeface="Arial" panose="020B0604020202020204" pitchFamily="34" charset="0"/>
              </a:rPr>
              <a:t>non-</a:t>
            </a:r>
            <a:r>
              <a:rPr lang="pl-PL" b="0" i="0" u="none" strike="noStrike" dirty="0" err="1">
                <a:solidFill>
                  <a:srgbClr val="006600"/>
                </a:solidFill>
                <a:effectLst/>
                <a:latin typeface="Aptos" panose="020B0004020202020204" pitchFamily="34" charset="0"/>
                <a:cs typeface="Arial" panose="020B0604020202020204" pitchFamily="34" charset="0"/>
              </a:rPr>
              <a:t>spherical</a:t>
            </a:r>
            <a:r>
              <a:rPr lang="pl-PL" b="0" i="0" u="none" strike="noStrike" dirty="0">
                <a:solidFill>
                  <a:srgbClr val="006600"/>
                </a:solidFill>
                <a:effectLst/>
                <a:latin typeface="Aptos" panose="020B0004020202020204" pitchFamily="34" charset="0"/>
                <a:cs typeface="Arial" panose="020B0604020202020204" pitchFamily="34" charset="0"/>
              </a:rPr>
              <a:t>, </a:t>
            </a:r>
            <a:r>
              <a:rPr lang="pl-PL" b="0" i="0" u="none" strike="noStrike" dirty="0" err="1">
                <a:solidFill>
                  <a:srgbClr val="006600"/>
                </a:solidFill>
                <a:effectLst/>
                <a:latin typeface="Aptos" panose="020B0004020202020204" pitchFamily="34" charset="0"/>
                <a:cs typeface="Arial" panose="020B0604020202020204" pitchFamily="34" charset="0"/>
              </a:rPr>
              <a:t>axisymmetric</a:t>
            </a:r>
            <a:r>
              <a:rPr lang="pl-PL" b="0" i="0" u="none" strike="noStrike" dirty="0">
                <a:solidFill>
                  <a:srgbClr val="006600"/>
                </a:solidFill>
                <a:effectLst/>
                <a:latin typeface="Aptos" panose="020B0004020202020204" pitchFamily="34" charset="0"/>
                <a:cs typeface="Arial" panose="020B0604020202020204" pitchFamily="34" charset="0"/>
              </a:rPr>
              <a:t> model</a:t>
            </a:r>
            <a:endParaRPr lang="pl-PL" b="0" i="0" u="none" strike="noStrike" dirty="0">
              <a:solidFill>
                <a:srgbClr val="006600"/>
              </a:solidFill>
              <a:latin typeface="Aptos" panose="020B0004020202020204" pitchFamily="34" charset="0"/>
              <a:cs typeface="Arial" panose="020B0604020202020204" pitchFamily="34" charset="0"/>
            </a:endParaRPr>
          </a:p>
          <a:p>
            <a:endParaRPr lang="pl-PL" dirty="0">
              <a:solidFill>
                <a:srgbClr val="336600"/>
              </a:solidFill>
              <a:effectLst/>
              <a:latin typeface="Aptos" panose="020B0004020202020204" pitchFamily="34" charset="0"/>
              <a:ea typeface="Arial" panose="020B0604020202020204" pitchFamily="34" charset="0"/>
            </a:endParaRPr>
          </a:p>
          <a:p>
            <a:r>
              <a:rPr lang="pl-PL" dirty="0">
                <a:solidFill>
                  <a:srgbClr val="FF0000"/>
                </a:solidFill>
                <a:latin typeface="Aptos" panose="020B0004020202020204" pitchFamily="34" charset="0"/>
                <a:ea typeface="Arial" panose="020B0604020202020204" pitchFamily="34" charset="0"/>
              </a:rPr>
              <a:t>(4)</a:t>
            </a:r>
            <a:endParaRPr lang="pl-PL" dirty="0">
              <a:solidFill>
                <a:srgbClr val="FF0000"/>
              </a:solidFill>
              <a:effectLst/>
              <a:latin typeface="Aptos" panose="020B0004020202020204" pitchFamily="34" charset="0"/>
              <a:ea typeface="Arial" panose="020B0604020202020204" pitchFamily="34" charset="0"/>
            </a:endParaRPr>
          </a:p>
          <a:p>
            <a:r>
              <a:rPr lang="pl-PL" dirty="0">
                <a:solidFill>
                  <a:srgbClr val="FF0000"/>
                </a:solidFill>
                <a:effectLst/>
                <a:latin typeface="Aptos" panose="020B0004020202020204" pitchFamily="34" charset="0"/>
                <a:ea typeface="Arial" panose="020B0604020202020204" pitchFamily="34" charset="0"/>
              </a:rPr>
              <a:t>Mann et al. (Mann et al. 1999)</a:t>
            </a:r>
          </a:p>
          <a:p>
            <a:r>
              <a:rPr lang="en-US" b="0" i="0" u="none" strike="noStrike" dirty="0">
                <a:solidFill>
                  <a:srgbClr val="FF0000"/>
                </a:solidFill>
                <a:effectLst/>
                <a:latin typeface="Aptos" panose="020B0004020202020204" pitchFamily="34" charset="0"/>
                <a:cs typeface="Arial" panose="020B0604020202020204" pitchFamily="34" charset="0"/>
              </a:rPr>
              <a:t>barometric density model</a:t>
            </a:r>
            <a:r>
              <a:rPr lang="pl-PL" dirty="0">
                <a:solidFill>
                  <a:srgbClr val="FF0000"/>
                </a:solidFill>
                <a:latin typeface="Aptos" panose="020B0004020202020204" pitchFamily="34" charset="0"/>
                <a:cs typeface="Arial" panose="020B0604020202020204" pitchFamily="34" charset="0"/>
              </a:rPr>
              <a:t>  </a:t>
            </a:r>
            <a:r>
              <a:rPr lang="en-US" b="0" i="0" u="none" strike="noStrike" dirty="0">
                <a:solidFill>
                  <a:srgbClr val="FF0000"/>
                </a:solidFill>
                <a:effectLst/>
                <a:latin typeface="Aptos" panose="020B0004020202020204" pitchFamily="34" charset="0"/>
                <a:cs typeface="Arial" panose="020B0604020202020204" pitchFamily="34" charset="0"/>
              </a:rPr>
              <a:t>with a temperature of 10</a:t>
            </a:r>
            <a:r>
              <a:rPr lang="en-US" b="0" i="0" u="none" strike="noStrike" baseline="30000" dirty="0">
                <a:solidFill>
                  <a:srgbClr val="FF0000"/>
                </a:solidFill>
                <a:effectLst/>
                <a:latin typeface="Aptos" panose="020B0004020202020204" pitchFamily="34" charset="0"/>
                <a:cs typeface="Arial" panose="020B0604020202020204" pitchFamily="34" charset="0"/>
              </a:rPr>
              <a:t>6</a:t>
            </a:r>
            <a:r>
              <a:rPr lang="en-US" b="0" i="0" u="none" strike="noStrike" dirty="0">
                <a:solidFill>
                  <a:srgbClr val="FF0000"/>
                </a:solidFill>
                <a:effectLst/>
                <a:latin typeface="Aptos" panose="020B0004020202020204" pitchFamily="34" charset="0"/>
                <a:cs typeface="Arial" panose="020B0604020202020204" pitchFamily="34" charset="0"/>
              </a:rPr>
              <a:t> K</a:t>
            </a:r>
            <a:endParaRPr lang="pl-PL" dirty="0">
              <a:solidFill>
                <a:srgbClr val="FF0000"/>
              </a:solidFill>
              <a:latin typeface="Aptos" panose="020B0004020202020204" pitchFamily="34" charset="0"/>
            </a:endParaRPr>
          </a:p>
        </p:txBody>
      </p:sp>
      <p:sp>
        <p:nvSpPr>
          <p:cNvPr id="13" name="pole tekstowe 12">
            <a:extLst>
              <a:ext uri="{FF2B5EF4-FFF2-40B4-BE49-F238E27FC236}">
                <a16:creationId xmlns:a16="http://schemas.microsoft.com/office/drawing/2014/main" id="{ED9F8E6F-01E4-4B0E-8F42-AF0036A228E2}"/>
              </a:ext>
            </a:extLst>
          </p:cNvPr>
          <p:cNvSpPr txBox="1"/>
          <p:nvPr/>
        </p:nvSpPr>
        <p:spPr>
          <a:xfrm>
            <a:off x="720000" y="360000"/>
            <a:ext cx="10800000" cy="400110"/>
          </a:xfrm>
          <a:prstGeom prst="rect">
            <a:avLst/>
          </a:prstGeom>
          <a:noFill/>
        </p:spPr>
        <p:txBody>
          <a:bodyPr wrap="square" rtlCol="0">
            <a:spAutoFit/>
          </a:bodyPr>
          <a:lstStyle/>
          <a:p>
            <a:pPr algn="l"/>
            <a:r>
              <a:rPr lang="pl-PL" sz="2000" b="1" dirty="0">
                <a:solidFill>
                  <a:srgbClr val="111111"/>
                </a:solidFill>
                <a:latin typeface="Aptos" panose="020B0004020202020204" pitchFamily="34" charset="0"/>
                <a:cs typeface="Arial" panose="020B0604020202020204" pitchFamily="34" charset="0"/>
              </a:rPr>
              <a:t>M</a:t>
            </a:r>
            <a:r>
              <a:rPr lang="en-US" sz="2000" b="1" i="0" dirty="0">
                <a:solidFill>
                  <a:srgbClr val="111111"/>
                </a:solidFill>
                <a:effectLst/>
                <a:latin typeface="Aptos" panose="020B0004020202020204" pitchFamily="34" charset="0"/>
                <a:cs typeface="Arial" panose="020B0604020202020204" pitchFamily="34" charset="0"/>
              </a:rPr>
              <a:t>ODELS OF ELECTRON DENSITY IN THE SOLAR CORONA</a:t>
            </a:r>
          </a:p>
        </p:txBody>
      </p:sp>
      <p:sp>
        <p:nvSpPr>
          <p:cNvPr id="6" name="Symbol zastępczy daty 3">
            <a:extLst>
              <a:ext uri="{FF2B5EF4-FFF2-40B4-BE49-F238E27FC236}">
                <a16:creationId xmlns:a16="http://schemas.microsoft.com/office/drawing/2014/main" id="{E78CDE3C-B114-CB80-5C43-20F57B4B6609}"/>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cxnSp>
        <p:nvCxnSpPr>
          <p:cNvPr id="3" name="Łącznik prosty 2">
            <a:extLst>
              <a:ext uri="{FF2B5EF4-FFF2-40B4-BE49-F238E27FC236}">
                <a16:creationId xmlns:a16="http://schemas.microsoft.com/office/drawing/2014/main" id="{BBE1FF4D-6DDD-1D96-D207-92BF45CE0CCC}"/>
              </a:ext>
            </a:extLst>
          </p:cNvPr>
          <p:cNvCxnSpPr>
            <a:cxnSpLocks/>
          </p:cNvCxnSpPr>
          <p:nvPr/>
        </p:nvCxnSpPr>
        <p:spPr>
          <a:xfrm>
            <a:off x="792000" y="720000"/>
            <a:ext cx="31662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77381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ole tekstowe 12">
            <a:extLst>
              <a:ext uri="{FF2B5EF4-FFF2-40B4-BE49-F238E27FC236}">
                <a16:creationId xmlns:a16="http://schemas.microsoft.com/office/drawing/2014/main" id="{ED9F8E6F-01E4-4B0E-8F42-AF0036A228E2}"/>
              </a:ext>
            </a:extLst>
          </p:cNvPr>
          <p:cNvSpPr txBox="1"/>
          <p:nvPr/>
        </p:nvSpPr>
        <p:spPr>
          <a:xfrm>
            <a:off x="719998" y="360000"/>
            <a:ext cx="10800000" cy="400110"/>
          </a:xfrm>
          <a:prstGeom prst="rect">
            <a:avLst/>
          </a:prstGeom>
          <a:noFill/>
        </p:spPr>
        <p:txBody>
          <a:bodyPr wrap="square" rtlCol="0">
            <a:spAutoFit/>
          </a:bodyPr>
          <a:lstStyle/>
          <a:p>
            <a:r>
              <a:rPr lang="pl-PL" sz="2000" b="1" dirty="0">
                <a:latin typeface="Aptos" panose="020B0004020202020204" pitchFamily="34" charset="0"/>
                <a:ea typeface="MS Mincho" panose="02020609040205080304" pitchFamily="49" charset="-128"/>
                <a:cs typeface="Arial" panose="020B0604020202020204" pitchFamily="34" charset="0"/>
              </a:rPr>
              <a:t>SOLAR CORONA</a:t>
            </a:r>
            <a:endParaRPr lang="en-US" sz="2000" b="1" dirty="0">
              <a:latin typeface="Aptos" panose="020B0004020202020204" pitchFamily="34" charset="0"/>
              <a:cs typeface="Arial" panose="020B0604020202020204" pitchFamily="34" charset="0"/>
            </a:endParaRPr>
          </a:p>
        </p:txBody>
      </p:sp>
      <p:sp>
        <p:nvSpPr>
          <p:cNvPr id="2" name="Prostokąt 1">
            <a:extLst>
              <a:ext uri="{FF2B5EF4-FFF2-40B4-BE49-F238E27FC236}">
                <a16:creationId xmlns:a16="http://schemas.microsoft.com/office/drawing/2014/main" id="{6B80E1BD-3C1D-575D-ABB9-A95D442EFF4F}"/>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074" name="Picture 2" descr="Figure 1">
            <a:extLst>
              <a:ext uri="{FF2B5EF4-FFF2-40B4-BE49-F238E27FC236}">
                <a16:creationId xmlns:a16="http://schemas.microsoft.com/office/drawing/2014/main" id="{D2010064-50BA-A629-E56A-AA6A83C8520E}"/>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1029" y="325088"/>
            <a:ext cx="5508000" cy="5508000"/>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a:extLst>
              <a:ext uri="{FF2B5EF4-FFF2-40B4-BE49-F238E27FC236}">
                <a16:creationId xmlns:a16="http://schemas.microsoft.com/office/drawing/2014/main" id="{6FF0C1C4-85CA-A968-444E-AA70EAE4E524}"/>
              </a:ext>
            </a:extLst>
          </p:cNvPr>
          <p:cNvSpPr txBox="1"/>
          <p:nvPr/>
        </p:nvSpPr>
        <p:spPr>
          <a:xfrm>
            <a:off x="719998" y="900000"/>
            <a:ext cx="4989686" cy="646331"/>
          </a:xfrm>
          <a:prstGeom prst="rect">
            <a:avLst/>
          </a:prstGeom>
          <a:noFill/>
        </p:spPr>
        <p:txBody>
          <a:bodyPr wrap="square">
            <a:spAutoFit/>
          </a:bodyPr>
          <a:lstStyle/>
          <a:p>
            <a:r>
              <a:rPr lang="pl-PL" b="1" dirty="0">
                <a:latin typeface="Aptos" panose="020B0004020202020204" pitchFamily="34" charset="0"/>
              </a:rPr>
              <a:t>LOFAR</a:t>
            </a:r>
            <a:r>
              <a:rPr lang="pl-PL" dirty="0">
                <a:latin typeface="Aptos" panose="020B0004020202020204" pitchFamily="34" charset="0"/>
              </a:rPr>
              <a:t>: 1.1</a:t>
            </a:r>
            <a:r>
              <a:rPr lang="pl-PL" sz="1800" dirty="0">
                <a:latin typeface="Aptos" panose="020B0004020202020204" pitchFamily="34" charset="0"/>
                <a:cs typeface="Arial" panose="020B0604020202020204" pitchFamily="34" charset="0"/>
              </a:rPr>
              <a:t>–2.9 </a:t>
            </a:r>
            <a:r>
              <a:rPr lang="pl-PL" i="0" u="none" strike="noStrike" dirty="0">
                <a:effectLst/>
                <a:latin typeface="Aptos" panose="020B0004020202020204" pitchFamily="34" charset="0"/>
                <a:cs typeface="Arial" panose="020B0604020202020204" pitchFamily="34" charset="0"/>
              </a:rPr>
              <a:t>R</a:t>
            </a:r>
            <a:r>
              <a:rPr lang="pl-PL" kern="100" baseline="-25000" dirty="0">
                <a:effectLst/>
                <a:latin typeface="Aptos" panose="020B0004020202020204" pitchFamily="34" charset="0"/>
                <a:ea typeface="Calibri" panose="020F0502020204030204" pitchFamily="34" charset="0"/>
                <a:cs typeface="Segoe UI Symbol" panose="020B0502040204020203" pitchFamily="34" charset="0"/>
              </a:rPr>
              <a:t>☉</a:t>
            </a:r>
            <a:r>
              <a:rPr lang="pl-PL" sz="1800" dirty="0">
                <a:latin typeface="Aptos" panose="020B0004020202020204" pitchFamily="34" charset="0"/>
                <a:cs typeface="Arial" panose="020B0604020202020204" pitchFamily="34" charset="0"/>
              </a:rPr>
              <a:t> (270–15 MHz)</a:t>
            </a:r>
          </a:p>
          <a:p>
            <a:r>
              <a:rPr lang="pl-PL" b="1" dirty="0">
                <a:latin typeface="Aptos" panose="020B0004020202020204" pitchFamily="34" charset="0"/>
              </a:rPr>
              <a:t>Middle </a:t>
            </a:r>
            <a:r>
              <a:rPr lang="pl-PL" b="1" dirty="0" err="1">
                <a:latin typeface="Aptos" panose="020B0004020202020204" pitchFamily="34" charset="0"/>
              </a:rPr>
              <a:t>corona</a:t>
            </a:r>
            <a:r>
              <a:rPr lang="pl-PL" dirty="0">
                <a:latin typeface="Aptos" panose="020B0004020202020204" pitchFamily="34" charset="0"/>
              </a:rPr>
              <a:t>: 1.5–6 </a:t>
            </a:r>
            <a:r>
              <a:rPr lang="pl-PL" i="0" u="none" strike="noStrike" dirty="0">
                <a:effectLst/>
                <a:latin typeface="Aptos" panose="020B0004020202020204" pitchFamily="34" charset="0"/>
                <a:cs typeface="Arial" panose="020B0604020202020204" pitchFamily="34" charset="0"/>
              </a:rPr>
              <a:t>R</a:t>
            </a:r>
            <a:r>
              <a:rPr lang="pl-PL" kern="100" baseline="-25000" dirty="0">
                <a:effectLst/>
                <a:latin typeface="Aptos" panose="020B0004020202020204" pitchFamily="34" charset="0"/>
                <a:ea typeface="Calibri" panose="020F0502020204030204" pitchFamily="34" charset="0"/>
                <a:cs typeface="Segoe UI Symbol" panose="020B0502040204020203" pitchFamily="34" charset="0"/>
              </a:rPr>
              <a:t>☉</a:t>
            </a:r>
            <a:endParaRPr lang="pl-PL" dirty="0">
              <a:latin typeface="Aptos" panose="020B0004020202020204" pitchFamily="34" charset="0"/>
            </a:endParaRPr>
          </a:p>
        </p:txBody>
      </p:sp>
      <p:sp>
        <p:nvSpPr>
          <p:cNvPr id="10" name="pole tekstowe 9">
            <a:extLst>
              <a:ext uri="{FF2B5EF4-FFF2-40B4-BE49-F238E27FC236}">
                <a16:creationId xmlns:a16="http://schemas.microsoft.com/office/drawing/2014/main" id="{E4CDD1B7-D17F-8820-CDBD-FC0DB466968B}"/>
              </a:ext>
            </a:extLst>
          </p:cNvPr>
          <p:cNvSpPr txBox="1"/>
          <p:nvPr/>
        </p:nvSpPr>
        <p:spPr>
          <a:xfrm>
            <a:off x="6271029" y="5822267"/>
            <a:ext cx="1603309" cy="307777"/>
          </a:xfrm>
          <a:prstGeom prst="rect">
            <a:avLst/>
          </a:prstGeom>
          <a:noFill/>
        </p:spPr>
        <p:txBody>
          <a:bodyPr wrap="square">
            <a:spAutoFit/>
          </a:bodyPr>
          <a:lstStyle/>
          <a:p>
            <a:r>
              <a:rPr lang="pl-PL" sz="1400" dirty="0">
                <a:latin typeface="Aptos" panose="020B0004020202020204" pitchFamily="34" charset="0"/>
              </a:rPr>
              <a:t>West et al. 2023 </a:t>
            </a:r>
          </a:p>
        </p:txBody>
      </p:sp>
      <p:sp>
        <p:nvSpPr>
          <p:cNvPr id="11" name="Owal 10">
            <a:extLst>
              <a:ext uri="{FF2B5EF4-FFF2-40B4-BE49-F238E27FC236}">
                <a16:creationId xmlns:a16="http://schemas.microsoft.com/office/drawing/2014/main" id="{CD9313A0-7B8A-9E4E-5EAC-2EA46EFD5CCB}"/>
              </a:ext>
            </a:extLst>
          </p:cNvPr>
          <p:cNvSpPr/>
          <p:nvPr/>
        </p:nvSpPr>
        <p:spPr>
          <a:xfrm>
            <a:off x="8305029" y="2355709"/>
            <a:ext cx="1440000" cy="14400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Owal 11">
            <a:extLst>
              <a:ext uri="{FF2B5EF4-FFF2-40B4-BE49-F238E27FC236}">
                <a16:creationId xmlns:a16="http://schemas.microsoft.com/office/drawing/2014/main" id="{50145AFD-441D-8C74-CEFA-DC21C4D4125B}"/>
              </a:ext>
            </a:extLst>
          </p:cNvPr>
          <p:cNvSpPr/>
          <p:nvPr/>
        </p:nvSpPr>
        <p:spPr>
          <a:xfrm>
            <a:off x="7644393" y="1723987"/>
            <a:ext cx="2761271" cy="270344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a16="http://schemas.microsoft.com/office/drawing/2014/main" id="{129AD57B-D99A-3898-85B4-A0C2F1C77416}"/>
              </a:ext>
            </a:extLst>
          </p:cNvPr>
          <p:cNvSpPr txBox="1"/>
          <p:nvPr/>
        </p:nvSpPr>
        <p:spPr>
          <a:xfrm>
            <a:off x="9542345" y="2355708"/>
            <a:ext cx="2082195" cy="307777"/>
          </a:xfrm>
          <a:prstGeom prst="rect">
            <a:avLst/>
          </a:prstGeom>
          <a:noFill/>
        </p:spPr>
        <p:txBody>
          <a:bodyPr wrap="square">
            <a:spAutoFit/>
          </a:bodyPr>
          <a:lstStyle/>
          <a:p>
            <a:r>
              <a:rPr lang="pl-PL" sz="1400" b="1" dirty="0">
                <a:solidFill>
                  <a:srgbClr val="FF0000"/>
                </a:solidFill>
                <a:latin typeface="Aptos" panose="020B0004020202020204" pitchFamily="34" charset="0"/>
              </a:rPr>
              <a:t>1.1</a:t>
            </a:r>
            <a:r>
              <a:rPr lang="pl-PL" sz="1400" b="1" dirty="0">
                <a:solidFill>
                  <a:srgbClr val="FF0000"/>
                </a:solidFill>
                <a:latin typeface="Aptos" panose="020B0004020202020204" pitchFamily="34" charset="0"/>
                <a:cs typeface="Arial" panose="020B0604020202020204" pitchFamily="34" charset="0"/>
              </a:rPr>
              <a:t> </a:t>
            </a:r>
            <a:r>
              <a:rPr lang="pl-PL" sz="1400" b="1" i="0" u="none" strike="noStrike" dirty="0">
                <a:solidFill>
                  <a:srgbClr val="FF0000"/>
                </a:solidFill>
                <a:effectLst/>
                <a:latin typeface="Aptos" panose="020B0004020202020204" pitchFamily="34" charset="0"/>
                <a:cs typeface="Arial" panose="020B0604020202020204" pitchFamily="34" charset="0"/>
              </a:rPr>
              <a:t>R</a:t>
            </a:r>
            <a:r>
              <a:rPr lang="pl-PL" sz="1400" b="1" kern="100" baseline="-25000" dirty="0">
                <a:solidFill>
                  <a:srgbClr val="FF0000"/>
                </a:solidFill>
                <a:effectLst/>
                <a:latin typeface="Aptos" panose="020B0004020202020204" pitchFamily="34" charset="0"/>
                <a:ea typeface="Calibri" panose="020F0502020204030204" pitchFamily="34" charset="0"/>
                <a:cs typeface="Segoe UI Symbol" panose="020B0502040204020203" pitchFamily="34" charset="0"/>
              </a:rPr>
              <a:t>☉ </a:t>
            </a:r>
            <a:r>
              <a:rPr lang="pl-PL" sz="1400" b="1" dirty="0">
                <a:solidFill>
                  <a:srgbClr val="FF0000"/>
                </a:solidFill>
                <a:latin typeface="Aptos" panose="020B0004020202020204" pitchFamily="34" charset="0"/>
                <a:cs typeface="Arial" panose="020B0604020202020204" pitchFamily="34" charset="0"/>
              </a:rPr>
              <a:t>(270 MHz)</a:t>
            </a:r>
          </a:p>
        </p:txBody>
      </p:sp>
      <p:sp>
        <p:nvSpPr>
          <p:cNvPr id="16" name="pole tekstowe 15">
            <a:extLst>
              <a:ext uri="{FF2B5EF4-FFF2-40B4-BE49-F238E27FC236}">
                <a16:creationId xmlns:a16="http://schemas.microsoft.com/office/drawing/2014/main" id="{E2A838EA-62A9-1190-042E-13A9749DEAF6}"/>
              </a:ext>
            </a:extLst>
          </p:cNvPr>
          <p:cNvSpPr txBox="1"/>
          <p:nvPr/>
        </p:nvSpPr>
        <p:spPr>
          <a:xfrm>
            <a:off x="9782006" y="1749999"/>
            <a:ext cx="2082195" cy="307777"/>
          </a:xfrm>
          <a:prstGeom prst="rect">
            <a:avLst/>
          </a:prstGeom>
          <a:noFill/>
        </p:spPr>
        <p:txBody>
          <a:bodyPr wrap="square">
            <a:spAutoFit/>
          </a:bodyPr>
          <a:lstStyle/>
          <a:p>
            <a:r>
              <a:rPr lang="pl-PL" sz="1400" b="1" dirty="0">
                <a:solidFill>
                  <a:srgbClr val="FF0000"/>
                </a:solidFill>
                <a:latin typeface="Aptos" panose="020B0004020202020204" pitchFamily="34" charset="0"/>
                <a:cs typeface="Arial" panose="020B0604020202020204" pitchFamily="34" charset="0"/>
              </a:rPr>
              <a:t>2.9 </a:t>
            </a:r>
            <a:r>
              <a:rPr lang="pl-PL" sz="1400" b="1" i="0" u="none" strike="noStrike" dirty="0">
                <a:solidFill>
                  <a:srgbClr val="FF0000"/>
                </a:solidFill>
                <a:effectLst/>
                <a:latin typeface="Aptos" panose="020B0004020202020204" pitchFamily="34" charset="0"/>
                <a:cs typeface="Arial" panose="020B0604020202020204" pitchFamily="34" charset="0"/>
              </a:rPr>
              <a:t>R</a:t>
            </a:r>
            <a:r>
              <a:rPr lang="pl-PL" sz="1400" b="1" kern="100" baseline="-25000" dirty="0">
                <a:solidFill>
                  <a:srgbClr val="FF0000"/>
                </a:solidFill>
                <a:effectLst/>
                <a:latin typeface="Aptos" panose="020B0004020202020204" pitchFamily="34" charset="0"/>
                <a:ea typeface="Calibri" panose="020F0502020204030204" pitchFamily="34" charset="0"/>
                <a:cs typeface="Segoe UI Symbol" panose="020B0502040204020203" pitchFamily="34" charset="0"/>
              </a:rPr>
              <a:t>☉ </a:t>
            </a:r>
            <a:r>
              <a:rPr lang="pl-PL" sz="1400" b="1" dirty="0">
                <a:solidFill>
                  <a:srgbClr val="FF0000"/>
                </a:solidFill>
                <a:latin typeface="Aptos" panose="020B0004020202020204" pitchFamily="34" charset="0"/>
                <a:cs typeface="Arial" panose="020B0604020202020204" pitchFamily="34" charset="0"/>
              </a:rPr>
              <a:t>(15 MHz)</a:t>
            </a:r>
          </a:p>
        </p:txBody>
      </p:sp>
      <p:sp>
        <p:nvSpPr>
          <p:cNvPr id="3" name="Symbol zastępczy daty 3">
            <a:extLst>
              <a:ext uri="{FF2B5EF4-FFF2-40B4-BE49-F238E27FC236}">
                <a16:creationId xmlns:a16="http://schemas.microsoft.com/office/drawing/2014/main" id="{898B8E3D-5465-0C30-F6E8-BC2F0A89F145}"/>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cxnSp>
        <p:nvCxnSpPr>
          <p:cNvPr id="4" name="Łącznik prosty 3">
            <a:extLst>
              <a:ext uri="{FF2B5EF4-FFF2-40B4-BE49-F238E27FC236}">
                <a16:creationId xmlns:a16="http://schemas.microsoft.com/office/drawing/2014/main" id="{B7A99CFB-043A-08B1-F93D-14E197C9AFCB}"/>
              </a:ext>
            </a:extLst>
          </p:cNvPr>
          <p:cNvCxnSpPr>
            <a:cxnSpLocks/>
          </p:cNvCxnSpPr>
          <p:nvPr/>
        </p:nvCxnSpPr>
        <p:spPr>
          <a:xfrm>
            <a:off x="792000" y="720000"/>
            <a:ext cx="31662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913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pole tekstowe 12">
            <a:extLst>
              <a:ext uri="{FF2B5EF4-FFF2-40B4-BE49-F238E27FC236}">
                <a16:creationId xmlns:a16="http://schemas.microsoft.com/office/drawing/2014/main" id="{ED9F8E6F-01E4-4B0E-8F42-AF0036A228E2}"/>
              </a:ext>
            </a:extLst>
          </p:cNvPr>
          <p:cNvSpPr txBox="1"/>
          <p:nvPr/>
        </p:nvSpPr>
        <p:spPr>
          <a:xfrm>
            <a:off x="720000" y="360000"/>
            <a:ext cx="10800000" cy="400110"/>
          </a:xfrm>
          <a:prstGeom prst="rect">
            <a:avLst/>
          </a:prstGeom>
          <a:noFill/>
        </p:spPr>
        <p:txBody>
          <a:bodyPr wrap="square" rtlCol="0">
            <a:spAutoFit/>
          </a:bodyPr>
          <a:lstStyle/>
          <a:p>
            <a:r>
              <a:rPr lang="en-US" sz="2000" b="1" i="0" dirty="0">
                <a:solidFill>
                  <a:schemeClr val="bg1"/>
                </a:solidFill>
                <a:effectLst/>
                <a:latin typeface="Aptos" panose="020B0004020202020204" pitchFamily="34" charset="0"/>
                <a:cs typeface="Arial" panose="020B0604020202020204" pitchFamily="34" charset="0"/>
              </a:rPr>
              <a:t>THE QUIET SUN IN DIFFERENT RADIO FREQUENCIES</a:t>
            </a:r>
            <a:endParaRPr lang="en-US" sz="2000" b="1" dirty="0">
              <a:solidFill>
                <a:schemeClr val="bg1"/>
              </a:solidFill>
              <a:latin typeface="Aptos" panose="020B0004020202020204" pitchFamily="34" charset="0"/>
              <a:cs typeface="Arial" panose="020B0604020202020204" pitchFamily="34" charset="0"/>
            </a:endParaRPr>
          </a:p>
        </p:txBody>
      </p:sp>
      <p:pic>
        <p:nvPicPr>
          <p:cNvPr id="5" name="Obraz 4">
            <a:extLst>
              <a:ext uri="{FF2B5EF4-FFF2-40B4-BE49-F238E27FC236}">
                <a16:creationId xmlns:a16="http://schemas.microsoft.com/office/drawing/2014/main" id="{597D1AB6-3399-00D3-2897-A85B051879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00" y="834716"/>
            <a:ext cx="9582740" cy="5180574"/>
          </a:xfrm>
          <a:prstGeom prst="rect">
            <a:avLst/>
          </a:prstGeom>
        </p:spPr>
      </p:pic>
      <p:sp>
        <p:nvSpPr>
          <p:cNvPr id="2" name="Prostokąt 1">
            <a:extLst>
              <a:ext uri="{FF2B5EF4-FFF2-40B4-BE49-F238E27FC236}">
                <a16:creationId xmlns:a16="http://schemas.microsoft.com/office/drawing/2014/main" id="{4D3F3977-5F4A-A2CA-7A37-444D2DA10C5A}"/>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6E11F0D6-E9E2-2DAC-FC7D-F371F59CFC35}"/>
              </a:ext>
            </a:extLst>
          </p:cNvPr>
          <p:cNvSpPr txBox="1"/>
          <p:nvPr/>
        </p:nvSpPr>
        <p:spPr>
          <a:xfrm>
            <a:off x="8577385" y="4492342"/>
            <a:ext cx="910542" cy="461665"/>
          </a:xfrm>
          <a:prstGeom prst="rect">
            <a:avLst/>
          </a:prstGeom>
          <a:noFill/>
        </p:spPr>
        <p:txBody>
          <a:bodyPr wrap="square">
            <a:spAutoFit/>
          </a:bodyPr>
          <a:lstStyle/>
          <a:p>
            <a:pPr algn="ctr"/>
            <a:r>
              <a:rPr lang="en-US" sz="1200" b="0" i="0" u="none" strike="noStrike" baseline="0" dirty="0">
                <a:solidFill>
                  <a:srgbClr val="FF0000"/>
                </a:solidFill>
                <a:latin typeface="Aptos" panose="020B0004020202020204" pitchFamily="34" charset="0"/>
                <a:cs typeface="Arial" panose="020B0604020202020204" pitchFamily="34" charset="0"/>
              </a:rPr>
              <a:t>optical solar disk</a:t>
            </a:r>
            <a:endParaRPr lang="pl-PL" sz="1200" dirty="0">
              <a:solidFill>
                <a:srgbClr val="FF0000"/>
              </a:solidFill>
              <a:latin typeface="Aptos" panose="020B0004020202020204" pitchFamily="34" charset="0"/>
              <a:cs typeface="Arial" panose="020B0604020202020204" pitchFamily="34" charset="0"/>
            </a:endParaRPr>
          </a:p>
        </p:txBody>
      </p:sp>
      <p:sp>
        <p:nvSpPr>
          <p:cNvPr id="4" name="pole tekstowe 3">
            <a:extLst>
              <a:ext uri="{FF2B5EF4-FFF2-40B4-BE49-F238E27FC236}">
                <a16:creationId xmlns:a16="http://schemas.microsoft.com/office/drawing/2014/main" id="{935E9A5C-E212-61DE-E4BD-84FD84ECCCF3}"/>
              </a:ext>
            </a:extLst>
          </p:cNvPr>
          <p:cNvSpPr txBox="1"/>
          <p:nvPr/>
        </p:nvSpPr>
        <p:spPr>
          <a:xfrm>
            <a:off x="9389605" y="3657277"/>
            <a:ext cx="1082376" cy="461665"/>
          </a:xfrm>
          <a:prstGeom prst="rect">
            <a:avLst/>
          </a:prstGeom>
          <a:noFill/>
        </p:spPr>
        <p:txBody>
          <a:bodyPr wrap="square">
            <a:spAutoFit/>
          </a:bodyPr>
          <a:lstStyle/>
          <a:p>
            <a:pPr algn="ctr"/>
            <a:r>
              <a:rPr lang="pl-PL" sz="1200" dirty="0" err="1">
                <a:solidFill>
                  <a:srgbClr val="FF0000"/>
                </a:solidFill>
                <a:effectLst/>
                <a:latin typeface="Aptos" panose="020B0004020202020204" pitchFamily="34" charset="0"/>
                <a:ea typeface="Arial" panose="020B0604020202020204" pitchFamily="34" charset="0"/>
              </a:rPr>
              <a:t>Saito</a:t>
            </a:r>
            <a:r>
              <a:rPr lang="pl-PL" sz="1200" dirty="0">
                <a:solidFill>
                  <a:srgbClr val="FF0000"/>
                </a:solidFill>
                <a:effectLst/>
                <a:latin typeface="Aptos" panose="020B0004020202020204" pitchFamily="34" charset="0"/>
                <a:ea typeface="Arial" panose="020B0604020202020204" pitchFamily="34" charset="0"/>
              </a:rPr>
              <a:t> model (1977)</a:t>
            </a:r>
            <a:endParaRPr lang="pl-PL" sz="1200" dirty="0">
              <a:solidFill>
                <a:srgbClr val="FF0000"/>
              </a:solidFill>
              <a:latin typeface="Aptos" panose="020B0004020202020204" pitchFamily="34" charset="0"/>
              <a:cs typeface="Arial" panose="020B0604020202020204" pitchFamily="34" charset="0"/>
            </a:endParaRPr>
          </a:p>
        </p:txBody>
      </p:sp>
      <p:sp>
        <p:nvSpPr>
          <p:cNvPr id="7" name="pole tekstowe 6">
            <a:extLst>
              <a:ext uri="{FF2B5EF4-FFF2-40B4-BE49-F238E27FC236}">
                <a16:creationId xmlns:a16="http://schemas.microsoft.com/office/drawing/2014/main" id="{8B946B6A-CFD5-7139-0C78-0DB6774751FA}"/>
              </a:ext>
            </a:extLst>
          </p:cNvPr>
          <p:cNvSpPr txBox="1"/>
          <p:nvPr/>
        </p:nvSpPr>
        <p:spPr>
          <a:xfrm>
            <a:off x="9089313" y="5838591"/>
            <a:ext cx="2765336" cy="276999"/>
          </a:xfrm>
          <a:prstGeom prst="rect">
            <a:avLst/>
          </a:prstGeom>
          <a:noFill/>
        </p:spPr>
        <p:txBody>
          <a:bodyPr wrap="square">
            <a:spAutoFit/>
          </a:bodyPr>
          <a:lstStyle/>
          <a:p>
            <a:pPr algn="r"/>
            <a:r>
              <a:rPr lang="pl-PL" sz="1200" dirty="0" err="1">
                <a:solidFill>
                  <a:schemeClr val="bg1"/>
                </a:solidFill>
                <a:latin typeface="Aptos" panose="020B0004020202020204" pitchFamily="34" charset="0"/>
                <a:cs typeface="Arial" panose="020B0604020202020204" pitchFamily="34" charset="0"/>
              </a:rPr>
              <a:t>Zhang</a:t>
            </a:r>
            <a:r>
              <a:rPr lang="pl-PL" sz="1200" dirty="0">
                <a:solidFill>
                  <a:schemeClr val="bg1"/>
                </a:solidFill>
                <a:latin typeface="Aptos" panose="020B0004020202020204" pitchFamily="34" charset="0"/>
                <a:cs typeface="Arial" panose="020B0604020202020204" pitchFamily="34" charset="0"/>
              </a:rPr>
              <a:t> et al. 2022</a:t>
            </a:r>
          </a:p>
        </p:txBody>
      </p:sp>
      <p:sp>
        <p:nvSpPr>
          <p:cNvPr id="9" name="pole tekstowe 8">
            <a:extLst>
              <a:ext uri="{FF2B5EF4-FFF2-40B4-BE49-F238E27FC236}">
                <a16:creationId xmlns:a16="http://schemas.microsoft.com/office/drawing/2014/main" id="{CFA22C9E-7D13-67E8-F93A-8AC28E13C8B8}"/>
              </a:ext>
            </a:extLst>
          </p:cNvPr>
          <p:cNvSpPr txBox="1"/>
          <p:nvPr/>
        </p:nvSpPr>
        <p:spPr>
          <a:xfrm>
            <a:off x="10476000" y="360000"/>
            <a:ext cx="1549402" cy="203132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pl-PL" sz="1400" kern="0" dirty="0">
                <a:solidFill>
                  <a:schemeClr val="bg1">
                    <a:lumMod val="95000"/>
                  </a:schemeClr>
                </a:solidFill>
                <a:latin typeface="Aptos" panose="020B0004020202020204" pitchFamily="34" charset="0"/>
                <a:ea typeface="TimesNewRomanPSMT"/>
                <a:cs typeface="Arial" panose="020B0604020202020204" pitchFamily="34" charset="0"/>
              </a:rPr>
              <a:t>D</a:t>
            </a:r>
            <a:r>
              <a:rPr lang="en-GB" sz="1400" kern="0" dirty="0" err="1">
                <a:solidFill>
                  <a:schemeClr val="bg1">
                    <a:lumMod val="95000"/>
                  </a:schemeClr>
                </a:solidFill>
                <a:effectLst/>
                <a:latin typeface="Aptos" panose="020B0004020202020204" pitchFamily="34" charset="0"/>
                <a:ea typeface="TimesNewRomanPSMT"/>
                <a:cs typeface="Arial" panose="020B0604020202020204" pitchFamily="34" charset="0"/>
              </a:rPr>
              <a:t>ue</a:t>
            </a:r>
            <a:r>
              <a:rPr lang="en-GB" sz="1400" kern="0" dirty="0">
                <a:solidFill>
                  <a:schemeClr val="bg1">
                    <a:lumMod val="95000"/>
                  </a:schemeClr>
                </a:solidFill>
                <a:effectLst/>
                <a:latin typeface="Aptos" panose="020B0004020202020204" pitchFamily="34" charset="0"/>
                <a:ea typeface="TimesNewRomanPSMT"/>
                <a:cs typeface="Arial" panose="020B0604020202020204" pitchFamily="34" charset="0"/>
              </a:rPr>
              <a:t> to the scattering of radio waves within the solar corona, the spatial resolution of the images is limited to a few 10 arcsec.</a:t>
            </a:r>
            <a:endParaRPr lang="pl-PL" sz="1400" kern="100" dirty="0">
              <a:solidFill>
                <a:schemeClr val="bg1">
                  <a:lumMod val="95000"/>
                </a:schemeClr>
              </a:solidFill>
              <a:effectLst/>
              <a:latin typeface="Aptos" panose="020B0004020202020204" pitchFamily="34" charset="0"/>
              <a:ea typeface="Calibri" panose="020F0502020204030204" pitchFamily="34" charset="0"/>
              <a:cs typeface="Arial" panose="020B0604020202020204" pitchFamily="34" charset="0"/>
            </a:endParaRPr>
          </a:p>
        </p:txBody>
      </p:sp>
      <p:sp>
        <p:nvSpPr>
          <p:cNvPr id="6" name="Symbol zastępczy daty 3">
            <a:extLst>
              <a:ext uri="{FF2B5EF4-FFF2-40B4-BE49-F238E27FC236}">
                <a16:creationId xmlns:a16="http://schemas.microsoft.com/office/drawing/2014/main" id="{4C921CD1-8972-48C2-AE51-AA00880B061E}"/>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cxnSp>
        <p:nvCxnSpPr>
          <p:cNvPr id="8" name="Łącznik prosty 7">
            <a:extLst>
              <a:ext uri="{FF2B5EF4-FFF2-40B4-BE49-F238E27FC236}">
                <a16:creationId xmlns:a16="http://schemas.microsoft.com/office/drawing/2014/main" id="{329269C7-D2C7-FE19-2ADD-D80D05E2DB7C}"/>
              </a:ext>
            </a:extLst>
          </p:cNvPr>
          <p:cNvCxnSpPr>
            <a:cxnSpLocks/>
          </p:cNvCxnSpPr>
          <p:nvPr/>
        </p:nvCxnSpPr>
        <p:spPr>
          <a:xfrm>
            <a:off x="792000" y="720000"/>
            <a:ext cx="3166200" cy="0"/>
          </a:xfrm>
          <a:prstGeom prst="line">
            <a:avLst/>
          </a:prstGeom>
          <a:ln w="12700">
            <a:solidFill>
              <a:schemeClr val="bg1">
                <a:alpha val="96000"/>
              </a:schemeClr>
            </a:solidFill>
          </a:ln>
        </p:spPr>
        <p:style>
          <a:lnRef idx="1">
            <a:schemeClr val="accent1"/>
          </a:lnRef>
          <a:fillRef idx="0">
            <a:schemeClr val="accent1"/>
          </a:fillRef>
          <a:effectRef idx="0">
            <a:schemeClr val="accent1"/>
          </a:effectRef>
          <a:fontRef idx="minor">
            <a:schemeClr val="tx1"/>
          </a:fontRef>
        </p:style>
      </p:cxnSp>
      <p:sp>
        <p:nvSpPr>
          <p:cNvPr id="14" name="pole tekstowe 13">
            <a:extLst>
              <a:ext uri="{FF2B5EF4-FFF2-40B4-BE49-F238E27FC236}">
                <a16:creationId xmlns:a16="http://schemas.microsoft.com/office/drawing/2014/main" id="{53D87ABD-DF83-9150-7EAC-9B87526F02F9}"/>
              </a:ext>
            </a:extLst>
          </p:cNvPr>
          <p:cNvSpPr txBox="1"/>
          <p:nvPr/>
        </p:nvSpPr>
        <p:spPr>
          <a:xfrm>
            <a:off x="10476000" y="3672000"/>
            <a:ext cx="1548000" cy="1384995"/>
          </a:xfrm>
          <a:prstGeom prst="rect">
            <a:avLst/>
          </a:prstGeom>
          <a:noFill/>
        </p:spPr>
        <p:txBody>
          <a:bodyPr wrap="square">
            <a:spAutoFit/>
          </a:bodyPr>
          <a:lstStyle/>
          <a:p>
            <a:r>
              <a:rPr lang="pl-PL" sz="1400" dirty="0">
                <a:solidFill>
                  <a:schemeClr val="bg1"/>
                </a:solidFill>
                <a:latin typeface="Aptos" panose="020B0004020202020204" pitchFamily="34" charset="0"/>
              </a:rPr>
              <a:t>The solid </a:t>
            </a:r>
            <a:r>
              <a:rPr lang="pl-PL" sz="1400" dirty="0" err="1">
                <a:solidFill>
                  <a:schemeClr val="bg1"/>
                </a:solidFill>
                <a:latin typeface="Aptos" panose="020B0004020202020204" pitchFamily="34" charset="0"/>
              </a:rPr>
              <a:t>circles</a:t>
            </a:r>
            <a:r>
              <a:rPr lang="pl-PL" sz="1400" dirty="0">
                <a:solidFill>
                  <a:schemeClr val="bg1"/>
                </a:solidFill>
                <a:latin typeface="Aptos" panose="020B0004020202020204" pitchFamily="34" charset="0"/>
              </a:rPr>
              <a:t> in the </a:t>
            </a:r>
            <a:r>
              <a:rPr lang="pl-PL" sz="1400" dirty="0" err="1">
                <a:solidFill>
                  <a:schemeClr val="bg1"/>
                </a:solidFill>
                <a:latin typeface="Aptos" panose="020B0004020202020204" pitchFamily="34" charset="0"/>
              </a:rPr>
              <a:t>images</a:t>
            </a:r>
            <a:r>
              <a:rPr lang="pl-PL" sz="1400" dirty="0">
                <a:solidFill>
                  <a:schemeClr val="bg1"/>
                </a:solidFill>
                <a:latin typeface="Aptos" panose="020B0004020202020204" pitchFamily="34" charset="0"/>
              </a:rPr>
              <a:t> </a:t>
            </a:r>
            <a:r>
              <a:rPr lang="pl-PL" sz="1400" dirty="0" err="1">
                <a:solidFill>
                  <a:schemeClr val="bg1"/>
                </a:solidFill>
                <a:latin typeface="Aptos" panose="020B0004020202020204" pitchFamily="34" charset="0"/>
              </a:rPr>
              <a:t>correspond</a:t>
            </a:r>
            <a:r>
              <a:rPr lang="pl-PL" sz="1400" dirty="0">
                <a:solidFill>
                  <a:schemeClr val="bg1"/>
                </a:solidFill>
                <a:latin typeface="Aptos" panose="020B0004020202020204" pitchFamily="34" charset="0"/>
              </a:rPr>
              <a:t> to the </a:t>
            </a:r>
            <a:r>
              <a:rPr lang="pl-PL" sz="1400" dirty="0" err="1">
                <a:solidFill>
                  <a:schemeClr val="bg1"/>
                </a:solidFill>
                <a:latin typeface="Aptos" panose="020B0004020202020204" pitchFamily="34" charset="0"/>
              </a:rPr>
              <a:t>size</a:t>
            </a:r>
            <a:r>
              <a:rPr lang="pl-PL" sz="1400" dirty="0">
                <a:solidFill>
                  <a:schemeClr val="bg1"/>
                </a:solidFill>
                <a:latin typeface="Aptos" panose="020B0004020202020204" pitchFamily="34" charset="0"/>
              </a:rPr>
              <a:t> of the Sun </a:t>
            </a:r>
            <a:r>
              <a:rPr lang="pl-PL" sz="1400" dirty="0" err="1">
                <a:solidFill>
                  <a:schemeClr val="bg1"/>
                </a:solidFill>
                <a:latin typeface="Aptos" panose="020B0004020202020204" pitchFamily="34" charset="0"/>
              </a:rPr>
              <a:t>seen</a:t>
            </a:r>
            <a:r>
              <a:rPr lang="pl-PL" sz="1400" dirty="0">
                <a:solidFill>
                  <a:schemeClr val="bg1"/>
                </a:solidFill>
                <a:latin typeface="Aptos" panose="020B0004020202020204" pitchFamily="34" charset="0"/>
              </a:rPr>
              <a:t> in </a:t>
            </a:r>
            <a:r>
              <a:rPr lang="pl-PL" sz="1400" dirty="0" err="1">
                <a:solidFill>
                  <a:schemeClr val="bg1"/>
                </a:solidFill>
                <a:latin typeface="Aptos" panose="020B0004020202020204" pitchFamily="34" charset="0"/>
              </a:rPr>
              <a:t>visible</a:t>
            </a:r>
            <a:r>
              <a:rPr lang="pl-PL" sz="1400" dirty="0">
                <a:solidFill>
                  <a:schemeClr val="bg1"/>
                </a:solidFill>
                <a:latin typeface="Aptos" panose="020B0004020202020204" pitchFamily="34" charset="0"/>
              </a:rPr>
              <a:t> </a:t>
            </a:r>
            <a:r>
              <a:rPr lang="pl-PL" sz="1400" dirty="0" err="1">
                <a:solidFill>
                  <a:schemeClr val="bg1"/>
                </a:solidFill>
                <a:latin typeface="Aptos" panose="020B0004020202020204" pitchFamily="34" charset="0"/>
              </a:rPr>
              <a:t>light</a:t>
            </a:r>
            <a:endParaRPr lang="pl-PL" sz="1400" dirty="0">
              <a:solidFill>
                <a:schemeClr val="bg1"/>
              </a:solidFill>
              <a:latin typeface="Aptos" panose="020B0004020202020204" pitchFamily="34" charset="0"/>
            </a:endParaRPr>
          </a:p>
        </p:txBody>
      </p:sp>
    </p:spTree>
    <p:extLst>
      <p:ext uri="{BB962C8B-B14F-4D97-AF65-F5344CB8AC3E}">
        <p14:creationId xmlns:p14="http://schemas.microsoft.com/office/powerpoint/2010/main" val="371544706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C523188F-039D-4F00-CB10-F9DFB50AAC78}"/>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 name="pole tekstowe 1">
            <a:extLst>
              <a:ext uri="{FF2B5EF4-FFF2-40B4-BE49-F238E27FC236}">
                <a16:creationId xmlns:a16="http://schemas.microsoft.com/office/drawing/2014/main" id="{AC1D692F-7098-670C-BEAA-26639DCD8A08}"/>
              </a:ext>
            </a:extLst>
          </p:cNvPr>
          <p:cNvSpPr txBox="1"/>
          <p:nvPr/>
        </p:nvSpPr>
        <p:spPr>
          <a:xfrm>
            <a:off x="720000" y="360000"/>
            <a:ext cx="10800000" cy="400110"/>
          </a:xfrm>
          <a:prstGeom prst="rect">
            <a:avLst/>
          </a:prstGeom>
          <a:noFill/>
        </p:spPr>
        <p:txBody>
          <a:bodyPr wrap="square" rtlCol="0">
            <a:spAutoFit/>
          </a:bodyPr>
          <a:lstStyle/>
          <a:p>
            <a:r>
              <a:rPr lang="pl-PL" sz="2000" b="1" dirty="0">
                <a:latin typeface="Aptos" panose="020B0004020202020204" pitchFamily="34" charset="0"/>
                <a:ea typeface="MS Mincho" panose="02020609040205080304" pitchFamily="49" charset="-128"/>
                <a:cs typeface="Arial" panose="020B0604020202020204" pitchFamily="34" charset="0"/>
              </a:rPr>
              <a:t>FIRST LOFAR IMAGE OF THE SUN</a:t>
            </a:r>
          </a:p>
        </p:txBody>
      </p:sp>
      <p:pic>
        <p:nvPicPr>
          <p:cNvPr id="6" name="Obraz 5">
            <a:extLst>
              <a:ext uri="{FF2B5EF4-FFF2-40B4-BE49-F238E27FC236}">
                <a16:creationId xmlns:a16="http://schemas.microsoft.com/office/drawing/2014/main" id="{46EEC060-5CA3-27F7-1F77-1194E1F43186}"/>
              </a:ext>
            </a:extLst>
          </p:cNvPr>
          <p:cNvPicPr>
            <a:picLocks noChangeAspect="1"/>
          </p:cNvPicPr>
          <p:nvPr/>
        </p:nvPicPr>
        <p:blipFill>
          <a:blip r:embed="rId3"/>
          <a:stretch>
            <a:fillRect/>
          </a:stretch>
        </p:blipFill>
        <p:spPr>
          <a:xfrm>
            <a:off x="1296000" y="1080000"/>
            <a:ext cx="4608000" cy="4608000"/>
          </a:xfrm>
          <a:prstGeom prst="rect">
            <a:avLst/>
          </a:prstGeom>
        </p:spPr>
      </p:pic>
      <p:pic>
        <p:nvPicPr>
          <p:cNvPr id="10" name="Obraz 9" descr="Obraz zawierający Obiekt astronomiczny, Przestrzeń kosmiczna, Wszechświat, miejsce parkingowe/przestrzeń&#10;&#10;Opis wygenerowany automatycznie">
            <a:extLst>
              <a:ext uri="{FF2B5EF4-FFF2-40B4-BE49-F238E27FC236}">
                <a16:creationId xmlns:a16="http://schemas.microsoft.com/office/drawing/2014/main" id="{463335E9-43FC-3288-F20A-496905DF3B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000" y="1080000"/>
            <a:ext cx="4608000" cy="4608000"/>
          </a:xfrm>
          <a:prstGeom prst="rect">
            <a:avLst/>
          </a:prstGeom>
        </p:spPr>
      </p:pic>
      <p:sp>
        <p:nvSpPr>
          <p:cNvPr id="4" name="pole tekstowe 3">
            <a:extLst>
              <a:ext uri="{FF2B5EF4-FFF2-40B4-BE49-F238E27FC236}">
                <a16:creationId xmlns:a16="http://schemas.microsoft.com/office/drawing/2014/main" id="{A77BAF84-A27B-5381-2467-2814370F56A9}"/>
              </a:ext>
            </a:extLst>
          </p:cNvPr>
          <p:cNvSpPr txBox="1"/>
          <p:nvPr/>
        </p:nvSpPr>
        <p:spPr>
          <a:xfrm>
            <a:off x="1408539" y="1188000"/>
            <a:ext cx="1848230" cy="523220"/>
          </a:xfrm>
          <a:prstGeom prst="rect">
            <a:avLst/>
          </a:prstGeom>
          <a:noFill/>
        </p:spPr>
        <p:txBody>
          <a:bodyPr wrap="square" rtlCol="0">
            <a:spAutoFit/>
          </a:bodyPr>
          <a:lstStyle/>
          <a:p>
            <a:r>
              <a:rPr lang="pl-PL" sz="1400" dirty="0">
                <a:solidFill>
                  <a:schemeClr val="bg1"/>
                </a:solidFill>
                <a:latin typeface="Aptos" panose="020B0004020202020204" pitchFamily="34" charset="0"/>
                <a:cs typeface="Arial" panose="020B0604020202020204" pitchFamily="34" charset="0"/>
              </a:rPr>
              <a:t>LOFAR (135 MHz)</a:t>
            </a:r>
          </a:p>
          <a:p>
            <a:r>
              <a:rPr lang="pl-PL" sz="1400" dirty="0">
                <a:solidFill>
                  <a:schemeClr val="bg1"/>
                </a:solidFill>
                <a:latin typeface="Aptos" panose="020B0004020202020204" pitchFamily="34" charset="0"/>
                <a:cs typeface="Arial" panose="020B0604020202020204" pitchFamily="34" charset="0"/>
              </a:rPr>
              <a:t>9 </a:t>
            </a:r>
            <a:r>
              <a:rPr lang="pl-PL" sz="1400" dirty="0" err="1">
                <a:solidFill>
                  <a:schemeClr val="bg1"/>
                </a:solidFill>
                <a:latin typeface="Aptos" panose="020B0004020202020204" pitchFamily="34" charset="0"/>
                <a:cs typeface="Arial" panose="020B0604020202020204" pitchFamily="34" charset="0"/>
              </a:rPr>
              <a:t>June</a:t>
            </a:r>
            <a:r>
              <a:rPr lang="pl-PL" sz="1400" dirty="0">
                <a:solidFill>
                  <a:schemeClr val="bg1"/>
                </a:solidFill>
                <a:latin typeface="Aptos" panose="020B0004020202020204" pitchFamily="34" charset="0"/>
                <a:cs typeface="Arial" panose="020B0604020202020204" pitchFamily="34" charset="0"/>
              </a:rPr>
              <a:t> 2010</a:t>
            </a:r>
          </a:p>
        </p:txBody>
      </p:sp>
      <p:sp>
        <p:nvSpPr>
          <p:cNvPr id="5" name="pole tekstowe 4">
            <a:extLst>
              <a:ext uri="{FF2B5EF4-FFF2-40B4-BE49-F238E27FC236}">
                <a16:creationId xmlns:a16="http://schemas.microsoft.com/office/drawing/2014/main" id="{9DB53AB8-B5F1-E079-DE46-7F9A1603DC15}"/>
              </a:ext>
            </a:extLst>
          </p:cNvPr>
          <p:cNvSpPr txBox="1"/>
          <p:nvPr/>
        </p:nvSpPr>
        <p:spPr>
          <a:xfrm>
            <a:off x="6444000" y="1188000"/>
            <a:ext cx="1848230" cy="523220"/>
          </a:xfrm>
          <a:prstGeom prst="rect">
            <a:avLst/>
          </a:prstGeom>
          <a:noFill/>
        </p:spPr>
        <p:txBody>
          <a:bodyPr wrap="square" rtlCol="0">
            <a:spAutoFit/>
          </a:bodyPr>
          <a:lstStyle/>
          <a:p>
            <a:r>
              <a:rPr lang="pl-PL" sz="1400" dirty="0">
                <a:solidFill>
                  <a:schemeClr val="bg1"/>
                </a:solidFill>
                <a:latin typeface="Aptos" panose="020B0004020202020204" pitchFamily="34" charset="0"/>
                <a:cs typeface="Arial" panose="020B0604020202020204" pitchFamily="34" charset="0"/>
              </a:rPr>
              <a:t>SDO EUV 171 </a:t>
            </a:r>
            <a:r>
              <a:rPr lang="pl-PL" sz="1400" kern="100" dirty="0">
                <a:solidFill>
                  <a:schemeClr val="bg1"/>
                </a:solidFill>
                <a:effectLst/>
                <a:latin typeface="Aptos" panose="020B0004020202020204" pitchFamily="34" charset="0"/>
                <a:ea typeface="Calibri" panose="020F0502020204030204" pitchFamily="34" charset="0"/>
                <a:cs typeface="Arial" panose="020B0604020202020204" pitchFamily="34" charset="0"/>
              </a:rPr>
              <a:t>Å</a:t>
            </a:r>
            <a:endParaRPr lang="pl-PL" sz="1400" dirty="0">
              <a:solidFill>
                <a:schemeClr val="bg1"/>
              </a:solidFill>
              <a:latin typeface="Aptos" panose="020B0004020202020204" pitchFamily="34" charset="0"/>
              <a:cs typeface="Arial" panose="020B0604020202020204" pitchFamily="34" charset="0"/>
            </a:endParaRPr>
          </a:p>
          <a:p>
            <a:r>
              <a:rPr lang="pl-PL" sz="1400" dirty="0">
                <a:solidFill>
                  <a:schemeClr val="bg1"/>
                </a:solidFill>
                <a:latin typeface="Aptos" panose="020B0004020202020204" pitchFamily="34" charset="0"/>
                <a:cs typeface="Arial" panose="020B0604020202020204" pitchFamily="34" charset="0"/>
              </a:rPr>
              <a:t>9 </a:t>
            </a:r>
            <a:r>
              <a:rPr lang="pl-PL" sz="1400" dirty="0" err="1">
                <a:solidFill>
                  <a:schemeClr val="bg1"/>
                </a:solidFill>
                <a:latin typeface="Aptos" panose="020B0004020202020204" pitchFamily="34" charset="0"/>
                <a:cs typeface="Arial" panose="020B0604020202020204" pitchFamily="34" charset="0"/>
              </a:rPr>
              <a:t>June</a:t>
            </a:r>
            <a:r>
              <a:rPr lang="pl-PL" sz="1400" dirty="0">
                <a:solidFill>
                  <a:schemeClr val="bg1"/>
                </a:solidFill>
                <a:latin typeface="Aptos" panose="020B0004020202020204" pitchFamily="34" charset="0"/>
                <a:cs typeface="Arial" panose="020B0604020202020204" pitchFamily="34" charset="0"/>
              </a:rPr>
              <a:t> 2010</a:t>
            </a:r>
          </a:p>
        </p:txBody>
      </p:sp>
      <p:sp>
        <p:nvSpPr>
          <p:cNvPr id="8" name="pole tekstowe 7">
            <a:extLst>
              <a:ext uri="{FF2B5EF4-FFF2-40B4-BE49-F238E27FC236}">
                <a16:creationId xmlns:a16="http://schemas.microsoft.com/office/drawing/2014/main" id="{B35CB92A-6AA5-9654-61A7-8C905F539029}"/>
              </a:ext>
            </a:extLst>
          </p:cNvPr>
          <p:cNvSpPr txBox="1"/>
          <p:nvPr/>
        </p:nvSpPr>
        <p:spPr>
          <a:xfrm>
            <a:off x="4814088" y="5772110"/>
            <a:ext cx="6093912" cy="307777"/>
          </a:xfrm>
          <a:prstGeom prst="rect">
            <a:avLst/>
          </a:prstGeom>
          <a:noFill/>
        </p:spPr>
        <p:txBody>
          <a:bodyPr wrap="square">
            <a:spAutoFit/>
          </a:bodyPr>
          <a:lstStyle/>
          <a:p>
            <a:pPr algn="r"/>
            <a:r>
              <a:rPr lang="pt-BR" sz="1400" dirty="0">
                <a:latin typeface="Aptos" panose="020B0004020202020204" pitchFamily="34" charset="0"/>
                <a:ea typeface="MS Mincho" panose="02020609040205080304" pitchFamily="49" charset="-128"/>
                <a:cs typeface="Arial" panose="020B0604020202020204" pitchFamily="34" charset="0"/>
              </a:rPr>
              <a:t>Leibniz Institute for Astrophysics Potsdam (AIP)</a:t>
            </a:r>
            <a:endParaRPr lang="en-US" sz="1400" dirty="0">
              <a:latin typeface="Aptos" panose="020B0004020202020204" pitchFamily="34" charset="0"/>
              <a:cs typeface="Arial" panose="020B0604020202020204" pitchFamily="34" charset="0"/>
            </a:endParaRPr>
          </a:p>
        </p:txBody>
      </p:sp>
      <p:sp>
        <p:nvSpPr>
          <p:cNvPr id="7" name="Symbol zastępczy daty 3">
            <a:extLst>
              <a:ext uri="{FF2B5EF4-FFF2-40B4-BE49-F238E27FC236}">
                <a16:creationId xmlns:a16="http://schemas.microsoft.com/office/drawing/2014/main" id="{C7190D03-68D4-EEBE-F2F3-3D25E70BAB68}"/>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cxnSp>
        <p:nvCxnSpPr>
          <p:cNvPr id="11" name="Łącznik prosty 10">
            <a:extLst>
              <a:ext uri="{FF2B5EF4-FFF2-40B4-BE49-F238E27FC236}">
                <a16:creationId xmlns:a16="http://schemas.microsoft.com/office/drawing/2014/main" id="{929D30C0-BEBF-D263-6814-832E70254E30}"/>
              </a:ext>
            </a:extLst>
          </p:cNvPr>
          <p:cNvCxnSpPr>
            <a:cxnSpLocks/>
          </p:cNvCxnSpPr>
          <p:nvPr/>
        </p:nvCxnSpPr>
        <p:spPr>
          <a:xfrm>
            <a:off x="792000" y="720000"/>
            <a:ext cx="31662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
        <p:nvSpPr>
          <p:cNvPr id="3" name="pole tekstowe 2">
            <a:extLst>
              <a:ext uri="{FF2B5EF4-FFF2-40B4-BE49-F238E27FC236}">
                <a16:creationId xmlns:a16="http://schemas.microsoft.com/office/drawing/2014/main" id="{01FE5009-E4A7-AAB1-EBF1-42A8291B4759}"/>
              </a:ext>
            </a:extLst>
          </p:cNvPr>
          <p:cNvSpPr txBox="1"/>
          <p:nvPr/>
        </p:nvSpPr>
        <p:spPr>
          <a:xfrm>
            <a:off x="3118096" y="2610837"/>
            <a:ext cx="1139172" cy="584775"/>
          </a:xfrm>
          <a:prstGeom prst="rect">
            <a:avLst/>
          </a:prstGeom>
          <a:noFill/>
        </p:spPr>
        <p:txBody>
          <a:bodyPr wrap="square">
            <a:spAutoFit/>
          </a:bodyPr>
          <a:lstStyle/>
          <a:p>
            <a:pPr algn="ctr"/>
            <a:r>
              <a:rPr lang="en-US" sz="1600" b="1" i="0" u="none" strike="noStrike" baseline="0" dirty="0">
                <a:solidFill>
                  <a:srgbClr val="FFFF00"/>
                </a:solidFill>
                <a:latin typeface="Aptos" panose="020B0004020202020204" pitchFamily="34" charset="0"/>
                <a:cs typeface="Arial" panose="020B0604020202020204" pitchFamily="34" charset="0"/>
              </a:rPr>
              <a:t>optical solar disk</a:t>
            </a:r>
            <a:endParaRPr lang="pl-PL" sz="1600" b="1" dirty="0">
              <a:solidFill>
                <a:srgbClr val="FFFF00"/>
              </a:solidFill>
              <a:latin typeface="Aptos" panose="020B0004020202020204" pitchFamily="34" charset="0"/>
              <a:cs typeface="Arial" panose="020B0604020202020204" pitchFamily="34" charset="0"/>
            </a:endParaRPr>
          </a:p>
        </p:txBody>
      </p:sp>
      <p:sp>
        <p:nvSpPr>
          <p:cNvPr id="12" name="pole tekstowe 11">
            <a:extLst>
              <a:ext uri="{FF2B5EF4-FFF2-40B4-BE49-F238E27FC236}">
                <a16:creationId xmlns:a16="http://schemas.microsoft.com/office/drawing/2014/main" id="{5CAB3063-2A7B-229D-18D9-5345E0E2A82D}"/>
              </a:ext>
            </a:extLst>
          </p:cNvPr>
          <p:cNvSpPr txBox="1"/>
          <p:nvPr/>
        </p:nvSpPr>
        <p:spPr>
          <a:xfrm>
            <a:off x="3990945" y="1372666"/>
            <a:ext cx="1699444" cy="338554"/>
          </a:xfrm>
          <a:prstGeom prst="rect">
            <a:avLst/>
          </a:prstGeom>
          <a:noFill/>
        </p:spPr>
        <p:txBody>
          <a:bodyPr wrap="square">
            <a:spAutoFit/>
          </a:bodyPr>
          <a:lstStyle/>
          <a:p>
            <a:pPr algn="ctr"/>
            <a:r>
              <a:rPr lang="pl-PL" sz="1600" b="1" i="0" u="none" strike="noStrike" baseline="0" dirty="0">
                <a:solidFill>
                  <a:srgbClr val="009900"/>
                </a:solidFill>
                <a:latin typeface="Aptos" panose="020B0004020202020204" pitchFamily="34" charset="0"/>
                <a:cs typeface="Arial" panose="020B0604020202020204" pitchFamily="34" charset="0"/>
              </a:rPr>
              <a:t>Sun </a:t>
            </a:r>
            <a:r>
              <a:rPr lang="pl-PL" sz="1600" b="1" i="0" u="none" strike="noStrike" baseline="0" dirty="0" err="1">
                <a:solidFill>
                  <a:srgbClr val="009900"/>
                </a:solidFill>
                <a:latin typeface="Aptos" panose="020B0004020202020204" pitchFamily="34" charset="0"/>
                <a:cs typeface="Arial" panose="020B0604020202020204" pitchFamily="34" charset="0"/>
              </a:rPr>
              <a:t>at</a:t>
            </a:r>
            <a:r>
              <a:rPr lang="pl-PL" sz="1600" b="1" i="0" u="none" strike="noStrike" baseline="0" dirty="0">
                <a:solidFill>
                  <a:srgbClr val="009900"/>
                </a:solidFill>
                <a:latin typeface="Aptos" panose="020B0004020202020204" pitchFamily="34" charset="0"/>
                <a:cs typeface="Arial" panose="020B0604020202020204" pitchFamily="34" charset="0"/>
              </a:rPr>
              <a:t> 135 MHz</a:t>
            </a:r>
            <a:endParaRPr lang="pl-PL" sz="1600" b="1" dirty="0">
              <a:solidFill>
                <a:srgbClr val="009900"/>
              </a:solidFill>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06296349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a 11">
            <a:extLst>
              <a:ext uri="{FF2B5EF4-FFF2-40B4-BE49-F238E27FC236}">
                <a16:creationId xmlns:a16="http://schemas.microsoft.com/office/drawing/2014/main" id="{2D3818C4-E30F-EBE8-D703-117FDDDF231C}"/>
              </a:ext>
            </a:extLst>
          </p:cNvPr>
          <p:cNvGrpSpPr/>
          <p:nvPr/>
        </p:nvGrpSpPr>
        <p:grpSpPr>
          <a:xfrm>
            <a:off x="5688000" y="1386000"/>
            <a:ext cx="3168000" cy="3168000"/>
            <a:chOff x="4607999" y="898868"/>
            <a:chExt cx="3814686" cy="3814685"/>
          </a:xfrm>
        </p:grpSpPr>
        <p:pic>
          <p:nvPicPr>
            <p:cNvPr id="18" name="Obraz 17" descr="Obraz zawierający trawa, motyl, na wolnym powietrzu&#10;&#10;Opis wygenerowany automatycznie">
              <a:extLst>
                <a:ext uri="{FF2B5EF4-FFF2-40B4-BE49-F238E27FC236}">
                  <a16:creationId xmlns:a16="http://schemas.microsoft.com/office/drawing/2014/main" id="{66FC481A-710A-8A44-C835-D046B89B9C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7999" y="898868"/>
              <a:ext cx="3814686" cy="3814685"/>
            </a:xfrm>
            <a:prstGeom prst="rect">
              <a:avLst/>
            </a:prstGeom>
          </p:spPr>
        </p:pic>
        <p:sp>
          <p:nvSpPr>
            <p:cNvPr id="6" name="pole tekstowe 5">
              <a:extLst>
                <a:ext uri="{FF2B5EF4-FFF2-40B4-BE49-F238E27FC236}">
                  <a16:creationId xmlns:a16="http://schemas.microsoft.com/office/drawing/2014/main" id="{C1023DC3-C2DE-78DF-9FD5-3D1CC82B1DF3}"/>
                </a:ext>
              </a:extLst>
            </p:cNvPr>
            <p:cNvSpPr txBox="1"/>
            <p:nvPr/>
          </p:nvSpPr>
          <p:spPr>
            <a:xfrm>
              <a:off x="4680000" y="936000"/>
              <a:ext cx="2520000" cy="5234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rPr>
                <a:t>c</a:t>
              </a:r>
              <a:r>
                <a:rPr kumimoji="0" lang="en-GB" sz="1400" b="0" i="0"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rPr>
                <a:t>ore </a:t>
              </a:r>
              <a:r>
                <a:rPr kumimoji="0" lang="pl-PL" sz="1400" b="0" i="0"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rPr>
                <a:t>&amp; </a:t>
              </a:r>
              <a:r>
                <a:rPr kumimoji="0" lang="pl-PL" sz="1400" b="0" i="0" u="none" strike="noStrike" kern="1200" cap="none" spc="0" normalizeH="0" baseline="0" noProof="0" dirty="0" err="1">
                  <a:ln>
                    <a:noFill/>
                  </a:ln>
                  <a:solidFill>
                    <a:prstClr val="white"/>
                  </a:solidFill>
                  <a:effectLst/>
                  <a:uLnTx/>
                  <a:uFillTx/>
                  <a:latin typeface="Aptos" panose="020B0004020202020204" pitchFamily="34" charset="0"/>
                  <a:cs typeface="Arial" panose="020B0604020202020204" pitchFamily="34" charset="0"/>
                </a:rPr>
                <a:t>remote</a:t>
              </a:r>
              <a:r>
                <a:rPr kumimoji="0" lang="pl-PL" sz="1400" b="0" i="0"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rPr>
                <a:t> s</a:t>
              </a:r>
              <a:r>
                <a:rPr kumimoji="0" lang="en-GB" sz="1400" b="0" i="0" u="none" strike="noStrike" kern="1200" cap="none" spc="0" normalizeH="0" baseline="0" noProof="0" dirty="0" err="1">
                  <a:ln>
                    <a:noFill/>
                  </a:ln>
                  <a:solidFill>
                    <a:prstClr val="white"/>
                  </a:solidFill>
                  <a:effectLst/>
                  <a:uLnTx/>
                  <a:uFillTx/>
                  <a:latin typeface="Aptos" panose="020B0004020202020204" pitchFamily="34" charset="0"/>
                  <a:cs typeface="Arial" panose="020B0604020202020204" pitchFamily="34" charset="0"/>
                </a:rPr>
                <a:t>tations</a:t>
              </a:r>
              <a:r>
                <a:rPr kumimoji="0" lang="en-GB" sz="1400" b="0" i="0"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rPr>
                <a:t>Interferometric</a:t>
              </a:r>
            </a:p>
          </p:txBody>
        </p:sp>
      </p:grpSp>
      <p:grpSp>
        <p:nvGrpSpPr>
          <p:cNvPr id="11" name="Grupa 10">
            <a:extLst>
              <a:ext uri="{FF2B5EF4-FFF2-40B4-BE49-F238E27FC236}">
                <a16:creationId xmlns:a16="http://schemas.microsoft.com/office/drawing/2014/main" id="{0381FD50-CDF1-4E6B-3126-354387A5BA0D}"/>
              </a:ext>
            </a:extLst>
          </p:cNvPr>
          <p:cNvGrpSpPr/>
          <p:nvPr/>
        </p:nvGrpSpPr>
        <p:grpSpPr>
          <a:xfrm>
            <a:off x="8928000" y="1386000"/>
            <a:ext cx="3168000" cy="3168000"/>
            <a:chOff x="8388000" y="900000"/>
            <a:chExt cx="3781920" cy="3781920"/>
          </a:xfrm>
        </p:grpSpPr>
        <p:pic>
          <p:nvPicPr>
            <p:cNvPr id="17" name="Obraz 16" descr="Obraz zawierający mapa&#10;&#10;Opis wygenerowany automatycznie">
              <a:extLst>
                <a:ext uri="{FF2B5EF4-FFF2-40B4-BE49-F238E27FC236}">
                  <a16:creationId xmlns:a16="http://schemas.microsoft.com/office/drawing/2014/main" id="{EA831DC5-2126-40CB-17D4-033B26EBE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8000" y="900000"/>
              <a:ext cx="3781920" cy="3781920"/>
            </a:xfrm>
            <a:prstGeom prst="rect">
              <a:avLst/>
            </a:prstGeom>
          </p:spPr>
        </p:pic>
        <p:sp>
          <p:nvSpPr>
            <p:cNvPr id="4" name="pole tekstowe 3">
              <a:extLst>
                <a:ext uri="{FF2B5EF4-FFF2-40B4-BE49-F238E27FC236}">
                  <a16:creationId xmlns:a16="http://schemas.microsoft.com/office/drawing/2014/main" id="{55596D9A-2E21-6518-96BC-C84FCEEA4823}"/>
                </a:ext>
              </a:extLst>
            </p:cNvPr>
            <p:cNvSpPr txBox="1"/>
            <p:nvPr/>
          </p:nvSpPr>
          <p:spPr>
            <a:xfrm>
              <a:off x="8460000" y="936000"/>
              <a:ext cx="2520000" cy="5234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rPr>
                <a:t>c</a:t>
              </a:r>
              <a:r>
                <a:rPr kumimoji="0" lang="en-GB" sz="1400" b="0" i="0"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rPr>
                <a:t>ore </a:t>
              </a:r>
              <a:r>
                <a:rPr kumimoji="0" lang="pl-PL" sz="1400" b="0" i="0"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rPr>
                <a:t>s</a:t>
              </a:r>
              <a:r>
                <a:rPr kumimoji="0" lang="en-GB" sz="1400" b="0" i="0" u="none" strike="noStrike" kern="1200" cap="none" spc="0" normalizeH="0" baseline="0" noProof="0" dirty="0" err="1">
                  <a:ln>
                    <a:noFill/>
                  </a:ln>
                  <a:solidFill>
                    <a:prstClr val="white"/>
                  </a:solidFill>
                  <a:effectLst/>
                  <a:uLnTx/>
                  <a:uFillTx/>
                  <a:latin typeface="Aptos" panose="020B0004020202020204" pitchFamily="34" charset="0"/>
                  <a:cs typeface="Arial" panose="020B0604020202020204" pitchFamily="34" charset="0"/>
                </a:rPr>
                <a:t>tations</a:t>
              </a:r>
              <a:r>
                <a:rPr kumimoji="0" lang="en-GB" sz="1400" b="0" i="0"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rPr>
                <a:t>Tied Array Beam</a:t>
              </a:r>
            </a:p>
          </p:txBody>
        </p:sp>
      </p:grpSp>
      <p:pic>
        <p:nvPicPr>
          <p:cNvPr id="10" name="Picture 5">
            <a:extLst>
              <a:ext uri="{FF2B5EF4-FFF2-40B4-BE49-F238E27FC236}">
                <a16:creationId xmlns:a16="http://schemas.microsoft.com/office/drawing/2014/main" id="{525A9BFE-45C7-D8D5-2BEF-A48B79E8EE39}"/>
              </a:ext>
            </a:extLst>
          </p:cNvPr>
          <p:cNvPicPr>
            <a:picLocks noChangeAspect="1"/>
          </p:cNvPicPr>
          <p:nvPr/>
        </p:nvPicPr>
        <p:blipFill rotWithShape="1">
          <a:blip r:embed="rId5"/>
          <a:srcRect l="14286" b="25482"/>
          <a:stretch/>
        </p:blipFill>
        <p:spPr>
          <a:xfrm>
            <a:off x="0" y="4613363"/>
            <a:ext cx="12192000" cy="2042977"/>
          </a:xfrm>
          <a:prstGeom prst="rect">
            <a:avLst/>
          </a:prstGeom>
        </p:spPr>
      </p:pic>
      <p:sp>
        <p:nvSpPr>
          <p:cNvPr id="9" name="Prostokąt 8">
            <a:extLst>
              <a:ext uri="{FF2B5EF4-FFF2-40B4-BE49-F238E27FC236}">
                <a16:creationId xmlns:a16="http://schemas.microsoft.com/office/drawing/2014/main" id="{C523188F-039D-4F00-CB10-F9DFB50AAC78}"/>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ole tekstowe 1">
            <a:extLst>
              <a:ext uri="{FF2B5EF4-FFF2-40B4-BE49-F238E27FC236}">
                <a16:creationId xmlns:a16="http://schemas.microsoft.com/office/drawing/2014/main" id="{AC1D692F-7098-670C-BEAA-26639DCD8A08}"/>
              </a:ext>
            </a:extLst>
          </p:cNvPr>
          <p:cNvSpPr txBox="1"/>
          <p:nvPr/>
        </p:nvSpPr>
        <p:spPr>
          <a:xfrm>
            <a:off x="720000" y="360000"/>
            <a:ext cx="10800000" cy="400110"/>
          </a:xfrm>
          <a:prstGeom prst="rect">
            <a:avLst/>
          </a:prstGeom>
          <a:noFill/>
        </p:spPr>
        <p:txBody>
          <a:bodyPr wrap="square" rtlCol="0">
            <a:spAutoFit/>
          </a:bodyPr>
          <a:lstStyle/>
          <a:p>
            <a:r>
              <a:rPr lang="en-GB" sz="2000" b="1" dirty="0">
                <a:latin typeface="Aptos" panose="020B0004020202020204" pitchFamily="34" charset="0"/>
                <a:cs typeface="Arial" panose="020B0604020202020204" pitchFamily="34" charset="0"/>
              </a:rPr>
              <a:t>LOFAR </a:t>
            </a:r>
            <a:r>
              <a:rPr lang="pl-PL" sz="2000" b="1" dirty="0">
                <a:latin typeface="Aptos" panose="020B0004020202020204" pitchFamily="34" charset="0"/>
                <a:cs typeface="Arial" panose="020B0604020202020204" pitchFamily="34" charset="0"/>
              </a:rPr>
              <a:t>O</a:t>
            </a:r>
            <a:r>
              <a:rPr lang="en-GB" sz="2000" b="1" dirty="0">
                <a:latin typeface="Aptos" panose="020B0004020202020204" pitchFamily="34" charset="0"/>
                <a:cs typeface="Arial" panose="020B0604020202020204" pitchFamily="34" charset="0"/>
              </a:rPr>
              <a:t>BSERVING MODE </a:t>
            </a:r>
            <a:endParaRPr lang="en-US" sz="2000" b="1" dirty="0">
              <a:latin typeface="Aptos" panose="020B0004020202020204" pitchFamily="34" charset="0"/>
              <a:cs typeface="Arial" panose="020B0604020202020204" pitchFamily="34" charset="0"/>
            </a:endParaRPr>
          </a:p>
        </p:txBody>
      </p:sp>
      <p:pic>
        <p:nvPicPr>
          <p:cNvPr id="14" name="Picture 5">
            <a:extLst>
              <a:ext uri="{FF2B5EF4-FFF2-40B4-BE49-F238E27FC236}">
                <a16:creationId xmlns:a16="http://schemas.microsoft.com/office/drawing/2014/main" id="{82FD0F3C-3DF3-26BE-F6CF-6BFD26274194}"/>
              </a:ext>
            </a:extLst>
          </p:cNvPr>
          <p:cNvPicPr>
            <a:picLocks noChangeAspect="1"/>
          </p:cNvPicPr>
          <p:nvPr/>
        </p:nvPicPr>
        <p:blipFill rotWithShape="1">
          <a:blip r:embed="rId6">
            <a:clrChange>
              <a:clrFrom>
                <a:srgbClr val="7CC88B"/>
              </a:clrFrom>
              <a:clrTo>
                <a:srgbClr val="7CC88B">
                  <a:alpha val="0"/>
                </a:srgbClr>
              </a:clrTo>
            </a:clrChange>
            <a:extLst>
              <a:ext uri="{BEBA8EAE-BF5A-486C-A8C5-ECC9F3942E4B}">
                <a14:imgProps xmlns:a14="http://schemas.microsoft.com/office/drawing/2010/main">
                  <a14:imgLayer r:embed="rId7">
                    <a14:imgEffect>
                      <a14:backgroundRemoval t="7906" b="78624" l="19157" r="96169">
                        <a14:foregroundMark x1="25958" y1="13616" x2="25958" y2="13616"/>
                        <a14:foregroundMark x1="31801" y1="14641" x2="31801" y2="14641"/>
                        <a14:foregroundMark x1="21648" y1="16398" x2="21648" y2="16398"/>
                        <a14:foregroundMark x1="75096" y1="13616" x2="75096" y2="13616"/>
                        <a14:foregroundMark x1="80939" y1="9956" x2="80939" y2="9956"/>
                        <a14:foregroundMark x1="88123" y1="10395" x2="88123" y2="10395"/>
                        <a14:foregroundMark x1="68391" y1="17570" x2="68391" y2="17570"/>
                        <a14:foregroundMark x1="64080" y1="16398" x2="64080" y2="16398"/>
                        <a14:foregroundMark x1="27586" y1="61493" x2="27586" y2="61493"/>
                        <a14:foregroundMark x1="29502" y1="61201" x2="29502" y2="61201"/>
                        <a14:foregroundMark x1="29406" y1="59444" x2="29406" y2="59444"/>
                        <a14:foregroundMark x1="27874" y1="57540" x2="27874" y2="57540"/>
                        <a14:foregroundMark x1="24713" y1="59444" x2="24713" y2="59444"/>
                        <a14:foregroundMark x1="30651" y1="57687" x2="32950" y2="59004"/>
                        <a14:foregroundMark x1="34483" y1="59590" x2="35536" y2="60029"/>
                        <a14:foregroundMark x1="58908" y1="51537" x2="61303" y2="51830"/>
                        <a14:foregroundMark x1="62356" y1="48463" x2="62835" y2="48755"/>
                        <a14:foregroundMark x1="63410" y1="48170" x2="63410" y2="48902"/>
                        <a14:foregroundMark x1="59291" y1="50366" x2="60536" y2="50512"/>
                        <a14:foregroundMark x1="61782" y1="70717" x2="63027" y2="70864"/>
                        <a14:foregroundMark x1="61877" y1="69985" x2="63793" y2="69985"/>
                        <a14:foregroundMark x1="34674" y1="72767" x2="38218" y2="72914"/>
                        <a14:foregroundMark x1="35153" y1="69253" x2="36207" y2="71157"/>
                        <a14:backgroundMark x1="45594" y1="40996" x2="45594" y2="40996"/>
                        <a14:backgroundMark x1="47605" y1="31040" x2="47605" y2="31040"/>
                        <a14:backgroundMark x1="62356" y1="50512" x2="62356" y2="50512"/>
                        <a14:backgroundMark x1="63602" y1="50512" x2="63602" y2="50512"/>
                      </a14:backgroundRemoval>
                    </a14:imgEffect>
                  </a14:imgLayer>
                </a14:imgProps>
              </a:ext>
            </a:extLst>
          </a:blip>
          <a:srcRect l="53555"/>
          <a:stretch/>
        </p:blipFill>
        <p:spPr>
          <a:xfrm flipH="1">
            <a:off x="2343863" y="4080607"/>
            <a:ext cx="2150417" cy="2438729"/>
          </a:xfrm>
          <a:prstGeom prst="rect">
            <a:avLst/>
          </a:prstGeom>
        </p:spPr>
      </p:pic>
      <p:sp>
        <p:nvSpPr>
          <p:cNvPr id="5" name="pole tekstowe 4">
            <a:extLst>
              <a:ext uri="{FF2B5EF4-FFF2-40B4-BE49-F238E27FC236}">
                <a16:creationId xmlns:a16="http://schemas.microsoft.com/office/drawing/2014/main" id="{4167EA35-AAEB-6F0C-7964-433911E4BDD0}"/>
              </a:ext>
            </a:extLst>
          </p:cNvPr>
          <p:cNvSpPr txBox="1"/>
          <p:nvPr/>
        </p:nvSpPr>
        <p:spPr>
          <a:xfrm>
            <a:off x="5652240" y="6374711"/>
            <a:ext cx="6093724" cy="307777"/>
          </a:xfrm>
          <a:prstGeom prst="rect">
            <a:avLst/>
          </a:prstGeom>
          <a:noFill/>
        </p:spPr>
        <p:txBody>
          <a:bodyPr wrap="square">
            <a:spAutoFit/>
          </a:bodyPr>
          <a:lstStyle/>
          <a:p>
            <a:pPr algn="r"/>
            <a:r>
              <a:rPr lang="pl-PL" sz="1400" dirty="0" err="1">
                <a:solidFill>
                  <a:schemeClr val="bg1">
                    <a:lumMod val="95000"/>
                  </a:schemeClr>
                </a:solidFill>
                <a:latin typeface="Aptos" panose="020B0004020202020204" pitchFamily="34" charset="0"/>
                <a:cs typeface="Arial" panose="020B0604020202020204" pitchFamily="34" charset="0"/>
              </a:rPr>
              <a:t>Based</a:t>
            </a:r>
            <a:r>
              <a:rPr lang="pl-PL" sz="1400" dirty="0">
                <a:solidFill>
                  <a:schemeClr val="bg1">
                    <a:lumMod val="95000"/>
                  </a:schemeClr>
                </a:solidFill>
                <a:latin typeface="Aptos" panose="020B0004020202020204" pitchFamily="34" charset="0"/>
                <a:cs typeface="Arial" panose="020B0604020202020204" pitchFamily="34" charset="0"/>
              </a:rPr>
              <a:t> on: P. </a:t>
            </a:r>
            <a:r>
              <a:rPr lang="pl-PL" sz="1400" dirty="0" err="1">
                <a:solidFill>
                  <a:schemeClr val="bg1">
                    <a:lumMod val="95000"/>
                  </a:schemeClr>
                </a:solidFill>
                <a:latin typeface="Aptos" panose="020B0004020202020204" pitchFamily="34" charset="0"/>
                <a:cs typeface="Arial" panose="020B0604020202020204" pitchFamily="34" charset="0"/>
              </a:rPr>
              <a:t>Zucca</a:t>
            </a:r>
            <a:r>
              <a:rPr lang="pl-PL" sz="1400" dirty="0">
                <a:solidFill>
                  <a:schemeClr val="bg1">
                    <a:lumMod val="95000"/>
                  </a:schemeClr>
                </a:solidFill>
                <a:latin typeface="Aptos" panose="020B0004020202020204" pitchFamily="34" charset="0"/>
                <a:cs typeface="Arial" panose="020B0604020202020204" pitchFamily="34" charset="0"/>
              </a:rPr>
              <a:t> </a:t>
            </a:r>
            <a:r>
              <a:rPr lang="pl-PL" sz="1400" dirty="0" err="1">
                <a:solidFill>
                  <a:schemeClr val="bg1">
                    <a:lumMod val="95000"/>
                  </a:schemeClr>
                </a:solidFill>
                <a:latin typeface="Aptos" panose="020B0004020202020204" pitchFamily="34" charset="0"/>
                <a:cs typeface="Arial" panose="020B0604020202020204" pitchFamily="34" charset="0"/>
              </a:rPr>
              <a:t>presentation</a:t>
            </a:r>
            <a:endParaRPr lang="pl-PL" sz="1400" dirty="0">
              <a:solidFill>
                <a:schemeClr val="bg1">
                  <a:lumMod val="95000"/>
                </a:schemeClr>
              </a:solidFill>
              <a:latin typeface="Aptos" panose="020B0004020202020204" pitchFamily="34" charset="0"/>
              <a:cs typeface="Arial" panose="020B0604020202020204" pitchFamily="34" charset="0"/>
            </a:endParaRPr>
          </a:p>
        </p:txBody>
      </p:sp>
      <p:sp>
        <p:nvSpPr>
          <p:cNvPr id="2240" name="Symbol zastępczy daty 3">
            <a:extLst>
              <a:ext uri="{FF2B5EF4-FFF2-40B4-BE49-F238E27FC236}">
                <a16:creationId xmlns:a16="http://schemas.microsoft.com/office/drawing/2014/main" id="{7E9636D8-3976-024A-7757-5EF319BFDEE4}"/>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cxnSp>
        <p:nvCxnSpPr>
          <p:cNvPr id="3" name="Łącznik prosty 2">
            <a:extLst>
              <a:ext uri="{FF2B5EF4-FFF2-40B4-BE49-F238E27FC236}">
                <a16:creationId xmlns:a16="http://schemas.microsoft.com/office/drawing/2014/main" id="{E947ED98-ECDD-D501-C72A-07794699F15C}"/>
              </a:ext>
            </a:extLst>
          </p:cNvPr>
          <p:cNvCxnSpPr>
            <a:cxnSpLocks/>
          </p:cNvCxnSpPr>
          <p:nvPr/>
        </p:nvCxnSpPr>
        <p:spPr>
          <a:xfrm>
            <a:off x="792000" y="720000"/>
            <a:ext cx="31662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
        <p:nvSpPr>
          <p:cNvPr id="2242" name="pole tekstowe 2241">
            <a:extLst>
              <a:ext uri="{FF2B5EF4-FFF2-40B4-BE49-F238E27FC236}">
                <a16:creationId xmlns:a16="http://schemas.microsoft.com/office/drawing/2014/main" id="{FBF5786C-11CF-7BE7-BA59-779F3EDF517C}"/>
              </a:ext>
            </a:extLst>
          </p:cNvPr>
          <p:cNvSpPr txBox="1"/>
          <p:nvPr/>
        </p:nvSpPr>
        <p:spPr>
          <a:xfrm>
            <a:off x="5652240" y="327532"/>
            <a:ext cx="5930478" cy="923330"/>
          </a:xfrm>
          <a:prstGeom prst="rect">
            <a:avLst/>
          </a:prstGeom>
          <a:noFill/>
        </p:spPr>
        <p:txBody>
          <a:bodyPr wrap="square">
            <a:spAutoFit/>
          </a:bodyPr>
          <a:lstStyle/>
          <a:p>
            <a:r>
              <a:rPr lang="en-GB" dirty="0">
                <a:effectLst/>
                <a:latin typeface="Aptos" panose="020B0004020202020204" pitchFamily="34" charset="0"/>
                <a:ea typeface="Arial" panose="020B0604020202020204" pitchFamily="34" charset="0"/>
              </a:rPr>
              <a:t>LOFAR allows images to be taken using standard interferometric techniques as well as tied-array beam forming method</a:t>
            </a:r>
            <a:r>
              <a:rPr lang="pl-PL" dirty="0">
                <a:effectLst/>
                <a:latin typeface="Aptos" panose="020B0004020202020204" pitchFamily="34" charset="0"/>
                <a:ea typeface="Arial" panose="020B0604020202020204" pitchFamily="34" charset="0"/>
              </a:rPr>
              <a:t>.</a:t>
            </a:r>
            <a:endParaRPr lang="pl-PL" dirty="0">
              <a:latin typeface="Aptos" panose="020B0004020202020204" pitchFamily="34" charset="0"/>
              <a:ea typeface="Arial" panose="020B0604020202020204" pitchFamily="34" charset="0"/>
            </a:endParaRPr>
          </a:p>
        </p:txBody>
      </p:sp>
      <p:grpSp>
        <p:nvGrpSpPr>
          <p:cNvPr id="2241" name="Grupa 2240">
            <a:extLst>
              <a:ext uri="{FF2B5EF4-FFF2-40B4-BE49-F238E27FC236}">
                <a16:creationId xmlns:a16="http://schemas.microsoft.com/office/drawing/2014/main" id="{D10D9BB4-79CD-D1D7-F830-A58B2E43D122}"/>
              </a:ext>
            </a:extLst>
          </p:cNvPr>
          <p:cNvGrpSpPr/>
          <p:nvPr/>
        </p:nvGrpSpPr>
        <p:grpSpPr>
          <a:xfrm>
            <a:off x="1355043" y="1781565"/>
            <a:ext cx="1358799" cy="1361733"/>
            <a:chOff x="6914148" y="2458657"/>
            <a:chExt cx="2720201" cy="2726076"/>
          </a:xfrm>
        </p:grpSpPr>
        <p:pic>
          <p:nvPicPr>
            <p:cNvPr id="2243" name="Picture 2">
              <a:extLst>
                <a:ext uri="{FF2B5EF4-FFF2-40B4-BE49-F238E27FC236}">
                  <a16:creationId xmlns:a16="http://schemas.microsoft.com/office/drawing/2014/main" id="{A8134B18-7691-0FAA-2196-3BC50D3FD43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4148" y="2458657"/>
              <a:ext cx="2720201" cy="2726076"/>
            </a:xfrm>
            <a:prstGeom prst="rect">
              <a:avLst/>
            </a:prstGeom>
            <a:noFill/>
            <a:extLst>
              <a:ext uri="{909E8E84-426E-40DD-AFC4-6F175D3DCCD1}">
                <a14:hiddenFill xmlns:a14="http://schemas.microsoft.com/office/drawing/2010/main">
                  <a:solidFill>
                    <a:srgbClr val="FFFFFF"/>
                  </a:solidFill>
                </a14:hiddenFill>
              </a:ext>
            </a:extLst>
          </p:spPr>
        </p:pic>
        <p:sp>
          <p:nvSpPr>
            <p:cNvPr id="2244" name="Owal 2243">
              <a:extLst>
                <a:ext uri="{FF2B5EF4-FFF2-40B4-BE49-F238E27FC236}">
                  <a16:creationId xmlns:a16="http://schemas.microsoft.com/office/drawing/2014/main" id="{80A8D120-97DE-E5AB-1ABF-C466969847F3}"/>
                </a:ext>
              </a:extLst>
            </p:cNvPr>
            <p:cNvSpPr/>
            <p:nvPr/>
          </p:nvSpPr>
          <p:spPr>
            <a:xfrm>
              <a:off x="7365974" y="2913421"/>
              <a:ext cx="1816547" cy="1816547"/>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2245" name="Owal 2244">
            <a:extLst>
              <a:ext uri="{FF2B5EF4-FFF2-40B4-BE49-F238E27FC236}">
                <a16:creationId xmlns:a16="http://schemas.microsoft.com/office/drawing/2014/main" id="{A8339CFA-0289-0F06-A2B3-46D2E300CF43}"/>
              </a:ext>
            </a:extLst>
          </p:cNvPr>
          <p:cNvSpPr/>
          <p:nvPr/>
        </p:nvSpPr>
        <p:spPr>
          <a:xfrm>
            <a:off x="531559" y="955747"/>
            <a:ext cx="3024000" cy="3024000"/>
          </a:xfrm>
          <a:prstGeom prst="ellipse">
            <a:avLst/>
          </a:prstGeom>
          <a:solidFill>
            <a:srgbClr val="FFFF00">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grpSp>
        <p:nvGrpSpPr>
          <p:cNvPr id="2246" name="Grupa 2245">
            <a:extLst>
              <a:ext uri="{FF2B5EF4-FFF2-40B4-BE49-F238E27FC236}">
                <a16:creationId xmlns:a16="http://schemas.microsoft.com/office/drawing/2014/main" id="{EF82D638-1CC0-CB73-6904-3FCAC0A59191}"/>
              </a:ext>
            </a:extLst>
          </p:cNvPr>
          <p:cNvGrpSpPr/>
          <p:nvPr/>
        </p:nvGrpSpPr>
        <p:grpSpPr>
          <a:xfrm>
            <a:off x="783915" y="1140100"/>
            <a:ext cx="2501053" cy="2501053"/>
            <a:chOff x="4736420" y="1328025"/>
            <a:chExt cx="4358406" cy="3794983"/>
          </a:xfrm>
        </p:grpSpPr>
        <p:sp>
          <p:nvSpPr>
            <p:cNvPr id="2247" name="Owal 2246">
              <a:extLst>
                <a:ext uri="{FF2B5EF4-FFF2-40B4-BE49-F238E27FC236}">
                  <a16:creationId xmlns:a16="http://schemas.microsoft.com/office/drawing/2014/main" id="{6BB47702-5F7F-34D5-E6FC-4886A7CE41E3}"/>
                </a:ext>
              </a:extLst>
            </p:cNvPr>
            <p:cNvSpPr/>
            <p:nvPr/>
          </p:nvSpPr>
          <p:spPr>
            <a:xfrm>
              <a:off x="4736420" y="2845807"/>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248" name="Owal 2247">
              <a:extLst>
                <a:ext uri="{FF2B5EF4-FFF2-40B4-BE49-F238E27FC236}">
                  <a16:creationId xmlns:a16="http://schemas.microsoft.com/office/drawing/2014/main" id="{6EB4CB53-F78C-5E4D-4C15-9E3490F76C7E}"/>
                </a:ext>
              </a:extLst>
            </p:cNvPr>
            <p:cNvSpPr/>
            <p:nvPr/>
          </p:nvSpPr>
          <p:spPr>
            <a:xfrm>
              <a:off x="5085529" y="2894966"/>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249" name="Owal 2248">
              <a:extLst>
                <a:ext uri="{FF2B5EF4-FFF2-40B4-BE49-F238E27FC236}">
                  <a16:creationId xmlns:a16="http://schemas.microsoft.com/office/drawing/2014/main" id="{640C154E-8879-F644-09B9-C8E110A20439}"/>
                </a:ext>
              </a:extLst>
            </p:cNvPr>
            <p:cNvSpPr/>
            <p:nvPr/>
          </p:nvSpPr>
          <p:spPr>
            <a:xfrm>
              <a:off x="5434638" y="2925917"/>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250" name="Owal 2249">
              <a:extLst>
                <a:ext uri="{FF2B5EF4-FFF2-40B4-BE49-F238E27FC236}">
                  <a16:creationId xmlns:a16="http://schemas.microsoft.com/office/drawing/2014/main" id="{25CDA0E0-DF21-15F0-330E-3E6F7056A325}"/>
                </a:ext>
              </a:extLst>
            </p:cNvPr>
            <p:cNvSpPr/>
            <p:nvPr/>
          </p:nvSpPr>
          <p:spPr>
            <a:xfrm>
              <a:off x="5767195" y="2983231"/>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251" name="Owal 2250">
              <a:extLst>
                <a:ext uri="{FF2B5EF4-FFF2-40B4-BE49-F238E27FC236}">
                  <a16:creationId xmlns:a16="http://schemas.microsoft.com/office/drawing/2014/main" id="{77E85BB1-C51D-2C72-720C-3801147054B4}"/>
                </a:ext>
              </a:extLst>
            </p:cNvPr>
            <p:cNvSpPr/>
            <p:nvPr/>
          </p:nvSpPr>
          <p:spPr>
            <a:xfrm>
              <a:off x="6106419" y="301335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252" name="Owal 2251">
              <a:extLst>
                <a:ext uri="{FF2B5EF4-FFF2-40B4-BE49-F238E27FC236}">
                  <a16:creationId xmlns:a16="http://schemas.microsoft.com/office/drawing/2014/main" id="{41D1E7A1-4483-0E5F-A78F-026922686F1D}"/>
                </a:ext>
              </a:extLst>
            </p:cNvPr>
            <p:cNvSpPr/>
            <p:nvPr/>
          </p:nvSpPr>
          <p:spPr>
            <a:xfrm>
              <a:off x="6452133" y="3060727"/>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253" name="Owal 2252">
              <a:extLst>
                <a:ext uri="{FF2B5EF4-FFF2-40B4-BE49-F238E27FC236}">
                  <a16:creationId xmlns:a16="http://schemas.microsoft.com/office/drawing/2014/main" id="{6622D69B-B866-2C12-486C-B438F87180DB}"/>
                </a:ext>
              </a:extLst>
            </p:cNvPr>
            <p:cNvSpPr/>
            <p:nvPr/>
          </p:nvSpPr>
          <p:spPr>
            <a:xfrm>
              <a:off x="6797847" y="3100534"/>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254" name="Owal 2253">
              <a:extLst>
                <a:ext uri="{FF2B5EF4-FFF2-40B4-BE49-F238E27FC236}">
                  <a16:creationId xmlns:a16="http://schemas.microsoft.com/office/drawing/2014/main" id="{B51D4367-6DDF-8216-8E29-ADDDD28F62A4}"/>
                </a:ext>
              </a:extLst>
            </p:cNvPr>
            <p:cNvSpPr/>
            <p:nvPr/>
          </p:nvSpPr>
          <p:spPr>
            <a:xfrm>
              <a:off x="7141576" y="3138551"/>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255" name="Owal 2254">
              <a:extLst>
                <a:ext uri="{FF2B5EF4-FFF2-40B4-BE49-F238E27FC236}">
                  <a16:creationId xmlns:a16="http://schemas.microsoft.com/office/drawing/2014/main" id="{312982B5-05B4-D327-6DA0-6997876132AC}"/>
                </a:ext>
              </a:extLst>
            </p:cNvPr>
            <p:cNvSpPr/>
            <p:nvPr/>
          </p:nvSpPr>
          <p:spPr>
            <a:xfrm>
              <a:off x="7485305" y="3201076"/>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256" name="Owal 2255">
              <a:extLst>
                <a:ext uri="{FF2B5EF4-FFF2-40B4-BE49-F238E27FC236}">
                  <a16:creationId xmlns:a16="http://schemas.microsoft.com/office/drawing/2014/main" id="{5DB7BED4-4F02-FB48-06BA-6E1F75B1DE3C}"/>
                </a:ext>
              </a:extLst>
            </p:cNvPr>
            <p:cNvSpPr/>
            <p:nvPr/>
          </p:nvSpPr>
          <p:spPr>
            <a:xfrm>
              <a:off x="7829033" y="3243365"/>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257" name="Owal 2256">
              <a:extLst>
                <a:ext uri="{FF2B5EF4-FFF2-40B4-BE49-F238E27FC236}">
                  <a16:creationId xmlns:a16="http://schemas.microsoft.com/office/drawing/2014/main" id="{48B43A14-C9C8-B214-2C4E-B8D4EFEF9354}"/>
                </a:ext>
              </a:extLst>
            </p:cNvPr>
            <p:cNvSpPr/>
            <p:nvPr/>
          </p:nvSpPr>
          <p:spPr>
            <a:xfrm>
              <a:off x="8167847" y="3289457"/>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258" name="Owal 2257">
              <a:extLst>
                <a:ext uri="{FF2B5EF4-FFF2-40B4-BE49-F238E27FC236}">
                  <a16:creationId xmlns:a16="http://schemas.microsoft.com/office/drawing/2014/main" id="{4E567303-7B72-7866-0B54-425B57FE8135}"/>
                </a:ext>
              </a:extLst>
            </p:cNvPr>
            <p:cNvSpPr/>
            <p:nvPr/>
          </p:nvSpPr>
          <p:spPr>
            <a:xfrm>
              <a:off x="8514033" y="3330549"/>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259" name="Owal 2258">
              <a:extLst>
                <a:ext uri="{FF2B5EF4-FFF2-40B4-BE49-F238E27FC236}">
                  <a16:creationId xmlns:a16="http://schemas.microsoft.com/office/drawing/2014/main" id="{04B14AF1-F388-0569-1CF1-FA2358DB4EDD}"/>
                </a:ext>
              </a:extLst>
            </p:cNvPr>
            <p:cNvSpPr/>
            <p:nvPr/>
          </p:nvSpPr>
          <p:spPr>
            <a:xfrm>
              <a:off x="8860219" y="3373157"/>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260" name="Owal 2259">
              <a:extLst>
                <a:ext uri="{FF2B5EF4-FFF2-40B4-BE49-F238E27FC236}">
                  <a16:creationId xmlns:a16="http://schemas.microsoft.com/office/drawing/2014/main" id="{A8C5FBFD-7D3C-BA34-B57A-E69BCE28D739}"/>
                </a:ext>
              </a:extLst>
            </p:cNvPr>
            <p:cNvSpPr/>
            <p:nvPr/>
          </p:nvSpPr>
          <p:spPr>
            <a:xfrm>
              <a:off x="4850923" y="3149482"/>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261" name="Owal 2260">
              <a:extLst>
                <a:ext uri="{FF2B5EF4-FFF2-40B4-BE49-F238E27FC236}">
                  <a16:creationId xmlns:a16="http://schemas.microsoft.com/office/drawing/2014/main" id="{BD11C170-4F22-6590-BAE7-E052484FE0D5}"/>
                </a:ext>
              </a:extLst>
            </p:cNvPr>
            <p:cNvSpPr/>
            <p:nvPr/>
          </p:nvSpPr>
          <p:spPr>
            <a:xfrm>
              <a:off x="5199436" y="3185617"/>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087" name="Owal 2086">
              <a:extLst>
                <a:ext uri="{FF2B5EF4-FFF2-40B4-BE49-F238E27FC236}">
                  <a16:creationId xmlns:a16="http://schemas.microsoft.com/office/drawing/2014/main" id="{7E532E59-D961-0F6C-6F27-5475A76360E4}"/>
                </a:ext>
              </a:extLst>
            </p:cNvPr>
            <p:cNvSpPr/>
            <p:nvPr/>
          </p:nvSpPr>
          <p:spPr>
            <a:xfrm>
              <a:off x="5532588" y="3226435"/>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088" name="Owal 2087">
              <a:extLst>
                <a:ext uri="{FF2B5EF4-FFF2-40B4-BE49-F238E27FC236}">
                  <a16:creationId xmlns:a16="http://schemas.microsoft.com/office/drawing/2014/main" id="{DE8322D0-23AE-96F0-5696-F1518749BDC6}"/>
                </a:ext>
              </a:extLst>
            </p:cNvPr>
            <p:cNvSpPr/>
            <p:nvPr/>
          </p:nvSpPr>
          <p:spPr>
            <a:xfrm>
              <a:off x="5877193" y="3266785"/>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089" name="Owal 2088">
              <a:extLst>
                <a:ext uri="{FF2B5EF4-FFF2-40B4-BE49-F238E27FC236}">
                  <a16:creationId xmlns:a16="http://schemas.microsoft.com/office/drawing/2014/main" id="{6A44E774-2F51-5BF2-2377-07EB725F6124}"/>
                </a:ext>
              </a:extLst>
            </p:cNvPr>
            <p:cNvSpPr/>
            <p:nvPr/>
          </p:nvSpPr>
          <p:spPr>
            <a:xfrm>
              <a:off x="6227459" y="3311721"/>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090" name="Owal 2089">
              <a:extLst>
                <a:ext uri="{FF2B5EF4-FFF2-40B4-BE49-F238E27FC236}">
                  <a16:creationId xmlns:a16="http://schemas.microsoft.com/office/drawing/2014/main" id="{6201A367-F63C-4EA9-9A38-17C4450CCAA8}"/>
                </a:ext>
              </a:extLst>
            </p:cNvPr>
            <p:cNvSpPr/>
            <p:nvPr/>
          </p:nvSpPr>
          <p:spPr>
            <a:xfrm>
              <a:off x="6555827" y="335207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091" name="Owal 2090">
              <a:extLst>
                <a:ext uri="{FF2B5EF4-FFF2-40B4-BE49-F238E27FC236}">
                  <a16:creationId xmlns:a16="http://schemas.microsoft.com/office/drawing/2014/main" id="{59FDEFF7-D635-88E1-E14B-4CFCCA2EDC06}"/>
                </a:ext>
              </a:extLst>
            </p:cNvPr>
            <p:cNvSpPr/>
            <p:nvPr/>
          </p:nvSpPr>
          <p:spPr>
            <a:xfrm>
              <a:off x="6906758" y="3392889"/>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092" name="Owal 2091">
              <a:extLst>
                <a:ext uri="{FF2B5EF4-FFF2-40B4-BE49-F238E27FC236}">
                  <a16:creationId xmlns:a16="http://schemas.microsoft.com/office/drawing/2014/main" id="{BC657DDE-C122-9C86-F834-82366DC9B1C6}"/>
                </a:ext>
              </a:extLst>
            </p:cNvPr>
            <p:cNvSpPr/>
            <p:nvPr/>
          </p:nvSpPr>
          <p:spPr>
            <a:xfrm>
              <a:off x="7245541" y="3448934"/>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093" name="Owal 2092">
              <a:extLst>
                <a:ext uri="{FF2B5EF4-FFF2-40B4-BE49-F238E27FC236}">
                  <a16:creationId xmlns:a16="http://schemas.microsoft.com/office/drawing/2014/main" id="{E1664505-E66D-AEB9-8F4F-AAEEA58A2C6D}"/>
                </a:ext>
              </a:extLst>
            </p:cNvPr>
            <p:cNvSpPr/>
            <p:nvPr/>
          </p:nvSpPr>
          <p:spPr>
            <a:xfrm>
              <a:off x="7602608" y="3490461"/>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094" name="Owal 2093">
              <a:extLst>
                <a:ext uri="{FF2B5EF4-FFF2-40B4-BE49-F238E27FC236}">
                  <a16:creationId xmlns:a16="http://schemas.microsoft.com/office/drawing/2014/main" id="{BAC42029-D27E-5440-52A7-D7A5A391D372}"/>
                </a:ext>
              </a:extLst>
            </p:cNvPr>
            <p:cNvSpPr/>
            <p:nvPr/>
          </p:nvSpPr>
          <p:spPr>
            <a:xfrm>
              <a:off x="7942980" y="3546327"/>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095" name="Owal 2094">
              <a:extLst>
                <a:ext uri="{FF2B5EF4-FFF2-40B4-BE49-F238E27FC236}">
                  <a16:creationId xmlns:a16="http://schemas.microsoft.com/office/drawing/2014/main" id="{338600B1-A4B9-6CAF-9E9E-144036B8A6E0}"/>
                </a:ext>
              </a:extLst>
            </p:cNvPr>
            <p:cNvSpPr/>
            <p:nvPr/>
          </p:nvSpPr>
          <p:spPr>
            <a:xfrm>
              <a:off x="8278233" y="357862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096" name="Owal 2095">
              <a:extLst>
                <a:ext uri="{FF2B5EF4-FFF2-40B4-BE49-F238E27FC236}">
                  <a16:creationId xmlns:a16="http://schemas.microsoft.com/office/drawing/2014/main" id="{D713881F-0096-822B-D418-FF322A0058C9}"/>
                </a:ext>
              </a:extLst>
            </p:cNvPr>
            <p:cNvSpPr/>
            <p:nvPr/>
          </p:nvSpPr>
          <p:spPr>
            <a:xfrm>
              <a:off x="8619256" y="3627495"/>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097" name="Owal 2096">
              <a:extLst>
                <a:ext uri="{FF2B5EF4-FFF2-40B4-BE49-F238E27FC236}">
                  <a16:creationId xmlns:a16="http://schemas.microsoft.com/office/drawing/2014/main" id="{8ED63A8F-722F-9E87-5603-549710D80BFF}"/>
                </a:ext>
              </a:extLst>
            </p:cNvPr>
            <p:cNvSpPr/>
            <p:nvPr/>
          </p:nvSpPr>
          <p:spPr>
            <a:xfrm>
              <a:off x="4954041" y="3440458"/>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098" name="Owal 2097">
              <a:extLst>
                <a:ext uri="{FF2B5EF4-FFF2-40B4-BE49-F238E27FC236}">
                  <a16:creationId xmlns:a16="http://schemas.microsoft.com/office/drawing/2014/main" id="{B81435AB-7F6D-22F0-DC0D-ADD1D2A95D8F}"/>
                </a:ext>
              </a:extLst>
            </p:cNvPr>
            <p:cNvSpPr/>
            <p:nvPr/>
          </p:nvSpPr>
          <p:spPr>
            <a:xfrm>
              <a:off x="5295064" y="3490461"/>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099" name="Owal 2098">
              <a:extLst>
                <a:ext uri="{FF2B5EF4-FFF2-40B4-BE49-F238E27FC236}">
                  <a16:creationId xmlns:a16="http://schemas.microsoft.com/office/drawing/2014/main" id="{A4F81FB7-00D7-D96E-B85B-E5AA4EA9BC7D}"/>
                </a:ext>
              </a:extLst>
            </p:cNvPr>
            <p:cNvSpPr/>
            <p:nvPr/>
          </p:nvSpPr>
          <p:spPr>
            <a:xfrm>
              <a:off x="5632677" y="3529558"/>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00" name="Owal 2099">
              <a:extLst>
                <a:ext uri="{FF2B5EF4-FFF2-40B4-BE49-F238E27FC236}">
                  <a16:creationId xmlns:a16="http://schemas.microsoft.com/office/drawing/2014/main" id="{DD28EB92-5A27-7A0E-A8B1-28BFA74A30AC}"/>
                </a:ext>
              </a:extLst>
            </p:cNvPr>
            <p:cNvSpPr/>
            <p:nvPr/>
          </p:nvSpPr>
          <p:spPr>
            <a:xfrm>
              <a:off x="5982025" y="3566237"/>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01" name="Owal 2100">
              <a:extLst>
                <a:ext uri="{FF2B5EF4-FFF2-40B4-BE49-F238E27FC236}">
                  <a16:creationId xmlns:a16="http://schemas.microsoft.com/office/drawing/2014/main" id="{F611920E-DFEE-D7C8-6E5E-0A14CC8D6CB2}"/>
                </a:ext>
              </a:extLst>
            </p:cNvPr>
            <p:cNvSpPr/>
            <p:nvPr/>
          </p:nvSpPr>
          <p:spPr>
            <a:xfrm>
              <a:off x="6317279" y="3614104"/>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02" name="Owal 2101">
              <a:extLst>
                <a:ext uri="{FF2B5EF4-FFF2-40B4-BE49-F238E27FC236}">
                  <a16:creationId xmlns:a16="http://schemas.microsoft.com/office/drawing/2014/main" id="{EFCB9AFA-A62F-3E66-8B6F-25A4EC33FA09}"/>
                </a:ext>
              </a:extLst>
            </p:cNvPr>
            <p:cNvSpPr/>
            <p:nvPr/>
          </p:nvSpPr>
          <p:spPr>
            <a:xfrm>
              <a:off x="6669898" y="3665767"/>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03" name="Owal 2102">
              <a:extLst>
                <a:ext uri="{FF2B5EF4-FFF2-40B4-BE49-F238E27FC236}">
                  <a16:creationId xmlns:a16="http://schemas.microsoft.com/office/drawing/2014/main" id="{FECEBD36-A1C6-7395-2A17-D783770EBEC1}"/>
                </a:ext>
              </a:extLst>
            </p:cNvPr>
            <p:cNvSpPr/>
            <p:nvPr/>
          </p:nvSpPr>
          <p:spPr>
            <a:xfrm>
              <a:off x="7010920" y="3692285"/>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04" name="Owal 2103">
              <a:extLst>
                <a:ext uri="{FF2B5EF4-FFF2-40B4-BE49-F238E27FC236}">
                  <a16:creationId xmlns:a16="http://schemas.microsoft.com/office/drawing/2014/main" id="{634E60E7-81AE-0A60-320E-3D53E783222D}"/>
                </a:ext>
              </a:extLst>
            </p:cNvPr>
            <p:cNvSpPr/>
            <p:nvPr/>
          </p:nvSpPr>
          <p:spPr>
            <a:xfrm>
              <a:off x="7359389" y="3744799"/>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05" name="Owal 2104">
              <a:extLst>
                <a:ext uri="{FF2B5EF4-FFF2-40B4-BE49-F238E27FC236}">
                  <a16:creationId xmlns:a16="http://schemas.microsoft.com/office/drawing/2014/main" id="{7B13B0C8-84B1-1650-40D8-778F6BE1BED4}"/>
                </a:ext>
              </a:extLst>
            </p:cNvPr>
            <p:cNvSpPr/>
            <p:nvPr/>
          </p:nvSpPr>
          <p:spPr>
            <a:xfrm>
              <a:off x="7697407" y="3774389"/>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06" name="Owal 2105">
              <a:extLst>
                <a:ext uri="{FF2B5EF4-FFF2-40B4-BE49-F238E27FC236}">
                  <a16:creationId xmlns:a16="http://schemas.microsoft.com/office/drawing/2014/main" id="{809C6532-D237-D1DD-5748-43F08A0EB16A}"/>
                </a:ext>
              </a:extLst>
            </p:cNvPr>
            <p:cNvSpPr/>
            <p:nvPr/>
          </p:nvSpPr>
          <p:spPr>
            <a:xfrm>
              <a:off x="8045535" y="383549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07" name="Owal 2106">
              <a:extLst>
                <a:ext uri="{FF2B5EF4-FFF2-40B4-BE49-F238E27FC236}">
                  <a16:creationId xmlns:a16="http://schemas.microsoft.com/office/drawing/2014/main" id="{E39C020F-1216-0513-A3F1-08CC12CC996D}"/>
                </a:ext>
              </a:extLst>
            </p:cNvPr>
            <p:cNvSpPr/>
            <p:nvPr/>
          </p:nvSpPr>
          <p:spPr>
            <a:xfrm>
              <a:off x="8395536" y="3875566"/>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08" name="Owal 2107">
              <a:extLst>
                <a:ext uri="{FF2B5EF4-FFF2-40B4-BE49-F238E27FC236}">
                  <a16:creationId xmlns:a16="http://schemas.microsoft.com/office/drawing/2014/main" id="{815236F5-EBF4-AADF-7E83-F6C40460D3C3}"/>
                </a:ext>
              </a:extLst>
            </p:cNvPr>
            <p:cNvSpPr/>
            <p:nvPr/>
          </p:nvSpPr>
          <p:spPr>
            <a:xfrm>
              <a:off x="5056190" y="3737567"/>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09" name="Owal 2108">
              <a:extLst>
                <a:ext uri="{FF2B5EF4-FFF2-40B4-BE49-F238E27FC236}">
                  <a16:creationId xmlns:a16="http://schemas.microsoft.com/office/drawing/2014/main" id="{EC14C023-D283-377A-A49C-B2B657877F64}"/>
                </a:ext>
              </a:extLst>
            </p:cNvPr>
            <p:cNvSpPr/>
            <p:nvPr/>
          </p:nvSpPr>
          <p:spPr>
            <a:xfrm>
              <a:off x="5405175" y="3780934"/>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10" name="Owal 2109">
              <a:extLst>
                <a:ext uri="{FF2B5EF4-FFF2-40B4-BE49-F238E27FC236}">
                  <a16:creationId xmlns:a16="http://schemas.microsoft.com/office/drawing/2014/main" id="{EED8E11C-2621-FA53-67ED-5FD85C0CA030}"/>
                </a:ext>
              </a:extLst>
            </p:cNvPr>
            <p:cNvSpPr/>
            <p:nvPr/>
          </p:nvSpPr>
          <p:spPr>
            <a:xfrm>
              <a:off x="5749149" y="3822122"/>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11" name="Owal 2110">
              <a:extLst>
                <a:ext uri="{FF2B5EF4-FFF2-40B4-BE49-F238E27FC236}">
                  <a16:creationId xmlns:a16="http://schemas.microsoft.com/office/drawing/2014/main" id="{48706C30-4E45-6083-70FF-135BB9A09A3D}"/>
                </a:ext>
              </a:extLst>
            </p:cNvPr>
            <p:cNvSpPr/>
            <p:nvPr/>
          </p:nvSpPr>
          <p:spPr>
            <a:xfrm>
              <a:off x="6087194" y="386862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12" name="Owal 2111">
              <a:extLst>
                <a:ext uri="{FF2B5EF4-FFF2-40B4-BE49-F238E27FC236}">
                  <a16:creationId xmlns:a16="http://schemas.microsoft.com/office/drawing/2014/main" id="{126A9E40-7106-14A1-9513-8034E0CC0CE6}"/>
                </a:ext>
              </a:extLst>
            </p:cNvPr>
            <p:cNvSpPr/>
            <p:nvPr/>
          </p:nvSpPr>
          <p:spPr>
            <a:xfrm>
              <a:off x="6436952" y="3913838"/>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13" name="Owal 2112">
              <a:extLst>
                <a:ext uri="{FF2B5EF4-FFF2-40B4-BE49-F238E27FC236}">
                  <a16:creationId xmlns:a16="http://schemas.microsoft.com/office/drawing/2014/main" id="{3A31EA6A-9568-B33F-5E98-062C3C40B7ED}"/>
                </a:ext>
              </a:extLst>
            </p:cNvPr>
            <p:cNvSpPr/>
            <p:nvPr/>
          </p:nvSpPr>
          <p:spPr>
            <a:xfrm>
              <a:off x="6780812" y="3952793"/>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14" name="Owal 2113">
              <a:extLst>
                <a:ext uri="{FF2B5EF4-FFF2-40B4-BE49-F238E27FC236}">
                  <a16:creationId xmlns:a16="http://schemas.microsoft.com/office/drawing/2014/main" id="{0CBEB065-639C-B40E-6A22-25A5B98D03B7}"/>
                </a:ext>
              </a:extLst>
            </p:cNvPr>
            <p:cNvSpPr/>
            <p:nvPr/>
          </p:nvSpPr>
          <p:spPr>
            <a:xfrm>
              <a:off x="7124673" y="3994689"/>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15" name="Owal 2114">
              <a:extLst>
                <a:ext uri="{FF2B5EF4-FFF2-40B4-BE49-F238E27FC236}">
                  <a16:creationId xmlns:a16="http://schemas.microsoft.com/office/drawing/2014/main" id="{9B99A07C-45D8-0DB6-4EBE-CA4E1B0023B6}"/>
                </a:ext>
              </a:extLst>
            </p:cNvPr>
            <p:cNvSpPr/>
            <p:nvPr/>
          </p:nvSpPr>
          <p:spPr>
            <a:xfrm>
              <a:off x="7468534" y="4037439"/>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16" name="Owal 2115">
              <a:extLst>
                <a:ext uri="{FF2B5EF4-FFF2-40B4-BE49-F238E27FC236}">
                  <a16:creationId xmlns:a16="http://schemas.microsoft.com/office/drawing/2014/main" id="{D9E0D85C-BD41-21A1-7B0B-3DC13B52D973}"/>
                </a:ext>
              </a:extLst>
            </p:cNvPr>
            <p:cNvSpPr/>
            <p:nvPr/>
          </p:nvSpPr>
          <p:spPr>
            <a:xfrm>
              <a:off x="7805082" y="4077459"/>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17" name="Owal 2116">
              <a:extLst>
                <a:ext uri="{FF2B5EF4-FFF2-40B4-BE49-F238E27FC236}">
                  <a16:creationId xmlns:a16="http://schemas.microsoft.com/office/drawing/2014/main" id="{917727AD-02A0-A16B-6007-98257FB7CEC0}"/>
                </a:ext>
              </a:extLst>
            </p:cNvPr>
            <p:cNvSpPr/>
            <p:nvPr/>
          </p:nvSpPr>
          <p:spPr>
            <a:xfrm>
              <a:off x="8141631" y="4127288"/>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18" name="Owal 2117">
              <a:extLst>
                <a:ext uri="{FF2B5EF4-FFF2-40B4-BE49-F238E27FC236}">
                  <a16:creationId xmlns:a16="http://schemas.microsoft.com/office/drawing/2014/main" id="{932F9903-D1CC-F282-99EE-C6BB7887962F}"/>
                </a:ext>
              </a:extLst>
            </p:cNvPr>
            <p:cNvSpPr/>
            <p:nvPr/>
          </p:nvSpPr>
          <p:spPr>
            <a:xfrm>
              <a:off x="5164757" y="404529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19" name="Owal 2118">
              <a:extLst>
                <a:ext uri="{FF2B5EF4-FFF2-40B4-BE49-F238E27FC236}">
                  <a16:creationId xmlns:a16="http://schemas.microsoft.com/office/drawing/2014/main" id="{CAD5C1A4-30E3-78F4-F76C-53416A7567F5}"/>
                </a:ext>
              </a:extLst>
            </p:cNvPr>
            <p:cNvSpPr/>
            <p:nvPr/>
          </p:nvSpPr>
          <p:spPr>
            <a:xfrm>
              <a:off x="5508618" y="4077459"/>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20" name="Owal 2119">
              <a:extLst>
                <a:ext uri="{FF2B5EF4-FFF2-40B4-BE49-F238E27FC236}">
                  <a16:creationId xmlns:a16="http://schemas.microsoft.com/office/drawing/2014/main" id="{622FECDE-ED69-7820-4633-40360A1201D2}"/>
                </a:ext>
              </a:extLst>
            </p:cNvPr>
            <p:cNvSpPr/>
            <p:nvPr/>
          </p:nvSpPr>
          <p:spPr>
            <a:xfrm>
              <a:off x="5852478" y="4116691"/>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21" name="Owal 2120">
              <a:extLst>
                <a:ext uri="{FF2B5EF4-FFF2-40B4-BE49-F238E27FC236}">
                  <a16:creationId xmlns:a16="http://schemas.microsoft.com/office/drawing/2014/main" id="{79381A9E-2B72-8BDF-775D-63E5D0F9121E}"/>
                </a:ext>
              </a:extLst>
            </p:cNvPr>
            <p:cNvSpPr/>
            <p:nvPr/>
          </p:nvSpPr>
          <p:spPr>
            <a:xfrm>
              <a:off x="6196339" y="4161822"/>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22" name="Owal 2121">
              <a:extLst>
                <a:ext uri="{FF2B5EF4-FFF2-40B4-BE49-F238E27FC236}">
                  <a16:creationId xmlns:a16="http://schemas.microsoft.com/office/drawing/2014/main" id="{D4B25A42-2353-9CE1-7CB2-7D26E6F3989F}"/>
                </a:ext>
              </a:extLst>
            </p:cNvPr>
            <p:cNvSpPr/>
            <p:nvPr/>
          </p:nvSpPr>
          <p:spPr>
            <a:xfrm>
              <a:off x="6534219" y="4218025"/>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23" name="Owal 2122">
              <a:extLst>
                <a:ext uri="{FF2B5EF4-FFF2-40B4-BE49-F238E27FC236}">
                  <a16:creationId xmlns:a16="http://schemas.microsoft.com/office/drawing/2014/main" id="{23079667-62D5-17A8-437A-0A13306172F1}"/>
                </a:ext>
              </a:extLst>
            </p:cNvPr>
            <p:cNvSpPr/>
            <p:nvPr/>
          </p:nvSpPr>
          <p:spPr>
            <a:xfrm>
              <a:off x="6888735" y="4252854"/>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24" name="Owal 2123">
              <a:extLst>
                <a:ext uri="{FF2B5EF4-FFF2-40B4-BE49-F238E27FC236}">
                  <a16:creationId xmlns:a16="http://schemas.microsoft.com/office/drawing/2014/main" id="{5FFC0FC2-41B2-7819-693E-39553A2AE8D4}"/>
                </a:ext>
              </a:extLst>
            </p:cNvPr>
            <p:cNvSpPr/>
            <p:nvPr/>
          </p:nvSpPr>
          <p:spPr>
            <a:xfrm>
              <a:off x="7233927" y="4305072"/>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25" name="Owal 2124">
              <a:extLst>
                <a:ext uri="{FF2B5EF4-FFF2-40B4-BE49-F238E27FC236}">
                  <a16:creationId xmlns:a16="http://schemas.microsoft.com/office/drawing/2014/main" id="{0CE89274-11DC-C4DB-346B-25C64F83BB54}"/>
                </a:ext>
              </a:extLst>
            </p:cNvPr>
            <p:cNvSpPr/>
            <p:nvPr/>
          </p:nvSpPr>
          <p:spPr>
            <a:xfrm>
              <a:off x="7561833" y="4341183"/>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26" name="Owal 2125">
              <a:extLst>
                <a:ext uri="{FF2B5EF4-FFF2-40B4-BE49-F238E27FC236}">
                  <a16:creationId xmlns:a16="http://schemas.microsoft.com/office/drawing/2014/main" id="{4FF7D667-CCCB-A615-F299-C586F530CEF9}"/>
                </a:ext>
              </a:extLst>
            </p:cNvPr>
            <p:cNvSpPr/>
            <p:nvPr/>
          </p:nvSpPr>
          <p:spPr>
            <a:xfrm>
              <a:off x="7919370" y="4383841"/>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27" name="Owal 2126">
              <a:extLst>
                <a:ext uri="{FF2B5EF4-FFF2-40B4-BE49-F238E27FC236}">
                  <a16:creationId xmlns:a16="http://schemas.microsoft.com/office/drawing/2014/main" id="{86C4404E-F719-A911-BAD7-449E84B24597}"/>
                </a:ext>
              </a:extLst>
            </p:cNvPr>
            <p:cNvSpPr/>
            <p:nvPr/>
          </p:nvSpPr>
          <p:spPr>
            <a:xfrm>
              <a:off x="5278087" y="432553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28" name="Owal 2127">
              <a:extLst>
                <a:ext uri="{FF2B5EF4-FFF2-40B4-BE49-F238E27FC236}">
                  <a16:creationId xmlns:a16="http://schemas.microsoft.com/office/drawing/2014/main" id="{6A9EB7C5-ABEA-E85E-D4BB-8E152E853C6E}"/>
                </a:ext>
              </a:extLst>
            </p:cNvPr>
            <p:cNvSpPr/>
            <p:nvPr/>
          </p:nvSpPr>
          <p:spPr>
            <a:xfrm>
              <a:off x="5616959" y="4380582"/>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29" name="Owal 2128">
              <a:extLst>
                <a:ext uri="{FF2B5EF4-FFF2-40B4-BE49-F238E27FC236}">
                  <a16:creationId xmlns:a16="http://schemas.microsoft.com/office/drawing/2014/main" id="{CAD30C61-658C-4973-91BD-4CFE6AFEFE9B}"/>
                </a:ext>
              </a:extLst>
            </p:cNvPr>
            <p:cNvSpPr/>
            <p:nvPr/>
          </p:nvSpPr>
          <p:spPr>
            <a:xfrm>
              <a:off x="5962151" y="4422375"/>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30" name="Owal 2129">
              <a:extLst>
                <a:ext uri="{FF2B5EF4-FFF2-40B4-BE49-F238E27FC236}">
                  <a16:creationId xmlns:a16="http://schemas.microsoft.com/office/drawing/2014/main" id="{CB1F6623-7AB7-49A9-51E3-E1C7156B50AB}"/>
                </a:ext>
              </a:extLst>
            </p:cNvPr>
            <p:cNvSpPr/>
            <p:nvPr/>
          </p:nvSpPr>
          <p:spPr>
            <a:xfrm>
              <a:off x="6307343" y="446601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31" name="Owal 2130">
              <a:extLst>
                <a:ext uri="{FF2B5EF4-FFF2-40B4-BE49-F238E27FC236}">
                  <a16:creationId xmlns:a16="http://schemas.microsoft.com/office/drawing/2014/main" id="{A657C97A-035B-FDBF-7738-C9A8462E0035}"/>
                </a:ext>
              </a:extLst>
            </p:cNvPr>
            <p:cNvSpPr/>
            <p:nvPr/>
          </p:nvSpPr>
          <p:spPr>
            <a:xfrm>
              <a:off x="6640815" y="4510037"/>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32" name="Owal 2131">
              <a:extLst>
                <a:ext uri="{FF2B5EF4-FFF2-40B4-BE49-F238E27FC236}">
                  <a16:creationId xmlns:a16="http://schemas.microsoft.com/office/drawing/2014/main" id="{5907E004-F751-7CDF-9A3F-52B1799FC46D}"/>
                </a:ext>
              </a:extLst>
            </p:cNvPr>
            <p:cNvSpPr/>
            <p:nvPr/>
          </p:nvSpPr>
          <p:spPr>
            <a:xfrm>
              <a:off x="6997410" y="4548804"/>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34" name="Owal 2133">
              <a:extLst>
                <a:ext uri="{FF2B5EF4-FFF2-40B4-BE49-F238E27FC236}">
                  <a16:creationId xmlns:a16="http://schemas.microsoft.com/office/drawing/2014/main" id="{DB040222-A90D-B778-4458-6DB21C3011C1}"/>
                </a:ext>
              </a:extLst>
            </p:cNvPr>
            <p:cNvSpPr/>
            <p:nvPr/>
          </p:nvSpPr>
          <p:spPr>
            <a:xfrm>
              <a:off x="7331241" y="4594527"/>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35" name="Owal 2134">
              <a:extLst>
                <a:ext uri="{FF2B5EF4-FFF2-40B4-BE49-F238E27FC236}">
                  <a16:creationId xmlns:a16="http://schemas.microsoft.com/office/drawing/2014/main" id="{F3BEE635-923B-2D2D-6250-7A488552BAA5}"/>
                </a:ext>
              </a:extLst>
            </p:cNvPr>
            <p:cNvSpPr/>
            <p:nvPr/>
          </p:nvSpPr>
          <p:spPr>
            <a:xfrm>
              <a:off x="7687779" y="4634354"/>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36" name="Owal 2135">
              <a:extLst>
                <a:ext uri="{FF2B5EF4-FFF2-40B4-BE49-F238E27FC236}">
                  <a16:creationId xmlns:a16="http://schemas.microsoft.com/office/drawing/2014/main" id="{139350F7-A7D8-8F1C-840A-CEF0D263BF22}"/>
                </a:ext>
              </a:extLst>
            </p:cNvPr>
            <p:cNvSpPr/>
            <p:nvPr/>
          </p:nvSpPr>
          <p:spPr>
            <a:xfrm>
              <a:off x="5381949" y="4639875"/>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37" name="Owal 2136">
              <a:extLst>
                <a:ext uri="{FF2B5EF4-FFF2-40B4-BE49-F238E27FC236}">
                  <a16:creationId xmlns:a16="http://schemas.microsoft.com/office/drawing/2014/main" id="{2913A656-4684-1F97-0114-26079BB82FB6}"/>
                </a:ext>
              </a:extLst>
            </p:cNvPr>
            <p:cNvSpPr/>
            <p:nvPr/>
          </p:nvSpPr>
          <p:spPr>
            <a:xfrm>
              <a:off x="5734012" y="4680781"/>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38" name="Owal 2137">
              <a:extLst>
                <a:ext uri="{FF2B5EF4-FFF2-40B4-BE49-F238E27FC236}">
                  <a16:creationId xmlns:a16="http://schemas.microsoft.com/office/drawing/2014/main" id="{709F01C9-78F3-BA4E-7F06-4270AF930EBC}"/>
                </a:ext>
              </a:extLst>
            </p:cNvPr>
            <p:cNvSpPr/>
            <p:nvPr/>
          </p:nvSpPr>
          <p:spPr>
            <a:xfrm>
              <a:off x="6068098" y="4715346"/>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39" name="Owal 2138">
              <a:extLst>
                <a:ext uri="{FF2B5EF4-FFF2-40B4-BE49-F238E27FC236}">
                  <a16:creationId xmlns:a16="http://schemas.microsoft.com/office/drawing/2014/main" id="{E44790E8-4CA3-462F-E53B-CE3347AA9A0F}"/>
                </a:ext>
              </a:extLst>
            </p:cNvPr>
            <p:cNvSpPr/>
            <p:nvPr/>
          </p:nvSpPr>
          <p:spPr>
            <a:xfrm>
              <a:off x="6412390" y="4756335"/>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40" name="Owal 2139">
              <a:extLst>
                <a:ext uri="{FF2B5EF4-FFF2-40B4-BE49-F238E27FC236}">
                  <a16:creationId xmlns:a16="http://schemas.microsoft.com/office/drawing/2014/main" id="{67788304-8571-5AA4-B62C-FEF78F0ECC5C}"/>
                </a:ext>
              </a:extLst>
            </p:cNvPr>
            <p:cNvSpPr/>
            <p:nvPr/>
          </p:nvSpPr>
          <p:spPr>
            <a:xfrm>
              <a:off x="6756683" y="4807998"/>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41" name="Owal 2140">
              <a:extLst>
                <a:ext uri="{FF2B5EF4-FFF2-40B4-BE49-F238E27FC236}">
                  <a16:creationId xmlns:a16="http://schemas.microsoft.com/office/drawing/2014/main" id="{ACE7D5C3-C9C1-B2BA-82E8-8F6A79EABF8F}"/>
                </a:ext>
              </a:extLst>
            </p:cNvPr>
            <p:cNvSpPr/>
            <p:nvPr/>
          </p:nvSpPr>
          <p:spPr>
            <a:xfrm>
              <a:off x="7095561" y="484820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42" name="Owal 2141">
              <a:extLst>
                <a:ext uri="{FF2B5EF4-FFF2-40B4-BE49-F238E27FC236}">
                  <a16:creationId xmlns:a16="http://schemas.microsoft.com/office/drawing/2014/main" id="{A5581484-FDB2-0DC7-571B-3D23071EEEB3}"/>
                </a:ext>
              </a:extLst>
            </p:cNvPr>
            <p:cNvSpPr/>
            <p:nvPr/>
          </p:nvSpPr>
          <p:spPr>
            <a:xfrm>
              <a:off x="7434438" y="4888401"/>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43" name="Owal 2142">
              <a:extLst>
                <a:ext uri="{FF2B5EF4-FFF2-40B4-BE49-F238E27FC236}">
                  <a16:creationId xmlns:a16="http://schemas.microsoft.com/office/drawing/2014/main" id="{1FB49253-D559-1885-48C4-6AB070088EAB}"/>
                </a:ext>
              </a:extLst>
            </p:cNvPr>
            <p:cNvSpPr/>
            <p:nvPr/>
          </p:nvSpPr>
          <p:spPr>
            <a:xfrm>
              <a:off x="4968226" y="2587887"/>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44" name="Owal 2143">
              <a:extLst>
                <a:ext uri="{FF2B5EF4-FFF2-40B4-BE49-F238E27FC236}">
                  <a16:creationId xmlns:a16="http://schemas.microsoft.com/office/drawing/2014/main" id="{B0DA758B-BE81-39F2-D027-D17C85E2E726}"/>
                </a:ext>
              </a:extLst>
            </p:cNvPr>
            <p:cNvSpPr/>
            <p:nvPr/>
          </p:nvSpPr>
          <p:spPr>
            <a:xfrm>
              <a:off x="5212052" y="2355352"/>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45" name="Owal 2144">
              <a:extLst>
                <a:ext uri="{FF2B5EF4-FFF2-40B4-BE49-F238E27FC236}">
                  <a16:creationId xmlns:a16="http://schemas.microsoft.com/office/drawing/2014/main" id="{220C5640-8FD2-41B3-A278-F2A228451238}"/>
                </a:ext>
              </a:extLst>
            </p:cNvPr>
            <p:cNvSpPr/>
            <p:nvPr/>
          </p:nvSpPr>
          <p:spPr>
            <a:xfrm>
              <a:off x="5450467" y="2081829"/>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46" name="Owal 2145">
              <a:extLst>
                <a:ext uri="{FF2B5EF4-FFF2-40B4-BE49-F238E27FC236}">
                  <a16:creationId xmlns:a16="http://schemas.microsoft.com/office/drawing/2014/main" id="{E799E3AE-D986-30E1-D793-CC49C7626441}"/>
                </a:ext>
              </a:extLst>
            </p:cNvPr>
            <p:cNvSpPr/>
            <p:nvPr/>
          </p:nvSpPr>
          <p:spPr>
            <a:xfrm>
              <a:off x="5685073" y="183258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47" name="Owal 2146">
              <a:extLst>
                <a:ext uri="{FF2B5EF4-FFF2-40B4-BE49-F238E27FC236}">
                  <a16:creationId xmlns:a16="http://schemas.microsoft.com/office/drawing/2014/main" id="{8ACA4D24-F364-8D53-7EDE-2022D1303283}"/>
                </a:ext>
              </a:extLst>
            </p:cNvPr>
            <p:cNvSpPr/>
            <p:nvPr/>
          </p:nvSpPr>
          <p:spPr>
            <a:xfrm>
              <a:off x="5919680" y="1582797"/>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48" name="Owal 2147">
              <a:extLst>
                <a:ext uri="{FF2B5EF4-FFF2-40B4-BE49-F238E27FC236}">
                  <a16:creationId xmlns:a16="http://schemas.microsoft.com/office/drawing/2014/main" id="{5656F6C4-26AF-FC24-277C-ECCE25ACA080}"/>
                </a:ext>
              </a:extLst>
            </p:cNvPr>
            <p:cNvSpPr/>
            <p:nvPr/>
          </p:nvSpPr>
          <p:spPr>
            <a:xfrm>
              <a:off x="6155698" y="1328025"/>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49" name="Owal 2148">
              <a:extLst>
                <a:ext uri="{FF2B5EF4-FFF2-40B4-BE49-F238E27FC236}">
                  <a16:creationId xmlns:a16="http://schemas.microsoft.com/office/drawing/2014/main" id="{D41D9739-AD2C-22D0-9939-C07F74D19188}"/>
                </a:ext>
              </a:extLst>
            </p:cNvPr>
            <p:cNvSpPr/>
            <p:nvPr/>
          </p:nvSpPr>
          <p:spPr>
            <a:xfrm>
              <a:off x="5325368" y="2637993"/>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50" name="Owal 2149">
              <a:extLst>
                <a:ext uri="{FF2B5EF4-FFF2-40B4-BE49-F238E27FC236}">
                  <a16:creationId xmlns:a16="http://schemas.microsoft.com/office/drawing/2014/main" id="{A4F2289D-BE08-6293-ADAE-6B4A8EE0A482}"/>
                </a:ext>
              </a:extLst>
            </p:cNvPr>
            <p:cNvSpPr/>
            <p:nvPr/>
          </p:nvSpPr>
          <p:spPr>
            <a:xfrm>
              <a:off x="5559974" y="238302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51" name="Owal 2150">
              <a:extLst>
                <a:ext uri="{FF2B5EF4-FFF2-40B4-BE49-F238E27FC236}">
                  <a16:creationId xmlns:a16="http://schemas.microsoft.com/office/drawing/2014/main" id="{88EB6019-0524-D9C0-1168-0160DABDE71A}"/>
                </a:ext>
              </a:extLst>
            </p:cNvPr>
            <p:cNvSpPr/>
            <p:nvPr/>
          </p:nvSpPr>
          <p:spPr>
            <a:xfrm>
              <a:off x="5669245" y="2681896"/>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52" name="Owal 2151">
              <a:extLst>
                <a:ext uri="{FF2B5EF4-FFF2-40B4-BE49-F238E27FC236}">
                  <a16:creationId xmlns:a16="http://schemas.microsoft.com/office/drawing/2014/main" id="{1567498D-0AFF-59E2-E2D6-EEB689B7B75D}"/>
                </a:ext>
              </a:extLst>
            </p:cNvPr>
            <p:cNvSpPr/>
            <p:nvPr/>
          </p:nvSpPr>
          <p:spPr>
            <a:xfrm>
              <a:off x="5997123" y="2733511"/>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53" name="Owal 2152">
              <a:extLst>
                <a:ext uri="{FF2B5EF4-FFF2-40B4-BE49-F238E27FC236}">
                  <a16:creationId xmlns:a16="http://schemas.microsoft.com/office/drawing/2014/main" id="{27430216-B5A4-C6EB-5949-794DA64CFA8F}"/>
                </a:ext>
              </a:extLst>
            </p:cNvPr>
            <p:cNvSpPr/>
            <p:nvPr/>
          </p:nvSpPr>
          <p:spPr>
            <a:xfrm>
              <a:off x="6364347" y="2767316"/>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54" name="Owal 2153">
              <a:extLst>
                <a:ext uri="{FF2B5EF4-FFF2-40B4-BE49-F238E27FC236}">
                  <a16:creationId xmlns:a16="http://schemas.microsoft.com/office/drawing/2014/main" id="{5DEDAB01-CA4F-376D-79E6-A31A9F60A80F}"/>
                </a:ext>
              </a:extLst>
            </p:cNvPr>
            <p:cNvSpPr/>
            <p:nvPr/>
          </p:nvSpPr>
          <p:spPr>
            <a:xfrm>
              <a:off x="6696904" y="2823798"/>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55" name="Owal 2154">
              <a:extLst>
                <a:ext uri="{FF2B5EF4-FFF2-40B4-BE49-F238E27FC236}">
                  <a16:creationId xmlns:a16="http://schemas.microsoft.com/office/drawing/2014/main" id="{389DE314-C0E6-28A3-8567-89244C87CD89}"/>
                </a:ext>
              </a:extLst>
            </p:cNvPr>
            <p:cNvSpPr/>
            <p:nvPr/>
          </p:nvSpPr>
          <p:spPr>
            <a:xfrm>
              <a:off x="7023422" y="2851862"/>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56" name="Owal 2155">
              <a:extLst>
                <a:ext uri="{FF2B5EF4-FFF2-40B4-BE49-F238E27FC236}">
                  <a16:creationId xmlns:a16="http://schemas.microsoft.com/office/drawing/2014/main" id="{2EF26AE3-9381-C658-32EA-AC2CCC7E1235}"/>
                </a:ext>
              </a:extLst>
            </p:cNvPr>
            <p:cNvSpPr/>
            <p:nvPr/>
          </p:nvSpPr>
          <p:spPr>
            <a:xfrm>
              <a:off x="7385316" y="2897324"/>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57" name="Owal 2156">
              <a:extLst>
                <a:ext uri="{FF2B5EF4-FFF2-40B4-BE49-F238E27FC236}">
                  <a16:creationId xmlns:a16="http://schemas.microsoft.com/office/drawing/2014/main" id="{2494AAC4-3B11-D22D-2EAA-FF5546B5BBA5}"/>
                </a:ext>
              </a:extLst>
            </p:cNvPr>
            <p:cNvSpPr/>
            <p:nvPr/>
          </p:nvSpPr>
          <p:spPr>
            <a:xfrm>
              <a:off x="7718910" y="2943175"/>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58" name="Owal 2157">
              <a:extLst>
                <a:ext uri="{FF2B5EF4-FFF2-40B4-BE49-F238E27FC236}">
                  <a16:creationId xmlns:a16="http://schemas.microsoft.com/office/drawing/2014/main" id="{2894200F-A3D6-DC13-49DB-CB2BBEF8ACF1}"/>
                </a:ext>
              </a:extLst>
            </p:cNvPr>
            <p:cNvSpPr/>
            <p:nvPr/>
          </p:nvSpPr>
          <p:spPr>
            <a:xfrm>
              <a:off x="8071054" y="299627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59" name="Owal 2158">
              <a:extLst>
                <a:ext uri="{FF2B5EF4-FFF2-40B4-BE49-F238E27FC236}">
                  <a16:creationId xmlns:a16="http://schemas.microsoft.com/office/drawing/2014/main" id="{1BE90D30-9404-02A8-9F73-43877643BC4F}"/>
                </a:ext>
              </a:extLst>
            </p:cNvPr>
            <p:cNvSpPr/>
            <p:nvPr/>
          </p:nvSpPr>
          <p:spPr>
            <a:xfrm>
              <a:off x="8411296" y="3038318"/>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60" name="Owal 2159">
              <a:extLst>
                <a:ext uri="{FF2B5EF4-FFF2-40B4-BE49-F238E27FC236}">
                  <a16:creationId xmlns:a16="http://schemas.microsoft.com/office/drawing/2014/main" id="{FB83A91D-AB81-A03A-7ECB-0E2498C7D10F}"/>
                </a:ext>
              </a:extLst>
            </p:cNvPr>
            <p:cNvSpPr/>
            <p:nvPr/>
          </p:nvSpPr>
          <p:spPr>
            <a:xfrm>
              <a:off x="8757715" y="3068314"/>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61" name="Owal 2160">
              <a:extLst>
                <a:ext uri="{FF2B5EF4-FFF2-40B4-BE49-F238E27FC236}">
                  <a16:creationId xmlns:a16="http://schemas.microsoft.com/office/drawing/2014/main" id="{82E2B544-F019-F2DC-591F-5C429165713E}"/>
                </a:ext>
              </a:extLst>
            </p:cNvPr>
            <p:cNvSpPr/>
            <p:nvPr/>
          </p:nvSpPr>
          <p:spPr>
            <a:xfrm>
              <a:off x="5903851" y="2428617"/>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62" name="Owal 2161">
              <a:extLst>
                <a:ext uri="{FF2B5EF4-FFF2-40B4-BE49-F238E27FC236}">
                  <a16:creationId xmlns:a16="http://schemas.microsoft.com/office/drawing/2014/main" id="{8F362B46-60F3-8A75-A5A5-5607B381F5B6}"/>
                </a:ext>
              </a:extLst>
            </p:cNvPr>
            <p:cNvSpPr/>
            <p:nvPr/>
          </p:nvSpPr>
          <p:spPr>
            <a:xfrm>
              <a:off x="5786548" y="2129745"/>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63" name="Owal 2162">
              <a:extLst>
                <a:ext uri="{FF2B5EF4-FFF2-40B4-BE49-F238E27FC236}">
                  <a16:creationId xmlns:a16="http://schemas.microsoft.com/office/drawing/2014/main" id="{DAF18806-112C-F1CD-592C-3E36038FE6DA}"/>
                </a:ext>
              </a:extLst>
            </p:cNvPr>
            <p:cNvSpPr/>
            <p:nvPr/>
          </p:nvSpPr>
          <p:spPr>
            <a:xfrm>
              <a:off x="6024318" y="1877373"/>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64" name="Owal 2163">
              <a:extLst>
                <a:ext uri="{FF2B5EF4-FFF2-40B4-BE49-F238E27FC236}">
                  <a16:creationId xmlns:a16="http://schemas.microsoft.com/office/drawing/2014/main" id="{287F4642-E212-EA36-C5BC-B5901AA0B4D8}"/>
                </a:ext>
              </a:extLst>
            </p:cNvPr>
            <p:cNvSpPr/>
            <p:nvPr/>
          </p:nvSpPr>
          <p:spPr>
            <a:xfrm>
              <a:off x="6264992" y="1636674"/>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65" name="Owal 2164">
              <a:extLst>
                <a:ext uri="{FF2B5EF4-FFF2-40B4-BE49-F238E27FC236}">
                  <a16:creationId xmlns:a16="http://schemas.microsoft.com/office/drawing/2014/main" id="{F8635193-FC34-6256-D93D-ACD25AD3996C}"/>
                </a:ext>
              </a:extLst>
            </p:cNvPr>
            <p:cNvSpPr/>
            <p:nvPr/>
          </p:nvSpPr>
          <p:spPr>
            <a:xfrm>
              <a:off x="6499599" y="1378786"/>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66" name="Owal 2165">
              <a:extLst>
                <a:ext uri="{FF2B5EF4-FFF2-40B4-BE49-F238E27FC236}">
                  <a16:creationId xmlns:a16="http://schemas.microsoft.com/office/drawing/2014/main" id="{C993838F-D780-4FA4-A523-1801895E46BB}"/>
                </a:ext>
              </a:extLst>
            </p:cNvPr>
            <p:cNvSpPr/>
            <p:nvPr/>
          </p:nvSpPr>
          <p:spPr>
            <a:xfrm>
              <a:off x="6138855" y="2176612"/>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67" name="Owal 2166">
              <a:extLst>
                <a:ext uri="{FF2B5EF4-FFF2-40B4-BE49-F238E27FC236}">
                  <a16:creationId xmlns:a16="http://schemas.microsoft.com/office/drawing/2014/main" id="{C8960DB8-C09F-7511-BF97-BA09C94E90A4}"/>
                </a:ext>
              </a:extLst>
            </p:cNvPr>
            <p:cNvSpPr/>
            <p:nvPr/>
          </p:nvSpPr>
          <p:spPr>
            <a:xfrm>
              <a:off x="6245825" y="2477677"/>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68" name="Owal 2167">
              <a:extLst>
                <a:ext uri="{FF2B5EF4-FFF2-40B4-BE49-F238E27FC236}">
                  <a16:creationId xmlns:a16="http://schemas.microsoft.com/office/drawing/2014/main" id="{70F79DAE-E7EE-7E94-19B5-2C554C52B167}"/>
                </a:ext>
              </a:extLst>
            </p:cNvPr>
            <p:cNvSpPr/>
            <p:nvPr/>
          </p:nvSpPr>
          <p:spPr>
            <a:xfrm>
              <a:off x="6585150" y="2518371"/>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69" name="Owal 2168">
              <a:extLst>
                <a:ext uri="{FF2B5EF4-FFF2-40B4-BE49-F238E27FC236}">
                  <a16:creationId xmlns:a16="http://schemas.microsoft.com/office/drawing/2014/main" id="{DF69F24D-0B68-59BC-9794-A2E9AA8BF8CB}"/>
                </a:ext>
              </a:extLst>
            </p:cNvPr>
            <p:cNvSpPr/>
            <p:nvPr/>
          </p:nvSpPr>
          <p:spPr>
            <a:xfrm>
              <a:off x="6938571" y="2565542"/>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70" name="Owal 2169">
              <a:extLst>
                <a:ext uri="{FF2B5EF4-FFF2-40B4-BE49-F238E27FC236}">
                  <a16:creationId xmlns:a16="http://schemas.microsoft.com/office/drawing/2014/main" id="{FE82185C-8BFF-A749-CBA0-09E1CAABAFBD}"/>
                </a:ext>
              </a:extLst>
            </p:cNvPr>
            <p:cNvSpPr/>
            <p:nvPr/>
          </p:nvSpPr>
          <p:spPr>
            <a:xfrm>
              <a:off x="7286498" y="259498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71" name="Owal 2170">
              <a:extLst>
                <a:ext uri="{FF2B5EF4-FFF2-40B4-BE49-F238E27FC236}">
                  <a16:creationId xmlns:a16="http://schemas.microsoft.com/office/drawing/2014/main" id="{B80AD2A0-7AB4-EDA1-1C43-2F14CD9E52FE}"/>
                </a:ext>
              </a:extLst>
            </p:cNvPr>
            <p:cNvSpPr/>
            <p:nvPr/>
          </p:nvSpPr>
          <p:spPr>
            <a:xfrm>
              <a:off x="7624962" y="2646832"/>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72" name="Owal 2171">
              <a:extLst>
                <a:ext uri="{FF2B5EF4-FFF2-40B4-BE49-F238E27FC236}">
                  <a16:creationId xmlns:a16="http://schemas.microsoft.com/office/drawing/2014/main" id="{B65AB48E-E5AE-5E6E-AEBB-51BBA9FACE7E}"/>
                </a:ext>
              </a:extLst>
            </p:cNvPr>
            <p:cNvSpPr/>
            <p:nvPr/>
          </p:nvSpPr>
          <p:spPr>
            <a:xfrm>
              <a:off x="7946337" y="2687622"/>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73" name="Owal 2172">
              <a:extLst>
                <a:ext uri="{FF2B5EF4-FFF2-40B4-BE49-F238E27FC236}">
                  <a16:creationId xmlns:a16="http://schemas.microsoft.com/office/drawing/2014/main" id="{65F546D3-8C08-DB8F-DB41-5DD0080C9D06}"/>
                </a:ext>
              </a:extLst>
            </p:cNvPr>
            <p:cNvSpPr/>
            <p:nvPr/>
          </p:nvSpPr>
          <p:spPr>
            <a:xfrm>
              <a:off x="8313346" y="2734375"/>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74" name="Owal 2173">
              <a:extLst>
                <a:ext uri="{FF2B5EF4-FFF2-40B4-BE49-F238E27FC236}">
                  <a16:creationId xmlns:a16="http://schemas.microsoft.com/office/drawing/2014/main" id="{1EBA839A-0194-7AF1-417E-CE105D0FF2FD}"/>
                </a:ext>
              </a:extLst>
            </p:cNvPr>
            <p:cNvSpPr/>
            <p:nvPr/>
          </p:nvSpPr>
          <p:spPr>
            <a:xfrm>
              <a:off x="8639973" y="2769416"/>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175" name="Owal 2174">
              <a:extLst>
                <a:ext uri="{FF2B5EF4-FFF2-40B4-BE49-F238E27FC236}">
                  <a16:creationId xmlns:a16="http://schemas.microsoft.com/office/drawing/2014/main" id="{6A480185-B9AE-0C39-DEAE-32B85988809F}"/>
                </a:ext>
              </a:extLst>
            </p:cNvPr>
            <p:cNvSpPr/>
            <p:nvPr/>
          </p:nvSpPr>
          <p:spPr>
            <a:xfrm>
              <a:off x="8538297" y="2498643"/>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04" name="Owal 2303">
              <a:extLst>
                <a:ext uri="{FF2B5EF4-FFF2-40B4-BE49-F238E27FC236}">
                  <a16:creationId xmlns:a16="http://schemas.microsoft.com/office/drawing/2014/main" id="{E821A016-C0ED-F092-9837-9D5D4E5100FB}"/>
                </a:ext>
              </a:extLst>
            </p:cNvPr>
            <p:cNvSpPr/>
            <p:nvPr/>
          </p:nvSpPr>
          <p:spPr>
            <a:xfrm>
              <a:off x="6370086" y="1913703"/>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05" name="Owal 2304">
              <a:extLst>
                <a:ext uri="{FF2B5EF4-FFF2-40B4-BE49-F238E27FC236}">
                  <a16:creationId xmlns:a16="http://schemas.microsoft.com/office/drawing/2014/main" id="{85A2C99C-5878-5B75-3DB4-FEED858DECF8}"/>
                </a:ext>
              </a:extLst>
            </p:cNvPr>
            <p:cNvSpPr/>
            <p:nvPr/>
          </p:nvSpPr>
          <p:spPr>
            <a:xfrm>
              <a:off x="6599722" y="1674831"/>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06" name="Owal 2305">
              <a:extLst>
                <a:ext uri="{FF2B5EF4-FFF2-40B4-BE49-F238E27FC236}">
                  <a16:creationId xmlns:a16="http://schemas.microsoft.com/office/drawing/2014/main" id="{26BE5E01-53CA-C613-B9B7-DA0038F9866B}"/>
                </a:ext>
              </a:extLst>
            </p:cNvPr>
            <p:cNvSpPr/>
            <p:nvPr/>
          </p:nvSpPr>
          <p:spPr>
            <a:xfrm>
              <a:off x="6844911" y="1410634"/>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07" name="Owal 2306">
              <a:extLst>
                <a:ext uri="{FF2B5EF4-FFF2-40B4-BE49-F238E27FC236}">
                  <a16:creationId xmlns:a16="http://schemas.microsoft.com/office/drawing/2014/main" id="{72290D5D-E0A7-7610-4931-314F32D1EF2E}"/>
                </a:ext>
              </a:extLst>
            </p:cNvPr>
            <p:cNvSpPr/>
            <p:nvPr/>
          </p:nvSpPr>
          <p:spPr>
            <a:xfrm>
              <a:off x="6482255" y="222003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08" name="Owal 2307">
              <a:extLst>
                <a:ext uri="{FF2B5EF4-FFF2-40B4-BE49-F238E27FC236}">
                  <a16:creationId xmlns:a16="http://schemas.microsoft.com/office/drawing/2014/main" id="{63A373C5-C69F-504C-BFFE-88FA4A365320}"/>
                </a:ext>
              </a:extLst>
            </p:cNvPr>
            <p:cNvSpPr/>
            <p:nvPr/>
          </p:nvSpPr>
          <p:spPr>
            <a:xfrm>
              <a:off x="6727180" y="1960032"/>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09" name="Owal 2308">
              <a:extLst>
                <a:ext uri="{FF2B5EF4-FFF2-40B4-BE49-F238E27FC236}">
                  <a16:creationId xmlns:a16="http://schemas.microsoft.com/office/drawing/2014/main" id="{056A2E18-A09F-EEAD-E226-E1C31CA74B5C}"/>
                </a:ext>
              </a:extLst>
            </p:cNvPr>
            <p:cNvSpPr/>
            <p:nvPr/>
          </p:nvSpPr>
          <p:spPr>
            <a:xfrm>
              <a:off x="6955050" y="1706704"/>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10" name="Owal 2309">
              <a:extLst>
                <a:ext uri="{FF2B5EF4-FFF2-40B4-BE49-F238E27FC236}">
                  <a16:creationId xmlns:a16="http://schemas.microsoft.com/office/drawing/2014/main" id="{F9E80151-19AB-C93E-6A75-56427D8B9538}"/>
                </a:ext>
              </a:extLst>
            </p:cNvPr>
            <p:cNvSpPr/>
            <p:nvPr/>
          </p:nvSpPr>
          <p:spPr>
            <a:xfrm>
              <a:off x="7193316" y="1453078"/>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11" name="Owal 2310">
              <a:extLst>
                <a:ext uri="{FF2B5EF4-FFF2-40B4-BE49-F238E27FC236}">
                  <a16:creationId xmlns:a16="http://schemas.microsoft.com/office/drawing/2014/main" id="{2930D02C-0FFD-A87D-F9DF-8F7B4C3F0E1A}"/>
                </a:ext>
              </a:extLst>
            </p:cNvPr>
            <p:cNvSpPr/>
            <p:nvPr/>
          </p:nvSpPr>
          <p:spPr>
            <a:xfrm>
              <a:off x="6837747" y="2268653"/>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12" name="Owal 2311">
              <a:extLst>
                <a:ext uri="{FF2B5EF4-FFF2-40B4-BE49-F238E27FC236}">
                  <a16:creationId xmlns:a16="http://schemas.microsoft.com/office/drawing/2014/main" id="{5120FB3F-E64A-9396-1468-04B2B8AF240F}"/>
                </a:ext>
              </a:extLst>
            </p:cNvPr>
            <p:cNvSpPr/>
            <p:nvPr/>
          </p:nvSpPr>
          <p:spPr>
            <a:xfrm>
              <a:off x="7058652" y="2004673"/>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13" name="Owal 2312">
              <a:extLst>
                <a:ext uri="{FF2B5EF4-FFF2-40B4-BE49-F238E27FC236}">
                  <a16:creationId xmlns:a16="http://schemas.microsoft.com/office/drawing/2014/main" id="{E3706862-0BCC-E7EA-E436-79A106CE7F73}"/>
                </a:ext>
              </a:extLst>
            </p:cNvPr>
            <p:cNvSpPr/>
            <p:nvPr/>
          </p:nvSpPr>
          <p:spPr>
            <a:xfrm>
              <a:off x="7295848" y="1752474"/>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14" name="Owal 2313">
              <a:extLst>
                <a:ext uri="{FF2B5EF4-FFF2-40B4-BE49-F238E27FC236}">
                  <a16:creationId xmlns:a16="http://schemas.microsoft.com/office/drawing/2014/main" id="{AD759F19-B833-72BE-00BD-D3D60AB9DDB5}"/>
                </a:ext>
              </a:extLst>
            </p:cNvPr>
            <p:cNvSpPr/>
            <p:nvPr/>
          </p:nvSpPr>
          <p:spPr>
            <a:xfrm>
              <a:off x="7533509" y="151386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15" name="Owal 2314">
              <a:extLst>
                <a:ext uri="{FF2B5EF4-FFF2-40B4-BE49-F238E27FC236}">
                  <a16:creationId xmlns:a16="http://schemas.microsoft.com/office/drawing/2014/main" id="{886F7427-A43C-A3B2-5AD1-271A8BC5A5FD}"/>
                </a:ext>
              </a:extLst>
            </p:cNvPr>
            <p:cNvSpPr/>
            <p:nvPr/>
          </p:nvSpPr>
          <p:spPr>
            <a:xfrm>
              <a:off x="7175956" y="2313825"/>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16" name="Owal 2315">
              <a:extLst>
                <a:ext uri="{FF2B5EF4-FFF2-40B4-BE49-F238E27FC236}">
                  <a16:creationId xmlns:a16="http://schemas.microsoft.com/office/drawing/2014/main" id="{9AC43687-18FA-72D6-002F-3C265B026E35}"/>
                </a:ext>
              </a:extLst>
            </p:cNvPr>
            <p:cNvSpPr/>
            <p:nvPr/>
          </p:nvSpPr>
          <p:spPr>
            <a:xfrm>
              <a:off x="7395685" y="2043604"/>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17" name="Owal 2316">
              <a:extLst>
                <a:ext uri="{FF2B5EF4-FFF2-40B4-BE49-F238E27FC236}">
                  <a16:creationId xmlns:a16="http://schemas.microsoft.com/office/drawing/2014/main" id="{BE38AFF3-8F00-784E-9E94-0106003B3B5F}"/>
                </a:ext>
              </a:extLst>
            </p:cNvPr>
            <p:cNvSpPr/>
            <p:nvPr/>
          </p:nvSpPr>
          <p:spPr>
            <a:xfrm>
              <a:off x="7644409" y="1810202"/>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18" name="Owal 2317">
              <a:extLst>
                <a:ext uri="{FF2B5EF4-FFF2-40B4-BE49-F238E27FC236}">
                  <a16:creationId xmlns:a16="http://schemas.microsoft.com/office/drawing/2014/main" id="{6BDDB023-5B42-A473-7BF1-2F0DB2F665CE}"/>
                </a:ext>
              </a:extLst>
            </p:cNvPr>
            <p:cNvSpPr/>
            <p:nvPr/>
          </p:nvSpPr>
          <p:spPr>
            <a:xfrm>
              <a:off x="7875670" y="1552301"/>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19" name="Owal 2318">
              <a:extLst>
                <a:ext uri="{FF2B5EF4-FFF2-40B4-BE49-F238E27FC236}">
                  <a16:creationId xmlns:a16="http://schemas.microsoft.com/office/drawing/2014/main" id="{A974CF35-AD5D-19A0-DCDB-DF81A5C26EAE}"/>
                </a:ext>
              </a:extLst>
            </p:cNvPr>
            <p:cNvSpPr/>
            <p:nvPr/>
          </p:nvSpPr>
          <p:spPr>
            <a:xfrm>
              <a:off x="8227124" y="1599086"/>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20" name="Owal 2319">
              <a:extLst>
                <a:ext uri="{FF2B5EF4-FFF2-40B4-BE49-F238E27FC236}">
                  <a16:creationId xmlns:a16="http://schemas.microsoft.com/office/drawing/2014/main" id="{1B7F0588-A6A3-CE07-19D6-1ADF11179080}"/>
                </a:ext>
              </a:extLst>
            </p:cNvPr>
            <p:cNvSpPr/>
            <p:nvPr/>
          </p:nvSpPr>
          <p:spPr>
            <a:xfrm>
              <a:off x="8330412" y="1888143"/>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21" name="Owal 2320">
              <a:extLst>
                <a:ext uri="{FF2B5EF4-FFF2-40B4-BE49-F238E27FC236}">
                  <a16:creationId xmlns:a16="http://schemas.microsoft.com/office/drawing/2014/main" id="{98E56691-4E1A-34C9-C7A6-685C085A8CD0}"/>
                </a:ext>
              </a:extLst>
            </p:cNvPr>
            <p:cNvSpPr/>
            <p:nvPr/>
          </p:nvSpPr>
          <p:spPr>
            <a:xfrm>
              <a:off x="8435134" y="218216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22" name="Owal 2321">
              <a:extLst>
                <a:ext uri="{FF2B5EF4-FFF2-40B4-BE49-F238E27FC236}">
                  <a16:creationId xmlns:a16="http://schemas.microsoft.com/office/drawing/2014/main" id="{D6C8F40D-61DF-A35A-41D1-9450D6ADAC3D}"/>
                </a:ext>
              </a:extLst>
            </p:cNvPr>
            <p:cNvSpPr/>
            <p:nvPr/>
          </p:nvSpPr>
          <p:spPr>
            <a:xfrm>
              <a:off x="8200161" y="2448702"/>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23" name="Owal 2322">
              <a:extLst>
                <a:ext uri="{FF2B5EF4-FFF2-40B4-BE49-F238E27FC236}">
                  <a16:creationId xmlns:a16="http://schemas.microsoft.com/office/drawing/2014/main" id="{27503A3E-13D4-8ED5-89D1-31F3DA86CAFC}"/>
                </a:ext>
              </a:extLst>
            </p:cNvPr>
            <p:cNvSpPr/>
            <p:nvPr/>
          </p:nvSpPr>
          <p:spPr>
            <a:xfrm>
              <a:off x="7854684" y="239033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24" name="Owal 2323">
              <a:extLst>
                <a:ext uri="{FF2B5EF4-FFF2-40B4-BE49-F238E27FC236}">
                  <a16:creationId xmlns:a16="http://schemas.microsoft.com/office/drawing/2014/main" id="{744ADA98-A825-C43F-4095-E5F62A725EF3}"/>
                </a:ext>
              </a:extLst>
            </p:cNvPr>
            <p:cNvSpPr/>
            <p:nvPr/>
          </p:nvSpPr>
          <p:spPr>
            <a:xfrm>
              <a:off x="7514671" y="2349237"/>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25" name="Owal 2324">
              <a:extLst>
                <a:ext uri="{FF2B5EF4-FFF2-40B4-BE49-F238E27FC236}">
                  <a16:creationId xmlns:a16="http://schemas.microsoft.com/office/drawing/2014/main" id="{D4F4DD30-FFA5-F0FB-04FF-D87F6073DBF4}"/>
                </a:ext>
              </a:extLst>
            </p:cNvPr>
            <p:cNvSpPr/>
            <p:nvPr/>
          </p:nvSpPr>
          <p:spPr>
            <a:xfrm>
              <a:off x="7740166" y="2100312"/>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26" name="Owal 2325">
              <a:extLst>
                <a:ext uri="{FF2B5EF4-FFF2-40B4-BE49-F238E27FC236}">
                  <a16:creationId xmlns:a16="http://schemas.microsoft.com/office/drawing/2014/main" id="{7507B52F-B88E-8158-1CE1-AC50F12FD338}"/>
                </a:ext>
              </a:extLst>
            </p:cNvPr>
            <p:cNvSpPr/>
            <p:nvPr/>
          </p:nvSpPr>
          <p:spPr>
            <a:xfrm>
              <a:off x="7984414" y="1845025"/>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sp>
          <p:nvSpPr>
            <p:cNvPr id="2327" name="Owal 2326">
              <a:extLst>
                <a:ext uri="{FF2B5EF4-FFF2-40B4-BE49-F238E27FC236}">
                  <a16:creationId xmlns:a16="http://schemas.microsoft.com/office/drawing/2014/main" id="{BD0F948F-8C93-3CBC-4C9C-CBDB5F74DAD4}"/>
                </a:ext>
              </a:extLst>
            </p:cNvPr>
            <p:cNvSpPr/>
            <p:nvPr/>
          </p:nvSpPr>
          <p:spPr>
            <a:xfrm>
              <a:off x="8089386" y="2131720"/>
              <a:ext cx="234607" cy="234607"/>
            </a:xfrm>
            <a:prstGeom prst="ellipse">
              <a:avLst/>
            </a:prstGeom>
            <a:solidFill>
              <a:srgbClr val="250EB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250EB2"/>
                </a:solidFill>
              </a:endParaRPr>
            </a:p>
          </p:txBody>
        </p:sp>
      </p:grpSp>
    </p:spTree>
    <p:extLst>
      <p:ext uri="{BB962C8B-B14F-4D97-AF65-F5344CB8AC3E}">
        <p14:creationId xmlns:p14="http://schemas.microsoft.com/office/powerpoint/2010/main" val="2544145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885 0.02732 L 0.68476 0.0706 " pathEditMode="relative" rAng="0" ptsTypes="AA">
                                      <p:cBhvr>
                                        <p:cTn id="18" dur="2000" fill="hold"/>
                                        <p:tgtEl>
                                          <p:spTgt spid="2246"/>
                                        </p:tgtEl>
                                        <p:attrNameLst>
                                          <p:attrName>ppt_x</p:attrName>
                                          <p:attrName>ppt_y</p:attrName>
                                        </p:attrNameLst>
                                      </p:cBhvr>
                                      <p:rCtr x="33789" y="2153"/>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1" nodeType="clickEffect">
                                  <p:stCondLst>
                                    <p:cond delay="0"/>
                                  </p:stCondLst>
                                  <p:childTnLst>
                                    <p:animMotion origin="layout" path="M 0.07357 0.0419 L 0.43138 0.07685 " pathEditMode="relative" rAng="0" ptsTypes="AA">
                                      <p:cBhvr>
                                        <p:cTn id="26" dur="2000" fill="hold"/>
                                        <p:tgtEl>
                                          <p:spTgt spid="2245"/>
                                        </p:tgtEl>
                                        <p:attrNameLst>
                                          <p:attrName>ppt_x</p:attrName>
                                          <p:attrName>ppt_y</p:attrName>
                                        </p:attrNameLst>
                                      </p:cBhvr>
                                      <p:rCtr x="17891"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5" grpId="0" animBg="1"/>
      <p:bldP spid="224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C523188F-039D-4F00-CB10-F9DFB50AAC78}"/>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ole tekstowe 1">
            <a:extLst>
              <a:ext uri="{FF2B5EF4-FFF2-40B4-BE49-F238E27FC236}">
                <a16:creationId xmlns:a16="http://schemas.microsoft.com/office/drawing/2014/main" id="{AC1D692F-7098-670C-BEAA-26639DCD8A08}"/>
              </a:ext>
            </a:extLst>
          </p:cNvPr>
          <p:cNvSpPr txBox="1"/>
          <p:nvPr/>
        </p:nvSpPr>
        <p:spPr>
          <a:xfrm>
            <a:off x="720000" y="360000"/>
            <a:ext cx="107679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rgbClr val="333333"/>
                </a:solidFill>
                <a:effectLst/>
                <a:latin typeface="Aptos" panose="020B0004020202020204" pitchFamily="34" charset="0"/>
                <a:cs typeface="Arial" panose="020B0604020202020204" pitchFamily="34" charset="0"/>
              </a:rPr>
              <a:t>LOFAR TIED-ARRAY BEAM OBSERVATIONS OF </a:t>
            </a:r>
            <a:r>
              <a:rPr lang="pl-PL" sz="2000" b="1" i="0" dirty="0">
                <a:solidFill>
                  <a:srgbClr val="333333"/>
                </a:solidFill>
                <a:effectLst/>
                <a:latin typeface="Aptos" panose="020B0004020202020204" pitchFamily="34" charset="0"/>
                <a:cs typeface="Arial" panose="020B0604020202020204" pitchFamily="34" charset="0"/>
              </a:rPr>
              <a:t>T</a:t>
            </a:r>
            <a:r>
              <a:rPr lang="en-US" sz="2000" b="1" i="0" dirty="0">
                <a:solidFill>
                  <a:srgbClr val="333333"/>
                </a:solidFill>
                <a:effectLst/>
                <a:latin typeface="Aptos" panose="020B0004020202020204" pitchFamily="34" charset="0"/>
                <a:cs typeface="Arial" panose="020B0604020202020204" pitchFamily="34" charset="0"/>
              </a:rPr>
              <a:t>YPE III RADIO BURSTS AND SOLAR S BURSTS</a:t>
            </a:r>
            <a:endParaRPr kumimoji="0" lang="en-GB" sz="2000" b="1" i="0" u="none" strike="noStrike" kern="1200" cap="none" spc="0" normalizeH="0" baseline="0" noProof="0" dirty="0">
              <a:ln>
                <a:noFill/>
              </a:ln>
              <a:effectLst/>
              <a:uLnTx/>
              <a:uFillTx/>
              <a:latin typeface="Aptos" panose="020B0004020202020204" pitchFamily="34" charset="0"/>
              <a:cs typeface="Arial" panose="020B0604020202020204" pitchFamily="34" charset="0"/>
            </a:endParaRPr>
          </a:p>
        </p:txBody>
      </p:sp>
      <p:sp>
        <p:nvSpPr>
          <p:cNvPr id="5" name="pole tekstowe 4">
            <a:extLst>
              <a:ext uri="{FF2B5EF4-FFF2-40B4-BE49-F238E27FC236}">
                <a16:creationId xmlns:a16="http://schemas.microsoft.com/office/drawing/2014/main" id="{BC56B724-FC49-63E3-1175-1258D399429A}"/>
              </a:ext>
            </a:extLst>
          </p:cNvPr>
          <p:cNvSpPr txBox="1"/>
          <p:nvPr/>
        </p:nvSpPr>
        <p:spPr>
          <a:xfrm>
            <a:off x="9147938" y="1001291"/>
            <a:ext cx="2340000" cy="738664"/>
          </a:xfrm>
          <a:prstGeom prst="rect">
            <a:avLst/>
          </a:prstGeom>
          <a:noFill/>
        </p:spPr>
        <p:txBody>
          <a:bodyPr wrap="square">
            <a:spAutoFit/>
          </a:bodyPr>
          <a:lstStyle/>
          <a:p>
            <a:r>
              <a:rPr lang="en-US" sz="1400" b="0" i="0" dirty="0">
                <a:effectLst/>
                <a:latin typeface="Aptos" panose="020B0004020202020204" pitchFamily="34" charset="0"/>
                <a:cs typeface="Arial" panose="020B0604020202020204" pitchFamily="34" charset="0"/>
              </a:rPr>
              <a:t>Dynamic spectrum</a:t>
            </a:r>
            <a:r>
              <a:rPr lang="pl-PL" sz="1400" b="0" i="0" dirty="0">
                <a:effectLst/>
                <a:latin typeface="Aptos" panose="020B0004020202020204" pitchFamily="34" charset="0"/>
                <a:cs typeface="Arial" panose="020B0604020202020204" pitchFamily="34" charset="0"/>
              </a:rPr>
              <a:t> </a:t>
            </a:r>
            <a:r>
              <a:rPr lang="en-US" sz="1400" b="0" i="0" dirty="0">
                <a:effectLst/>
                <a:latin typeface="Aptos" panose="020B0004020202020204" pitchFamily="34" charset="0"/>
                <a:cs typeface="Arial" panose="020B0604020202020204" pitchFamily="34" charset="0"/>
              </a:rPr>
              <a:t>corresponding to Beam 14 containing </a:t>
            </a:r>
            <a:r>
              <a:rPr lang="pl-PL" sz="1400" b="0" i="0" dirty="0">
                <a:effectLst/>
                <a:latin typeface="Aptos" panose="020B0004020202020204" pitchFamily="34" charset="0"/>
                <a:cs typeface="Arial" panose="020B0604020202020204" pitchFamily="34" charset="0"/>
              </a:rPr>
              <a:t>t</a:t>
            </a:r>
            <a:r>
              <a:rPr lang="en-US" sz="1400" b="0" i="0" dirty="0" err="1">
                <a:effectLst/>
                <a:latin typeface="Aptos" panose="020B0004020202020204" pitchFamily="34" charset="0"/>
                <a:cs typeface="Arial" panose="020B0604020202020204" pitchFamily="34" charset="0"/>
              </a:rPr>
              <a:t>ype</a:t>
            </a:r>
            <a:r>
              <a:rPr lang="en-US" sz="1400" b="0" i="0" dirty="0">
                <a:effectLst/>
                <a:latin typeface="Aptos" panose="020B0004020202020204" pitchFamily="34" charset="0"/>
                <a:cs typeface="Arial" panose="020B0604020202020204" pitchFamily="34" charset="0"/>
              </a:rPr>
              <a:t> III</a:t>
            </a:r>
            <a:r>
              <a:rPr lang="pl-PL" sz="1400" b="0" i="0" dirty="0">
                <a:effectLst/>
                <a:latin typeface="Aptos" panose="020B0004020202020204" pitchFamily="34" charset="0"/>
                <a:cs typeface="Arial" panose="020B0604020202020204" pitchFamily="34" charset="0"/>
              </a:rPr>
              <a:t> </a:t>
            </a:r>
            <a:r>
              <a:rPr lang="en-US" sz="1400" b="0" i="0" dirty="0">
                <a:effectLst/>
                <a:latin typeface="Aptos" panose="020B0004020202020204" pitchFamily="34" charset="0"/>
                <a:cs typeface="Arial" panose="020B0604020202020204" pitchFamily="34" charset="0"/>
              </a:rPr>
              <a:t>bursts </a:t>
            </a:r>
            <a:endParaRPr lang="pl-PL" sz="1400" dirty="0">
              <a:latin typeface="Aptos" panose="020B0004020202020204" pitchFamily="34" charset="0"/>
              <a:cs typeface="Arial" panose="020B0604020202020204" pitchFamily="34" charset="0"/>
            </a:endParaRPr>
          </a:p>
        </p:txBody>
      </p:sp>
      <p:sp>
        <p:nvSpPr>
          <p:cNvPr id="10" name="pole tekstowe 9">
            <a:extLst>
              <a:ext uri="{FF2B5EF4-FFF2-40B4-BE49-F238E27FC236}">
                <a16:creationId xmlns:a16="http://schemas.microsoft.com/office/drawing/2014/main" id="{F304006F-D4DA-B938-77CF-69B751F50E60}"/>
              </a:ext>
            </a:extLst>
          </p:cNvPr>
          <p:cNvSpPr txBox="1"/>
          <p:nvPr/>
        </p:nvSpPr>
        <p:spPr>
          <a:xfrm>
            <a:off x="9712055" y="5796035"/>
            <a:ext cx="2128845" cy="276999"/>
          </a:xfrm>
          <a:prstGeom prst="rect">
            <a:avLst/>
          </a:prstGeom>
          <a:noFill/>
        </p:spPr>
        <p:txBody>
          <a:bodyPr wrap="square">
            <a:spAutoFit/>
          </a:bodyPr>
          <a:lstStyle/>
          <a:p>
            <a:pPr algn="r"/>
            <a:r>
              <a:rPr lang="pl-PL" sz="1200" dirty="0" err="1">
                <a:latin typeface="Aptos" panose="020B0004020202020204" pitchFamily="34" charset="0"/>
                <a:cs typeface="Arial" panose="020B0604020202020204" pitchFamily="34" charset="0"/>
              </a:rPr>
              <a:t>Morosan</a:t>
            </a:r>
            <a:r>
              <a:rPr lang="pl-PL" sz="1200" dirty="0">
                <a:latin typeface="Aptos" panose="020B0004020202020204" pitchFamily="34" charset="0"/>
                <a:cs typeface="Arial" panose="020B0604020202020204" pitchFamily="34" charset="0"/>
              </a:rPr>
              <a:t> et al. 2015</a:t>
            </a:r>
          </a:p>
        </p:txBody>
      </p:sp>
      <p:sp>
        <p:nvSpPr>
          <p:cNvPr id="6" name="pole tekstowe 5">
            <a:extLst>
              <a:ext uri="{FF2B5EF4-FFF2-40B4-BE49-F238E27FC236}">
                <a16:creationId xmlns:a16="http://schemas.microsoft.com/office/drawing/2014/main" id="{4E8EB7B4-CAE9-91A1-C0E2-588CDC48CD0A}"/>
              </a:ext>
            </a:extLst>
          </p:cNvPr>
          <p:cNvSpPr txBox="1"/>
          <p:nvPr/>
        </p:nvSpPr>
        <p:spPr>
          <a:xfrm>
            <a:off x="9147938" y="2731262"/>
            <a:ext cx="2340000" cy="954107"/>
          </a:xfrm>
          <a:prstGeom prst="rect">
            <a:avLst/>
          </a:prstGeom>
          <a:noFill/>
        </p:spPr>
        <p:txBody>
          <a:bodyPr wrap="square">
            <a:spAutoFit/>
          </a:bodyPr>
          <a:lstStyle/>
          <a:p>
            <a:r>
              <a:rPr lang="en-US" sz="1400" b="0" i="0" dirty="0">
                <a:effectLst/>
                <a:latin typeface="Aptos" panose="020B0004020202020204" pitchFamily="34" charset="0"/>
                <a:cs typeface="Arial" panose="020B0604020202020204" pitchFamily="34" charset="0"/>
              </a:rPr>
              <a:t>Dynamic spectrum corresponding to Beam 35 containing </a:t>
            </a:r>
            <a:r>
              <a:rPr lang="pl-PL" sz="1400" b="0" i="0" dirty="0">
                <a:effectLst/>
                <a:latin typeface="Aptos" panose="020B0004020202020204" pitchFamily="34" charset="0"/>
                <a:cs typeface="Arial" panose="020B0604020202020204" pitchFamily="34" charset="0"/>
              </a:rPr>
              <a:t>t</a:t>
            </a:r>
            <a:r>
              <a:rPr lang="en-US" sz="1400" b="0" i="0" dirty="0" err="1">
                <a:effectLst/>
                <a:latin typeface="Aptos" panose="020B0004020202020204" pitchFamily="34" charset="0"/>
                <a:cs typeface="Arial" panose="020B0604020202020204" pitchFamily="34" charset="0"/>
              </a:rPr>
              <a:t>ype</a:t>
            </a:r>
            <a:r>
              <a:rPr lang="en-US" sz="1400" b="0" i="0" dirty="0">
                <a:effectLst/>
                <a:latin typeface="Aptos" panose="020B0004020202020204" pitchFamily="34" charset="0"/>
                <a:cs typeface="Arial" panose="020B0604020202020204" pitchFamily="34" charset="0"/>
              </a:rPr>
              <a:t> III</a:t>
            </a:r>
            <a:r>
              <a:rPr lang="pl-PL" sz="1400" b="0" i="0" dirty="0">
                <a:effectLst/>
                <a:latin typeface="Aptos" panose="020B0004020202020204" pitchFamily="34" charset="0"/>
                <a:cs typeface="Arial" panose="020B0604020202020204" pitchFamily="34" charset="0"/>
              </a:rPr>
              <a:t> </a:t>
            </a:r>
            <a:r>
              <a:rPr lang="en-US" sz="1400" b="0" i="0" dirty="0">
                <a:effectLst/>
                <a:latin typeface="Aptos" panose="020B0004020202020204" pitchFamily="34" charset="0"/>
                <a:cs typeface="Arial" panose="020B0604020202020204" pitchFamily="34" charset="0"/>
              </a:rPr>
              <a:t>and S bursts</a:t>
            </a:r>
            <a:endParaRPr lang="pl-PL" sz="1400" dirty="0">
              <a:latin typeface="Aptos" panose="020B0004020202020204" pitchFamily="34" charset="0"/>
              <a:cs typeface="Arial" panose="020B0604020202020204" pitchFamily="34" charset="0"/>
            </a:endParaRPr>
          </a:p>
        </p:txBody>
      </p:sp>
      <p:pic>
        <p:nvPicPr>
          <p:cNvPr id="11" name="Obraz 10">
            <a:extLst>
              <a:ext uri="{FF2B5EF4-FFF2-40B4-BE49-F238E27FC236}">
                <a16:creationId xmlns:a16="http://schemas.microsoft.com/office/drawing/2014/main" id="{E1191745-3EF4-D1B0-BAAE-C39736DBC005}"/>
              </a:ext>
            </a:extLst>
          </p:cNvPr>
          <p:cNvPicPr>
            <a:picLocks noChangeAspect="1"/>
          </p:cNvPicPr>
          <p:nvPr/>
        </p:nvPicPr>
        <p:blipFill>
          <a:blip r:embed="rId3"/>
          <a:stretch>
            <a:fillRect/>
          </a:stretch>
        </p:blipFill>
        <p:spPr>
          <a:xfrm>
            <a:off x="865781" y="981755"/>
            <a:ext cx="8386219" cy="3914377"/>
          </a:xfrm>
          <a:prstGeom prst="rect">
            <a:avLst/>
          </a:prstGeom>
        </p:spPr>
      </p:pic>
      <p:sp>
        <p:nvSpPr>
          <p:cNvPr id="3" name="pole tekstowe 2">
            <a:extLst>
              <a:ext uri="{FF2B5EF4-FFF2-40B4-BE49-F238E27FC236}">
                <a16:creationId xmlns:a16="http://schemas.microsoft.com/office/drawing/2014/main" id="{2C4EBC45-33F2-F23D-5822-325B1D46E315}"/>
              </a:ext>
            </a:extLst>
          </p:cNvPr>
          <p:cNvSpPr txBox="1"/>
          <p:nvPr/>
        </p:nvSpPr>
        <p:spPr>
          <a:xfrm>
            <a:off x="1209185" y="4909246"/>
            <a:ext cx="3545695" cy="1169551"/>
          </a:xfrm>
          <a:prstGeom prst="rect">
            <a:avLst/>
          </a:prstGeom>
          <a:noFill/>
        </p:spPr>
        <p:txBody>
          <a:bodyPr wrap="square">
            <a:spAutoFit/>
          </a:bodyPr>
          <a:lstStyle/>
          <a:p>
            <a:r>
              <a:rPr lang="en-US" sz="1400" b="0" i="0" dirty="0">
                <a:effectLst/>
                <a:latin typeface="Aptos" panose="020B0004020202020204" pitchFamily="34" charset="0"/>
                <a:cs typeface="Arial" panose="020B0604020202020204" pitchFamily="34" charset="0"/>
              </a:rPr>
              <a:t>Map of 170 tied-array beams covering a field-of-view of</a:t>
            </a:r>
            <a:r>
              <a:rPr lang="pl-PL" sz="1400" b="0" i="0" dirty="0">
                <a:effectLst/>
                <a:latin typeface="Aptos" panose="020B0004020202020204" pitchFamily="34" charset="0"/>
              </a:rPr>
              <a:t> </a:t>
            </a:r>
            <a:r>
              <a:rPr lang="en-US" sz="1400" b="0" i="0" u="none" strike="noStrike" baseline="0" dirty="0">
                <a:latin typeface="Aptos" panose="020B0004020202020204" pitchFamily="34" charset="0"/>
              </a:rPr>
              <a:t>∼</a:t>
            </a:r>
            <a:r>
              <a:rPr lang="en-US" sz="1400" b="0" i="0" dirty="0">
                <a:effectLst/>
                <a:latin typeface="Aptos" panose="020B0004020202020204" pitchFamily="34" charset="0"/>
                <a:cs typeface="Arial" panose="020B0604020202020204" pitchFamily="34" charset="0"/>
              </a:rPr>
              <a:t>1.3° about the Sun. The full-width half-maximum of the beams at zenith at a frequency of 60 MHz is represented by the red circle</a:t>
            </a:r>
            <a:endParaRPr lang="pl-PL" sz="1400" dirty="0">
              <a:latin typeface="Aptos" panose="020B0004020202020204" pitchFamily="34" charset="0"/>
              <a:cs typeface="Arial" panose="020B0604020202020204" pitchFamily="34" charset="0"/>
            </a:endParaRPr>
          </a:p>
        </p:txBody>
      </p:sp>
      <p:sp>
        <p:nvSpPr>
          <p:cNvPr id="7" name="Symbol zastępczy daty 3">
            <a:extLst>
              <a:ext uri="{FF2B5EF4-FFF2-40B4-BE49-F238E27FC236}">
                <a16:creationId xmlns:a16="http://schemas.microsoft.com/office/drawing/2014/main" id="{5CF6011B-BBB7-CF11-D61E-7A5002E9DDD4}"/>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cxnSp>
        <p:nvCxnSpPr>
          <p:cNvPr id="4" name="Łącznik prosty 3">
            <a:extLst>
              <a:ext uri="{FF2B5EF4-FFF2-40B4-BE49-F238E27FC236}">
                <a16:creationId xmlns:a16="http://schemas.microsoft.com/office/drawing/2014/main" id="{BEA8B70A-C531-B24F-7316-425F985CF519}"/>
              </a:ext>
            </a:extLst>
          </p:cNvPr>
          <p:cNvCxnSpPr>
            <a:cxnSpLocks/>
          </p:cNvCxnSpPr>
          <p:nvPr/>
        </p:nvCxnSpPr>
        <p:spPr>
          <a:xfrm>
            <a:off x="792000" y="720000"/>
            <a:ext cx="31662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04595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C523188F-039D-4F00-CB10-F9DFB50AAC78}"/>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ole tekstowe 1">
            <a:extLst>
              <a:ext uri="{FF2B5EF4-FFF2-40B4-BE49-F238E27FC236}">
                <a16:creationId xmlns:a16="http://schemas.microsoft.com/office/drawing/2014/main" id="{AC1D692F-7098-670C-BEAA-26639DCD8A08}"/>
              </a:ext>
            </a:extLst>
          </p:cNvPr>
          <p:cNvSpPr txBox="1"/>
          <p:nvPr/>
        </p:nvSpPr>
        <p:spPr>
          <a:xfrm>
            <a:off x="720000" y="360000"/>
            <a:ext cx="10800000" cy="400110"/>
          </a:xfrm>
          <a:prstGeom prst="rect">
            <a:avLst/>
          </a:prstGeom>
          <a:noFill/>
        </p:spPr>
        <p:txBody>
          <a:bodyPr wrap="square" rtlCol="0">
            <a:spAutoFit/>
          </a:bodyPr>
          <a:lstStyle/>
          <a:p>
            <a:r>
              <a:rPr lang="pl-PL" sz="2000" b="1" dirty="0">
                <a:latin typeface="Aptos" panose="020B0004020202020204" pitchFamily="34" charset="0"/>
                <a:ea typeface="MS Mincho" panose="02020609040205080304" pitchFamily="49" charset="-128"/>
                <a:cs typeface="Arial" panose="020B0604020202020204" pitchFamily="34" charset="0"/>
              </a:rPr>
              <a:t>IDOLS</a:t>
            </a:r>
            <a:endParaRPr lang="en-US" sz="2000" b="1" dirty="0">
              <a:latin typeface="Aptos" panose="020B0004020202020204" pitchFamily="34" charset="0"/>
              <a:cs typeface="Arial" panose="020B0604020202020204" pitchFamily="34" charset="0"/>
            </a:endParaRPr>
          </a:p>
        </p:txBody>
      </p:sp>
      <p:sp>
        <p:nvSpPr>
          <p:cNvPr id="7" name="pole tekstowe 6">
            <a:extLst>
              <a:ext uri="{FF2B5EF4-FFF2-40B4-BE49-F238E27FC236}">
                <a16:creationId xmlns:a16="http://schemas.microsoft.com/office/drawing/2014/main" id="{1F320FA5-3268-64AC-CE47-C0D0DD850754}"/>
              </a:ext>
            </a:extLst>
          </p:cNvPr>
          <p:cNvSpPr txBox="1"/>
          <p:nvPr/>
        </p:nvSpPr>
        <p:spPr>
          <a:xfrm>
            <a:off x="720000" y="1616928"/>
            <a:ext cx="10800000" cy="3416320"/>
          </a:xfrm>
          <a:prstGeom prst="rect">
            <a:avLst/>
          </a:prstGeom>
          <a:noFill/>
        </p:spPr>
        <p:txBody>
          <a:bodyPr wrap="square">
            <a:spAutoFit/>
          </a:bodyPr>
          <a:lstStyle/>
          <a:p>
            <a:r>
              <a:rPr lang="en-US" sz="1800" b="1" i="0" dirty="0">
                <a:effectLst/>
                <a:latin typeface="Aptos" panose="020B0004020202020204" pitchFamily="34" charset="0"/>
                <a:cs typeface="Arial" panose="020B0604020202020204" pitchFamily="34" charset="0"/>
              </a:rPr>
              <a:t>Incremental Development of LOFAR Space</a:t>
            </a:r>
            <a:r>
              <a:rPr lang="pl-PL" sz="1800" b="1" i="0" dirty="0">
                <a:effectLst/>
                <a:latin typeface="Aptos" panose="020B0004020202020204" pitchFamily="34" charset="0"/>
                <a:cs typeface="Arial" panose="020B0604020202020204" pitchFamily="34" charset="0"/>
              </a:rPr>
              <a:t>-</a:t>
            </a:r>
            <a:r>
              <a:rPr lang="en-US" sz="1800" b="1" i="0" dirty="0">
                <a:effectLst/>
                <a:latin typeface="Aptos" panose="020B0004020202020204" pitchFamily="34" charset="0"/>
                <a:cs typeface="Arial" panose="020B0604020202020204" pitchFamily="34" charset="0"/>
              </a:rPr>
              <a:t>Weather</a:t>
            </a:r>
            <a:r>
              <a:rPr lang="pl-PL" sz="1800" b="1" i="0" dirty="0">
                <a:effectLst/>
                <a:latin typeface="Aptos" panose="020B0004020202020204" pitchFamily="34" charset="0"/>
                <a:cs typeface="Arial" panose="020B0604020202020204" pitchFamily="34" charset="0"/>
              </a:rPr>
              <a:t> (</a:t>
            </a:r>
            <a:r>
              <a:rPr lang="en-US" sz="1800" b="1" i="0" dirty="0">
                <a:effectLst/>
                <a:latin typeface="Aptos" panose="020B0004020202020204" pitchFamily="34" charset="0"/>
                <a:cs typeface="Arial" panose="020B0604020202020204" pitchFamily="34" charset="0"/>
              </a:rPr>
              <a:t>IDOLS</a:t>
            </a:r>
            <a:r>
              <a:rPr lang="pl-PL" sz="1800" b="1" i="0" dirty="0">
                <a:effectLst/>
                <a:latin typeface="Aptos" panose="020B0004020202020204" pitchFamily="34" charset="0"/>
                <a:cs typeface="Arial" panose="020B0604020202020204" pitchFamily="34" charset="0"/>
              </a:rPr>
              <a:t>)</a:t>
            </a:r>
            <a:r>
              <a:rPr lang="en-US" sz="1800" b="0" i="0" dirty="0">
                <a:effectLst/>
                <a:latin typeface="Aptos" panose="020B0004020202020204" pitchFamily="34" charset="0"/>
                <a:cs typeface="Arial" panose="020B0604020202020204" pitchFamily="34" charset="0"/>
              </a:rPr>
              <a:t> project demonstrate</a:t>
            </a:r>
            <a:r>
              <a:rPr lang="pl-PL" sz="1800" b="0" i="0" dirty="0">
                <a:effectLst/>
                <a:latin typeface="Aptos" panose="020B0004020202020204" pitchFamily="34" charset="0"/>
                <a:cs typeface="Arial" panose="020B0604020202020204" pitchFamily="34" charset="0"/>
              </a:rPr>
              <a:t>s</a:t>
            </a:r>
            <a:r>
              <a:rPr lang="en-US" sz="1800" b="0" i="0" dirty="0">
                <a:effectLst/>
                <a:latin typeface="Aptos" panose="020B0004020202020204" pitchFamily="34" charset="0"/>
                <a:cs typeface="Arial" panose="020B0604020202020204" pitchFamily="34" charset="0"/>
              </a:rPr>
              <a:t> the capabilities of LOFAR for space weather studies in an incremental way, starting with a single LOFAR station.</a:t>
            </a:r>
            <a:endParaRPr lang="pl-PL" sz="1800" b="0" i="0" dirty="0">
              <a:effectLst/>
              <a:latin typeface="Aptos" panose="020B0004020202020204" pitchFamily="34" charset="0"/>
              <a:cs typeface="Arial" panose="020B0604020202020204" pitchFamily="34" charset="0"/>
            </a:endParaRPr>
          </a:p>
          <a:p>
            <a:endParaRPr lang="pl-PL" dirty="0">
              <a:latin typeface="Aptos" panose="020B0004020202020204" pitchFamily="34" charset="0"/>
              <a:cs typeface="Arial" panose="020B0604020202020204" pitchFamily="34" charset="0"/>
            </a:endParaRPr>
          </a:p>
          <a:p>
            <a:r>
              <a:rPr lang="en-US" sz="1800" b="0" i="0" dirty="0">
                <a:effectLst/>
                <a:latin typeface="Aptos" panose="020B0004020202020204" pitchFamily="34" charset="0"/>
                <a:cs typeface="Arial" panose="020B0604020202020204" pitchFamily="34" charset="0"/>
              </a:rPr>
              <a:t>A team of scientists from ASTRON and the Solar and Space Weather KSP develop a set of dedicated solar and space weather observation routines, based on the existing LOFAR instrument.</a:t>
            </a:r>
            <a:endParaRPr lang="pl-PL" dirty="0">
              <a:latin typeface="Aptos" panose="020B0004020202020204" pitchFamily="34" charset="0"/>
              <a:cs typeface="Arial" panose="020B0604020202020204" pitchFamily="34" charset="0"/>
            </a:endParaRPr>
          </a:p>
          <a:p>
            <a:endParaRPr lang="pl-PL" dirty="0">
              <a:latin typeface="Aptos" panose="020B0004020202020204" pitchFamily="34" charset="0"/>
              <a:cs typeface="Arial" panose="020B0604020202020204" pitchFamily="34" charset="0"/>
            </a:endParaRPr>
          </a:p>
          <a:p>
            <a:r>
              <a:rPr lang="pl-PL" sz="1800" b="1" i="0" dirty="0">
                <a:effectLst/>
                <a:latin typeface="Aptos" panose="020B0004020202020204" pitchFamily="34" charset="0"/>
                <a:cs typeface="Arial" panose="020B0604020202020204" pitchFamily="34" charset="0"/>
              </a:rPr>
              <a:t>Status:</a:t>
            </a:r>
          </a:p>
          <a:p>
            <a:pPr marL="285750" indent="-285750">
              <a:buFont typeface="Arial" panose="020B0604020202020204" pitchFamily="34" charset="0"/>
              <a:buChar char="–"/>
            </a:pPr>
            <a:r>
              <a:rPr lang="pl-PL" dirty="0">
                <a:latin typeface="Aptos" panose="020B0004020202020204" pitchFamily="34" charset="0"/>
                <a:cs typeface="Arial" panose="020B0604020202020204" pitchFamily="34" charset="0"/>
              </a:rPr>
              <a:t>f</a:t>
            </a:r>
            <a:r>
              <a:rPr lang="en-NL" dirty="0">
                <a:latin typeface="Aptos" panose="020B0004020202020204" pitchFamily="34" charset="0"/>
                <a:cs typeface="Arial" panose="020B0604020202020204" pitchFamily="34" charset="0"/>
              </a:rPr>
              <a:t>irst </a:t>
            </a:r>
            <a:r>
              <a:rPr lang="pl-PL" dirty="0">
                <a:latin typeface="Aptos" panose="020B0004020202020204" pitchFamily="34" charset="0"/>
                <a:cs typeface="Arial" panose="020B0604020202020204" pitchFamily="34" charset="0"/>
              </a:rPr>
              <a:t>l</a:t>
            </a:r>
            <a:r>
              <a:rPr lang="en-NL" dirty="0">
                <a:latin typeface="Aptos" panose="020B0004020202020204" pitchFamily="34" charset="0"/>
                <a:cs typeface="Arial" panose="020B0604020202020204" pitchFamily="34" charset="0"/>
              </a:rPr>
              <a:t>ight </a:t>
            </a:r>
            <a:r>
              <a:rPr lang="pl-PL" dirty="0">
                <a:latin typeface="Aptos" panose="020B0004020202020204" pitchFamily="34" charset="0"/>
                <a:cs typeface="Arial" panose="020B0604020202020204" pitchFamily="34" charset="0"/>
              </a:rPr>
              <a:t>– 13 </a:t>
            </a:r>
            <a:r>
              <a:rPr lang="pl-PL" dirty="0" err="1">
                <a:latin typeface="Aptos" panose="020B0004020202020204" pitchFamily="34" charset="0"/>
                <a:cs typeface="Arial" panose="020B0604020202020204" pitchFamily="34" charset="0"/>
              </a:rPr>
              <a:t>April</a:t>
            </a:r>
            <a:r>
              <a:rPr lang="pl-PL" dirty="0">
                <a:latin typeface="Aptos" panose="020B0004020202020204" pitchFamily="34" charset="0"/>
                <a:cs typeface="Arial" panose="020B0604020202020204" pitchFamily="34" charset="0"/>
              </a:rPr>
              <a:t> </a:t>
            </a:r>
            <a:r>
              <a:rPr lang="en-NL" dirty="0">
                <a:latin typeface="Aptos" panose="020B0004020202020204" pitchFamily="34" charset="0"/>
                <a:cs typeface="Arial" panose="020B0604020202020204" pitchFamily="34" charset="0"/>
              </a:rPr>
              <a:t>2022</a:t>
            </a:r>
          </a:p>
          <a:p>
            <a:pPr marL="285750" indent="-285750">
              <a:buFont typeface="Arial" panose="020B0604020202020204" pitchFamily="34" charset="0"/>
              <a:buChar char="–"/>
            </a:pPr>
            <a:r>
              <a:rPr lang="pl-PL" dirty="0">
                <a:latin typeface="Aptos" panose="020B0004020202020204" pitchFamily="34" charset="0"/>
                <a:cs typeface="Arial" panose="020B0604020202020204" pitchFamily="34" charset="0"/>
              </a:rPr>
              <a:t>l</a:t>
            </a:r>
            <a:r>
              <a:rPr lang="en-NL" dirty="0">
                <a:latin typeface="Aptos" panose="020B0004020202020204" pitchFamily="34" charset="0"/>
                <a:cs typeface="Arial" panose="020B0604020202020204" pitchFamily="34" charset="0"/>
              </a:rPr>
              <a:t>ive monitoring tests </a:t>
            </a:r>
            <a:r>
              <a:rPr lang="pl-PL" dirty="0">
                <a:latin typeface="Aptos" panose="020B0004020202020204" pitchFamily="34" charset="0"/>
                <a:cs typeface="Arial" panose="020B0604020202020204" pitchFamily="34" charset="0"/>
              </a:rPr>
              <a:t>– s</a:t>
            </a:r>
            <a:r>
              <a:rPr lang="en-NL" dirty="0">
                <a:latin typeface="Aptos" panose="020B0004020202020204" pitchFamily="34" charset="0"/>
                <a:cs typeface="Arial" panose="020B0604020202020204" pitchFamily="34" charset="0"/>
              </a:rPr>
              <a:t>ummer</a:t>
            </a:r>
            <a:r>
              <a:rPr lang="pl-PL" dirty="0">
                <a:latin typeface="Aptos" panose="020B0004020202020204" pitchFamily="34" charset="0"/>
                <a:cs typeface="Arial" panose="020B0604020202020204" pitchFamily="34" charset="0"/>
              </a:rPr>
              <a:t> </a:t>
            </a:r>
            <a:r>
              <a:rPr lang="en-NL" dirty="0">
                <a:latin typeface="Aptos" panose="020B0004020202020204" pitchFamily="34" charset="0"/>
                <a:cs typeface="Arial" panose="020B0604020202020204" pitchFamily="34" charset="0"/>
              </a:rPr>
              <a:t>2022</a:t>
            </a:r>
          </a:p>
          <a:p>
            <a:pPr marL="285750" indent="-285750">
              <a:buFont typeface="Arial" panose="020B0604020202020204" pitchFamily="34" charset="0"/>
              <a:buChar char="–"/>
            </a:pPr>
            <a:r>
              <a:rPr lang="pl-PL" dirty="0">
                <a:latin typeface="Aptos" panose="020B0004020202020204" pitchFamily="34" charset="0"/>
                <a:cs typeface="Arial" panose="020B0604020202020204" pitchFamily="34" charset="0"/>
              </a:rPr>
              <a:t>l</a:t>
            </a:r>
            <a:r>
              <a:rPr lang="en-NL" dirty="0">
                <a:latin typeface="Aptos" panose="020B0004020202020204" pitchFamily="34" charset="0"/>
                <a:cs typeface="Arial" panose="020B0604020202020204" pitchFamily="34" charset="0"/>
              </a:rPr>
              <a:t>ive monitoring operational</a:t>
            </a:r>
            <a:r>
              <a:rPr lang="pl-PL" dirty="0">
                <a:latin typeface="Aptos" panose="020B0004020202020204" pitchFamily="34" charset="0"/>
                <a:cs typeface="Arial" panose="020B0604020202020204" pitchFamily="34" charset="0"/>
              </a:rPr>
              <a:t> –</a:t>
            </a:r>
            <a:r>
              <a:rPr lang="en-NL" dirty="0">
                <a:latin typeface="Aptos" panose="020B0004020202020204" pitchFamily="34" charset="0"/>
                <a:cs typeface="Arial" panose="020B0604020202020204" pitchFamily="34" charset="0"/>
              </a:rPr>
              <a:t> end</a:t>
            </a:r>
            <a:r>
              <a:rPr lang="pl-PL" dirty="0">
                <a:latin typeface="Aptos" panose="020B0004020202020204" pitchFamily="34" charset="0"/>
                <a:cs typeface="Arial" panose="020B0604020202020204" pitchFamily="34" charset="0"/>
              </a:rPr>
              <a:t> </a:t>
            </a:r>
            <a:r>
              <a:rPr lang="en-NL" dirty="0">
                <a:latin typeface="Aptos" panose="020B0004020202020204" pitchFamily="34" charset="0"/>
                <a:cs typeface="Arial" panose="020B0604020202020204" pitchFamily="34" charset="0"/>
              </a:rPr>
              <a:t>2022</a:t>
            </a:r>
          </a:p>
          <a:p>
            <a:pPr marL="285750" indent="-285750">
              <a:buFont typeface="Arial" panose="020B0604020202020204" pitchFamily="34" charset="0"/>
              <a:buChar char="–"/>
            </a:pPr>
            <a:r>
              <a:rPr lang="pl-PL" dirty="0">
                <a:latin typeface="Aptos" panose="020B0004020202020204" pitchFamily="34" charset="0"/>
                <a:cs typeface="Arial" panose="020B0604020202020204" pitchFamily="34" charset="0"/>
              </a:rPr>
              <a:t>a</a:t>
            </a:r>
            <a:r>
              <a:rPr lang="en-NL" dirty="0">
                <a:latin typeface="Aptos" panose="020B0004020202020204" pitchFamily="34" charset="0"/>
                <a:cs typeface="Arial" panose="020B0604020202020204" pitchFamily="34" charset="0"/>
              </a:rPr>
              <a:t>rchive processing</a:t>
            </a:r>
            <a:r>
              <a:rPr lang="pl-PL" dirty="0">
                <a:latin typeface="Aptos" panose="020B0004020202020204" pitchFamily="34" charset="0"/>
                <a:cs typeface="Arial" panose="020B0604020202020204" pitchFamily="34" charset="0"/>
              </a:rPr>
              <a:t> –</a:t>
            </a:r>
            <a:r>
              <a:rPr lang="en-NL" dirty="0">
                <a:latin typeface="Aptos" panose="020B0004020202020204" pitchFamily="34" charset="0"/>
                <a:cs typeface="Arial" panose="020B0604020202020204" pitchFamily="34" charset="0"/>
              </a:rPr>
              <a:t> </a:t>
            </a:r>
            <a:r>
              <a:rPr lang="pl-PL" dirty="0">
                <a:latin typeface="Aptos" panose="020B0004020202020204" pitchFamily="34" charset="0"/>
                <a:cs typeface="Arial" panose="020B0604020202020204" pitchFamily="34" charset="0"/>
              </a:rPr>
              <a:t>u</a:t>
            </a:r>
            <a:r>
              <a:rPr lang="en-NL" dirty="0">
                <a:latin typeface="Aptos" panose="020B0004020202020204" pitchFamily="34" charset="0"/>
                <a:cs typeface="Arial" panose="020B0604020202020204" pitchFamily="34" charset="0"/>
              </a:rPr>
              <a:t>pdated daily  </a:t>
            </a:r>
          </a:p>
          <a:p>
            <a:pPr marL="285750" indent="-285750">
              <a:buFont typeface="Arial" panose="020B0604020202020204" pitchFamily="34" charset="0"/>
              <a:buChar char="–"/>
            </a:pPr>
            <a:r>
              <a:rPr lang="pl-PL" dirty="0">
                <a:latin typeface="Aptos" panose="020B0004020202020204" pitchFamily="34" charset="0"/>
                <a:cs typeface="Arial" panose="020B0604020202020204" pitchFamily="34" charset="0"/>
              </a:rPr>
              <a:t>p</a:t>
            </a:r>
            <a:r>
              <a:rPr lang="en-NL" dirty="0">
                <a:latin typeface="Aptos" panose="020B0004020202020204" pitchFamily="34" charset="0"/>
                <a:cs typeface="Arial" panose="020B0604020202020204" pitchFamily="34" charset="0"/>
              </a:rPr>
              <a:t>reparing teams </a:t>
            </a:r>
            <a:r>
              <a:rPr lang="pl-PL" dirty="0">
                <a:latin typeface="Aptos" panose="020B0004020202020204" pitchFamily="34" charset="0"/>
                <a:cs typeface="Arial" panose="020B0604020202020204" pitchFamily="34" charset="0"/>
              </a:rPr>
              <a:t>– </a:t>
            </a:r>
            <a:r>
              <a:rPr lang="en-NL" dirty="0">
                <a:latin typeface="Aptos" panose="020B0004020202020204" pitchFamily="34" charset="0"/>
                <a:cs typeface="Arial" panose="020B0604020202020204" pitchFamily="34" charset="0"/>
              </a:rPr>
              <a:t>from </a:t>
            </a:r>
            <a:r>
              <a:rPr lang="pl-PL" dirty="0">
                <a:latin typeface="Aptos" panose="020B0004020202020204" pitchFamily="34" charset="0"/>
                <a:cs typeface="Arial" panose="020B0604020202020204" pitchFamily="34" charset="0"/>
              </a:rPr>
              <a:t>s</a:t>
            </a:r>
            <a:r>
              <a:rPr lang="en-NL" dirty="0">
                <a:latin typeface="Aptos" panose="020B0004020202020204" pitchFamily="34" charset="0"/>
                <a:cs typeface="Arial" panose="020B0604020202020204" pitchFamily="34" charset="0"/>
              </a:rPr>
              <a:t>ummer 2023</a:t>
            </a:r>
          </a:p>
        </p:txBody>
      </p:sp>
      <p:grpSp>
        <p:nvGrpSpPr>
          <p:cNvPr id="6" name="Grupa 5">
            <a:extLst>
              <a:ext uri="{FF2B5EF4-FFF2-40B4-BE49-F238E27FC236}">
                <a16:creationId xmlns:a16="http://schemas.microsoft.com/office/drawing/2014/main" id="{AABBC20A-16F8-8BCE-FB65-8F90DD1A9266}"/>
              </a:ext>
            </a:extLst>
          </p:cNvPr>
          <p:cNvGrpSpPr/>
          <p:nvPr/>
        </p:nvGrpSpPr>
        <p:grpSpPr>
          <a:xfrm>
            <a:off x="8813114" y="201401"/>
            <a:ext cx="3046161" cy="1352861"/>
            <a:chOff x="8759951" y="126973"/>
            <a:chExt cx="3046161" cy="1352861"/>
          </a:xfrm>
        </p:grpSpPr>
        <p:pic>
          <p:nvPicPr>
            <p:cNvPr id="10" name="Picture 6">
              <a:extLst>
                <a:ext uri="{FF2B5EF4-FFF2-40B4-BE49-F238E27FC236}">
                  <a16:creationId xmlns:a16="http://schemas.microsoft.com/office/drawing/2014/main" id="{1089FB5C-FD16-429A-C45A-19E1007E30B9}"/>
                </a:ext>
              </a:extLst>
            </p:cNvPr>
            <p:cNvPicPr>
              <a:picLocks noChangeAspect="1"/>
            </p:cNvPicPr>
            <p:nvPr/>
          </p:nvPicPr>
          <p:blipFill>
            <a:blip r:embed="rId3"/>
            <a:stretch>
              <a:fillRect/>
            </a:stretch>
          </p:blipFill>
          <p:spPr>
            <a:xfrm>
              <a:off x="8759951" y="126973"/>
              <a:ext cx="3046161" cy="1352861"/>
            </a:xfrm>
            <a:prstGeom prst="rect">
              <a:avLst/>
            </a:prstGeom>
          </p:spPr>
        </p:pic>
        <p:sp>
          <p:nvSpPr>
            <p:cNvPr id="11" name="TextBox 7">
              <a:extLst>
                <a:ext uri="{FF2B5EF4-FFF2-40B4-BE49-F238E27FC236}">
                  <a16:creationId xmlns:a16="http://schemas.microsoft.com/office/drawing/2014/main" id="{CCA71C69-01E0-6839-7EC8-39566ABD03F9}"/>
                </a:ext>
              </a:extLst>
            </p:cNvPr>
            <p:cNvSpPr txBox="1"/>
            <p:nvPr/>
          </p:nvSpPr>
          <p:spPr>
            <a:xfrm>
              <a:off x="8880243" y="1219863"/>
              <a:ext cx="2805576" cy="23852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50" b="1" i="0" u="none" strike="noStrike" kern="1200" cap="none" spc="0" normalizeH="0" baseline="0" noProof="0" dirty="0">
                  <a:ln>
                    <a:noFill/>
                  </a:ln>
                  <a:solidFill>
                    <a:srgbClr val="ED7D31"/>
                  </a:solidFill>
                  <a:effectLst/>
                  <a:uLnTx/>
                  <a:uFillTx/>
                  <a:latin typeface="Calibri" panose="020F0502020204030204"/>
                  <a:ea typeface="+mn-ea"/>
                  <a:cs typeface="+mn-cs"/>
                </a:rPr>
                <a:t>Incremental Development of LOFAR Space-Weather</a:t>
              </a:r>
            </a:p>
          </p:txBody>
        </p:sp>
      </p:grpSp>
      <p:sp>
        <p:nvSpPr>
          <p:cNvPr id="4" name="pole tekstowe 3">
            <a:extLst>
              <a:ext uri="{FF2B5EF4-FFF2-40B4-BE49-F238E27FC236}">
                <a16:creationId xmlns:a16="http://schemas.microsoft.com/office/drawing/2014/main" id="{57E83214-5676-23B2-673F-8F68403D1D49}"/>
              </a:ext>
            </a:extLst>
          </p:cNvPr>
          <p:cNvSpPr txBox="1"/>
          <p:nvPr/>
        </p:nvSpPr>
        <p:spPr>
          <a:xfrm>
            <a:off x="5652240" y="6374711"/>
            <a:ext cx="6093724" cy="307777"/>
          </a:xfrm>
          <a:prstGeom prst="rect">
            <a:avLst/>
          </a:prstGeom>
          <a:noFill/>
        </p:spPr>
        <p:txBody>
          <a:bodyPr wrap="square">
            <a:spAutoFit/>
          </a:bodyPr>
          <a:lstStyle/>
          <a:p>
            <a:pPr algn="r"/>
            <a:r>
              <a:rPr lang="pl-PL" sz="1400" dirty="0" err="1">
                <a:solidFill>
                  <a:schemeClr val="bg1">
                    <a:lumMod val="95000"/>
                  </a:schemeClr>
                </a:solidFill>
                <a:latin typeface="Aptos" panose="020B0004020202020204" pitchFamily="34" charset="0"/>
                <a:cs typeface="Arial" panose="020B0604020202020204" pitchFamily="34" charset="0"/>
              </a:rPr>
              <a:t>Based</a:t>
            </a:r>
            <a:r>
              <a:rPr lang="pl-PL" sz="1400" dirty="0">
                <a:solidFill>
                  <a:schemeClr val="bg1">
                    <a:lumMod val="95000"/>
                  </a:schemeClr>
                </a:solidFill>
                <a:latin typeface="Aptos" panose="020B0004020202020204" pitchFamily="34" charset="0"/>
                <a:cs typeface="Arial" panose="020B0604020202020204" pitchFamily="34" charset="0"/>
              </a:rPr>
              <a:t> on: P. </a:t>
            </a:r>
            <a:r>
              <a:rPr lang="pl-PL" sz="1400" dirty="0" err="1">
                <a:solidFill>
                  <a:schemeClr val="bg1">
                    <a:lumMod val="95000"/>
                  </a:schemeClr>
                </a:solidFill>
                <a:latin typeface="Aptos" panose="020B0004020202020204" pitchFamily="34" charset="0"/>
                <a:cs typeface="Arial" panose="020B0604020202020204" pitchFamily="34" charset="0"/>
              </a:rPr>
              <a:t>Zucca</a:t>
            </a:r>
            <a:r>
              <a:rPr lang="pl-PL" sz="1400" dirty="0">
                <a:solidFill>
                  <a:schemeClr val="bg1">
                    <a:lumMod val="95000"/>
                  </a:schemeClr>
                </a:solidFill>
                <a:latin typeface="Aptos" panose="020B0004020202020204" pitchFamily="34" charset="0"/>
                <a:cs typeface="Arial" panose="020B0604020202020204" pitchFamily="34" charset="0"/>
              </a:rPr>
              <a:t> </a:t>
            </a:r>
            <a:r>
              <a:rPr lang="pl-PL" sz="1400" dirty="0" err="1">
                <a:solidFill>
                  <a:schemeClr val="bg1">
                    <a:lumMod val="95000"/>
                  </a:schemeClr>
                </a:solidFill>
                <a:latin typeface="Aptos" panose="020B0004020202020204" pitchFamily="34" charset="0"/>
                <a:cs typeface="Arial" panose="020B0604020202020204" pitchFamily="34" charset="0"/>
              </a:rPr>
              <a:t>presentation</a:t>
            </a:r>
            <a:endParaRPr lang="pl-PL" sz="1400" dirty="0">
              <a:solidFill>
                <a:schemeClr val="bg1">
                  <a:lumMod val="95000"/>
                </a:schemeClr>
              </a:solidFill>
              <a:latin typeface="Aptos" panose="020B0004020202020204" pitchFamily="34" charset="0"/>
              <a:cs typeface="Arial" panose="020B0604020202020204" pitchFamily="34" charset="0"/>
            </a:endParaRPr>
          </a:p>
        </p:txBody>
      </p:sp>
      <p:sp>
        <p:nvSpPr>
          <p:cNvPr id="5" name="Symbol zastępczy daty 3">
            <a:extLst>
              <a:ext uri="{FF2B5EF4-FFF2-40B4-BE49-F238E27FC236}">
                <a16:creationId xmlns:a16="http://schemas.microsoft.com/office/drawing/2014/main" id="{D0B397A9-5443-69E3-FDD2-917E0C61F90E}"/>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cxnSp>
        <p:nvCxnSpPr>
          <p:cNvPr id="3" name="Łącznik prosty 2">
            <a:extLst>
              <a:ext uri="{FF2B5EF4-FFF2-40B4-BE49-F238E27FC236}">
                <a16:creationId xmlns:a16="http://schemas.microsoft.com/office/drawing/2014/main" id="{3E7586D7-2BEC-4DCE-4C40-64ABB11262C6}"/>
              </a:ext>
            </a:extLst>
          </p:cNvPr>
          <p:cNvCxnSpPr>
            <a:cxnSpLocks/>
          </p:cNvCxnSpPr>
          <p:nvPr/>
        </p:nvCxnSpPr>
        <p:spPr>
          <a:xfrm>
            <a:off x="792000" y="720000"/>
            <a:ext cx="31662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EE439152-6C5A-6809-43A6-DBF7023C6E25}"/>
              </a:ext>
            </a:extLst>
          </p:cNvPr>
          <p:cNvSpPr txBox="1"/>
          <p:nvPr/>
        </p:nvSpPr>
        <p:spPr>
          <a:xfrm>
            <a:off x="720000" y="788449"/>
            <a:ext cx="6096000" cy="369332"/>
          </a:xfrm>
          <a:prstGeom prst="rect">
            <a:avLst/>
          </a:prstGeom>
          <a:noFill/>
        </p:spPr>
        <p:txBody>
          <a:bodyPr wrap="square">
            <a:spAutoFit/>
          </a:bodyPr>
          <a:lstStyle/>
          <a:p>
            <a:r>
              <a:rPr lang="pl-PL" dirty="0">
                <a:latin typeface="Aptos" panose="020B0004020202020204" pitchFamily="34" charset="0"/>
              </a:rPr>
              <a:t>https://spaceweather.astron.nl/SolarKSP/data/website/#/</a:t>
            </a:r>
          </a:p>
        </p:txBody>
      </p:sp>
    </p:spTree>
    <p:extLst>
      <p:ext uri="{BB962C8B-B14F-4D97-AF65-F5344CB8AC3E}">
        <p14:creationId xmlns:p14="http://schemas.microsoft.com/office/powerpoint/2010/main" val="269899159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descr="Obraz zawierający zrzut ekranu, tekst, Prostokąt, linia&#10;&#10;Opis wygenerowany automatycznie">
            <a:extLst>
              <a:ext uri="{FF2B5EF4-FFF2-40B4-BE49-F238E27FC236}">
                <a16:creationId xmlns:a16="http://schemas.microsoft.com/office/drawing/2014/main" id="{367D1F39-6063-6E5A-08BA-4E6ABBC5C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260" y="1401639"/>
            <a:ext cx="8007480" cy="4667912"/>
          </a:xfrm>
          <a:prstGeom prst="rect">
            <a:avLst/>
          </a:prstGeom>
        </p:spPr>
      </p:pic>
      <p:sp>
        <p:nvSpPr>
          <p:cNvPr id="9" name="Prostokąt 8">
            <a:extLst>
              <a:ext uri="{FF2B5EF4-FFF2-40B4-BE49-F238E27FC236}">
                <a16:creationId xmlns:a16="http://schemas.microsoft.com/office/drawing/2014/main" id="{C523188F-039D-4F00-CB10-F9DFB50AAC78}"/>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ole tekstowe 1">
            <a:extLst>
              <a:ext uri="{FF2B5EF4-FFF2-40B4-BE49-F238E27FC236}">
                <a16:creationId xmlns:a16="http://schemas.microsoft.com/office/drawing/2014/main" id="{AC1D692F-7098-670C-BEAA-26639DCD8A08}"/>
              </a:ext>
            </a:extLst>
          </p:cNvPr>
          <p:cNvSpPr txBox="1"/>
          <p:nvPr/>
        </p:nvSpPr>
        <p:spPr>
          <a:xfrm>
            <a:off x="720000" y="360000"/>
            <a:ext cx="10800000" cy="400110"/>
          </a:xfrm>
          <a:prstGeom prst="rect">
            <a:avLst/>
          </a:prstGeom>
          <a:noFill/>
        </p:spPr>
        <p:txBody>
          <a:bodyPr wrap="square" rtlCol="0">
            <a:spAutoFit/>
          </a:bodyPr>
          <a:lstStyle/>
          <a:p>
            <a:r>
              <a:rPr lang="pl-PL" sz="2000" b="1" dirty="0">
                <a:latin typeface="Aptos" panose="020B0004020202020204" pitchFamily="34" charset="0"/>
                <a:ea typeface="MS Mincho" panose="02020609040205080304" pitchFamily="49" charset="-128"/>
                <a:cs typeface="Arial" panose="020B0604020202020204" pitchFamily="34" charset="0"/>
              </a:rPr>
              <a:t>IDOLS – DYNAMIC SPECTRA</a:t>
            </a:r>
            <a:endParaRPr lang="en-US" sz="2000" b="1" dirty="0">
              <a:latin typeface="Aptos" panose="020B0004020202020204" pitchFamily="34" charset="0"/>
              <a:cs typeface="Arial" panose="020B0604020202020204" pitchFamily="34" charset="0"/>
            </a:endParaRPr>
          </a:p>
        </p:txBody>
      </p:sp>
      <p:grpSp>
        <p:nvGrpSpPr>
          <p:cNvPr id="6" name="Grupa 5">
            <a:extLst>
              <a:ext uri="{FF2B5EF4-FFF2-40B4-BE49-F238E27FC236}">
                <a16:creationId xmlns:a16="http://schemas.microsoft.com/office/drawing/2014/main" id="{AABBC20A-16F8-8BCE-FB65-8F90DD1A9266}"/>
              </a:ext>
            </a:extLst>
          </p:cNvPr>
          <p:cNvGrpSpPr/>
          <p:nvPr/>
        </p:nvGrpSpPr>
        <p:grpSpPr>
          <a:xfrm>
            <a:off x="8813114" y="201401"/>
            <a:ext cx="3046161" cy="1352861"/>
            <a:chOff x="8759951" y="126973"/>
            <a:chExt cx="3046161" cy="1352861"/>
          </a:xfrm>
        </p:grpSpPr>
        <p:pic>
          <p:nvPicPr>
            <p:cNvPr id="10" name="Picture 6">
              <a:extLst>
                <a:ext uri="{FF2B5EF4-FFF2-40B4-BE49-F238E27FC236}">
                  <a16:creationId xmlns:a16="http://schemas.microsoft.com/office/drawing/2014/main" id="{1089FB5C-FD16-429A-C45A-19E1007E30B9}"/>
                </a:ext>
              </a:extLst>
            </p:cNvPr>
            <p:cNvPicPr>
              <a:picLocks noChangeAspect="1"/>
            </p:cNvPicPr>
            <p:nvPr/>
          </p:nvPicPr>
          <p:blipFill>
            <a:blip r:embed="rId4"/>
            <a:stretch>
              <a:fillRect/>
            </a:stretch>
          </p:blipFill>
          <p:spPr>
            <a:xfrm>
              <a:off x="8759951" y="126973"/>
              <a:ext cx="3046161" cy="1352861"/>
            </a:xfrm>
            <a:prstGeom prst="rect">
              <a:avLst/>
            </a:prstGeom>
          </p:spPr>
        </p:pic>
        <p:sp>
          <p:nvSpPr>
            <p:cNvPr id="11" name="TextBox 7">
              <a:extLst>
                <a:ext uri="{FF2B5EF4-FFF2-40B4-BE49-F238E27FC236}">
                  <a16:creationId xmlns:a16="http://schemas.microsoft.com/office/drawing/2014/main" id="{CCA71C69-01E0-6839-7EC8-39566ABD03F9}"/>
                </a:ext>
              </a:extLst>
            </p:cNvPr>
            <p:cNvSpPr txBox="1"/>
            <p:nvPr/>
          </p:nvSpPr>
          <p:spPr>
            <a:xfrm>
              <a:off x="8880243" y="1219863"/>
              <a:ext cx="2805576" cy="23852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50" b="1" i="0" u="none" strike="noStrike" kern="1200" cap="none" spc="0" normalizeH="0" baseline="0" noProof="0" dirty="0">
                  <a:ln>
                    <a:noFill/>
                  </a:ln>
                  <a:solidFill>
                    <a:srgbClr val="ED7D31"/>
                  </a:solidFill>
                  <a:effectLst/>
                  <a:uLnTx/>
                  <a:uFillTx/>
                  <a:latin typeface="Calibri" panose="020F0502020204030204"/>
                  <a:ea typeface="+mn-ea"/>
                  <a:cs typeface="+mn-cs"/>
                </a:rPr>
                <a:t>Incremental Development of LOFAR Space-Weather</a:t>
              </a:r>
            </a:p>
          </p:txBody>
        </p:sp>
      </p:grpSp>
      <p:sp>
        <p:nvSpPr>
          <p:cNvPr id="5" name="Symbol zastępczy daty 3">
            <a:extLst>
              <a:ext uri="{FF2B5EF4-FFF2-40B4-BE49-F238E27FC236}">
                <a16:creationId xmlns:a16="http://schemas.microsoft.com/office/drawing/2014/main" id="{D0B397A9-5443-69E3-FDD2-917E0C61F90E}"/>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cxnSp>
        <p:nvCxnSpPr>
          <p:cNvPr id="3" name="Łącznik prosty 2">
            <a:extLst>
              <a:ext uri="{FF2B5EF4-FFF2-40B4-BE49-F238E27FC236}">
                <a16:creationId xmlns:a16="http://schemas.microsoft.com/office/drawing/2014/main" id="{3E7586D7-2BEC-4DCE-4C40-64ABB11262C6}"/>
              </a:ext>
            </a:extLst>
          </p:cNvPr>
          <p:cNvCxnSpPr>
            <a:cxnSpLocks/>
          </p:cNvCxnSpPr>
          <p:nvPr/>
        </p:nvCxnSpPr>
        <p:spPr>
          <a:xfrm>
            <a:off x="792000" y="720000"/>
            <a:ext cx="31662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EE439152-6C5A-6809-43A6-DBF7023C6E25}"/>
              </a:ext>
            </a:extLst>
          </p:cNvPr>
          <p:cNvSpPr txBox="1"/>
          <p:nvPr/>
        </p:nvSpPr>
        <p:spPr>
          <a:xfrm>
            <a:off x="720000" y="788449"/>
            <a:ext cx="6096000" cy="369332"/>
          </a:xfrm>
          <a:prstGeom prst="rect">
            <a:avLst/>
          </a:prstGeom>
          <a:noFill/>
        </p:spPr>
        <p:txBody>
          <a:bodyPr wrap="square">
            <a:spAutoFit/>
          </a:bodyPr>
          <a:lstStyle/>
          <a:p>
            <a:r>
              <a:rPr lang="pl-PL" dirty="0">
                <a:latin typeface="Aptos" panose="020B0004020202020204" pitchFamily="34" charset="0"/>
              </a:rPr>
              <a:t>https://spaceweather.astron.nl/SolarKSP/data/website/#/</a:t>
            </a:r>
          </a:p>
        </p:txBody>
      </p:sp>
    </p:spTree>
    <p:extLst>
      <p:ext uri="{BB962C8B-B14F-4D97-AF65-F5344CB8AC3E}">
        <p14:creationId xmlns:p14="http://schemas.microsoft.com/office/powerpoint/2010/main" val="111543178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C523188F-039D-4F00-CB10-F9DFB50AAC78}"/>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ole tekstowe 1">
            <a:extLst>
              <a:ext uri="{FF2B5EF4-FFF2-40B4-BE49-F238E27FC236}">
                <a16:creationId xmlns:a16="http://schemas.microsoft.com/office/drawing/2014/main" id="{AC1D692F-7098-670C-BEAA-26639DCD8A08}"/>
              </a:ext>
            </a:extLst>
          </p:cNvPr>
          <p:cNvSpPr txBox="1"/>
          <p:nvPr/>
        </p:nvSpPr>
        <p:spPr>
          <a:xfrm>
            <a:off x="720000" y="324000"/>
            <a:ext cx="10800000" cy="400110"/>
          </a:xfrm>
          <a:prstGeom prst="rect">
            <a:avLst/>
          </a:prstGeom>
          <a:noFill/>
        </p:spPr>
        <p:txBody>
          <a:bodyPr wrap="square" rtlCol="0">
            <a:spAutoFit/>
          </a:bodyPr>
          <a:lstStyle/>
          <a:p>
            <a:r>
              <a:rPr lang="en-US" sz="2000" b="1" i="0" dirty="0">
                <a:effectLst/>
                <a:latin typeface="Aptos" panose="020B0004020202020204" pitchFamily="34" charset="0"/>
              </a:rPr>
              <a:t>AN OVERVIEW OF LOFAR PUBLICATIONS</a:t>
            </a:r>
            <a:r>
              <a:rPr lang="pl-PL" sz="2000" b="1" dirty="0">
                <a:latin typeface="Aptos" panose="020B0004020202020204" pitchFamily="34" charset="0"/>
              </a:rPr>
              <a:t> (</a:t>
            </a:r>
            <a:r>
              <a:rPr lang="en-US" sz="2000" b="1" i="0" dirty="0">
                <a:effectLst/>
                <a:latin typeface="Aptos" panose="020B0004020202020204" pitchFamily="34" charset="0"/>
              </a:rPr>
              <a:t>2011</a:t>
            </a:r>
            <a:r>
              <a:rPr lang="pl-PL" sz="2000" b="1" i="0" dirty="0">
                <a:effectLst/>
                <a:latin typeface="Aptos" panose="020B0004020202020204" pitchFamily="34" charset="0"/>
              </a:rPr>
              <a:t>–</a:t>
            </a:r>
            <a:r>
              <a:rPr lang="en-US" sz="2000" b="1" i="0" dirty="0">
                <a:effectLst/>
                <a:latin typeface="Aptos" panose="020B0004020202020204" pitchFamily="34" charset="0"/>
              </a:rPr>
              <a:t>2023</a:t>
            </a:r>
            <a:r>
              <a:rPr lang="pl-PL" sz="2000" b="1" i="0" dirty="0">
                <a:effectLst/>
                <a:latin typeface="Aptos" panose="020B0004020202020204" pitchFamily="34" charset="0"/>
              </a:rPr>
              <a:t>)</a:t>
            </a:r>
          </a:p>
        </p:txBody>
      </p:sp>
      <p:sp>
        <p:nvSpPr>
          <p:cNvPr id="6" name="Prostokąt 5">
            <a:extLst>
              <a:ext uri="{FF2B5EF4-FFF2-40B4-BE49-F238E27FC236}">
                <a16:creationId xmlns:a16="http://schemas.microsoft.com/office/drawing/2014/main" id="{98F09880-90AF-9C14-A74B-10DFCD726893}"/>
              </a:ext>
            </a:extLst>
          </p:cNvPr>
          <p:cNvSpPr/>
          <p:nvPr/>
        </p:nvSpPr>
        <p:spPr>
          <a:xfrm>
            <a:off x="1088020" y="1429210"/>
            <a:ext cx="3738623" cy="445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050" name="Picture 2">
            <a:extLst>
              <a:ext uri="{FF2B5EF4-FFF2-40B4-BE49-F238E27FC236}">
                <a16:creationId xmlns:a16="http://schemas.microsoft.com/office/drawing/2014/main" id="{99270F49-F2F4-CA33-37BD-46D68D07B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0" y="1458353"/>
            <a:ext cx="5728450" cy="4296338"/>
          </a:xfrm>
          <a:prstGeom prst="rect">
            <a:avLst/>
          </a:prstGeom>
          <a:noFill/>
          <a:extLst>
            <a:ext uri="{909E8E84-426E-40DD-AFC4-6F175D3DCCD1}">
              <a14:hiddenFill xmlns:a14="http://schemas.microsoft.com/office/drawing/2010/main">
                <a:solidFill>
                  <a:srgbClr val="FFFFFF"/>
                </a:solidFill>
              </a14:hiddenFill>
            </a:ext>
          </a:extLst>
        </p:spPr>
      </p:pic>
      <p:sp>
        <p:nvSpPr>
          <p:cNvPr id="4" name="Symbol zastępczy daty 3">
            <a:extLst>
              <a:ext uri="{FF2B5EF4-FFF2-40B4-BE49-F238E27FC236}">
                <a16:creationId xmlns:a16="http://schemas.microsoft.com/office/drawing/2014/main" id="{042B62DB-E6BE-39E9-F98A-D94A57106121}"/>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sp>
        <p:nvSpPr>
          <p:cNvPr id="3" name="pole tekstowe 2">
            <a:extLst>
              <a:ext uri="{FF2B5EF4-FFF2-40B4-BE49-F238E27FC236}">
                <a16:creationId xmlns:a16="http://schemas.microsoft.com/office/drawing/2014/main" id="{5717FD9D-76B3-9DCA-171E-65177C9ED820}"/>
              </a:ext>
            </a:extLst>
          </p:cNvPr>
          <p:cNvSpPr txBox="1"/>
          <p:nvPr/>
        </p:nvSpPr>
        <p:spPr>
          <a:xfrm>
            <a:off x="719999" y="900000"/>
            <a:ext cx="1080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effectLst/>
                <a:latin typeface="Aptos" panose="020B0004020202020204" pitchFamily="34" charset="0"/>
                <a:cs typeface="Arial" panose="020B0604020202020204" pitchFamily="34" charset="0"/>
              </a:rPr>
              <a:t>About</a:t>
            </a:r>
            <a:r>
              <a:rPr lang="pl-PL" sz="1800" b="0" i="0" dirty="0">
                <a:effectLst/>
                <a:latin typeface="Aptos" panose="020B0004020202020204" pitchFamily="34" charset="0"/>
                <a:cs typeface="Arial" panose="020B0604020202020204" pitchFamily="34" charset="0"/>
              </a:rPr>
              <a:t> </a:t>
            </a:r>
            <a:r>
              <a:rPr lang="pl-PL" b="0" i="0" u="none" strike="noStrike" dirty="0">
                <a:effectLst/>
                <a:highlight>
                  <a:srgbClr val="FFFFFF"/>
                </a:highlight>
                <a:latin typeface="SourceSansPro"/>
              </a:rPr>
              <a:t>6</a:t>
            </a:r>
            <a:r>
              <a:rPr lang="en-US" sz="1800" b="0" i="0" dirty="0">
                <a:effectLst/>
                <a:latin typeface="Aptos" panose="020B0004020202020204" pitchFamily="34" charset="0"/>
                <a:cs typeface="Arial" panose="020B0604020202020204" pitchFamily="34" charset="0"/>
              </a:rPr>
              <a:t>0 </a:t>
            </a:r>
            <a:r>
              <a:rPr lang="pl-PL" sz="1800" b="0" i="0" dirty="0">
                <a:effectLst/>
                <a:latin typeface="Aptos" panose="020B0004020202020204" pitchFamily="34" charset="0"/>
                <a:cs typeface="Arial" panose="020B0604020202020204" pitchFamily="34" charset="0"/>
              </a:rPr>
              <a:t>p</a:t>
            </a:r>
            <a:r>
              <a:rPr lang="en-US" sz="1800" b="0" i="0" dirty="0">
                <a:effectLst/>
                <a:latin typeface="Aptos" panose="020B0004020202020204" pitchFamily="34" charset="0"/>
                <a:cs typeface="Arial" panose="020B0604020202020204" pitchFamily="34" charset="0"/>
              </a:rPr>
              <a:t>apers about the Sun with LOFAR</a:t>
            </a:r>
            <a:r>
              <a:rPr lang="pl-PL" sz="1800" b="0" i="0" dirty="0">
                <a:effectLst/>
                <a:latin typeface="Aptos" panose="020B0004020202020204" pitchFamily="34" charset="0"/>
                <a:cs typeface="Arial" panose="020B0604020202020204" pitchFamily="34" charset="0"/>
              </a:rPr>
              <a:t> (</a:t>
            </a:r>
            <a:r>
              <a:rPr lang="en-US" sz="1800" b="0" i="0" dirty="0">
                <a:effectLst/>
                <a:latin typeface="Aptos" panose="020B0004020202020204" pitchFamily="34" charset="0"/>
                <a:cs typeface="Arial" panose="020B0604020202020204" pitchFamily="34" charset="0"/>
              </a:rPr>
              <a:t>about </a:t>
            </a:r>
            <a:r>
              <a:rPr lang="pl-PL" sz="1800" b="0" i="0" dirty="0">
                <a:effectLst/>
                <a:latin typeface="Aptos" panose="020B0004020202020204" pitchFamily="34" charset="0"/>
                <a:cs typeface="Arial" panose="020B0604020202020204" pitchFamily="34" charset="0"/>
              </a:rPr>
              <a:t>7</a:t>
            </a:r>
            <a:r>
              <a:rPr lang="en-US" sz="1800" b="0" i="0" dirty="0">
                <a:effectLst/>
                <a:latin typeface="Aptos" panose="020B0004020202020204" pitchFamily="34" charset="0"/>
                <a:cs typeface="Arial" panose="020B0604020202020204" pitchFamily="34" charset="0"/>
              </a:rPr>
              <a:t>% output of </a:t>
            </a:r>
            <a:r>
              <a:rPr lang="pl-PL" sz="1800" b="0" dirty="0" err="1">
                <a:latin typeface="Aptos" panose="020B0004020202020204" pitchFamily="34" charset="0"/>
                <a:cs typeface="Arial" panose="020B0604020202020204" pitchFamily="34" charset="0"/>
              </a:rPr>
              <a:t>all</a:t>
            </a:r>
            <a:r>
              <a:rPr lang="en-US" sz="1800" b="0" i="0" dirty="0">
                <a:effectLst/>
                <a:latin typeface="Aptos" panose="020B0004020202020204" pitchFamily="34" charset="0"/>
                <a:cs typeface="Arial" panose="020B0604020202020204" pitchFamily="34" charset="0"/>
              </a:rPr>
              <a:t> LOFAR papers</a:t>
            </a:r>
            <a:r>
              <a:rPr lang="pl-PL" sz="1800" b="0" i="0" dirty="0">
                <a:effectLst/>
                <a:latin typeface="Aptos" panose="020B0004020202020204" pitchFamily="34" charset="0"/>
                <a:cs typeface="Arial" panose="020B0604020202020204" pitchFamily="34" charset="0"/>
              </a:rPr>
              <a:t>) </a:t>
            </a:r>
            <a:r>
              <a:rPr lang="pl-PL" sz="1800" b="0" i="0" dirty="0" err="1">
                <a:effectLst/>
                <a:latin typeface="Aptos" panose="020B0004020202020204" pitchFamily="34" charset="0"/>
                <a:cs typeface="Arial" panose="020B0604020202020204" pitchFamily="34" charset="0"/>
              </a:rPr>
              <a:t>were</a:t>
            </a:r>
            <a:r>
              <a:rPr lang="pl-PL" sz="1800" b="0" i="0" dirty="0">
                <a:effectLst/>
                <a:latin typeface="Aptos" panose="020B0004020202020204" pitchFamily="34" charset="0"/>
                <a:cs typeface="Arial" panose="020B0604020202020204" pitchFamily="34" charset="0"/>
              </a:rPr>
              <a:t> </a:t>
            </a:r>
            <a:r>
              <a:rPr lang="pl-PL" sz="1800" b="0" i="0" dirty="0" err="1">
                <a:effectLst/>
                <a:latin typeface="Aptos" panose="020B0004020202020204" pitchFamily="34" charset="0"/>
                <a:cs typeface="Arial" panose="020B0604020202020204" pitchFamily="34" charset="0"/>
              </a:rPr>
              <a:t>published</a:t>
            </a:r>
            <a:r>
              <a:rPr lang="pl-PL" sz="1800" b="0" i="0" dirty="0">
                <a:effectLst/>
                <a:latin typeface="Aptos" panose="020B0004020202020204" pitchFamily="34" charset="0"/>
                <a:cs typeface="Arial" panose="020B0604020202020204" pitchFamily="34" charset="0"/>
              </a:rPr>
              <a:t>.</a:t>
            </a:r>
          </a:p>
        </p:txBody>
      </p:sp>
      <p:sp>
        <p:nvSpPr>
          <p:cNvPr id="7" name="pole tekstowe 6">
            <a:extLst>
              <a:ext uri="{FF2B5EF4-FFF2-40B4-BE49-F238E27FC236}">
                <a16:creationId xmlns:a16="http://schemas.microsoft.com/office/drawing/2014/main" id="{8D0A58BB-5881-FBCF-B2FA-FF35D0BFAE64}"/>
              </a:ext>
            </a:extLst>
          </p:cNvPr>
          <p:cNvSpPr txBox="1"/>
          <p:nvPr/>
        </p:nvSpPr>
        <p:spPr>
          <a:xfrm>
            <a:off x="845970" y="5712170"/>
            <a:ext cx="6094070" cy="307777"/>
          </a:xfrm>
          <a:prstGeom prst="rect">
            <a:avLst/>
          </a:prstGeom>
          <a:noFill/>
        </p:spPr>
        <p:txBody>
          <a:bodyPr wrap="square">
            <a:spAutoFit/>
          </a:bodyPr>
          <a:lstStyle/>
          <a:p>
            <a:r>
              <a:rPr lang="en-US" sz="1400" dirty="0">
                <a:latin typeface="Aptos" panose="020B0004020202020204" pitchFamily="34" charset="0"/>
                <a:cs typeface="Arial" panose="020B0604020202020204" pitchFamily="34" charset="0"/>
              </a:rPr>
              <a:t>https://science.astron.nl/telescopes/lofar/science-with-lofar/lofar-papers/</a:t>
            </a:r>
          </a:p>
        </p:txBody>
      </p:sp>
      <p:cxnSp>
        <p:nvCxnSpPr>
          <p:cNvPr id="8" name="Łącznik prosty 7">
            <a:extLst>
              <a:ext uri="{FF2B5EF4-FFF2-40B4-BE49-F238E27FC236}">
                <a16:creationId xmlns:a16="http://schemas.microsoft.com/office/drawing/2014/main" id="{7CDE3F8C-47B8-79D2-1397-8286C2C6845C}"/>
              </a:ext>
            </a:extLst>
          </p:cNvPr>
          <p:cNvCxnSpPr>
            <a:cxnSpLocks/>
          </p:cNvCxnSpPr>
          <p:nvPr/>
        </p:nvCxnSpPr>
        <p:spPr>
          <a:xfrm>
            <a:off x="792000" y="720000"/>
            <a:ext cx="31662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71663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427A41E5-489F-A05A-AF46-9F45998599ED}"/>
              </a:ext>
            </a:extLst>
          </p:cNvPr>
          <p:cNvSpPr txBox="1"/>
          <p:nvPr/>
        </p:nvSpPr>
        <p:spPr>
          <a:xfrm>
            <a:off x="719997" y="900000"/>
            <a:ext cx="10800000" cy="3416320"/>
          </a:xfrm>
          <a:prstGeom prst="rect">
            <a:avLst/>
          </a:prstGeom>
          <a:noFill/>
        </p:spPr>
        <p:txBody>
          <a:bodyPr wrap="square">
            <a:spAutoFit/>
          </a:bodyPr>
          <a:lstStyle/>
          <a:p>
            <a:pPr algn="l"/>
            <a:r>
              <a:rPr lang="en-US" b="0" i="0" u="none" strike="noStrike" baseline="0" dirty="0">
                <a:latin typeface="Aptos" panose="020B0004020202020204" pitchFamily="34" charset="0"/>
                <a:cs typeface="Arial" panose="020B0604020202020204" pitchFamily="34" charset="0"/>
              </a:rPr>
              <a:t>Mario </a:t>
            </a:r>
            <a:r>
              <a:rPr lang="en-US" b="0" i="0" u="none" strike="noStrike" baseline="0" dirty="0" err="1">
                <a:latin typeface="Aptos" panose="020B0004020202020204" pitchFamily="34" charset="0"/>
                <a:cs typeface="Arial" panose="020B0604020202020204" pitchFamily="34" charset="0"/>
              </a:rPr>
              <a:t>Bisi</a:t>
            </a:r>
            <a:endParaRPr lang="pl-PL" b="0" i="0" u="none" strike="noStrike" baseline="0" dirty="0">
              <a:latin typeface="Aptos" panose="020B0004020202020204" pitchFamily="34" charset="0"/>
              <a:cs typeface="Arial" panose="020B0604020202020204" pitchFamily="34" charset="0"/>
            </a:endParaRPr>
          </a:p>
          <a:p>
            <a:pPr algn="l"/>
            <a:r>
              <a:rPr lang="en-US" b="0" i="0" u="none" strike="noStrike" baseline="0" dirty="0">
                <a:latin typeface="Aptos" panose="020B0004020202020204" pitchFamily="34" charset="0"/>
                <a:cs typeface="Arial" panose="020B0604020202020204" pitchFamily="34" charset="0"/>
              </a:rPr>
              <a:t>Bartosz </a:t>
            </a:r>
            <a:r>
              <a:rPr lang="en-US" b="0" i="0" u="none" strike="noStrike" baseline="0" dirty="0" err="1">
                <a:latin typeface="Aptos" panose="020B0004020202020204" pitchFamily="34" charset="0"/>
                <a:cs typeface="Arial" panose="020B0604020202020204" pitchFamily="34" charset="0"/>
              </a:rPr>
              <a:t>Dabrowski</a:t>
            </a:r>
            <a:endParaRPr lang="pl-PL" dirty="0">
              <a:latin typeface="Aptos" panose="020B0004020202020204" pitchFamily="34" charset="0"/>
              <a:cs typeface="Arial" panose="020B0604020202020204" pitchFamily="34" charset="0"/>
            </a:endParaRPr>
          </a:p>
          <a:p>
            <a:pPr algn="l"/>
            <a:r>
              <a:rPr lang="en-US" b="0" i="0" u="none" strike="noStrike" baseline="0" dirty="0">
                <a:latin typeface="Aptos" panose="020B0004020202020204" pitchFamily="34" charset="0"/>
                <a:cs typeface="Arial" panose="020B0604020202020204" pitchFamily="34" charset="0"/>
              </a:rPr>
              <a:t>Peter Gallagher</a:t>
            </a:r>
            <a:endParaRPr lang="pl-PL" b="0" i="0" u="none" strike="noStrike" baseline="0" dirty="0">
              <a:latin typeface="Aptos" panose="020B0004020202020204" pitchFamily="34" charset="0"/>
              <a:cs typeface="Arial" panose="020B0604020202020204" pitchFamily="34" charset="0"/>
            </a:endParaRPr>
          </a:p>
          <a:p>
            <a:pPr algn="l"/>
            <a:r>
              <a:rPr lang="en-US" b="0" i="0" u="none" strike="noStrike" baseline="0" dirty="0">
                <a:latin typeface="Aptos" panose="020B0004020202020204" pitchFamily="34" charset="0"/>
                <a:cs typeface="Arial" panose="020B0604020202020204" pitchFamily="34" charset="0"/>
              </a:rPr>
              <a:t>Andrzej </a:t>
            </a:r>
            <a:r>
              <a:rPr lang="en-US" b="0" i="0" u="none" strike="noStrike" baseline="0" dirty="0" err="1">
                <a:latin typeface="Aptos" panose="020B0004020202020204" pitchFamily="34" charset="0"/>
                <a:cs typeface="Arial" panose="020B0604020202020204" pitchFamily="34" charset="0"/>
              </a:rPr>
              <a:t>Krankowski</a:t>
            </a:r>
            <a:endParaRPr lang="pl-PL" dirty="0">
              <a:latin typeface="Aptos" panose="020B0004020202020204" pitchFamily="34" charset="0"/>
              <a:cs typeface="Arial" panose="020B0604020202020204" pitchFamily="34" charset="0"/>
            </a:endParaRPr>
          </a:p>
          <a:p>
            <a:pPr algn="l"/>
            <a:r>
              <a:rPr lang="en-US" b="0" i="0" u="none" strike="noStrike" baseline="0" dirty="0">
                <a:latin typeface="Aptos" panose="020B0004020202020204" pitchFamily="34" charset="0"/>
                <a:cs typeface="Arial" panose="020B0604020202020204" pitchFamily="34" charset="0"/>
              </a:rPr>
              <a:t>Jasmina </a:t>
            </a:r>
            <a:r>
              <a:rPr lang="en-US" b="0" i="0" u="none" strike="noStrike" baseline="0" dirty="0" err="1">
                <a:latin typeface="Aptos" panose="020B0004020202020204" pitchFamily="34" charset="0"/>
                <a:cs typeface="Arial" panose="020B0604020202020204" pitchFamily="34" charset="0"/>
              </a:rPr>
              <a:t>Magdalenic</a:t>
            </a:r>
            <a:endParaRPr lang="pl-PL" dirty="0">
              <a:latin typeface="Aptos" panose="020B0004020202020204" pitchFamily="34" charset="0"/>
              <a:cs typeface="Arial" panose="020B0604020202020204" pitchFamily="34" charset="0"/>
            </a:endParaRPr>
          </a:p>
          <a:p>
            <a:pPr algn="l"/>
            <a:r>
              <a:rPr lang="en-US" b="0" i="0" u="none" strike="noStrike" baseline="0" dirty="0">
                <a:latin typeface="Aptos" panose="020B0004020202020204" pitchFamily="34" charset="0"/>
                <a:cs typeface="Arial" panose="020B0604020202020204" pitchFamily="34" charset="0"/>
              </a:rPr>
              <a:t>Gottfried Mann</a:t>
            </a:r>
            <a:endParaRPr lang="pl-PL" b="0" i="0" u="none" strike="noStrike" baseline="0" dirty="0">
              <a:latin typeface="Aptos" panose="020B0004020202020204" pitchFamily="34" charset="0"/>
              <a:cs typeface="Arial" panose="020B0604020202020204" pitchFamily="34" charset="0"/>
            </a:endParaRPr>
          </a:p>
          <a:p>
            <a:r>
              <a:rPr lang="en-US" b="0" i="0" u="none" strike="noStrike" baseline="0" dirty="0">
                <a:latin typeface="Aptos" panose="020B0004020202020204" pitchFamily="34" charset="0"/>
                <a:cs typeface="Arial" panose="020B0604020202020204" pitchFamily="34" charset="0"/>
              </a:rPr>
              <a:t>Christophe </a:t>
            </a:r>
            <a:r>
              <a:rPr lang="en-US" b="0" i="0" u="none" strike="noStrike" baseline="0" dirty="0" err="1">
                <a:latin typeface="Aptos" panose="020B0004020202020204" pitchFamily="34" charset="0"/>
                <a:cs typeface="Arial" panose="020B0604020202020204" pitchFamily="34" charset="0"/>
              </a:rPr>
              <a:t>Marqué</a:t>
            </a:r>
            <a:endParaRPr lang="pl-PL" b="0" i="0" u="none" strike="noStrike" baseline="0" dirty="0">
              <a:latin typeface="Aptos" panose="020B0004020202020204" pitchFamily="34" charset="0"/>
              <a:cs typeface="Arial" panose="020B0604020202020204" pitchFamily="34" charset="0"/>
            </a:endParaRPr>
          </a:p>
          <a:p>
            <a:r>
              <a:rPr lang="en-US" b="0" i="0" u="none" strike="noStrike" baseline="0" dirty="0">
                <a:latin typeface="Aptos" panose="020B0004020202020204" pitchFamily="34" charset="0"/>
                <a:cs typeface="Arial" panose="020B0604020202020204" pitchFamily="34" charset="0"/>
              </a:rPr>
              <a:t>Barbara </a:t>
            </a:r>
            <a:r>
              <a:rPr lang="en-US" b="0" i="0" u="none" strike="noStrike" baseline="0" dirty="0" err="1">
                <a:latin typeface="Aptos" panose="020B0004020202020204" pitchFamily="34" charset="0"/>
                <a:cs typeface="Arial" panose="020B0604020202020204" pitchFamily="34" charset="0"/>
              </a:rPr>
              <a:t>Matyjasiak</a:t>
            </a:r>
            <a:endParaRPr lang="pl-PL" b="0" i="0" u="none" strike="noStrike" baseline="0" dirty="0">
              <a:latin typeface="Aptos" panose="020B0004020202020204" pitchFamily="34" charset="0"/>
              <a:cs typeface="Arial" panose="020B0604020202020204" pitchFamily="34" charset="0"/>
            </a:endParaRPr>
          </a:p>
          <a:p>
            <a:r>
              <a:rPr lang="en-US" b="0" i="0" u="none" strike="noStrike" baseline="0" dirty="0">
                <a:latin typeface="Aptos" panose="020B0004020202020204" pitchFamily="34" charset="0"/>
                <a:cs typeface="Arial" panose="020B0604020202020204" pitchFamily="34" charset="0"/>
              </a:rPr>
              <a:t>Diana Morosan</a:t>
            </a:r>
            <a:endParaRPr lang="pl-PL" dirty="0">
              <a:latin typeface="Aptos" panose="020B0004020202020204" pitchFamily="34" charset="0"/>
              <a:cs typeface="Arial" panose="020B0604020202020204" pitchFamily="34" charset="0"/>
            </a:endParaRPr>
          </a:p>
          <a:p>
            <a:pPr algn="l"/>
            <a:r>
              <a:rPr lang="en-US" b="0" i="0" u="none" strike="noStrike" baseline="0" dirty="0">
                <a:latin typeface="Aptos" panose="020B0004020202020204" pitchFamily="34" charset="0"/>
                <a:cs typeface="Arial" panose="020B0604020202020204" pitchFamily="34" charset="0"/>
              </a:rPr>
              <a:t>Hanna </a:t>
            </a:r>
            <a:r>
              <a:rPr lang="en-US" b="0" i="0" u="none" strike="noStrike" baseline="0" dirty="0" err="1">
                <a:latin typeface="Aptos" panose="020B0004020202020204" pitchFamily="34" charset="0"/>
                <a:cs typeface="Arial" panose="020B0604020202020204" pitchFamily="34" charset="0"/>
              </a:rPr>
              <a:t>Rothkaehl</a:t>
            </a:r>
            <a:endParaRPr lang="pl-PL" b="0" i="0" u="none" strike="noStrike" baseline="0" dirty="0">
              <a:latin typeface="Aptos" panose="020B0004020202020204" pitchFamily="34" charset="0"/>
              <a:cs typeface="Arial" panose="020B0604020202020204" pitchFamily="34" charset="0"/>
            </a:endParaRPr>
          </a:p>
          <a:p>
            <a:r>
              <a:rPr lang="en-US" b="0" i="0" u="none" strike="noStrike" baseline="0" dirty="0">
                <a:latin typeface="Aptos" panose="020B0004020202020204" pitchFamily="34" charset="0"/>
                <a:cs typeface="Arial" panose="020B0604020202020204" pitchFamily="34" charset="0"/>
              </a:rPr>
              <a:t>Christian </a:t>
            </a:r>
            <a:r>
              <a:rPr lang="en-US" b="0" i="0" u="none" strike="noStrike" baseline="0" dirty="0" err="1">
                <a:latin typeface="Aptos" panose="020B0004020202020204" pitchFamily="34" charset="0"/>
                <a:cs typeface="Arial" panose="020B0604020202020204" pitchFamily="34" charset="0"/>
              </a:rPr>
              <a:t>Vocks</a:t>
            </a:r>
            <a:endParaRPr lang="pl-PL" dirty="0">
              <a:latin typeface="Aptos" panose="020B0004020202020204" pitchFamily="34" charset="0"/>
              <a:cs typeface="Arial" panose="020B0604020202020204" pitchFamily="34" charset="0"/>
            </a:endParaRPr>
          </a:p>
          <a:p>
            <a:r>
              <a:rPr lang="en-US" b="0" i="0" u="none" strike="noStrike" baseline="0" dirty="0">
                <a:latin typeface="Aptos" panose="020B0004020202020204" pitchFamily="34" charset="0"/>
                <a:cs typeface="Arial" panose="020B0604020202020204" pitchFamily="34" charset="0"/>
              </a:rPr>
              <a:t>Pietro </a:t>
            </a:r>
            <a:r>
              <a:rPr lang="en-US" b="0" i="0" u="none" strike="noStrike" baseline="0" dirty="0" err="1">
                <a:latin typeface="Aptos" panose="020B0004020202020204" pitchFamily="34" charset="0"/>
                <a:cs typeface="Arial" panose="020B0604020202020204" pitchFamily="34" charset="0"/>
              </a:rPr>
              <a:t>Zucca</a:t>
            </a:r>
            <a:endParaRPr lang="pl-PL" b="0" i="0" u="none" strike="noStrike" baseline="0" dirty="0">
              <a:latin typeface="Aptos" panose="020B0004020202020204" pitchFamily="34" charset="0"/>
              <a:cs typeface="Arial" panose="020B0604020202020204" pitchFamily="34" charset="0"/>
            </a:endParaRPr>
          </a:p>
        </p:txBody>
      </p:sp>
      <p:sp>
        <p:nvSpPr>
          <p:cNvPr id="13" name="pole tekstowe 12">
            <a:extLst>
              <a:ext uri="{FF2B5EF4-FFF2-40B4-BE49-F238E27FC236}">
                <a16:creationId xmlns:a16="http://schemas.microsoft.com/office/drawing/2014/main" id="{ED9F8E6F-01E4-4B0E-8F42-AF0036A228E2}"/>
              </a:ext>
            </a:extLst>
          </p:cNvPr>
          <p:cNvSpPr txBox="1"/>
          <p:nvPr/>
        </p:nvSpPr>
        <p:spPr>
          <a:xfrm>
            <a:off x="719998" y="360000"/>
            <a:ext cx="10800000" cy="400110"/>
          </a:xfrm>
          <a:prstGeom prst="rect">
            <a:avLst/>
          </a:prstGeom>
          <a:noFill/>
        </p:spPr>
        <p:txBody>
          <a:bodyPr wrap="square" rtlCol="0">
            <a:spAutoFit/>
          </a:bodyPr>
          <a:lstStyle/>
          <a:p>
            <a:r>
              <a:rPr lang="en-US" sz="2000" b="1" kern="100" dirty="0">
                <a:effectLst/>
                <a:latin typeface="Aptos" panose="020B0004020202020204" pitchFamily="34" charset="0"/>
                <a:ea typeface="Aptos" panose="020B0004020202020204" pitchFamily="34" charset="0"/>
              </a:rPr>
              <a:t>LIST OF </a:t>
            </a:r>
            <a:r>
              <a:rPr lang="en-GB" sz="2000" b="1" kern="100" dirty="0">
                <a:effectLst/>
                <a:latin typeface="Aptos" panose="020B0004020202020204" pitchFamily="34" charset="0"/>
                <a:ea typeface="Aptos" panose="020B0004020202020204" pitchFamily="34" charset="0"/>
              </a:rPr>
              <a:t>SOLAR AND SPACE WEATHER KSP</a:t>
            </a:r>
            <a:r>
              <a:rPr lang="en-US" sz="2000" b="1" kern="100" dirty="0">
                <a:effectLst/>
                <a:latin typeface="Aptos" panose="020B0004020202020204" pitchFamily="34" charset="0"/>
                <a:ea typeface="Aptos" panose="020B0004020202020204" pitchFamily="34" charset="0"/>
              </a:rPr>
              <a:t> CORE MEMBERS</a:t>
            </a:r>
            <a:r>
              <a:rPr lang="pl-PL" sz="2000" b="1" kern="100" dirty="0">
                <a:effectLst/>
                <a:latin typeface="Aptos" panose="020B0004020202020204" pitchFamily="34" charset="0"/>
                <a:ea typeface="Aptos" panose="020B0004020202020204" pitchFamily="34" charset="0"/>
              </a:rPr>
              <a:t> (IN ALPHABETICAL ORDER)</a:t>
            </a:r>
            <a:endParaRPr lang="en-US" sz="2000" b="1" dirty="0">
              <a:latin typeface="Aptos" panose="020B0004020202020204" pitchFamily="34" charset="0"/>
              <a:cs typeface="Arial" panose="020B0604020202020204" pitchFamily="34" charset="0"/>
            </a:endParaRPr>
          </a:p>
        </p:txBody>
      </p:sp>
      <p:sp>
        <p:nvSpPr>
          <p:cNvPr id="2" name="Prostokąt 1">
            <a:extLst>
              <a:ext uri="{FF2B5EF4-FFF2-40B4-BE49-F238E27FC236}">
                <a16:creationId xmlns:a16="http://schemas.microsoft.com/office/drawing/2014/main" id="{6B80E1BD-3C1D-575D-ABB9-A95D442EFF4F}"/>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daty 3">
            <a:extLst>
              <a:ext uri="{FF2B5EF4-FFF2-40B4-BE49-F238E27FC236}">
                <a16:creationId xmlns:a16="http://schemas.microsoft.com/office/drawing/2014/main" id="{34B6C7E0-8C32-65D8-C5E5-82DE0A6C00F2}"/>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cxnSp>
        <p:nvCxnSpPr>
          <p:cNvPr id="8" name="Łącznik prosty 7">
            <a:extLst>
              <a:ext uri="{FF2B5EF4-FFF2-40B4-BE49-F238E27FC236}">
                <a16:creationId xmlns:a16="http://schemas.microsoft.com/office/drawing/2014/main" id="{3C56B06D-753F-F889-36FD-C1EC2AAFEA72}"/>
              </a:ext>
            </a:extLst>
          </p:cNvPr>
          <p:cNvCxnSpPr>
            <a:cxnSpLocks/>
          </p:cNvCxnSpPr>
          <p:nvPr/>
        </p:nvCxnSpPr>
        <p:spPr>
          <a:xfrm>
            <a:off x="792000" y="720000"/>
            <a:ext cx="31662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grpSp>
        <p:nvGrpSpPr>
          <p:cNvPr id="5" name="Grupa 4">
            <a:extLst>
              <a:ext uri="{FF2B5EF4-FFF2-40B4-BE49-F238E27FC236}">
                <a16:creationId xmlns:a16="http://schemas.microsoft.com/office/drawing/2014/main" id="{2F4835D3-6416-596B-D1E7-C07750ED7ED6}"/>
              </a:ext>
            </a:extLst>
          </p:cNvPr>
          <p:cNvGrpSpPr/>
          <p:nvPr/>
        </p:nvGrpSpPr>
        <p:grpSpPr>
          <a:xfrm>
            <a:off x="8648481" y="1145572"/>
            <a:ext cx="2505784" cy="646331"/>
            <a:chOff x="4556102" y="2827447"/>
            <a:chExt cx="2505784" cy="646331"/>
          </a:xfrm>
        </p:grpSpPr>
        <p:pic>
          <p:nvPicPr>
            <p:cNvPr id="6" name="Obraz 5" descr="Obraz zawierający clipart&#10;&#10;Opis wygenerowany automatycznie">
              <a:extLst>
                <a:ext uri="{FF2B5EF4-FFF2-40B4-BE49-F238E27FC236}">
                  <a16:creationId xmlns:a16="http://schemas.microsoft.com/office/drawing/2014/main" id="{2084C764-491A-15DC-14AF-5887FAC627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02" y="2867121"/>
              <a:ext cx="566984" cy="566984"/>
            </a:xfrm>
            <a:prstGeom prst="rect">
              <a:avLst/>
            </a:prstGeom>
          </p:spPr>
        </p:pic>
        <p:sp>
          <p:nvSpPr>
            <p:cNvPr id="7" name="pole tekstowe 6">
              <a:extLst>
                <a:ext uri="{FF2B5EF4-FFF2-40B4-BE49-F238E27FC236}">
                  <a16:creationId xmlns:a16="http://schemas.microsoft.com/office/drawing/2014/main" id="{E8E470DE-E2CB-78C7-F717-B34984E62F45}"/>
                </a:ext>
              </a:extLst>
            </p:cNvPr>
            <p:cNvSpPr txBox="1"/>
            <p:nvPr/>
          </p:nvSpPr>
          <p:spPr>
            <a:xfrm>
              <a:off x="5123086" y="2827447"/>
              <a:ext cx="1938800" cy="646331"/>
            </a:xfrm>
            <a:prstGeom prst="rect">
              <a:avLst/>
            </a:prstGeom>
            <a:noFill/>
          </p:spPr>
          <p:txBody>
            <a:bodyPr wrap="none" rtlCol="0">
              <a:spAutoFit/>
            </a:bodyPr>
            <a:lstStyle/>
            <a:p>
              <a:r>
                <a:rPr lang="pl-PL" sz="1200" b="1" dirty="0">
                  <a:latin typeface="Arial" panose="020B0604020202020204" pitchFamily="34" charset="0"/>
                  <a:cs typeface="Arial" panose="020B0604020202020204" pitchFamily="34" charset="0"/>
                </a:rPr>
                <a:t>LOFAR</a:t>
              </a:r>
            </a:p>
            <a:p>
              <a:r>
                <a:rPr lang="pl-PL" sz="1200" dirty="0">
                  <a:latin typeface="Arial" panose="020B0604020202020204" pitchFamily="34" charset="0"/>
                  <a:cs typeface="Arial" panose="020B0604020202020204" pitchFamily="34" charset="0"/>
                </a:rPr>
                <a:t>Solar and Space </a:t>
              </a:r>
              <a:r>
                <a:rPr lang="pl-PL" sz="1200" dirty="0" err="1">
                  <a:latin typeface="Arial" panose="020B0604020202020204" pitchFamily="34" charset="0"/>
                  <a:cs typeface="Arial" panose="020B0604020202020204" pitchFamily="34" charset="0"/>
                </a:rPr>
                <a:t>Weather</a:t>
              </a:r>
              <a:endParaRPr lang="pl-PL" sz="1200" dirty="0">
                <a:latin typeface="Arial" panose="020B0604020202020204" pitchFamily="34" charset="0"/>
                <a:cs typeface="Arial" panose="020B0604020202020204" pitchFamily="34" charset="0"/>
              </a:endParaRPr>
            </a:p>
            <a:p>
              <a:r>
                <a:rPr lang="pl-PL" sz="1200" b="1" dirty="0">
                  <a:latin typeface="Arial" panose="020B0604020202020204" pitchFamily="34" charset="0"/>
                  <a:cs typeface="Arial" panose="020B0604020202020204" pitchFamily="34" charset="0"/>
                </a:rPr>
                <a:t>KSP</a:t>
              </a:r>
            </a:p>
          </p:txBody>
        </p:sp>
      </p:grpSp>
    </p:spTree>
    <p:extLst>
      <p:ext uri="{BB962C8B-B14F-4D97-AF65-F5344CB8AC3E}">
        <p14:creationId xmlns:p14="http://schemas.microsoft.com/office/powerpoint/2010/main" val="135866359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BD39CE5C-FA76-47D8-079B-7C778CC08A97}"/>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a:extLst>
              <a:ext uri="{FF2B5EF4-FFF2-40B4-BE49-F238E27FC236}">
                <a16:creationId xmlns:a16="http://schemas.microsoft.com/office/drawing/2014/main" id="{5F33DBF4-803E-B5D1-7359-7CF6C0E8620C}"/>
              </a:ext>
            </a:extLst>
          </p:cNvPr>
          <p:cNvSpPr txBox="1"/>
          <p:nvPr/>
        </p:nvSpPr>
        <p:spPr>
          <a:xfrm>
            <a:off x="720000" y="360000"/>
            <a:ext cx="10800000" cy="1015663"/>
          </a:xfrm>
          <a:prstGeom prst="rect">
            <a:avLst/>
          </a:prstGeom>
          <a:noFill/>
        </p:spPr>
        <p:txBody>
          <a:bodyPr wrap="square" rtlCol="0">
            <a:spAutoFit/>
          </a:bodyPr>
          <a:lstStyle/>
          <a:p>
            <a:r>
              <a:rPr lang="en-US" sz="2000" i="0" u="none" strike="noStrike" dirty="0">
                <a:solidFill>
                  <a:srgbClr val="000000"/>
                </a:solidFill>
                <a:effectLst/>
                <a:latin typeface="Aptos" panose="020B0004020202020204" pitchFamily="34" charset="0"/>
              </a:rPr>
              <a:t>Fallows et al. 2023, </a:t>
            </a:r>
            <a:r>
              <a:rPr lang="en-US" sz="2000" b="1" i="1" u="none" strike="noStrike" dirty="0">
                <a:solidFill>
                  <a:srgbClr val="000000"/>
                </a:solidFill>
                <a:effectLst/>
                <a:latin typeface="Aptos" panose="020B0004020202020204" pitchFamily="34" charset="0"/>
              </a:rPr>
              <a:t>APPLICATION OF NOVEL INTERPLANETARY SCINTILLATION VISUALISATIONS USING LOFAR: A CASE STUDY OF MERGED CMES FROM SEPTEMBER 2017</a:t>
            </a:r>
            <a:r>
              <a:rPr lang="en-US" sz="2000" i="0" u="none" strike="noStrike" dirty="0">
                <a:solidFill>
                  <a:srgbClr val="000000"/>
                </a:solidFill>
                <a:effectLst/>
                <a:latin typeface="Aptos" panose="020B0004020202020204" pitchFamily="34" charset="0"/>
              </a:rPr>
              <a:t>, </a:t>
            </a:r>
            <a:r>
              <a:rPr lang="en-US" sz="2000" i="0" u="none" strike="noStrike" dirty="0" err="1">
                <a:solidFill>
                  <a:srgbClr val="000000"/>
                </a:solidFill>
                <a:effectLst/>
                <a:latin typeface="Aptos" panose="020B0004020202020204" pitchFamily="34" charset="0"/>
              </a:rPr>
              <a:t>AdSpR</a:t>
            </a:r>
            <a:r>
              <a:rPr lang="en-US" sz="2000" i="0" u="none" strike="noStrike" dirty="0">
                <a:solidFill>
                  <a:srgbClr val="000000"/>
                </a:solidFill>
                <a:effectLst/>
                <a:latin typeface="Aptos" panose="020B0004020202020204" pitchFamily="34" charset="0"/>
              </a:rPr>
              <a:t>, 72, 5311</a:t>
            </a:r>
            <a:endParaRPr lang="en-US" sz="2000" i="0" u="none" strike="noStrike" baseline="0" dirty="0">
              <a:latin typeface="Aptos" panose="020B0004020202020204" pitchFamily="34" charset="0"/>
            </a:endParaRPr>
          </a:p>
        </p:txBody>
      </p:sp>
      <p:sp>
        <p:nvSpPr>
          <p:cNvPr id="4" name="Symbol zastępczy daty 3">
            <a:extLst>
              <a:ext uri="{FF2B5EF4-FFF2-40B4-BE49-F238E27FC236}">
                <a16:creationId xmlns:a16="http://schemas.microsoft.com/office/drawing/2014/main" id="{D289837B-BD4C-A699-FC7F-DF781F9AE7A6}"/>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sp>
        <p:nvSpPr>
          <p:cNvPr id="3" name="pole tekstowe 2">
            <a:extLst>
              <a:ext uri="{FF2B5EF4-FFF2-40B4-BE49-F238E27FC236}">
                <a16:creationId xmlns:a16="http://schemas.microsoft.com/office/drawing/2014/main" id="{7A60D995-2509-436A-490B-81D62237A03A}"/>
              </a:ext>
            </a:extLst>
          </p:cNvPr>
          <p:cNvSpPr txBox="1"/>
          <p:nvPr/>
        </p:nvSpPr>
        <p:spPr>
          <a:xfrm>
            <a:off x="8403220" y="1620000"/>
            <a:ext cx="3152780" cy="3693319"/>
          </a:xfrm>
          <a:prstGeom prst="rect">
            <a:avLst/>
          </a:prstGeom>
          <a:noFill/>
        </p:spPr>
        <p:txBody>
          <a:bodyPr wrap="square">
            <a:spAutoFit/>
          </a:bodyPr>
          <a:lstStyle/>
          <a:p>
            <a:pPr rtl="0">
              <a:spcBef>
                <a:spcPts val="0"/>
              </a:spcBef>
              <a:spcAft>
                <a:spcPts val="0"/>
              </a:spcAft>
            </a:pPr>
            <a:r>
              <a:rPr lang="en-US" b="0" i="0" u="none" strike="noStrike" dirty="0">
                <a:effectLst/>
                <a:latin typeface="Aptos" panose="020B0004020202020204" pitchFamily="34" charset="0"/>
              </a:rPr>
              <a:t>Observations of interplanetary scintillation</a:t>
            </a:r>
            <a:r>
              <a:rPr lang="pl-PL" b="0" i="0" u="none" strike="noStrike" dirty="0">
                <a:effectLst/>
                <a:latin typeface="Aptos" panose="020B0004020202020204" pitchFamily="34" charset="0"/>
              </a:rPr>
              <a:t> </a:t>
            </a:r>
            <a:r>
              <a:rPr lang="pl-PL" b="0" i="0" u="none" strike="noStrike" dirty="0" err="1">
                <a:effectLst/>
                <a:latin typeface="Aptos" panose="020B0004020202020204" pitchFamily="34" charset="0"/>
              </a:rPr>
              <a:t>allow</a:t>
            </a:r>
            <a:r>
              <a:rPr lang="en-US" b="0" i="0" u="none" strike="noStrike" dirty="0">
                <a:effectLst/>
                <a:latin typeface="Aptos" panose="020B0004020202020204" pitchFamily="34" charset="0"/>
              </a:rPr>
              <a:t> the velocity of the solar wind to be determined, and its bulk density to be estimated, throughout the inner heliosphere.</a:t>
            </a:r>
            <a:endParaRPr lang="pl-PL" b="0" i="0" u="none" strike="noStrike" dirty="0">
              <a:effectLst/>
              <a:latin typeface="Aptos" panose="020B0004020202020204" pitchFamily="34" charset="0"/>
            </a:endParaRPr>
          </a:p>
          <a:p>
            <a:pPr rtl="0">
              <a:spcBef>
                <a:spcPts val="0"/>
              </a:spcBef>
              <a:spcAft>
                <a:spcPts val="0"/>
              </a:spcAft>
            </a:pPr>
            <a:endParaRPr lang="pl-PL" dirty="0">
              <a:latin typeface="Aptos" panose="020B0004020202020204" pitchFamily="34" charset="0"/>
            </a:endParaRPr>
          </a:p>
          <a:p>
            <a:pPr rtl="0">
              <a:spcBef>
                <a:spcPts val="0"/>
              </a:spcBef>
              <a:spcAft>
                <a:spcPts val="0"/>
              </a:spcAft>
            </a:pPr>
            <a:r>
              <a:rPr lang="pl-PL" b="0" i="0" u="none" strike="noStrike" dirty="0">
                <a:effectLst/>
                <a:latin typeface="Aptos" panose="020B0004020202020204" pitchFamily="34" charset="0"/>
              </a:rPr>
              <a:t>LOFAR </a:t>
            </a:r>
            <a:r>
              <a:rPr lang="pl-PL" b="0" i="0" u="none" strike="noStrike" dirty="0" err="1">
                <a:effectLst/>
                <a:latin typeface="Aptos" panose="020B0004020202020204" pitchFamily="34" charset="0"/>
              </a:rPr>
              <a:t>observed</a:t>
            </a:r>
            <a:r>
              <a:rPr lang="pl-PL" b="0" i="0" u="none" strike="noStrike" dirty="0">
                <a:effectLst/>
                <a:latin typeface="Aptos" panose="020B0004020202020204" pitchFamily="34" charset="0"/>
              </a:rPr>
              <a:t> </a:t>
            </a:r>
            <a:r>
              <a:rPr lang="en-US" b="0" i="0" u="none" strike="noStrike" dirty="0">
                <a:effectLst/>
                <a:latin typeface="Aptos" panose="020B0004020202020204" pitchFamily="34" charset="0"/>
              </a:rPr>
              <a:t>the passage of an ultra-fast CME which launched from the Sun following the X-class flare of 10 September 2017.</a:t>
            </a:r>
            <a:endParaRPr lang="pl-PL" b="0" i="0" u="none" strike="noStrike" dirty="0">
              <a:effectLst/>
              <a:latin typeface="Aptos" panose="020B0004020202020204" pitchFamily="34" charset="0"/>
            </a:endParaRPr>
          </a:p>
        </p:txBody>
      </p:sp>
      <p:pic>
        <p:nvPicPr>
          <p:cNvPr id="1026" name="Picture 2">
            <a:extLst>
              <a:ext uri="{FF2B5EF4-FFF2-40B4-BE49-F238E27FC236}">
                <a16:creationId xmlns:a16="http://schemas.microsoft.com/office/drawing/2014/main" id="{1DF322C7-138E-228F-ADEA-E8522EA4A4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000" y="1620000"/>
            <a:ext cx="3470746" cy="1694700"/>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6B7AFAE3-BA26-994D-49DD-136671C875B4}"/>
              </a:ext>
            </a:extLst>
          </p:cNvPr>
          <p:cNvSpPr txBox="1"/>
          <p:nvPr/>
        </p:nvSpPr>
        <p:spPr>
          <a:xfrm>
            <a:off x="792000" y="3765250"/>
            <a:ext cx="3333433" cy="1384995"/>
          </a:xfrm>
          <a:prstGeom prst="rect">
            <a:avLst/>
          </a:prstGeom>
          <a:noFill/>
        </p:spPr>
        <p:txBody>
          <a:bodyPr wrap="square">
            <a:spAutoFit/>
          </a:bodyPr>
          <a:lstStyle/>
          <a:p>
            <a:r>
              <a:rPr lang="pl-PL" sz="1400" dirty="0">
                <a:latin typeface="Aptos" panose="020B0004020202020204" pitchFamily="34" charset="0"/>
              </a:rPr>
              <a:t>Segment of a polar plot </a:t>
            </a:r>
            <a:r>
              <a:rPr lang="pl-PL" sz="1400" dirty="0" err="1">
                <a:latin typeface="Aptos" panose="020B0004020202020204" pitchFamily="34" charset="0"/>
              </a:rPr>
              <a:t>giving</a:t>
            </a:r>
            <a:r>
              <a:rPr lang="pl-PL" sz="1400" dirty="0">
                <a:latin typeface="Aptos" panose="020B0004020202020204" pitchFamily="34" charset="0"/>
              </a:rPr>
              <a:t> the </a:t>
            </a:r>
            <a:r>
              <a:rPr lang="pl-PL" sz="1400" dirty="0" err="1">
                <a:latin typeface="Aptos" panose="020B0004020202020204" pitchFamily="34" charset="0"/>
              </a:rPr>
              <a:t>elongations</a:t>
            </a:r>
            <a:r>
              <a:rPr lang="pl-PL" sz="1400" dirty="0">
                <a:latin typeface="Aptos" panose="020B0004020202020204" pitchFamily="34" charset="0"/>
              </a:rPr>
              <a:t> and </a:t>
            </a:r>
            <a:r>
              <a:rPr lang="pl-PL" sz="1400" dirty="0" err="1">
                <a:latin typeface="Aptos" panose="020B0004020202020204" pitchFamily="34" charset="0"/>
              </a:rPr>
              <a:t>position</a:t>
            </a:r>
            <a:r>
              <a:rPr lang="pl-PL" sz="1400" dirty="0">
                <a:latin typeface="Aptos" panose="020B0004020202020204" pitchFamily="34" charset="0"/>
              </a:rPr>
              <a:t> </a:t>
            </a:r>
            <a:r>
              <a:rPr lang="pl-PL" sz="1400" dirty="0" err="1">
                <a:latin typeface="Aptos" panose="020B0004020202020204" pitchFamily="34" charset="0"/>
              </a:rPr>
              <a:t>angles</a:t>
            </a:r>
            <a:r>
              <a:rPr lang="pl-PL" sz="1400" dirty="0">
                <a:latin typeface="Aptos" panose="020B0004020202020204" pitchFamily="34" charset="0"/>
              </a:rPr>
              <a:t> in the </a:t>
            </a:r>
            <a:r>
              <a:rPr lang="pl-PL" sz="1400" dirty="0" err="1">
                <a:latin typeface="Aptos" panose="020B0004020202020204" pitchFamily="34" charset="0"/>
              </a:rPr>
              <a:t>sky</a:t>
            </a:r>
            <a:r>
              <a:rPr lang="pl-PL" sz="1400" dirty="0">
                <a:latin typeface="Aptos" panose="020B0004020202020204" pitchFamily="34" charset="0"/>
              </a:rPr>
              <a:t> </a:t>
            </a:r>
            <a:r>
              <a:rPr lang="pl-PL" sz="1400" dirty="0" err="1">
                <a:latin typeface="Aptos" panose="020B0004020202020204" pitchFamily="34" charset="0"/>
              </a:rPr>
              <a:t>plane</a:t>
            </a:r>
            <a:r>
              <a:rPr lang="pl-PL" sz="1400" dirty="0">
                <a:latin typeface="Aptos" panose="020B0004020202020204" pitchFamily="34" charset="0"/>
              </a:rPr>
              <a:t> of the radio </a:t>
            </a:r>
            <a:r>
              <a:rPr lang="pl-PL" sz="1400" dirty="0" err="1">
                <a:latin typeface="Aptos" panose="020B0004020202020204" pitchFamily="34" charset="0"/>
              </a:rPr>
              <a:t>sources</a:t>
            </a:r>
            <a:r>
              <a:rPr lang="pl-PL" sz="1400" dirty="0">
                <a:latin typeface="Aptos" panose="020B0004020202020204" pitchFamily="34" charset="0"/>
              </a:rPr>
              <a:t> </a:t>
            </a:r>
            <a:r>
              <a:rPr lang="pl-PL" sz="1400" dirty="0" err="1">
                <a:latin typeface="Aptos" panose="020B0004020202020204" pitchFamily="34" charset="0"/>
              </a:rPr>
              <a:t>observed</a:t>
            </a:r>
            <a:r>
              <a:rPr lang="pl-PL" sz="1400" dirty="0">
                <a:latin typeface="Aptos" panose="020B0004020202020204" pitchFamily="34" charset="0"/>
              </a:rPr>
              <a:t> by LOFAR. A LASCO image (10.9.2017) </a:t>
            </a:r>
            <a:r>
              <a:rPr lang="pl-PL" sz="1400" dirty="0" err="1">
                <a:latin typeface="Aptos" panose="020B0004020202020204" pitchFamily="34" charset="0"/>
              </a:rPr>
              <a:t>is</a:t>
            </a:r>
            <a:r>
              <a:rPr lang="pl-PL" sz="1400" dirty="0">
                <a:latin typeface="Aptos" panose="020B0004020202020204" pitchFamily="34" charset="0"/>
              </a:rPr>
              <a:t> </a:t>
            </a:r>
            <a:r>
              <a:rPr lang="pl-PL" sz="1400" dirty="0" err="1">
                <a:latin typeface="Aptos" panose="020B0004020202020204" pitchFamily="34" charset="0"/>
              </a:rPr>
              <a:t>superposed</a:t>
            </a:r>
            <a:r>
              <a:rPr lang="pl-PL" sz="1400" dirty="0">
                <a:latin typeface="Aptos" panose="020B0004020202020204" pitchFamily="34" charset="0"/>
              </a:rPr>
              <a:t> for </a:t>
            </a:r>
            <a:r>
              <a:rPr lang="pl-PL" sz="1400" dirty="0" err="1">
                <a:latin typeface="Aptos" panose="020B0004020202020204" pitchFamily="34" charset="0"/>
              </a:rPr>
              <a:t>reference</a:t>
            </a:r>
            <a:r>
              <a:rPr lang="pl-PL" sz="1400" dirty="0">
                <a:latin typeface="Aptos" panose="020B0004020202020204" pitchFamily="34" charset="0"/>
              </a:rPr>
              <a:t> (not </a:t>
            </a:r>
            <a:r>
              <a:rPr lang="pl-PL" sz="1400" dirty="0" err="1">
                <a:latin typeface="Aptos" panose="020B0004020202020204" pitchFamily="34" charset="0"/>
              </a:rPr>
              <a:t>displayed</a:t>
            </a:r>
            <a:r>
              <a:rPr lang="pl-PL" sz="1400" dirty="0">
                <a:latin typeface="Aptos" panose="020B0004020202020204" pitchFamily="34" charset="0"/>
              </a:rPr>
              <a:t> to </a:t>
            </a:r>
            <a:r>
              <a:rPr lang="pl-PL" sz="1400" dirty="0" err="1">
                <a:latin typeface="Aptos" panose="020B0004020202020204" pitchFamily="34" charset="0"/>
              </a:rPr>
              <a:t>scale</a:t>
            </a:r>
            <a:r>
              <a:rPr lang="pl-PL" sz="1400" dirty="0">
                <a:latin typeface="Aptos" panose="020B0004020202020204" pitchFamily="34" charset="0"/>
              </a:rPr>
              <a:t>)</a:t>
            </a:r>
          </a:p>
        </p:txBody>
      </p:sp>
      <p:cxnSp>
        <p:nvCxnSpPr>
          <p:cNvPr id="2" name="Łącznik prosty 1">
            <a:extLst>
              <a:ext uri="{FF2B5EF4-FFF2-40B4-BE49-F238E27FC236}">
                <a16:creationId xmlns:a16="http://schemas.microsoft.com/office/drawing/2014/main" id="{082CB1BE-0833-063A-BC2B-C50696CE0A9C}"/>
              </a:ext>
            </a:extLst>
          </p:cNvPr>
          <p:cNvCxnSpPr>
            <a:cxnSpLocks/>
          </p:cNvCxnSpPr>
          <p:nvPr/>
        </p:nvCxnSpPr>
        <p:spPr>
          <a:xfrm>
            <a:off x="792000" y="1368000"/>
            <a:ext cx="57600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pic>
        <p:nvPicPr>
          <p:cNvPr id="10" name="Obraz 9" descr="Obraz zawierający tekst, zrzut ekranu, linia&#10;&#10;Opis wygenerowany automatycznie">
            <a:extLst>
              <a:ext uri="{FF2B5EF4-FFF2-40B4-BE49-F238E27FC236}">
                <a16:creationId xmlns:a16="http://schemas.microsoft.com/office/drawing/2014/main" id="{FD855922-7E6F-5021-847A-CF45BD581C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321" y="1619999"/>
            <a:ext cx="3717980" cy="3103899"/>
          </a:xfrm>
          <a:prstGeom prst="rect">
            <a:avLst/>
          </a:prstGeom>
        </p:spPr>
      </p:pic>
      <p:sp>
        <p:nvSpPr>
          <p:cNvPr id="12" name="pole tekstowe 11">
            <a:extLst>
              <a:ext uri="{FF2B5EF4-FFF2-40B4-BE49-F238E27FC236}">
                <a16:creationId xmlns:a16="http://schemas.microsoft.com/office/drawing/2014/main" id="{0BC4085F-399A-032D-9B76-8C24578E3F64}"/>
              </a:ext>
            </a:extLst>
          </p:cNvPr>
          <p:cNvSpPr txBox="1"/>
          <p:nvPr/>
        </p:nvSpPr>
        <p:spPr>
          <a:xfrm>
            <a:off x="4941792" y="4751336"/>
            <a:ext cx="3180144" cy="738664"/>
          </a:xfrm>
          <a:prstGeom prst="rect">
            <a:avLst/>
          </a:prstGeom>
          <a:noFill/>
        </p:spPr>
        <p:txBody>
          <a:bodyPr wrap="square">
            <a:spAutoFit/>
          </a:bodyPr>
          <a:lstStyle/>
          <a:p>
            <a:r>
              <a:rPr lang="pl-PL" sz="1400" dirty="0" err="1">
                <a:latin typeface="Aptos" panose="020B0004020202020204" pitchFamily="34" charset="0"/>
              </a:rPr>
              <a:t>Velocity</a:t>
            </a:r>
            <a:r>
              <a:rPr lang="pl-PL" sz="1400" dirty="0">
                <a:latin typeface="Aptos" panose="020B0004020202020204" pitchFamily="34" charset="0"/>
              </a:rPr>
              <a:t> </a:t>
            </a:r>
            <a:r>
              <a:rPr lang="pl-PL" sz="1400" dirty="0" err="1">
                <a:latin typeface="Aptos" panose="020B0004020202020204" pitchFamily="34" charset="0"/>
              </a:rPr>
              <a:t>distribution</a:t>
            </a:r>
            <a:r>
              <a:rPr lang="pl-PL" sz="1400" dirty="0">
                <a:latin typeface="Aptos" panose="020B0004020202020204" pitchFamily="34" charset="0"/>
              </a:rPr>
              <a:t> for the </a:t>
            </a:r>
            <a:r>
              <a:rPr lang="pl-PL" sz="1400" dirty="0" err="1">
                <a:latin typeface="Aptos" panose="020B0004020202020204" pitchFamily="34" charset="0"/>
              </a:rPr>
              <a:t>observation</a:t>
            </a:r>
            <a:r>
              <a:rPr lang="pl-PL" sz="1400" dirty="0">
                <a:latin typeface="Aptos" panose="020B0004020202020204" pitchFamily="34" charset="0"/>
              </a:rPr>
              <a:t> of 3C147 </a:t>
            </a:r>
            <a:r>
              <a:rPr lang="pl-PL" sz="1400" dirty="0" err="1">
                <a:latin typeface="Aptos" panose="020B0004020202020204" pitchFamily="34" charset="0"/>
              </a:rPr>
              <a:t>at</a:t>
            </a:r>
            <a:r>
              <a:rPr lang="pl-PL" sz="1400" dirty="0">
                <a:latin typeface="Aptos" panose="020B0004020202020204" pitchFamily="34" charset="0"/>
              </a:rPr>
              <a:t> 05:30 UT on 12 </a:t>
            </a:r>
            <a:r>
              <a:rPr lang="pl-PL" sz="1400" dirty="0" err="1">
                <a:latin typeface="Aptos" panose="020B0004020202020204" pitchFamily="34" charset="0"/>
              </a:rPr>
              <a:t>September</a:t>
            </a:r>
            <a:r>
              <a:rPr lang="pl-PL" sz="1400" dirty="0">
                <a:latin typeface="Aptos" panose="020B0004020202020204" pitchFamily="34" charset="0"/>
              </a:rPr>
              <a:t> 2017</a:t>
            </a:r>
          </a:p>
        </p:txBody>
      </p:sp>
    </p:spTree>
    <p:extLst>
      <p:ext uri="{BB962C8B-B14F-4D97-AF65-F5344CB8AC3E}">
        <p14:creationId xmlns:p14="http://schemas.microsoft.com/office/powerpoint/2010/main" val="371124055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BD39CE5C-FA76-47D8-079B-7C778CC08A97}"/>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a:extLst>
              <a:ext uri="{FF2B5EF4-FFF2-40B4-BE49-F238E27FC236}">
                <a16:creationId xmlns:a16="http://schemas.microsoft.com/office/drawing/2014/main" id="{5F33DBF4-803E-B5D1-7359-7CF6C0E8620C}"/>
              </a:ext>
            </a:extLst>
          </p:cNvPr>
          <p:cNvSpPr txBox="1"/>
          <p:nvPr/>
        </p:nvSpPr>
        <p:spPr>
          <a:xfrm>
            <a:off x="720000" y="360000"/>
            <a:ext cx="10800000" cy="707886"/>
          </a:xfrm>
          <a:prstGeom prst="rect">
            <a:avLst/>
          </a:prstGeom>
          <a:noFill/>
        </p:spPr>
        <p:txBody>
          <a:bodyPr wrap="square" rtlCol="0">
            <a:spAutoFit/>
          </a:bodyPr>
          <a:lstStyle/>
          <a:p>
            <a:pPr algn="l"/>
            <a:r>
              <a:rPr lang="pl-PL" sz="2000" i="0" u="none" strike="noStrike" baseline="0" dirty="0" err="1">
                <a:latin typeface="Aptos" panose="020B0004020202020204" pitchFamily="34" charset="0"/>
              </a:rPr>
              <a:t>Nedal</a:t>
            </a:r>
            <a:r>
              <a:rPr lang="pl-PL" sz="2000" u="none" strike="noStrike" dirty="0">
                <a:effectLst/>
                <a:latin typeface="Aptos" panose="020B0004020202020204" pitchFamily="34" charset="0"/>
                <a:ea typeface="Arial" panose="020B0604020202020204" pitchFamily="34" charset="0"/>
              </a:rPr>
              <a:t> et al.</a:t>
            </a:r>
            <a:r>
              <a:rPr lang="pl-PL" sz="2000" dirty="0">
                <a:latin typeface="Aptos" panose="020B0004020202020204" pitchFamily="34" charset="0"/>
                <a:ea typeface="Arial" panose="020B0604020202020204" pitchFamily="34" charset="0"/>
              </a:rPr>
              <a:t> 2023,</a:t>
            </a:r>
            <a:r>
              <a:rPr lang="en-US" sz="2000" u="none" strike="noStrike" dirty="0">
                <a:effectLst/>
                <a:latin typeface="Aptos" panose="020B0004020202020204" pitchFamily="34" charset="0"/>
                <a:ea typeface="Arial" panose="020B0604020202020204" pitchFamily="34" charset="0"/>
              </a:rPr>
              <a:t> </a:t>
            </a:r>
            <a:r>
              <a:rPr lang="en-US" sz="2000" b="1" i="1" u="none" strike="noStrike" baseline="0" dirty="0">
                <a:latin typeface="Aptos" panose="020B0004020202020204" pitchFamily="34" charset="0"/>
              </a:rPr>
              <a:t>CORONAL DIAGNOSTICS OF SOLAR TYPE III RADIO BURSTS USING LOFAR AND</a:t>
            </a:r>
            <a:r>
              <a:rPr lang="pl-PL" sz="2000" b="1" i="1" u="none" strike="noStrike" baseline="0" dirty="0">
                <a:latin typeface="Aptos" panose="020B0004020202020204" pitchFamily="34" charset="0"/>
              </a:rPr>
              <a:t> PSP OBSERVATIONS</a:t>
            </a:r>
            <a:r>
              <a:rPr lang="pl-PL" sz="2000" i="0" u="none" strike="noStrike" baseline="0" dirty="0">
                <a:latin typeface="Aptos" panose="020B0004020202020204" pitchFamily="34" charset="0"/>
              </a:rPr>
              <a:t>, </a:t>
            </a:r>
            <a:r>
              <a:rPr lang="pt-BR" sz="2000" i="0" u="none" strike="noStrike" baseline="0" dirty="0">
                <a:latin typeface="Aptos" panose="020B0004020202020204" pitchFamily="34" charset="0"/>
              </a:rPr>
              <a:t>A&amp;A</a:t>
            </a:r>
            <a:r>
              <a:rPr lang="pl-PL" sz="2000" i="0" u="none" strike="noStrike" baseline="0" dirty="0">
                <a:latin typeface="Aptos" panose="020B0004020202020204" pitchFamily="34" charset="0"/>
              </a:rPr>
              <a:t>,</a:t>
            </a:r>
            <a:r>
              <a:rPr lang="pt-BR" sz="2000" i="0" u="none" strike="noStrike" baseline="0" dirty="0">
                <a:latin typeface="Aptos" panose="020B0004020202020204" pitchFamily="34" charset="0"/>
              </a:rPr>
              <a:t> 680, A106</a:t>
            </a:r>
            <a:endParaRPr lang="pl-PL" sz="2000" u="none" strike="noStrike" dirty="0">
              <a:effectLst/>
              <a:latin typeface="Aptos" panose="020B0004020202020204" pitchFamily="34" charset="0"/>
              <a:ea typeface="Arial" panose="020B0604020202020204" pitchFamily="34" charset="0"/>
            </a:endParaRPr>
          </a:p>
        </p:txBody>
      </p:sp>
      <p:sp>
        <p:nvSpPr>
          <p:cNvPr id="4" name="Symbol zastępczy daty 3">
            <a:extLst>
              <a:ext uri="{FF2B5EF4-FFF2-40B4-BE49-F238E27FC236}">
                <a16:creationId xmlns:a16="http://schemas.microsoft.com/office/drawing/2014/main" id="{D289837B-BD4C-A699-FC7F-DF781F9AE7A6}"/>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pic>
        <p:nvPicPr>
          <p:cNvPr id="3" name="Obraz 2" descr="Obraz zawierający tekst, zrzut ekranu, Wielobarwność&#10;&#10;Opis wygenerowany automatycznie">
            <a:extLst>
              <a:ext uri="{FF2B5EF4-FFF2-40B4-BE49-F238E27FC236}">
                <a16:creationId xmlns:a16="http://schemas.microsoft.com/office/drawing/2014/main" id="{0FEB6F6E-D6EC-9B74-DEE4-79DE7DF9BA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00" y="1475999"/>
            <a:ext cx="5037301" cy="4403441"/>
          </a:xfrm>
          <a:prstGeom prst="rect">
            <a:avLst/>
          </a:prstGeom>
        </p:spPr>
      </p:pic>
      <p:sp>
        <p:nvSpPr>
          <p:cNvPr id="6" name="pole tekstowe 5">
            <a:extLst>
              <a:ext uri="{FF2B5EF4-FFF2-40B4-BE49-F238E27FC236}">
                <a16:creationId xmlns:a16="http://schemas.microsoft.com/office/drawing/2014/main" id="{8F06740E-6DC7-A7F0-229B-8EC3482C6B1A}"/>
              </a:ext>
            </a:extLst>
          </p:cNvPr>
          <p:cNvSpPr txBox="1"/>
          <p:nvPr/>
        </p:nvSpPr>
        <p:spPr>
          <a:xfrm>
            <a:off x="5509011" y="5262835"/>
            <a:ext cx="4456215" cy="523220"/>
          </a:xfrm>
          <a:prstGeom prst="rect">
            <a:avLst/>
          </a:prstGeom>
          <a:noFill/>
        </p:spPr>
        <p:txBody>
          <a:bodyPr wrap="square">
            <a:spAutoFit/>
          </a:bodyPr>
          <a:lstStyle/>
          <a:p>
            <a:r>
              <a:rPr lang="pl-PL" sz="1400" dirty="0" err="1">
                <a:latin typeface="Aptos" panose="020B0004020202020204" pitchFamily="34" charset="0"/>
              </a:rPr>
              <a:t>Imaging</a:t>
            </a:r>
            <a:r>
              <a:rPr lang="pl-PL" sz="1400" dirty="0">
                <a:latin typeface="Aptos" panose="020B0004020202020204" pitchFamily="34" charset="0"/>
              </a:rPr>
              <a:t> for the 16 </a:t>
            </a:r>
            <a:r>
              <a:rPr lang="pl-PL" sz="1400" dirty="0" err="1">
                <a:latin typeface="Aptos" panose="020B0004020202020204" pitchFamily="34" charset="0"/>
              </a:rPr>
              <a:t>type</a:t>
            </a:r>
            <a:r>
              <a:rPr lang="pl-PL" sz="1400" dirty="0">
                <a:latin typeface="Aptos" panose="020B0004020202020204" pitchFamily="34" charset="0"/>
              </a:rPr>
              <a:t> III </a:t>
            </a:r>
            <a:r>
              <a:rPr lang="pl-PL" sz="1400" dirty="0" err="1">
                <a:latin typeface="Aptos" panose="020B0004020202020204" pitchFamily="34" charset="0"/>
              </a:rPr>
              <a:t>bursts</a:t>
            </a:r>
            <a:r>
              <a:rPr lang="pl-PL" sz="1400" dirty="0">
                <a:latin typeface="Aptos" panose="020B0004020202020204" pitchFamily="34" charset="0"/>
              </a:rPr>
              <a:t> </a:t>
            </a:r>
            <a:r>
              <a:rPr lang="pl-PL" sz="1400" dirty="0" err="1">
                <a:latin typeface="Aptos" panose="020B0004020202020204" pitchFamily="34" charset="0"/>
              </a:rPr>
              <a:t>detected</a:t>
            </a:r>
            <a:r>
              <a:rPr lang="pl-PL" sz="1400" dirty="0">
                <a:latin typeface="Aptos" panose="020B0004020202020204" pitchFamily="34" charset="0"/>
              </a:rPr>
              <a:t> in the LOFAR </a:t>
            </a:r>
            <a:r>
              <a:rPr lang="pl-PL" sz="1400" dirty="0" err="1">
                <a:latin typeface="Aptos" panose="020B0004020202020204" pitchFamily="34" charset="0"/>
              </a:rPr>
              <a:t>dynamic</a:t>
            </a:r>
            <a:r>
              <a:rPr lang="pl-PL" sz="1400" dirty="0">
                <a:latin typeface="Aptos" panose="020B0004020202020204" pitchFamily="34" charset="0"/>
              </a:rPr>
              <a:t> spectrum</a:t>
            </a:r>
          </a:p>
        </p:txBody>
      </p:sp>
      <p:sp>
        <p:nvSpPr>
          <p:cNvPr id="5" name="pole tekstowe 4">
            <a:extLst>
              <a:ext uri="{FF2B5EF4-FFF2-40B4-BE49-F238E27FC236}">
                <a16:creationId xmlns:a16="http://schemas.microsoft.com/office/drawing/2014/main" id="{06822FF3-1E50-91B2-C7E9-F80B084E35AB}"/>
              </a:ext>
            </a:extLst>
          </p:cNvPr>
          <p:cNvSpPr txBox="1"/>
          <p:nvPr/>
        </p:nvSpPr>
        <p:spPr>
          <a:xfrm>
            <a:off x="6362700" y="1476000"/>
            <a:ext cx="5342426" cy="2585323"/>
          </a:xfrm>
          <a:prstGeom prst="rect">
            <a:avLst/>
          </a:prstGeom>
          <a:noFill/>
        </p:spPr>
        <p:txBody>
          <a:bodyPr wrap="square">
            <a:spAutoFit/>
          </a:bodyPr>
          <a:lstStyle/>
          <a:p>
            <a:pPr rtl="0">
              <a:spcBef>
                <a:spcPts val="0"/>
              </a:spcBef>
              <a:spcAft>
                <a:spcPts val="0"/>
              </a:spcAft>
            </a:pPr>
            <a:r>
              <a:rPr lang="en-US" sz="1800" b="0" i="0" u="none" strike="noStrike" dirty="0">
                <a:effectLst/>
                <a:latin typeface="Aptos" panose="020B0004020202020204" pitchFamily="34" charset="0"/>
              </a:rPr>
              <a:t>9 type III radio bursts in the LOFAR-PSP combined dynamic spectrum and 16 type III bursts in the LOFAR dynamic spectrum</a:t>
            </a:r>
            <a:r>
              <a:rPr lang="pl-PL" sz="1800" b="0" i="0" u="none" strike="noStrike" dirty="0">
                <a:effectLst/>
                <a:latin typeface="Aptos" panose="020B0004020202020204" pitchFamily="34" charset="0"/>
              </a:rPr>
              <a:t> </a:t>
            </a:r>
            <a:r>
              <a:rPr lang="pl-PL" sz="1800" b="0" i="0" u="none" strike="noStrike" dirty="0" err="1">
                <a:effectLst/>
                <a:latin typeface="Aptos" panose="020B0004020202020204" pitchFamily="34" charset="0"/>
              </a:rPr>
              <a:t>were</a:t>
            </a:r>
            <a:r>
              <a:rPr lang="pl-PL" sz="1800" b="0" i="0" u="none" strike="noStrike" dirty="0">
                <a:effectLst/>
                <a:latin typeface="Aptos" panose="020B0004020202020204" pitchFamily="34" charset="0"/>
              </a:rPr>
              <a:t> </a:t>
            </a:r>
            <a:r>
              <a:rPr lang="pl-PL" sz="1800" b="0" i="0" u="none" strike="noStrike" dirty="0" err="1">
                <a:effectLst/>
                <a:latin typeface="Aptos" panose="020B0004020202020204" pitchFamily="34" charset="0"/>
              </a:rPr>
              <a:t>identified</a:t>
            </a:r>
            <a:r>
              <a:rPr lang="pl-PL" sz="1800" b="0" i="0" u="none" strike="noStrike" dirty="0">
                <a:effectLst/>
                <a:latin typeface="Aptos" panose="020B0004020202020204" pitchFamily="34" charset="0"/>
              </a:rPr>
              <a:t> and </a:t>
            </a:r>
            <a:r>
              <a:rPr lang="pl-PL" sz="1800" b="0" i="0" u="none" strike="noStrike" dirty="0" err="1">
                <a:effectLst/>
                <a:latin typeface="Aptos" panose="020B0004020202020204" pitchFamily="34" charset="0"/>
              </a:rPr>
              <a:t>characterized</a:t>
            </a:r>
            <a:r>
              <a:rPr lang="pl-PL" sz="1800" b="0" i="0" u="none" strike="noStrike" dirty="0">
                <a:effectLst/>
                <a:latin typeface="Aptos" panose="020B0004020202020204" pitchFamily="34" charset="0"/>
              </a:rPr>
              <a:t>.</a:t>
            </a:r>
          </a:p>
          <a:p>
            <a:pPr rtl="0">
              <a:spcBef>
                <a:spcPts val="0"/>
              </a:spcBef>
              <a:spcAft>
                <a:spcPts val="0"/>
              </a:spcAft>
            </a:pPr>
            <a:endParaRPr lang="pl-PL" dirty="0">
              <a:latin typeface="Aptos" panose="020B0004020202020204" pitchFamily="34" charset="0"/>
            </a:endParaRPr>
          </a:p>
          <a:p>
            <a:pPr rtl="0">
              <a:spcBef>
                <a:spcPts val="0"/>
              </a:spcBef>
              <a:spcAft>
                <a:spcPts val="0"/>
              </a:spcAft>
            </a:pPr>
            <a:r>
              <a:rPr lang="en-US" sz="1800" b="0" i="0" u="none" strike="noStrike" dirty="0">
                <a:effectLst/>
                <a:latin typeface="Aptos" panose="020B0004020202020204" pitchFamily="34" charset="0"/>
              </a:rPr>
              <a:t>The primary goal is to identify the spatial and temporal characteristics of the radio sources, as well as the plasma conditions along their trajectories.</a:t>
            </a:r>
            <a:endParaRPr lang="pl-PL" sz="1800" b="0" i="0" u="none" strike="noStrike" dirty="0">
              <a:effectLst/>
              <a:latin typeface="Aptos" panose="020B0004020202020204" pitchFamily="34" charset="0"/>
            </a:endParaRPr>
          </a:p>
        </p:txBody>
      </p:sp>
      <p:cxnSp>
        <p:nvCxnSpPr>
          <p:cNvPr id="2" name="Łącznik prosty 1">
            <a:extLst>
              <a:ext uri="{FF2B5EF4-FFF2-40B4-BE49-F238E27FC236}">
                <a16:creationId xmlns:a16="http://schemas.microsoft.com/office/drawing/2014/main" id="{9CE1ABD4-573F-ADCF-BB16-0C857A1D64B4}"/>
              </a:ext>
            </a:extLst>
          </p:cNvPr>
          <p:cNvCxnSpPr>
            <a:cxnSpLocks/>
          </p:cNvCxnSpPr>
          <p:nvPr/>
        </p:nvCxnSpPr>
        <p:spPr>
          <a:xfrm>
            <a:off x="792000" y="1080000"/>
            <a:ext cx="57600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74992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BD39CE5C-FA76-47D8-079B-7C778CC08A97}"/>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a:extLst>
              <a:ext uri="{FF2B5EF4-FFF2-40B4-BE49-F238E27FC236}">
                <a16:creationId xmlns:a16="http://schemas.microsoft.com/office/drawing/2014/main" id="{5F33DBF4-803E-B5D1-7359-7CF6C0E8620C}"/>
              </a:ext>
            </a:extLst>
          </p:cNvPr>
          <p:cNvSpPr txBox="1"/>
          <p:nvPr/>
        </p:nvSpPr>
        <p:spPr>
          <a:xfrm>
            <a:off x="720000" y="360000"/>
            <a:ext cx="10800000" cy="707886"/>
          </a:xfrm>
          <a:prstGeom prst="rect">
            <a:avLst/>
          </a:prstGeom>
          <a:noFill/>
        </p:spPr>
        <p:txBody>
          <a:bodyPr wrap="square" rtlCol="0">
            <a:spAutoFit/>
          </a:bodyPr>
          <a:lstStyle/>
          <a:p>
            <a:pPr rtl="0">
              <a:spcBef>
                <a:spcPts val="0"/>
              </a:spcBef>
              <a:spcAft>
                <a:spcPts val="0"/>
              </a:spcAft>
            </a:pPr>
            <a:r>
              <a:rPr lang="pl-PL" sz="2000" i="0" u="none" strike="noStrike" dirty="0" err="1">
                <a:solidFill>
                  <a:srgbClr val="000000"/>
                </a:solidFill>
                <a:effectLst/>
                <a:latin typeface="Aptos" panose="020B0004020202020204" pitchFamily="34" charset="0"/>
              </a:rPr>
              <a:t>Zhang</a:t>
            </a:r>
            <a:r>
              <a:rPr lang="pl-PL" sz="2000" i="0" u="none" strike="noStrike" dirty="0">
                <a:solidFill>
                  <a:srgbClr val="000000"/>
                </a:solidFill>
                <a:effectLst/>
                <a:latin typeface="Aptos" panose="020B0004020202020204" pitchFamily="34" charset="0"/>
              </a:rPr>
              <a:t> et al. 2023, </a:t>
            </a:r>
            <a:r>
              <a:rPr lang="pl-PL" sz="2000" b="1" i="1" u="none" strike="noStrike" dirty="0">
                <a:solidFill>
                  <a:srgbClr val="000000"/>
                </a:solidFill>
                <a:effectLst/>
                <a:latin typeface="Aptos" panose="020B0004020202020204" pitchFamily="34" charset="0"/>
              </a:rPr>
              <a:t>DERIVING LARGE CORONAL MAGNETIC LOOP PARAMETERS USING LOFAR J BURST OBSERVATIONS</a:t>
            </a:r>
            <a:r>
              <a:rPr lang="pl-PL" sz="2000" i="0" u="none" strike="noStrike" dirty="0">
                <a:solidFill>
                  <a:srgbClr val="000000"/>
                </a:solidFill>
                <a:effectLst/>
                <a:latin typeface="Aptos" panose="020B0004020202020204" pitchFamily="34" charset="0"/>
              </a:rPr>
              <a:t>, </a:t>
            </a:r>
            <a:r>
              <a:rPr lang="pl-PL" sz="2000" i="0" u="none" strike="noStrike" dirty="0" err="1">
                <a:solidFill>
                  <a:srgbClr val="000000"/>
                </a:solidFill>
                <a:effectLst/>
                <a:latin typeface="Aptos" panose="020B0004020202020204" pitchFamily="34" charset="0"/>
              </a:rPr>
              <a:t>SoPh</a:t>
            </a:r>
            <a:r>
              <a:rPr lang="pl-PL" sz="2000" i="0" u="none" strike="noStrike" dirty="0">
                <a:solidFill>
                  <a:srgbClr val="000000"/>
                </a:solidFill>
                <a:effectLst/>
                <a:latin typeface="Aptos" panose="020B0004020202020204" pitchFamily="34" charset="0"/>
              </a:rPr>
              <a:t>, 298, 7</a:t>
            </a:r>
            <a:endParaRPr lang="pl-PL" sz="2000" dirty="0">
              <a:effectLst/>
              <a:latin typeface="Aptos" panose="020B0004020202020204" pitchFamily="34" charset="0"/>
            </a:endParaRPr>
          </a:p>
        </p:txBody>
      </p:sp>
      <p:sp>
        <p:nvSpPr>
          <p:cNvPr id="4" name="Symbol zastępczy daty 3">
            <a:extLst>
              <a:ext uri="{FF2B5EF4-FFF2-40B4-BE49-F238E27FC236}">
                <a16:creationId xmlns:a16="http://schemas.microsoft.com/office/drawing/2014/main" id="{D289837B-BD4C-A699-FC7F-DF781F9AE7A6}"/>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pic>
        <p:nvPicPr>
          <p:cNvPr id="3074" name="Picture 2" descr="Figure 1">
            <a:extLst>
              <a:ext uri="{FF2B5EF4-FFF2-40B4-BE49-F238E27FC236}">
                <a16:creationId xmlns:a16="http://schemas.microsoft.com/office/drawing/2014/main" id="{A0DCA246-B91B-8F5A-817A-47A1B9E550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000" y="1476000"/>
            <a:ext cx="3805399" cy="4528738"/>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a:extLst>
              <a:ext uri="{FF2B5EF4-FFF2-40B4-BE49-F238E27FC236}">
                <a16:creationId xmlns:a16="http://schemas.microsoft.com/office/drawing/2014/main" id="{5CED3A61-14EA-CDD4-9EE1-576BE26D2F32}"/>
              </a:ext>
            </a:extLst>
          </p:cNvPr>
          <p:cNvSpPr txBox="1"/>
          <p:nvPr/>
        </p:nvSpPr>
        <p:spPr>
          <a:xfrm>
            <a:off x="4715125" y="5153995"/>
            <a:ext cx="6096000" cy="523220"/>
          </a:xfrm>
          <a:prstGeom prst="rect">
            <a:avLst/>
          </a:prstGeom>
          <a:noFill/>
        </p:spPr>
        <p:txBody>
          <a:bodyPr wrap="square">
            <a:spAutoFit/>
          </a:bodyPr>
          <a:lstStyle/>
          <a:p>
            <a:r>
              <a:rPr lang="en-US" sz="1400" b="0" i="0" dirty="0">
                <a:effectLst/>
                <a:highlight>
                  <a:srgbClr val="FFFFFF"/>
                </a:highlight>
                <a:latin typeface="Aptos" panose="020B0004020202020204" pitchFamily="34" charset="0"/>
              </a:rPr>
              <a:t>LOFAR and PSP dynamic spectrum</a:t>
            </a:r>
            <a:r>
              <a:rPr lang="pl-PL" sz="1400" b="0" i="0" dirty="0">
                <a:effectLst/>
                <a:highlight>
                  <a:srgbClr val="FFFFFF"/>
                </a:highlight>
                <a:latin typeface="Aptos" panose="020B0004020202020204" pitchFamily="34" charset="0"/>
              </a:rPr>
              <a:t> with </a:t>
            </a:r>
            <a:r>
              <a:rPr lang="en-US" sz="1400" b="0" i="0" dirty="0">
                <a:effectLst/>
                <a:highlight>
                  <a:srgbClr val="FFFFFF"/>
                </a:highlight>
                <a:latin typeface="Aptos" panose="020B0004020202020204" pitchFamily="34" charset="0"/>
              </a:rPr>
              <a:t>type III and J</a:t>
            </a:r>
            <a:r>
              <a:rPr lang="pl-PL" sz="1400" b="0" i="0" dirty="0">
                <a:effectLst/>
                <a:highlight>
                  <a:srgbClr val="FFFFFF"/>
                </a:highlight>
                <a:latin typeface="Aptos" panose="020B0004020202020204" pitchFamily="34" charset="0"/>
              </a:rPr>
              <a:t> </a:t>
            </a:r>
            <a:r>
              <a:rPr lang="en-US" sz="1400" b="0" i="0" dirty="0">
                <a:effectLst/>
                <a:highlight>
                  <a:srgbClr val="FFFFFF"/>
                </a:highlight>
                <a:latin typeface="Aptos" panose="020B0004020202020204" pitchFamily="34" charset="0"/>
              </a:rPr>
              <a:t>bursts during the noise storm on 10 April 2019</a:t>
            </a:r>
            <a:endParaRPr lang="pl-PL" sz="1400" dirty="0">
              <a:latin typeface="Aptos" panose="020B0004020202020204" pitchFamily="34" charset="0"/>
            </a:endParaRPr>
          </a:p>
        </p:txBody>
      </p:sp>
      <p:sp>
        <p:nvSpPr>
          <p:cNvPr id="10" name="pole tekstowe 9">
            <a:extLst>
              <a:ext uri="{FF2B5EF4-FFF2-40B4-BE49-F238E27FC236}">
                <a16:creationId xmlns:a16="http://schemas.microsoft.com/office/drawing/2014/main" id="{AF0A4077-E0B1-664D-A9CB-CA53FC6ED9EC}"/>
              </a:ext>
            </a:extLst>
          </p:cNvPr>
          <p:cNvSpPr txBox="1"/>
          <p:nvPr/>
        </p:nvSpPr>
        <p:spPr>
          <a:xfrm>
            <a:off x="5200713" y="1476000"/>
            <a:ext cx="6096000" cy="2862322"/>
          </a:xfrm>
          <a:prstGeom prst="rect">
            <a:avLst/>
          </a:prstGeom>
          <a:noFill/>
        </p:spPr>
        <p:txBody>
          <a:bodyPr wrap="square">
            <a:spAutoFit/>
          </a:bodyPr>
          <a:lstStyle/>
          <a:p>
            <a:r>
              <a:rPr lang="en-US" sz="1800" b="0" i="0" u="none" strike="noStrike" dirty="0">
                <a:effectLst/>
                <a:latin typeface="Aptos" panose="020B0004020202020204" pitchFamily="34" charset="0"/>
              </a:rPr>
              <a:t>LO</a:t>
            </a:r>
            <a:r>
              <a:rPr lang="pl-PL" sz="1800" b="0" i="0" u="none" strike="noStrike" dirty="0">
                <a:effectLst/>
                <a:latin typeface="Aptos" panose="020B0004020202020204" pitchFamily="34" charset="0"/>
              </a:rPr>
              <a:t>FAR </a:t>
            </a:r>
            <a:r>
              <a:rPr lang="en-US" sz="1800" b="0" i="0" u="none" strike="noStrike" dirty="0">
                <a:effectLst/>
                <a:latin typeface="Aptos" panose="020B0004020202020204" pitchFamily="34" charset="0"/>
              </a:rPr>
              <a:t>and PSP solar radio dynamic </a:t>
            </a:r>
            <a:r>
              <a:rPr lang="en-US" sz="1800" b="0" i="0" u="none" strike="noStrike" dirty="0" err="1">
                <a:effectLst/>
                <a:latin typeface="Aptos" panose="020B0004020202020204" pitchFamily="34" charset="0"/>
              </a:rPr>
              <a:t>spectr</a:t>
            </a:r>
            <a:r>
              <a:rPr lang="pl-PL" sz="1800" b="0" i="0" u="none" strike="noStrike" dirty="0">
                <a:effectLst/>
                <a:latin typeface="Aptos" panose="020B0004020202020204" pitchFamily="34" charset="0"/>
              </a:rPr>
              <a:t>a </a:t>
            </a:r>
            <a:r>
              <a:rPr lang="pl-PL" sz="1800" b="0" i="0" u="none" strike="noStrike" dirty="0" err="1">
                <a:effectLst/>
                <a:latin typeface="Aptos" panose="020B0004020202020204" pitchFamily="34" charset="0"/>
              </a:rPr>
              <a:t>were</a:t>
            </a:r>
            <a:r>
              <a:rPr lang="pl-PL" sz="1800" b="0" i="0" u="none" strike="noStrike" dirty="0">
                <a:effectLst/>
                <a:latin typeface="Aptos" panose="020B0004020202020204" pitchFamily="34" charset="0"/>
              </a:rPr>
              <a:t> </a:t>
            </a:r>
            <a:r>
              <a:rPr lang="pl-PL" sz="1800" b="0" i="0" u="none" strike="noStrike" dirty="0" err="1">
                <a:effectLst/>
                <a:latin typeface="Aptos" panose="020B0004020202020204" pitchFamily="34" charset="0"/>
              </a:rPr>
              <a:t>used</a:t>
            </a:r>
            <a:r>
              <a:rPr lang="pl-PL" sz="1800" b="0" i="0" u="none" strike="noStrike" dirty="0">
                <a:effectLst/>
                <a:latin typeface="Aptos" panose="020B0004020202020204" pitchFamily="34" charset="0"/>
              </a:rPr>
              <a:t> </a:t>
            </a:r>
            <a:r>
              <a:rPr lang="en-US" sz="1800" b="0" i="0" u="none" strike="noStrike" dirty="0">
                <a:effectLst/>
                <a:latin typeface="Aptos" panose="020B0004020202020204" pitchFamily="34" charset="0"/>
              </a:rPr>
              <a:t>to identify 27 type III bursts and 27 J</a:t>
            </a:r>
            <a:r>
              <a:rPr lang="pl-PL" sz="1800" b="0" i="0" u="none" strike="noStrike" dirty="0">
                <a:effectLst/>
                <a:latin typeface="Aptos" panose="020B0004020202020204" pitchFamily="34" charset="0"/>
              </a:rPr>
              <a:t> </a:t>
            </a:r>
            <a:r>
              <a:rPr lang="en-US" sz="1800" b="0" i="0" u="none" strike="noStrike" dirty="0">
                <a:effectLst/>
                <a:latin typeface="Aptos" panose="020B0004020202020204" pitchFamily="34" charset="0"/>
              </a:rPr>
              <a:t>bursts during a solar radio noise storm observed on 10 April 2019.</a:t>
            </a:r>
            <a:endParaRPr lang="pl-PL" sz="1800" b="0" i="0" u="none" strike="noStrike" dirty="0">
              <a:effectLst/>
              <a:latin typeface="Aptos" panose="020B0004020202020204" pitchFamily="34" charset="0"/>
            </a:endParaRPr>
          </a:p>
          <a:p>
            <a:endParaRPr lang="pl-PL" dirty="0">
              <a:solidFill>
                <a:srgbClr val="FF0000"/>
              </a:solidFill>
              <a:latin typeface="Aptos" panose="020B0004020202020204" pitchFamily="34" charset="0"/>
            </a:endParaRPr>
          </a:p>
          <a:p>
            <a:r>
              <a:rPr lang="en-US" sz="1800" i="0" u="none" strike="noStrike" dirty="0">
                <a:effectLst/>
                <a:latin typeface="Aptos" panose="020B0004020202020204" pitchFamily="34" charset="0"/>
              </a:rPr>
              <a:t>The basic physical parameters of the studied bursts were determined</a:t>
            </a:r>
            <a:r>
              <a:rPr lang="pl-PL" sz="1800" i="0" u="none" strike="noStrike" dirty="0">
                <a:effectLst/>
                <a:latin typeface="Aptos" panose="020B0004020202020204" pitchFamily="34" charset="0"/>
              </a:rPr>
              <a:t>:</a:t>
            </a:r>
            <a:endParaRPr lang="pl-PL" dirty="0">
              <a:latin typeface="Aptos" panose="020B0004020202020204" pitchFamily="34" charset="0"/>
            </a:endParaRPr>
          </a:p>
          <a:p>
            <a:pPr marL="285750" indent="-285750">
              <a:buFont typeface="Aptos" panose="020B0004020202020204" pitchFamily="34" charset="0"/>
              <a:buChar char="−"/>
            </a:pPr>
            <a:r>
              <a:rPr lang="pl-PL" sz="1800" b="0" i="0" u="none" strike="noStrike" dirty="0" err="1">
                <a:effectLst/>
                <a:latin typeface="Aptos" panose="020B0004020202020204" pitchFamily="34" charset="0"/>
              </a:rPr>
              <a:t>altidudes</a:t>
            </a:r>
            <a:r>
              <a:rPr lang="pl-PL" sz="1800" b="0" i="0" u="none" strike="noStrike" dirty="0">
                <a:effectLst/>
                <a:latin typeface="Aptos" panose="020B0004020202020204" pitchFamily="34" charset="0"/>
              </a:rPr>
              <a:t> of J </a:t>
            </a:r>
            <a:r>
              <a:rPr lang="pl-PL" sz="1800" b="0" i="0" u="none" strike="noStrike" dirty="0" err="1">
                <a:effectLst/>
                <a:latin typeface="Aptos" panose="020B0004020202020204" pitchFamily="34" charset="0"/>
              </a:rPr>
              <a:t>bursts</a:t>
            </a:r>
            <a:r>
              <a:rPr lang="pl-PL" sz="1800" b="0" i="0" u="none" strike="noStrike" dirty="0">
                <a:effectLst/>
                <a:latin typeface="Aptos" panose="020B0004020202020204" pitchFamily="34" charset="0"/>
              </a:rPr>
              <a:t> </a:t>
            </a:r>
            <a:r>
              <a:rPr lang="en-US" sz="1800" b="0" i="0" u="none" strike="noStrike" dirty="0">
                <a:effectLst/>
                <a:latin typeface="Aptos" panose="020B0004020202020204" pitchFamily="34" charset="0"/>
              </a:rPr>
              <a:t>loop apex</a:t>
            </a:r>
            <a:r>
              <a:rPr lang="pl-PL" sz="1800" b="0" i="0" u="none" strike="noStrike" dirty="0">
                <a:effectLst/>
                <a:latin typeface="Aptos" panose="020B0004020202020204" pitchFamily="34" charset="0"/>
              </a:rPr>
              <a:t>es:</a:t>
            </a:r>
            <a:r>
              <a:rPr lang="en-US" sz="1800" b="0" i="0" u="none" strike="noStrike" dirty="0">
                <a:effectLst/>
                <a:latin typeface="Aptos" panose="020B0004020202020204" pitchFamily="34" charset="0"/>
              </a:rPr>
              <a:t> </a:t>
            </a:r>
            <a:r>
              <a:rPr lang="en-US" b="0" i="0" u="none" strike="noStrike" baseline="0" dirty="0">
                <a:latin typeface="Aptos" panose="020B0004020202020204" pitchFamily="34" charset="0"/>
              </a:rPr>
              <a:t>∼</a:t>
            </a:r>
            <a:r>
              <a:rPr lang="en-US" sz="1800" b="0" i="0" u="none" strike="noStrike" dirty="0">
                <a:effectLst/>
                <a:latin typeface="Aptos" panose="020B0004020202020204" pitchFamily="34" charset="0"/>
              </a:rPr>
              <a:t>1.3 </a:t>
            </a:r>
            <a:r>
              <a:rPr lang="pl-PL" b="0" i="0" u="none" strike="noStrike" dirty="0">
                <a:effectLst/>
                <a:latin typeface="Aptos" panose="020B0004020202020204" pitchFamily="34" charset="0"/>
                <a:cs typeface="Arial" panose="020B0604020202020204" pitchFamily="34" charset="0"/>
              </a:rPr>
              <a:t>R</a:t>
            </a:r>
            <a:r>
              <a:rPr lang="pl-PL" kern="100" baseline="-25000" dirty="0">
                <a:effectLst/>
                <a:latin typeface="Aptos" panose="020B0004020202020204" pitchFamily="34" charset="0"/>
                <a:ea typeface="Calibri" panose="020F0502020204030204" pitchFamily="34" charset="0"/>
                <a:cs typeface="Segoe UI Symbol" panose="020B0502040204020203" pitchFamily="34" charset="0"/>
              </a:rPr>
              <a:t>☉</a:t>
            </a:r>
            <a:r>
              <a:rPr lang="pl-PL" sz="1800" b="0" i="0" u="none" strike="noStrike" dirty="0">
                <a:effectLst/>
                <a:latin typeface="Aptos" panose="020B0004020202020204" pitchFamily="34" charset="0"/>
              </a:rPr>
              <a:t>,</a:t>
            </a:r>
          </a:p>
          <a:p>
            <a:pPr marL="285750" indent="-285750">
              <a:buFont typeface="Aptos" panose="020B0004020202020204" pitchFamily="34" charset="0"/>
              <a:buChar char="−"/>
            </a:pPr>
            <a:r>
              <a:rPr lang="en-US" sz="1800" b="0" i="0" u="none" strike="noStrike" dirty="0" err="1">
                <a:effectLst/>
                <a:latin typeface="Aptos" panose="020B0004020202020204" pitchFamily="34" charset="0"/>
              </a:rPr>
              <a:t>temperaturę</a:t>
            </a:r>
            <a:r>
              <a:rPr lang="pl-PL" sz="1800" b="0" i="0" u="none" strike="noStrike" dirty="0">
                <a:effectLst/>
                <a:latin typeface="Aptos" panose="020B0004020202020204" pitchFamily="34" charset="0"/>
              </a:rPr>
              <a:t>:</a:t>
            </a:r>
            <a:r>
              <a:rPr lang="en-US" sz="1800" b="0" i="0" u="none" strike="noStrike" dirty="0">
                <a:effectLst/>
                <a:latin typeface="Aptos" panose="020B0004020202020204" pitchFamily="34" charset="0"/>
              </a:rPr>
              <a:t> </a:t>
            </a:r>
            <a:r>
              <a:rPr lang="en-US" b="0" i="0" u="none" strike="noStrike" baseline="0" dirty="0">
                <a:latin typeface="Aptos" panose="020B0004020202020204" pitchFamily="34" charset="0"/>
              </a:rPr>
              <a:t>∼</a:t>
            </a:r>
            <a:r>
              <a:rPr lang="en-US" sz="1800" b="0" i="0" u="none" strike="noStrike" dirty="0">
                <a:effectLst/>
                <a:latin typeface="Aptos" panose="020B0004020202020204" pitchFamily="34" charset="0"/>
              </a:rPr>
              <a:t>1 MK,</a:t>
            </a:r>
            <a:endParaRPr lang="pl-PL" sz="1800" b="0" i="0" u="none" strike="noStrike" dirty="0">
              <a:effectLst/>
              <a:latin typeface="Aptos" panose="020B0004020202020204" pitchFamily="34" charset="0"/>
            </a:endParaRPr>
          </a:p>
          <a:p>
            <a:pPr marL="285750" indent="-285750">
              <a:buFont typeface="Aptos" panose="020B0004020202020204" pitchFamily="34" charset="0"/>
              <a:buChar char="−"/>
            </a:pPr>
            <a:r>
              <a:rPr lang="pl-PL" sz="1800" b="0" i="0" u="none" strike="noStrike" dirty="0">
                <a:effectLst/>
                <a:latin typeface="Aptos" panose="020B0004020202020204" pitchFamily="34" charset="0"/>
              </a:rPr>
              <a:t>p</a:t>
            </a:r>
            <a:r>
              <a:rPr lang="en-US" sz="1800" b="0" i="0" u="none" strike="noStrike" dirty="0" err="1">
                <a:effectLst/>
                <a:latin typeface="Aptos" panose="020B0004020202020204" pitchFamily="34" charset="0"/>
              </a:rPr>
              <a:t>ressure</a:t>
            </a:r>
            <a:r>
              <a:rPr lang="pl-PL" sz="1800" b="0" i="0" u="none" strike="noStrike" dirty="0">
                <a:effectLst/>
                <a:latin typeface="Aptos" panose="020B0004020202020204" pitchFamily="34" charset="0"/>
              </a:rPr>
              <a:t>:</a:t>
            </a:r>
            <a:r>
              <a:rPr lang="en-US" sz="1800" b="0" i="0" u="none" strike="noStrike" dirty="0">
                <a:effectLst/>
                <a:latin typeface="Aptos" panose="020B0004020202020204" pitchFamily="34" charset="0"/>
              </a:rPr>
              <a:t>  0.7 </a:t>
            </a:r>
            <a:r>
              <a:rPr lang="en-US" sz="1800" b="0" i="0" u="none" strike="noStrike" dirty="0" err="1">
                <a:effectLst/>
                <a:latin typeface="Aptos" panose="020B0004020202020204" pitchFamily="34" charset="0"/>
              </a:rPr>
              <a:t>mdyn</a:t>
            </a:r>
            <a:r>
              <a:rPr lang="en-US" sz="1800" b="0" i="0" u="none" strike="noStrike" dirty="0">
                <a:effectLst/>
                <a:latin typeface="Aptos" panose="020B0004020202020204" pitchFamily="34" charset="0"/>
              </a:rPr>
              <a:t> cm</a:t>
            </a:r>
            <a:r>
              <a:rPr lang="en-US" sz="1800" b="0" i="0" u="none" strike="noStrike" baseline="30000" dirty="0">
                <a:effectLst/>
                <a:latin typeface="Aptos" panose="020B0004020202020204" pitchFamily="34" charset="0"/>
              </a:rPr>
              <a:t>-2</a:t>
            </a:r>
            <a:r>
              <a:rPr lang="en-US" sz="1800" b="0" i="0" u="none" strike="noStrike" dirty="0">
                <a:effectLst/>
                <a:latin typeface="Aptos" panose="020B0004020202020204" pitchFamily="34" charset="0"/>
              </a:rPr>
              <a:t>,</a:t>
            </a:r>
            <a:endParaRPr lang="pl-PL" sz="1800" b="0" i="0" u="none" strike="noStrike" dirty="0">
              <a:effectLst/>
              <a:latin typeface="Aptos" panose="020B0004020202020204" pitchFamily="34" charset="0"/>
            </a:endParaRPr>
          </a:p>
          <a:p>
            <a:pPr marL="285750" indent="-285750">
              <a:buFont typeface="Aptos" panose="020B0004020202020204" pitchFamily="34" charset="0"/>
              <a:buChar char="−"/>
            </a:pPr>
            <a:r>
              <a:rPr lang="en-US" sz="1800" b="0" i="0" u="none" strike="noStrike" dirty="0">
                <a:effectLst/>
                <a:latin typeface="Aptos" panose="020B0004020202020204" pitchFamily="34" charset="0"/>
              </a:rPr>
              <a:t>magnetic field strength</a:t>
            </a:r>
            <a:r>
              <a:rPr lang="pl-PL" sz="1800" b="0" i="0" u="none" strike="noStrike" dirty="0">
                <a:effectLst/>
                <a:latin typeface="Aptos" panose="020B0004020202020204" pitchFamily="34" charset="0"/>
              </a:rPr>
              <a:t>:</a:t>
            </a:r>
            <a:r>
              <a:rPr lang="en-US" sz="1800" b="0" i="0" u="none" strike="noStrike" dirty="0">
                <a:effectLst/>
                <a:latin typeface="Aptos" panose="020B0004020202020204" pitchFamily="34" charset="0"/>
              </a:rPr>
              <a:t> 0.13 G.</a:t>
            </a:r>
            <a:endParaRPr lang="pl-PL" dirty="0">
              <a:latin typeface="Aptos" panose="020B0004020202020204" pitchFamily="34" charset="0"/>
            </a:endParaRPr>
          </a:p>
        </p:txBody>
      </p:sp>
      <p:cxnSp>
        <p:nvCxnSpPr>
          <p:cNvPr id="2" name="Łącznik prosty 1">
            <a:extLst>
              <a:ext uri="{FF2B5EF4-FFF2-40B4-BE49-F238E27FC236}">
                <a16:creationId xmlns:a16="http://schemas.microsoft.com/office/drawing/2014/main" id="{58C62195-A91D-39A3-7A52-F75753D97F74}"/>
              </a:ext>
            </a:extLst>
          </p:cNvPr>
          <p:cNvCxnSpPr>
            <a:cxnSpLocks/>
          </p:cNvCxnSpPr>
          <p:nvPr/>
        </p:nvCxnSpPr>
        <p:spPr>
          <a:xfrm>
            <a:off x="792000" y="1080000"/>
            <a:ext cx="57600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12094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BD39CE5C-FA76-47D8-079B-7C778CC08A97}"/>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a:extLst>
              <a:ext uri="{FF2B5EF4-FFF2-40B4-BE49-F238E27FC236}">
                <a16:creationId xmlns:a16="http://schemas.microsoft.com/office/drawing/2014/main" id="{5F33DBF4-803E-B5D1-7359-7CF6C0E8620C}"/>
              </a:ext>
            </a:extLst>
          </p:cNvPr>
          <p:cNvSpPr txBox="1"/>
          <p:nvPr/>
        </p:nvSpPr>
        <p:spPr>
          <a:xfrm>
            <a:off x="720000" y="360000"/>
            <a:ext cx="10800000" cy="707886"/>
          </a:xfrm>
          <a:prstGeom prst="rect">
            <a:avLst/>
          </a:prstGeom>
          <a:noFill/>
        </p:spPr>
        <p:txBody>
          <a:bodyPr wrap="square" rtlCol="0">
            <a:spAutoFit/>
          </a:bodyPr>
          <a:lstStyle/>
          <a:p>
            <a:r>
              <a:rPr lang="en-US" sz="2000" i="0" u="none" strike="noStrike" dirty="0">
                <a:solidFill>
                  <a:srgbClr val="000000"/>
                </a:solidFill>
                <a:effectLst/>
                <a:latin typeface="Aptos" panose="020B0004020202020204" pitchFamily="34" charset="0"/>
              </a:rPr>
              <a:t>Zhang et al. 2023, </a:t>
            </a:r>
            <a:r>
              <a:rPr lang="en-US" sz="2000" b="1" i="1" u="none" strike="noStrike" dirty="0">
                <a:solidFill>
                  <a:srgbClr val="000000"/>
                </a:solidFill>
                <a:effectLst/>
                <a:latin typeface="Aptos" panose="020B0004020202020204" pitchFamily="34" charset="0"/>
              </a:rPr>
              <a:t>RFI FLAGGING IN SOLAR AND SPACE WEATHER LOW FREQUENCY RADIO OBSERVATIONS</a:t>
            </a:r>
            <a:r>
              <a:rPr lang="en-US" sz="2000" i="0" u="none" strike="noStrike" dirty="0">
                <a:solidFill>
                  <a:srgbClr val="000000"/>
                </a:solidFill>
                <a:effectLst/>
                <a:latin typeface="Aptos" panose="020B0004020202020204" pitchFamily="34" charset="0"/>
              </a:rPr>
              <a:t>, MNRAS, 521, 630</a:t>
            </a:r>
            <a:endParaRPr lang="en-US" sz="2000" i="0" u="none" strike="noStrike" baseline="0" dirty="0">
              <a:latin typeface="Aptos" panose="020B0004020202020204" pitchFamily="34" charset="0"/>
            </a:endParaRPr>
          </a:p>
        </p:txBody>
      </p:sp>
      <p:sp>
        <p:nvSpPr>
          <p:cNvPr id="4" name="Symbol zastępczy daty 3">
            <a:extLst>
              <a:ext uri="{FF2B5EF4-FFF2-40B4-BE49-F238E27FC236}">
                <a16:creationId xmlns:a16="http://schemas.microsoft.com/office/drawing/2014/main" id="{D289837B-BD4C-A699-FC7F-DF781F9AE7A6}"/>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pic>
        <p:nvPicPr>
          <p:cNvPr id="2" name="New picture">
            <a:extLst>
              <a:ext uri="{FF2B5EF4-FFF2-40B4-BE49-F238E27FC236}">
                <a16:creationId xmlns:a16="http://schemas.microsoft.com/office/drawing/2014/main" id="{8088EE4E-DD73-DB45-0B0A-59C071AC7AFD}"/>
              </a:ext>
            </a:extLst>
          </p:cNvPr>
          <p:cNvPicPr/>
          <p:nvPr/>
        </p:nvPicPr>
        <p:blipFill>
          <a:blip r:embed="rId3"/>
          <a:stretch>
            <a:fillRect/>
          </a:stretch>
        </p:blipFill>
        <p:spPr>
          <a:xfrm>
            <a:off x="720000" y="1476000"/>
            <a:ext cx="5832000" cy="4554409"/>
          </a:xfrm>
          <a:prstGeom prst="rect">
            <a:avLst/>
          </a:prstGeom>
        </p:spPr>
      </p:pic>
      <p:sp>
        <p:nvSpPr>
          <p:cNvPr id="5" name="pole tekstowe 4">
            <a:extLst>
              <a:ext uri="{FF2B5EF4-FFF2-40B4-BE49-F238E27FC236}">
                <a16:creationId xmlns:a16="http://schemas.microsoft.com/office/drawing/2014/main" id="{D993CEBD-E561-85C9-6ABC-117819FE6332}"/>
              </a:ext>
            </a:extLst>
          </p:cNvPr>
          <p:cNvSpPr txBox="1"/>
          <p:nvPr/>
        </p:nvSpPr>
        <p:spPr>
          <a:xfrm>
            <a:off x="6643869" y="5030885"/>
            <a:ext cx="4375355" cy="523220"/>
          </a:xfrm>
          <a:prstGeom prst="rect">
            <a:avLst/>
          </a:prstGeom>
          <a:noFill/>
        </p:spPr>
        <p:txBody>
          <a:bodyPr wrap="square">
            <a:spAutoFit/>
          </a:bodyPr>
          <a:lstStyle/>
          <a:p>
            <a:r>
              <a:rPr lang="en-US" altLang="en-US" sz="1400" b="0" dirty="0">
                <a:latin typeface="Aptos" panose="020B0004020202020204" pitchFamily="34" charset="0"/>
              </a:rPr>
              <a:t>The averaged dynamic spectrum. Panel (A) without flagging; panel (B) with flagging</a:t>
            </a:r>
            <a:endParaRPr lang="pl-PL" sz="1400" dirty="0">
              <a:latin typeface="Aptos" panose="020B0004020202020204" pitchFamily="34" charset="0"/>
            </a:endParaRPr>
          </a:p>
        </p:txBody>
      </p:sp>
      <p:sp>
        <p:nvSpPr>
          <p:cNvPr id="6" name="pole tekstowe 5">
            <a:extLst>
              <a:ext uri="{FF2B5EF4-FFF2-40B4-BE49-F238E27FC236}">
                <a16:creationId xmlns:a16="http://schemas.microsoft.com/office/drawing/2014/main" id="{E88DA319-FD58-943E-7AC5-D423F7663138}"/>
              </a:ext>
            </a:extLst>
          </p:cNvPr>
          <p:cNvSpPr txBox="1"/>
          <p:nvPr/>
        </p:nvSpPr>
        <p:spPr>
          <a:xfrm>
            <a:off x="6967960" y="1476000"/>
            <a:ext cx="4656482" cy="3416320"/>
          </a:xfrm>
          <a:prstGeom prst="rect">
            <a:avLst/>
          </a:prstGeom>
          <a:noFill/>
        </p:spPr>
        <p:txBody>
          <a:bodyPr wrap="square">
            <a:spAutoFit/>
          </a:bodyPr>
          <a:lstStyle/>
          <a:p>
            <a:pPr rtl="0">
              <a:spcBef>
                <a:spcPts val="0"/>
              </a:spcBef>
              <a:spcAft>
                <a:spcPts val="0"/>
              </a:spcAft>
            </a:pPr>
            <a:r>
              <a:rPr lang="pl-PL" sz="1800" b="0" i="0" u="none" strike="noStrike" dirty="0">
                <a:solidFill>
                  <a:srgbClr val="000000"/>
                </a:solidFill>
                <a:effectLst/>
                <a:latin typeface="Aptos" panose="020B0004020202020204" pitchFamily="34" charset="0"/>
              </a:rPr>
              <a:t>R</a:t>
            </a:r>
            <a:r>
              <a:rPr lang="en-US" sz="1800" b="0" i="0" u="none" strike="noStrike" dirty="0" err="1">
                <a:solidFill>
                  <a:srgbClr val="000000"/>
                </a:solidFill>
                <a:effectLst/>
                <a:latin typeface="Aptos" panose="020B0004020202020204" pitchFamily="34" charset="0"/>
              </a:rPr>
              <a:t>adio</a:t>
            </a:r>
            <a:r>
              <a:rPr lang="en-US" sz="1800" b="0" i="0" u="none" strike="noStrike" dirty="0">
                <a:solidFill>
                  <a:srgbClr val="000000"/>
                </a:solidFill>
                <a:effectLst/>
                <a:latin typeface="Aptos" panose="020B0004020202020204" pitchFamily="34" charset="0"/>
              </a:rPr>
              <a:t>-frequency interference (RFI) from human activities affects the quality of observation.</a:t>
            </a:r>
            <a:endParaRPr lang="pl-PL" sz="1800" b="0" i="0" u="none" strike="noStrike" dirty="0">
              <a:solidFill>
                <a:srgbClr val="000000"/>
              </a:solidFill>
              <a:effectLst/>
              <a:latin typeface="Aptos" panose="020B0004020202020204" pitchFamily="34" charset="0"/>
            </a:endParaRPr>
          </a:p>
          <a:p>
            <a:pPr rtl="0">
              <a:spcBef>
                <a:spcPts val="0"/>
              </a:spcBef>
              <a:spcAft>
                <a:spcPts val="0"/>
              </a:spcAft>
            </a:pPr>
            <a:endParaRPr lang="pl-PL" dirty="0">
              <a:solidFill>
                <a:srgbClr val="000000"/>
              </a:solidFill>
              <a:latin typeface="Aptos" panose="020B0004020202020204" pitchFamily="34" charset="0"/>
            </a:endParaRPr>
          </a:p>
          <a:p>
            <a:pPr rtl="0">
              <a:spcBef>
                <a:spcPts val="0"/>
              </a:spcBef>
              <a:spcAft>
                <a:spcPts val="0"/>
              </a:spcAft>
            </a:pPr>
            <a:r>
              <a:rPr lang="en-US" sz="1800" b="0" i="0" u="none" strike="noStrike" dirty="0">
                <a:solidFill>
                  <a:srgbClr val="000000"/>
                </a:solidFill>
                <a:effectLst/>
                <a:latin typeface="Aptos" panose="020B0004020202020204" pitchFamily="34" charset="0"/>
              </a:rPr>
              <a:t>Thus, RFI detection is necessary to obtain high quality data.</a:t>
            </a:r>
            <a:endParaRPr lang="pl-PL" sz="1800" b="0" i="0" u="none" strike="noStrike" dirty="0">
              <a:solidFill>
                <a:srgbClr val="000000"/>
              </a:solidFill>
              <a:effectLst/>
              <a:latin typeface="Aptos" panose="020B0004020202020204" pitchFamily="34" charset="0"/>
            </a:endParaRPr>
          </a:p>
          <a:p>
            <a:pPr rtl="0">
              <a:spcBef>
                <a:spcPts val="0"/>
              </a:spcBef>
              <a:spcAft>
                <a:spcPts val="0"/>
              </a:spcAft>
            </a:pPr>
            <a:endParaRPr lang="pl-PL" dirty="0">
              <a:solidFill>
                <a:srgbClr val="000000"/>
              </a:solidFill>
              <a:latin typeface="Aptos" panose="020B0004020202020204" pitchFamily="34" charset="0"/>
            </a:endParaRPr>
          </a:p>
          <a:p>
            <a:pPr rtl="0">
              <a:spcBef>
                <a:spcPts val="0"/>
              </a:spcBef>
              <a:spcAft>
                <a:spcPts val="0"/>
              </a:spcAft>
            </a:pPr>
            <a:r>
              <a:rPr lang="en-US" sz="1800" b="0" i="0" u="none" strike="noStrike" dirty="0">
                <a:solidFill>
                  <a:srgbClr val="000000"/>
                </a:solidFill>
                <a:effectLst/>
                <a:latin typeface="Aptos" panose="020B0004020202020204" pitchFamily="34" charset="0"/>
              </a:rPr>
              <a:t>The flagging of RFI is particularly challenging for the solar and space weather observations at low frequency, because the solar radio bursts can be brighter than the RFI and may show similar temporal behavior.</a:t>
            </a:r>
            <a:endParaRPr lang="pl-PL" dirty="0">
              <a:latin typeface="Aptos" panose="020B0004020202020204" pitchFamily="34" charset="0"/>
            </a:endParaRPr>
          </a:p>
        </p:txBody>
      </p:sp>
      <p:cxnSp>
        <p:nvCxnSpPr>
          <p:cNvPr id="3" name="Łącznik prosty 2">
            <a:extLst>
              <a:ext uri="{FF2B5EF4-FFF2-40B4-BE49-F238E27FC236}">
                <a16:creationId xmlns:a16="http://schemas.microsoft.com/office/drawing/2014/main" id="{4B5C9375-5992-7F38-92B2-1591F1B6208B}"/>
              </a:ext>
            </a:extLst>
          </p:cNvPr>
          <p:cNvCxnSpPr>
            <a:cxnSpLocks/>
          </p:cNvCxnSpPr>
          <p:nvPr/>
        </p:nvCxnSpPr>
        <p:spPr>
          <a:xfrm>
            <a:off x="792000" y="1080000"/>
            <a:ext cx="57600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17078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BD39CE5C-FA76-47D8-079B-7C778CC08A97}"/>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a:extLst>
              <a:ext uri="{FF2B5EF4-FFF2-40B4-BE49-F238E27FC236}">
                <a16:creationId xmlns:a16="http://schemas.microsoft.com/office/drawing/2014/main" id="{5F33DBF4-803E-B5D1-7359-7CF6C0E8620C}"/>
              </a:ext>
            </a:extLst>
          </p:cNvPr>
          <p:cNvSpPr txBox="1"/>
          <p:nvPr/>
        </p:nvSpPr>
        <p:spPr>
          <a:xfrm>
            <a:off x="720000" y="360000"/>
            <a:ext cx="10800000" cy="707886"/>
          </a:xfrm>
          <a:prstGeom prst="rect">
            <a:avLst/>
          </a:prstGeom>
          <a:noFill/>
        </p:spPr>
        <p:txBody>
          <a:bodyPr wrap="square" rtlCol="0">
            <a:spAutoFit/>
          </a:bodyPr>
          <a:lstStyle/>
          <a:p>
            <a:pPr rtl="0">
              <a:spcBef>
                <a:spcPts val="0"/>
              </a:spcBef>
              <a:spcAft>
                <a:spcPts val="0"/>
              </a:spcAft>
            </a:pPr>
            <a:r>
              <a:rPr lang="en-US" sz="2000" i="0" u="none" strike="noStrike" dirty="0">
                <a:solidFill>
                  <a:srgbClr val="000000"/>
                </a:solidFill>
                <a:effectLst/>
                <a:latin typeface="Aptos" panose="020B0004020202020204" pitchFamily="34" charset="0"/>
              </a:rPr>
              <a:t>Chen et al. 2023,</a:t>
            </a:r>
            <a:r>
              <a:rPr lang="pl-PL" sz="2000" i="0" u="none" strike="noStrike" dirty="0">
                <a:solidFill>
                  <a:srgbClr val="000000"/>
                </a:solidFill>
                <a:effectLst/>
                <a:latin typeface="Aptos" panose="020B0004020202020204" pitchFamily="34" charset="0"/>
              </a:rPr>
              <a:t> </a:t>
            </a:r>
            <a:r>
              <a:rPr lang="en-US" sz="2000" b="1" i="1" u="none" strike="noStrike" dirty="0">
                <a:solidFill>
                  <a:srgbClr val="000000"/>
                </a:solidFill>
                <a:effectLst/>
                <a:latin typeface="Aptos" panose="020B0004020202020204" pitchFamily="34" charset="0"/>
              </a:rPr>
              <a:t>THE FREQUENCY RATIO AND TIME DELAY OF SOLAR RADIO EMISSIONS WITH FUNDAMENTAL AND HARMONIC COMPONENTS</a:t>
            </a:r>
            <a:r>
              <a:rPr lang="en-US" sz="2000" i="0" u="none" strike="noStrike" dirty="0">
                <a:solidFill>
                  <a:srgbClr val="000000"/>
                </a:solidFill>
                <a:effectLst/>
                <a:latin typeface="Aptos" panose="020B0004020202020204" pitchFamily="34" charset="0"/>
              </a:rPr>
              <a:t>, MNRAS, 520, 3117</a:t>
            </a:r>
            <a:endParaRPr lang="en-US" sz="2000" dirty="0">
              <a:effectLst/>
              <a:latin typeface="Aptos" panose="020B0004020202020204" pitchFamily="34" charset="0"/>
            </a:endParaRPr>
          </a:p>
        </p:txBody>
      </p:sp>
      <p:sp>
        <p:nvSpPr>
          <p:cNvPr id="4" name="Symbol zastępczy daty 3">
            <a:extLst>
              <a:ext uri="{FF2B5EF4-FFF2-40B4-BE49-F238E27FC236}">
                <a16:creationId xmlns:a16="http://schemas.microsoft.com/office/drawing/2014/main" id="{D289837B-BD4C-A699-FC7F-DF781F9AE7A6}"/>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sp>
        <p:nvSpPr>
          <p:cNvPr id="7" name="Title 1">
            <a:extLst>
              <a:ext uri="{FF2B5EF4-FFF2-40B4-BE49-F238E27FC236}">
                <a16:creationId xmlns:a16="http://schemas.microsoft.com/office/drawing/2014/main" id="{3DCFEA91-4ED7-5224-24EE-A2E8F2BF0B4E}"/>
              </a:ext>
            </a:extLst>
          </p:cNvPr>
          <p:cNvSpPr>
            <a:spLocks noGrp="1"/>
          </p:cNvSpPr>
          <p:nvPr/>
        </p:nvSpPr>
        <p:spPr bwMode="auto">
          <a:xfrm>
            <a:off x="1096086" y="4317858"/>
            <a:ext cx="4739229" cy="434616"/>
          </a:xfrm>
          <a:prstGeom prst="rect">
            <a:avLst/>
          </a:prstGeom>
          <a:noFill/>
          <a:ln>
            <a:noFill/>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sz="1400" b="0" dirty="0">
                <a:latin typeface="Aptos" panose="020B0004020202020204" pitchFamily="34" charset="0"/>
              </a:rPr>
              <a:t>The dynamic spectra of type III (a) and J (b) bursts with both F and H components observed by LOFAR</a:t>
            </a:r>
          </a:p>
        </p:txBody>
      </p:sp>
      <p:pic>
        <p:nvPicPr>
          <p:cNvPr id="8" name="New picture">
            <a:extLst>
              <a:ext uri="{FF2B5EF4-FFF2-40B4-BE49-F238E27FC236}">
                <a16:creationId xmlns:a16="http://schemas.microsoft.com/office/drawing/2014/main" id="{7DC510F6-F69F-04C7-8FFD-B0C8F975BD9F}"/>
              </a:ext>
            </a:extLst>
          </p:cNvPr>
          <p:cNvPicPr/>
          <p:nvPr/>
        </p:nvPicPr>
        <p:blipFill>
          <a:blip r:embed="rId3"/>
          <a:stretch>
            <a:fillRect/>
          </a:stretch>
        </p:blipFill>
        <p:spPr>
          <a:xfrm>
            <a:off x="791999" y="1476000"/>
            <a:ext cx="5759999" cy="2644381"/>
          </a:xfrm>
          <a:prstGeom prst="rect">
            <a:avLst/>
          </a:prstGeom>
        </p:spPr>
      </p:pic>
      <p:sp>
        <p:nvSpPr>
          <p:cNvPr id="6" name="pole tekstowe 5">
            <a:extLst>
              <a:ext uri="{FF2B5EF4-FFF2-40B4-BE49-F238E27FC236}">
                <a16:creationId xmlns:a16="http://schemas.microsoft.com/office/drawing/2014/main" id="{FA903088-3A1C-104A-9EED-0783E940221F}"/>
              </a:ext>
            </a:extLst>
          </p:cNvPr>
          <p:cNvSpPr txBox="1"/>
          <p:nvPr/>
        </p:nvSpPr>
        <p:spPr>
          <a:xfrm>
            <a:off x="6973140" y="1476000"/>
            <a:ext cx="4546860" cy="3139321"/>
          </a:xfrm>
          <a:prstGeom prst="rect">
            <a:avLst/>
          </a:prstGeom>
          <a:noFill/>
        </p:spPr>
        <p:txBody>
          <a:bodyPr wrap="square">
            <a:spAutoFit/>
          </a:bodyPr>
          <a:lstStyle/>
          <a:p>
            <a:pPr rtl="0">
              <a:spcBef>
                <a:spcPts val="0"/>
              </a:spcBef>
              <a:spcAft>
                <a:spcPts val="0"/>
              </a:spcAft>
            </a:pPr>
            <a:r>
              <a:rPr lang="en-US" b="0" i="0" dirty="0">
                <a:effectLst/>
                <a:highlight>
                  <a:srgbClr val="FFFFFF"/>
                </a:highlight>
                <a:latin typeface="Aptos" panose="020B0004020202020204" pitchFamily="34" charset="0"/>
              </a:rPr>
              <a:t>In this paper</a:t>
            </a:r>
            <a:r>
              <a:rPr lang="pl-PL" b="0" i="0" dirty="0">
                <a:effectLst/>
                <a:highlight>
                  <a:srgbClr val="FFFFFF"/>
                </a:highlight>
                <a:latin typeface="Aptos" panose="020B0004020202020204" pitchFamily="34" charset="0"/>
              </a:rPr>
              <a:t> </a:t>
            </a:r>
            <a:r>
              <a:rPr lang="en-US" b="0" i="0" dirty="0">
                <a:effectLst/>
                <a:highlight>
                  <a:srgbClr val="FFFFFF"/>
                </a:highlight>
                <a:latin typeface="Aptos" panose="020B0004020202020204" pitchFamily="34" charset="0"/>
              </a:rPr>
              <a:t>the </a:t>
            </a:r>
            <a:r>
              <a:rPr lang="en-US" sz="1800" b="0" i="0" u="none" strike="noStrike" dirty="0">
                <a:effectLst/>
                <a:latin typeface="Aptos" panose="020B0004020202020204" pitchFamily="34" charset="0"/>
              </a:rPr>
              <a:t>fundamental</a:t>
            </a:r>
            <a:r>
              <a:rPr lang="pl-PL" sz="1800" b="0" i="0" u="none" strike="noStrike" dirty="0">
                <a:effectLst/>
                <a:latin typeface="Aptos" panose="020B0004020202020204" pitchFamily="34" charset="0"/>
              </a:rPr>
              <a:t>/</a:t>
            </a:r>
            <a:r>
              <a:rPr lang="en-US" sz="1800" b="0" i="0" u="none" strike="noStrike" dirty="0">
                <a:effectLst/>
                <a:latin typeface="Aptos" panose="020B0004020202020204" pitchFamily="34" charset="0"/>
              </a:rPr>
              <a:t>harmonic</a:t>
            </a:r>
            <a:r>
              <a:rPr lang="pl-PL" sz="1800" b="0" i="0" u="none" strike="noStrike" dirty="0">
                <a:effectLst/>
                <a:latin typeface="Aptos" panose="020B0004020202020204" pitchFamily="34" charset="0"/>
              </a:rPr>
              <a:t> </a:t>
            </a:r>
            <a:r>
              <a:rPr lang="en-US" sz="1800" b="0" i="0" u="none" strike="noStrike" dirty="0">
                <a:effectLst/>
                <a:latin typeface="Aptos" panose="020B0004020202020204" pitchFamily="34" charset="0"/>
              </a:rPr>
              <a:t>emission</a:t>
            </a:r>
            <a:r>
              <a:rPr lang="pl-PL" b="0" i="0" dirty="0">
                <a:effectLst/>
                <a:highlight>
                  <a:srgbClr val="FFFFFF"/>
                </a:highlight>
                <a:latin typeface="Aptos" panose="020B0004020202020204" pitchFamily="34" charset="0"/>
              </a:rPr>
              <a:t> </a:t>
            </a:r>
            <a:r>
              <a:rPr lang="en-US" b="0" i="0" dirty="0">
                <a:effectLst/>
                <a:highlight>
                  <a:srgbClr val="FFFFFF"/>
                </a:highlight>
                <a:latin typeface="Aptos" panose="020B0004020202020204" pitchFamily="34" charset="0"/>
              </a:rPr>
              <a:t>frequency ratios and delay times between the F and H emissions from type III and type J bursts with striae observed </a:t>
            </a:r>
            <a:r>
              <a:rPr lang="pl-PL" b="0" i="0" dirty="0">
                <a:effectLst/>
                <a:highlight>
                  <a:srgbClr val="FFFFFF"/>
                </a:highlight>
                <a:latin typeface="Aptos" panose="020B0004020202020204" pitchFamily="34" charset="0"/>
              </a:rPr>
              <a:t>with</a:t>
            </a:r>
            <a:r>
              <a:rPr lang="pl-PL" dirty="0">
                <a:highlight>
                  <a:srgbClr val="FFFFFF"/>
                </a:highlight>
                <a:latin typeface="Aptos" panose="020B0004020202020204" pitchFamily="34" charset="0"/>
              </a:rPr>
              <a:t> </a:t>
            </a:r>
            <a:r>
              <a:rPr lang="en-US" b="0" i="0" dirty="0">
                <a:effectLst/>
                <a:highlight>
                  <a:srgbClr val="FFFFFF"/>
                </a:highlight>
                <a:latin typeface="Aptos" panose="020B0004020202020204" pitchFamily="34" charset="0"/>
              </a:rPr>
              <a:t>LOFAR </a:t>
            </a:r>
            <a:r>
              <a:rPr lang="pl-PL" b="0" i="0" dirty="0">
                <a:effectLst/>
                <a:highlight>
                  <a:srgbClr val="FFFFFF"/>
                </a:highlight>
                <a:latin typeface="Aptos" panose="020B0004020202020204" pitchFamily="34" charset="0"/>
              </a:rPr>
              <a:t>(</a:t>
            </a:r>
            <a:r>
              <a:rPr lang="en-US" b="0" i="0" dirty="0">
                <a:effectLst/>
                <a:highlight>
                  <a:srgbClr val="FFFFFF"/>
                </a:highlight>
                <a:latin typeface="Aptos" panose="020B0004020202020204" pitchFamily="34" charset="0"/>
              </a:rPr>
              <a:t>30–80 MHz</a:t>
            </a:r>
            <a:r>
              <a:rPr lang="pl-PL" b="0" i="0" dirty="0">
                <a:effectLst/>
                <a:highlight>
                  <a:srgbClr val="FFFFFF"/>
                </a:highlight>
                <a:latin typeface="Aptos" panose="020B0004020202020204" pitchFamily="34" charset="0"/>
              </a:rPr>
              <a:t>) </a:t>
            </a:r>
            <a:r>
              <a:rPr lang="pl-PL" b="0" i="0" dirty="0" err="1">
                <a:effectLst/>
                <a:highlight>
                  <a:srgbClr val="FFFFFF"/>
                </a:highlight>
                <a:latin typeface="Aptos" panose="020B0004020202020204" pitchFamily="34" charset="0"/>
              </a:rPr>
              <a:t>are</a:t>
            </a:r>
            <a:r>
              <a:rPr lang="pl-PL" b="0" i="0" dirty="0">
                <a:effectLst/>
                <a:highlight>
                  <a:srgbClr val="FFFFFF"/>
                </a:highlight>
                <a:latin typeface="Aptos" panose="020B0004020202020204" pitchFamily="34" charset="0"/>
              </a:rPr>
              <a:t> </a:t>
            </a:r>
            <a:r>
              <a:rPr lang="pl-PL" b="0" i="0" dirty="0" err="1">
                <a:effectLst/>
                <a:highlight>
                  <a:srgbClr val="FFFFFF"/>
                </a:highlight>
                <a:latin typeface="Aptos" panose="020B0004020202020204" pitchFamily="34" charset="0"/>
              </a:rPr>
              <a:t>studied</a:t>
            </a:r>
            <a:r>
              <a:rPr lang="en-US" b="0" i="0" dirty="0">
                <a:effectLst/>
                <a:highlight>
                  <a:srgbClr val="FFFFFF"/>
                </a:highlight>
                <a:latin typeface="Aptos" panose="020B0004020202020204" pitchFamily="34" charset="0"/>
              </a:rPr>
              <a:t>.</a:t>
            </a:r>
            <a:endParaRPr lang="pl-PL" b="0" i="0" dirty="0">
              <a:effectLst/>
              <a:highlight>
                <a:srgbClr val="FFFFFF"/>
              </a:highlight>
              <a:latin typeface="Aptos" panose="020B0004020202020204" pitchFamily="34" charset="0"/>
            </a:endParaRPr>
          </a:p>
          <a:p>
            <a:pPr rtl="0">
              <a:spcBef>
                <a:spcPts val="0"/>
              </a:spcBef>
              <a:spcAft>
                <a:spcPts val="0"/>
              </a:spcAft>
            </a:pPr>
            <a:endParaRPr lang="pl-PL" dirty="0">
              <a:highlight>
                <a:srgbClr val="FFFFFF"/>
              </a:highlight>
              <a:latin typeface="Aptos" panose="020B0004020202020204" pitchFamily="34" charset="0"/>
            </a:endParaRPr>
          </a:p>
          <a:p>
            <a:r>
              <a:rPr lang="pl-PL" sz="1800" b="0" i="0" u="none" strike="noStrike" dirty="0">
                <a:effectLst/>
                <a:latin typeface="Aptos" panose="020B0004020202020204" pitchFamily="34" charset="0"/>
              </a:rPr>
              <a:t>The </a:t>
            </a:r>
            <a:r>
              <a:rPr lang="pl-PL" sz="1800" b="0" i="0" u="none" strike="noStrike" dirty="0" err="1">
                <a:effectLst/>
                <a:latin typeface="Aptos" panose="020B0004020202020204" pitchFamily="34" charset="0"/>
              </a:rPr>
              <a:t>paper</a:t>
            </a:r>
            <a:r>
              <a:rPr lang="pl-PL" sz="1800" b="0" i="0" u="none" strike="noStrike" dirty="0">
                <a:effectLst/>
                <a:latin typeface="Aptos" panose="020B0004020202020204" pitchFamily="34" charset="0"/>
              </a:rPr>
              <a:t> </a:t>
            </a:r>
            <a:r>
              <a:rPr lang="en-US" sz="1800" b="0" i="0" u="none" strike="noStrike" dirty="0">
                <a:effectLst/>
                <a:latin typeface="Aptos" panose="020B0004020202020204" pitchFamily="34" charset="0"/>
              </a:rPr>
              <a:t>provide</a:t>
            </a:r>
            <a:r>
              <a:rPr lang="pl-PL" sz="1800" b="0" i="0" u="none" strike="noStrike" dirty="0">
                <a:effectLst/>
                <a:latin typeface="Aptos" panose="020B0004020202020204" pitchFamily="34" charset="0"/>
              </a:rPr>
              <a:t>s</a:t>
            </a:r>
            <a:r>
              <a:rPr lang="en-US" sz="1800" b="0" i="0" u="none" strike="noStrike" dirty="0">
                <a:effectLst/>
                <a:latin typeface="Aptos" panose="020B0004020202020204" pitchFamily="34" charset="0"/>
              </a:rPr>
              <a:t> quantitative estimates of the delay time of the fundamental emissions caused by radio-wave propagation effects at multiple frequencies, which can be used in future studies.</a:t>
            </a:r>
            <a:endParaRPr lang="en-US" b="0" dirty="0">
              <a:effectLst/>
              <a:latin typeface="Aptos" panose="020B0004020202020204" pitchFamily="34" charset="0"/>
            </a:endParaRPr>
          </a:p>
        </p:txBody>
      </p:sp>
      <p:cxnSp>
        <p:nvCxnSpPr>
          <p:cNvPr id="3" name="Łącznik prosty 2">
            <a:extLst>
              <a:ext uri="{FF2B5EF4-FFF2-40B4-BE49-F238E27FC236}">
                <a16:creationId xmlns:a16="http://schemas.microsoft.com/office/drawing/2014/main" id="{EA3327D1-1D3E-32C3-6ADB-4F984FF76F1A}"/>
              </a:ext>
            </a:extLst>
          </p:cNvPr>
          <p:cNvCxnSpPr>
            <a:cxnSpLocks/>
          </p:cNvCxnSpPr>
          <p:nvPr/>
        </p:nvCxnSpPr>
        <p:spPr>
          <a:xfrm>
            <a:off x="792000" y="1080000"/>
            <a:ext cx="57600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00164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16B66A25-B1B8-9EDF-0F52-C8441F37D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741" y="2326466"/>
            <a:ext cx="8100402" cy="2658970"/>
          </a:xfrm>
          <a:prstGeom prst="rect">
            <a:avLst/>
          </a:prstGeom>
        </p:spPr>
      </p:pic>
      <p:sp>
        <p:nvSpPr>
          <p:cNvPr id="2" name="Prostokąt 1"/>
          <p:cNvSpPr/>
          <p:nvPr/>
        </p:nvSpPr>
        <p:spPr>
          <a:xfrm>
            <a:off x="4242939" y="4893298"/>
            <a:ext cx="7596000" cy="523220"/>
          </a:xfrm>
          <a:prstGeom prst="rect">
            <a:avLst/>
          </a:prstGeom>
        </p:spPr>
        <p:txBody>
          <a:bodyPr wrap="square">
            <a:spAutoFit/>
          </a:bodyPr>
          <a:lstStyle/>
          <a:p>
            <a:pPr lvl="0">
              <a:defRPr/>
            </a:pPr>
            <a:r>
              <a:rPr lang="en-US" sz="1400" dirty="0">
                <a:latin typeface="Aptos" panose="020B0004020202020204" pitchFamily="34" charset="0"/>
                <a:ea typeface="Calibri" panose="020F0502020204030204" pitchFamily="34" charset="0"/>
                <a:cs typeface="Arial" panose="020B0604020202020204" pitchFamily="34" charset="0"/>
              </a:rPr>
              <a:t>Image of the Sun received in the AIA 171 </a:t>
            </a:r>
            <a:r>
              <a:rPr lang="pl-PL" sz="1400" i="0" dirty="0">
                <a:solidFill>
                  <a:srgbClr val="1A1A1A"/>
                </a:solidFill>
                <a:effectLst/>
                <a:latin typeface="Aptos" panose="020B0004020202020204" pitchFamily="34" charset="0"/>
                <a:cs typeface="Arial" panose="020B0604020202020204" pitchFamily="34" charset="0"/>
              </a:rPr>
              <a:t>Å</a:t>
            </a:r>
            <a:r>
              <a:rPr lang="en-US" sz="1400" dirty="0">
                <a:latin typeface="Aptos" panose="020B0004020202020204" pitchFamily="34" charset="0"/>
                <a:ea typeface="Calibri" panose="020F0502020204030204" pitchFamily="34" charset="0"/>
                <a:cs typeface="Arial" panose="020B0604020202020204" pitchFamily="34" charset="0"/>
              </a:rPr>
              <a:t> channel by SDO with superimposed color contours showing bursts #1, #2, and #3 (c), at a range of frequencies</a:t>
            </a:r>
            <a:endParaRPr lang="pl-PL" sz="1400" dirty="0">
              <a:latin typeface="Aptos" panose="020B0004020202020204" pitchFamily="34" charset="0"/>
              <a:ea typeface="Calibri" panose="020F0502020204030204" pitchFamily="34" charset="0"/>
              <a:cs typeface="Arial" panose="020B0604020202020204" pitchFamily="34" charset="0"/>
            </a:endParaRPr>
          </a:p>
        </p:txBody>
      </p:sp>
      <p:sp>
        <p:nvSpPr>
          <p:cNvPr id="9" name="Prostokąt 8">
            <a:extLst>
              <a:ext uri="{FF2B5EF4-FFF2-40B4-BE49-F238E27FC236}">
                <a16:creationId xmlns:a16="http://schemas.microsoft.com/office/drawing/2014/main" id="{BD39CE5C-FA76-47D8-079B-7C778CC08A97}"/>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a:extLst>
              <a:ext uri="{FF2B5EF4-FFF2-40B4-BE49-F238E27FC236}">
                <a16:creationId xmlns:a16="http://schemas.microsoft.com/office/drawing/2014/main" id="{58AF9019-A802-EE4B-A125-2877643A93D2}"/>
              </a:ext>
            </a:extLst>
          </p:cNvPr>
          <p:cNvSpPr txBox="1"/>
          <p:nvPr/>
        </p:nvSpPr>
        <p:spPr>
          <a:xfrm>
            <a:off x="4203978" y="1997488"/>
            <a:ext cx="2270961" cy="523220"/>
          </a:xfrm>
          <a:prstGeom prst="rect">
            <a:avLst/>
          </a:prstGeom>
          <a:noFill/>
        </p:spPr>
        <p:txBody>
          <a:bodyPr wrap="square">
            <a:spAutoFit/>
          </a:bodyPr>
          <a:lstStyle/>
          <a:p>
            <a:r>
              <a:rPr lang="pl-PL" sz="1400" dirty="0">
                <a:latin typeface="Aptos" panose="020B0004020202020204" pitchFamily="34" charset="0"/>
                <a:ea typeface="Calibri" panose="020F0502020204030204" pitchFamily="34" charset="0"/>
                <a:cs typeface="Arial" panose="020B0604020202020204" pitchFamily="34" charset="0"/>
              </a:rPr>
              <a:t>TYPE U BURST</a:t>
            </a:r>
          </a:p>
          <a:p>
            <a:r>
              <a:rPr lang="en-US" sz="1400" dirty="0">
                <a:latin typeface="Aptos" panose="020B0004020202020204" pitchFamily="34" charset="0"/>
                <a:ea typeface="Calibri" panose="020F0502020204030204" pitchFamily="34" charset="0"/>
                <a:cs typeface="Arial" panose="020B0604020202020204" pitchFamily="34" charset="0"/>
              </a:rPr>
              <a:t>burst #1</a:t>
            </a:r>
            <a:endParaRPr lang="pl-PL" sz="1400" dirty="0">
              <a:latin typeface="Aptos" panose="020B0004020202020204" pitchFamily="34" charset="0"/>
            </a:endParaRPr>
          </a:p>
        </p:txBody>
      </p:sp>
      <p:sp>
        <p:nvSpPr>
          <p:cNvPr id="6" name="pole tekstowe 5">
            <a:extLst>
              <a:ext uri="{FF2B5EF4-FFF2-40B4-BE49-F238E27FC236}">
                <a16:creationId xmlns:a16="http://schemas.microsoft.com/office/drawing/2014/main" id="{F4C3C035-E689-8872-BB2E-FBFF278BA061}"/>
              </a:ext>
            </a:extLst>
          </p:cNvPr>
          <p:cNvSpPr txBox="1"/>
          <p:nvPr/>
        </p:nvSpPr>
        <p:spPr>
          <a:xfrm>
            <a:off x="6903978" y="1997488"/>
            <a:ext cx="2270961" cy="523220"/>
          </a:xfrm>
          <a:prstGeom prst="rect">
            <a:avLst/>
          </a:prstGeom>
          <a:noFill/>
        </p:spPr>
        <p:txBody>
          <a:bodyPr wrap="square">
            <a:spAutoFit/>
          </a:bodyPr>
          <a:lstStyle/>
          <a:p>
            <a:r>
              <a:rPr lang="pl-PL" sz="1400" dirty="0">
                <a:latin typeface="Aptos" panose="020B0004020202020204" pitchFamily="34" charset="0"/>
                <a:ea typeface="Calibri" panose="020F0502020204030204" pitchFamily="34" charset="0"/>
                <a:cs typeface="Arial" panose="020B0604020202020204" pitchFamily="34" charset="0"/>
              </a:rPr>
              <a:t>TYPE </a:t>
            </a:r>
            <a:r>
              <a:rPr lang="pl-PL" sz="1400" dirty="0" err="1">
                <a:latin typeface="Aptos" panose="020B0004020202020204" pitchFamily="34" charset="0"/>
                <a:ea typeface="Calibri" panose="020F0502020204030204" pitchFamily="34" charset="0"/>
                <a:cs typeface="Arial" panose="020B0604020202020204" pitchFamily="34" charset="0"/>
              </a:rPr>
              <a:t>IIIb</a:t>
            </a:r>
            <a:r>
              <a:rPr lang="pl-PL" sz="1400" dirty="0">
                <a:latin typeface="Aptos" panose="020B0004020202020204" pitchFamily="34" charset="0"/>
                <a:ea typeface="Calibri" panose="020F0502020204030204" pitchFamily="34" charset="0"/>
                <a:cs typeface="Arial" panose="020B0604020202020204" pitchFamily="34" charset="0"/>
              </a:rPr>
              <a:t> BURST</a:t>
            </a:r>
          </a:p>
          <a:p>
            <a:r>
              <a:rPr lang="en-US" sz="1400" dirty="0">
                <a:latin typeface="Aptos" panose="020B0004020202020204" pitchFamily="34" charset="0"/>
                <a:ea typeface="Calibri" panose="020F0502020204030204" pitchFamily="34" charset="0"/>
                <a:cs typeface="Arial" panose="020B0604020202020204" pitchFamily="34" charset="0"/>
              </a:rPr>
              <a:t>burst #</a:t>
            </a:r>
            <a:r>
              <a:rPr lang="pl-PL" sz="1400" dirty="0">
                <a:latin typeface="Aptos" panose="020B0004020202020204" pitchFamily="34" charset="0"/>
                <a:ea typeface="Calibri" panose="020F0502020204030204" pitchFamily="34" charset="0"/>
                <a:cs typeface="Arial" panose="020B0604020202020204" pitchFamily="34" charset="0"/>
              </a:rPr>
              <a:t>2</a:t>
            </a:r>
            <a:endParaRPr lang="pl-PL" sz="1400" dirty="0">
              <a:latin typeface="Aptos" panose="020B0004020202020204" pitchFamily="34" charset="0"/>
            </a:endParaRPr>
          </a:p>
        </p:txBody>
      </p:sp>
      <p:sp>
        <p:nvSpPr>
          <p:cNvPr id="11" name="pole tekstowe 10">
            <a:extLst>
              <a:ext uri="{FF2B5EF4-FFF2-40B4-BE49-F238E27FC236}">
                <a16:creationId xmlns:a16="http://schemas.microsoft.com/office/drawing/2014/main" id="{5C61776C-6893-57CE-B42E-DC8DE82D3641}"/>
              </a:ext>
            </a:extLst>
          </p:cNvPr>
          <p:cNvSpPr txBox="1"/>
          <p:nvPr/>
        </p:nvSpPr>
        <p:spPr>
          <a:xfrm>
            <a:off x="9567978" y="1997488"/>
            <a:ext cx="2270961" cy="523220"/>
          </a:xfrm>
          <a:prstGeom prst="rect">
            <a:avLst/>
          </a:prstGeom>
          <a:noFill/>
        </p:spPr>
        <p:txBody>
          <a:bodyPr wrap="square">
            <a:spAutoFit/>
          </a:bodyPr>
          <a:lstStyle/>
          <a:p>
            <a:r>
              <a:rPr lang="pl-PL" sz="1400" dirty="0">
                <a:latin typeface="Aptos" panose="020B0004020202020204" pitchFamily="34" charset="0"/>
                <a:ea typeface="Calibri" panose="020F0502020204030204" pitchFamily="34" charset="0"/>
                <a:cs typeface="Arial" panose="020B0604020202020204" pitchFamily="34" charset="0"/>
              </a:rPr>
              <a:t>TYPE </a:t>
            </a:r>
            <a:r>
              <a:rPr lang="pl-PL" sz="1400" dirty="0" err="1">
                <a:latin typeface="Aptos" panose="020B0004020202020204" pitchFamily="34" charset="0"/>
                <a:ea typeface="Calibri" panose="020F0502020204030204" pitchFamily="34" charset="0"/>
                <a:cs typeface="Arial" panose="020B0604020202020204" pitchFamily="34" charset="0"/>
              </a:rPr>
              <a:t>IIIb</a:t>
            </a:r>
            <a:r>
              <a:rPr lang="pl-PL" sz="1400" dirty="0">
                <a:latin typeface="Aptos" panose="020B0004020202020204" pitchFamily="34" charset="0"/>
                <a:ea typeface="Calibri" panose="020F0502020204030204" pitchFamily="34" charset="0"/>
                <a:cs typeface="Arial" panose="020B0604020202020204" pitchFamily="34" charset="0"/>
              </a:rPr>
              <a:t> BURST</a:t>
            </a:r>
          </a:p>
          <a:p>
            <a:r>
              <a:rPr lang="en-US" sz="1400" dirty="0">
                <a:latin typeface="Aptos" panose="020B0004020202020204" pitchFamily="34" charset="0"/>
                <a:ea typeface="Calibri" panose="020F0502020204030204" pitchFamily="34" charset="0"/>
                <a:cs typeface="Arial" panose="020B0604020202020204" pitchFamily="34" charset="0"/>
              </a:rPr>
              <a:t>burst #</a:t>
            </a:r>
            <a:r>
              <a:rPr lang="pl-PL" sz="1400" dirty="0">
                <a:latin typeface="Aptos" panose="020B0004020202020204" pitchFamily="34" charset="0"/>
                <a:ea typeface="Calibri" panose="020F0502020204030204" pitchFamily="34" charset="0"/>
                <a:cs typeface="Arial" panose="020B0604020202020204" pitchFamily="34" charset="0"/>
              </a:rPr>
              <a:t>3</a:t>
            </a:r>
            <a:endParaRPr lang="pl-PL" sz="1400" dirty="0">
              <a:latin typeface="Aptos" panose="020B0004020202020204" pitchFamily="34" charset="0"/>
            </a:endParaRPr>
          </a:p>
        </p:txBody>
      </p:sp>
      <p:sp>
        <p:nvSpPr>
          <p:cNvPr id="15" name="pole tekstowe 14">
            <a:extLst>
              <a:ext uri="{FF2B5EF4-FFF2-40B4-BE49-F238E27FC236}">
                <a16:creationId xmlns:a16="http://schemas.microsoft.com/office/drawing/2014/main" id="{2A7ED99E-C1C4-1074-E390-7189533C7C0C}"/>
              </a:ext>
            </a:extLst>
          </p:cNvPr>
          <p:cNvSpPr txBox="1"/>
          <p:nvPr/>
        </p:nvSpPr>
        <p:spPr>
          <a:xfrm>
            <a:off x="4203978" y="1351157"/>
            <a:ext cx="7316022" cy="646331"/>
          </a:xfrm>
          <a:prstGeom prst="rect">
            <a:avLst/>
          </a:prstGeom>
          <a:noFill/>
        </p:spPr>
        <p:txBody>
          <a:bodyPr wrap="square">
            <a:spAutoFit/>
          </a:bodyPr>
          <a:lstStyle/>
          <a:p>
            <a:pPr algn="l"/>
            <a:r>
              <a:rPr lang="en-US" i="0" u="none" strike="noStrike" baseline="0" dirty="0">
                <a:latin typeface="Aptos" panose="020B0004020202020204" pitchFamily="34" charset="0"/>
                <a:cs typeface="Arial" panose="020B0604020202020204" pitchFamily="34" charset="0"/>
              </a:rPr>
              <a:t>In this study the source of type </a:t>
            </a:r>
            <a:r>
              <a:rPr lang="en-US" i="0" u="none" strike="noStrike" baseline="0" dirty="0" err="1">
                <a:latin typeface="Aptos" panose="020B0004020202020204" pitchFamily="34" charset="0"/>
                <a:cs typeface="Arial" panose="020B0604020202020204" pitchFamily="34" charset="0"/>
              </a:rPr>
              <a:t>IIIb</a:t>
            </a:r>
            <a:r>
              <a:rPr lang="pl-PL" dirty="0">
                <a:latin typeface="Aptos" panose="020B0004020202020204" pitchFamily="34" charset="0"/>
                <a:cs typeface="Arial" panose="020B0604020202020204" pitchFamily="34" charset="0"/>
              </a:rPr>
              <a:t> </a:t>
            </a:r>
            <a:r>
              <a:rPr lang="en-US" i="0" u="none" strike="noStrike" baseline="0" dirty="0">
                <a:latin typeface="Aptos" panose="020B0004020202020204" pitchFamily="34" charset="0"/>
                <a:cs typeface="Arial" panose="020B0604020202020204" pitchFamily="34" charset="0"/>
              </a:rPr>
              <a:t>and U solar bursts in a relatively wide frequency band from 20 to 80 MHz</a:t>
            </a:r>
            <a:r>
              <a:rPr lang="pl-PL" i="0" u="none" strike="noStrike" baseline="0" dirty="0">
                <a:latin typeface="Aptos" panose="020B0004020202020204" pitchFamily="34" charset="0"/>
                <a:cs typeface="Arial" panose="020B0604020202020204" pitchFamily="34" charset="0"/>
              </a:rPr>
              <a:t> was </a:t>
            </a:r>
            <a:r>
              <a:rPr lang="en-US" i="0" u="none" strike="noStrike" baseline="0" dirty="0">
                <a:latin typeface="Aptos" panose="020B0004020202020204" pitchFamily="34" charset="0"/>
                <a:cs typeface="Arial" panose="020B0604020202020204" pitchFamily="34" charset="0"/>
              </a:rPr>
              <a:t>determined</a:t>
            </a:r>
            <a:r>
              <a:rPr lang="pl-PL" i="0" u="none" strike="noStrike" baseline="0" dirty="0">
                <a:latin typeface="Aptos" panose="020B0004020202020204" pitchFamily="34" charset="0"/>
                <a:cs typeface="Arial" panose="020B0604020202020204" pitchFamily="34" charset="0"/>
              </a:rPr>
              <a:t>.</a:t>
            </a:r>
            <a:endParaRPr lang="pl-PL" dirty="0">
              <a:latin typeface="Aptos" panose="020B0004020202020204" pitchFamily="34" charset="0"/>
              <a:cs typeface="Arial" panose="020B0604020202020204" pitchFamily="34" charset="0"/>
            </a:endParaRPr>
          </a:p>
        </p:txBody>
      </p:sp>
      <p:sp>
        <p:nvSpPr>
          <p:cNvPr id="17" name="pole tekstowe 16">
            <a:extLst>
              <a:ext uri="{FF2B5EF4-FFF2-40B4-BE49-F238E27FC236}">
                <a16:creationId xmlns:a16="http://schemas.microsoft.com/office/drawing/2014/main" id="{5F33DBF4-803E-B5D1-7359-7CF6C0E8620C}"/>
              </a:ext>
            </a:extLst>
          </p:cNvPr>
          <p:cNvSpPr txBox="1"/>
          <p:nvPr/>
        </p:nvSpPr>
        <p:spPr>
          <a:xfrm>
            <a:off x="720000" y="360000"/>
            <a:ext cx="10800000" cy="707886"/>
          </a:xfrm>
          <a:prstGeom prst="rect">
            <a:avLst/>
          </a:prstGeom>
          <a:noFill/>
        </p:spPr>
        <p:txBody>
          <a:bodyPr wrap="square" rtlCol="0">
            <a:spAutoFit/>
          </a:bodyPr>
          <a:lstStyle/>
          <a:p>
            <a:pPr lvl="0"/>
            <a:r>
              <a:rPr lang="en-US" sz="2000" u="none" strike="noStrike" dirty="0" err="1">
                <a:effectLst/>
                <a:latin typeface="Aptos" panose="020B0004020202020204" pitchFamily="34" charset="0"/>
                <a:ea typeface="Arial" panose="020B0604020202020204" pitchFamily="34" charset="0"/>
              </a:rPr>
              <a:t>Dabrowski</a:t>
            </a:r>
            <a:r>
              <a:rPr lang="pl-PL" sz="2000" u="none" strike="noStrike" dirty="0">
                <a:effectLst/>
                <a:latin typeface="Aptos" panose="020B0004020202020204" pitchFamily="34" charset="0"/>
                <a:ea typeface="Arial" panose="020B0604020202020204" pitchFamily="34" charset="0"/>
              </a:rPr>
              <a:t> et al. 2023, </a:t>
            </a:r>
            <a:r>
              <a:rPr lang="en-US" sz="2000" b="1" i="1" u="none" strike="noStrike" dirty="0">
                <a:effectLst/>
                <a:latin typeface="Aptos" panose="020B0004020202020204" pitchFamily="34" charset="0"/>
                <a:ea typeface="Arial" panose="020B0604020202020204" pitchFamily="34" charset="0"/>
              </a:rPr>
              <a:t>INTERFEROMETRIC IMAGING OF THE TYPE IIIB AND U RADIO BURSTS OBSERVED WITH LOFAR ON 22 AUGUST 2017</a:t>
            </a:r>
            <a:r>
              <a:rPr lang="en-US" sz="2000" u="none" strike="noStrike" dirty="0">
                <a:effectLst/>
                <a:latin typeface="Aptos" panose="020B0004020202020204" pitchFamily="34" charset="0"/>
                <a:ea typeface="Arial" panose="020B0604020202020204" pitchFamily="34" charset="0"/>
              </a:rPr>
              <a:t>, A&amp;A, 669, A52</a:t>
            </a:r>
            <a:endParaRPr lang="pl-PL" sz="2000" u="none" strike="noStrike" dirty="0">
              <a:effectLst/>
              <a:latin typeface="Aptos" panose="020B0004020202020204" pitchFamily="34" charset="0"/>
              <a:ea typeface="Arial" panose="020B0604020202020204" pitchFamily="34" charset="0"/>
            </a:endParaRPr>
          </a:p>
        </p:txBody>
      </p:sp>
      <p:pic>
        <p:nvPicPr>
          <p:cNvPr id="8" name="Obraz 7">
            <a:extLst>
              <a:ext uri="{FF2B5EF4-FFF2-40B4-BE49-F238E27FC236}">
                <a16:creationId xmlns:a16="http://schemas.microsoft.com/office/drawing/2014/main" id="{F1F377C6-9C7F-35F9-87FD-2A88F8CCF9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890" y="3739336"/>
            <a:ext cx="3198219" cy="2398664"/>
          </a:xfrm>
          <a:prstGeom prst="rect">
            <a:avLst/>
          </a:prstGeom>
        </p:spPr>
      </p:pic>
      <p:pic>
        <p:nvPicPr>
          <p:cNvPr id="3" name="Obraz 2">
            <a:extLst>
              <a:ext uri="{FF2B5EF4-FFF2-40B4-BE49-F238E27FC236}">
                <a16:creationId xmlns:a16="http://schemas.microsoft.com/office/drawing/2014/main" id="{770AB880-168C-334B-6CEE-FC1E41B7D2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258" y="1194091"/>
            <a:ext cx="3720720" cy="2793449"/>
          </a:xfrm>
          <a:prstGeom prst="rect">
            <a:avLst/>
          </a:prstGeom>
        </p:spPr>
      </p:pic>
      <p:sp>
        <p:nvSpPr>
          <p:cNvPr id="14" name="pole tekstowe 13">
            <a:extLst>
              <a:ext uri="{FF2B5EF4-FFF2-40B4-BE49-F238E27FC236}">
                <a16:creationId xmlns:a16="http://schemas.microsoft.com/office/drawing/2014/main" id="{ABC8EBB1-F477-4D59-7EB6-61F0257D7CF1}"/>
              </a:ext>
            </a:extLst>
          </p:cNvPr>
          <p:cNvSpPr txBox="1"/>
          <p:nvPr/>
        </p:nvSpPr>
        <p:spPr>
          <a:xfrm>
            <a:off x="3493926" y="5426116"/>
            <a:ext cx="4465522" cy="523220"/>
          </a:xfrm>
          <a:prstGeom prst="rect">
            <a:avLst/>
          </a:prstGeom>
          <a:noFill/>
        </p:spPr>
        <p:txBody>
          <a:bodyPr wrap="square">
            <a:spAutoFit/>
          </a:bodyPr>
          <a:lstStyle/>
          <a:p>
            <a:r>
              <a:rPr lang="en-US" sz="1400" dirty="0">
                <a:latin typeface="Aptos" panose="020B0004020202020204" pitchFamily="34" charset="0"/>
                <a:ea typeface="Calibri" panose="020F0502020204030204" pitchFamily="34" charset="0"/>
                <a:cs typeface="Arial" panose="020B0604020202020204" pitchFamily="34" charset="0"/>
              </a:rPr>
              <a:t>Change in the size of the emission area with the height for the investigated bursts</a:t>
            </a:r>
            <a:endParaRPr lang="pl-PL" sz="1400" dirty="0">
              <a:latin typeface="Aptos" panose="020B0004020202020204" pitchFamily="34" charset="0"/>
            </a:endParaRPr>
          </a:p>
        </p:txBody>
      </p:sp>
      <p:sp>
        <p:nvSpPr>
          <p:cNvPr id="10" name="Symbol zastępczy daty 3">
            <a:extLst>
              <a:ext uri="{FF2B5EF4-FFF2-40B4-BE49-F238E27FC236}">
                <a16:creationId xmlns:a16="http://schemas.microsoft.com/office/drawing/2014/main" id="{915D6D72-4E3A-A90E-2B04-BFC0ACFE1C1E}"/>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cxnSp>
        <p:nvCxnSpPr>
          <p:cNvPr id="16" name="Łącznik prosty 15">
            <a:extLst>
              <a:ext uri="{FF2B5EF4-FFF2-40B4-BE49-F238E27FC236}">
                <a16:creationId xmlns:a16="http://schemas.microsoft.com/office/drawing/2014/main" id="{C72C25C7-6173-7788-26A5-ADFDB6397C96}"/>
              </a:ext>
            </a:extLst>
          </p:cNvPr>
          <p:cNvCxnSpPr>
            <a:cxnSpLocks/>
          </p:cNvCxnSpPr>
          <p:nvPr/>
        </p:nvCxnSpPr>
        <p:spPr>
          <a:xfrm>
            <a:off x="792000" y="1080000"/>
            <a:ext cx="57600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18070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BD39CE5C-FA76-47D8-079B-7C778CC08A97}"/>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a:extLst>
              <a:ext uri="{FF2B5EF4-FFF2-40B4-BE49-F238E27FC236}">
                <a16:creationId xmlns:a16="http://schemas.microsoft.com/office/drawing/2014/main" id="{5F33DBF4-803E-B5D1-7359-7CF6C0E8620C}"/>
              </a:ext>
            </a:extLst>
          </p:cNvPr>
          <p:cNvSpPr txBox="1"/>
          <p:nvPr/>
        </p:nvSpPr>
        <p:spPr>
          <a:xfrm>
            <a:off x="720000" y="360000"/>
            <a:ext cx="10800000" cy="707886"/>
          </a:xfrm>
          <a:prstGeom prst="rect">
            <a:avLst/>
          </a:prstGeom>
          <a:noFill/>
        </p:spPr>
        <p:txBody>
          <a:bodyPr wrap="square" rtlCol="0">
            <a:spAutoFit/>
          </a:bodyPr>
          <a:lstStyle/>
          <a:p>
            <a:r>
              <a:rPr lang="pl-PL" sz="2000" b="0" i="0" u="none" strike="noStrike" baseline="0" dirty="0" err="1">
                <a:solidFill>
                  <a:srgbClr val="000000"/>
                </a:solidFill>
                <a:latin typeface="Aptos" panose="020B0004020202020204" pitchFamily="34" charset="0"/>
              </a:rPr>
              <a:t>Zhang</a:t>
            </a:r>
            <a:r>
              <a:rPr lang="pl-PL" sz="2000" b="0" i="0" u="none" strike="noStrike" baseline="0" dirty="0">
                <a:solidFill>
                  <a:srgbClr val="000000"/>
                </a:solidFill>
                <a:latin typeface="Aptos" panose="020B0004020202020204" pitchFamily="34" charset="0"/>
              </a:rPr>
              <a:t> et al. 2024, </a:t>
            </a:r>
            <a:r>
              <a:rPr lang="pl-PL" sz="2000" b="1" i="1" u="none" strike="noStrike" baseline="0" dirty="0">
                <a:solidFill>
                  <a:srgbClr val="000000"/>
                </a:solidFill>
                <a:latin typeface="Aptos" panose="020B0004020202020204" pitchFamily="34" charset="0"/>
              </a:rPr>
              <a:t>IM</a:t>
            </a:r>
            <a:r>
              <a:rPr lang="en-US" sz="2000" b="1" i="1" u="none" strike="noStrike" baseline="0" dirty="0">
                <a:solidFill>
                  <a:srgbClr val="000000"/>
                </a:solidFill>
                <a:latin typeface="Aptos" panose="020B0004020202020204" pitchFamily="34" charset="0"/>
              </a:rPr>
              <a:t>AGING A LARGE CORONAL LOOP USING TYPE U SOLAR RADIO BURST INTERFEROMETRY</a:t>
            </a:r>
            <a:r>
              <a:rPr lang="pl-PL" sz="2000" b="0" i="0" u="none" strike="noStrike" baseline="0" dirty="0">
                <a:solidFill>
                  <a:srgbClr val="000000"/>
                </a:solidFill>
                <a:latin typeface="Aptos" panose="020B0004020202020204" pitchFamily="34" charset="0"/>
              </a:rPr>
              <a:t>, </a:t>
            </a:r>
            <a:r>
              <a:rPr lang="pl-PL" sz="2000" b="0" i="0" u="none" strike="noStrike" baseline="0" dirty="0" err="1">
                <a:solidFill>
                  <a:srgbClr val="000000"/>
                </a:solidFill>
                <a:latin typeface="Aptos" panose="020B0004020202020204" pitchFamily="34" charset="0"/>
              </a:rPr>
              <a:t>ApJ</a:t>
            </a:r>
            <a:r>
              <a:rPr lang="pl-PL" sz="2000" b="0" i="0" u="none" strike="noStrike" baseline="0" dirty="0">
                <a:solidFill>
                  <a:srgbClr val="000000"/>
                </a:solidFill>
                <a:latin typeface="Aptos" panose="020B0004020202020204" pitchFamily="34" charset="0"/>
              </a:rPr>
              <a:t>, </a:t>
            </a:r>
            <a:r>
              <a:rPr lang="en-US" sz="2000" b="0" i="0" u="none" strike="noStrike" baseline="0" dirty="0">
                <a:latin typeface="Aptos" panose="020B0004020202020204" pitchFamily="34" charset="0"/>
              </a:rPr>
              <a:t>965</a:t>
            </a:r>
            <a:r>
              <a:rPr lang="pl-PL" sz="2000" b="0" i="0" u="none" strike="noStrike" baseline="0" dirty="0">
                <a:latin typeface="Aptos" panose="020B0004020202020204" pitchFamily="34" charset="0"/>
              </a:rPr>
              <a:t>, </a:t>
            </a:r>
            <a:r>
              <a:rPr lang="en-US" sz="2000" b="0" i="0" u="none" strike="noStrike" baseline="0" dirty="0">
                <a:latin typeface="Aptos" panose="020B0004020202020204" pitchFamily="34" charset="0"/>
              </a:rPr>
              <a:t>107</a:t>
            </a:r>
            <a:endParaRPr lang="en-US" sz="2000" b="0" i="0" u="none" strike="noStrike" baseline="0" dirty="0">
              <a:solidFill>
                <a:srgbClr val="000000"/>
              </a:solidFill>
              <a:latin typeface="Aptos" panose="020B0004020202020204" pitchFamily="34" charset="0"/>
            </a:endParaRPr>
          </a:p>
        </p:txBody>
      </p:sp>
      <p:sp>
        <p:nvSpPr>
          <p:cNvPr id="4" name="Symbol zastępczy daty 3">
            <a:extLst>
              <a:ext uri="{FF2B5EF4-FFF2-40B4-BE49-F238E27FC236}">
                <a16:creationId xmlns:a16="http://schemas.microsoft.com/office/drawing/2014/main" id="{D289837B-BD4C-A699-FC7F-DF781F9AE7A6}"/>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pic>
        <p:nvPicPr>
          <p:cNvPr id="2050" name="Picture 2" descr="Figure 1.">
            <a:extLst>
              <a:ext uri="{FF2B5EF4-FFF2-40B4-BE49-F238E27FC236}">
                <a16:creationId xmlns:a16="http://schemas.microsoft.com/office/drawing/2014/main" id="{67AD1519-474B-C7D6-B1EC-74B229279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 y="1476000"/>
            <a:ext cx="5376000" cy="4284930"/>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a:extLst>
              <a:ext uri="{FF2B5EF4-FFF2-40B4-BE49-F238E27FC236}">
                <a16:creationId xmlns:a16="http://schemas.microsoft.com/office/drawing/2014/main" id="{F046EB87-731C-369F-4993-02E6DDC5EF10}"/>
              </a:ext>
            </a:extLst>
          </p:cNvPr>
          <p:cNvSpPr txBox="1"/>
          <p:nvPr/>
        </p:nvSpPr>
        <p:spPr>
          <a:xfrm>
            <a:off x="1180222" y="5845040"/>
            <a:ext cx="4647264" cy="307777"/>
          </a:xfrm>
          <a:prstGeom prst="rect">
            <a:avLst/>
          </a:prstGeom>
          <a:noFill/>
        </p:spPr>
        <p:txBody>
          <a:bodyPr wrap="square">
            <a:spAutoFit/>
          </a:bodyPr>
          <a:lstStyle/>
          <a:p>
            <a:r>
              <a:rPr lang="en-US" sz="1400" b="0" i="0" dirty="0">
                <a:solidFill>
                  <a:srgbClr val="333333"/>
                </a:solidFill>
                <a:effectLst/>
                <a:highlight>
                  <a:srgbClr val="FFFFFF"/>
                </a:highlight>
                <a:latin typeface="Aptos" panose="020B0004020202020204" pitchFamily="34" charset="0"/>
              </a:rPr>
              <a:t>Dynamic spectrum of the U</a:t>
            </a:r>
            <a:r>
              <a:rPr lang="pl-PL" sz="1400" b="0" i="0" dirty="0">
                <a:solidFill>
                  <a:srgbClr val="333333"/>
                </a:solidFill>
                <a:effectLst/>
                <a:highlight>
                  <a:srgbClr val="FFFFFF"/>
                </a:highlight>
                <a:latin typeface="Aptos" panose="020B0004020202020204" pitchFamily="34" charset="0"/>
              </a:rPr>
              <a:t> </a:t>
            </a:r>
            <a:r>
              <a:rPr lang="en-US" sz="1400" b="0" i="0" dirty="0">
                <a:solidFill>
                  <a:srgbClr val="333333"/>
                </a:solidFill>
                <a:effectLst/>
                <a:highlight>
                  <a:srgbClr val="FFFFFF"/>
                </a:highlight>
                <a:latin typeface="Aptos" panose="020B0004020202020204" pitchFamily="34" charset="0"/>
              </a:rPr>
              <a:t>burst event on </a:t>
            </a:r>
            <a:r>
              <a:rPr lang="pl-PL" sz="1400" b="0" i="0" dirty="0">
                <a:solidFill>
                  <a:srgbClr val="333333"/>
                </a:solidFill>
                <a:effectLst/>
                <a:highlight>
                  <a:srgbClr val="FFFFFF"/>
                </a:highlight>
                <a:latin typeface="Aptos" panose="020B0004020202020204" pitchFamily="34" charset="0"/>
              </a:rPr>
              <a:t>5 </a:t>
            </a:r>
            <a:r>
              <a:rPr lang="pl-PL" sz="1400" b="0" i="0" dirty="0" err="1">
                <a:solidFill>
                  <a:srgbClr val="333333"/>
                </a:solidFill>
                <a:effectLst/>
                <a:highlight>
                  <a:srgbClr val="FFFFFF"/>
                </a:highlight>
                <a:latin typeface="Aptos" panose="020B0004020202020204" pitchFamily="34" charset="0"/>
              </a:rPr>
              <a:t>June</a:t>
            </a:r>
            <a:r>
              <a:rPr lang="pl-PL" sz="1400" b="0" i="0" dirty="0">
                <a:solidFill>
                  <a:srgbClr val="333333"/>
                </a:solidFill>
                <a:effectLst/>
                <a:highlight>
                  <a:srgbClr val="FFFFFF"/>
                </a:highlight>
                <a:latin typeface="Aptos" panose="020B0004020202020204" pitchFamily="34" charset="0"/>
              </a:rPr>
              <a:t> </a:t>
            </a:r>
            <a:r>
              <a:rPr lang="en-US" sz="1400" b="0" i="0" dirty="0">
                <a:solidFill>
                  <a:srgbClr val="333333"/>
                </a:solidFill>
                <a:effectLst/>
                <a:highlight>
                  <a:srgbClr val="FFFFFF"/>
                </a:highlight>
                <a:latin typeface="Aptos" panose="020B0004020202020204" pitchFamily="34" charset="0"/>
              </a:rPr>
              <a:t>2020</a:t>
            </a:r>
            <a:endParaRPr lang="pl-PL" sz="1400" dirty="0">
              <a:latin typeface="Aptos" panose="020B0004020202020204" pitchFamily="34" charset="0"/>
            </a:endParaRPr>
          </a:p>
        </p:txBody>
      </p:sp>
      <p:sp>
        <p:nvSpPr>
          <p:cNvPr id="5" name="pole tekstowe 4">
            <a:extLst>
              <a:ext uri="{FF2B5EF4-FFF2-40B4-BE49-F238E27FC236}">
                <a16:creationId xmlns:a16="http://schemas.microsoft.com/office/drawing/2014/main" id="{CC57E9ED-259B-03B3-9FA1-4607AAE4A405}"/>
              </a:ext>
            </a:extLst>
          </p:cNvPr>
          <p:cNvSpPr txBox="1"/>
          <p:nvPr/>
        </p:nvSpPr>
        <p:spPr>
          <a:xfrm>
            <a:off x="6451600" y="1476000"/>
            <a:ext cx="5068400" cy="4247317"/>
          </a:xfrm>
          <a:prstGeom prst="rect">
            <a:avLst/>
          </a:prstGeom>
          <a:noFill/>
        </p:spPr>
        <p:txBody>
          <a:bodyPr wrap="square">
            <a:spAutoFit/>
          </a:bodyPr>
          <a:lstStyle/>
          <a:p>
            <a:pPr rtl="0">
              <a:spcBef>
                <a:spcPts val="0"/>
              </a:spcBef>
              <a:spcAft>
                <a:spcPts val="0"/>
              </a:spcAft>
            </a:pPr>
            <a:r>
              <a:rPr lang="en-US" sz="1800" b="0" i="0" u="none" strike="noStrike" dirty="0">
                <a:effectLst/>
                <a:latin typeface="Aptos" panose="020B0004020202020204" pitchFamily="34" charset="0"/>
              </a:rPr>
              <a:t>In this study</a:t>
            </a:r>
            <a:r>
              <a:rPr lang="pl-PL" sz="1800" b="0" i="0" u="none" strike="noStrike" dirty="0">
                <a:effectLst/>
                <a:latin typeface="Aptos" panose="020B0004020202020204" pitchFamily="34" charset="0"/>
              </a:rPr>
              <a:t> </a:t>
            </a:r>
            <a:r>
              <a:rPr lang="en-US" sz="1800" b="0" i="0" u="none" strike="noStrike" dirty="0">
                <a:effectLst/>
                <a:latin typeface="Aptos" panose="020B0004020202020204" pitchFamily="34" charset="0"/>
              </a:rPr>
              <a:t>LOFAR interferometric solar imaging data from a</a:t>
            </a:r>
            <a:r>
              <a:rPr lang="pl-PL" sz="1800" b="0" i="0" u="none" strike="noStrike" dirty="0">
                <a:effectLst/>
                <a:latin typeface="Aptos" panose="020B0004020202020204" pitchFamily="34" charset="0"/>
              </a:rPr>
              <a:t>n</a:t>
            </a:r>
            <a:r>
              <a:rPr lang="en-US" sz="1800" b="0" i="0" u="none" strike="noStrike" dirty="0">
                <a:effectLst/>
                <a:latin typeface="Aptos" panose="020B0004020202020204" pitchFamily="34" charset="0"/>
              </a:rPr>
              <a:t> U</a:t>
            </a:r>
            <a:r>
              <a:rPr lang="pl-PL" sz="1800" b="0" i="0" u="none" strike="noStrike" dirty="0">
                <a:effectLst/>
                <a:latin typeface="Aptos" panose="020B0004020202020204" pitchFamily="34" charset="0"/>
              </a:rPr>
              <a:t> </a:t>
            </a:r>
            <a:r>
              <a:rPr lang="en-US" sz="1800" b="0" i="0" u="none" strike="noStrike" dirty="0">
                <a:effectLst/>
                <a:latin typeface="Aptos" panose="020B0004020202020204" pitchFamily="34" charset="0"/>
              </a:rPr>
              <a:t>burst that has a significant descending leg component, observed between 10 and 90 MHz on </a:t>
            </a:r>
            <a:r>
              <a:rPr lang="pl-PL" sz="1800" b="0" i="0" u="none" strike="noStrike" dirty="0">
                <a:effectLst/>
                <a:latin typeface="Aptos" panose="020B0004020202020204" pitchFamily="34" charset="0"/>
              </a:rPr>
              <a:t>5 </a:t>
            </a:r>
            <a:r>
              <a:rPr lang="pl-PL" sz="1800" b="0" i="0" u="none" strike="noStrike" dirty="0" err="1">
                <a:effectLst/>
                <a:latin typeface="Aptos" panose="020B0004020202020204" pitchFamily="34" charset="0"/>
              </a:rPr>
              <a:t>June</a:t>
            </a:r>
            <a:r>
              <a:rPr lang="pl-PL" sz="1800" b="0" i="0" u="none" strike="noStrike" dirty="0">
                <a:effectLst/>
                <a:latin typeface="Aptos" panose="020B0004020202020204" pitchFamily="34" charset="0"/>
              </a:rPr>
              <a:t> </a:t>
            </a:r>
            <a:r>
              <a:rPr lang="en-US" sz="1800" b="0" i="0" u="none" strike="noStrike" dirty="0">
                <a:effectLst/>
                <a:latin typeface="Aptos" panose="020B0004020202020204" pitchFamily="34" charset="0"/>
              </a:rPr>
              <a:t>2020</a:t>
            </a:r>
            <a:r>
              <a:rPr lang="pl-PL" sz="1800" b="0" i="0" u="none" strike="noStrike" dirty="0">
                <a:effectLst/>
                <a:latin typeface="Aptos" panose="020B0004020202020204" pitchFamily="34" charset="0"/>
              </a:rPr>
              <a:t> </a:t>
            </a:r>
            <a:r>
              <a:rPr lang="pl-PL" sz="1800" b="0" i="0" u="none" strike="noStrike" dirty="0" err="1">
                <a:effectLst/>
                <a:latin typeface="Aptos" panose="020B0004020202020204" pitchFamily="34" charset="0"/>
              </a:rPr>
              <a:t>were</a:t>
            </a:r>
            <a:r>
              <a:rPr lang="pl-PL" sz="1800" b="0" i="0" u="none" strike="noStrike" dirty="0">
                <a:effectLst/>
                <a:latin typeface="Aptos" panose="020B0004020202020204" pitchFamily="34" charset="0"/>
              </a:rPr>
              <a:t> </a:t>
            </a:r>
            <a:r>
              <a:rPr lang="pl-PL" sz="1800" b="0" i="0" u="none" strike="noStrike" dirty="0" err="1">
                <a:effectLst/>
                <a:latin typeface="Aptos" panose="020B0004020202020204" pitchFamily="34" charset="0"/>
              </a:rPr>
              <a:t>used</a:t>
            </a:r>
            <a:r>
              <a:rPr lang="en-US" sz="1800" b="0" i="0" u="none" strike="noStrike" dirty="0">
                <a:effectLst/>
                <a:latin typeface="Aptos" panose="020B0004020202020204" pitchFamily="34" charset="0"/>
              </a:rPr>
              <a:t>.</a:t>
            </a:r>
            <a:endParaRPr lang="pl-PL" sz="1800" b="0" i="0" u="none" strike="noStrike" dirty="0">
              <a:effectLst/>
              <a:latin typeface="Aptos" panose="020B0004020202020204" pitchFamily="34" charset="0"/>
            </a:endParaRPr>
          </a:p>
          <a:p>
            <a:endParaRPr lang="pl-PL" dirty="0">
              <a:solidFill>
                <a:srgbClr val="FF0000"/>
              </a:solidFill>
              <a:latin typeface="Aptos" panose="020B0004020202020204" pitchFamily="34" charset="0"/>
            </a:endParaRPr>
          </a:p>
          <a:p>
            <a:pPr rtl="0">
              <a:spcBef>
                <a:spcPts val="0"/>
              </a:spcBef>
              <a:spcAft>
                <a:spcPts val="0"/>
              </a:spcAft>
            </a:pPr>
            <a:r>
              <a:rPr lang="pl-PL" sz="1800" b="0" i="0" u="none" strike="noStrike" dirty="0">
                <a:effectLst/>
                <a:latin typeface="Aptos" panose="020B0004020202020204" pitchFamily="34" charset="0"/>
              </a:rPr>
              <a:t>The </a:t>
            </a:r>
            <a:r>
              <a:rPr lang="en-US" sz="1800" b="0" i="0" u="none" strike="noStrike" dirty="0">
                <a:effectLst/>
                <a:latin typeface="Aptos" panose="020B0004020202020204" pitchFamily="34" charset="0"/>
              </a:rPr>
              <a:t>positive frequency drift component (descending leg) of U</a:t>
            </a:r>
            <a:r>
              <a:rPr lang="pl-PL" sz="1800" b="0" i="0" u="none" strike="noStrike" dirty="0">
                <a:effectLst/>
                <a:latin typeface="Aptos" panose="020B0004020202020204" pitchFamily="34" charset="0"/>
              </a:rPr>
              <a:t> </a:t>
            </a:r>
            <a:r>
              <a:rPr lang="en-US" sz="1800" b="0" i="0" u="none" strike="noStrike" dirty="0">
                <a:effectLst/>
                <a:latin typeface="Aptos" panose="020B0004020202020204" pitchFamily="34" charset="0"/>
              </a:rPr>
              <a:t>bursts has received less attention in previous studies, as the descending radio flux is weak.</a:t>
            </a:r>
            <a:endParaRPr lang="pl-PL" sz="1800" b="0" i="0" u="none" strike="noStrike" dirty="0">
              <a:effectLst/>
              <a:latin typeface="Aptos" panose="020B0004020202020204" pitchFamily="34" charset="0"/>
            </a:endParaRPr>
          </a:p>
          <a:p>
            <a:pPr rtl="0">
              <a:spcBef>
                <a:spcPts val="0"/>
              </a:spcBef>
              <a:spcAft>
                <a:spcPts val="0"/>
              </a:spcAft>
            </a:pPr>
            <a:endParaRPr lang="pl-PL" dirty="0">
              <a:latin typeface="Aptos" panose="020B0004020202020204" pitchFamily="34" charset="0"/>
            </a:endParaRPr>
          </a:p>
          <a:p>
            <a:pPr rtl="0">
              <a:spcBef>
                <a:spcPts val="0"/>
              </a:spcBef>
              <a:spcAft>
                <a:spcPts val="0"/>
              </a:spcAft>
            </a:pPr>
            <a:r>
              <a:rPr lang="pl-PL" sz="1800" b="0" i="0" u="none" strike="noStrike" dirty="0">
                <a:effectLst/>
                <a:latin typeface="Aptos" panose="020B0004020202020204" pitchFamily="34" charset="0"/>
              </a:rPr>
              <a:t>A</a:t>
            </a:r>
            <a:r>
              <a:rPr lang="en-US" sz="1800" b="0" i="0" u="none" strike="noStrike" dirty="0">
                <a:effectLst/>
                <a:latin typeface="Aptos" panose="020B0004020202020204" pitchFamily="34" charset="0"/>
              </a:rPr>
              <a:t> large coronal magnetic loop that reached just about 1.3 </a:t>
            </a:r>
            <a:r>
              <a:rPr lang="pl-PL" b="0" i="0" u="none" strike="noStrike" dirty="0">
                <a:effectLst/>
                <a:latin typeface="Aptos" panose="020B0004020202020204" pitchFamily="34" charset="0"/>
                <a:cs typeface="Arial" panose="020B0604020202020204" pitchFamily="34" charset="0"/>
              </a:rPr>
              <a:t>R</a:t>
            </a:r>
            <a:r>
              <a:rPr lang="pl-PL" kern="100" baseline="-25000" dirty="0">
                <a:effectLst/>
                <a:latin typeface="Aptos" panose="020B0004020202020204" pitchFamily="34" charset="0"/>
                <a:ea typeface="Calibri" panose="020F0502020204030204" pitchFamily="34" charset="0"/>
                <a:cs typeface="Segoe UI Symbol" panose="020B0502040204020203" pitchFamily="34" charset="0"/>
              </a:rPr>
              <a:t>☉ </a:t>
            </a:r>
            <a:r>
              <a:rPr lang="en-US" sz="1800" b="0" i="0" u="none" strike="noStrike" dirty="0">
                <a:effectLst/>
                <a:latin typeface="Aptos" panose="020B0004020202020204" pitchFamily="34" charset="0"/>
              </a:rPr>
              <a:t>in altitude</a:t>
            </a:r>
            <a:r>
              <a:rPr lang="pl-PL" sz="1800" b="0" i="0" u="none" strike="noStrike" dirty="0">
                <a:effectLst/>
                <a:latin typeface="Aptos" panose="020B0004020202020204" pitchFamily="34" charset="0"/>
              </a:rPr>
              <a:t> </a:t>
            </a:r>
            <a:r>
              <a:rPr lang="pl-PL" sz="1800" b="0" i="0" u="none" strike="noStrike" dirty="0" err="1">
                <a:effectLst/>
                <a:latin typeface="Aptos" panose="020B0004020202020204" pitchFamily="34" charset="0"/>
              </a:rPr>
              <a:t>had</a:t>
            </a:r>
            <a:r>
              <a:rPr lang="pl-PL" dirty="0">
                <a:latin typeface="Aptos" panose="020B0004020202020204" pitchFamily="34" charset="0"/>
              </a:rPr>
              <a:t>:</a:t>
            </a:r>
          </a:p>
          <a:p>
            <a:pPr marL="285750" indent="-285750" rtl="0">
              <a:spcBef>
                <a:spcPts val="0"/>
              </a:spcBef>
              <a:spcAft>
                <a:spcPts val="0"/>
              </a:spcAft>
              <a:buFont typeface="Aptos" panose="020B0004020202020204" pitchFamily="34" charset="0"/>
              <a:buChar char="−"/>
            </a:pPr>
            <a:r>
              <a:rPr lang="pl-PL" sz="1800" b="0" i="0" u="none" strike="noStrike" dirty="0">
                <a:effectLst/>
                <a:latin typeface="Aptos" panose="020B0004020202020204" pitchFamily="34" charset="0"/>
              </a:rPr>
              <a:t>t</a:t>
            </a:r>
            <a:r>
              <a:rPr lang="en-US" sz="1800" b="0" i="0" u="none" strike="noStrike" dirty="0" err="1">
                <a:effectLst/>
                <a:latin typeface="Aptos" panose="020B0004020202020204" pitchFamily="34" charset="0"/>
              </a:rPr>
              <a:t>emperature</a:t>
            </a:r>
            <a:r>
              <a:rPr lang="pl-PL" sz="1800" b="0" i="0" u="none" strike="noStrike" dirty="0">
                <a:effectLst/>
                <a:latin typeface="Aptos" panose="020B0004020202020204" pitchFamily="34" charset="0"/>
              </a:rPr>
              <a:t>: </a:t>
            </a:r>
            <a:r>
              <a:rPr lang="en-US" b="0" i="0" u="none" strike="noStrike" baseline="0" dirty="0">
                <a:latin typeface="Aptos" panose="020B0004020202020204" pitchFamily="34" charset="0"/>
              </a:rPr>
              <a:t>∼</a:t>
            </a:r>
            <a:r>
              <a:rPr lang="en-US" sz="1800" b="0" i="0" u="none" strike="noStrike" dirty="0">
                <a:effectLst/>
                <a:latin typeface="Aptos" panose="020B0004020202020204" pitchFamily="34" charset="0"/>
              </a:rPr>
              <a:t>1.1 MK, </a:t>
            </a:r>
            <a:endParaRPr lang="pl-PL" sz="1800" b="0" i="0" u="none" strike="noStrike" dirty="0">
              <a:effectLst/>
              <a:latin typeface="Aptos" panose="020B0004020202020204" pitchFamily="34" charset="0"/>
            </a:endParaRPr>
          </a:p>
          <a:p>
            <a:pPr marL="285750" indent="-285750" rtl="0">
              <a:spcBef>
                <a:spcPts val="0"/>
              </a:spcBef>
              <a:spcAft>
                <a:spcPts val="0"/>
              </a:spcAft>
              <a:buFont typeface="Aptos" panose="020B0004020202020204" pitchFamily="34" charset="0"/>
              <a:buChar char="−"/>
            </a:pPr>
            <a:r>
              <a:rPr lang="en-US" sz="1800" b="0" i="0" u="none" strike="noStrike" dirty="0">
                <a:effectLst/>
                <a:latin typeface="Aptos" panose="020B0004020202020204" pitchFamily="34" charset="0"/>
              </a:rPr>
              <a:t>plasma pressure</a:t>
            </a:r>
            <a:r>
              <a:rPr lang="pl-PL" sz="1800" b="0" i="0" u="none" strike="noStrike" dirty="0">
                <a:effectLst/>
                <a:latin typeface="Aptos" panose="020B0004020202020204" pitchFamily="34" charset="0"/>
              </a:rPr>
              <a:t>:</a:t>
            </a:r>
            <a:r>
              <a:rPr lang="en-US" sz="1800" b="0" i="0" u="none" strike="noStrike" dirty="0">
                <a:effectLst/>
                <a:latin typeface="Aptos" panose="020B0004020202020204" pitchFamily="34" charset="0"/>
              </a:rPr>
              <a:t> </a:t>
            </a:r>
            <a:r>
              <a:rPr lang="en-US" b="0" i="0" u="none" strike="noStrike" baseline="0" dirty="0">
                <a:latin typeface="Aptos" panose="020B0004020202020204" pitchFamily="34" charset="0"/>
              </a:rPr>
              <a:t>∼</a:t>
            </a:r>
            <a:r>
              <a:rPr lang="en-US" sz="1800" b="0" i="0" u="none" strike="noStrike" dirty="0">
                <a:effectLst/>
                <a:latin typeface="Aptos" panose="020B0004020202020204" pitchFamily="34" charset="0"/>
              </a:rPr>
              <a:t>0.20 </a:t>
            </a:r>
            <a:r>
              <a:rPr lang="en-US" sz="1800" b="0" i="0" u="none" strike="noStrike" dirty="0" err="1">
                <a:effectLst/>
                <a:latin typeface="Aptos" panose="020B0004020202020204" pitchFamily="34" charset="0"/>
              </a:rPr>
              <a:t>mdyn</a:t>
            </a:r>
            <a:r>
              <a:rPr lang="en-US" sz="1800" b="0" i="0" u="none" strike="noStrike" dirty="0">
                <a:effectLst/>
                <a:latin typeface="Aptos" panose="020B0004020202020204" pitchFamily="34" charset="0"/>
              </a:rPr>
              <a:t> cm</a:t>
            </a:r>
            <a:r>
              <a:rPr lang="en-US" sz="1800" b="0" i="0" u="none" strike="noStrike" baseline="30000" dirty="0">
                <a:effectLst/>
                <a:latin typeface="Aptos" panose="020B0004020202020204" pitchFamily="34" charset="0"/>
              </a:rPr>
              <a:t>-2</a:t>
            </a:r>
            <a:r>
              <a:rPr lang="en-US" sz="1800" b="0" i="0" u="none" strike="noStrike" dirty="0">
                <a:effectLst/>
                <a:latin typeface="Aptos" panose="020B0004020202020204" pitchFamily="34" charset="0"/>
              </a:rPr>
              <a:t>, </a:t>
            </a:r>
            <a:endParaRPr lang="pl-PL" sz="1800" b="0" i="0" u="none" strike="noStrike" dirty="0">
              <a:effectLst/>
              <a:latin typeface="Aptos" panose="020B0004020202020204" pitchFamily="34" charset="0"/>
            </a:endParaRPr>
          </a:p>
          <a:p>
            <a:pPr marL="285750" indent="-285750" rtl="0">
              <a:spcBef>
                <a:spcPts val="0"/>
              </a:spcBef>
              <a:spcAft>
                <a:spcPts val="0"/>
              </a:spcAft>
              <a:buFont typeface="Aptos" panose="020B0004020202020204" pitchFamily="34" charset="0"/>
              <a:buChar char="−"/>
            </a:pPr>
            <a:r>
              <a:rPr lang="en-US" sz="1800" b="0" i="0" u="none" strike="noStrike" dirty="0">
                <a:effectLst/>
                <a:latin typeface="Aptos" panose="020B0004020202020204" pitchFamily="34" charset="0"/>
              </a:rPr>
              <a:t>magnetic field strength</a:t>
            </a:r>
            <a:r>
              <a:rPr lang="pl-PL" sz="1800" b="0" i="0" u="none" strike="noStrike" dirty="0">
                <a:effectLst/>
                <a:latin typeface="Aptos" panose="020B0004020202020204" pitchFamily="34" charset="0"/>
              </a:rPr>
              <a:t>:</a:t>
            </a:r>
            <a:r>
              <a:rPr lang="en-US" sz="1800" b="0" i="0" u="none" strike="noStrike" dirty="0">
                <a:effectLst/>
                <a:latin typeface="Aptos" panose="020B0004020202020204" pitchFamily="34" charset="0"/>
              </a:rPr>
              <a:t> </a:t>
            </a:r>
            <a:r>
              <a:rPr lang="en-US" b="0" i="0" u="none" strike="noStrike" baseline="0" dirty="0">
                <a:latin typeface="Aptos" panose="020B0004020202020204" pitchFamily="34" charset="0"/>
              </a:rPr>
              <a:t>∼</a:t>
            </a:r>
            <a:r>
              <a:rPr lang="en-US" sz="1800" b="0" i="0" u="none" strike="noStrike" dirty="0">
                <a:effectLst/>
                <a:latin typeface="Aptos" panose="020B0004020202020204" pitchFamily="34" charset="0"/>
              </a:rPr>
              <a:t>0.07 G.</a:t>
            </a:r>
            <a:endParaRPr lang="pl-PL" sz="1800" b="0" i="0" u="none" strike="noStrike" dirty="0">
              <a:effectLst/>
              <a:latin typeface="Aptos" panose="020B0004020202020204" pitchFamily="34" charset="0"/>
            </a:endParaRPr>
          </a:p>
        </p:txBody>
      </p:sp>
      <p:cxnSp>
        <p:nvCxnSpPr>
          <p:cNvPr id="2" name="Łącznik prosty 1">
            <a:extLst>
              <a:ext uri="{FF2B5EF4-FFF2-40B4-BE49-F238E27FC236}">
                <a16:creationId xmlns:a16="http://schemas.microsoft.com/office/drawing/2014/main" id="{2D99A50F-FD5F-BC8C-D2D4-90126A135E40}"/>
              </a:ext>
            </a:extLst>
          </p:cNvPr>
          <p:cNvCxnSpPr>
            <a:cxnSpLocks/>
          </p:cNvCxnSpPr>
          <p:nvPr/>
        </p:nvCxnSpPr>
        <p:spPr>
          <a:xfrm>
            <a:off x="792000" y="1080000"/>
            <a:ext cx="57600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95690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BD39CE5C-FA76-47D8-079B-7C778CC08A97}"/>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a:extLst>
              <a:ext uri="{FF2B5EF4-FFF2-40B4-BE49-F238E27FC236}">
                <a16:creationId xmlns:a16="http://schemas.microsoft.com/office/drawing/2014/main" id="{5F33DBF4-803E-B5D1-7359-7CF6C0E8620C}"/>
              </a:ext>
            </a:extLst>
          </p:cNvPr>
          <p:cNvSpPr txBox="1"/>
          <p:nvPr/>
        </p:nvSpPr>
        <p:spPr>
          <a:xfrm>
            <a:off x="720000" y="360000"/>
            <a:ext cx="10800000" cy="707886"/>
          </a:xfrm>
          <a:prstGeom prst="rect">
            <a:avLst/>
          </a:prstGeom>
          <a:noFill/>
        </p:spPr>
        <p:txBody>
          <a:bodyPr wrap="square" rtlCol="0">
            <a:spAutoFit/>
          </a:bodyPr>
          <a:lstStyle/>
          <a:p>
            <a:r>
              <a:rPr lang="pl-PL" sz="2000" i="0" u="none" strike="noStrike" baseline="0" dirty="0" err="1">
                <a:latin typeface="Aptos" panose="020B0004020202020204" pitchFamily="34" charset="0"/>
              </a:rPr>
              <a:t>Zhang</a:t>
            </a:r>
            <a:r>
              <a:rPr lang="pl-PL" sz="2000" i="0" u="none" strike="noStrike" baseline="0" dirty="0">
                <a:latin typeface="Aptos" panose="020B0004020202020204" pitchFamily="34" charset="0"/>
              </a:rPr>
              <a:t> et al. 2024, </a:t>
            </a:r>
            <a:r>
              <a:rPr lang="en-US" sz="2000" b="1" i="1" u="none" strike="noStrike" baseline="0" dirty="0">
                <a:latin typeface="Aptos" panose="020B0004020202020204" pitchFamily="34" charset="0"/>
              </a:rPr>
              <a:t>SPATIALLY RESOLVED RADIO SIGNATURES OF ELECTRON BEAMS</a:t>
            </a:r>
            <a:r>
              <a:rPr lang="pl-PL" sz="2000" b="1" i="1" u="none" strike="noStrike" baseline="0" dirty="0">
                <a:latin typeface="Aptos" panose="020B0004020202020204" pitchFamily="34" charset="0"/>
              </a:rPr>
              <a:t> IN A CORONAL SHOCK</a:t>
            </a:r>
            <a:r>
              <a:rPr lang="pl-PL" sz="2000" i="0" u="none" strike="noStrike" baseline="0" dirty="0">
                <a:latin typeface="Aptos" panose="020B0004020202020204" pitchFamily="34" charset="0"/>
              </a:rPr>
              <a:t>, </a:t>
            </a:r>
            <a:r>
              <a:rPr lang="pt-BR" sz="2000" i="0" u="none" strike="noStrike" baseline="0" dirty="0">
                <a:latin typeface="Aptos" panose="020B0004020202020204" pitchFamily="34" charset="0"/>
              </a:rPr>
              <a:t>A&amp;A, 683, A123</a:t>
            </a:r>
            <a:endParaRPr lang="en-US" sz="2000" i="0" u="none" strike="noStrike" baseline="0" dirty="0">
              <a:latin typeface="Aptos" panose="020B0004020202020204" pitchFamily="34" charset="0"/>
            </a:endParaRPr>
          </a:p>
        </p:txBody>
      </p:sp>
      <p:sp>
        <p:nvSpPr>
          <p:cNvPr id="4" name="Symbol zastępczy daty 3">
            <a:extLst>
              <a:ext uri="{FF2B5EF4-FFF2-40B4-BE49-F238E27FC236}">
                <a16:creationId xmlns:a16="http://schemas.microsoft.com/office/drawing/2014/main" id="{D289837B-BD4C-A699-FC7F-DF781F9AE7A6}"/>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pic>
        <p:nvPicPr>
          <p:cNvPr id="3" name="Obraz 2" descr="Obraz zawierający tekst, zrzut ekranu, Oprogramowanie multimedialne, Oprogramowanie graficzne&#10;&#10;Opis wygenerowany automatycznie">
            <a:extLst>
              <a:ext uri="{FF2B5EF4-FFF2-40B4-BE49-F238E27FC236}">
                <a16:creationId xmlns:a16="http://schemas.microsoft.com/office/drawing/2014/main" id="{206F17B0-85AC-C6B7-1923-08EEBF203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 y="1476000"/>
            <a:ext cx="6385633" cy="2522325"/>
          </a:xfrm>
          <a:prstGeom prst="rect">
            <a:avLst/>
          </a:prstGeom>
        </p:spPr>
      </p:pic>
      <p:sp>
        <p:nvSpPr>
          <p:cNvPr id="8" name="pole tekstowe 7">
            <a:extLst>
              <a:ext uri="{FF2B5EF4-FFF2-40B4-BE49-F238E27FC236}">
                <a16:creationId xmlns:a16="http://schemas.microsoft.com/office/drawing/2014/main" id="{87C39D54-6157-4254-C8FB-8532DA38267F}"/>
              </a:ext>
            </a:extLst>
          </p:cNvPr>
          <p:cNvSpPr txBox="1"/>
          <p:nvPr/>
        </p:nvSpPr>
        <p:spPr>
          <a:xfrm>
            <a:off x="1063620" y="4082435"/>
            <a:ext cx="5488380" cy="523220"/>
          </a:xfrm>
          <a:prstGeom prst="rect">
            <a:avLst/>
          </a:prstGeom>
          <a:noFill/>
        </p:spPr>
        <p:txBody>
          <a:bodyPr wrap="square">
            <a:spAutoFit/>
          </a:bodyPr>
          <a:lstStyle/>
          <a:p>
            <a:r>
              <a:rPr lang="pl-PL" sz="1400" dirty="0" err="1">
                <a:latin typeface="Aptos" panose="020B0004020202020204" pitchFamily="34" charset="0"/>
              </a:rPr>
              <a:t>Dynamic</a:t>
            </a:r>
            <a:r>
              <a:rPr lang="pl-PL" sz="1400" dirty="0">
                <a:latin typeface="Aptos" panose="020B0004020202020204" pitchFamily="34" charset="0"/>
              </a:rPr>
              <a:t> spectrum of the </a:t>
            </a:r>
            <a:r>
              <a:rPr lang="pl-PL" sz="1400" dirty="0" err="1">
                <a:latin typeface="Aptos" panose="020B0004020202020204" pitchFamily="34" charset="0"/>
              </a:rPr>
              <a:t>type</a:t>
            </a:r>
            <a:r>
              <a:rPr lang="pl-PL" sz="1400" dirty="0">
                <a:latin typeface="Aptos" panose="020B0004020202020204" pitchFamily="34" charset="0"/>
              </a:rPr>
              <a:t> II radio </a:t>
            </a:r>
            <a:r>
              <a:rPr lang="pl-PL" sz="1400" dirty="0" err="1">
                <a:latin typeface="Aptos" panose="020B0004020202020204" pitchFamily="34" charset="0"/>
              </a:rPr>
              <a:t>burst</a:t>
            </a:r>
            <a:r>
              <a:rPr lang="pl-PL" sz="1400" dirty="0">
                <a:latin typeface="Aptos" panose="020B0004020202020204" pitchFamily="34" charset="0"/>
              </a:rPr>
              <a:t>. Three </a:t>
            </a:r>
            <a:r>
              <a:rPr lang="pl-PL" sz="1400" dirty="0" err="1">
                <a:latin typeface="Aptos" panose="020B0004020202020204" pitchFamily="34" charset="0"/>
              </a:rPr>
              <a:t>herringbone</a:t>
            </a:r>
            <a:r>
              <a:rPr lang="pl-PL" sz="1400" dirty="0">
                <a:latin typeface="Aptos" panose="020B0004020202020204" pitchFamily="34" charset="0"/>
              </a:rPr>
              <a:t> </a:t>
            </a:r>
            <a:r>
              <a:rPr lang="pl-PL" sz="1400" dirty="0" err="1">
                <a:latin typeface="Aptos" panose="020B0004020202020204" pitchFamily="34" charset="0"/>
              </a:rPr>
              <a:t>groups</a:t>
            </a:r>
            <a:r>
              <a:rPr lang="pl-PL" sz="1400" dirty="0">
                <a:latin typeface="Aptos" panose="020B0004020202020204" pitchFamily="34" charset="0"/>
              </a:rPr>
              <a:t> </a:t>
            </a:r>
            <a:r>
              <a:rPr lang="pl-PL" sz="1400" dirty="0" err="1">
                <a:latin typeface="Aptos" panose="020B0004020202020204" pitchFamily="34" charset="0"/>
              </a:rPr>
              <a:t>are</a:t>
            </a:r>
            <a:r>
              <a:rPr lang="pl-PL" sz="1400" dirty="0">
                <a:latin typeface="Aptos" panose="020B0004020202020204" pitchFamily="34" charset="0"/>
              </a:rPr>
              <a:t> </a:t>
            </a:r>
            <a:r>
              <a:rPr lang="pl-PL" sz="1400" dirty="0" err="1">
                <a:latin typeface="Aptos" panose="020B0004020202020204" pitchFamily="34" charset="0"/>
              </a:rPr>
              <a:t>shown</a:t>
            </a:r>
            <a:r>
              <a:rPr lang="pl-PL" sz="1400" dirty="0">
                <a:latin typeface="Aptos" panose="020B0004020202020204" pitchFamily="34" charset="0"/>
              </a:rPr>
              <a:t> with </a:t>
            </a:r>
            <a:r>
              <a:rPr lang="pl-PL" sz="1400" dirty="0" err="1">
                <a:latin typeface="Aptos" panose="020B0004020202020204" pitchFamily="34" charset="0"/>
              </a:rPr>
              <a:t>blue</a:t>
            </a:r>
            <a:r>
              <a:rPr lang="pl-PL" sz="1400" dirty="0">
                <a:latin typeface="Aptos" panose="020B0004020202020204" pitchFamily="34" charset="0"/>
              </a:rPr>
              <a:t> </a:t>
            </a:r>
            <a:r>
              <a:rPr lang="pl-PL" sz="1400" dirty="0" err="1">
                <a:latin typeface="Aptos" panose="020B0004020202020204" pitchFamily="34" charset="0"/>
              </a:rPr>
              <a:t>boxes</a:t>
            </a:r>
            <a:r>
              <a:rPr lang="pl-PL" sz="1400" dirty="0">
                <a:latin typeface="Aptos" panose="020B0004020202020204" pitchFamily="34" charset="0"/>
              </a:rPr>
              <a:t> and </a:t>
            </a:r>
            <a:r>
              <a:rPr lang="pl-PL" sz="1400" dirty="0" err="1">
                <a:latin typeface="Aptos" panose="020B0004020202020204" pitchFamily="34" charset="0"/>
              </a:rPr>
              <a:t>labeled</a:t>
            </a:r>
            <a:r>
              <a:rPr lang="pl-PL" sz="1400" dirty="0">
                <a:latin typeface="Aptos" panose="020B0004020202020204" pitchFamily="34" charset="0"/>
              </a:rPr>
              <a:t> A, B, and C</a:t>
            </a:r>
          </a:p>
        </p:txBody>
      </p:sp>
      <p:sp>
        <p:nvSpPr>
          <p:cNvPr id="5" name="pole tekstowe 4">
            <a:extLst>
              <a:ext uri="{FF2B5EF4-FFF2-40B4-BE49-F238E27FC236}">
                <a16:creationId xmlns:a16="http://schemas.microsoft.com/office/drawing/2014/main" id="{1FA4F578-413E-BF9F-90C3-52230910D367}"/>
              </a:ext>
            </a:extLst>
          </p:cNvPr>
          <p:cNvSpPr txBox="1"/>
          <p:nvPr/>
        </p:nvSpPr>
        <p:spPr>
          <a:xfrm>
            <a:off x="7440424" y="1476000"/>
            <a:ext cx="4250005" cy="2862322"/>
          </a:xfrm>
          <a:prstGeom prst="rect">
            <a:avLst/>
          </a:prstGeom>
          <a:noFill/>
        </p:spPr>
        <p:txBody>
          <a:bodyPr wrap="square">
            <a:spAutoFit/>
          </a:bodyPr>
          <a:lstStyle/>
          <a:p>
            <a:r>
              <a:rPr lang="pl-PL" sz="1800" b="0" i="0" u="none" strike="noStrike" dirty="0">
                <a:effectLst/>
                <a:latin typeface="Aptos" panose="020B0004020202020204" pitchFamily="34" charset="0"/>
              </a:rPr>
              <a:t>A </a:t>
            </a:r>
            <a:r>
              <a:rPr lang="en-US" sz="1800" b="0" i="0" u="none" strike="noStrike" dirty="0">
                <a:effectLst/>
                <a:latin typeface="Aptos" panose="020B0004020202020204" pitchFamily="34" charset="0"/>
              </a:rPr>
              <a:t>low-frequency interferometric imaging observations from </a:t>
            </a:r>
            <a:r>
              <a:rPr lang="pl-PL" sz="1800" b="0" i="0" u="none" strike="noStrike" dirty="0">
                <a:effectLst/>
                <a:latin typeface="Aptos" panose="020B0004020202020204" pitchFamily="34" charset="0"/>
              </a:rPr>
              <a:t>LOFAR </a:t>
            </a:r>
            <a:r>
              <a:rPr lang="pl-PL" sz="1800" b="0" i="0" u="none" strike="noStrike" dirty="0" err="1">
                <a:effectLst/>
                <a:latin typeface="Aptos" panose="020B0004020202020204" pitchFamily="34" charset="0"/>
              </a:rPr>
              <a:t>were</a:t>
            </a:r>
            <a:r>
              <a:rPr lang="pl-PL" sz="1800" b="0" i="0" u="none" strike="noStrike" dirty="0">
                <a:effectLst/>
                <a:latin typeface="Aptos" panose="020B0004020202020204" pitchFamily="34" charset="0"/>
              </a:rPr>
              <a:t> </a:t>
            </a:r>
            <a:r>
              <a:rPr lang="pl-PL" sz="1800" b="0" i="0" u="none" strike="noStrike" dirty="0" err="1">
                <a:effectLst/>
                <a:latin typeface="Aptos" panose="020B0004020202020204" pitchFamily="34" charset="0"/>
              </a:rPr>
              <a:t>used</a:t>
            </a:r>
            <a:r>
              <a:rPr lang="pl-PL" sz="1800" b="0" i="0" u="none" strike="noStrike" dirty="0">
                <a:effectLst/>
                <a:latin typeface="Aptos" panose="020B0004020202020204" pitchFamily="34" charset="0"/>
              </a:rPr>
              <a:t> </a:t>
            </a:r>
            <a:r>
              <a:rPr lang="en-US" sz="1800" b="0" i="0" u="none" strike="noStrike" dirty="0">
                <a:effectLst/>
                <a:latin typeface="Aptos" panose="020B0004020202020204" pitchFamily="34" charset="0"/>
              </a:rPr>
              <a:t>to provide a spatially resolved analysis for three herringbone groups in a type II radio burst that occurred on 16 October 2015.</a:t>
            </a:r>
            <a:endParaRPr lang="pl-PL" sz="1800" b="0" i="0" u="none" strike="noStrike" dirty="0">
              <a:effectLst/>
              <a:latin typeface="Aptos" panose="020B0004020202020204" pitchFamily="34" charset="0"/>
            </a:endParaRPr>
          </a:p>
          <a:p>
            <a:endParaRPr lang="pl-PL" dirty="0">
              <a:latin typeface="Aptos" panose="020B0004020202020204" pitchFamily="34" charset="0"/>
            </a:endParaRPr>
          </a:p>
          <a:p>
            <a:r>
              <a:rPr lang="en-US" b="0" i="0" u="none" strike="noStrike" dirty="0">
                <a:effectLst/>
                <a:latin typeface="Aptos" panose="020B0004020202020204" pitchFamily="34" charset="0"/>
              </a:rPr>
              <a:t>The characteristics derived from imaging spectroscopy suggest that the studied herringbones originate from different processes.</a:t>
            </a:r>
            <a:endParaRPr lang="pl-PL" sz="1800" b="0" i="0" u="none" strike="noStrike" dirty="0">
              <a:effectLst/>
              <a:latin typeface="Aptos" panose="020B0004020202020204" pitchFamily="34" charset="0"/>
            </a:endParaRPr>
          </a:p>
        </p:txBody>
      </p:sp>
      <p:cxnSp>
        <p:nvCxnSpPr>
          <p:cNvPr id="2" name="Łącznik prosty 1">
            <a:extLst>
              <a:ext uri="{FF2B5EF4-FFF2-40B4-BE49-F238E27FC236}">
                <a16:creationId xmlns:a16="http://schemas.microsoft.com/office/drawing/2014/main" id="{14D1AD28-224E-4339-C79B-523427EE3690}"/>
              </a:ext>
            </a:extLst>
          </p:cNvPr>
          <p:cNvCxnSpPr>
            <a:cxnSpLocks/>
          </p:cNvCxnSpPr>
          <p:nvPr/>
        </p:nvCxnSpPr>
        <p:spPr>
          <a:xfrm>
            <a:off x="792000" y="1080000"/>
            <a:ext cx="57600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99362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a:extLst>
              <a:ext uri="{FF2B5EF4-FFF2-40B4-BE49-F238E27FC236}">
                <a16:creationId xmlns:a16="http://schemas.microsoft.com/office/drawing/2014/main" id="{5FE900C6-8387-C6CE-CCC4-2D3DD4AFC294}"/>
              </a:ext>
            </a:extLst>
          </p:cNvPr>
          <p:cNvSpPr txBox="1"/>
          <p:nvPr/>
        </p:nvSpPr>
        <p:spPr>
          <a:xfrm>
            <a:off x="720000" y="360000"/>
            <a:ext cx="10800000" cy="707886"/>
          </a:xfrm>
          <a:prstGeom prst="rect">
            <a:avLst/>
          </a:prstGeom>
          <a:noFill/>
        </p:spPr>
        <p:txBody>
          <a:bodyPr wrap="square" rtlCol="0">
            <a:spAutoFit/>
          </a:bodyPr>
          <a:lstStyle/>
          <a:p>
            <a:pPr rtl="0">
              <a:spcBef>
                <a:spcPts val="0"/>
              </a:spcBef>
              <a:spcAft>
                <a:spcPts val="0"/>
              </a:spcAft>
            </a:pPr>
            <a:r>
              <a:rPr lang="en-US" sz="2000" i="0" u="none" strike="noStrike" dirty="0">
                <a:solidFill>
                  <a:srgbClr val="000000"/>
                </a:solidFill>
                <a:effectLst/>
                <a:latin typeface="Aptos" panose="020B0004020202020204" pitchFamily="34" charset="0"/>
              </a:rPr>
              <a:t>Zhang et al. 2024, </a:t>
            </a:r>
            <a:r>
              <a:rPr lang="en-US" sz="2000" b="1" i="1" u="none" strike="noStrike" dirty="0">
                <a:solidFill>
                  <a:srgbClr val="000000"/>
                </a:solidFill>
                <a:effectLst/>
                <a:latin typeface="Aptos" panose="020B0004020202020204" pitchFamily="34" charset="0"/>
              </a:rPr>
              <a:t>IMAGING SPECTROSCOPY OF A SPECTRAL BUMP IN A TYPE II RADIO BURST</a:t>
            </a:r>
            <a:r>
              <a:rPr lang="pl-PL" sz="2000" i="0" u="none" strike="noStrike" dirty="0">
                <a:solidFill>
                  <a:srgbClr val="000000"/>
                </a:solidFill>
                <a:effectLst/>
                <a:latin typeface="Aptos" panose="020B0004020202020204" pitchFamily="34" charset="0"/>
              </a:rPr>
              <a:t>, </a:t>
            </a:r>
            <a:r>
              <a:rPr lang="pl-PL" sz="2000" b="0" i="0" u="none" strike="noStrike" baseline="0" dirty="0">
                <a:latin typeface="Aptos" panose="020B0004020202020204" pitchFamily="34" charset="0"/>
              </a:rPr>
              <a:t>A&amp;A, 684, L22</a:t>
            </a:r>
            <a:endParaRPr lang="pl-PL" sz="2000" u="none" strike="noStrike" dirty="0">
              <a:effectLst/>
              <a:latin typeface="Aptos" panose="020B0004020202020204" pitchFamily="34" charset="0"/>
              <a:ea typeface="Arial" panose="020B0604020202020204" pitchFamily="34" charset="0"/>
            </a:endParaRPr>
          </a:p>
        </p:txBody>
      </p:sp>
      <p:sp>
        <p:nvSpPr>
          <p:cNvPr id="9" name="Prostokąt 8">
            <a:extLst>
              <a:ext uri="{FF2B5EF4-FFF2-40B4-BE49-F238E27FC236}">
                <a16:creationId xmlns:a16="http://schemas.microsoft.com/office/drawing/2014/main" id="{BD39CE5C-FA76-47D8-079B-7C778CC08A97}"/>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ymbol zastępczy daty 3">
            <a:extLst>
              <a:ext uri="{FF2B5EF4-FFF2-40B4-BE49-F238E27FC236}">
                <a16:creationId xmlns:a16="http://schemas.microsoft.com/office/drawing/2014/main" id="{D289837B-BD4C-A699-FC7F-DF781F9AE7A6}"/>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pic>
        <p:nvPicPr>
          <p:cNvPr id="3" name="Obraz 2">
            <a:extLst>
              <a:ext uri="{FF2B5EF4-FFF2-40B4-BE49-F238E27FC236}">
                <a16:creationId xmlns:a16="http://schemas.microsoft.com/office/drawing/2014/main" id="{165AD6D2-CADC-A2EE-0F56-1ED98CE0BFD0}"/>
              </a:ext>
            </a:extLst>
          </p:cNvPr>
          <p:cNvPicPr>
            <a:picLocks noChangeAspect="1"/>
          </p:cNvPicPr>
          <p:nvPr/>
        </p:nvPicPr>
        <p:blipFill>
          <a:blip r:embed="rId3"/>
          <a:stretch>
            <a:fillRect/>
          </a:stretch>
        </p:blipFill>
        <p:spPr>
          <a:xfrm>
            <a:off x="720000" y="1476000"/>
            <a:ext cx="5634500" cy="3881908"/>
          </a:xfrm>
          <a:prstGeom prst="rect">
            <a:avLst/>
          </a:prstGeom>
        </p:spPr>
      </p:pic>
      <p:sp>
        <p:nvSpPr>
          <p:cNvPr id="5" name="pole tekstowe 4">
            <a:extLst>
              <a:ext uri="{FF2B5EF4-FFF2-40B4-BE49-F238E27FC236}">
                <a16:creationId xmlns:a16="http://schemas.microsoft.com/office/drawing/2014/main" id="{CFA637F0-C6A5-F0E2-0D48-A51CE207373E}"/>
              </a:ext>
            </a:extLst>
          </p:cNvPr>
          <p:cNvSpPr txBox="1"/>
          <p:nvPr/>
        </p:nvSpPr>
        <p:spPr>
          <a:xfrm>
            <a:off x="6858001" y="1476000"/>
            <a:ext cx="4835938" cy="3970318"/>
          </a:xfrm>
          <a:prstGeom prst="rect">
            <a:avLst/>
          </a:prstGeom>
          <a:noFill/>
        </p:spPr>
        <p:txBody>
          <a:bodyPr wrap="square">
            <a:spAutoFit/>
          </a:bodyPr>
          <a:lstStyle/>
          <a:p>
            <a:pPr rtl="0">
              <a:spcBef>
                <a:spcPts val="0"/>
              </a:spcBef>
              <a:spcAft>
                <a:spcPts val="0"/>
              </a:spcAft>
            </a:pPr>
            <a:r>
              <a:rPr lang="pl-PL" dirty="0">
                <a:latin typeface="Aptos" panose="020B0004020202020204" pitchFamily="34" charset="0"/>
              </a:rPr>
              <a:t>A</a:t>
            </a:r>
            <a:r>
              <a:rPr lang="en-US" sz="1800" b="0" i="0" u="none" strike="noStrike" dirty="0">
                <a:effectLst/>
                <a:latin typeface="Aptos" panose="020B0004020202020204" pitchFamily="34" charset="0"/>
              </a:rPr>
              <a:t> type II burst that experiences a sudden spectral bump in its frequency-time profile</a:t>
            </a:r>
            <a:r>
              <a:rPr lang="pl-PL" sz="1800" b="0" i="0" u="none" strike="noStrike" dirty="0">
                <a:effectLst/>
                <a:latin typeface="Aptos" panose="020B0004020202020204" pitchFamily="34" charset="0"/>
              </a:rPr>
              <a:t> was </a:t>
            </a:r>
            <a:r>
              <a:rPr lang="pl-PL" sz="1800" b="0" i="0" u="none" strike="noStrike" dirty="0" err="1">
                <a:effectLst/>
                <a:latin typeface="Aptos" panose="020B0004020202020204" pitchFamily="34" charset="0"/>
              </a:rPr>
              <a:t>found</a:t>
            </a:r>
            <a:r>
              <a:rPr lang="en-US" sz="1800" b="0" i="0" u="none" strike="noStrike" dirty="0">
                <a:effectLst/>
                <a:latin typeface="Aptos" panose="020B0004020202020204" pitchFamily="34" charset="0"/>
              </a:rPr>
              <a:t>.</a:t>
            </a:r>
            <a:endParaRPr lang="pl-PL" sz="1800" b="0" i="0" u="none" strike="noStrike" dirty="0">
              <a:effectLst/>
              <a:latin typeface="Aptos" panose="020B0004020202020204" pitchFamily="34" charset="0"/>
            </a:endParaRPr>
          </a:p>
          <a:p>
            <a:endParaRPr lang="en-US" sz="1800" b="0" i="0" u="none" strike="noStrike" dirty="0">
              <a:solidFill>
                <a:srgbClr val="FF0000"/>
              </a:solidFill>
              <a:effectLst/>
              <a:latin typeface="Aptos" panose="020B0004020202020204" pitchFamily="34" charset="0"/>
            </a:endParaRPr>
          </a:p>
          <a:p>
            <a:r>
              <a:rPr lang="en-US" sz="1800" b="0" i="0" u="none" strike="noStrike" dirty="0">
                <a:effectLst/>
                <a:latin typeface="Aptos" panose="020B0004020202020204" pitchFamily="34" charset="0"/>
              </a:rPr>
              <a:t>The estimated speed of the electron beams responsible for type II formation was 295 km/s.</a:t>
            </a:r>
          </a:p>
          <a:p>
            <a:endParaRPr lang="en-US" sz="1800" b="0" i="0" u="none" strike="noStrike" dirty="0">
              <a:effectLst/>
              <a:latin typeface="Aptos" panose="020B0004020202020204" pitchFamily="34" charset="0"/>
            </a:endParaRPr>
          </a:p>
          <a:p>
            <a:r>
              <a:rPr lang="en-US" sz="1800" b="0" i="0" u="none" strike="noStrike" dirty="0">
                <a:effectLst/>
                <a:latin typeface="Aptos" panose="020B0004020202020204" pitchFamily="34" charset="0"/>
              </a:rPr>
              <a:t>During the observed bump, the shock wave travelled a distance of 29 Mm.</a:t>
            </a:r>
            <a:endParaRPr lang="pl-PL" sz="1800" b="0" i="0" u="none" strike="noStrike" dirty="0">
              <a:effectLst/>
              <a:latin typeface="Aptos" panose="020B0004020202020204" pitchFamily="34" charset="0"/>
            </a:endParaRPr>
          </a:p>
          <a:p>
            <a:endParaRPr lang="pl-PL" dirty="0">
              <a:latin typeface="Aptos" panose="020B0004020202020204" pitchFamily="34" charset="0"/>
            </a:endParaRPr>
          </a:p>
          <a:p>
            <a:r>
              <a:rPr lang="en-US" sz="1800" b="0" i="0" u="none" strike="noStrike" dirty="0">
                <a:effectLst/>
                <a:latin typeface="Aptos" panose="020B0004020202020204" pitchFamily="34" charset="0"/>
              </a:rPr>
              <a:t>The bump visible on the dynamic spectrum indicates that the shock wave encounters a compact region of reduced density, most likely a coronal hole.</a:t>
            </a:r>
          </a:p>
        </p:txBody>
      </p:sp>
      <p:cxnSp>
        <p:nvCxnSpPr>
          <p:cNvPr id="2" name="Łącznik prosty 1">
            <a:extLst>
              <a:ext uri="{FF2B5EF4-FFF2-40B4-BE49-F238E27FC236}">
                <a16:creationId xmlns:a16="http://schemas.microsoft.com/office/drawing/2014/main" id="{9F469BB9-35A2-1C63-EF31-8E6964F89A75}"/>
              </a:ext>
            </a:extLst>
          </p:cNvPr>
          <p:cNvCxnSpPr>
            <a:cxnSpLocks/>
          </p:cNvCxnSpPr>
          <p:nvPr/>
        </p:nvCxnSpPr>
        <p:spPr>
          <a:xfrm>
            <a:off x="792000" y="1080000"/>
            <a:ext cx="57600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
        <p:nvSpPr>
          <p:cNvPr id="7" name="pole tekstowe 6">
            <a:extLst>
              <a:ext uri="{FF2B5EF4-FFF2-40B4-BE49-F238E27FC236}">
                <a16:creationId xmlns:a16="http://schemas.microsoft.com/office/drawing/2014/main" id="{F5F4E8DB-EF31-2E40-8F39-061D3B431AC9}"/>
              </a:ext>
            </a:extLst>
          </p:cNvPr>
          <p:cNvSpPr txBox="1"/>
          <p:nvPr/>
        </p:nvSpPr>
        <p:spPr>
          <a:xfrm>
            <a:off x="964868" y="5348624"/>
            <a:ext cx="4569658" cy="523220"/>
          </a:xfrm>
          <a:prstGeom prst="rect">
            <a:avLst/>
          </a:prstGeom>
          <a:noFill/>
        </p:spPr>
        <p:txBody>
          <a:bodyPr wrap="square">
            <a:spAutoFit/>
          </a:bodyPr>
          <a:lstStyle/>
          <a:p>
            <a:r>
              <a:rPr lang="en-GB" sz="1400" kern="100" dirty="0">
                <a:effectLst/>
                <a:latin typeface="Aptos" panose="020B0004020202020204" pitchFamily="34" charset="0"/>
                <a:ea typeface="Aptos" panose="020B0004020202020204" pitchFamily="34" charset="0"/>
              </a:rPr>
              <a:t>Dynamic spectrum and imaging of three time-points in the type II radio burst </a:t>
            </a:r>
            <a:endParaRPr lang="pl-PL" sz="1400" dirty="0"/>
          </a:p>
        </p:txBody>
      </p:sp>
    </p:spTree>
    <p:extLst>
      <p:ext uri="{BB962C8B-B14F-4D97-AF65-F5344CB8AC3E}">
        <p14:creationId xmlns:p14="http://schemas.microsoft.com/office/powerpoint/2010/main" val="57754946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BD39CE5C-FA76-47D8-079B-7C778CC08A97}"/>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a:extLst>
              <a:ext uri="{FF2B5EF4-FFF2-40B4-BE49-F238E27FC236}">
                <a16:creationId xmlns:a16="http://schemas.microsoft.com/office/drawing/2014/main" id="{5F33DBF4-803E-B5D1-7359-7CF6C0E8620C}"/>
              </a:ext>
            </a:extLst>
          </p:cNvPr>
          <p:cNvSpPr txBox="1"/>
          <p:nvPr/>
        </p:nvSpPr>
        <p:spPr>
          <a:xfrm>
            <a:off x="720000" y="360000"/>
            <a:ext cx="10800000" cy="1015663"/>
          </a:xfrm>
          <a:prstGeom prst="rect">
            <a:avLst/>
          </a:prstGeom>
          <a:noFill/>
        </p:spPr>
        <p:txBody>
          <a:bodyPr wrap="square" rtlCol="0">
            <a:spAutoFit/>
          </a:bodyPr>
          <a:lstStyle/>
          <a:p>
            <a:r>
              <a:rPr lang="en-US" sz="2000" i="0" u="none" strike="noStrike" dirty="0">
                <a:solidFill>
                  <a:srgbClr val="000000"/>
                </a:solidFill>
                <a:effectLst/>
                <a:latin typeface="Aptos" panose="020B0004020202020204" pitchFamily="34" charset="0"/>
              </a:rPr>
              <a:t>Chen et al. 2024, </a:t>
            </a:r>
            <a:r>
              <a:rPr lang="en-US" sz="2000" b="1" i="1" u="none" strike="noStrike" dirty="0">
                <a:solidFill>
                  <a:srgbClr val="000000"/>
                </a:solidFill>
                <a:effectLst/>
                <a:latin typeface="Aptos" panose="020B0004020202020204" pitchFamily="34" charset="0"/>
              </a:rPr>
              <a:t>WEAK SOLAR RADIO BURSTS FROM THE SOLAR WIND ACCELERATION REGION OBSERVED BY THE PARKER SOLAR PROBE AND ITS PROBABLE EMISSION MECHANISM</a:t>
            </a:r>
            <a:r>
              <a:rPr lang="en-US" sz="2000" i="0" u="none" strike="noStrike" dirty="0">
                <a:solidFill>
                  <a:srgbClr val="000000"/>
                </a:solidFill>
                <a:effectLst/>
                <a:latin typeface="Aptos" panose="020B0004020202020204" pitchFamily="34" charset="0"/>
              </a:rPr>
              <a:t>, </a:t>
            </a:r>
            <a:r>
              <a:rPr lang="en-US" sz="2000" i="0" u="none" strike="noStrike" dirty="0" err="1">
                <a:solidFill>
                  <a:srgbClr val="000000"/>
                </a:solidFill>
                <a:effectLst/>
                <a:latin typeface="Aptos" panose="020B0004020202020204" pitchFamily="34" charset="0"/>
              </a:rPr>
              <a:t>ApJ</a:t>
            </a:r>
            <a:r>
              <a:rPr lang="en-US" sz="2000" i="0" u="none" strike="noStrike" dirty="0">
                <a:solidFill>
                  <a:srgbClr val="000000"/>
                </a:solidFill>
                <a:effectLst/>
                <a:latin typeface="Aptos" panose="020B0004020202020204" pitchFamily="34" charset="0"/>
              </a:rPr>
              <a:t>, 961, 136</a:t>
            </a:r>
            <a:endParaRPr lang="en-US" sz="2000" i="0" u="none" strike="noStrike" baseline="0" dirty="0">
              <a:latin typeface="Aptos" panose="020B0004020202020204" pitchFamily="34" charset="0"/>
            </a:endParaRPr>
          </a:p>
        </p:txBody>
      </p:sp>
      <p:sp>
        <p:nvSpPr>
          <p:cNvPr id="4" name="Symbol zastępczy daty 3">
            <a:extLst>
              <a:ext uri="{FF2B5EF4-FFF2-40B4-BE49-F238E27FC236}">
                <a16:creationId xmlns:a16="http://schemas.microsoft.com/office/drawing/2014/main" id="{D289837B-BD4C-A699-FC7F-DF781F9AE7A6}"/>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pic>
        <p:nvPicPr>
          <p:cNvPr id="3" name="Obraz 2" descr="Obraz zawierający zrzut ekranu, tekst, Wielobarwność&#10;&#10;Opis wygenerowany automatycznie">
            <a:extLst>
              <a:ext uri="{FF2B5EF4-FFF2-40B4-BE49-F238E27FC236}">
                <a16:creationId xmlns:a16="http://schemas.microsoft.com/office/drawing/2014/main" id="{504755F1-3D7D-B2E4-54C0-32B6106891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00" y="1620000"/>
            <a:ext cx="6434709" cy="3408826"/>
          </a:xfrm>
          <a:prstGeom prst="rect">
            <a:avLst/>
          </a:prstGeom>
        </p:spPr>
      </p:pic>
      <p:sp>
        <p:nvSpPr>
          <p:cNvPr id="10" name="pole tekstowe 9">
            <a:extLst>
              <a:ext uri="{FF2B5EF4-FFF2-40B4-BE49-F238E27FC236}">
                <a16:creationId xmlns:a16="http://schemas.microsoft.com/office/drawing/2014/main" id="{AD05C661-ED0B-DB23-8AE8-7F0ABA48B1CB}"/>
              </a:ext>
            </a:extLst>
          </p:cNvPr>
          <p:cNvSpPr txBox="1"/>
          <p:nvPr/>
        </p:nvSpPr>
        <p:spPr>
          <a:xfrm>
            <a:off x="7488000" y="1620000"/>
            <a:ext cx="4068000" cy="2585323"/>
          </a:xfrm>
          <a:prstGeom prst="rect">
            <a:avLst/>
          </a:prstGeom>
          <a:noFill/>
        </p:spPr>
        <p:txBody>
          <a:bodyPr wrap="square">
            <a:spAutoFit/>
          </a:bodyPr>
          <a:lstStyle/>
          <a:p>
            <a:pPr algn="l"/>
            <a:r>
              <a:rPr lang="pl-PL" dirty="0">
                <a:latin typeface="Aptos" panose="020B0004020202020204" pitchFamily="34" charset="0"/>
              </a:rPr>
              <a:t>The </a:t>
            </a:r>
            <a:r>
              <a:rPr lang="pl-PL" b="0" i="0" u="none" strike="noStrike" dirty="0" err="1">
                <a:effectLst/>
                <a:latin typeface="Aptos" panose="020B0004020202020204" pitchFamily="34" charset="0"/>
              </a:rPr>
              <a:t>weak</a:t>
            </a:r>
            <a:r>
              <a:rPr lang="pl-PL" b="0" i="0" u="none" strike="noStrike" dirty="0">
                <a:effectLst/>
                <a:latin typeface="Aptos" panose="020B0004020202020204" pitchFamily="34" charset="0"/>
              </a:rPr>
              <a:t> </a:t>
            </a:r>
            <a:r>
              <a:rPr lang="pl-PL" b="0" i="0" u="none" strike="noStrike" dirty="0" err="1">
                <a:effectLst/>
                <a:latin typeface="Aptos" panose="020B0004020202020204" pitchFamily="34" charset="0"/>
              </a:rPr>
              <a:t>solar</a:t>
            </a:r>
            <a:r>
              <a:rPr lang="pl-PL" b="0" i="0" u="none" strike="noStrike" dirty="0">
                <a:effectLst/>
                <a:latin typeface="Aptos" panose="020B0004020202020204" pitchFamily="34" charset="0"/>
              </a:rPr>
              <a:t> radio </a:t>
            </a:r>
            <a:r>
              <a:rPr lang="pl-PL" b="0" i="0" u="none" strike="noStrike" dirty="0" err="1">
                <a:effectLst/>
                <a:latin typeface="Aptos" panose="020B0004020202020204" pitchFamily="34" charset="0"/>
              </a:rPr>
              <a:t>burst</a:t>
            </a:r>
            <a:r>
              <a:rPr lang="pl-PL" b="0" i="0" u="none" strike="noStrike" dirty="0">
                <a:effectLst/>
                <a:latin typeface="Aptos" panose="020B0004020202020204" pitchFamily="34" charset="0"/>
              </a:rPr>
              <a:t> </a:t>
            </a:r>
            <a:r>
              <a:rPr lang="pl-PL" dirty="0" err="1">
                <a:latin typeface="Aptos" panose="020B0004020202020204" pitchFamily="34" charset="0"/>
              </a:rPr>
              <a:t>observed</a:t>
            </a:r>
            <a:r>
              <a:rPr lang="pl-PL" dirty="0">
                <a:latin typeface="Aptos" panose="020B0004020202020204" pitchFamily="34" charset="0"/>
              </a:rPr>
              <a:t> by PSP </a:t>
            </a:r>
            <a:r>
              <a:rPr lang="pl-PL" dirty="0" err="1">
                <a:latin typeface="Aptos" panose="020B0004020202020204" pitchFamily="34" charset="0"/>
              </a:rPr>
              <a:t>during</a:t>
            </a:r>
            <a:r>
              <a:rPr lang="pl-PL" dirty="0">
                <a:latin typeface="Aptos" panose="020B0004020202020204" pitchFamily="34" charset="0"/>
              </a:rPr>
              <a:t> </a:t>
            </a:r>
            <a:r>
              <a:rPr lang="pl-PL" dirty="0" err="1">
                <a:latin typeface="Aptos" panose="020B0004020202020204" pitchFamily="34" charset="0"/>
              </a:rPr>
              <a:t>its</a:t>
            </a:r>
            <a:r>
              <a:rPr lang="pl-PL" dirty="0">
                <a:latin typeface="Aptos" panose="020B0004020202020204" pitchFamily="34" charset="0"/>
              </a:rPr>
              <a:t> </a:t>
            </a:r>
            <a:r>
              <a:rPr lang="pl-PL" dirty="0" err="1">
                <a:latin typeface="Aptos" panose="020B0004020202020204" pitchFamily="34" charset="0"/>
              </a:rPr>
              <a:t>sources</a:t>
            </a:r>
            <a:r>
              <a:rPr lang="pl-PL" dirty="0">
                <a:latin typeface="Aptos" panose="020B0004020202020204" pitchFamily="34" charset="0"/>
              </a:rPr>
              <a:t>’ </a:t>
            </a:r>
            <a:r>
              <a:rPr lang="pl-PL" dirty="0" err="1">
                <a:latin typeface="Aptos" panose="020B0004020202020204" pitchFamily="34" charset="0"/>
              </a:rPr>
              <a:t>crossing</a:t>
            </a:r>
            <a:r>
              <a:rPr lang="pl-PL" dirty="0">
                <a:latin typeface="Aptos" panose="020B0004020202020204" pitchFamily="34" charset="0"/>
              </a:rPr>
              <a:t> of the </a:t>
            </a:r>
            <a:r>
              <a:rPr lang="pl-PL" dirty="0" err="1">
                <a:latin typeface="Aptos" panose="020B0004020202020204" pitchFamily="34" charset="0"/>
              </a:rPr>
              <a:t>low-density</a:t>
            </a:r>
            <a:r>
              <a:rPr lang="pl-PL" dirty="0">
                <a:latin typeface="Aptos" panose="020B0004020202020204" pitchFamily="34" charset="0"/>
              </a:rPr>
              <a:t> </a:t>
            </a:r>
            <a:r>
              <a:rPr lang="pl-PL" dirty="0" err="1">
                <a:latin typeface="Aptos" panose="020B0004020202020204" pitchFamily="34" charset="0"/>
              </a:rPr>
              <a:t>magnetic</a:t>
            </a:r>
            <a:r>
              <a:rPr lang="pl-PL" dirty="0">
                <a:latin typeface="Aptos" panose="020B0004020202020204" pitchFamily="34" charset="0"/>
              </a:rPr>
              <a:t> channel </a:t>
            </a:r>
            <a:r>
              <a:rPr lang="en-US" b="0" i="0" u="none" strike="noStrike" baseline="0" dirty="0">
                <a:latin typeface="Aptos" panose="020B0004020202020204" pitchFamily="34" charset="0"/>
              </a:rPr>
              <a:t>from the heliocentric</a:t>
            </a:r>
            <a:r>
              <a:rPr lang="pl-PL" b="0" i="0" u="none" strike="noStrike" baseline="0" dirty="0">
                <a:latin typeface="Aptos" panose="020B0004020202020204" pitchFamily="34" charset="0"/>
              </a:rPr>
              <a:t> </a:t>
            </a:r>
            <a:r>
              <a:rPr lang="en-US" b="0" i="0" u="none" strike="noStrike" baseline="0" dirty="0">
                <a:latin typeface="Aptos" panose="020B0004020202020204" pitchFamily="34" charset="0"/>
              </a:rPr>
              <a:t>distance</a:t>
            </a:r>
            <a:r>
              <a:rPr lang="pl-PL" b="0" i="0" u="none" strike="noStrike" baseline="0" dirty="0">
                <a:latin typeface="Aptos" panose="020B0004020202020204" pitchFamily="34" charset="0"/>
              </a:rPr>
              <a:t> </a:t>
            </a:r>
            <a:r>
              <a:rPr lang="en-US" b="0" i="0" u="none" strike="noStrike" baseline="0" dirty="0">
                <a:latin typeface="Aptos" panose="020B0004020202020204" pitchFamily="34" charset="0"/>
              </a:rPr>
              <a:t>∼1.1</a:t>
            </a:r>
            <a:r>
              <a:rPr lang="pl-PL" sz="1800" b="0" i="0" u="none" strike="noStrike" dirty="0">
                <a:effectLst/>
                <a:latin typeface="Aptos" panose="020B0004020202020204" pitchFamily="34" charset="0"/>
              </a:rPr>
              <a:t>–</a:t>
            </a:r>
            <a:r>
              <a:rPr lang="en-US" b="0" i="0" u="none" strike="noStrike" baseline="0" dirty="0">
                <a:latin typeface="Aptos" panose="020B0004020202020204" pitchFamily="34" charset="0"/>
              </a:rPr>
              <a:t>6.1 </a:t>
            </a:r>
            <a:r>
              <a:rPr lang="pl-PL" b="0" i="0" u="none" strike="noStrike" dirty="0">
                <a:effectLst/>
                <a:latin typeface="Aptos" panose="020B0004020202020204" pitchFamily="34" charset="0"/>
                <a:cs typeface="Arial" panose="020B0604020202020204" pitchFamily="34" charset="0"/>
              </a:rPr>
              <a:t>R</a:t>
            </a:r>
            <a:r>
              <a:rPr lang="pl-PL" kern="100" baseline="-25000" dirty="0">
                <a:effectLst/>
                <a:latin typeface="Aptos" panose="020B0004020202020204" pitchFamily="34" charset="0"/>
                <a:ea typeface="Calibri" panose="020F0502020204030204" pitchFamily="34" charset="0"/>
                <a:cs typeface="Segoe UI Symbol" panose="020B0502040204020203" pitchFamily="34" charset="0"/>
              </a:rPr>
              <a:t>☉</a:t>
            </a:r>
            <a:r>
              <a:rPr lang="pl-PL" b="0" i="0" u="none" strike="noStrike" baseline="0" dirty="0">
                <a:latin typeface="Aptos" panose="020B0004020202020204" pitchFamily="34" charset="0"/>
              </a:rPr>
              <a:t>.</a:t>
            </a:r>
          </a:p>
          <a:p>
            <a:pPr algn="l"/>
            <a:endParaRPr lang="pl-PL" dirty="0">
              <a:latin typeface="Aptos" panose="020B0004020202020204" pitchFamily="34" charset="0"/>
            </a:endParaRPr>
          </a:p>
          <a:p>
            <a:pPr rtl="0">
              <a:spcBef>
                <a:spcPts val="0"/>
              </a:spcBef>
              <a:spcAft>
                <a:spcPts val="0"/>
              </a:spcAft>
            </a:pPr>
            <a:r>
              <a:rPr lang="en-US" b="0" i="0" u="none" strike="noStrike" dirty="0">
                <a:effectLst/>
                <a:latin typeface="Aptos" panose="020B0004020202020204" pitchFamily="34" charset="0"/>
              </a:rPr>
              <a:t>These weak </a:t>
            </a:r>
            <a:r>
              <a:rPr lang="pl-PL" b="0" i="0" u="none" strike="noStrike" dirty="0">
                <a:effectLst/>
                <a:latin typeface="Aptos" panose="020B0004020202020204" pitchFamily="34" charset="0"/>
              </a:rPr>
              <a:t>radio </a:t>
            </a:r>
            <a:r>
              <a:rPr lang="pl-PL" b="0" i="0" u="none" strike="noStrike" dirty="0" err="1">
                <a:effectLst/>
                <a:latin typeface="Aptos" panose="020B0004020202020204" pitchFamily="34" charset="0"/>
              </a:rPr>
              <a:t>bursts</a:t>
            </a:r>
            <a:r>
              <a:rPr lang="en-US" b="0" i="0" u="none" strike="noStrike" dirty="0">
                <a:effectLst/>
                <a:latin typeface="Aptos" panose="020B0004020202020204" pitchFamily="34" charset="0"/>
              </a:rPr>
              <a:t> have a low starting frequency of ∼20 MHz and a narrow frequency range from a few tens of MHz to a few hundred kHz.</a:t>
            </a:r>
            <a:endParaRPr lang="pl-PL" b="0" i="0" u="none" strike="noStrike" dirty="0">
              <a:effectLst/>
              <a:latin typeface="Aptos" panose="020B0004020202020204" pitchFamily="34" charset="0"/>
            </a:endParaRPr>
          </a:p>
        </p:txBody>
      </p:sp>
      <p:cxnSp>
        <p:nvCxnSpPr>
          <p:cNvPr id="6" name="Łącznik prosty 5">
            <a:extLst>
              <a:ext uri="{FF2B5EF4-FFF2-40B4-BE49-F238E27FC236}">
                <a16:creationId xmlns:a16="http://schemas.microsoft.com/office/drawing/2014/main" id="{09D0CAB7-7354-D5F7-DC2B-32D92DBD0875}"/>
              </a:ext>
            </a:extLst>
          </p:cNvPr>
          <p:cNvCxnSpPr>
            <a:cxnSpLocks/>
          </p:cNvCxnSpPr>
          <p:nvPr/>
        </p:nvCxnSpPr>
        <p:spPr>
          <a:xfrm>
            <a:off x="792000" y="1368000"/>
            <a:ext cx="57600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91687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427A41E5-489F-A05A-AF46-9F45998599ED}"/>
              </a:ext>
            </a:extLst>
          </p:cNvPr>
          <p:cNvSpPr txBox="1"/>
          <p:nvPr/>
        </p:nvSpPr>
        <p:spPr>
          <a:xfrm>
            <a:off x="719997" y="900000"/>
            <a:ext cx="10800000" cy="1508105"/>
          </a:xfrm>
          <a:prstGeom prst="rect">
            <a:avLst/>
          </a:prstGeom>
          <a:noFill/>
        </p:spPr>
        <p:txBody>
          <a:bodyPr wrap="square">
            <a:spAutoFit/>
          </a:bodyPr>
          <a:lstStyle/>
          <a:p>
            <a:pPr algn="l"/>
            <a:r>
              <a:rPr lang="en-US" b="0" i="0" u="none" strike="noStrike" baseline="0" dirty="0">
                <a:latin typeface="Aptos" panose="020B0004020202020204" pitchFamily="34" charset="0"/>
                <a:cs typeface="Arial" panose="020B0604020202020204" pitchFamily="34" charset="0"/>
              </a:rPr>
              <a:t>Solar radio observations are made at a large range of wavelengths</a:t>
            </a:r>
            <a:r>
              <a:rPr lang="pl-PL" dirty="0">
                <a:latin typeface="Aptos" panose="020B0004020202020204" pitchFamily="34" charset="0"/>
                <a:cs typeface="Arial" panose="020B0604020202020204" pitchFamily="34" charset="0"/>
              </a:rPr>
              <a:t>: </a:t>
            </a:r>
            <a:r>
              <a:rPr lang="pl-PL" b="1" i="0" u="none" strike="noStrike" baseline="0" dirty="0" err="1">
                <a:latin typeface="Aptos" panose="020B0004020202020204" pitchFamily="34" charset="0"/>
                <a:cs typeface="Arial" panose="020B0604020202020204" pitchFamily="34" charset="0"/>
              </a:rPr>
              <a:t>microwaves</a:t>
            </a:r>
            <a:r>
              <a:rPr lang="pl-PL" b="0" i="0" u="none" strike="noStrike" baseline="0" dirty="0">
                <a:latin typeface="Aptos" panose="020B0004020202020204" pitchFamily="34" charset="0"/>
                <a:cs typeface="Arial" panose="020B0604020202020204" pitchFamily="34" charset="0"/>
              </a:rPr>
              <a:t> (</a:t>
            </a:r>
            <a:r>
              <a:rPr lang="pl-PL" b="0" i="1" u="none" strike="noStrike" baseline="0" dirty="0">
                <a:latin typeface="Aptos" panose="020B0004020202020204" pitchFamily="34" charset="0"/>
                <a:cs typeface="Arial" panose="020B0604020202020204" pitchFamily="34" charset="0"/>
              </a:rPr>
              <a:t>f </a:t>
            </a:r>
            <a:r>
              <a:rPr lang="pl-PL" b="0" i="0" u="none" strike="noStrike" baseline="0" dirty="0">
                <a:latin typeface="Aptos" panose="020B0004020202020204" pitchFamily="34" charset="0"/>
                <a:cs typeface="Arial" panose="020B0604020202020204" pitchFamily="34" charset="0"/>
              </a:rPr>
              <a:t>&gt; 3 GHz), </a:t>
            </a:r>
            <a:r>
              <a:rPr lang="pl-PL" b="1" dirty="0" err="1">
                <a:latin typeface="Aptos" panose="020B0004020202020204" pitchFamily="34" charset="0"/>
                <a:cs typeface="Arial" panose="020B0604020202020204" pitchFamily="34" charset="0"/>
              </a:rPr>
              <a:t>d</a:t>
            </a:r>
            <a:r>
              <a:rPr lang="pl-PL" b="1" i="0" u="none" strike="noStrike" baseline="0" dirty="0" err="1">
                <a:latin typeface="Aptos" panose="020B0004020202020204" pitchFamily="34" charset="0"/>
                <a:cs typeface="Arial" panose="020B0604020202020204" pitchFamily="34" charset="0"/>
              </a:rPr>
              <a:t>ecimeter</a:t>
            </a:r>
            <a:r>
              <a:rPr lang="pl-PL" b="1" i="0" u="none" strike="noStrike" baseline="0" dirty="0">
                <a:latin typeface="Aptos" panose="020B0004020202020204" pitchFamily="34" charset="0"/>
                <a:cs typeface="Arial" panose="020B0604020202020204" pitchFamily="34" charset="0"/>
              </a:rPr>
              <a:t>/</a:t>
            </a:r>
            <a:r>
              <a:rPr lang="pl-PL" b="1" i="0" u="none" strike="noStrike" baseline="0" dirty="0" err="1">
                <a:solidFill>
                  <a:srgbClr val="009900"/>
                </a:solidFill>
                <a:latin typeface="Aptos" panose="020B0004020202020204" pitchFamily="34" charset="0"/>
                <a:cs typeface="Arial" panose="020B0604020202020204" pitchFamily="34" charset="0"/>
              </a:rPr>
              <a:t>meter</a:t>
            </a:r>
            <a:r>
              <a:rPr lang="pl-PL" b="1" i="0" u="none" strike="noStrike" baseline="0" dirty="0">
                <a:latin typeface="Aptos" panose="020B0004020202020204" pitchFamily="34" charset="0"/>
                <a:cs typeface="Arial" panose="020B0604020202020204" pitchFamily="34" charset="0"/>
              </a:rPr>
              <a:t> </a:t>
            </a:r>
            <a:r>
              <a:rPr lang="pl-PL" b="0" i="0" u="none" strike="noStrike" baseline="0" dirty="0">
                <a:latin typeface="Aptos" panose="020B0004020202020204" pitchFamily="34" charset="0"/>
                <a:cs typeface="Arial" panose="020B0604020202020204" pitchFamily="34" charset="0"/>
              </a:rPr>
              <a:t>(</a:t>
            </a:r>
            <a:r>
              <a:rPr lang="pl-PL" b="0" i="1" u="none" strike="noStrike" baseline="0" dirty="0">
                <a:latin typeface="Aptos" panose="020B0004020202020204" pitchFamily="34" charset="0"/>
                <a:cs typeface="Arial" panose="020B0604020202020204" pitchFamily="34" charset="0"/>
              </a:rPr>
              <a:t>f </a:t>
            </a:r>
            <a:r>
              <a:rPr lang="pl-PL" b="0" i="0" u="none" strike="noStrike" baseline="0" dirty="0">
                <a:latin typeface="Aptos" panose="020B0004020202020204" pitchFamily="34" charset="0"/>
                <a:cs typeface="Arial" panose="020B0604020202020204" pitchFamily="34" charset="0"/>
              </a:rPr>
              <a:t>&lt; 3 GHz), </a:t>
            </a:r>
            <a:r>
              <a:rPr lang="pl-PL" b="1" i="0" u="none" strike="noStrike" baseline="0" dirty="0" err="1">
                <a:latin typeface="Aptos" panose="020B0004020202020204" pitchFamily="34" charset="0"/>
                <a:cs typeface="Arial" panose="020B0604020202020204" pitchFamily="34" charset="0"/>
              </a:rPr>
              <a:t>dekameter</a:t>
            </a:r>
            <a:r>
              <a:rPr lang="pl-PL" dirty="0">
                <a:latin typeface="Aptos" panose="020B0004020202020204" pitchFamily="34" charset="0"/>
                <a:cs typeface="Arial" panose="020B0604020202020204" pitchFamily="34" charset="0"/>
              </a:rPr>
              <a:t> </a:t>
            </a:r>
            <a:r>
              <a:rPr lang="en-US" b="0" i="0" u="none" strike="noStrike" baseline="0" dirty="0">
                <a:latin typeface="Aptos" panose="020B0004020202020204" pitchFamily="34" charset="0"/>
                <a:cs typeface="Arial" panose="020B0604020202020204" pitchFamily="34" charset="0"/>
              </a:rPr>
              <a:t>(</a:t>
            </a:r>
            <a:r>
              <a:rPr lang="en-US" b="0" i="1" u="none" strike="noStrike" baseline="0" dirty="0">
                <a:latin typeface="Aptos" panose="020B0004020202020204" pitchFamily="34" charset="0"/>
                <a:cs typeface="Arial" panose="020B0604020202020204" pitchFamily="34" charset="0"/>
              </a:rPr>
              <a:t>f </a:t>
            </a:r>
            <a:r>
              <a:rPr lang="en-US" b="0" i="0" u="none" strike="noStrike" baseline="0" dirty="0">
                <a:latin typeface="Aptos" panose="020B0004020202020204" pitchFamily="34" charset="0"/>
                <a:cs typeface="Arial" panose="020B0604020202020204" pitchFamily="34" charset="0"/>
              </a:rPr>
              <a:t>&lt; 30 MHz), </a:t>
            </a:r>
            <a:r>
              <a:rPr lang="en-US" b="1" i="0" u="none" strike="noStrike" baseline="0" dirty="0">
                <a:latin typeface="Aptos" panose="020B0004020202020204" pitchFamily="34" charset="0"/>
                <a:cs typeface="Arial" panose="020B0604020202020204" pitchFamily="34" charset="0"/>
              </a:rPr>
              <a:t>hectometer/kilometer </a:t>
            </a:r>
            <a:r>
              <a:rPr lang="en-US" b="0" i="0" u="none" strike="noStrike" baseline="0" dirty="0">
                <a:latin typeface="Aptos" panose="020B0004020202020204" pitchFamily="34" charset="0"/>
                <a:cs typeface="Arial" panose="020B0604020202020204" pitchFamily="34" charset="0"/>
              </a:rPr>
              <a:t>(</a:t>
            </a:r>
            <a:r>
              <a:rPr lang="en-US" b="0" i="1" u="none" strike="noStrike" baseline="0" dirty="0">
                <a:latin typeface="Aptos" panose="020B0004020202020204" pitchFamily="34" charset="0"/>
                <a:cs typeface="Arial" panose="020B0604020202020204" pitchFamily="34" charset="0"/>
              </a:rPr>
              <a:t>f </a:t>
            </a:r>
            <a:r>
              <a:rPr lang="en-US" b="0" i="0" u="none" strike="noStrike" baseline="0" dirty="0">
                <a:latin typeface="Aptos" panose="020B0004020202020204" pitchFamily="34" charset="0"/>
                <a:cs typeface="Arial" panose="020B0604020202020204" pitchFamily="34" charset="0"/>
              </a:rPr>
              <a:t>&lt; 3 MHz).</a:t>
            </a:r>
            <a:endParaRPr lang="pl-PL" b="0" i="0" u="none" strike="noStrike" baseline="0" dirty="0">
              <a:latin typeface="Aptos" panose="020B0004020202020204" pitchFamily="34" charset="0"/>
              <a:cs typeface="Arial" panose="020B0604020202020204" pitchFamily="34" charset="0"/>
            </a:endParaRPr>
          </a:p>
          <a:p>
            <a:pPr algn="l"/>
            <a:endParaRPr lang="pl-PL" sz="1000" b="0" i="0" u="none" strike="noStrike" baseline="0" dirty="0">
              <a:latin typeface="Aptos" panose="020B0004020202020204" pitchFamily="34" charset="0"/>
              <a:cs typeface="Arial" panose="020B0604020202020204" pitchFamily="34" charset="0"/>
            </a:endParaRPr>
          </a:p>
          <a:p>
            <a:pPr algn="l"/>
            <a:r>
              <a:rPr lang="en-US" b="0" i="0" u="none" strike="noStrike" baseline="0" dirty="0">
                <a:latin typeface="Aptos" panose="020B0004020202020204" pitchFamily="34" charset="0"/>
                <a:cs typeface="Arial" panose="020B0604020202020204" pitchFamily="34" charset="0"/>
              </a:rPr>
              <a:t>All this is also a result of solar radiation properties in different</a:t>
            </a:r>
            <a:r>
              <a:rPr lang="pl-PL" b="0" i="0" u="none" strike="noStrike" baseline="0" dirty="0">
                <a:latin typeface="Aptos" panose="020B0004020202020204" pitchFamily="34" charset="0"/>
                <a:cs typeface="Arial" panose="020B0604020202020204" pitchFamily="34" charset="0"/>
              </a:rPr>
              <a:t> </a:t>
            </a:r>
            <a:r>
              <a:rPr lang="pl-PL" b="0" i="0" u="none" strike="noStrike" baseline="0" dirty="0" err="1">
                <a:latin typeface="Aptos" panose="020B0004020202020204" pitchFamily="34" charset="0"/>
                <a:cs typeface="Arial" panose="020B0604020202020204" pitchFamily="34" charset="0"/>
              </a:rPr>
              <a:t>wavelength</a:t>
            </a:r>
            <a:r>
              <a:rPr lang="pl-PL" b="0" i="0" u="none" strike="noStrike" baseline="0" dirty="0">
                <a:latin typeface="Aptos" panose="020B0004020202020204" pitchFamily="34" charset="0"/>
                <a:cs typeface="Arial" panose="020B0604020202020204" pitchFamily="34" charset="0"/>
              </a:rPr>
              <a:t> </a:t>
            </a:r>
            <a:r>
              <a:rPr lang="pl-PL" b="0" i="0" u="none" strike="noStrike" baseline="0" dirty="0" err="1">
                <a:latin typeface="Aptos" panose="020B0004020202020204" pitchFamily="34" charset="0"/>
                <a:cs typeface="Arial" panose="020B0604020202020204" pitchFamily="34" charset="0"/>
              </a:rPr>
              <a:t>ranges</a:t>
            </a:r>
            <a:r>
              <a:rPr lang="pl-PL" b="0" i="0" u="none" strike="noStrike" baseline="0" dirty="0">
                <a:latin typeface="Aptos" panose="020B0004020202020204" pitchFamily="34" charset="0"/>
                <a:cs typeface="Arial" panose="020B0604020202020204" pitchFamily="34" charset="0"/>
              </a:rPr>
              <a:t>.</a:t>
            </a:r>
            <a:endParaRPr lang="pl-PL" dirty="0">
              <a:latin typeface="Aptos" panose="020B0004020202020204" pitchFamily="34" charset="0"/>
              <a:cs typeface="Arial" panose="020B0604020202020204" pitchFamily="34" charset="0"/>
            </a:endParaRPr>
          </a:p>
          <a:p>
            <a:pPr algn="l"/>
            <a:endParaRPr lang="pl-PL" sz="1000" b="0" i="0" u="none" strike="noStrike" baseline="0" dirty="0">
              <a:latin typeface="Aptos" panose="020B0004020202020204" pitchFamily="34" charset="0"/>
              <a:cs typeface="Arial" panose="020B0604020202020204" pitchFamily="34" charset="0"/>
            </a:endParaRPr>
          </a:p>
          <a:p>
            <a:pPr algn="l"/>
            <a:r>
              <a:rPr lang="en-US" b="0" i="0" u="none" strike="noStrike" baseline="0" dirty="0">
                <a:latin typeface="Aptos" panose="020B0004020202020204" pitchFamily="34" charset="0"/>
                <a:cs typeface="Arial" panose="020B0604020202020204" pitchFamily="34" charset="0"/>
              </a:rPr>
              <a:t>Meter-</a:t>
            </a:r>
            <a:r>
              <a:rPr lang="en-US" b="0" i="1" u="none" strike="noStrike" baseline="0" dirty="0">
                <a:latin typeface="Aptos" panose="020B0004020202020204" pitchFamily="34" charset="0"/>
                <a:cs typeface="Arial" panose="020B0604020202020204" pitchFamily="34" charset="0"/>
              </a:rPr>
              <a:t>λ </a:t>
            </a:r>
            <a:r>
              <a:rPr lang="en-US" b="0" i="0" u="none" strike="noStrike" baseline="0" dirty="0">
                <a:latin typeface="Aptos" panose="020B0004020202020204" pitchFamily="34" charset="0"/>
                <a:cs typeface="Arial" panose="020B0604020202020204" pitchFamily="34" charset="0"/>
              </a:rPr>
              <a:t>bursts were classified into</a:t>
            </a:r>
            <a:r>
              <a:rPr lang="pl-PL" b="0" i="0" u="none" strike="noStrike" baseline="0" dirty="0">
                <a:latin typeface="Aptos" panose="020B0004020202020204" pitchFamily="34" charset="0"/>
                <a:cs typeface="Arial" panose="020B0604020202020204" pitchFamily="34" charset="0"/>
              </a:rPr>
              <a:t> </a:t>
            </a:r>
            <a:r>
              <a:rPr lang="en-US" b="0" i="0" u="none" strike="noStrike" baseline="0" dirty="0">
                <a:latin typeface="Aptos" panose="020B0004020202020204" pitchFamily="34" charset="0"/>
                <a:cs typeface="Arial" panose="020B0604020202020204" pitchFamily="34" charset="0"/>
              </a:rPr>
              <a:t>into five basic types</a:t>
            </a:r>
            <a:r>
              <a:rPr lang="pl-PL" b="0" i="0" u="none" strike="noStrike" baseline="0" dirty="0">
                <a:latin typeface="Aptos" panose="020B0004020202020204" pitchFamily="34" charset="0"/>
                <a:cs typeface="Arial" panose="020B0604020202020204" pitchFamily="34" charset="0"/>
              </a:rPr>
              <a:t>: </a:t>
            </a:r>
            <a:r>
              <a:rPr lang="en-US" b="1" i="0" u="none" strike="noStrike" baseline="0" dirty="0">
                <a:latin typeface="Aptos" panose="020B0004020202020204" pitchFamily="34" charset="0"/>
                <a:cs typeface="Arial" panose="020B0604020202020204" pitchFamily="34" charset="0"/>
              </a:rPr>
              <a:t>type I</a:t>
            </a:r>
            <a:r>
              <a:rPr lang="en-US" b="0" i="0" u="none" strike="noStrike" baseline="0" dirty="0">
                <a:latin typeface="Aptos" panose="020B0004020202020204" pitchFamily="34" charset="0"/>
                <a:cs typeface="Arial" panose="020B0604020202020204" pitchFamily="34" charset="0"/>
              </a:rPr>
              <a:t>, </a:t>
            </a:r>
            <a:r>
              <a:rPr lang="en-US" b="1" i="0" u="none" strike="noStrike" baseline="0" dirty="0">
                <a:latin typeface="Aptos" panose="020B0004020202020204" pitchFamily="34" charset="0"/>
                <a:cs typeface="Arial" panose="020B0604020202020204" pitchFamily="34" charset="0"/>
              </a:rPr>
              <a:t>type II</a:t>
            </a:r>
            <a:r>
              <a:rPr lang="en-US" b="0" i="0" u="none" strike="noStrike" baseline="0" dirty="0">
                <a:latin typeface="Aptos" panose="020B0004020202020204" pitchFamily="34" charset="0"/>
                <a:cs typeface="Arial" panose="020B0604020202020204" pitchFamily="34" charset="0"/>
              </a:rPr>
              <a:t> </a:t>
            </a:r>
            <a:r>
              <a:rPr lang="pl-PL" b="0" i="0" u="none" strike="noStrike" baseline="0" dirty="0">
                <a:latin typeface="Aptos" panose="020B0004020202020204" pitchFamily="34" charset="0"/>
                <a:cs typeface="Arial" panose="020B0604020202020204" pitchFamily="34" charset="0"/>
              </a:rPr>
              <a:t>, </a:t>
            </a:r>
            <a:r>
              <a:rPr lang="pl-PL" b="1" i="0" u="none" strike="noStrike" baseline="0" dirty="0" err="1">
                <a:latin typeface="Aptos" panose="020B0004020202020204" pitchFamily="34" charset="0"/>
                <a:cs typeface="Arial" panose="020B0604020202020204" pitchFamily="34" charset="0"/>
              </a:rPr>
              <a:t>type</a:t>
            </a:r>
            <a:r>
              <a:rPr lang="pl-PL" b="1" i="0" u="none" strike="noStrike" baseline="0" dirty="0">
                <a:latin typeface="Aptos" panose="020B0004020202020204" pitchFamily="34" charset="0"/>
                <a:cs typeface="Arial" panose="020B0604020202020204" pitchFamily="34" charset="0"/>
              </a:rPr>
              <a:t> III</a:t>
            </a:r>
            <a:r>
              <a:rPr lang="pl-PL" b="0" i="0" u="none" strike="noStrike" baseline="0" dirty="0">
                <a:latin typeface="Aptos" panose="020B0004020202020204" pitchFamily="34" charset="0"/>
                <a:cs typeface="Arial" panose="020B0604020202020204" pitchFamily="34" charset="0"/>
              </a:rPr>
              <a:t>, </a:t>
            </a:r>
            <a:r>
              <a:rPr lang="pl-PL" b="1" i="0" u="none" strike="noStrike" baseline="0" dirty="0" err="1">
                <a:latin typeface="Aptos" panose="020B0004020202020204" pitchFamily="34" charset="0"/>
                <a:cs typeface="Arial" panose="020B0604020202020204" pitchFamily="34" charset="0"/>
              </a:rPr>
              <a:t>type</a:t>
            </a:r>
            <a:r>
              <a:rPr lang="pl-PL" b="1" i="0" u="none" strike="noStrike" baseline="0" dirty="0">
                <a:latin typeface="Aptos" panose="020B0004020202020204" pitchFamily="34" charset="0"/>
                <a:cs typeface="Arial" panose="020B0604020202020204" pitchFamily="34" charset="0"/>
              </a:rPr>
              <a:t> IV</a:t>
            </a:r>
            <a:r>
              <a:rPr lang="pl-PL" i="0" u="none" strike="noStrike" baseline="0" dirty="0">
                <a:latin typeface="Aptos" panose="020B0004020202020204" pitchFamily="34" charset="0"/>
                <a:cs typeface="Arial" panose="020B0604020202020204" pitchFamily="34" charset="0"/>
              </a:rPr>
              <a:t>,</a:t>
            </a:r>
            <a:r>
              <a:rPr lang="pl-PL" b="0" i="0" u="none" strike="noStrike" baseline="0" dirty="0">
                <a:latin typeface="Aptos" panose="020B0004020202020204" pitchFamily="34" charset="0"/>
                <a:cs typeface="Arial" panose="020B0604020202020204" pitchFamily="34" charset="0"/>
              </a:rPr>
              <a:t> </a:t>
            </a:r>
            <a:r>
              <a:rPr lang="en-US" b="0" i="0" u="none" strike="noStrike" baseline="0" dirty="0">
                <a:latin typeface="Aptos" panose="020B0004020202020204" pitchFamily="34" charset="0"/>
                <a:cs typeface="Arial" panose="020B0604020202020204" pitchFamily="34" charset="0"/>
              </a:rPr>
              <a:t>and </a:t>
            </a:r>
            <a:r>
              <a:rPr lang="en-US" b="1" i="0" u="none" strike="noStrike" baseline="0" dirty="0">
                <a:latin typeface="Aptos" panose="020B0004020202020204" pitchFamily="34" charset="0"/>
                <a:cs typeface="Arial" panose="020B0604020202020204" pitchFamily="34" charset="0"/>
              </a:rPr>
              <a:t>type </a:t>
            </a:r>
            <a:r>
              <a:rPr lang="pl-PL" b="1" i="0" u="none" strike="noStrike" baseline="0" dirty="0">
                <a:latin typeface="Aptos" panose="020B0004020202020204" pitchFamily="34" charset="0"/>
                <a:cs typeface="Arial" panose="020B0604020202020204" pitchFamily="34" charset="0"/>
              </a:rPr>
              <a:t>V</a:t>
            </a:r>
            <a:r>
              <a:rPr lang="pl-PL" dirty="0">
                <a:latin typeface="Aptos" panose="020B0004020202020204" pitchFamily="34" charset="0"/>
                <a:cs typeface="Arial" panose="020B0604020202020204" pitchFamily="34" charset="0"/>
              </a:rPr>
              <a:t>. </a:t>
            </a:r>
          </a:p>
        </p:txBody>
      </p:sp>
      <p:pic>
        <p:nvPicPr>
          <p:cNvPr id="6" name="Obraz 5" descr="Obraz zawierający tekst, mapa, zrzut ekranu, diagram&#10;&#10;Opis wygenerowany automatycznie">
            <a:extLst>
              <a:ext uri="{FF2B5EF4-FFF2-40B4-BE49-F238E27FC236}">
                <a16:creationId xmlns:a16="http://schemas.microsoft.com/office/drawing/2014/main" id="{329BC2A7-1D2B-B2D7-DC2C-4F9567AA5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108" y="2686999"/>
            <a:ext cx="7853755" cy="3242602"/>
          </a:xfrm>
          <a:prstGeom prst="rect">
            <a:avLst/>
          </a:prstGeom>
        </p:spPr>
      </p:pic>
      <p:sp>
        <p:nvSpPr>
          <p:cNvPr id="13" name="pole tekstowe 12">
            <a:extLst>
              <a:ext uri="{FF2B5EF4-FFF2-40B4-BE49-F238E27FC236}">
                <a16:creationId xmlns:a16="http://schemas.microsoft.com/office/drawing/2014/main" id="{ED9F8E6F-01E4-4B0E-8F42-AF0036A228E2}"/>
              </a:ext>
            </a:extLst>
          </p:cNvPr>
          <p:cNvSpPr txBox="1"/>
          <p:nvPr/>
        </p:nvSpPr>
        <p:spPr>
          <a:xfrm>
            <a:off x="719998" y="360000"/>
            <a:ext cx="10800000" cy="400110"/>
          </a:xfrm>
          <a:prstGeom prst="rect">
            <a:avLst/>
          </a:prstGeom>
          <a:noFill/>
        </p:spPr>
        <p:txBody>
          <a:bodyPr wrap="square" rtlCol="0">
            <a:spAutoFit/>
          </a:bodyPr>
          <a:lstStyle/>
          <a:p>
            <a:r>
              <a:rPr lang="pl-PL" sz="2000" b="1" dirty="0">
                <a:latin typeface="Aptos" panose="020B0004020202020204" pitchFamily="34" charset="0"/>
                <a:ea typeface="MS Mincho" panose="02020609040205080304" pitchFamily="49" charset="-128"/>
                <a:cs typeface="Arial" panose="020B0604020202020204" pitchFamily="34" charset="0"/>
              </a:rPr>
              <a:t>SOLAR RADIO BURSTS</a:t>
            </a:r>
            <a:endParaRPr lang="en-US" sz="2000" b="1" dirty="0">
              <a:latin typeface="Aptos" panose="020B0004020202020204" pitchFamily="34" charset="0"/>
              <a:cs typeface="Arial" panose="020B0604020202020204" pitchFamily="34" charset="0"/>
            </a:endParaRPr>
          </a:p>
        </p:txBody>
      </p:sp>
      <p:sp>
        <p:nvSpPr>
          <p:cNvPr id="2" name="Prostokąt 1">
            <a:extLst>
              <a:ext uri="{FF2B5EF4-FFF2-40B4-BE49-F238E27FC236}">
                <a16:creationId xmlns:a16="http://schemas.microsoft.com/office/drawing/2014/main" id="{6B80E1BD-3C1D-575D-ABB9-A95D442EFF4F}"/>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a:extLst>
              <a:ext uri="{FF2B5EF4-FFF2-40B4-BE49-F238E27FC236}">
                <a16:creationId xmlns:a16="http://schemas.microsoft.com/office/drawing/2014/main" id="{A71055EC-EBB9-C556-3D68-FF167FCE051F}"/>
              </a:ext>
            </a:extLst>
          </p:cNvPr>
          <p:cNvSpPr txBox="1"/>
          <p:nvPr/>
        </p:nvSpPr>
        <p:spPr>
          <a:xfrm>
            <a:off x="1389700" y="5775712"/>
            <a:ext cx="3578300" cy="307777"/>
          </a:xfrm>
          <a:prstGeom prst="rect">
            <a:avLst/>
          </a:prstGeom>
          <a:noFill/>
        </p:spPr>
        <p:txBody>
          <a:bodyPr wrap="square">
            <a:spAutoFit/>
          </a:bodyPr>
          <a:lstStyle/>
          <a:p>
            <a:r>
              <a:rPr lang="pl-PL" sz="1400" dirty="0" err="1">
                <a:latin typeface="Aptos" panose="020B0004020202020204" pitchFamily="34" charset="0"/>
                <a:cs typeface="Arial" panose="020B0604020202020204" pitchFamily="34" charset="0"/>
              </a:rPr>
              <a:t>Based</a:t>
            </a:r>
            <a:r>
              <a:rPr lang="pl-PL" sz="1400" dirty="0">
                <a:latin typeface="Aptos" panose="020B0004020202020204" pitchFamily="34" charset="0"/>
                <a:cs typeface="Arial" panose="020B0604020202020204" pitchFamily="34" charset="0"/>
              </a:rPr>
              <a:t> on: </a:t>
            </a:r>
            <a:r>
              <a:rPr lang="pl-PL" sz="1400" dirty="0">
                <a:effectLst/>
                <a:latin typeface="Aptos" panose="020B0004020202020204" pitchFamily="34" charset="0"/>
                <a:ea typeface="Arial" panose="020B0604020202020204" pitchFamily="34" charset="0"/>
              </a:rPr>
              <a:t>Wild et al. 1963</a:t>
            </a:r>
            <a:endParaRPr lang="pl-PL" sz="1400" dirty="0">
              <a:latin typeface="Aptos" panose="020B0004020202020204" pitchFamily="34" charset="0"/>
              <a:cs typeface="Arial" panose="020B0604020202020204" pitchFamily="34" charset="0"/>
            </a:endParaRPr>
          </a:p>
        </p:txBody>
      </p:sp>
      <p:sp>
        <p:nvSpPr>
          <p:cNvPr id="3" name="Symbol zastępczy daty 3">
            <a:extLst>
              <a:ext uri="{FF2B5EF4-FFF2-40B4-BE49-F238E27FC236}">
                <a16:creationId xmlns:a16="http://schemas.microsoft.com/office/drawing/2014/main" id="{34B6C7E0-8C32-65D8-C5E5-82DE0A6C00F2}"/>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cxnSp>
        <p:nvCxnSpPr>
          <p:cNvPr id="8" name="Łącznik prosty 7">
            <a:extLst>
              <a:ext uri="{FF2B5EF4-FFF2-40B4-BE49-F238E27FC236}">
                <a16:creationId xmlns:a16="http://schemas.microsoft.com/office/drawing/2014/main" id="{3C56B06D-753F-F889-36FD-C1EC2AAFEA72}"/>
              </a:ext>
            </a:extLst>
          </p:cNvPr>
          <p:cNvCxnSpPr>
            <a:cxnSpLocks/>
          </p:cNvCxnSpPr>
          <p:nvPr/>
        </p:nvCxnSpPr>
        <p:spPr>
          <a:xfrm>
            <a:off x="792000" y="720000"/>
            <a:ext cx="31662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79508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04AED099-AA37-60BB-C109-3FF0F980DF5B}"/>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1" name="Obraz 10">
            <a:extLst>
              <a:ext uri="{FF2B5EF4-FFF2-40B4-BE49-F238E27FC236}">
                <a16:creationId xmlns:a16="http://schemas.microsoft.com/office/drawing/2014/main" id="{D7AA461A-CD09-F7E6-A61D-9C668C0DC561}"/>
              </a:ext>
            </a:extLst>
          </p:cNvPr>
          <p:cNvPicPr>
            <a:picLocks noChangeAspect="1"/>
          </p:cNvPicPr>
          <p:nvPr/>
        </p:nvPicPr>
        <p:blipFill>
          <a:blip r:embed="rId3"/>
          <a:stretch>
            <a:fillRect/>
          </a:stretch>
        </p:blipFill>
        <p:spPr>
          <a:xfrm>
            <a:off x="3724892" y="693940"/>
            <a:ext cx="7866992" cy="4993101"/>
          </a:xfrm>
          <a:prstGeom prst="rect">
            <a:avLst/>
          </a:prstGeom>
        </p:spPr>
      </p:pic>
      <p:sp>
        <p:nvSpPr>
          <p:cNvPr id="15" name="pole tekstowe 14">
            <a:extLst>
              <a:ext uri="{FF2B5EF4-FFF2-40B4-BE49-F238E27FC236}">
                <a16:creationId xmlns:a16="http://schemas.microsoft.com/office/drawing/2014/main" id="{595A0F10-8783-92AC-0812-9EB808BA99E6}"/>
              </a:ext>
            </a:extLst>
          </p:cNvPr>
          <p:cNvSpPr txBox="1"/>
          <p:nvPr/>
        </p:nvSpPr>
        <p:spPr>
          <a:xfrm>
            <a:off x="720000" y="360000"/>
            <a:ext cx="10800000" cy="400110"/>
          </a:xfrm>
          <a:prstGeom prst="rect">
            <a:avLst/>
          </a:prstGeom>
          <a:noFill/>
        </p:spPr>
        <p:txBody>
          <a:bodyPr wrap="square" rtlCol="0">
            <a:spAutoFit/>
          </a:bodyPr>
          <a:lstStyle/>
          <a:p>
            <a:r>
              <a:rPr lang="pl-PL" sz="2000" b="1" i="0" u="none" strike="noStrike" baseline="0" dirty="0">
                <a:latin typeface="Aptos" panose="020B0004020202020204" pitchFamily="34" charset="0"/>
                <a:cs typeface="Arial" panose="020B0604020202020204" pitchFamily="34" charset="0"/>
              </a:rPr>
              <a:t>SOLAR R</a:t>
            </a:r>
            <a:r>
              <a:rPr lang="en-US" sz="2000" b="1" i="0" u="none" strike="noStrike" baseline="0" dirty="0">
                <a:latin typeface="Aptos" panose="020B0004020202020204" pitchFamily="34" charset="0"/>
                <a:cs typeface="Arial" panose="020B0604020202020204" pitchFamily="34" charset="0"/>
              </a:rPr>
              <a:t>ADIO BURST</a:t>
            </a:r>
            <a:r>
              <a:rPr lang="pl-PL" sz="2000" b="1" i="0" u="none" strike="noStrike" baseline="0" dirty="0">
                <a:latin typeface="Aptos" panose="020B0004020202020204" pitchFamily="34" charset="0"/>
                <a:cs typeface="Arial" panose="020B0604020202020204" pitchFamily="34" charset="0"/>
              </a:rPr>
              <a:t>S</a:t>
            </a:r>
            <a:endParaRPr lang="en-US" sz="2000" b="1" dirty="0">
              <a:latin typeface="Aptos" panose="020B0004020202020204" pitchFamily="34" charset="0"/>
              <a:cs typeface="Arial" panose="020B0604020202020204" pitchFamily="34" charset="0"/>
            </a:endParaRPr>
          </a:p>
        </p:txBody>
      </p:sp>
      <p:sp>
        <p:nvSpPr>
          <p:cNvPr id="5" name="pole tekstowe 4">
            <a:extLst>
              <a:ext uri="{FF2B5EF4-FFF2-40B4-BE49-F238E27FC236}">
                <a16:creationId xmlns:a16="http://schemas.microsoft.com/office/drawing/2014/main" id="{FFD5B148-1CA2-1C1D-EEE9-33FD515FE232}"/>
              </a:ext>
            </a:extLst>
          </p:cNvPr>
          <p:cNvSpPr txBox="1"/>
          <p:nvPr/>
        </p:nvSpPr>
        <p:spPr>
          <a:xfrm>
            <a:off x="720000" y="900000"/>
            <a:ext cx="2706106" cy="3416320"/>
          </a:xfrm>
          <a:prstGeom prst="rect">
            <a:avLst/>
          </a:prstGeom>
          <a:noFill/>
        </p:spPr>
        <p:txBody>
          <a:bodyPr wrap="square">
            <a:spAutoFit/>
          </a:bodyPr>
          <a:lstStyle/>
          <a:p>
            <a:r>
              <a:rPr lang="en-US" b="0" i="0" u="none" strike="noStrike" baseline="0" dirty="0">
                <a:latin typeface="Aptos" panose="020B0004020202020204" pitchFamily="34" charset="0"/>
                <a:cs typeface="Arial" panose="020B0604020202020204" pitchFamily="34" charset="0"/>
              </a:rPr>
              <a:t>Radio burst types in the framework of the standard flare scenario</a:t>
            </a:r>
            <a:r>
              <a:rPr lang="pl-PL" b="0" i="0" u="none" strike="noStrike" baseline="0" dirty="0">
                <a:latin typeface="Aptos" panose="020B0004020202020204" pitchFamily="34" charset="0"/>
                <a:cs typeface="Arial" panose="020B0604020202020204" pitchFamily="34" charset="0"/>
              </a:rPr>
              <a:t>.</a:t>
            </a:r>
          </a:p>
          <a:p>
            <a:endParaRPr lang="pl-PL" dirty="0">
              <a:latin typeface="Aptos" panose="020B0004020202020204" pitchFamily="34" charset="0"/>
              <a:cs typeface="Arial" panose="020B0604020202020204" pitchFamily="34" charset="0"/>
            </a:endParaRPr>
          </a:p>
          <a:p>
            <a:r>
              <a:rPr lang="en-GB" kern="0" dirty="0">
                <a:latin typeface="Aptos" panose="020B0004020202020204" pitchFamily="34" charset="0"/>
                <a:ea typeface="Calibri" panose="020F0502020204030204" pitchFamily="34" charset="0"/>
                <a:cs typeface="Arial" panose="020B0604020202020204" pitchFamily="34" charset="0"/>
              </a:rPr>
              <a:t>The acceleration region is located in the reconnection </a:t>
            </a:r>
            <a:r>
              <a:rPr lang="pl-PL" kern="0" dirty="0">
                <a:latin typeface="Aptos" panose="020B0004020202020204" pitchFamily="34" charset="0"/>
                <a:ea typeface="Calibri" panose="020F0502020204030204" pitchFamily="34" charset="0"/>
                <a:cs typeface="Arial" panose="020B0604020202020204" pitchFamily="34" charset="0"/>
              </a:rPr>
              <a:t>a</a:t>
            </a:r>
            <a:r>
              <a:rPr lang="en-GB" kern="0" dirty="0">
                <a:latin typeface="Aptos" panose="020B0004020202020204" pitchFamily="34" charset="0"/>
                <a:ea typeface="Calibri" panose="020F0502020204030204" pitchFamily="34" charset="0"/>
                <a:cs typeface="Arial" panose="020B0604020202020204" pitchFamily="34" charset="0"/>
              </a:rPr>
              <a:t>rea</a:t>
            </a:r>
            <a:r>
              <a:rPr lang="pl-PL" kern="0" dirty="0">
                <a:latin typeface="Aptos" panose="020B0004020202020204" pitchFamily="34" charset="0"/>
                <a:ea typeface="Calibri" panose="020F0502020204030204" pitchFamily="34" charset="0"/>
                <a:cs typeface="Arial" panose="020B0604020202020204" pitchFamily="34" charset="0"/>
              </a:rPr>
              <a:t>.</a:t>
            </a:r>
            <a:r>
              <a:rPr lang="en-GB" kern="0" dirty="0">
                <a:latin typeface="Aptos" panose="020B0004020202020204" pitchFamily="34" charset="0"/>
                <a:ea typeface="Calibri" panose="020F0502020204030204" pitchFamily="34" charset="0"/>
                <a:cs typeface="Arial" panose="020B0604020202020204" pitchFamily="34" charset="0"/>
              </a:rPr>
              <a:t> </a:t>
            </a:r>
            <a:r>
              <a:rPr lang="pl-PL" kern="0" dirty="0">
                <a:latin typeface="Aptos" panose="020B0004020202020204" pitchFamily="34" charset="0"/>
                <a:ea typeface="Calibri" panose="020F0502020204030204" pitchFamily="34" charset="0"/>
                <a:cs typeface="Arial" panose="020B0604020202020204" pitchFamily="34" charset="0"/>
              </a:rPr>
              <a:t>A</a:t>
            </a:r>
            <a:r>
              <a:rPr lang="en-GB" kern="0" dirty="0" err="1">
                <a:latin typeface="Aptos" panose="020B0004020202020204" pitchFamily="34" charset="0"/>
                <a:ea typeface="Calibri" panose="020F0502020204030204" pitchFamily="34" charset="0"/>
                <a:cs typeface="Arial" panose="020B0604020202020204" pitchFamily="34" charset="0"/>
              </a:rPr>
              <a:t>ccelerating</a:t>
            </a:r>
            <a:r>
              <a:rPr lang="en-GB" kern="0" dirty="0">
                <a:latin typeface="Aptos" panose="020B0004020202020204" pitchFamily="34" charset="0"/>
                <a:ea typeface="Calibri" panose="020F0502020204030204" pitchFamily="34" charset="0"/>
                <a:cs typeface="Arial" panose="020B0604020202020204" pitchFamily="34" charset="0"/>
              </a:rPr>
              <a:t> electron beams </a:t>
            </a:r>
            <a:r>
              <a:rPr lang="pl-PL" kern="0" dirty="0" err="1">
                <a:latin typeface="Aptos" panose="020B0004020202020204" pitchFamily="34" charset="0"/>
                <a:ea typeface="Calibri" panose="020F0502020204030204" pitchFamily="34" charset="0"/>
                <a:cs typeface="Arial" panose="020B0604020202020204" pitchFamily="34" charset="0"/>
              </a:rPr>
              <a:t>move</a:t>
            </a:r>
            <a:r>
              <a:rPr lang="pl-PL" kern="0" dirty="0">
                <a:latin typeface="Aptos" panose="020B0004020202020204" pitchFamily="34" charset="0"/>
                <a:ea typeface="Calibri" panose="020F0502020204030204" pitchFamily="34" charset="0"/>
                <a:cs typeface="Arial" panose="020B0604020202020204" pitchFamily="34" charset="0"/>
              </a:rPr>
              <a:t> </a:t>
            </a:r>
            <a:r>
              <a:rPr lang="en-GB" kern="0" dirty="0">
                <a:latin typeface="Aptos" panose="020B0004020202020204" pitchFamily="34" charset="0"/>
                <a:ea typeface="Calibri" panose="020F0502020204030204" pitchFamily="34" charset="0"/>
                <a:cs typeface="Arial" panose="020B0604020202020204" pitchFamily="34" charset="0"/>
              </a:rPr>
              <a:t>upward (type III, U) and downward</a:t>
            </a:r>
            <a:r>
              <a:rPr lang="pl-PL" kern="0" dirty="0">
                <a:latin typeface="Aptos" panose="020B0004020202020204" pitchFamily="34" charset="0"/>
                <a:ea typeface="Calibri" panose="020F0502020204030204" pitchFamily="34" charset="0"/>
                <a:cs typeface="Arial" panose="020B0604020202020204" pitchFamily="34" charset="0"/>
              </a:rPr>
              <a:t> </a:t>
            </a:r>
            <a:r>
              <a:rPr lang="en-GB" kern="0" dirty="0">
                <a:latin typeface="Aptos" panose="020B0004020202020204" pitchFamily="34" charset="0"/>
                <a:ea typeface="Calibri" panose="020F0502020204030204" pitchFamily="34" charset="0"/>
                <a:cs typeface="Arial" panose="020B0604020202020204" pitchFamily="34" charset="0"/>
              </a:rPr>
              <a:t>(type RS, DCIM bursts). </a:t>
            </a:r>
            <a:endParaRPr lang="pl-PL" dirty="0">
              <a:latin typeface="Aptos" panose="020B0004020202020204" pitchFamily="34" charset="0"/>
              <a:cs typeface="Arial" panose="020B0604020202020204" pitchFamily="34" charset="0"/>
            </a:endParaRPr>
          </a:p>
        </p:txBody>
      </p:sp>
      <p:sp>
        <p:nvSpPr>
          <p:cNvPr id="6" name="pole tekstowe 5">
            <a:extLst>
              <a:ext uri="{FF2B5EF4-FFF2-40B4-BE49-F238E27FC236}">
                <a16:creationId xmlns:a16="http://schemas.microsoft.com/office/drawing/2014/main" id="{8024F2AB-A1F0-7282-9121-A9268AB3D69E}"/>
              </a:ext>
            </a:extLst>
          </p:cNvPr>
          <p:cNvSpPr txBox="1"/>
          <p:nvPr/>
        </p:nvSpPr>
        <p:spPr>
          <a:xfrm>
            <a:off x="7617266" y="5740632"/>
            <a:ext cx="1860269" cy="276999"/>
          </a:xfrm>
          <a:prstGeom prst="rect">
            <a:avLst/>
          </a:prstGeom>
          <a:noFill/>
        </p:spPr>
        <p:txBody>
          <a:bodyPr wrap="square">
            <a:spAutoFit/>
          </a:bodyPr>
          <a:lstStyle/>
          <a:p>
            <a:pPr algn="r"/>
            <a:endParaRPr lang="pl-PL" sz="1200" dirty="0">
              <a:latin typeface="Arial" panose="020B0604020202020204" pitchFamily="34" charset="0"/>
              <a:cs typeface="Arial" panose="020B0604020202020204" pitchFamily="34" charset="0"/>
            </a:endParaRPr>
          </a:p>
        </p:txBody>
      </p:sp>
      <p:sp>
        <p:nvSpPr>
          <p:cNvPr id="7" name="pole tekstowe 6">
            <a:extLst>
              <a:ext uri="{FF2B5EF4-FFF2-40B4-BE49-F238E27FC236}">
                <a16:creationId xmlns:a16="http://schemas.microsoft.com/office/drawing/2014/main" id="{4D3EACA7-FD55-334C-DE53-0AF17CC06771}"/>
              </a:ext>
            </a:extLst>
          </p:cNvPr>
          <p:cNvSpPr txBox="1"/>
          <p:nvPr/>
        </p:nvSpPr>
        <p:spPr>
          <a:xfrm>
            <a:off x="7658388" y="5436837"/>
            <a:ext cx="1860269" cy="276999"/>
          </a:xfrm>
          <a:prstGeom prst="rect">
            <a:avLst/>
          </a:prstGeom>
          <a:noFill/>
        </p:spPr>
        <p:txBody>
          <a:bodyPr wrap="square">
            <a:spAutoFit/>
          </a:bodyPr>
          <a:lstStyle/>
          <a:p>
            <a:pPr algn="r"/>
            <a:endParaRPr lang="pl-PL" sz="1200" dirty="0">
              <a:latin typeface="Arial" panose="020B0604020202020204" pitchFamily="34" charset="0"/>
              <a:cs typeface="Arial" panose="020B0604020202020204" pitchFamily="34" charset="0"/>
            </a:endParaRPr>
          </a:p>
        </p:txBody>
      </p:sp>
      <p:sp>
        <p:nvSpPr>
          <p:cNvPr id="2" name="Prostokąt 1">
            <a:extLst>
              <a:ext uri="{FF2B5EF4-FFF2-40B4-BE49-F238E27FC236}">
                <a16:creationId xmlns:a16="http://schemas.microsoft.com/office/drawing/2014/main" id="{A6103D87-689F-3F99-AF51-5D0C2E376EB5}"/>
              </a:ext>
            </a:extLst>
          </p:cNvPr>
          <p:cNvSpPr/>
          <p:nvPr/>
        </p:nvSpPr>
        <p:spPr>
          <a:xfrm>
            <a:off x="6474372" y="1975945"/>
            <a:ext cx="357352"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ymbol zastępczy daty 3">
            <a:extLst>
              <a:ext uri="{FF2B5EF4-FFF2-40B4-BE49-F238E27FC236}">
                <a16:creationId xmlns:a16="http://schemas.microsoft.com/office/drawing/2014/main" id="{6A466173-4ADC-A6A6-1287-F469EE50726D}"/>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sp>
        <p:nvSpPr>
          <p:cNvPr id="9" name="pole tekstowe 8">
            <a:extLst>
              <a:ext uri="{FF2B5EF4-FFF2-40B4-BE49-F238E27FC236}">
                <a16:creationId xmlns:a16="http://schemas.microsoft.com/office/drawing/2014/main" id="{2B7E5D1F-ADA7-06BC-573D-9C1D2CAF0724}"/>
              </a:ext>
            </a:extLst>
          </p:cNvPr>
          <p:cNvSpPr txBox="1"/>
          <p:nvPr/>
        </p:nvSpPr>
        <p:spPr>
          <a:xfrm>
            <a:off x="4968000" y="5533152"/>
            <a:ext cx="2844911" cy="307777"/>
          </a:xfrm>
          <a:prstGeom prst="rect">
            <a:avLst/>
          </a:prstGeom>
          <a:noFill/>
        </p:spPr>
        <p:txBody>
          <a:bodyPr wrap="square">
            <a:spAutoFit/>
          </a:bodyPr>
          <a:lstStyle/>
          <a:p>
            <a:r>
              <a:rPr lang="en-GB" sz="1400" kern="0" dirty="0" err="1">
                <a:latin typeface="Aptos" panose="020B0004020202020204" pitchFamily="34" charset="0"/>
                <a:ea typeface="Calibri" panose="020F0502020204030204" pitchFamily="34" charset="0"/>
                <a:cs typeface="Arial" panose="020B0604020202020204" pitchFamily="34" charset="0"/>
              </a:rPr>
              <a:t>Aschwanden</a:t>
            </a:r>
            <a:r>
              <a:rPr lang="en-GB" sz="1400" kern="0" dirty="0">
                <a:latin typeface="Aptos" panose="020B0004020202020204" pitchFamily="34" charset="0"/>
                <a:ea typeface="Calibri" panose="020F0502020204030204" pitchFamily="34" charset="0"/>
                <a:cs typeface="Arial" panose="020B0604020202020204" pitchFamily="34" charset="0"/>
              </a:rPr>
              <a:t> </a:t>
            </a:r>
            <a:r>
              <a:rPr lang="pl-PL" sz="1400" kern="0" dirty="0">
                <a:latin typeface="Aptos" panose="020B0004020202020204" pitchFamily="34" charset="0"/>
                <a:ea typeface="Calibri" panose="020F0502020204030204" pitchFamily="34" charset="0"/>
                <a:cs typeface="Arial" panose="020B0604020202020204" pitchFamily="34" charset="0"/>
              </a:rPr>
              <a:t>200</a:t>
            </a:r>
            <a:r>
              <a:rPr lang="pl-PL" sz="1400" b="0" i="0" u="none" strike="noStrike" baseline="0" dirty="0">
                <a:latin typeface="Aptos" panose="020B0004020202020204" pitchFamily="34" charset="0"/>
                <a:cs typeface="Arial" panose="020B0604020202020204" pitchFamily="34" charset="0"/>
              </a:rPr>
              <a:t>5</a:t>
            </a:r>
            <a:endParaRPr lang="pl-PL" sz="1400" dirty="0"/>
          </a:p>
        </p:txBody>
      </p:sp>
      <p:cxnSp>
        <p:nvCxnSpPr>
          <p:cNvPr id="3" name="Łącznik prosty 2">
            <a:extLst>
              <a:ext uri="{FF2B5EF4-FFF2-40B4-BE49-F238E27FC236}">
                <a16:creationId xmlns:a16="http://schemas.microsoft.com/office/drawing/2014/main" id="{0204DE6D-AFB4-CE4C-1A1E-760B4A58F5BE}"/>
              </a:ext>
            </a:extLst>
          </p:cNvPr>
          <p:cNvCxnSpPr>
            <a:cxnSpLocks/>
          </p:cNvCxnSpPr>
          <p:nvPr/>
        </p:nvCxnSpPr>
        <p:spPr>
          <a:xfrm>
            <a:off x="792000" y="720000"/>
            <a:ext cx="31662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477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descr="Obraz zawierający tekst, zrzut ekranu, Wielobarwność, Grafika&#10;&#10;Opis wygenerowany automatycznie">
            <a:extLst>
              <a:ext uri="{FF2B5EF4-FFF2-40B4-BE49-F238E27FC236}">
                <a16:creationId xmlns:a16="http://schemas.microsoft.com/office/drawing/2014/main" id="{3E852F70-26EA-2EDA-0F46-9276944B2E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5" y="1548456"/>
            <a:ext cx="7919241" cy="4751544"/>
          </a:xfrm>
          <a:prstGeom prst="rect">
            <a:avLst/>
          </a:prstGeom>
        </p:spPr>
      </p:pic>
      <p:sp>
        <p:nvSpPr>
          <p:cNvPr id="2" name="pole tekstowe 1">
            <a:extLst>
              <a:ext uri="{FF2B5EF4-FFF2-40B4-BE49-F238E27FC236}">
                <a16:creationId xmlns:a16="http://schemas.microsoft.com/office/drawing/2014/main" id="{4A26FEAF-377F-02A3-F3FA-C1188C88BF5E}"/>
              </a:ext>
            </a:extLst>
          </p:cNvPr>
          <p:cNvSpPr txBox="1"/>
          <p:nvPr/>
        </p:nvSpPr>
        <p:spPr>
          <a:xfrm>
            <a:off x="720000" y="360000"/>
            <a:ext cx="10800000" cy="400110"/>
          </a:xfrm>
          <a:prstGeom prst="rect">
            <a:avLst/>
          </a:prstGeom>
          <a:noFill/>
        </p:spPr>
        <p:txBody>
          <a:bodyPr wrap="square" rtlCol="0">
            <a:spAutoFit/>
          </a:bodyPr>
          <a:lstStyle/>
          <a:p>
            <a:r>
              <a:rPr lang="pl-PL" sz="2000" b="1" dirty="0">
                <a:latin typeface="Aptos" panose="020B0004020202020204" pitchFamily="34" charset="0"/>
                <a:cs typeface="Arial" panose="020B0604020202020204" pitchFamily="34" charset="0"/>
              </a:rPr>
              <a:t>T</a:t>
            </a:r>
            <a:r>
              <a:rPr lang="en-US" sz="2000" b="1" i="0" u="none" strike="noStrike" baseline="0" dirty="0">
                <a:latin typeface="Aptos" panose="020B0004020202020204" pitchFamily="34" charset="0"/>
                <a:cs typeface="Arial" panose="020B0604020202020204" pitchFamily="34" charset="0"/>
              </a:rPr>
              <a:t>YPE </a:t>
            </a:r>
            <a:r>
              <a:rPr lang="pl-PL" sz="2000" b="1" i="0" u="none" strike="noStrike" baseline="0" dirty="0">
                <a:latin typeface="Aptos" panose="020B0004020202020204" pitchFamily="34" charset="0"/>
                <a:cs typeface="Arial" panose="020B0604020202020204" pitchFamily="34" charset="0"/>
              </a:rPr>
              <a:t>I</a:t>
            </a:r>
            <a:r>
              <a:rPr lang="en-US" sz="2000" b="1" i="0" u="none" strike="noStrike" baseline="0" dirty="0">
                <a:latin typeface="Aptos" panose="020B0004020202020204" pitchFamily="34" charset="0"/>
                <a:cs typeface="Arial" panose="020B0604020202020204" pitchFamily="34" charset="0"/>
              </a:rPr>
              <a:t> RADIO BURSTS</a:t>
            </a:r>
            <a:endParaRPr lang="en-US" sz="2000" b="1" dirty="0">
              <a:latin typeface="Aptos" panose="020B0004020202020204" pitchFamily="34" charset="0"/>
              <a:cs typeface="Arial" panose="020B0604020202020204" pitchFamily="34" charset="0"/>
            </a:endParaRPr>
          </a:p>
        </p:txBody>
      </p:sp>
      <p:sp>
        <p:nvSpPr>
          <p:cNvPr id="3" name="Prostokąt 2">
            <a:extLst>
              <a:ext uri="{FF2B5EF4-FFF2-40B4-BE49-F238E27FC236}">
                <a16:creationId xmlns:a16="http://schemas.microsoft.com/office/drawing/2014/main" id="{2FB51D07-4E71-E41D-E304-320DB1A1F936}"/>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ymbol zastępczy daty 3">
            <a:extLst>
              <a:ext uri="{FF2B5EF4-FFF2-40B4-BE49-F238E27FC236}">
                <a16:creationId xmlns:a16="http://schemas.microsoft.com/office/drawing/2014/main" id="{F81F43CC-DB85-E65E-4FE4-055A574227EB}"/>
              </a:ext>
            </a:extLst>
          </p:cNvPr>
          <p:cNvSpPr txBox="1">
            <a:spLocks/>
          </p:cNvSpPr>
          <p:nvPr/>
        </p:nvSpPr>
        <p:spPr>
          <a:xfrm>
            <a:off x="288000" y="6300000"/>
            <a:ext cx="4680000" cy="457200"/>
          </a:xfrm>
          <a:prstGeom prst="rect">
            <a:avLst/>
          </a:prstGeom>
        </p:spPr>
        <p:txBody>
          <a:bodyPr vert="horz" lIns="91440" tIns="45720" rIns="91440" bIns="45720" rtlCol="0" anchor="ctr"/>
          <a:lstStyle>
            <a:defPPr>
              <a:defRPr lang="pl-PL"/>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pPr>
            <a:r>
              <a:rPr lang="en-GB" sz="1400" kern="100">
                <a:solidFill>
                  <a:schemeClr val="bg1"/>
                </a:solidFill>
                <a:latin typeface="Aptos" panose="020B0004020202020204" pitchFamily="34" charset="0"/>
                <a:ea typeface="Aptos" panose="020B0004020202020204" pitchFamily="34" charset="0"/>
              </a:rPr>
              <a:t>Solar research with LOFAR telescope</a:t>
            </a:r>
            <a:endParaRPr lang="pl-PL" sz="1400" kern="100" dirty="0">
              <a:solidFill>
                <a:schemeClr val="bg1"/>
              </a:solidFill>
              <a:latin typeface="Aptos" panose="020B0004020202020204" pitchFamily="34" charset="0"/>
              <a:ea typeface="Aptos" panose="020B0004020202020204" pitchFamily="34" charset="0"/>
            </a:endParaRPr>
          </a:p>
        </p:txBody>
      </p:sp>
      <p:sp>
        <p:nvSpPr>
          <p:cNvPr id="6" name="Symbol zastępczy daty 3">
            <a:extLst>
              <a:ext uri="{FF2B5EF4-FFF2-40B4-BE49-F238E27FC236}">
                <a16:creationId xmlns:a16="http://schemas.microsoft.com/office/drawing/2014/main" id="{4EF87232-423D-F517-692D-4A73C7EF0F22}"/>
              </a:ext>
            </a:extLst>
          </p:cNvPr>
          <p:cNvSpPr>
            <a:spLocks noGrp="1"/>
          </p:cNvSpPr>
          <p:nvPr>
            <p:ph type="dt" sz="half" idx="10"/>
          </p:nvPr>
        </p:nvSpPr>
        <p:spPr>
          <a:xfrm>
            <a:off x="906634" y="5892725"/>
            <a:ext cx="2011698" cy="323165"/>
          </a:xfrm>
        </p:spPr>
        <p:txBody>
          <a:bodyPr/>
          <a:lstStyle/>
          <a:p>
            <a:pPr lvl="0"/>
            <a:r>
              <a:rPr lang="en-US" u="none" strike="noStrike" kern="0" dirty="0" err="1">
                <a:solidFill>
                  <a:schemeClr val="tx1"/>
                </a:solidFill>
                <a:effectLst/>
                <a:latin typeface="Aptos" panose="020B0004020202020204" pitchFamily="34" charset="0"/>
              </a:rPr>
              <a:t>Dabrowski</a:t>
            </a:r>
            <a:r>
              <a:rPr lang="pl-PL" u="none" strike="noStrike" kern="0" dirty="0">
                <a:solidFill>
                  <a:schemeClr val="tx1"/>
                </a:solidFill>
                <a:effectLst/>
                <a:latin typeface="Aptos" panose="020B0004020202020204" pitchFamily="34" charset="0"/>
              </a:rPr>
              <a:t> et al.</a:t>
            </a:r>
            <a:r>
              <a:rPr lang="en-US" u="none" strike="noStrike" kern="0" dirty="0">
                <a:solidFill>
                  <a:schemeClr val="tx1"/>
                </a:solidFill>
                <a:effectLst/>
                <a:latin typeface="Aptos" panose="020B0004020202020204" pitchFamily="34" charset="0"/>
              </a:rPr>
              <a:t> </a:t>
            </a:r>
            <a:r>
              <a:rPr lang="pl-PL" u="none" strike="noStrike" kern="0" dirty="0">
                <a:solidFill>
                  <a:schemeClr val="tx1"/>
                </a:solidFill>
                <a:effectLst/>
                <a:latin typeface="Aptos" panose="020B0004020202020204" pitchFamily="34" charset="0"/>
              </a:rPr>
              <a:t>2021</a:t>
            </a:r>
          </a:p>
        </p:txBody>
      </p:sp>
      <p:sp>
        <p:nvSpPr>
          <p:cNvPr id="7" name="pole tekstowe 6">
            <a:extLst>
              <a:ext uri="{FF2B5EF4-FFF2-40B4-BE49-F238E27FC236}">
                <a16:creationId xmlns:a16="http://schemas.microsoft.com/office/drawing/2014/main" id="{B90DF69B-50AA-7FC2-9B4A-91E853774D3C}"/>
              </a:ext>
            </a:extLst>
          </p:cNvPr>
          <p:cNvSpPr txBox="1"/>
          <p:nvPr/>
        </p:nvSpPr>
        <p:spPr>
          <a:xfrm>
            <a:off x="4185082" y="2499730"/>
            <a:ext cx="1137370" cy="307777"/>
          </a:xfrm>
          <a:prstGeom prst="rect">
            <a:avLst/>
          </a:prstGeom>
          <a:noFill/>
        </p:spPr>
        <p:txBody>
          <a:bodyPr wrap="square">
            <a:spAutoFit/>
          </a:bodyPr>
          <a:lstStyle/>
          <a:p>
            <a:pPr algn="r"/>
            <a:r>
              <a:rPr lang="pl-PL" sz="1400" b="1" dirty="0" err="1">
                <a:solidFill>
                  <a:schemeClr val="bg1"/>
                </a:solidFill>
                <a:latin typeface="Arial" panose="020B0604020202020204" pitchFamily="34" charset="0"/>
                <a:cs typeface="Arial" panose="020B0604020202020204" pitchFamily="34" charset="0"/>
              </a:rPr>
              <a:t>Type</a:t>
            </a:r>
            <a:r>
              <a:rPr lang="pl-PL" sz="1400" b="1" dirty="0">
                <a:solidFill>
                  <a:schemeClr val="bg1"/>
                </a:solidFill>
                <a:latin typeface="Arial" panose="020B0604020202020204" pitchFamily="34" charset="0"/>
                <a:cs typeface="Arial" panose="020B0604020202020204" pitchFamily="34" charset="0"/>
              </a:rPr>
              <a:t> III</a:t>
            </a:r>
          </a:p>
        </p:txBody>
      </p:sp>
      <p:sp>
        <p:nvSpPr>
          <p:cNvPr id="11" name="pole tekstowe 10">
            <a:extLst>
              <a:ext uri="{FF2B5EF4-FFF2-40B4-BE49-F238E27FC236}">
                <a16:creationId xmlns:a16="http://schemas.microsoft.com/office/drawing/2014/main" id="{EC9C6675-EECD-7E22-D072-9F10A1CFB545}"/>
              </a:ext>
            </a:extLst>
          </p:cNvPr>
          <p:cNvSpPr txBox="1"/>
          <p:nvPr/>
        </p:nvSpPr>
        <p:spPr>
          <a:xfrm>
            <a:off x="4185082" y="3261133"/>
            <a:ext cx="1137370" cy="307777"/>
          </a:xfrm>
          <a:prstGeom prst="rect">
            <a:avLst/>
          </a:prstGeom>
          <a:noFill/>
        </p:spPr>
        <p:txBody>
          <a:bodyPr wrap="square">
            <a:spAutoFit/>
          </a:bodyPr>
          <a:lstStyle/>
          <a:p>
            <a:pPr algn="r"/>
            <a:r>
              <a:rPr lang="pl-PL" sz="1400" b="1" dirty="0" err="1">
                <a:solidFill>
                  <a:schemeClr val="bg1"/>
                </a:solidFill>
                <a:latin typeface="Arial" panose="020B0604020202020204" pitchFamily="34" charset="0"/>
                <a:cs typeface="Arial" panose="020B0604020202020204" pitchFamily="34" charset="0"/>
              </a:rPr>
              <a:t>Type</a:t>
            </a:r>
            <a:r>
              <a:rPr lang="pl-PL" sz="1400" b="1" dirty="0">
                <a:solidFill>
                  <a:schemeClr val="bg1"/>
                </a:solidFill>
                <a:latin typeface="Arial" panose="020B0604020202020204" pitchFamily="34" charset="0"/>
                <a:cs typeface="Arial" panose="020B0604020202020204" pitchFamily="34" charset="0"/>
              </a:rPr>
              <a:t> I</a:t>
            </a:r>
          </a:p>
        </p:txBody>
      </p:sp>
      <p:sp>
        <p:nvSpPr>
          <p:cNvPr id="12" name="pole tekstowe 11">
            <a:extLst>
              <a:ext uri="{FF2B5EF4-FFF2-40B4-BE49-F238E27FC236}">
                <a16:creationId xmlns:a16="http://schemas.microsoft.com/office/drawing/2014/main" id="{1BBC97A0-FAF8-BD7E-0C50-E36703D64543}"/>
              </a:ext>
            </a:extLst>
          </p:cNvPr>
          <p:cNvSpPr txBox="1"/>
          <p:nvPr/>
        </p:nvSpPr>
        <p:spPr>
          <a:xfrm>
            <a:off x="4185082" y="4014604"/>
            <a:ext cx="1137370" cy="307777"/>
          </a:xfrm>
          <a:prstGeom prst="rect">
            <a:avLst/>
          </a:prstGeom>
          <a:noFill/>
        </p:spPr>
        <p:txBody>
          <a:bodyPr wrap="square">
            <a:spAutoFit/>
          </a:bodyPr>
          <a:lstStyle/>
          <a:p>
            <a:pPr algn="r"/>
            <a:r>
              <a:rPr lang="pl-PL" sz="1400" b="1" dirty="0" err="1">
                <a:solidFill>
                  <a:schemeClr val="bg1"/>
                </a:solidFill>
                <a:latin typeface="Arial" panose="020B0604020202020204" pitchFamily="34" charset="0"/>
                <a:cs typeface="Arial" panose="020B0604020202020204" pitchFamily="34" charset="0"/>
              </a:rPr>
              <a:t>Type</a:t>
            </a:r>
            <a:r>
              <a:rPr lang="pl-PL" sz="1400" b="1" dirty="0">
                <a:solidFill>
                  <a:schemeClr val="bg1"/>
                </a:solidFill>
                <a:latin typeface="Arial" panose="020B0604020202020204" pitchFamily="34" charset="0"/>
                <a:cs typeface="Arial" panose="020B0604020202020204" pitchFamily="34" charset="0"/>
              </a:rPr>
              <a:t> I</a:t>
            </a:r>
          </a:p>
        </p:txBody>
      </p:sp>
      <p:sp>
        <p:nvSpPr>
          <p:cNvPr id="13" name="pole tekstowe 12">
            <a:extLst>
              <a:ext uri="{FF2B5EF4-FFF2-40B4-BE49-F238E27FC236}">
                <a16:creationId xmlns:a16="http://schemas.microsoft.com/office/drawing/2014/main" id="{983A0A6A-C13B-9881-CED1-93DDFDB72736}"/>
              </a:ext>
            </a:extLst>
          </p:cNvPr>
          <p:cNvSpPr txBox="1"/>
          <p:nvPr/>
        </p:nvSpPr>
        <p:spPr>
          <a:xfrm>
            <a:off x="719999" y="900000"/>
            <a:ext cx="10800000" cy="923330"/>
          </a:xfrm>
          <a:prstGeom prst="rect">
            <a:avLst/>
          </a:prstGeom>
          <a:noFill/>
        </p:spPr>
        <p:txBody>
          <a:bodyPr wrap="square">
            <a:spAutoFit/>
          </a:bodyPr>
          <a:lstStyle/>
          <a:p>
            <a:r>
              <a:rPr lang="en-GB" b="1" dirty="0">
                <a:solidFill>
                  <a:srgbClr val="000000"/>
                </a:solidFill>
                <a:effectLst/>
                <a:latin typeface="Aptos" panose="020B0004020202020204" pitchFamily="34" charset="0"/>
                <a:ea typeface="Arial" panose="020B0604020202020204" pitchFamily="34" charset="0"/>
              </a:rPr>
              <a:t>Type I bursts </a:t>
            </a:r>
            <a:r>
              <a:rPr lang="en-GB" dirty="0">
                <a:solidFill>
                  <a:srgbClr val="000000"/>
                </a:solidFill>
                <a:effectLst/>
                <a:latin typeface="Aptos" panose="020B0004020202020204" pitchFamily="34" charset="0"/>
                <a:ea typeface="Arial" panose="020B0604020202020204" pitchFamily="34" charset="0"/>
              </a:rPr>
              <a:t>on dynamic spectra are observed as narrow-band</a:t>
            </a:r>
            <a:r>
              <a:rPr lang="pl-PL" dirty="0">
                <a:solidFill>
                  <a:srgbClr val="000000"/>
                </a:solidFill>
                <a:effectLst/>
                <a:latin typeface="Aptos" panose="020B0004020202020204" pitchFamily="34" charset="0"/>
                <a:ea typeface="Arial" panose="020B0604020202020204" pitchFamily="34" charset="0"/>
              </a:rPr>
              <a:t> </a:t>
            </a:r>
            <a:r>
              <a:rPr lang="en-GB" dirty="0">
                <a:solidFill>
                  <a:srgbClr val="000000"/>
                </a:solidFill>
                <a:effectLst/>
                <a:latin typeface="Aptos" panose="020B0004020202020204" pitchFamily="34" charset="0"/>
                <a:ea typeface="Arial" panose="020B0604020202020204" pitchFamily="34" charset="0"/>
              </a:rPr>
              <a:t>and short-lived structures.</a:t>
            </a:r>
            <a:r>
              <a:rPr lang="pl-PL" dirty="0">
                <a:solidFill>
                  <a:srgbClr val="000000"/>
                </a:solidFill>
                <a:effectLst/>
                <a:latin typeface="Aptos" panose="020B0004020202020204" pitchFamily="34" charset="0"/>
                <a:ea typeface="Arial" panose="020B0604020202020204" pitchFamily="34" charset="0"/>
              </a:rPr>
              <a:t> </a:t>
            </a:r>
            <a:r>
              <a:rPr lang="en-GB" dirty="0">
                <a:solidFill>
                  <a:srgbClr val="000000"/>
                </a:solidFill>
                <a:effectLst/>
                <a:latin typeface="Aptos" panose="020B0004020202020204" pitchFamily="34" charset="0"/>
                <a:ea typeface="Arial" panose="020B0604020202020204" pitchFamily="34" charset="0"/>
              </a:rPr>
              <a:t>They most often appear as chains</a:t>
            </a:r>
            <a:r>
              <a:rPr lang="pl-PL" dirty="0">
                <a:solidFill>
                  <a:srgbClr val="000000"/>
                </a:solidFill>
                <a:effectLst/>
                <a:latin typeface="Aptos" panose="020B0004020202020204" pitchFamily="34" charset="0"/>
                <a:ea typeface="Arial" panose="020B0604020202020204" pitchFamily="34" charset="0"/>
              </a:rPr>
              <a:t>. </a:t>
            </a:r>
            <a:r>
              <a:rPr lang="en-GB" dirty="0">
                <a:solidFill>
                  <a:srgbClr val="000000"/>
                </a:solidFill>
                <a:effectLst/>
                <a:latin typeface="Aptos" panose="020B0004020202020204" pitchFamily="34" charset="0"/>
                <a:ea typeface="Arial" panose="020B0604020202020204" pitchFamily="34" charset="0"/>
              </a:rPr>
              <a:t>When type I bursts are superimposed on an amplified, slowly varying continuum of emissions, it is called a </a:t>
            </a:r>
            <a:r>
              <a:rPr lang="en-GB" b="1" dirty="0">
                <a:solidFill>
                  <a:srgbClr val="000000"/>
                </a:solidFill>
                <a:effectLst/>
                <a:latin typeface="Aptos" panose="020B0004020202020204" pitchFamily="34" charset="0"/>
                <a:ea typeface="Arial" panose="020B0604020202020204" pitchFamily="34" charset="0"/>
              </a:rPr>
              <a:t>type I noise storm</a:t>
            </a:r>
            <a:r>
              <a:rPr lang="en-GB" dirty="0">
                <a:solidFill>
                  <a:srgbClr val="000000"/>
                </a:solidFill>
                <a:effectLst/>
                <a:latin typeface="Aptos" panose="020B0004020202020204" pitchFamily="34" charset="0"/>
                <a:ea typeface="Arial" panose="020B0604020202020204" pitchFamily="34" charset="0"/>
              </a:rPr>
              <a:t>, lasting from tens of minutes to several days</a:t>
            </a:r>
            <a:r>
              <a:rPr lang="pl-PL" dirty="0">
                <a:solidFill>
                  <a:srgbClr val="000000"/>
                </a:solidFill>
                <a:effectLst/>
                <a:latin typeface="Aptos" panose="020B0004020202020204" pitchFamily="34" charset="0"/>
                <a:ea typeface="Arial" panose="020B0604020202020204" pitchFamily="34" charset="0"/>
              </a:rPr>
              <a:t>.</a:t>
            </a:r>
            <a:endParaRPr lang="pl-PL" dirty="0">
              <a:latin typeface="Aptos" panose="020B0004020202020204" pitchFamily="34" charset="0"/>
            </a:endParaRPr>
          </a:p>
        </p:txBody>
      </p:sp>
      <p:cxnSp>
        <p:nvCxnSpPr>
          <p:cNvPr id="5" name="Łącznik prosty 4">
            <a:extLst>
              <a:ext uri="{FF2B5EF4-FFF2-40B4-BE49-F238E27FC236}">
                <a16:creationId xmlns:a16="http://schemas.microsoft.com/office/drawing/2014/main" id="{241B7109-D0D4-FEAC-C302-B0334F27D089}"/>
              </a:ext>
            </a:extLst>
          </p:cNvPr>
          <p:cNvCxnSpPr>
            <a:cxnSpLocks/>
          </p:cNvCxnSpPr>
          <p:nvPr/>
        </p:nvCxnSpPr>
        <p:spPr>
          <a:xfrm>
            <a:off x="792000" y="720000"/>
            <a:ext cx="31662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777C4563-B693-15EE-0A9D-8E6D2E78FCAB}"/>
              </a:ext>
            </a:extLst>
          </p:cNvPr>
          <p:cNvSpPr/>
          <p:nvPr/>
        </p:nvSpPr>
        <p:spPr>
          <a:xfrm>
            <a:off x="1003610" y="3483906"/>
            <a:ext cx="4917688" cy="1850817"/>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59696716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descr="Obraz zawierający tekst, zrzut ekranu, Wielobarwność, linia&#10;&#10;Opis wygenerowany automatycznie">
            <a:extLst>
              <a:ext uri="{FF2B5EF4-FFF2-40B4-BE49-F238E27FC236}">
                <a16:creationId xmlns:a16="http://schemas.microsoft.com/office/drawing/2014/main" id="{2680517E-5358-5028-288D-6CCF7743C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0" y="1548000"/>
            <a:ext cx="7920001" cy="4752000"/>
          </a:xfrm>
          <a:prstGeom prst="rect">
            <a:avLst/>
          </a:prstGeom>
        </p:spPr>
      </p:pic>
      <p:sp>
        <p:nvSpPr>
          <p:cNvPr id="2" name="pole tekstowe 1">
            <a:extLst>
              <a:ext uri="{FF2B5EF4-FFF2-40B4-BE49-F238E27FC236}">
                <a16:creationId xmlns:a16="http://schemas.microsoft.com/office/drawing/2014/main" id="{4A26FEAF-377F-02A3-F3FA-C1188C88BF5E}"/>
              </a:ext>
            </a:extLst>
          </p:cNvPr>
          <p:cNvSpPr txBox="1"/>
          <p:nvPr/>
        </p:nvSpPr>
        <p:spPr>
          <a:xfrm>
            <a:off x="720000" y="360000"/>
            <a:ext cx="10800000" cy="400110"/>
          </a:xfrm>
          <a:prstGeom prst="rect">
            <a:avLst/>
          </a:prstGeom>
          <a:noFill/>
        </p:spPr>
        <p:txBody>
          <a:bodyPr wrap="square" rtlCol="0">
            <a:spAutoFit/>
          </a:bodyPr>
          <a:lstStyle/>
          <a:p>
            <a:r>
              <a:rPr lang="pl-PL" sz="2000" b="1" dirty="0">
                <a:latin typeface="Aptos" panose="020B0004020202020204" pitchFamily="34" charset="0"/>
                <a:cs typeface="Arial" panose="020B0604020202020204" pitchFamily="34" charset="0"/>
              </a:rPr>
              <a:t>T</a:t>
            </a:r>
            <a:r>
              <a:rPr lang="en-US" sz="2000" b="1" i="0" u="none" strike="noStrike" baseline="0" dirty="0">
                <a:latin typeface="Aptos" panose="020B0004020202020204" pitchFamily="34" charset="0"/>
                <a:cs typeface="Arial" panose="020B0604020202020204" pitchFamily="34" charset="0"/>
              </a:rPr>
              <a:t>YPE </a:t>
            </a:r>
            <a:r>
              <a:rPr lang="pl-PL" sz="2000" b="1" i="0" u="none" strike="noStrike" baseline="0" dirty="0">
                <a:latin typeface="Aptos" panose="020B0004020202020204" pitchFamily="34" charset="0"/>
                <a:cs typeface="Arial" panose="020B0604020202020204" pitchFamily="34" charset="0"/>
              </a:rPr>
              <a:t>II</a:t>
            </a:r>
            <a:r>
              <a:rPr lang="en-US" sz="2000" b="1" i="0" u="none" strike="noStrike" baseline="0" dirty="0">
                <a:latin typeface="Aptos" panose="020B0004020202020204" pitchFamily="34" charset="0"/>
                <a:cs typeface="Arial" panose="020B0604020202020204" pitchFamily="34" charset="0"/>
              </a:rPr>
              <a:t> RADIO BURSTS</a:t>
            </a:r>
            <a:endParaRPr lang="en-US" sz="2000" b="1" dirty="0">
              <a:latin typeface="Aptos" panose="020B0004020202020204" pitchFamily="34" charset="0"/>
              <a:cs typeface="Arial" panose="020B0604020202020204" pitchFamily="34" charset="0"/>
            </a:endParaRPr>
          </a:p>
        </p:txBody>
      </p:sp>
      <p:sp>
        <p:nvSpPr>
          <p:cNvPr id="3" name="Prostokąt 2">
            <a:extLst>
              <a:ext uri="{FF2B5EF4-FFF2-40B4-BE49-F238E27FC236}">
                <a16:creationId xmlns:a16="http://schemas.microsoft.com/office/drawing/2014/main" id="{2FB51D07-4E71-E41D-E304-320DB1A1F936}"/>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ymbol zastępczy daty 3">
            <a:extLst>
              <a:ext uri="{FF2B5EF4-FFF2-40B4-BE49-F238E27FC236}">
                <a16:creationId xmlns:a16="http://schemas.microsoft.com/office/drawing/2014/main" id="{F81F43CC-DB85-E65E-4FE4-055A574227EB}"/>
              </a:ext>
            </a:extLst>
          </p:cNvPr>
          <p:cNvSpPr txBox="1">
            <a:spLocks/>
          </p:cNvSpPr>
          <p:nvPr/>
        </p:nvSpPr>
        <p:spPr>
          <a:xfrm>
            <a:off x="288000" y="6300000"/>
            <a:ext cx="4680000" cy="457200"/>
          </a:xfrm>
          <a:prstGeom prst="rect">
            <a:avLst/>
          </a:prstGeom>
        </p:spPr>
        <p:txBody>
          <a:bodyPr vert="horz" lIns="91440" tIns="45720" rIns="91440" bIns="45720" rtlCol="0" anchor="ctr"/>
          <a:lstStyle>
            <a:defPPr>
              <a:defRPr lang="pl-PL"/>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pPr>
            <a:r>
              <a:rPr lang="en-GB" sz="1400" kern="100">
                <a:solidFill>
                  <a:schemeClr val="bg1"/>
                </a:solidFill>
                <a:latin typeface="Aptos" panose="020B0004020202020204" pitchFamily="34" charset="0"/>
                <a:ea typeface="Aptos" panose="020B0004020202020204" pitchFamily="34" charset="0"/>
              </a:rPr>
              <a:t>Solar research with LOFAR telescope</a:t>
            </a:r>
            <a:endParaRPr lang="pl-PL" sz="1400" kern="100" dirty="0">
              <a:solidFill>
                <a:schemeClr val="bg1"/>
              </a:solidFill>
              <a:latin typeface="Aptos" panose="020B0004020202020204" pitchFamily="34" charset="0"/>
              <a:ea typeface="Aptos" panose="020B0004020202020204" pitchFamily="34" charset="0"/>
            </a:endParaRPr>
          </a:p>
        </p:txBody>
      </p:sp>
      <p:sp>
        <p:nvSpPr>
          <p:cNvPr id="13" name="pole tekstowe 12">
            <a:extLst>
              <a:ext uri="{FF2B5EF4-FFF2-40B4-BE49-F238E27FC236}">
                <a16:creationId xmlns:a16="http://schemas.microsoft.com/office/drawing/2014/main" id="{983A0A6A-C13B-9881-CED1-93DDFDB72736}"/>
              </a:ext>
            </a:extLst>
          </p:cNvPr>
          <p:cNvSpPr txBox="1"/>
          <p:nvPr/>
        </p:nvSpPr>
        <p:spPr>
          <a:xfrm>
            <a:off x="719999" y="900000"/>
            <a:ext cx="10800000" cy="923330"/>
          </a:xfrm>
          <a:prstGeom prst="rect">
            <a:avLst/>
          </a:prstGeom>
          <a:noFill/>
        </p:spPr>
        <p:txBody>
          <a:bodyPr wrap="square">
            <a:spAutoFit/>
          </a:bodyPr>
          <a:lstStyle/>
          <a:p>
            <a:r>
              <a:rPr lang="en-GB" b="1" kern="0" dirty="0">
                <a:effectLst/>
                <a:latin typeface="Aptos" panose="020B0004020202020204" pitchFamily="34" charset="0"/>
                <a:ea typeface="CMR10"/>
                <a:cs typeface="Arial" panose="020B0604020202020204" pitchFamily="34" charset="0"/>
              </a:rPr>
              <a:t>Type II </a:t>
            </a:r>
            <a:r>
              <a:rPr lang="en-GB" kern="0" dirty="0">
                <a:effectLst/>
                <a:latin typeface="Aptos" panose="020B0004020202020204" pitchFamily="34" charset="0"/>
                <a:ea typeface="CMR10"/>
                <a:cs typeface="Arial" panose="020B0604020202020204" pitchFamily="34" charset="0"/>
              </a:rPr>
              <a:t>bursts are narrowband (a few MHz) emission lanes which slowly drift towards lower frequencies (</a:t>
            </a:r>
            <a:r>
              <a:rPr lang="pl-PL" kern="0" dirty="0">
                <a:latin typeface="Aptos" panose="020B0004020202020204" pitchFamily="34" charset="0"/>
                <a:ea typeface="CMR10"/>
                <a:cs typeface="Arial" panose="020B0604020202020204" pitchFamily="34" charset="0"/>
              </a:rPr>
              <a:t>a</a:t>
            </a:r>
            <a:r>
              <a:rPr lang="en-GB" kern="0" dirty="0">
                <a:effectLst/>
                <a:latin typeface="Aptos" panose="020B0004020202020204" pitchFamily="34" charset="0"/>
                <a:ea typeface="CMMI10"/>
                <a:cs typeface="Arial" panose="020B0604020202020204" pitchFamily="34" charset="0"/>
              </a:rPr>
              <a:t>round</a:t>
            </a:r>
            <a:r>
              <a:rPr lang="pl-PL" kern="0" dirty="0">
                <a:effectLst/>
                <a:latin typeface="Aptos" panose="020B0004020202020204" pitchFamily="34" charset="0"/>
                <a:ea typeface="CMMI10"/>
                <a:cs typeface="Arial" panose="020B0604020202020204" pitchFamily="34" charset="0"/>
              </a:rPr>
              <a:t> </a:t>
            </a:r>
            <a:r>
              <a:rPr lang="en-GB" kern="0" dirty="0">
                <a:effectLst/>
                <a:latin typeface="Aptos" panose="020B0004020202020204" pitchFamily="34" charset="0"/>
                <a:ea typeface="CMR10"/>
                <a:cs typeface="Arial" panose="020B0604020202020204" pitchFamily="34" charset="0"/>
              </a:rPr>
              <a:t>0</a:t>
            </a:r>
            <a:r>
              <a:rPr lang="en-GB" kern="0" dirty="0">
                <a:effectLst/>
                <a:latin typeface="Aptos" panose="020B0004020202020204" pitchFamily="34" charset="0"/>
                <a:ea typeface="CMMI10"/>
                <a:cs typeface="Arial" panose="020B0604020202020204" pitchFamily="34" charset="0"/>
              </a:rPr>
              <a:t>.</a:t>
            </a:r>
            <a:r>
              <a:rPr lang="en-GB" kern="0" dirty="0">
                <a:effectLst/>
                <a:latin typeface="Aptos" panose="020B0004020202020204" pitchFamily="34" charset="0"/>
                <a:ea typeface="CMR10"/>
                <a:cs typeface="Arial" panose="020B0604020202020204" pitchFamily="34" charset="0"/>
              </a:rPr>
              <a:t>1</a:t>
            </a:r>
            <a:r>
              <a:rPr lang="en-GB" kern="0" dirty="0">
                <a:effectLst/>
                <a:latin typeface="Aptos" panose="020B0004020202020204" pitchFamily="34" charset="0"/>
                <a:ea typeface="CMSY10"/>
                <a:cs typeface="Arial" panose="020B0604020202020204" pitchFamily="34" charset="0"/>
              </a:rPr>
              <a:t>−</a:t>
            </a:r>
            <a:r>
              <a:rPr lang="en-GB" kern="0" dirty="0">
                <a:effectLst/>
                <a:latin typeface="Aptos" panose="020B0004020202020204" pitchFamily="34" charset="0"/>
                <a:ea typeface="CMR10"/>
                <a:cs typeface="Arial" panose="020B0604020202020204" pitchFamily="34" charset="0"/>
              </a:rPr>
              <a:t>1 MHz/s). Both fundamental</a:t>
            </a:r>
            <a:r>
              <a:rPr lang="pl-PL" kern="0" dirty="0">
                <a:effectLst/>
                <a:latin typeface="Aptos" panose="020B0004020202020204" pitchFamily="34" charset="0"/>
                <a:ea typeface="CMR10"/>
                <a:cs typeface="Arial" panose="020B0604020202020204" pitchFamily="34" charset="0"/>
              </a:rPr>
              <a:t> (F)</a:t>
            </a:r>
            <a:r>
              <a:rPr lang="en-GB" kern="0" dirty="0">
                <a:effectLst/>
                <a:latin typeface="Aptos" panose="020B0004020202020204" pitchFamily="34" charset="0"/>
                <a:ea typeface="CMR10"/>
                <a:cs typeface="Arial" panose="020B0604020202020204" pitchFamily="34" charset="0"/>
              </a:rPr>
              <a:t> and harmonic</a:t>
            </a:r>
            <a:r>
              <a:rPr lang="pl-PL" kern="0" dirty="0">
                <a:effectLst/>
                <a:latin typeface="Aptos" panose="020B0004020202020204" pitchFamily="34" charset="0"/>
                <a:ea typeface="CMR10"/>
                <a:cs typeface="Arial" panose="020B0604020202020204" pitchFamily="34" charset="0"/>
              </a:rPr>
              <a:t> (H)</a:t>
            </a:r>
            <a:r>
              <a:rPr lang="en-GB" kern="0" dirty="0">
                <a:effectLst/>
                <a:latin typeface="Aptos" panose="020B0004020202020204" pitchFamily="34" charset="0"/>
                <a:ea typeface="CMR10"/>
                <a:cs typeface="Arial" panose="020B0604020202020204" pitchFamily="34" charset="0"/>
              </a:rPr>
              <a:t> band can be present, and sometimes each band is split into a higher and a lower frequency lane</a:t>
            </a:r>
            <a:r>
              <a:rPr lang="pl-PL" kern="0" dirty="0">
                <a:effectLst/>
                <a:latin typeface="Aptos" panose="020B0004020202020204" pitchFamily="34" charset="0"/>
                <a:ea typeface="CMR10"/>
                <a:cs typeface="Arial" panose="020B0604020202020204" pitchFamily="34" charset="0"/>
              </a:rPr>
              <a:t>. </a:t>
            </a:r>
            <a:r>
              <a:rPr lang="pl-PL" kern="0" dirty="0" err="1">
                <a:effectLst/>
                <a:latin typeface="Aptos" panose="020B0004020202020204" pitchFamily="34" charset="0"/>
                <a:ea typeface="CMR10"/>
                <a:cs typeface="Arial" panose="020B0604020202020204" pitchFamily="34" charset="0"/>
              </a:rPr>
              <a:t>Type</a:t>
            </a:r>
            <a:r>
              <a:rPr lang="pl-PL" kern="0" dirty="0">
                <a:effectLst/>
                <a:latin typeface="Aptos" panose="020B0004020202020204" pitchFamily="34" charset="0"/>
                <a:ea typeface="CMR10"/>
                <a:cs typeface="Arial" panose="020B0604020202020204" pitchFamily="34" charset="0"/>
              </a:rPr>
              <a:t> II </a:t>
            </a:r>
            <a:r>
              <a:rPr lang="pl-PL" kern="0" dirty="0" err="1">
                <a:effectLst/>
                <a:latin typeface="Aptos" panose="020B0004020202020204" pitchFamily="34" charset="0"/>
                <a:ea typeface="CMR10"/>
                <a:cs typeface="Arial" panose="020B0604020202020204" pitchFamily="34" charset="0"/>
              </a:rPr>
              <a:t>bursts</a:t>
            </a:r>
            <a:r>
              <a:rPr lang="pl-PL" kern="0" dirty="0">
                <a:effectLst/>
                <a:latin typeface="Aptos" panose="020B0004020202020204" pitchFamily="34" charset="0"/>
                <a:ea typeface="CMR10"/>
                <a:cs typeface="Arial" panose="020B0604020202020204" pitchFamily="34" charset="0"/>
              </a:rPr>
              <a:t> </a:t>
            </a:r>
            <a:r>
              <a:rPr lang="pl-PL" kern="0" dirty="0" err="1">
                <a:effectLst/>
                <a:latin typeface="Aptos" panose="020B0004020202020204" pitchFamily="34" charset="0"/>
                <a:ea typeface="CMR10"/>
                <a:cs typeface="Arial" panose="020B0604020202020204" pitchFamily="34" charset="0"/>
              </a:rPr>
              <a:t>are</a:t>
            </a:r>
            <a:r>
              <a:rPr lang="pl-PL" kern="0" dirty="0">
                <a:effectLst/>
                <a:latin typeface="Aptos" panose="020B0004020202020204" pitchFamily="34" charset="0"/>
                <a:ea typeface="CMR10"/>
                <a:cs typeface="Arial" panose="020B0604020202020204" pitchFamily="34" charset="0"/>
              </a:rPr>
              <a:t> </a:t>
            </a:r>
            <a:r>
              <a:rPr lang="pl-PL" kern="0" dirty="0" err="1">
                <a:effectLst/>
                <a:latin typeface="Aptos" panose="020B0004020202020204" pitchFamily="34" charset="0"/>
                <a:ea typeface="CMR10"/>
                <a:cs typeface="Arial" panose="020B0604020202020204" pitchFamily="34" charset="0"/>
              </a:rPr>
              <a:t>asocieted</a:t>
            </a:r>
            <a:r>
              <a:rPr lang="pl-PL" kern="0" dirty="0">
                <a:effectLst/>
                <a:latin typeface="Aptos" panose="020B0004020202020204" pitchFamily="34" charset="0"/>
                <a:ea typeface="CMR10"/>
                <a:cs typeface="Arial" panose="020B0604020202020204" pitchFamily="34" charset="0"/>
              </a:rPr>
              <a:t> with </a:t>
            </a:r>
            <a:r>
              <a:rPr lang="pl-PL" kern="0" dirty="0" err="1">
                <a:effectLst/>
                <a:latin typeface="Aptos" panose="020B0004020202020204" pitchFamily="34" charset="0"/>
                <a:ea typeface="CMR10"/>
                <a:cs typeface="Arial" panose="020B0604020202020204" pitchFamily="34" charset="0"/>
              </a:rPr>
              <a:t>flares</a:t>
            </a:r>
            <a:r>
              <a:rPr lang="pl-PL" kern="0" dirty="0">
                <a:effectLst/>
                <a:latin typeface="Aptos" panose="020B0004020202020204" pitchFamily="34" charset="0"/>
                <a:ea typeface="CMR10"/>
                <a:cs typeface="Arial" panose="020B0604020202020204" pitchFamily="34" charset="0"/>
              </a:rPr>
              <a:t> and/</a:t>
            </a:r>
            <a:r>
              <a:rPr lang="pl-PL" kern="0" dirty="0" err="1">
                <a:effectLst/>
                <a:latin typeface="Aptos" panose="020B0004020202020204" pitchFamily="34" charset="0"/>
                <a:ea typeface="CMR10"/>
                <a:cs typeface="Arial" panose="020B0604020202020204" pitchFamily="34" charset="0"/>
              </a:rPr>
              <a:t>or</a:t>
            </a:r>
            <a:r>
              <a:rPr lang="pl-PL" kern="0" dirty="0">
                <a:effectLst/>
                <a:latin typeface="Aptos" panose="020B0004020202020204" pitchFamily="34" charset="0"/>
                <a:ea typeface="CMR10"/>
                <a:cs typeface="Arial" panose="020B0604020202020204" pitchFamily="34" charset="0"/>
              </a:rPr>
              <a:t> </a:t>
            </a:r>
            <a:r>
              <a:rPr lang="pl-PL" kern="0" dirty="0" err="1">
                <a:effectLst/>
                <a:latin typeface="Aptos" panose="020B0004020202020204" pitchFamily="34" charset="0"/>
                <a:ea typeface="CMR10"/>
                <a:cs typeface="Arial" panose="020B0604020202020204" pitchFamily="34" charset="0"/>
              </a:rPr>
              <a:t>CMEs</a:t>
            </a:r>
            <a:r>
              <a:rPr lang="pl-PL" kern="0" dirty="0">
                <a:effectLst/>
                <a:latin typeface="Aptos" panose="020B0004020202020204" pitchFamily="34" charset="0"/>
                <a:ea typeface="CMR10"/>
                <a:cs typeface="Arial" panose="020B0604020202020204" pitchFamily="34" charset="0"/>
              </a:rPr>
              <a:t>.</a:t>
            </a:r>
            <a:endParaRPr lang="pl-PL" dirty="0">
              <a:latin typeface="Aptos" panose="020B0004020202020204" pitchFamily="34" charset="0"/>
            </a:endParaRPr>
          </a:p>
        </p:txBody>
      </p:sp>
      <p:cxnSp>
        <p:nvCxnSpPr>
          <p:cNvPr id="5" name="Łącznik prosty 4">
            <a:extLst>
              <a:ext uri="{FF2B5EF4-FFF2-40B4-BE49-F238E27FC236}">
                <a16:creationId xmlns:a16="http://schemas.microsoft.com/office/drawing/2014/main" id="{241B7109-D0D4-FEAC-C302-B0334F27D089}"/>
              </a:ext>
            </a:extLst>
          </p:cNvPr>
          <p:cNvCxnSpPr>
            <a:cxnSpLocks/>
          </p:cNvCxnSpPr>
          <p:nvPr/>
        </p:nvCxnSpPr>
        <p:spPr>
          <a:xfrm>
            <a:off x="792000" y="720000"/>
            <a:ext cx="31662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
        <p:nvSpPr>
          <p:cNvPr id="10" name="Symbol zastępczy daty 3">
            <a:extLst>
              <a:ext uri="{FF2B5EF4-FFF2-40B4-BE49-F238E27FC236}">
                <a16:creationId xmlns:a16="http://schemas.microsoft.com/office/drawing/2014/main" id="{28830698-1CBA-40E2-E4F6-B9D7568A9419}"/>
              </a:ext>
            </a:extLst>
          </p:cNvPr>
          <p:cNvSpPr>
            <a:spLocks noGrp="1"/>
          </p:cNvSpPr>
          <p:nvPr>
            <p:ph type="dt" sz="half" idx="10"/>
          </p:nvPr>
        </p:nvSpPr>
        <p:spPr>
          <a:xfrm>
            <a:off x="906634" y="5892725"/>
            <a:ext cx="2011698" cy="323165"/>
          </a:xfrm>
        </p:spPr>
        <p:txBody>
          <a:bodyPr/>
          <a:lstStyle/>
          <a:p>
            <a:pPr lvl="0"/>
            <a:r>
              <a:rPr lang="en-US" u="none" strike="noStrike" kern="0" dirty="0" err="1">
                <a:solidFill>
                  <a:schemeClr val="tx1"/>
                </a:solidFill>
                <a:effectLst/>
                <a:latin typeface="Aptos" panose="020B0004020202020204" pitchFamily="34" charset="0"/>
              </a:rPr>
              <a:t>Dabrowski</a:t>
            </a:r>
            <a:r>
              <a:rPr lang="pl-PL" u="none" strike="noStrike" kern="0" dirty="0">
                <a:solidFill>
                  <a:schemeClr val="tx1"/>
                </a:solidFill>
                <a:effectLst/>
                <a:latin typeface="Aptos" panose="020B0004020202020204" pitchFamily="34" charset="0"/>
              </a:rPr>
              <a:t> et al.</a:t>
            </a:r>
            <a:r>
              <a:rPr lang="en-US" u="none" strike="noStrike" kern="0" dirty="0">
                <a:solidFill>
                  <a:schemeClr val="tx1"/>
                </a:solidFill>
                <a:effectLst/>
                <a:latin typeface="Aptos" panose="020B0004020202020204" pitchFamily="34" charset="0"/>
              </a:rPr>
              <a:t> </a:t>
            </a:r>
            <a:r>
              <a:rPr lang="pl-PL" u="none" strike="noStrike" kern="0" dirty="0">
                <a:solidFill>
                  <a:schemeClr val="tx1"/>
                </a:solidFill>
                <a:effectLst/>
                <a:latin typeface="Aptos" panose="020B0004020202020204" pitchFamily="34" charset="0"/>
              </a:rPr>
              <a:t>2021</a:t>
            </a:r>
          </a:p>
        </p:txBody>
      </p:sp>
      <p:sp>
        <p:nvSpPr>
          <p:cNvPr id="15" name="pole tekstowe 14">
            <a:extLst>
              <a:ext uri="{FF2B5EF4-FFF2-40B4-BE49-F238E27FC236}">
                <a16:creationId xmlns:a16="http://schemas.microsoft.com/office/drawing/2014/main" id="{D8A9B943-BFBA-284D-1E56-977FD827C660}"/>
              </a:ext>
            </a:extLst>
          </p:cNvPr>
          <p:cNvSpPr txBox="1"/>
          <p:nvPr/>
        </p:nvSpPr>
        <p:spPr>
          <a:xfrm>
            <a:off x="3330551" y="3562723"/>
            <a:ext cx="1137370" cy="307777"/>
          </a:xfrm>
          <a:prstGeom prst="rect">
            <a:avLst/>
          </a:prstGeom>
          <a:noFill/>
        </p:spPr>
        <p:txBody>
          <a:bodyPr wrap="square">
            <a:spAutoFit/>
          </a:bodyPr>
          <a:lstStyle/>
          <a:p>
            <a:pPr algn="ctr"/>
            <a:r>
              <a:rPr lang="pl-PL" sz="1400" b="1" dirty="0" err="1">
                <a:solidFill>
                  <a:schemeClr val="bg1"/>
                </a:solidFill>
                <a:latin typeface="Aptos" panose="020B0004020202020204" pitchFamily="34" charset="0"/>
                <a:cs typeface="Arial" panose="020B0604020202020204" pitchFamily="34" charset="0"/>
              </a:rPr>
              <a:t>Type</a:t>
            </a:r>
            <a:r>
              <a:rPr lang="pl-PL" sz="1400" b="1" dirty="0">
                <a:solidFill>
                  <a:schemeClr val="bg1"/>
                </a:solidFill>
                <a:latin typeface="Aptos" panose="020B0004020202020204" pitchFamily="34" charset="0"/>
                <a:cs typeface="Arial" panose="020B0604020202020204" pitchFamily="34" charset="0"/>
              </a:rPr>
              <a:t> II</a:t>
            </a:r>
          </a:p>
        </p:txBody>
      </p:sp>
      <p:sp>
        <p:nvSpPr>
          <p:cNvPr id="16" name="pole tekstowe 15">
            <a:extLst>
              <a:ext uri="{FF2B5EF4-FFF2-40B4-BE49-F238E27FC236}">
                <a16:creationId xmlns:a16="http://schemas.microsoft.com/office/drawing/2014/main" id="{6000C621-85EB-2CAA-D589-165E14B52520}"/>
              </a:ext>
            </a:extLst>
          </p:cNvPr>
          <p:cNvSpPr txBox="1"/>
          <p:nvPr/>
        </p:nvSpPr>
        <p:spPr>
          <a:xfrm>
            <a:off x="1006471" y="2513028"/>
            <a:ext cx="1137370" cy="307777"/>
          </a:xfrm>
          <a:prstGeom prst="rect">
            <a:avLst/>
          </a:prstGeom>
          <a:noFill/>
        </p:spPr>
        <p:txBody>
          <a:bodyPr wrap="square">
            <a:spAutoFit/>
          </a:bodyPr>
          <a:lstStyle/>
          <a:p>
            <a:pPr algn="r"/>
            <a:r>
              <a:rPr lang="pl-PL" sz="1400" b="1" dirty="0" err="1">
                <a:solidFill>
                  <a:schemeClr val="bg1"/>
                </a:solidFill>
                <a:latin typeface="Aptos" panose="020B0004020202020204" pitchFamily="34" charset="0"/>
                <a:cs typeface="Arial" panose="020B0604020202020204" pitchFamily="34" charset="0"/>
              </a:rPr>
              <a:t>Type</a:t>
            </a:r>
            <a:r>
              <a:rPr lang="pl-PL" sz="1400" b="1" dirty="0">
                <a:solidFill>
                  <a:schemeClr val="bg1"/>
                </a:solidFill>
                <a:latin typeface="Aptos" panose="020B0004020202020204" pitchFamily="34" charset="0"/>
                <a:cs typeface="Arial" panose="020B0604020202020204" pitchFamily="34" charset="0"/>
              </a:rPr>
              <a:t> III</a:t>
            </a:r>
          </a:p>
        </p:txBody>
      </p:sp>
      <p:sp>
        <p:nvSpPr>
          <p:cNvPr id="18" name="pole tekstowe 17">
            <a:extLst>
              <a:ext uri="{FF2B5EF4-FFF2-40B4-BE49-F238E27FC236}">
                <a16:creationId xmlns:a16="http://schemas.microsoft.com/office/drawing/2014/main" id="{4810671E-CED9-2710-B624-719833373170}"/>
              </a:ext>
            </a:extLst>
          </p:cNvPr>
          <p:cNvSpPr txBox="1"/>
          <p:nvPr/>
        </p:nvSpPr>
        <p:spPr>
          <a:xfrm>
            <a:off x="4757248" y="1671897"/>
            <a:ext cx="421504" cy="338554"/>
          </a:xfrm>
          <a:prstGeom prst="rect">
            <a:avLst/>
          </a:prstGeom>
          <a:noFill/>
        </p:spPr>
        <p:txBody>
          <a:bodyPr wrap="square">
            <a:spAutoFit/>
          </a:bodyPr>
          <a:lstStyle/>
          <a:p>
            <a:pPr algn="ctr"/>
            <a:r>
              <a:rPr lang="pl-PL" sz="1600" b="1" dirty="0">
                <a:solidFill>
                  <a:schemeClr val="bg1"/>
                </a:solidFill>
                <a:latin typeface="Aptos" panose="020B0004020202020204" pitchFamily="34" charset="0"/>
                <a:cs typeface="Arial" panose="020B0604020202020204" pitchFamily="34" charset="0"/>
              </a:rPr>
              <a:t>F</a:t>
            </a:r>
          </a:p>
        </p:txBody>
      </p:sp>
      <p:sp>
        <p:nvSpPr>
          <p:cNvPr id="19" name="pole tekstowe 18">
            <a:extLst>
              <a:ext uri="{FF2B5EF4-FFF2-40B4-BE49-F238E27FC236}">
                <a16:creationId xmlns:a16="http://schemas.microsoft.com/office/drawing/2014/main" id="{43CAAE3D-6EC1-12B6-A239-58FE5FD998AD}"/>
              </a:ext>
            </a:extLst>
          </p:cNvPr>
          <p:cNvSpPr txBox="1"/>
          <p:nvPr/>
        </p:nvSpPr>
        <p:spPr>
          <a:xfrm>
            <a:off x="4364678" y="2710417"/>
            <a:ext cx="421504" cy="307777"/>
          </a:xfrm>
          <a:prstGeom prst="rect">
            <a:avLst/>
          </a:prstGeom>
          <a:noFill/>
        </p:spPr>
        <p:txBody>
          <a:bodyPr wrap="square">
            <a:spAutoFit/>
          </a:bodyPr>
          <a:lstStyle/>
          <a:p>
            <a:pPr algn="ctr"/>
            <a:r>
              <a:rPr lang="pl-PL" sz="1400" b="1" dirty="0">
                <a:solidFill>
                  <a:schemeClr val="bg1"/>
                </a:solidFill>
                <a:latin typeface="Aptos" panose="020B0004020202020204" pitchFamily="34" charset="0"/>
                <a:cs typeface="Arial" panose="020B0604020202020204" pitchFamily="34" charset="0"/>
              </a:rPr>
              <a:t>H</a:t>
            </a:r>
          </a:p>
        </p:txBody>
      </p:sp>
      <p:sp>
        <p:nvSpPr>
          <p:cNvPr id="20" name="pole tekstowe 19">
            <a:extLst>
              <a:ext uri="{FF2B5EF4-FFF2-40B4-BE49-F238E27FC236}">
                <a16:creationId xmlns:a16="http://schemas.microsoft.com/office/drawing/2014/main" id="{246DC7B4-476F-C913-260E-6C3A7CE8428E}"/>
              </a:ext>
            </a:extLst>
          </p:cNvPr>
          <p:cNvSpPr txBox="1"/>
          <p:nvPr/>
        </p:nvSpPr>
        <p:spPr>
          <a:xfrm>
            <a:off x="4451182" y="2194206"/>
            <a:ext cx="1426725" cy="307777"/>
          </a:xfrm>
          <a:prstGeom prst="rect">
            <a:avLst/>
          </a:prstGeom>
          <a:noFill/>
        </p:spPr>
        <p:txBody>
          <a:bodyPr wrap="square">
            <a:spAutoFit/>
          </a:bodyPr>
          <a:lstStyle/>
          <a:p>
            <a:pPr algn="ctr"/>
            <a:r>
              <a:rPr lang="pl-PL" sz="1400" b="1" dirty="0">
                <a:solidFill>
                  <a:schemeClr val="bg1"/>
                </a:solidFill>
                <a:latin typeface="Aptos" panose="020B0004020202020204" pitchFamily="34" charset="0"/>
                <a:cs typeface="Arial" panose="020B0604020202020204" pitchFamily="34" charset="0"/>
              </a:rPr>
              <a:t>band-</a:t>
            </a:r>
            <a:r>
              <a:rPr lang="pl-PL" sz="1400" b="1" dirty="0" err="1">
                <a:solidFill>
                  <a:schemeClr val="bg1"/>
                </a:solidFill>
                <a:latin typeface="Aptos" panose="020B0004020202020204" pitchFamily="34" charset="0"/>
                <a:cs typeface="Arial" panose="020B0604020202020204" pitchFamily="34" charset="0"/>
              </a:rPr>
              <a:t>splitting</a:t>
            </a:r>
            <a:endParaRPr lang="pl-PL" sz="1400" b="1" dirty="0">
              <a:solidFill>
                <a:schemeClr val="bg1"/>
              </a:solidFill>
              <a:latin typeface="Aptos" panose="020B0004020202020204" pitchFamily="34" charset="0"/>
              <a:cs typeface="Arial" panose="020B0604020202020204" pitchFamily="34" charset="0"/>
            </a:endParaRPr>
          </a:p>
        </p:txBody>
      </p:sp>
      <p:sp>
        <p:nvSpPr>
          <p:cNvPr id="21" name="pole tekstowe 20">
            <a:extLst>
              <a:ext uri="{FF2B5EF4-FFF2-40B4-BE49-F238E27FC236}">
                <a16:creationId xmlns:a16="http://schemas.microsoft.com/office/drawing/2014/main" id="{B0A62405-38BF-C096-0434-AAD01360E5C6}"/>
              </a:ext>
            </a:extLst>
          </p:cNvPr>
          <p:cNvSpPr txBox="1"/>
          <p:nvPr/>
        </p:nvSpPr>
        <p:spPr>
          <a:xfrm>
            <a:off x="3495348" y="4008293"/>
            <a:ext cx="1357384" cy="276999"/>
          </a:xfrm>
          <a:prstGeom prst="rect">
            <a:avLst/>
          </a:prstGeom>
          <a:noFill/>
        </p:spPr>
        <p:txBody>
          <a:bodyPr wrap="square">
            <a:spAutoFit/>
          </a:bodyPr>
          <a:lstStyle/>
          <a:p>
            <a:r>
              <a:rPr lang="pl-PL" sz="1200" b="1" dirty="0">
                <a:solidFill>
                  <a:schemeClr val="bg1"/>
                </a:solidFill>
                <a:latin typeface="Arial" panose="020B0604020202020204" pitchFamily="34" charset="0"/>
                <a:cs typeface="Arial" panose="020B0604020202020204" pitchFamily="34" charset="0"/>
              </a:rPr>
              <a:t>band-</a:t>
            </a:r>
            <a:r>
              <a:rPr lang="pl-PL" sz="1200" b="1" dirty="0" err="1">
                <a:solidFill>
                  <a:schemeClr val="bg1"/>
                </a:solidFill>
                <a:latin typeface="Arial" panose="020B0604020202020204" pitchFamily="34" charset="0"/>
                <a:cs typeface="Arial" panose="020B0604020202020204" pitchFamily="34" charset="0"/>
              </a:rPr>
              <a:t>splitting</a:t>
            </a:r>
            <a:endParaRPr lang="pl-PL" sz="1200" b="1" dirty="0">
              <a:solidFill>
                <a:schemeClr val="bg1"/>
              </a:solidFill>
              <a:latin typeface="Arial" panose="020B0604020202020204" pitchFamily="34" charset="0"/>
              <a:cs typeface="Arial" panose="020B0604020202020204" pitchFamily="34" charset="0"/>
            </a:endParaRPr>
          </a:p>
        </p:txBody>
      </p:sp>
      <p:cxnSp>
        <p:nvCxnSpPr>
          <p:cNvPr id="22" name="Łącznik prosty 21">
            <a:extLst>
              <a:ext uri="{FF2B5EF4-FFF2-40B4-BE49-F238E27FC236}">
                <a16:creationId xmlns:a16="http://schemas.microsoft.com/office/drawing/2014/main" id="{BCD0EE55-F191-A9D3-8153-750CE82B37CA}"/>
              </a:ext>
            </a:extLst>
          </p:cNvPr>
          <p:cNvCxnSpPr>
            <a:cxnSpLocks/>
          </p:cNvCxnSpPr>
          <p:nvPr/>
        </p:nvCxnSpPr>
        <p:spPr>
          <a:xfrm flipV="1">
            <a:off x="5384081" y="1815344"/>
            <a:ext cx="285747" cy="430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Łącznik prosty 22">
            <a:extLst>
              <a:ext uri="{FF2B5EF4-FFF2-40B4-BE49-F238E27FC236}">
                <a16:creationId xmlns:a16="http://schemas.microsoft.com/office/drawing/2014/main" id="{DEE12514-A050-7F66-307A-46729534AF9C}"/>
              </a:ext>
            </a:extLst>
          </p:cNvPr>
          <p:cNvCxnSpPr>
            <a:cxnSpLocks/>
          </p:cNvCxnSpPr>
          <p:nvPr/>
        </p:nvCxnSpPr>
        <p:spPr>
          <a:xfrm flipV="1">
            <a:off x="5331152" y="1815344"/>
            <a:ext cx="338676" cy="17823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Łącznik prosty 23">
            <a:extLst>
              <a:ext uri="{FF2B5EF4-FFF2-40B4-BE49-F238E27FC236}">
                <a16:creationId xmlns:a16="http://schemas.microsoft.com/office/drawing/2014/main" id="{FC5CAE5E-D26E-2976-2D61-08C14E0AFB4A}"/>
              </a:ext>
            </a:extLst>
          </p:cNvPr>
          <p:cNvCxnSpPr>
            <a:cxnSpLocks/>
          </p:cNvCxnSpPr>
          <p:nvPr/>
        </p:nvCxnSpPr>
        <p:spPr>
          <a:xfrm>
            <a:off x="4569801" y="2461374"/>
            <a:ext cx="125187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Łącznik prosty 24">
            <a:extLst>
              <a:ext uri="{FF2B5EF4-FFF2-40B4-BE49-F238E27FC236}">
                <a16:creationId xmlns:a16="http://schemas.microsoft.com/office/drawing/2014/main" id="{4FC77913-63E2-5AA2-0C2E-D7AB461EFD87}"/>
              </a:ext>
            </a:extLst>
          </p:cNvPr>
          <p:cNvCxnSpPr>
            <a:cxnSpLocks/>
          </p:cNvCxnSpPr>
          <p:nvPr/>
        </p:nvCxnSpPr>
        <p:spPr>
          <a:xfrm>
            <a:off x="3033149" y="3854842"/>
            <a:ext cx="445148" cy="4299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Łącznik prosty 25">
            <a:extLst>
              <a:ext uri="{FF2B5EF4-FFF2-40B4-BE49-F238E27FC236}">
                <a16:creationId xmlns:a16="http://schemas.microsoft.com/office/drawing/2014/main" id="{322F9FA8-D73A-DE65-1DE2-F0B875F7DCCC}"/>
              </a:ext>
            </a:extLst>
          </p:cNvPr>
          <p:cNvCxnSpPr>
            <a:cxnSpLocks/>
          </p:cNvCxnSpPr>
          <p:nvPr/>
        </p:nvCxnSpPr>
        <p:spPr>
          <a:xfrm>
            <a:off x="2801585" y="3908489"/>
            <a:ext cx="676712" cy="3819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Łącznik prosty 27">
            <a:extLst>
              <a:ext uri="{FF2B5EF4-FFF2-40B4-BE49-F238E27FC236}">
                <a16:creationId xmlns:a16="http://schemas.microsoft.com/office/drawing/2014/main" id="{389A9F6D-BE38-C401-7D27-A98E24E18702}"/>
              </a:ext>
            </a:extLst>
          </p:cNvPr>
          <p:cNvCxnSpPr>
            <a:cxnSpLocks/>
          </p:cNvCxnSpPr>
          <p:nvPr/>
        </p:nvCxnSpPr>
        <p:spPr>
          <a:xfrm>
            <a:off x="3478297" y="4284754"/>
            <a:ext cx="118443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Łącznik prosty 26">
            <a:extLst>
              <a:ext uri="{FF2B5EF4-FFF2-40B4-BE49-F238E27FC236}">
                <a16:creationId xmlns:a16="http://schemas.microsoft.com/office/drawing/2014/main" id="{59B31DD4-386C-EE55-885F-3F67D82DBCDB}"/>
              </a:ext>
            </a:extLst>
          </p:cNvPr>
          <p:cNvCxnSpPr>
            <a:cxnSpLocks/>
          </p:cNvCxnSpPr>
          <p:nvPr/>
        </p:nvCxnSpPr>
        <p:spPr>
          <a:xfrm flipV="1">
            <a:off x="4341390" y="2461374"/>
            <a:ext cx="228411" cy="516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Łącznik prosty 30">
            <a:extLst>
              <a:ext uri="{FF2B5EF4-FFF2-40B4-BE49-F238E27FC236}">
                <a16:creationId xmlns:a16="http://schemas.microsoft.com/office/drawing/2014/main" id="{59B7E042-51A1-B1EE-9960-461939D5D199}"/>
              </a:ext>
            </a:extLst>
          </p:cNvPr>
          <p:cNvCxnSpPr>
            <a:cxnSpLocks/>
          </p:cNvCxnSpPr>
          <p:nvPr/>
        </p:nvCxnSpPr>
        <p:spPr>
          <a:xfrm flipV="1">
            <a:off x="5205226" y="1277796"/>
            <a:ext cx="222574" cy="602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Łącznik prosty 31">
            <a:extLst>
              <a:ext uri="{FF2B5EF4-FFF2-40B4-BE49-F238E27FC236}">
                <a16:creationId xmlns:a16="http://schemas.microsoft.com/office/drawing/2014/main" id="{27E9B736-84D4-0C49-69E8-60793DAB54FE}"/>
              </a:ext>
            </a:extLst>
          </p:cNvPr>
          <p:cNvCxnSpPr>
            <a:cxnSpLocks/>
          </p:cNvCxnSpPr>
          <p:nvPr/>
        </p:nvCxnSpPr>
        <p:spPr>
          <a:xfrm flipV="1">
            <a:off x="4364678" y="2461374"/>
            <a:ext cx="206486" cy="16493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pole tekstowe 37">
            <a:extLst>
              <a:ext uri="{FF2B5EF4-FFF2-40B4-BE49-F238E27FC236}">
                <a16:creationId xmlns:a16="http://schemas.microsoft.com/office/drawing/2014/main" id="{1B1C9AD7-6FF1-D8C4-07B4-37285A12367D}"/>
              </a:ext>
            </a:extLst>
          </p:cNvPr>
          <p:cNvSpPr txBox="1"/>
          <p:nvPr/>
        </p:nvSpPr>
        <p:spPr>
          <a:xfrm>
            <a:off x="3899922" y="2317441"/>
            <a:ext cx="421504" cy="307777"/>
          </a:xfrm>
          <a:prstGeom prst="rect">
            <a:avLst/>
          </a:prstGeom>
          <a:noFill/>
        </p:spPr>
        <p:txBody>
          <a:bodyPr wrap="square">
            <a:spAutoFit/>
          </a:bodyPr>
          <a:lstStyle/>
          <a:p>
            <a:pPr algn="ctr"/>
            <a:r>
              <a:rPr lang="pl-PL" sz="1400" b="1" dirty="0">
                <a:solidFill>
                  <a:schemeClr val="bg1"/>
                </a:solidFill>
                <a:latin typeface="Aptos" panose="020B0004020202020204" pitchFamily="34" charset="0"/>
                <a:cs typeface="Arial" panose="020B0604020202020204" pitchFamily="34" charset="0"/>
              </a:rPr>
              <a:t>F</a:t>
            </a:r>
          </a:p>
        </p:txBody>
      </p:sp>
    </p:spTree>
    <p:extLst>
      <p:ext uri="{BB962C8B-B14F-4D97-AF65-F5344CB8AC3E}">
        <p14:creationId xmlns:p14="http://schemas.microsoft.com/office/powerpoint/2010/main" val="73839044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descr="Obraz zawierający tekst, zrzut ekranu, Wielobarwność, Grafika&#10;&#10;Opis wygenerowany automatycznie">
            <a:extLst>
              <a:ext uri="{FF2B5EF4-FFF2-40B4-BE49-F238E27FC236}">
                <a16:creationId xmlns:a16="http://schemas.microsoft.com/office/drawing/2014/main" id="{3E852F70-26EA-2EDA-0F46-9276944B2E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5" y="1548456"/>
            <a:ext cx="7919241" cy="4751544"/>
          </a:xfrm>
          <a:prstGeom prst="rect">
            <a:avLst/>
          </a:prstGeom>
        </p:spPr>
      </p:pic>
      <p:sp>
        <p:nvSpPr>
          <p:cNvPr id="2" name="pole tekstowe 1">
            <a:extLst>
              <a:ext uri="{FF2B5EF4-FFF2-40B4-BE49-F238E27FC236}">
                <a16:creationId xmlns:a16="http://schemas.microsoft.com/office/drawing/2014/main" id="{4A26FEAF-377F-02A3-F3FA-C1188C88BF5E}"/>
              </a:ext>
            </a:extLst>
          </p:cNvPr>
          <p:cNvSpPr txBox="1"/>
          <p:nvPr/>
        </p:nvSpPr>
        <p:spPr>
          <a:xfrm>
            <a:off x="720000" y="360000"/>
            <a:ext cx="10800000" cy="400110"/>
          </a:xfrm>
          <a:prstGeom prst="rect">
            <a:avLst/>
          </a:prstGeom>
          <a:noFill/>
        </p:spPr>
        <p:txBody>
          <a:bodyPr wrap="square" rtlCol="0">
            <a:spAutoFit/>
          </a:bodyPr>
          <a:lstStyle/>
          <a:p>
            <a:r>
              <a:rPr lang="pl-PL" sz="2000" b="1" dirty="0">
                <a:latin typeface="Aptos" panose="020B0004020202020204" pitchFamily="34" charset="0"/>
                <a:cs typeface="Arial" panose="020B0604020202020204" pitchFamily="34" charset="0"/>
              </a:rPr>
              <a:t>T</a:t>
            </a:r>
            <a:r>
              <a:rPr lang="en-US" sz="2000" b="1" i="0" u="none" strike="noStrike" baseline="0" dirty="0">
                <a:latin typeface="Aptos" panose="020B0004020202020204" pitchFamily="34" charset="0"/>
                <a:cs typeface="Arial" panose="020B0604020202020204" pitchFamily="34" charset="0"/>
              </a:rPr>
              <a:t>YPE </a:t>
            </a:r>
            <a:r>
              <a:rPr lang="pl-PL" sz="2000" b="1" i="0" u="none" strike="noStrike" baseline="0" dirty="0">
                <a:latin typeface="Aptos" panose="020B0004020202020204" pitchFamily="34" charset="0"/>
                <a:cs typeface="Arial" panose="020B0604020202020204" pitchFamily="34" charset="0"/>
              </a:rPr>
              <a:t>III</a:t>
            </a:r>
            <a:r>
              <a:rPr lang="en-US" sz="2000" b="1" i="0" u="none" strike="noStrike" baseline="0" dirty="0">
                <a:latin typeface="Aptos" panose="020B0004020202020204" pitchFamily="34" charset="0"/>
                <a:cs typeface="Arial" panose="020B0604020202020204" pitchFamily="34" charset="0"/>
              </a:rPr>
              <a:t> RADIO BURSTS</a:t>
            </a:r>
            <a:endParaRPr lang="en-US" sz="2000" b="1" dirty="0">
              <a:latin typeface="Aptos" panose="020B0004020202020204" pitchFamily="34" charset="0"/>
              <a:cs typeface="Arial" panose="020B0604020202020204" pitchFamily="34" charset="0"/>
            </a:endParaRPr>
          </a:p>
        </p:txBody>
      </p:sp>
      <p:sp>
        <p:nvSpPr>
          <p:cNvPr id="3" name="Prostokąt 2">
            <a:extLst>
              <a:ext uri="{FF2B5EF4-FFF2-40B4-BE49-F238E27FC236}">
                <a16:creationId xmlns:a16="http://schemas.microsoft.com/office/drawing/2014/main" id="{2FB51D07-4E71-E41D-E304-320DB1A1F936}"/>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ymbol zastępczy daty 3">
            <a:extLst>
              <a:ext uri="{FF2B5EF4-FFF2-40B4-BE49-F238E27FC236}">
                <a16:creationId xmlns:a16="http://schemas.microsoft.com/office/drawing/2014/main" id="{F81F43CC-DB85-E65E-4FE4-055A574227EB}"/>
              </a:ext>
            </a:extLst>
          </p:cNvPr>
          <p:cNvSpPr txBox="1">
            <a:spLocks/>
          </p:cNvSpPr>
          <p:nvPr/>
        </p:nvSpPr>
        <p:spPr>
          <a:xfrm>
            <a:off x="288000" y="6300000"/>
            <a:ext cx="4680000" cy="457200"/>
          </a:xfrm>
          <a:prstGeom prst="rect">
            <a:avLst/>
          </a:prstGeom>
        </p:spPr>
        <p:txBody>
          <a:bodyPr vert="horz" lIns="91440" tIns="45720" rIns="91440" bIns="45720" rtlCol="0" anchor="ctr"/>
          <a:lstStyle>
            <a:defPPr>
              <a:defRPr lang="pl-PL"/>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pPr>
            <a:r>
              <a:rPr lang="en-GB" sz="1400" kern="100">
                <a:solidFill>
                  <a:schemeClr val="bg1"/>
                </a:solidFill>
                <a:latin typeface="Aptos" panose="020B0004020202020204" pitchFamily="34" charset="0"/>
                <a:ea typeface="Aptos" panose="020B0004020202020204" pitchFamily="34" charset="0"/>
              </a:rPr>
              <a:t>Solar research with LOFAR telescope</a:t>
            </a:r>
            <a:endParaRPr lang="pl-PL" sz="1400" kern="100" dirty="0">
              <a:solidFill>
                <a:schemeClr val="bg1"/>
              </a:solidFill>
              <a:latin typeface="Aptos" panose="020B0004020202020204" pitchFamily="34" charset="0"/>
              <a:ea typeface="Aptos" panose="020B0004020202020204" pitchFamily="34" charset="0"/>
            </a:endParaRPr>
          </a:p>
        </p:txBody>
      </p:sp>
      <p:sp>
        <p:nvSpPr>
          <p:cNvPr id="6" name="Symbol zastępczy daty 3">
            <a:extLst>
              <a:ext uri="{FF2B5EF4-FFF2-40B4-BE49-F238E27FC236}">
                <a16:creationId xmlns:a16="http://schemas.microsoft.com/office/drawing/2014/main" id="{4EF87232-423D-F517-692D-4A73C7EF0F22}"/>
              </a:ext>
            </a:extLst>
          </p:cNvPr>
          <p:cNvSpPr>
            <a:spLocks noGrp="1"/>
          </p:cNvSpPr>
          <p:nvPr>
            <p:ph type="dt" sz="half" idx="10"/>
          </p:nvPr>
        </p:nvSpPr>
        <p:spPr>
          <a:xfrm>
            <a:off x="906634" y="5892725"/>
            <a:ext cx="2011698" cy="323165"/>
          </a:xfrm>
        </p:spPr>
        <p:txBody>
          <a:bodyPr/>
          <a:lstStyle/>
          <a:p>
            <a:pPr lvl="0"/>
            <a:r>
              <a:rPr lang="en-US" u="none" strike="noStrike" kern="0" dirty="0" err="1">
                <a:solidFill>
                  <a:schemeClr val="tx1"/>
                </a:solidFill>
                <a:effectLst/>
                <a:latin typeface="Aptos" panose="020B0004020202020204" pitchFamily="34" charset="0"/>
              </a:rPr>
              <a:t>Dabrowski</a:t>
            </a:r>
            <a:r>
              <a:rPr lang="pl-PL" u="none" strike="noStrike" kern="0" dirty="0">
                <a:solidFill>
                  <a:schemeClr val="tx1"/>
                </a:solidFill>
                <a:effectLst/>
                <a:latin typeface="Aptos" panose="020B0004020202020204" pitchFamily="34" charset="0"/>
              </a:rPr>
              <a:t> et al.</a:t>
            </a:r>
            <a:r>
              <a:rPr lang="en-US" u="none" strike="noStrike" kern="0" dirty="0">
                <a:solidFill>
                  <a:schemeClr val="tx1"/>
                </a:solidFill>
                <a:effectLst/>
                <a:latin typeface="Aptos" panose="020B0004020202020204" pitchFamily="34" charset="0"/>
              </a:rPr>
              <a:t> </a:t>
            </a:r>
            <a:r>
              <a:rPr lang="pl-PL" u="none" strike="noStrike" kern="0" dirty="0">
                <a:solidFill>
                  <a:schemeClr val="tx1"/>
                </a:solidFill>
                <a:effectLst/>
                <a:latin typeface="Aptos" panose="020B0004020202020204" pitchFamily="34" charset="0"/>
              </a:rPr>
              <a:t>2021</a:t>
            </a:r>
          </a:p>
        </p:txBody>
      </p:sp>
      <p:sp>
        <p:nvSpPr>
          <p:cNvPr id="7" name="pole tekstowe 6">
            <a:extLst>
              <a:ext uri="{FF2B5EF4-FFF2-40B4-BE49-F238E27FC236}">
                <a16:creationId xmlns:a16="http://schemas.microsoft.com/office/drawing/2014/main" id="{B90DF69B-50AA-7FC2-9B4A-91E853774D3C}"/>
              </a:ext>
            </a:extLst>
          </p:cNvPr>
          <p:cNvSpPr txBox="1"/>
          <p:nvPr/>
        </p:nvSpPr>
        <p:spPr>
          <a:xfrm>
            <a:off x="4185082" y="2499730"/>
            <a:ext cx="1137370" cy="307777"/>
          </a:xfrm>
          <a:prstGeom prst="rect">
            <a:avLst/>
          </a:prstGeom>
          <a:noFill/>
        </p:spPr>
        <p:txBody>
          <a:bodyPr wrap="square">
            <a:spAutoFit/>
          </a:bodyPr>
          <a:lstStyle/>
          <a:p>
            <a:pPr algn="r"/>
            <a:r>
              <a:rPr lang="pl-PL" sz="1400" b="1" dirty="0" err="1">
                <a:solidFill>
                  <a:schemeClr val="bg1"/>
                </a:solidFill>
                <a:latin typeface="Arial" panose="020B0604020202020204" pitchFamily="34" charset="0"/>
                <a:cs typeface="Arial" panose="020B0604020202020204" pitchFamily="34" charset="0"/>
              </a:rPr>
              <a:t>Type</a:t>
            </a:r>
            <a:r>
              <a:rPr lang="pl-PL" sz="1400" b="1" dirty="0">
                <a:solidFill>
                  <a:schemeClr val="bg1"/>
                </a:solidFill>
                <a:latin typeface="Arial" panose="020B0604020202020204" pitchFamily="34" charset="0"/>
                <a:cs typeface="Arial" panose="020B0604020202020204" pitchFamily="34" charset="0"/>
              </a:rPr>
              <a:t> III</a:t>
            </a:r>
          </a:p>
        </p:txBody>
      </p:sp>
      <p:sp>
        <p:nvSpPr>
          <p:cNvPr id="11" name="pole tekstowe 10">
            <a:extLst>
              <a:ext uri="{FF2B5EF4-FFF2-40B4-BE49-F238E27FC236}">
                <a16:creationId xmlns:a16="http://schemas.microsoft.com/office/drawing/2014/main" id="{EC9C6675-EECD-7E22-D072-9F10A1CFB545}"/>
              </a:ext>
            </a:extLst>
          </p:cNvPr>
          <p:cNvSpPr txBox="1"/>
          <p:nvPr/>
        </p:nvSpPr>
        <p:spPr>
          <a:xfrm>
            <a:off x="4185082" y="3261133"/>
            <a:ext cx="1137370" cy="307777"/>
          </a:xfrm>
          <a:prstGeom prst="rect">
            <a:avLst/>
          </a:prstGeom>
          <a:noFill/>
        </p:spPr>
        <p:txBody>
          <a:bodyPr wrap="square">
            <a:spAutoFit/>
          </a:bodyPr>
          <a:lstStyle/>
          <a:p>
            <a:pPr algn="r"/>
            <a:r>
              <a:rPr lang="pl-PL" sz="1400" b="1" dirty="0" err="1">
                <a:solidFill>
                  <a:schemeClr val="bg1"/>
                </a:solidFill>
                <a:latin typeface="Arial" panose="020B0604020202020204" pitchFamily="34" charset="0"/>
                <a:cs typeface="Arial" panose="020B0604020202020204" pitchFamily="34" charset="0"/>
              </a:rPr>
              <a:t>Type</a:t>
            </a:r>
            <a:r>
              <a:rPr lang="pl-PL" sz="1400" b="1" dirty="0">
                <a:solidFill>
                  <a:schemeClr val="bg1"/>
                </a:solidFill>
                <a:latin typeface="Arial" panose="020B0604020202020204" pitchFamily="34" charset="0"/>
                <a:cs typeface="Arial" panose="020B0604020202020204" pitchFamily="34" charset="0"/>
              </a:rPr>
              <a:t> I</a:t>
            </a:r>
          </a:p>
        </p:txBody>
      </p:sp>
      <p:sp>
        <p:nvSpPr>
          <p:cNvPr id="12" name="pole tekstowe 11">
            <a:extLst>
              <a:ext uri="{FF2B5EF4-FFF2-40B4-BE49-F238E27FC236}">
                <a16:creationId xmlns:a16="http://schemas.microsoft.com/office/drawing/2014/main" id="{1BBC97A0-FAF8-BD7E-0C50-E36703D64543}"/>
              </a:ext>
            </a:extLst>
          </p:cNvPr>
          <p:cNvSpPr txBox="1"/>
          <p:nvPr/>
        </p:nvSpPr>
        <p:spPr>
          <a:xfrm>
            <a:off x="4185082" y="4014604"/>
            <a:ext cx="1137370" cy="307777"/>
          </a:xfrm>
          <a:prstGeom prst="rect">
            <a:avLst/>
          </a:prstGeom>
          <a:noFill/>
        </p:spPr>
        <p:txBody>
          <a:bodyPr wrap="square">
            <a:spAutoFit/>
          </a:bodyPr>
          <a:lstStyle/>
          <a:p>
            <a:pPr algn="r"/>
            <a:r>
              <a:rPr lang="pl-PL" sz="1400" b="1" dirty="0" err="1">
                <a:solidFill>
                  <a:schemeClr val="bg1"/>
                </a:solidFill>
                <a:latin typeface="Arial" panose="020B0604020202020204" pitchFamily="34" charset="0"/>
                <a:cs typeface="Arial" panose="020B0604020202020204" pitchFamily="34" charset="0"/>
              </a:rPr>
              <a:t>Type</a:t>
            </a:r>
            <a:r>
              <a:rPr lang="pl-PL" sz="1400" b="1" dirty="0">
                <a:solidFill>
                  <a:schemeClr val="bg1"/>
                </a:solidFill>
                <a:latin typeface="Arial" panose="020B0604020202020204" pitchFamily="34" charset="0"/>
                <a:cs typeface="Arial" panose="020B0604020202020204" pitchFamily="34" charset="0"/>
              </a:rPr>
              <a:t> I</a:t>
            </a:r>
          </a:p>
        </p:txBody>
      </p:sp>
      <p:sp>
        <p:nvSpPr>
          <p:cNvPr id="13" name="pole tekstowe 12">
            <a:extLst>
              <a:ext uri="{FF2B5EF4-FFF2-40B4-BE49-F238E27FC236}">
                <a16:creationId xmlns:a16="http://schemas.microsoft.com/office/drawing/2014/main" id="{983A0A6A-C13B-9881-CED1-93DDFDB72736}"/>
              </a:ext>
            </a:extLst>
          </p:cNvPr>
          <p:cNvSpPr txBox="1"/>
          <p:nvPr/>
        </p:nvSpPr>
        <p:spPr>
          <a:xfrm>
            <a:off x="719999" y="900000"/>
            <a:ext cx="10800000" cy="971292"/>
          </a:xfrm>
          <a:prstGeom prst="rect">
            <a:avLst/>
          </a:prstGeom>
          <a:noFill/>
        </p:spPr>
        <p:txBody>
          <a:bodyPr wrap="square">
            <a:spAutoFit/>
          </a:bodyPr>
          <a:lstStyle/>
          <a:p>
            <a:pPr>
              <a:lnSpc>
                <a:spcPct val="107000"/>
              </a:lnSpc>
            </a:pPr>
            <a:r>
              <a:rPr lang="en-US" sz="1800" b="1" dirty="0">
                <a:solidFill>
                  <a:schemeClr val="tx1"/>
                </a:solidFill>
                <a:latin typeface="Aptos" panose="020B0004020202020204" pitchFamily="34" charset="0"/>
                <a:cs typeface="Arial" panose="020B0604020202020204" pitchFamily="34" charset="0"/>
              </a:rPr>
              <a:t>Type III </a:t>
            </a:r>
            <a:r>
              <a:rPr lang="pl-PL" sz="1800" dirty="0" err="1">
                <a:solidFill>
                  <a:schemeClr val="tx1"/>
                </a:solidFill>
                <a:latin typeface="Aptos" panose="020B0004020202020204" pitchFamily="34" charset="0"/>
                <a:cs typeface="Arial" panose="020B0604020202020204" pitchFamily="34" charset="0"/>
              </a:rPr>
              <a:t>events</a:t>
            </a:r>
            <a:r>
              <a:rPr lang="en-US" sz="1800" dirty="0">
                <a:solidFill>
                  <a:schemeClr val="tx1"/>
                </a:solidFill>
                <a:latin typeface="Aptos" panose="020B0004020202020204" pitchFamily="34" charset="0"/>
                <a:cs typeface="Arial" panose="020B0604020202020204" pitchFamily="34" charset="0"/>
              </a:rPr>
              <a:t> are the most common flare associated bursts and can occur over a wide frequency range</a:t>
            </a:r>
            <a:r>
              <a:rPr lang="pl-PL" sz="1800" dirty="0">
                <a:solidFill>
                  <a:schemeClr val="tx1"/>
                </a:solidFill>
                <a:latin typeface="Aptos" panose="020B0004020202020204" pitchFamily="34" charset="0"/>
                <a:cs typeface="Arial" panose="020B0604020202020204" pitchFamily="34" charset="0"/>
              </a:rPr>
              <a:t>       </a:t>
            </a:r>
            <a:r>
              <a:rPr lang="en-US" sz="1800" dirty="0">
                <a:solidFill>
                  <a:schemeClr val="tx1"/>
                </a:solidFill>
                <a:latin typeface="Aptos" panose="020B0004020202020204" pitchFamily="34" charset="0"/>
                <a:cs typeface="Arial" panose="020B0604020202020204" pitchFamily="34" charset="0"/>
              </a:rPr>
              <a:t> 1 GHz–10 kHz </a:t>
            </a:r>
            <a:r>
              <a:rPr lang="pl-PL" sz="1800" dirty="0">
                <a:latin typeface="Aptos" panose="020B0004020202020204" pitchFamily="34" charset="0"/>
                <a:cs typeface="Arial" panose="020B0604020202020204" pitchFamily="34" charset="0"/>
              </a:rPr>
              <a:t>(</a:t>
            </a:r>
            <a:r>
              <a:rPr lang="en-US" sz="1800" dirty="0">
                <a:latin typeface="Aptos" panose="020B0004020202020204" pitchFamily="34" charset="0"/>
                <a:cs typeface="Arial" panose="020B0604020202020204" pitchFamily="34" charset="0"/>
              </a:rPr>
              <a:t>from the low corona to beyond 1 AU</a:t>
            </a:r>
            <a:r>
              <a:rPr lang="pl-PL" sz="1800" dirty="0">
                <a:latin typeface="Aptos" panose="020B0004020202020204" pitchFamily="34" charset="0"/>
                <a:cs typeface="Arial" panose="020B0604020202020204" pitchFamily="34" charset="0"/>
              </a:rPr>
              <a:t>)</a:t>
            </a:r>
            <a:r>
              <a:rPr lang="en-US" sz="1800" dirty="0">
                <a:latin typeface="Aptos" panose="020B0004020202020204" pitchFamily="34" charset="0"/>
                <a:cs typeface="Arial" panose="020B0604020202020204" pitchFamily="34" charset="0"/>
              </a:rPr>
              <a:t>.</a:t>
            </a:r>
            <a:r>
              <a:rPr lang="pl-PL" sz="1800" dirty="0">
                <a:latin typeface="Aptos" panose="020B0004020202020204" pitchFamily="34" charset="0"/>
                <a:cs typeface="Arial" panose="020B0604020202020204" pitchFamily="34" charset="0"/>
              </a:rPr>
              <a:t> I</a:t>
            </a:r>
            <a:r>
              <a:rPr lang="en-GB" sz="1800" b="0" dirty="0">
                <a:effectLst/>
                <a:latin typeface="Aptos" panose="020B0004020202020204" pitchFamily="34" charset="0"/>
                <a:ea typeface="Arial" panose="020B0604020202020204" pitchFamily="34" charset="0"/>
              </a:rPr>
              <a:t>n the dynamic spectrum </a:t>
            </a:r>
            <a:r>
              <a:rPr lang="pl-PL" sz="1800" b="0" dirty="0" err="1">
                <a:effectLst/>
                <a:latin typeface="Aptos" panose="020B0004020202020204" pitchFamily="34" charset="0"/>
                <a:ea typeface="Arial" panose="020B0604020202020204" pitchFamily="34" charset="0"/>
              </a:rPr>
              <a:t>they</a:t>
            </a:r>
            <a:r>
              <a:rPr lang="pl-PL" sz="1800" b="0" dirty="0">
                <a:effectLst/>
                <a:latin typeface="Aptos" panose="020B0004020202020204" pitchFamily="34" charset="0"/>
                <a:ea typeface="Arial" panose="020B0604020202020204" pitchFamily="34" charset="0"/>
              </a:rPr>
              <a:t> </a:t>
            </a:r>
            <a:r>
              <a:rPr lang="en-GB" sz="1800" b="0" dirty="0">
                <a:effectLst/>
                <a:latin typeface="Aptos" panose="020B0004020202020204" pitchFamily="34" charset="0"/>
                <a:ea typeface="Arial" panose="020B0604020202020204" pitchFamily="34" charset="0"/>
              </a:rPr>
              <a:t>occur usually in groups of several almost vertical structures of enhanced radio emission.</a:t>
            </a:r>
            <a:endParaRPr lang="en-US" sz="1800" dirty="0">
              <a:latin typeface="Aptos" panose="020B0004020202020204" pitchFamily="34" charset="0"/>
              <a:cs typeface="Arial" panose="020B0604020202020204" pitchFamily="34" charset="0"/>
            </a:endParaRPr>
          </a:p>
        </p:txBody>
      </p:sp>
      <p:cxnSp>
        <p:nvCxnSpPr>
          <p:cNvPr id="5" name="Łącznik prosty 4">
            <a:extLst>
              <a:ext uri="{FF2B5EF4-FFF2-40B4-BE49-F238E27FC236}">
                <a16:creationId xmlns:a16="http://schemas.microsoft.com/office/drawing/2014/main" id="{241B7109-D0D4-FEAC-C302-B0334F27D089}"/>
              </a:ext>
            </a:extLst>
          </p:cNvPr>
          <p:cNvCxnSpPr>
            <a:cxnSpLocks/>
          </p:cNvCxnSpPr>
          <p:nvPr/>
        </p:nvCxnSpPr>
        <p:spPr>
          <a:xfrm>
            <a:off x="792000" y="720000"/>
            <a:ext cx="31662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67487D84-D0DD-A27E-630C-65EDB88973B0}"/>
              </a:ext>
            </a:extLst>
          </p:cNvPr>
          <p:cNvSpPr/>
          <p:nvPr/>
        </p:nvSpPr>
        <p:spPr>
          <a:xfrm>
            <a:off x="992036" y="2116176"/>
            <a:ext cx="4917688" cy="1116000"/>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ole tekstowe 13">
            <a:extLst>
              <a:ext uri="{FF2B5EF4-FFF2-40B4-BE49-F238E27FC236}">
                <a16:creationId xmlns:a16="http://schemas.microsoft.com/office/drawing/2014/main" id="{D252F8D0-5330-6869-C773-A5DE7DDC9FD3}"/>
              </a:ext>
            </a:extLst>
          </p:cNvPr>
          <p:cNvSpPr txBox="1"/>
          <p:nvPr/>
        </p:nvSpPr>
        <p:spPr>
          <a:xfrm>
            <a:off x="7384648" y="1920017"/>
            <a:ext cx="4135351" cy="1267655"/>
          </a:xfrm>
          <a:prstGeom prst="rect">
            <a:avLst/>
          </a:prstGeom>
          <a:noFill/>
        </p:spPr>
        <p:txBody>
          <a:bodyPr wrap="square">
            <a:spAutoFit/>
          </a:bodyPr>
          <a:lstStyle/>
          <a:p>
            <a:pPr>
              <a:lnSpc>
                <a:spcPct val="107000"/>
              </a:lnSpc>
            </a:pPr>
            <a:r>
              <a:rPr lang="en-US" sz="1800" b="1" dirty="0">
                <a:solidFill>
                  <a:schemeClr val="tx1"/>
                </a:solidFill>
                <a:latin typeface="Aptos" panose="020B0004020202020204" pitchFamily="34" charset="0"/>
                <a:cs typeface="Arial" panose="020B0604020202020204" pitchFamily="34" charset="0"/>
              </a:rPr>
              <a:t>Duration:</a:t>
            </a:r>
            <a:r>
              <a:rPr lang="pl-PL" sz="1800" b="1" dirty="0">
                <a:solidFill>
                  <a:schemeClr val="tx1"/>
                </a:solidFill>
                <a:latin typeface="Aptos" panose="020B0004020202020204" pitchFamily="34" charset="0"/>
                <a:cs typeface="Arial" panose="020B0604020202020204" pitchFamily="34" charset="0"/>
              </a:rPr>
              <a:t> </a:t>
            </a:r>
          </a:p>
          <a:p>
            <a:pPr marL="285750" indent="-285750">
              <a:lnSpc>
                <a:spcPct val="107000"/>
              </a:lnSpc>
              <a:buFont typeface="Aptos" panose="020B0004020202020204" pitchFamily="34" charset="0"/>
              <a:buChar char="−"/>
            </a:pPr>
            <a:r>
              <a:rPr lang="en-US" sz="1800" dirty="0">
                <a:solidFill>
                  <a:schemeClr val="tx1"/>
                </a:solidFill>
                <a:latin typeface="Aptos" panose="020B0004020202020204" pitchFamily="34" charset="0"/>
                <a:cs typeface="Arial" panose="020B0604020202020204" pitchFamily="34" charset="0"/>
              </a:rPr>
              <a:t>single burst</a:t>
            </a:r>
            <a:r>
              <a:rPr lang="pl-PL" sz="1800" dirty="0">
                <a:solidFill>
                  <a:schemeClr val="tx1"/>
                </a:solidFill>
                <a:latin typeface="Aptos" panose="020B0004020202020204" pitchFamily="34" charset="0"/>
                <a:cs typeface="Arial" panose="020B0604020202020204" pitchFamily="34" charset="0"/>
              </a:rPr>
              <a:t>: </a:t>
            </a:r>
            <a:r>
              <a:rPr lang="en-US" sz="1800" dirty="0">
                <a:latin typeface="Aptos" panose="020B0004020202020204" pitchFamily="34" charset="0"/>
                <a:cs typeface="Arial" panose="020B0604020202020204" pitchFamily="34" charset="0"/>
              </a:rPr>
              <a:t>1</a:t>
            </a:r>
            <a:r>
              <a:rPr lang="pl-PL" sz="1800" dirty="0">
                <a:latin typeface="Aptos" panose="020B0004020202020204" pitchFamily="34" charset="0"/>
                <a:cs typeface="Arial" panose="020B0604020202020204" pitchFamily="34" charset="0"/>
              </a:rPr>
              <a:t>–3 </a:t>
            </a:r>
            <a:r>
              <a:rPr lang="en-US" sz="1800" dirty="0">
                <a:latin typeface="Aptos" panose="020B0004020202020204" pitchFamily="34" charset="0"/>
                <a:cs typeface="Arial" panose="020B0604020202020204" pitchFamily="34" charset="0"/>
              </a:rPr>
              <a:t>s</a:t>
            </a:r>
            <a:r>
              <a:rPr lang="pl-PL" dirty="0">
                <a:latin typeface="Aptos" panose="020B0004020202020204" pitchFamily="34" charset="0"/>
                <a:cs typeface="Arial" panose="020B0604020202020204" pitchFamily="34" charset="0"/>
              </a:rPr>
              <a:t>,</a:t>
            </a:r>
            <a:r>
              <a:rPr lang="pl-PL" sz="1800" dirty="0">
                <a:latin typeface="Aptos" panose="020B0004020202020204" pitchFamily="34" charset="0"/>
                <a:cs typeface="Arial" panose="020B0604020202020204" pitchFamily="34" charset="0"/>
              </a:rPr>
              <a:t> </a:t>
            </a:r>
          </a:p>
          <a:p>
            <a:pPr marL="285750" indent="-285750">
              <a:lnSpc>
                <a:spcPct val="107000"/>
              </a:lnSpc>
              <a:buFont typeface="Aptos" panose="020B0004020202020204" pitchFamily="34" charset="0"/>
              <a:buChar char="−"/>
            </a:pPr>
            <a:r>
              <a:rPr lang="pl-PL" sz="1800" dirty="0">
                <a:solidFill>
                  <a:schemeClr val="tx1"/>
                </a:solidFill>
                <a:latin typeface="Aptos" panose="020B0004020202020204" pitchFamily="34" charset="0"/>
                <a:cs typeface="Arial" panose="020B0604020202020204" pitchFamily="34" charset="0"/>
              </a:rPr>
              <a:t>g</a:t>
            </a:r>
            <a:r>
              <a:rPr lang="en-US" sz="1800" dirty="0" err="1">
                <a:solidFill>
                  <a:schemeClr val="tx1"/>
                </a:solidFill>
                <a:latin typeface="Aptos" panose="020B0004020202020204" pitchFamily="34" charset="0"/>
                <a:cs typeface="Arial" panose="020B0604020202020204" pitchFamily="34" charset="0"/>
              </a:rPr>
              <a:t>roup</a:t>
            </a:r>
            <a:r>
              <a:rPr lang="pl-PL" sz="1800" dirty="0">
                <a:solidFill>
                  <a:schemeClr val="tx1"/>
                </a:solidFill>
                <a:latin typeface="Aptos" panose="020B0004020202020204" pitchFamily="34" charset="0"/>
                <a:cs typeface="Arial" panose="020B0604020202020204" pitchFamily="34" charset="0"/>
              </a:rPr>
              <a:t>: </a:t>
            </a:r>
            <a:r>
              <a:rPr lang="en-US" sz="1800" dirty="0">
                <a:latin typeface="Aptos" panose="020B0004020202020204" pitchFamily="34" charset="0"/>
                <a:cs typeface="Arial" panose="020B0604020202020204" pitchFamily="34" charset="0"/>
              </a:rPr>
              <a:t>1</a:t>
            </a:r>
            <a:r>
              <a:rPr lang="pl-PL" sz="1800" dirty="0">
                <a:latin typeface="Aptos" panose="020B0004020202020204" pitchFamily="34" charset="0"/>
                <a:cs typeface="Arial" panose="020B0604020202020204" pitchFamily="34" charset="0"/>
              </a:rPr>
              <a:t>–</a:t>
            </a:r>
            <a:r>
              <a:rPr lang="en-US" sz="1800" dirty="0">
                <a:latin typeface="Aptos" panose="020B0004020202020204" pitchFamily="34" charset="0"/>
                <a:cs typeface="Arial" panose="020B0604020202020204" pitchFamily="34" charset="0"/>
              </a:rPr>
              <a:t>5 min</a:t>
            </a:r>
            <a:r>
              <a:rPr lang="pl-PL" sz="1800" dirty="0">
                <a:latin typeface="Aptos" panose="020B0004020202020204" pitchFamily="34" charset="0"/>
                <a:cs typeface="Arial" panose="020B0604020202020204" pitchFamily="34" charset="0"/>
              </a:rPr>
              <a:t>,</a:t>
            </a:r>
            <a:endParaRPr lang="pl-PL" dirty="0">
              <a:latin typeface="Aptos" panose="020B0004020202020204" pitchFamily="34" charset="0"/>
              <a:cs typeface="Arial" panose="020B0604020202020204" pitchFamily="34" charset="0"/>
            </a:endParaRPr>
          </a:p>
          <a:p>
            <a:pPr marL="285750" indent="-285750">
              <a:lnSpc>
                <a:spcPct val="107000"/>
              </a:lnSpc>
              <a:buFont typeface="Aptos" panose="020B0004020202020204" pitchFamily="34" charset="0"/>
              <a:buChar char="−"/>
            </a:pPr>
            <a:r>
              <a:rPr lang="pl-PL" dirty="0">
                <a:latin typeface="Aptos" panose="020B0004020202020204" pitchFamily="34" charset="0"/>
                <a:cs typeface="Arial" panose="020B0604020202020204" pitchFamily="34" charset="0"/>
              </a:rPr>
              <a:t>s</a:t>
            </a:r>
            <a:r>
              <a:rPr lang="en-US" sz="1800" dirty="0" err="1">
                <a:solidFill>
                  <a:schemeClr val="tx1"/>
                </a:solidFill>
                <a:latin typeface="Aptos" panose="020B0004020202020204" pitchFamily="34" charset="0"/>
                <a:cs typeface="Arial" panose="020B0604020202020204" pitchFamily="34" charset="0"/>
              </a:rPr>
              <a:t>torm</a:t>
            </a:r>
            <a:r>
              <a:rPr lang="pl-PL" sz="1800" dirty="0">
                <a:solidFill>
                  <a:schemeClr val="tx1"/>
                </a:solidFill>
                <a:latin typeface="Aptos" panose="020B0004020202020204" pitchFamily="34" charset="0"/>
                <a:cs typeface="Arial" panose="020B0604020202020204" pitchFamily="34" charset="0"/>
              </a:rPr>
              <a:t>: </a:t>
            </a:r>
            <a:r>
              <a:rPr lang="en-US" sz="1800" dirty="0">
                <a:latin typeface="Aptos" panose="020B0004020202020204" pitchFamily="34" charset="0"/>
                <a:cs typeface="Arial" panose="020B0604020202020204" pitchFamily="34" charset="0"/>
              </a:rPr>
              <a:t>minutes</a:t>
            </a:r>
            <a:r>
              <a:rPr lang="pl-PL" sz="1800" dirty="0">
                <a:latin typeface="Aptos" panose="020B0004020202020204" pitchFamily="34" charset="0"/>
                <a:cs typeface="Arial" panose="020B0604020202020204" pitchFamily="34" charset="0"/>
              </a:rPr>
              <a:t>–</a:t>
            </a:r>
            <a:r>
              <a:rPr lang="en-US" sz="1800" dirty="0">
                <a:latin typeface="Aptos" panose="020B0004020202020204" pitchFamily="34" charset="0"/>
                <a:cs typeface="Arial" panose="020B0604020202020204" pitchFamily="34" charset="0"/>
              </a:rPr>
              <a:t>hours</a:t>
            </a:r>
            <a:r>
              <a:rPr lang="pl-PL" sz="1800" dirty="0">
                <a:latin typeface="Aptos" panose="020B0004020202020204" pitchFamily="34" charset="0"/>
                <a:cs typeface="Arial" panose="020B0604020202020204" pitchFamily="34" charset="0"/>
              </a:rPr>
              <a:t>.</a:t>
            </a:r>
            <a:endParaRPr lang="pl-PL" sz="1800" b="0" i="0" u="none" strike="noStrike" baseline="0" dirty="0">
              <a:solidFill>
                <a:schemeClr val="tx1"/>
              </a:solidFill>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28175767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e tekstowe 9">
            <a:extLst>
              <a:ext uri="{FF2B5EF4-FFF2-40B4-BE49-F238E27FC236}">
                <a16:creationId xmlns:a16="http://schemas.microsoft.com/office/drawing/2014/main" id="{90A524A3-B6C2-00AA-7575-C604343C7313}"/>
              </a:ext>
            </a:extLst>
          </p:cNvPr>
          <p:cNvSpPr txBox="1"/>
          <p:nvPr/>
        </p:nvSpPr>
        <p:spPr>
          <a:xfrm>
            <a:off x="5076000" y="1332000"/>
            <a:ext cx="6827173" cy="1754326"/>
          </a:xfrm>
          <a:prstGeom prst="rect">
            <a:avLst/>
          </a:prstGeom>
          <a:noFill/>
        </p:spPr>
        <p:txBody>
          <a:bodyPr wrap="square">
            <a:spAutoFit/>
          </a:bodyPr>
          <a:lstStyle/>
          <a:p>
            <a:pPr marL="285750" indent="-285750" algn="l">
              <a:buFont typeface="Aptos" panose="020B0004020202020204" pitchFamily="34" charset="0"/>
              <a:buChar char="−"/>
            </a:pPr>
            <a:r>
              <a:rPr lang="pl-PL" sz="1800" b="1" u="none" strike="noStrike" baseline="0" dirty="0">
                <a:latin typeface="Aptos" panose="020B0004020202020204" pitchFamily="34" charset="0"/>
              </a:rPr>
              <a:t>s</a:t>
            </a:r>
            <a:r>
              <a:rPr lang="en-US" sz="1800" b="1" u="none" strike="noStrike" baseline="0" dirty="0" err="1">
                <a:latin typeface="Aptos" panose="020B0004020202020204" pitchFamily="34" charset="0"/>
              </a:rPr>
              <a:t>tationary</a:t>
            </a:r>
            <a:r>
              <a:rPr lang="pl-PL" sz="1800" b="0" u="none" strike="noStrike" baseline="0" dirty="0">
                <a:latin typeface="Aptos" panose="020B0004020202020204" pitchFamily="34" charset="0"/>
              </a:rPr>
              <a:t>, </a:t>
            </a:r>
            <a:r>
              <a:rPr lang="en-US" sz="1800" b="0" u="none" strike="noStrike" baseline="0" dirty="0">
                <a:latin typeface="Aptos" panose="020B0004020202020204" pitchFamily="34" charset="0"/>
              </a:rPr>
              <a:t>show no frequency drift and are characterized as broad-band, long</a:t>
            </a:r>
            <a:r>
              <a:rPr lang="pl-PL" sz="1800" b="0" u="none" strike="noStrike" baseline="0" dirty="0">
                <a:latin typeface="Aptos" panose="020B0004020202020204" pitchFamily="34" charset="0"/>
              </a:rPr>
              <a:t>-</a:t>
            </a:r>
            <a:r>
              <a:rPr lang="en-US" sz="1800" b="0" u="none" strike="noStrike" baseline="0" dirty="0">
                <a:latin typeface="Aptos" panose="020B0004020202020204" pitchFamily="34" charset="0"/>
              </a:rPr>
              <a:t>lasting</a:t>
            </a:r>
            <a:r>
              <a:rPr lang="pl-PL" sz="1800" b="0" u="none" strike="noStrike" baseline="0" dirty="0">
                <a:latin typeface="Aptos" panose="020B0004020202020204" pitchFamily="34" charset="0"/>
              </a:rPr>
              <a:t> </a:t>
            </a:r>
            <a:r>
              <a:rPr lang="en-US" sz="1800" b="0" u="none" strike="noStrike" baseline="0" dirty="0">
                <a:latin typeface="Aptos" panose="020B0004020202020204" pitchFamily="34" charset="0"/>
              </a:rPr>
              <a:t>continuum features which show a wide variety of fine structures –</a:t>
            </a:r>
            <a:r>
              <a:rPr lang="pl-PL" sz="1800" b="0" u="none" strike="noStrike" baseline="0" dirty="0">
                <a:latin typeface="Aptos" panose="020B0004020202020204" pitchFamily="34" charset="0"/>
              </a:rPr>
              <a:t> </a:t>
            </a:r>
            <a:r>
              <a:rPr lang="en-US" sz="1800" b="0" u="none" strike="noStrike" baseline="0" dirty="0">
                <a:latin typeface="Aptos" panose="020B0004020202020204" pitchFamily="34" charset="0"/>
              </a:rPr>
              <a:t>pulsations, zebra patterns and fiber bursts</a:t>
            </a:r>
            <a:r>
              <a:rPr lang="pl-PL" sz="1800" b="0" u="none" strike="noStrike" baseline="0" dirty="0">
                <a:latin typeface="Aptos" panose="020B0004020202020204" pitchFamily="34" charset="0"/>
              </a:rPr>
              <a:t>,</a:t>
            </a:r>
            <a:endParaRPr lang="pl-PL" dirty="0">
              <a:latin typeface="Aptos" panose="020B0004020202020204" pitchFamily="34" charset="0"/>
            </a:endParaRPr>
          </a:p>
          <a:p>
            <a:pPr marL="285750" indent="-285750" algn="l">
              <a:buFont typeface="Aptos" panose="020B0004020202020204" pitchFamily="34" charset="0"/>
              <a:buChar char="−"/>
            </a:pPr>
            <a:r>
              <a:rPr lang="pl-PL" sz="1800" b="1" u="none" strike="noStrike" baseline="0" dirty="0">
                <a:latin typeface="Aptos" panose="020B0004020202020204" pitchFamily="34" charset="0"/>
              </a:rPr>
              <a:t>m</a:t>
            </a:r>
            <a:r>
              <a:rPr lang="en-US" sz="1800" b="1" u="none" strike="noStrike" baseline="0" dirty="0" err="1">
                <a:latin typeface="Aptos" panose="020B0004020202020204" pitchFamily="34" charset="0"/>
              </a:rPr>
              <a:t>oving</a:t>
            </a:r>
            <a:r>
              <a:rPr lang="pl-PL" sz="1800" b="0" u="none" strike="noStrike" baseline="0" dirty="0">
                <a:latin typeface="Aptos" panose="020B0004020202020204" pitchFamily="34" charset="0"/>
              </a:rPr>
              <a:t>,</a:t>
            </a:r>
            <a:r>
              <a:rPr lang="pl-PL" dirty="0">
                <a:latin typeface="Aptos" panose="020B0004020202020204" pitchFamily="34" charset="0"/>
              </a:rPr>
              <a:t> </a:t>
            </a:r>
            <a:r>
              <a:rPr lang="en-US" sz="1800" b="0" u="none" strike="noStrike" baseline="0" dirty="0">
                <a:latin typeface="Aptos" panose="020B0004020202020204" pitchFamily="34" charset="0"/>
              </a:rPr>
              <a:t>display a slow drift towards lower frequencies, while they are otherwise morphologically</a:t>
            </a:r>
            <a:r>
              <a:rPr lang="pl-PL" sz="1800" b="0" u="none" strike="noStrike" baseline="0" dirty="0">
                <a:latin typeface="Aptos" panose="020B0004020202020204" pitchFamily="34" charset="0"/>
              </a:rPr>
              <a:t> </a:t>
            </a:r>
            <a:r>
              <a:rPr lang="en-US" sz="1800" b="0" u="none" strike="noStrike" baseline="0" dirty="0">
                <a:latin typeface="Aptos" panose="020B0004020202020204" pitchFamily="34" charset="0"/>
              </a:rPr>
              <a:t>similar to stationary type IVs.</a:t>
            </a:r>
            <a:endParaRPr lang="pl-PL" sz="1800" b="0" u="none" strike="noStrike" baseline="0" dirty="0">
              <a:latin typeface="Aptos" panose="020B0004020202020204" pitchFamily="34" charset="0"/>
            </a:endParaRPr>
          </a:p>
        </p:txBody>
      </p:sp>
      <p:sp>
        <p:nvSpPr>
          <p:cNvPr id="3" name="Prostokąt 2">
            <a:extLst>
              <a:ext uri="{FF2B5EF4-FFF2-40B4-BE49-F238E27FC236}">
                <a16:creationId xmlns:a16="http://schemas.microsoft.com/office/drawing/2014/main" id="{2FB51D07-4E71-E41D-E304-320DB1A1F936}"/>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ymbol zastępczy daty 3">
            <a:extLst>
              <a:ext uri="{FF2B5EF4-FFF2-40B4-BE49-F238E27FC236}">
                <a16:creationId xmlns:a16="http://schemas.microsoft.com/office/drawing/2014/main" id="{F81F43CC-DB85-E65E-4FE4-055A574227EB}"/>
              </a:ext>
            </a:extLst>
          </p:cNvPr>
          <p:cNvSpPr txBox="1">
            <a:spLocks/>
          </p:cNvSpPr>
          <p:nvPr/>
        </p:nvSpPr>
        <p:spPr>
          <a:xfrm>
            <a:off x="288000" y="6300000"/>
            <a:ext cx="4680000" cy="457200"/>
          </a:xfrm>
          <a:prstGeom prst="rect">
            <a:avLst/>
          </a:prstGeom>
        </p:spPr>
        <p:txBody>
          <a:bodyPr vert="horz" lIns="91440" tIns="45720" rIns="91440" bIns="45720" rtlCol="0" anchor="ctr"/>
          <a:lstStyle>
            <a:defPPr>
              <a:defRPr lang="pl-PL"/>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pPr>
            <a:r>
              <a:rPr lang="en-GB" sz="1400" kern="100">
                <a:solidFill>
                  <a:schemeClr val="bg1"/>
                </a:solidFill>
                <a:latin typeface="Aptos" panose="020B0004020202020204" pitchFamily="34" charset="0"/>
                <a:ea typeface="Aptos" panose="020B0004020202020204" pitchFamily="34" charset="0"/>
              </a:rPr>
              <a:t>Solar research with LOFAR telescope</a:t>
            </a:r>
            <a:endParaRPr lang="pl-PL" sz="1400" kern="100" dirty="0">
              <a:solidFill>
                <a:schemeClr val="bg1"/>
              </a:solidFill>
              <a:latin typeface="Aptos" panose="020B0004020202020204" pitchFamily="34" charset="0"/>
              <a:ea typeface="Aptos" panose="020B0004020202020204" pitchFamily="34" charset="0"/>
            </a:endParaRPr>
          </a:p>
        </p:txBody>
      </p:sp>
      <p:sp>
        <p:nvSpPr>
          <p:cNvPr id="8" name="pole tekstowe 7">
            <a:extLst>
              <a:ext uri="{FF2B5EF4-FFF2-40B4-BE49-F238E27FC236}">
                <a16:creationId xmlns:a16="http://schemas.microsoft.com/office/drawing/2014/main" id="{D5BD8BE4-E7DC-D231-2B19-A3835AE995E8}"/>
              </a:ext>
            </a:extLst>
          </p:cNvPr>
          <p:cNvSpPr txBox="1"/>
          <p:nvPr/>
        </p:nvSpPr>
        <p:spPr>
          <a:xfrm>
            <a:off x="720000" y="360000"/>
            <a:ext cx="10800000" cy="400110"/>
          </a:xfrm>
          <a:prstGeom prst="rect">
            <a:avLst/>
          </a:prstGeom>
          <a:noFill/>
        </p:spPr>
        <p:txBody>
          <a:bodyPr wrap="square" rtlCol="0">
            <a:spAutoFit/>
          </a:bodyPr>
          <a:lstStyle/>
          <a:p>
            <a:r>
              <a:rPr lang="pl-PL" sz="2000" b="1" dirty="0">
                <a:latin typeface="Aptos" panose="020B0004020202020204" pitchFamily="34" charset="0"/>
                <a:ea typeface="MS Mincho" panose="02020609040205080304" pitchFamily="49" charset="-128"/>
                <a:cs typeface="Arial" panose="020B0604020202020204" pitchFamily="34" charset="0"/>
              </a:rPr>
              <a:t>TYPE IV &amp; V RADIO BURSTS</a:t>
            </a:r>
            <a:endParaRPr lang="en-US" sz="2000" b="1" dirty="0">
              <a:latin typeface="Aptos" panose="020B0004020202020204" pitchFamily="34" charset="0"/>
              <a:cs typeface="Arial" panose="020B0604020202020204" pitchFamily="34" charset="0"/>
            </a:endParaRPr>
          </a:p>
        </p:txBody>
      </p:sp>
      <p:sp>
        <p:nvSpPr>
          <p:cNvPr id="12" name="Symbol zastępczy daty 3">
            <a:extLst>
              <a:ext uri="{FF2B5EF4-FFF2-40B4-BE49-F238E27FC236}">
                <a16:creationId xmlns:a16="http://schemas.microsoft.com/office/drawing/2014/main" id="{FCBEC3C9-5270-6DE3-FEAB-E937D669A846}"/>
              </a:ext>
            </a:extLst>
          </p:cNvPr>
          <p:cNvSpPr txBox="1">
            <a:spLocks/>
          </p:cNvSpPr>
          <p:nvPr/>
        </p:nvSpPr>
        <p:spPr>
          <a:xfrm>
            <a:off x="4999023" y="3239738"/>
            <a:ext cx="2011698" cy="323165"/>
          </a:xfrm>
          <a:prstGeom prst="rect">
            <a:avLst/>
          </a:prstGeom>
        </p:spPr>
        <p:txBody>
          <a:bodyPr vert="horz" lIns="91440" tIns="45720" rIns="91440" bIns="45720" rtlCol="0" anchor="ctr"/>
          <a:lstStyle>
            <a:defPPr>
              <a:defRPr lang="pl-PL"/>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1400" dirty="0" err="1">
                <a:solidFill>
                  <a:schemeClr val="tx1"/>
                </a:solidFill>
                <a:latin typeface="Aptos" panose="020B0004020202020204" pitchFamily="34" charset="0"/>
                <a:cs typeface="Arial" panose="020B0604020202020204" pitchFamily="34" charset="0"/>
              </a:rPr>
              <a:t>Magdalenić</a:t>
            </a:r>
            <a:r>
              <a:rPr lang="pl-PL" sz="1400" dirty="0">
                <a:solidFill>
                  <a:schemeClr val="tx1"/>
                </a:solidFill>
                <a:latin typeface="Aptos" panose="020B0004020202020204" pitchFamily="34" charset="0"/>
                <a:cs typeface="Arial" panose="020B0604020202020204" pitchFamily="34" charset="0"/>
              </a:rPr>
              <a:t> et al. 2020</a:t>
            </a:r>
            <a:endParaRPr lang="pl-PL" sz="1400" dirty="0">
              <a:solidFill>
                <a:schemeClr val="tx1"/>
              </a:solidFill>
            </a:endParaRPr>
          </a:p>
        </p:txBody>
      </p:sp>
      <p:cxnSp>
        <p:nvCxnSpPr>
          <p:cNvPr id="2" name="Łącznik prosty 1">
            <a:extLst>
              <a:ext uri="{FF2B5EF4-FFF2-40B4-BE49-F238E27FC236}">
                <a16:creationId xmlns:a16="http://schemas.microsoft.com/office/drawing/2014/main" id="{D7AFC54C-1AF8-014E-E279-2E898E34A05E}"/>
              </a:ext>
            </a:extLst>
          </p:cNvPr>
          <p:cNvCxnSpPr>
            <a:cxnSpLocks/>
          </p:cNvCxnSpPr>
          <p:nvPr/>
        </p:nvCxnSpPr>
        <p:spPr>
          <a:xfrm>
            <a:off x="792000" y="720000"/>
            <a:ext cx="31662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
        <p:nvSpPr>
          <p:cNvPr id="9" name="pole tekstowe 8">
            <a:extLst>
              <a:ext uri="{FF2B5EF4-FFF2-40B4-BE49-F238E27FC236}">
                <a16:creationId xmlns:a16="http://schemas.microsoft.com/office/drawing/2014/main" id="{B14C0448-667B-18F1-E8FA-8E68B91B28E0}"/>
              </a:ext>
            </a:extLst>
          </p:cNvPr>
          <p:cNvSpPr txBox="1"/>
          <p:nvPr/>
        </p:nvSpPr>
        <p:spPr>
          <a:xfrm>
            <a:off x="792000" y="844220"/>
            <a:ext cx="10800000" cy="369332"/>
          </a:xfrm>
          <a:prstGeom prst="rect">
            <a:avLst/>
          </a:prstGeom>
          <a:noFill/>
        </p:spPr>
        <p:txBody>
          <a:bodyPr wrap="square">
            <a:spAutoFit/>
          </a:bodyPr>
          <a:lstStyle/>
          <a:p>
            <a:pPr algn="l"/>
            <a:r>
              <a:rPr lang="en-US" sz="1800" b="1" i="0" u="none" strike="noStrike" baseline="0" dirty="0">
                <a:latin typeface="Aptos" panose="020B0004020202020204" pitchFamily="34" charset="0"/>
              </a:rPr>
              <a:t>Type IV </a:t>
            </a:r>
            <a:r>
              <a:rPr lang="en-US" sz="1800" b="0" i="0" u="none" strike="noStrike" baseline="0" dirty="0">
                <a:latin typeface="Aptos" panose="020B0004020202020204" pitchFamily="34" charset="0"/>
              </a:rPr>
              <a:t>bursts are flare-related broad-band continua. They are divided into two distinct categories:</a:t>
            </a:r>
            <a:endParaRPr lang="pl-PL" sz="1800" b="0" i="0" u="none" strike="noStrike" baseline="0" dirty="0">
              <a:latin typeface="Aptos" panose="020B0004020202020204" pitchFamily="34" charset="0"/>
            </a:endParaRPr>
          </a:p>
        </p:txBody>
      </p:sp>
      <p:pic>
        <p:nvPicPr>
          <p:cNvPr id="13" name="Obraz 12" descr="Obraz zawierający tekst, zrzut ekranu, Czcionka, numer&#10;&#10;Opis wygenerowany automatycznie">
            <a:extLst>
              <a:ext uri="{FF2B5EF4-FFF2-40B4-BE49-F238E27FC236}">
                <a16:creationId xmlns:a16="http://schemas.microsoft.com/office/drawing/2014/main" id="{63447A68-7CA3-FEAE-D324-006BB6BEC2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00" y="1339536"/>
            <a:ext cx="4279023" cy="2235143"/>
          </a:xfrm>
          <a:prstGeom prst="rect">
            <a:avLst/>
          </a:prstGeom>
        </p:spPr>
      </p:pic>
      <p:pic>
        <p:nvPicPr>
          <p:cNvPr id="14" name="Obraz 13" descr="Obraz zawierający tekst, pismo odręczne, czarne i białe, zrzut ekranu&#10;&#10;Opis wygenerowany automatycznie">
            <a:extLst>
              <a:ext uri="{FF2B5EF4-FFF2-40B4-BE49-F238E27FC236}">
                <a16:creationId xmlns:a16="http://schemas.microsoft.com/office/drawing/2014/main" id="{21E79F99-F37D-CB46-97AE-E685B67776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202" y="3913156"/>
            <a:ext cx="3249345" cy="2286043"/>
          </a:xfrm>
          <a:prstGeom prst="rect">
            <a:avLst/>
          </a:prstGeom>
        </p:spPr>
      </p:pic>
      <p:sp>
        <p:nvSpPr>
          <p:cNvPr id="15" name="pole tekstowe 14">
            <a:extLst>
              <a:ext uri="{FF2B5EF4-FFF2-40B4-BE49-F238E27FC236}">
                <a16:creationId xmlns:a16="http://schemas.microsoft.com/office/drawing/2014/main" id="{B4DE5781-6511-17D8-389B-09533095D915}"/>
              </a:ext>
            </a:extLst>
          </p:cNvPr>
          <p:cNvSpPr txBox="1"/>
          <p:nvPr/>
        </p:nvSpPr>
        <p:spPr>
          <a:xfrm>
            <a:off x="4439797" y="3794114"/>
            <a:ext cx="7350071" cy="923330"/>
          </a:xfrm>
          <a:prstGeom prst="rect">
            <a:avLst/>
          </a:prstGeom>
          <a:noFill/>
        </p:spPr>
        <p:txBody>
          <a:bodyPr wrap="square">
            <a:spAutoFit/>
          </a:bodyPr>
          <a:lstStyle/>
          <a:p>
            <a:r>
              <a:rPr lang="en-US" b="1" i="0" u="none" strike="noStrike" baseline="0" dirty="0">
                <a:latin typeface="Aptos" panose="020B0004020202020204" pitchFamily="34" charset="0"/>
              </a:rPr>
              <a:t>Type V</a:t>
            </a:r>
            <a:r>
              <a:rPr lang="en-US" b="0" i="0" u="none" strike="noStrike" baseline="0" dirty="0">
                <a:latin typeface="Aptos" panose="020B0004020202020204" pitchFamily="34" charset="0"/>
              </a:rPr>
              <a:t> bursts are continuum bursts which start during or</a:t>
            </a:r>
            <a:r>
              <a:rPr lang="pl-PL" b="0" i="0" u="none" strike="noStrike" baseline="0" dirty="0">
                <a:latin typeface="Aptos" panose="020B0004020202020204" pitchFamily="34" charset="0"/>
              </a:rPr>
              <a:t> </a:t>
            </a:r>
            <a:r>
              <a:rPr lang="en-US" b="0" i="0" u="none" strike="noStrike" baseline="0" dirty="0">
                <a:latin typeface="Aptos" panose="020B0004020202020204" pitchFamily="34" charset="0"/>
              </a:rPr>
              <a:t>immediately after a group of type III bursts</a:t>
            </a:r>
            <a:r>
              <a:rPr lang="pl-PL" b="0" i="0" u="none" strike="noStrike" baseline="0" dirty="0">
                <a:latin typeface="Aptos" panose="020B0004020202020204" pitchFamily="34" charset="0"/>
              </a:rPr>
              <a:t>.</a:t>
            </a:r>
            <a:r>
              <a:rPr lang="pl-PL" dirty="0">
                <a:latin typeface="Aptos" panose="020B0004020202020204" pitchFamily="34" charset="0"/>
              </a:rPr>
              <a:t> </a:t>
            </a:r>
            <a:r>
              <a:rPr lang="en-US" dirty="0">
                <a:latin typeface="Aptos" panose="020B0004020202020204" pitchFamily="34" charset="0"/>
              </a:rPr>
              <a:t>They are relatively rare and often difficult to identify, particularly if there are other bursts present at the same time.</a:t>
            </a:r>
            <a:endParaRPr lang="pl-PL" dirty="0">
              <a:latin typeface="Aptos" panose="020B0004020202020204" pitchFamily="34" charset="0"/>
            </a:endParaRPr>
          </a:p>
        </p:txBody>
      </p:sp>
      <p:sp>
        <p:nvSpPr>
          <p:cNvPr id="16" name="Symbol zastępczy daty 3">
            <a:extLst>
              <a:ext uri="{FF2B5EF4-FFF2-40B4-BE49-F238E27FC236}">
                <a16:creationId xmlns:a16="http://schemas.microsoft.com/office/drawing/2014/main" id="{8279607F-2F44-86B5-A110-0CE079961698}"/>
              </a:ext>
            </a:extLst>
          </p:cNvPr>
          <p:cNvSpPr txBox="1">
            <a:spLocks/>
          </p:cNvSpPr>
          <p:nvPr/>
        </p:nvSpPr>
        <p:spPr>
          <a:xfrm>
            <a:off x="4180302" y="5747966"/>
            <a:ext cx="2011698" cy="323165"/>
          </a:xfrm>
          <a:prstGeom prst="rect">
            <a:avLst/>
          </a:prstGeom>
        </p:spPr>
        <p:txBody>
          <a:bodyPr vert="horz" lIns="91440" tIns="45720" rIns="91440" bIns="45720" rtlCol="0" anchor="ctr"/>
          <a:lstStyle>
            <a:defPPr>
              <a:defRPr lang="pl-PL"/>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1400" dirty="0">
                <a:solidFill>
                  <a:schemeClr val="tx1"/>
                </a:solidFill>
                <a:latin typeface="Aptos" panose="020B0004020202020204" pitchFamily="34" charset="0"/>
              </a:rPr>
              <a:t>White 2007</a:t>
            </a:r>
            <a:endParaRPr lang="pl-PL" sz="1400" kern="0" dirty="0">
              <a:solidFill>
                <a:schemeClr val="tx1"/>
              </a:solidFill>
              <a:latin typeface="Aptos" panose="020B0004020202020204" pitchFamily="34" charset="0"/>
            </a:endParaRPr>
          </a:p>
        </p:txBody>
      </p:sp>
    </p:spTree>
    <p:extLst>
      <p:ext uri="{BB962C8B-B14F-4D97-AF65-F5344CB8AC3E}">
        <p14:creationId xmlns:p14="http://schemas.microsoft.com/office/powerpoint/2010/main" val="397278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2FB51D07-4E71-E41D-E304-320DB1A1F936}"/>
              </a:ext>
            </a:extLst>
          </p:cNvPr>
          <p:cNvSpPr/>
          <p:nvPr/>
        </p:nvSpPr>
        <p:spPr>
          <a:xfrm>
            <a:off x="0" y="6215890"/>
            <a:ext cx="12192000" cy="64211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26" name="Picture 2" descr="Fig. 1">
            <a:extLst>
              <a:ext uri="{FF2B5EF4-FFF2-40B4-BE49-F238E27FC236}">
                <a16:creationId xmlns:a16="http://schemas.microsoft.com/office/drawing/2014/main" id="{75C86D88-F6E8-F4CB-BE41-A09019819B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00" y="954496"/>
            <a:ext cx="2851407" cy="4949007"/>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a:extLst>
              <a:ext uri="{FF2B5EF4-FFF2-40B4-BE49-F238E27FC236}">
                <a16:creationId xmlns:a16="http://schemas.microsoft.com/office/drawing/2014/main" id="{D5F113DC-2A1E-D31E-BD75-20068A80F356}"/>
              </a:ext>
            </a:extLst>
          </p:cNvPr>
          <p:cNvSpPr txBox="1"/>
          <p:nvPr/>
        </p:nvSpPr>
        <p:spPr>
          <a:xfrm>
            <a:off x="3712717" y="920420"/>
            <a:ext cx="1972212" cy="2246769"/>
          </a:xfrm>
          <a:prstGeom prst="rect">
            <a:avLst/>
          </a:prstGeom>
          <a:noFill/>
        </p:spPr>
        <p:txBody>
          <a:bodyPr wrap="square">
            <a:spAutoFit/>
          </a:bodyPr>
          <a:lstStyle/>
          <a:p>
            <a:r>
              <a:rPr lang="pl-PL" sz="1400" dirty="0">
                <a:latin typeface="Aptos" panose="020B0004020202020204" pitchFamily="34" charset="0"/>
              </a:rPr>
              <a:t>a) The </a:t>
            </a:r>
            <a:r>
              <a:rPr lang="pl-PL" sz="1400" dirty="0" err="1">
                <a:latin typeface="Aptos" panose="020B0004020202020204" pitchFamily="34" charset="0"/>
              </a:rPr>
              <a:t>type</a:t>
            </a:r>
            <a:r>
              <a:rPr lang="pl-PL" sz="1400" dirty="0">
                <a:latin typeface="Aptos" panose="020B0004020202020204" pitchFamily="34" charset="0"/>
              </a:rPr>
              <a:t> III-</a:t>
            </a:r>
            <a:r>
              <a:rPr lang="pl-PL" sz="1400" dirty="0" err="1">
                <a:latin typeface="Aptos" panose="020B0004020202020204" pitchFamily="34" charset="0"/>
              </a:rPr>
              <a:t>IIIb</a:t>
            </a:r>
            <a:r>
              <a:rPr lang="pl-PL" sz="1400" dirty="0">
                <a:latin typeface="Aptos" panose="020B0004020202020204" pitchFamily="34" charset="0"/>
              </a:rPr>
              <a:t> </a:t>
            </a:r>
            <a:r>
              <a:rPr lang="pl-PL" sz="1400" dirty="0" err="1">
                <a:latin typeface="Aptos" panose="020B0004020202020204" pitchFamily="34" charset="0"/>
              </a:rPr>
              <a:t>solar</a:t>
            </a:r>
            <a:r>
              <a:rPr lang="pl-PL" sz="1400" dirty="0">
                <a:latin typeface="Aptos" panose="020B0004020202020204" pitchFamily="34" charset="0"/>
              </a:rPr>
              <a:t> radio </a:t>
            </a:r>
            <a:r>
              <a:rPr lang="pl-PL" sz="1400" dirty="0" err="1">
                <a:latin typeface="Aptos" panose="020B0004020202020204" pitchFamily="34" charset="0"/>
              </a:rPr>
              <a:t>burst</a:t>
            </a:r>
            <a:r>
              <a:rPr lang="pl-PL" sz="1400" dirty="0">
                <a:latin typeface="Aptos" panose="020B0004020202020204" pitchFamily="34" charset="0"/>
              </a:rPr>
              <a:t> </a:t>
            </a:r>
            <a:r>
              <a:rPr lang="pl-PL" sz="1400" dirty="0" err="1">
                <a:latin typeface="Aptos" panose="020B0004020202020204" pitchFamily="34" charset="0"/>
              </a:rPr>
              <a:t>observed</a:t>
            </a:r>
            <a:r>
              <a:rPr lang="pl-PL" sz="1400" dirty="0">
                <a:latin typeface="Aptos" panose="020B0004020202020204" pitchFamily="34" charset="0"/>
              </a:rPr>
              <a:t> on 16 </a:t>
            </a:r>
            <a:r>
              <a:rPr lang="pl-PL" sz="1400" dirty="0" err="1">
                <a:latin typeface="Aptos" panose="020B0004020202020204" pitchFamily="34" charset="0"/>
              </a:rPr>
              <a:t>April</a:t>
            </a:r>
            <a:r>
              <a:rPr lang="pl-PL" sz="1400" dirty="0">
                <a:latin typeface="Aptos" panose="020B0004020202020204" pitchFamily="34" charset="0"/>
              </a:rPr>
              <a:t> 2015 with </a:t>
            </a:r>
            <a:r>
              <a:rPr lang="pl-PL" sz="1400" dirty="0" err="1">
                <a:latin typeface="Aptos" panose="020B0004020202020204" pitchFamily="34" charset="0"/>
              </a:rPr>
              <a:t>both</a:t>
            </a:r>
            <a:r>
              <a:rPr lang="pl-PL" sz="1400" dirty="0">
                <a:latin typeface="Aptos" panose="020B0004020202020204" pitchFamily="34" charset="0"/>
              </a:rPr>
              <a:t> LOFAR and URAN-2. b) The </a:t>
            </a:r>
            <a:r>
              <a:rPr lang="pl-PL" sz="1400" dirty="0" err="1">
                <a:latin typeface="Aptos" panose="020B0004020202020204" pitchFamily="34" charset="0"/>
              </a:rPr>
              <a:t>expanded</a:t>
            </a:r>
            <a:r>
              <a:rPr lang="pl-PL" sz="1400" dirty="0">
                <a:latin typeface="Aptos" panose="020B0004020202020204" pitchFamily="34" charset="0"/>
              </a:rPr>
              <a:t> </a:t>
            </a:r>
            <a:r>
              <a:rPr lang="pl-PL" sz="1400" dirty="0" err="1">
                <a:latin typeface="Aptos" panose="020B0004020202020204" pitchFamily="34" charset="0"/>
              </a:rPr>
              <a:t>view</a:t>
            </a:r>
            <a:r>
              <a:rPr lang="pl-PL" sz="1400" dirty="0">
                <a:latin typeface="Aptos" panose="020B0004020202020204" pitchFamily="34" charset="0"/>
              </a:rPr>
              <a:t> of a 3 s </a:t>
            </a:r>
            <a:r>
              <a:rPr lang="pl-PL" sz="1400" dirty="0" err="1">
                <a:latin typeface="Aptos" panose="020B0004020202020204" pitchFamily="34" charset="0"/>
              </a:rPr>
              <a:t>interval</a:t>
            </a:r>
            <a:r>
              <a:rPr lang="pl-PL" sz="1400" dirty="0">
                <a:latin typeface="Aptos" panose="020B0004020202020204" pitchFamily="34" charset="0"/>
              </a:rPr>
              <a:t> </a:t>
            </a:r>
            <a:r>
              <a:rPr lang="pl-PL" sz="1400" dirty="0" err="1">
                <a:latin typeface="Aptos" panose="020B0004020202020204" pitchFamily="34" charset="0"/>
              </a:rPr>
              <a:t>shows</a:t>
            </a:r>
            <a:r>
              <a:rPr lang="pl-PL" sz="1400" dirty="0">
                <a:latin typeface="Aptos" panose="020B0004020202020204" pitchFamily="34" charset="0"/>
              </a:rPr>
              <a:t> </a:t>
            </a:r>
            <a:r>
              <a:rPr lang="pl-PL" sz="1400" dirty="0" err="1">
                <a:latin typeface="Aptos" panose="020B0004020202020204" pitchFamily="34" charset="0"/>
              </a:rPr>
              <a:t>finely-structured</a:t>
            </a:r>
            <a:r>
              <a:rPr lang="pl-PL" sz="1400" dirty="0">
                <a:latin typeface="Aptos" panose="020B0004020202020204" pitchFamily="34" charset="0"/>
              </a:rPr>
              <a:t> </a:t>
            </a:r>
            <a:r>
              <a:rPr lang="pl-PL" sz="1400" dirty="0" err="1">
                <a:latin typeface="Aptos" panose="020B0004020202020204" pitchFamily="34" charset="0"/>
              </a:rPr>
              <a:t>type</a:t>
            </a:r>
            <a:r>
              <a:rPr lang="pl-PL" sz="1400" dirty="0">
                <a:latin typeface="Aptos" panose="020B0004020202020204" pitchFamily="34" charset="0"/>
              </a:rPr>
              <a:t> </a:t>
            </a:r>
            <a:r>
              <a:rPr lang="pl-PL" sz="1400" dirty="0" err="1">
                <a:latin typeface="Aptos" panose="020B0004020202020204" pitchFamily="34" charset="0"/>
              </a:rPr>
              <a:t>IIIb</a:t>
            </a:r>
            <a:r>
              <a:rPr lang="pl-PL" sz="1400" dirty="0">
                <a:latin typeface="Aptos" panose="020B0004020202020204" pitchFamily="34" charset="0"/>
              </a:rPr>
              <a:t> </a:t>
            </a:r>
            <a:r>
              <a:rPr lang="pl-PL" sz="1400" dirty="0" err="1">
                <a:latin typeface="Aptos" panose="020B0004020202020204" pitchFamily="34" charset="0"/>
              </a:rPr>
              <a:t>striae</a:t>
            </a:r>
            <a:r>
              <a:rPr lang="pl-PL" sz="1400" dirty="0">
                <a:latin typeface="Aptos" panose="020B0004020202020204" pitchFamily="34" charset="0"/>
              </a:rPr>
              <a:t> (</a:t>
            </a:r>
            <a:r>
              <a:rPr lang="pl-PL" sz="1400" dirty="0" err="1">
                <a:latin typeface="Aptos" panose="020B0004020202020204" pitchFamily="34" charset="0"/>
              </a:rPr>
              <a:t>Kontar</a:t>
            </a:r>
            <a:r>
              <a:rPr lang="pl-PL" sz="1400" dirty="0">
                <a:latin typeface="Aptos" panose="020B0004020202020204" pitchFamily="34" charset="0"/>
              </a:rPr>
              <a:t> et al. 2017)</a:t>
            </a:r>
          </a:p>
        </p:txBody>
      </p:sp>
      <p:pic>
        <p:nvPicPr>
          <p:cNvPr id="13" name="Picture 4">
            <a:extLst>
              <a:ext uri="{FF2B5EF4-FFF2-40B4-BE49-F238E27FC236}">
                <a16:creationId xmlns:a16="http://schemas.microsoft.com/office/drawing/2014/main" id="{5039D260-5C6B-6CC7-C860-5E3DE27ABE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0000" y="367167"/>
            <a:ext cx="5615210" cy="4445245"/>
          </a:xfrm>
          <a:prstGeom prst="rect">
            <a:avLst/>
          </a:prstGeom>
          <a:noFill/>
          <a:extLst>
            <a:ext uri="{909E8E84-426E-40DD-AFC4-6F175D3DCCD1}">
              <a14:hiddenFill xmlns:a14="http://schemas.microsoft.com/office/drawing/2010/main">
                <a:solidFill>
                  <a:srgbClr val="FFFFFF"/>
                </a:solidFill>
              </a14:hiddenFill>
            </a:ext>
          </a:extLst>
        </p:spPr>
      </p:pic>
      <p:sp>
        <p:nvSpPr>
          <p:cNvPr id="14" name="pole tekstowe 13">
            <a:extLst>
              <a:ext uri="{FF2B5EF4-FFF2-40B4-BE49-F238E27FC236}">
                <a16:creationId xmlns:a16="http://schemas.microsoft.com/office/drawing/2014/main" id="{2471F29A-5C14-D757-2C79-C9C0E348FC9D}"/>
              </a:ext>
            </a:extLst>
          </p:cNvPr>
          <p:cNvSpPr txBox="1"/>
          <p:nvPr/>
        </p:nvSpPr>
        <p:spPr>
          <a:xfrm>
            <a:off x="6217900" y="4951701"/>
            <a:ext cx="5517310" cy="738664"/>
          </a:xfrm>
          <a:prstGeom prst="rect">
            <a:avLst/>
          </a:prstGeom>
          <a:noFill/>
        </p:spPr>
        <p:txBody>
          <a:bodyPr wrap="square">
            <a:spAutoFit/>
          </a:bodyPr>
          <a:lstStyle/>
          <a:p>
            <a:r>
              <a:rPr lang="en-US" sz="1400" i="0" dirty="0">
                <a:effectLst/>
                <a:latin typeface="Aptos" panose="020B0004020202020204" pitchFamily="34" charset="0"/>
                <a:cs typeface="Arial" panose="020B0604020202020204" pitchFamily="34" charset="0"/>
              </a:rPr>
              <a:t>LOFAR dynamic spectra of different narrowband FSs</a:t>
            </a:r>
            <a:r>
              <a:rPr lang="pl-PL" sz="1400" i="0" dirty="0">
                <a:effectLst/>
                <a:latin typeface="Aptos" panose="020B0004020202020204" pitchFamily="34" charset="0"/>
                <a:cs typeface="Arial" panose="020B0604020202020204" pitchFamily="34" charset="0"/>
              </a:rPr>
              <a:t> (</a:t>
            </a:r>
            <a:r>
              <a:rPr lang="en-US" sz="1400" i="0" dirty="0">
                <a:effectLst/>
                <a:latin typeface="Aptos" panose="020B0004020202020204" pitchFamily="34" charset="0"/>
                <a:cs typeface="Arial" panose="020B0604020202020204" pitchFamily="34" charset="0"/>
              </a:rPr>
              <a:t>flag-like</a:t>
            </a:r>
            <a:r>
              <a:rPr lang="pl-PL" sz="1400" i="0" dirty="0">
                <a:effectLst/>
                <a:latin typeface="Aptos" panose="020B0004020202020204" pitchFamily="34" charset="0"/>
                <a:cs typeface="Arial" panose="020B0604020202020204" pitchFamily="34" charset="0"/>
              </a:rPr>
              <a:t>, </a:t>
            </a:r>
            <a:r>
              <a:rPr lang="en-US" sz="1400" i="0" dirty="0">
                <a:effectLst/>
                <a:latin typeface="Aptos" panose="020B0004020202020204" pitchFamily="34" charset="0"/>
                <a:cs typeface="Arial" panose="020B0604020202020204" pitchFamily="34" charset="0"/>
              </a:rPr>
              <a:t>dot-like, sail-like, and spike-like  bursts</a:t>
            </a:r>
            <a:r>
              <a:rPr lang="pl-PL" sz="1400" i="0" dirty="0">
                <a:effectLst/>
                <a:latin typeface="Aptos" panose="020B0004020202020204" pitchFamily="34" charset="0"/>
                <a:cs typeface="Arial" panose="020B0604020202020204" pitchFamily="34" charset="0"/>
              </a:rPr>
              <a:t>)</a:t>
            </a:r>
            <a:r>
              <a:rPr lang="en-US" sz="1400" i="0" dirty="0">
                <a:effectLst/>
                <a:latin typeface="Aptos" panose="020B0004020202020204" pitchFamily="34" charset="0"/>
                <a:cs typeface="Arial" panose="020B0604020202020204" pitchFamily="34" charset="0"/>
              </a:rPr>
              <a:t> in the type II burst</a:t>
            </a:r>
            <a:r>
              <a:rPr lang="pl-PL" sz="1400" dirty="0">
                <a:latin typeface="Aptos" panose="020B0004020202020204" pitchFamily="34" charset="0"/>
                <a:cs typeface="Arial" panose="020B0604020202020204" pitchFamily="34" charset="0"/>
              </a:rPr>
              <a:t> (</a:t>
            </a:r>
            <a:r>
              <a:rPr lang="pl-PL" sz="1400" dirty="0" err="1">
                <a:latin typeface="Aptos" panose="020B0004020202020204" pitchFamily="34" charset="0"/>
                <a:cs typeface="Arial" panose="020B0604020202020204" pitchFamily="34" charset="0"/>
              </a:rPr>
              <a:t>Magdalenić</a:t>
            </a:r>
            <a:r>
              <a:rPr lang="pl-PL" sz="1400" dirty="0">
                <a:latin typeface="Aptos" panose="020B0004020202020204" pitchFamily="34" charset="0"/>
                <a:cs typeface="Arial" panose="020B0604020202020204" pitchFamily="34" charset="0"/>
              </a:rPr>
              <a:t> et al. 2020)</a:t>
            </a:r>
          </a:p>
        </p:txBody>
      </p:sp>
      <p:sp>
        <p:nvSpPr>
          <p:cNvPr id="15" name="pole tekstowe 14">
            <a:extLst>
              <a:ext uri="{FF2B5EF4-FFF2-40B4-BE49-F238E27FC236}">
                <a16:creationId xmlns:a16="http://schemas.microsoft.com/office/drawing/2014/main" id="{DEAC663C-AD99-65D9-B88B-943159F21A0B}"/>
              </a:ext>
            </a:extLst>
          </p:cNvPr>
          <p:cNvSpPr txBox="1"/>
          <p:nvPr/>
        </p:nvSpPr>
        <p:spPr>
          <a:xfrm>
            <a:off x="720000" y="360000"/>
            <a:ext cx="10800000" cy="400110"/>
          </a:xfrm>
          <a:prstGeom prst="rect">
            <a:avLst/>
          </a:prstGeom>
          <a:noFill/>
        </p:spPr>
        <p:txBody>
          <a:bodyPr wrap="square" rtlCol="0">
            <a:spAutoFit/>
          </a:bodyPr>
          <a:lstStyle/>
          <a:p>
            <a:r>
              <a:rPr lang="pl-PL" sz="2000" b="1" dirty="0">
                <a:latin typeface="Arial" panose="020B0604020202020204" pitchFamily="34" charset="0"/>
                <a:ea typeface="MS Mincho" panose="02020609040205080304" pitchFamily="49" charset="-128"/>
                <a:cs typeface="Arial" panose="020B0604020202020204" pitchFamily="34" charset="0"/>
              </a:rPr>
              <a:t>FINE </a:t>
            </a:r>
            <a:r>
              <a:rPr lang="pl-PL" sz="2000" b="1" kern="100" dirty="0">
                <a:effectLst/>
                <a:latin typeface="Arial" panose="020B0604020202020204" pitchFamily="34" charset="0"/>
                <a:ea typeface="Calibri" panose="020F0502020204030204" pitchFamily="34" charset="0"/>
                <a:cs typeface="Arial" panose="020B0604020202020204" pitchFamily="34" charset="0"/>
              </a:rPr>
              <a:t>STRUCTURES</a:t>
            </a:r>
            <a:r>
              <a:rPr lang="pl-PL" sz="2000" b="1" dirty="0">
                <a:latin typeface="Arial" panose="020B0604020202020204" pitchFamily="34" charset="0"/>
                <a:ea typeface="MS Mincho" panose="02020609040205080304" pitchFamily="49" charset="-128"/>
                <a:cs typeface="Arial" panose="020B0604020202020204" pitchFamily="34" charset="0"/>
              </a:rPr>
              <a:t> </a:t>
            </a:r>
            <a:endParaRPr lang="en-US" sz="2000" b="1" dirty="0">
              <a:latin typeface="Arial" panose="020B0604020202020204" pitchFamily="34" charset="0"/>
              <a:cs typeface="Arial" panose="020B0604020202020204" pitchFamily="34" charset="0"/>
            </a:endParaRPr>
          </a:p>
        </p:txBody>
      </p:sp>
      <p:sp>
        <p:nvSpPr>
          <p:cNvPr id="2" name="Symbol zastępczy daty 3">
            <a:extLst>
              <a:ext uri="{FF2B5EF4-FFF2-40B4-BE49-F238E27FC236}">
                <a16:creationId xmlns:a16="http://schemas.microsoft.com/office/drawing/2014/main" id="{EDE89368-5221-CCD5-770E-12A617800009}"/>
              </a:ext>
            </a:extLst>
          </p:cNvPr>
          <p:cNvSpPr>
            <a:spLocks noGrp="1"/>
          </p:cNvSpPr>
          <p:nvPr>
            <p:ph type="dt" sz="half" idx="10"/>
          </p:nvPr>
        </p:nvSpPr>
        <p:spPr>
          <a:xfrm>
            <a:off x="288000" y="6300000"/>
            <a:ext cx="4680000" cy="457200"/>
          </a:xfrm>
        </p:spPr>
        <p:txBody>
          <a:bodyPr/>
          <a:lstStyle/>
          <a:p>
            <a:pPr>
              <a:lnSpc>
                <a:spcPct val="115000"/>
              </a:lnSpc>
            </a:pPr>
            <a:r>
              <a:rPr lang="en-GB" sz="1400" kern="100" dirty="0">
                <a:solidFill>
                  <a:schemeClr val="bg1"/>
                </a:solidFill>
                <a:effectLst/>
                <a:latin typeface="Aptos" panose="020B0004020202020204" pitchFamily="34" charset="0"/>
                <a:ea typeface="Aptos" panose="020B0004020202020204" pitchFamily="34" charset="0"/>
              </a:rPr>
              <a:t>Solar research with LOFAR telescope</a:t>
            </a:r>
            <a:endParaRPr lang="pl-PL" sz="1400" kern="100" dirty="0">
              <a:solidFill>
                <a:schemeClr val="bg1"/>
              </a:solidFill>
              <a:effectLst/>
              <a:latin typeface="Aptos" panose="020B0004020202020204" pitchFamily="34" charset="0"/>
              <a:ea typeface="Aptos" panose="020B0004020202020204" pitchFamily="34" charset="0"/>
            </a:endParaRPr>
          </a:p>
        </p:txBody>
      </p:sp>
      <p:cxnSp>
        <p:nvCxnSpPr>
          <p:cNvPr id="6" name="Łącznik prosty 5">
            <a:extLst>
              <a:ext uri="{FF2B5EF4-FFF2-40B4-BE49-F238E27FC236}">
                <a16:creationId xmlns:a16="http://schemas.microsoft.com/office/drawing/2014/main" id="{122998BB-D205-AD1A-8459-5221045AB3E8}"/>
              </a:ext>
            </a:extLst>
          </p:cNvPr>
          <p:cNvCxnSpPr>
            <a:cxnSpLocks/>
          </p:cNvCxnSpPr>
          <p:nvPr/>
        </p:nvCxnSpPr>
        <p:spPr>
          <a:xfrm flipH="1">
            <a:off x="1019532" y="2479177"/>
            <a:ext cx="419137" cy="10855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Łącznik prosty 7">
            <a:extLst>
              <a:ext uri="{FF2B5EF4-FFF2-40B4-BE49-F238E27FC236}">
                <a16:creationId xmlns:a16="http://schemas.microsoft.com/office/drawing/2014/main" id="{6EBF9674-C3B0-7E05-CE6C-E1268EBC3BA9}"/>
              </a:ext>
            </a:extLst>
          </p:cNvPr>
          <p:cNvCxnSpPr>
            <a:cxnSpLocks/>
          </p:cNvCxnSpPr>
          <p:nvPr/>
        </p:nvCxnSpPr>
        <p:spPr>
          <a:xfrm>
            <a:off x="2256832" y="2479177"/>
            <a:ext cx="1266297" cy="10855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Łącznik prosty 15">
            <a:extLst>
              <a:ext uri="{FF2B5EF4-FFF2-40B4-BE49-F238E27FC236}">
                <a16:creationId xmlns:a16="http://schemas.microsoft.com/office/drawing/2014/main" id="{7BFF4F81-A8DC-50AE-A036-7FECEF5554AE}"/>
              </a:ext>
            </a:extLst>
          </p:cNvPr>
          <p:cNvCxnSpPr>
            <a:cxnSpLocks/>
          </p:cNvCxnSpPr>
          <p:nvPr/>
        </p:nvCxnSpPr>
        <p:spPr>
          <a:xfrm>
            <a:off x="792000" y="720000"/>
            <a:ext cx="3166200" cy="0"/>
          </a:xfrm>
          <a:prstGeom prst="line">
            <a:avLst/>
          </a:prstGeom>
          <a:ln w="12700">
            <a:solidFill>
              <a:schemeClr val="tx1">
                <a:alpha val="9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912522"/>
      </p:ext>
    </p:extLst>
  </p:cSld>
  <p:clrMapOvr>
    <a:masterClrMapping/>
  </p:clrMapOvr>
  <p:transition>
    <p:fade/>
  </p:transition>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18571</TotalTime>
  <Words>2730</Words>
  <Application>Microsoft Office PowerPoint</Application>
  <PresentationFormat>Panoramiczny</PresentationFormat>
  <Paragraphs>309</Paragraphs>
  <Slides>29</Slides>
  <Notes>29</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29</vt:i4>
      </vt:variant>
    </vt:vector>
  </HeadingPairs>
  <TitlesOfParts>
    <vt:vector size="36" baseType="lpstr">
      <vt:lpstr>Aptos</vt:lpstr>
      <vt:lpstr>Arial</vt:lpstr>
      <vt:lpstr>Calibri</vt:lpstr>
      <vt:lpstr>Calibri Light</vt:lpstr>
      <vt:lpstr>Cambria Math</vt:lpstr>
      <vt:lpstr>SourceSansPro</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BartekD</dc:creator>
  <cp:lastModifiedBy>Bartosz Dąbrowski</cp:lastModifiedBy>
  <cp:revision>973</cp:revision>
  <cp:lastPrinted>2023-05-19T10:55:15Z</cp:lastPrinted>
  <dcterms:created xsi:type="dcterms:W3CDTF">2022-06-05T11:10:41Z</dcterms:created>
  <dcterms:modified xsi:type="dcterms:W3CDTF">2024-06-05T20:04:40Z</dcterms:modified>
</cp:coreProperties>
</file>