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72" r:id="rId4"/>
    <p:sldId id="271" r:id="rId5"/>
    <p:sldId id="290" r:id="rId6"/>
    <p:sldId id="291" r:id="rId7"/>
    <p:sldId id="289" r:id="rId8"/>
    <p:sldId id="288" r:id="rId9"/>
    <p:sldId id="282" r:id="rId10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47" autoAdjust="0"/>
  </p:normalViewPr>
  <p:slideViewPr>
    <p:cSldViewPr snapToObjects="1">
      <p:cViewPr varScale="1">
        <p:scale>
          <a:sx n="108" d="100"/>
          <a:sy n="108" d="100"/>
        </p:scale>
        <p:origin x="1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31.05.2024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19:00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4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37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6057380"/>
            <a:ext cx="7560000" cy="27842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6335800"/>
            <a:ext cx="7560000" cy="192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880" y="5211000"/>
            <a:ext cx="2505600" cy="163800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8184240" cy="489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2098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7582 w 8182800"/>
              <a:gd name="connsiteY4" fmla="*/ 114175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567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663812"/>
              <a:gd name="connsiteY0" fmla="*/ 0 h 3186000"/>
              <a:gd name="connsiteX1" fmla="*/ 8182800 w 8663812"/>
              <a:gd name="connsiteY1" fmla="*/ 0 h 3186000"/>
              <a:gd name="connsiteX2" fmla="*/ 8182800 w 8663812"/>
              <a:gd name="connsiteY2" fmla="*/ 1 h 3186000"/>
              <a:gd name="connsiteX3" fmla="*/ 7225201 w 8663812"/>
              <a:gd name="connsiteY3" fmla="*/ 1 h 3186000"/>
              <a:gd name="connsiteX4" fmla="*/ 7222820 w 8663812"/>
              <a:gd name="connsiteY4" fmla="*/ 1075670 h 3186000"/>
              <a:gd name="connsiteX5" fmla="*/ 8663812 w 8663812"/>
              <a:gd name="connsiteY5" fmla="*/ 1079242 h 3186000"/>
              <a:gd name="connsiteX6" fmla="*/ 8182800 w 8663812"/>
              <a:gd name="connsiteY6" fmla="*/ 3186000 h 3186000"/>
              <a:gd name="connsiteX7" fmla="*/ 0 w 8663812"/>
              <a:gd name="connsiteY7" fmla="*/ 3186000 h 3186000"/>
              <a:gd name="connsiteX8" fmla="*/ 0 w 8663812"/>
              <a:gd name="connsiteY8" fmla="*/ 0 h 3186000"/>
              <a:gd name="connsiteX0" fmla="*/ 0 w 8694768"/>
              <a:gd name="connsiteY0" fmla="*/ 0 h 3194930"/>
              <a:gd name="connsiteX1" fmla="*/ 8182800 w 8694768"/>
              <a:gd name="connsiteY1" fmla="*/ 0 h 3194930"/>
              <a:gd name="connsiteX2" fmla="*/ 8182800 w 8694768"/>
              <a:gd name="connsiteY2" fmla="*/ 1 h 3194930"/>
              <a:gd name="connsiteX3" fmla="*/ 7225201 w 8694768"/>
              <a:gd name="connsiteY3" fmla="*/ 1 h 3194930"/>
              <a:gd name="connsiteX4" fmla="*/ 7222820 w 8694768"/>
              <a:gd name="connsiteY4" fmla="*/ 1075670 h 3194930"/>
              <a:gd name="connsiteX5" fmla="*/ 8663812 w 8694768"/>
              <a:gd name="connsiteY5" fmla="*/ 1079242 h 3194930"/>
              <a:gd name="connsiteX6" fmla="*/ 8694768 w 8694768"/>
              <a:gd name="connsiteY6" fmla="*/ 3194930 h 3194930"/>
              <a:gd name="connsiteX7" fmla="*/ 0 w 8694768"/>
              <a:gd name="connsiteY7" fmla="*/ 3186000 h 3194930"/>
              <a:gd name="connsiteX8" fmla="*/ 0 w 8694768"/>
              <a:gd name="connsiteY8" fmla="*/ 0 h 3194930"/>
              <a:gd name="connsiteX0" fmla="*/ 0 w 8687624"/>
              <a:gd name="connsiteY0" fmla="*/ 0 h 3194930"/>
              <a:gd name="connsiteX1" fmla="*/ 8182800 w 8687624"/>
              <a:gd name="connsiteY1" fmla="*/ 0 h 3194930"/>
              <a:gd name="connsiteX2" fmla="*/ 8182800 w 8687624"/>
              <a:gd name="connsiteY2" fmla="*/ 1 h 3194930"/>
              <a:gd name="connsiteX3" fmla="*/ 7225201 w 8687624"/>
              <a:gd name="connsiteY3" fmla="*/ 1 h 3194930"/>
              <a:gd name="connsiteX4" fmla="*/ 7222820 w 8687624"/>
              <a:gd name="connsiteY4" fmla="*/ 1075670 h 3194930"/>
              <a:gd name="connsiteX5" fmla="*/ 8663812 w 8687624"/>
              <a:gd name="connsiteY5" fmla="*/ 1079242 h 3194930"/>
              <a:gd name="connsiteX6" fmla="*/ 8687624 w 8687624"/>
              <a:gd name="connsiteY6" fmla="*/ 3194930 h 3194930"/>
              <a:gd name="connsiteX7" fmla="*/ 0 w 8687624"/>
              <a:gd name="connsiteY7" fmla="*/ 3186000 h 3194930"/>
              <a:gd name="connsiteX8" fmla="*/ 0 w 8687624"/>
              <a:gd name="connsiteY8" fmla="*/ 0 h 3194930"/>
              <a:gd name="connsiteX0" fmla="*/ 0 w 8678099"/>
              <a:gd name="connsiteY0" fmla="*/ 0 h 3196716"/>
              <a:gd name="connsiteX1" fmla="*/ 8182800 w 8678099"/>
              <a:gd name="connsiteY1" fmla="*/ 0 h 3196716"/>
              <a:gd name="connsiteX2" fmla="*/ 8182800 w 8678099"/>
              <a:gd name="connsiteY2" fmla="*/ 1 h 3196716"/>
              <a:gd name="connsiteX3" fmla="*/ 7225201 w 8678099"/>
              <a:gd name="connsiteY3" fmla="*/ 1 h 3196716"/>
              <a:gd name="connsiteX4" fmla="*/ 7222820 w 8678099"/>
              <a:gd name="connsiteY4" fmla="*/ 1075670 h 3196716"/>
              <a:gd name="connsiteX5" fmla="*/ 8663812 w 8678099"/>
              <a:gd name="connsiteY5" fmla="*/ 1079242 h 3196716"/>
              <a:gd name="connsiteX6" fmla="*/ 8678099 w 8678099"/>
              <a:gd name="connsiteY6" fmla="*/ 3196716 h 3196716"/>
              <a:gd name="connsiteX7" fmla="*/ 0 w 8678099"/>
              <a:gd name="connsiteY7" fmla="*/ 3186000 h 3196716"/>
              <a:gd name="connsiteX8" fmla="*/ 0 w 8678099"/>
              <a:gd name="connsiteY8" fmla="*/ 0 h 3196716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222820 w 8673336"/>
              <a:gd name="connsiteY4" fmla="*/ 1075670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656730 w 8673336"/>
              <a:gd name="connsiteY3" fmla="*/ 3115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3336" h="3200288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656730" y="3115"/>
                </a:lnTo>
                <a:cubicBezTo>
                  <a:pt x="7655936" y="360481"/>
                  <a:pt x="7655143" y="581331"/>
                  <a:pt x="7654349" y="938697"/>
                </a:cubicBezTo>
                <a:lnTo>
                  <a:pt x="8671383" y="943826"/>
                </a:lnTo>
                <a:cubicBezTo>
                  <a:pt x="8676145" y="1649651"/>
                  <a:pt x="8668574" y="2494463"/>
                  <a:pt x="8673336" y="3200288"/>
                </a:cubicBezTo>
                <a:lnTo>
                  <a:pt x="0" y="318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412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0" y="5610980"/>
            <a:ext cx="3527936" cy="432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8638" y="5193600"/>
            <a:ext cx="2505600" cy="432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324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1272000"/>
            <a:ext cx="4536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3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4104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1224000"/>
            <a:ext cx="34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008000"/>
            <a:ext cx="8172000" cy="96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8589"/>
            <a:ext cx="8172000" cy="1919817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1224000"/>
            <a:ext cx="8172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624000"/>
            <a:ext cx="14833648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Entwurf/Tabellentools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3658" b="-13658"/>
          <a:stretch/>
        </p:blipFill>
        <p:spPr>
          <a:xfrm>
            <a:off x="9252001" y="4437031"/>
            <a:ext cx="2067213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2031218-EEAC-48BA-9E70-5A915F7B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624000"/>
            <a:ext cx="504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5270400"/>
            <a:ext cx="5040000" cy="43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3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2617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  <p15:guide id="5" pos="2790" userDrawn="1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7365485"/>
            <a:ext cx="4284008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624000"/>
            <a:ext cx="13284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 rotWithShape="1">
              <a:blip r:embed="rId18"/>
              <a:srcRect t="-16667" b="-16667"/>
              <a:stretch/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 rotWithShape="1">
              <a:blip r:embed="rId19"/>
              <a:srcRect t="-16667" b="-16667"/>
              <a:stretch/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68984D9D-2F10-4AA5-A9C1-72F3ADD0FB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327" userDrawn="1">
          <p15:clr>
            <a:srgbClr val="5ACBF0"/>
          </p15:clr>
        </p15:guide>
        <p15:guide id="4" orient="horz" pos="36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9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0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emf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2.png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8">
            <a:extLst>
              <a:ext uri="{FF2B5EF4-FFF2-40B4-BE49-F238E27FC236}">
                <a16:creationId xmlns:a16="http://schemas.microsoft.com/office/drawing/2014/main" id="{3ED70411-EA98-448A-BF09-4A14DA6618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lum/>
            <a:alphaModFix/>
          </a:blip>
          <a:srcRect t="8109" b="8109"/>
          <a:stretch>
            <a:fillRect/>
          </a:stretch>
        </p:blipFill>
        <p:spPr>
          <a:xfrm>
            <a:off x="0" y="0"/>
            <a:ext cx="8183563" cy="4895850"/>
          </a:xfrm>
          <a:solidFill>
            <a:srgbClr val="D9D9D9"/>
          </a:solidFill>
        </p:spPr>
      </p:pic>
      <p:sp>
        <p:nvSpPr>
          <p:cNvPr id="11" name="Untertitel 1">
            <a:extLst>
              <a:ext uri="{FF2B5EF4-FFF2-40B4-BE49-F238E27FC236}">
                <a16:creationId xmlns:a16="http://schemas.microsoft.com/office/drawing/2014/main" id="{D7613B59-6660-4B5B-9EB4-C0036021C408}"/>
              </a:ext>
            </a:extLst>
          </p:cNvPr>
          <p:cNvSpPr txBox="1">
            <a:spLocks/>
          </p:cNvSpPr>
          <p:nvPr/>
        </p:nvSpPr>
        <p:spPr>
          <a:xfrm>
            <a:off x="457201" y="6345392"/>
            <a:ext cx="7570436" cy="323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tabLst>
                <a:tab pos="0" algn="l"/>
              </a:tabLst>
            </a:pPr>
            <a:r>
              <a:rPr lang="de-DE" dirty="0">
                <a:solidFill>
                  <a:srgbClr val="8DAE1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Anna Berger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E02E04-258A-4F13-94CB-324CBCA9E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16" y="4876800"/>
            <a:ext cx="3564341" cy="1031395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9AD998D3-1D05-40E0-A3A1-EE11FD0038B6}"/>
              </a:ext>
            </a:extLst>
          </p:cNvPr>
          <p:cNvSpPr txBox="1">
            <a:spLocks/>
          </p:cNvSpPr>
          <p:nvPr/>
        </p:nvSpPr>
        <p:spPr>
          <a:xfrm>
            <a:off x="479877" y="5445224"/>
            <a:ext cx="8206922" cy="4316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de-DE" sz="32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ApPolLo</a:t>
            </a:r>
            <a:br>
              <a:rPr lang="de-DE" sz="32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-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Apertif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counterparts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of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polarised</a:t>
            </a:r>
            <a:r>
              <a:rPr lang="de-DE" sz="28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LOFAR </a:t>
            </a:r>
            <a:r>
              <a:rPr lang="de-DE" sz="28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sources</a:t>
            </a:r>
            <a:endParaRPr lang="de-DE" sz="250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8E6D00D-0262-8C96-8BA5-A191BC1E6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20702"/>
              </p:ext>
            </p:extLst>
          </p:nvPr>
        </p:nvGraphicFramePr>
        <p:xfrm>
          <a:off x="4894957" y="0"/>
          <a:ext cx="2327422" cy="89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800568" imgH="2628746" progId="Acrobat.Document.DC">
                  <p:embed/>
                </p:oleObj>
              </mc:Choice>
              <mc:Fallback>
                <p:oleObj name="Acrobat Document" r:id="rId4" imgW="6800568" imgH="26287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4957" y="0"/>
                        <a:ext cx="2327422" cy="899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61B48B-232D-4729-9ED4-ACAA717F523E}"/>
              </a:ext>
            </a:extLst>
          </p:cNvPr>
          <p:cNvSpPr txBox="1">
            <a:spLocks/>
          </p:cNvSpPr>
          <p:nvPr/>
        </p:nvSpPr>
        <p:spPr>
          <a:xfrm>
            <a:off x="467999" y="52812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Motivation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4ACA599-25EA-01C4-2B17-F3B29E7A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04.06.2024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Inhaltsplatzhalter 6_1">
                <a:extLst>
                  <a:ext uri="{FF2B5EF4-FFF2-40B4-BE49-F238E27FC236}">
                    <a16:creationId xmlns:a16="http://schemas.microsoft.com/office/drawing/2014/main" id="{1BB5631B-0F01-1485-BFB4-6EBD8A6FA9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124744"/>
                <a:ext cx="7994383" cy="468052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6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Magnetic field evolution</a:t>
                </a:r>
              </a:p>
              <a:p>
                <a:pPr marL="285750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Faraday Rotation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Wavelength dependent rotation of polarisation axis</a:t>
                </a:r>
                <a: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:</a:t>
                </a:r>
                <a:b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b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Δψ</m:t>
                    </m:r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RM</m:t>
                    </m:r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 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RM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=0.81</m:t>
                    </m:r>
                    <m:nary>
                      <m:nary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/>
                        </m:sSub>
                      </m:sub>
                      <m:sup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||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de-DE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/>
                                </m:sSup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𝑑𝑟</m:t>
                                    </m:r>
                                  </m:e>
                                  <m:sub/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de-DE" i="1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3560"/>
                                        </a:solidFill>
                                        <a:highlight>
                                          <a:scrgbClr r="0" g="0" b="0">
                                            <a:alpha val="0"/>
                                          </a:scrgbClr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𝑝𝑐</m:t>
                                    </m:r>
                                  </m:e>
                                  <m:sup/>
                                </m:sSup>
                              </m:den>
                            </m:f>
                          </m:e>
                        </m:d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nary>
                  </m:oMath>
                </a14:m>
                <a:endParaRPr lang="de-DE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Rotation can occur everywhere a</a:t>
                </a: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long the line of sight, </a:t>
                </a:r>
                <a:b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no information on distance</a:t>
                </a:r>
                <a:endParaRPr lang="en-GB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  <a:p>
                <a:pPr marL="285750" lvl="1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Depolarisation</a:t>
                </a: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𝐷𝑃</m:t>
                    </m:r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de-DE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Internal Faraday Dispersion</a:t>
                </a:r>
                <a: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𝐹𝑃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⁡(2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  </a:t>
                </a:r>
                <a:b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</a:br>
                <a: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</m:sub>
                      <m:sup/>
                    </m:sSubSup>
                    <m:r>
                      <a:rPr lang="de-DE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 ~ </m:t>
                    </m:r>
                    <m:d>
                      <m:dPr>
                        <m:begChr m:val="⟨"/>
                        <m:endChr m:val="⟩"/>
                        <m:ctrlP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the RM dispersion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de-DE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External Faraday Dispersion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de-DE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−2 </m:t>
                        </m:r>
                        <m:sSubSup>
                          <m:sSubSup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</m:sub>
                          <m:sup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</m:sSup>
                  </m:oMath>
                </a14:m>
                <a:b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endParaRPr lang="de-DE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  <a:p>
                <a:pPr marL="285750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Comparison of different wavelength allowed investigation of the effects and location</a:t>
                </a:r>
              </a:p>
            </p:txBody>
          </p:sp>
        </mc:Choice>
        <mc:Fallback>
          <p:sp>
            <p:nvSpPr>
              <p:cNvPr id="9" name="Inhaltsplatzhalter 6_1">
                <a:extLst>
                  <a:ext uri="{FF2B5EF4-FFF2-40B4-BE49-F238E27FC236}">
                    <a16:creationId xmlns:a16="http://schemas.microsoft.com/office/drawing/2014/main" id="{1BB5631B-0F01-1485-BFB4-6EBD8A6F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7994383" cy="4680520"/>
              </a:xfrm>
              <a:prstGeom prst="rect">
                <a:avLst/>
              </a:prstGeom>
              <a:blipFill>
                <a:blip r:embed="rId2"/>
                <a:stretch>
                  <a:fillRect l="-991" t="-1304" b="-4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AFB7211-281A-3EDF-3312-CDBE3992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67416"/>
            <a:ext cx="2130590" cy="1584178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0CEECBE-4257-F822-76B9-1DE1A5120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46510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800568" imgH="2628746" progId="Acrobat.Document.DC">
                  <p:embed/>
                </p:oleObj>
              </mc:Choice>
              <mc:Fallback>
                <p:oleObj name="Acrobat Document" r:id="rId4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F043954-F8DB-B9EB-40FD-010AC4D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 descr="Ein Bild, das Text, Screenshot, Reihe, Diagramm enthält.&#10;&#10;Automatisch generierte Beschreibung">
            <a:extLst>
              <a:ext uri="{FF2B5EF4-FFF2-40B4-BE49-F238E27FC236}">
                <a16:creationId xmlns:a16="http://schemas.microsoft.com/office/drawing/2014/main" id="{B15B8FAC-A39C-D0E5-E99B-59DF76C8E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3740911"/>
            <a:ext cx="3514570" cy="1801962"/>
          </a:xfrm>
          <a:prstGeom prst="rect">
            <a:avLst/>
          </a:prstGeom>
        </p:spPr>
      </p:pic>
      <p:pic>
        <p:nvPicPr>
          <p:cNvPr id="4" name="Grafik 3" descr="Ein Bild, das lila, Fraktalkunst, Flieder enthält.&#10;&#10;Automatisch generierte Beschreibung">
            <a:extLst>
              <a:ext uri="{FF2B5EF4-FFF2-40B4-BE49-F238E27FC236}">
                <a16:creationId xmlns:a16="http://schemas.microsoft.com/office/drawing/2014/main" id="{1CE8B556-AA60-B775-4D1F-A31BEECC04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42" t="30826" r="32390" b="10065"/>
          <a:stretch/>
        </p:blipFill>
        <p:spPr>
          <a:xfrm>
            <a:off x="6416325" y="1363091"/>
            <a:ext cx="237626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9" name="Titel 5_1">
            <a:extLst>
              <a:ext uri="{FF2B5EF4-FFF2-40B4-BE49-F238E27FC236}">
                <a16:creationId xmlns:a16="http://schemas.microsoft.com/office/drawing/2014/main" id="{ACF9C2D7-8DC3-4C43-8B0F-AD76DF7C6259}"/>
              </a:ext>
            </a:extLst>
          </p:cNvPr>
          <p:cNvSpPr txBox="1">
            <a:spLocks/>
          </p:cNvSpPr>
          <p:nvPr/>
        </p:nvSpPr>
        <p:spPr>
          <a:xfrm>
            <a:off x="467999" y="18864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de-DE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Overview</a:t>
            </a:r>
            <a: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and </a:t>
            </a:r>
            <a:r>
              <a:rPr lang="de-DE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Comparison</a:t>
            </a:r>
            <a:endParaRPr lang="de-DE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17495A74-22A4-D074-5DB1-EED8BC1D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04.06.2024</a:t>
            </a:r>
          </a:p>
        </p:txBody>
      </p:sp>
      <p:sp>
        <p:nvSpPr>
          <p:cNvPr id="11" name="Inhaltsplatzhalter 6_1">
            <a:extLst>
              <a:ext uri="{FF2B5EF4-FFF2-40B4-BE49-F238E27FC236}">
                <a16:creationId xmlns:a16="http://schemas.microsoft.com/office/drawing/2014/main" id="{066F790A-6EA8-AD35-0FA4-F19953D7C8E8}"/>
              </a:ext>
            </a:extLst>
          </p:cNvPr>
          <p:cNvSpPr txBox="1">
            <a:spLocks/>
          </p:cNvSpPr>
          <p:nvPr/>
        </p:nvSpPr>
        <p:spPr>
          <a:xfrm>
            <a:off x="466050" y="836712"/>
            <a:ext cx="4114286" cy="1656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fontAlgn="auto" hangingPunct="1">
              <a:lnSpc>
                <a:spcPts val="1800"/>
              </a:lnSpc>
              <a:spcBef>
                <a:spcPts val="1415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5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LoTSS</a:t>
            </a:r>
            <a:r>
              <a:rPr lang="de-DE" sz="15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DR2 RM </a:t>
            </a:r>
            <a:r>
              <a:rPr lang="de-DE" sz="15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grid</a:t>
            </a:r>
            <a:r>
              <a:rPr lang="de-DE" sz="15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de-DE" sz="15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catalog</a:t>
            </a:r>
            <a:r>
              <a:rPr lang="de-DE" sz="15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(O‘Sullivan et al. </a:t>
            </a:r>
            <a:r>
              <a:rPr lang="de-DE" sz="1500" dirty="0">
                <a:highlight>
                  <a:scrgbClr r="0" g="0" b="0">
                    <a:alpha val="0"/>
                  </a:scrgbClr>
                </a:highlight>
                <a:latin typeface="Arial"/>
              </a:rPr>
              <a:t>2023)</a:t>
            </a:r>
          </a:p>
          <a:p>
            <a:pPr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en-GB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 </a:t>
            </a:r>
            <a:r>
              <a:rPr lang="en-GB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598</a:t>
            </a:r>
            <a:r>
              <a:rPr lang="en-GB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</a:t>
            </a:r>
            <a:r>
              <a:rPr lang="en-GB" b="0" dirty="0" err="1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ApPolLo</a:t>
            </a:r>
            <a:r>
              <a:rPr lang="en-GB" b="0" dirty="0"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</a:t>
            </a: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sources</a:t>
            </a:r>
          </a:p>
          <a:p>
            <a:pPr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Compare to GOODS-N and SVC </a:t>
            </a:r>
            <a:r>
              <a:rPr lang="en-GB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Apertif</a:t>
            </a: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data </a:t>
            </a:r>
            <a:b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</a:b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 higher fractional polarisation</a:t>
            </a:r>
            <a:b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</a:b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 lower median RRM</a:t>
            </a:r>
            <a:b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</a:b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	</a:t>
            </a:r>
            <a:r>
              <a:rPr lang="en-GB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</a:t>
            </a:r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 </a:t>
            </a:r>
            <a:r>
              <a:rPr lang="en-GB" b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low density environment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8BF56CA-3C74-2BBF-EC34-B9E46897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-27384"/>
            <a:ext cx="3796825" cy="3123809"/>
          </a:xfrm>
          <a:prstGeom prst="rect">
            <a:avLst/>
          </a:prstGeom>
        </p:spPr>
      </p:pic>
      <p:pic>
        <p:nvPicPr>
          <p:cNvPr id="13" name="Grafik 12" descr="Ein Bild, das Screenshot, Reihe, Design enthält.&#10;&#10;Automatisch generierte Beschreibung">
            <a:extLst>
              <a:ext uri="{FF2B5EF4-FFF2-40B4-BE49-F238E27FC236}">
                <a16:creationId xmlns:a16="http://schemas.microsoft.com/office/drawing/2014/main" id="{5D6E8354-CAEA-4551-BC7A-41EF43774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30" y="2807563"/>
            <a:ext cx="3673902" cy="3095602"/>
          </a:xfrm>
          <a:prstGeom prst="rect">
            <a:avLst/>
          </a:prstGeom>
        </p:spPr>
      </p:pic>
      <p:pic>
        <p:nvPicPr>
          <p:cNvPr id="15" name="Grafik 14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570D1B71-6688-8C1D-ED3B-0086C924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924944"/>
            <a:ext cx="3312368" cy="3082610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C347ECD-BCB3-1407-F577-2091D4358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46510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6800568" imgH="2628746" progId="Acrobat.Document.DC">
                  <p:embed/>
                </p:oleObj>
              </mc:Choice>
              <mc:Fallback>
                <p:oleObj name="Acrobat Document" r:id="rId5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F043954-F8DB-B9EB-40FD-010AC4D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6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61B48B-232D-4729-9ED4-ACAA717F523E}"/>
              </a:ext>
            </a:extLst>
          </p:cNvPr>
          <p:cNvSpPr txBox="1">
            <a:spLocks/>
          </p:cNvSpPr>
          <p:nvPr/>
        </p:nvSpPr>
        <p:spPr>
          <a:xfrm>
            <a:off x="467999" y="52812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Depolarisation - </a:t>
            </a:r>
            <a:r>
              <a:rPr lang="de-DE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redshift</a:t>
            </a:r>
            <a:endParaRPr lang="de-DE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4ACA599-25EA-01C4-2B17-F3B29E7A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04.06.2024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4AB93DF9-1F91-1BBC-21D3-BFB4EB35F978}"/>
              </a:ext>
            </a:extLst>
          </p:cNvPr>
          <p:cNvSpPr txBox="1"/>
          <p:nvPr/>
        </p:nvSpPr>
        <p:spPr>
          <a:xfrm>
            <a:off x="7034810" y="4509021"/>
            <a:ext cx="1727996" cy="26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pic>
        <p:nvPicPr>
          <p:cNvPr id="11" name="Grafik 10" descr="Ein Bild, das Screenshot, Reihe, Farbigkeit enthält.&#10;&#10;Automatisch generierte Beschreibung">
            <a:extLst>
              <a:ext uri="{FF2B5EF4-FFF2-40B4-BE49-F238E27FC236}">
                <a16:creationId xmlns:a16="http://schemas.microsoft.com/office/drawing/2014/main" id="{066CB886-F79F-A4C4-B589-9DF0A87D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951" y="1268760"/>
            <a:ext cx="3804909" cy="3108889"/>
          </a:xfrm>
          <a:prstGeom prst="rect">
            <a:avLst/>
          </a:prstGeom>
        </p:spPr>
      </p:pic>
      <p:sp>
        <p:nvSpPr>
          <p:cNvPr id="14" name="Textfeld 10">
            <a:extLst>
              <a:ext uri="{FF2B5EF4-FFF2-40B4-BE49-F238E27FC236}">
                <a16:creationId xmlns:a16="http://schemas.microsoft.com/office/drawing/2014/main" id="{1488B2D8-EE60-02AC-8DB5-37F792A824D7}"/>
              </a:ext>
            </a:extLst>
          </p:cNvPr>
          <p:cNvSpPr txBox="1"/>
          <p:nvPr/>
        </p:nvSpPr>
        <p:spPr>
          <a:xfrm>
            <a:off x="348649" y="4770018"/>
            <a:ext cx="1727996" cy="26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E2781CF-89E7-9272-B0D5-E9253D068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46510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800568" imgH="2628746" progId="Acrobat.Document.DC">
                  <p:embed/>
                </p:oleObj>
              </mc:Choice>
              <mc:Fallback>
                <p:oleObj name="Acrobat Document" r:id="rId3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F043954-F8DB-B9EB-40FD-010AC4D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Ein Bild, das Screenshot, Farbigkeit, Diagramm, Reihe enthält.&#10;&#10;Automatisch generierte Beschreibung">
            <a:extLst>
              <a:ext uri="{FF2B5EF4-FFF2-40B4-BE49-F238E27FC236}">
                <a16:creationId xmlns:a16="http://schemas.microsoft.com/office/drawing/2014/main" id="{903809B5-7207-4037-E445-6B5F0B2ED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6" y="1151640"/>
            <a:ext cx="3805684" cy="38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6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4ACA599-25EA-01C4-2B17-F3B29E7A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04.06.2024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6_1">
                <a:extLst>
                  <a:ext uri="{FF2B5EF4-FFF2-40B4-BE49-F238E27FC236}">
                    <a16:creationId xmlns:a16="http://schemas.microsoft.com/office/drawing/2014/main" id="{1BB5631B-0F01-1485-BFB4-6EBD8A6FA9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049" y="1214637"/>
                <a:ext cx="2953823" cy="151113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Depolarisation</a:t>
                </a:r>
                <a:r>
                  <a:rPr lang="en-GB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:</a:t>
                </a: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nary>
                            <m:naryPr>
                              <m:chr m:val="∏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</a:endParaRPr>
              </a:p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endParaRPr lang="en-GB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Arial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Inhaltsplatzhalter 6_1">
                <a:extLst>
                  <a:ext uri="{FF2B5EF4-FFF2-40B4-BE49-F238E27FC236}">
                    <a16:creationId xmlns:a16="http://schemas.microsoft.com/office/drawing/2014/main" id="{1BB5631B-0F01-1485-BFB4-6EBD8A6F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9" y="1214637"/>
                <a:ext cx="2953823" cy="1511138"/>
              </a:xfrm>
              <a:prstGeom prst="rect">
                <a:avLst/>
              </a:prstGeom>
              <a:blipFill>
                <a:blip r:embed="rId2"/>
                <a:stretch>
                  <a:fillRect l="-3918" t="-8065" r="-4536" b="-58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fik 14" descr="Ein Bild, das Kinderkunst, Entwurf, Kunst enthält.&#10;&#10;Automatisch generierte Beschreibung">
            <a:extLst>
              <a:ext uri="{FF2B5EF4-FFF2-40B4-BE49-F238E27FC236}">
                <a16:creationId xmlns:a16="http://schemas.microsoft.com/office/drawing/2014/main" id="{2EA517C8-3ADE-23B7-C602-40B5EEF54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" r="-1833"/>
          <a:stretch/>
        </p:blipFill>
        <p:spPr>
          <a:xfrm>
            <a:off x="3203848" y="442079"/>
            <a:ext cx="6189590" cy="2698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Inhaltsplatzhalter 6_1">
                <a:extLst>
                  <a:ext uri="{FF2B5EF4-FFF2-40B4-BE49-F238E27FC236}">
                    <a16:creationId xmlns:a16="http://schemas.microsoft.com/office/drawing/2014/main" id="{32605012-C148-34CD-BF2A-9B22594C18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082" y="4650162"/>
                <a:ext cx="3695870" cy="1919478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Reality, position of filaments unknown</a:t>
                </a:r>
                <a:b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use redshift bins:</a:t>
                </a:r>
                <a:br>
                  <a:rPr lang="en-GB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nary>
                            <m:naryPr>
                              <m:chr m:val="∏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Inhaltsplatzhalter 6_1">
                <a:extLst>
                  <a:ext uri="{FF2B5EF4-FFF2-40B4-BE49-F238E27FC236}">
                    <a16:creationId xmlns:a16="http://schemas.microsoft.com/office/drawing/2014/main" id="{32605012-C148-34CD-BF2A-9B22594C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2" y="4650162"/>
                <a:ext cx="3695870" cy="1919478"/>
              </a:xfrm>
              <a:prstGeom prst="rect">
                <a:avLst/>
              </a:prstGeom>
              <a:blipFill>
                <a:blip r:embed="rId4"/>
                <a:stretch>
                  <a:fillRect l="-3135" t="-8254" b="-2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D126122-A8A8-460B-34CC-A8C0F57A8485}"/>
                  </a:ext>
                </a:extLst>
              </p:cNvPr>
              <p:cNvSpPr txBox="1"/>
              <p:nvPr/>
            </p:nvSpPr>
            <p:spPr>
              <a:xfrm>
                <a:off x="366188" y="2803630"/>
                <a:ext cx="6653812" cy="1428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For the individual filaments:</a:t>
                </a:r>
                <a:b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:b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de-DE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>
                            <m:sSub>
                              <m:sSubPr>
                                <m:ctrlPr>
                                  <a:rPr lang="de-DE" b="0" i="1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  <m:t>𝐹𝑃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3560"/>
                                    </a:solidFill>
                                    <a:highlight>
                                      <a:scrgbClr r="0" g="0" b="0">
                                        <a:alpha val="0"/>
                                      </a:scrgbClr>
                                    </a:highligh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eqArr>
                      </m:num>
                      <m:den>
                        <m:sSub>
                          <m:sSub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𝐹𝑃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−2</m:t>
                        </m:r>
                        <m:sSubSup>
                          <m:sSubSup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𝑅𝑀</m:t>
                            </m:r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b="0" i="1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</a:rPr>
                  <a:t>  </a:t>
                </a:r>
              </a:p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	 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</m:sub>
                      <m:sup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Arial"/>
                    <a:sym typeface="Wingdings" panose="05000000000000000000" pitchFamily="2" charset="2"/>
                  </a:rPr>
                  <a:t> of the filament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CD126122-A8A8-460B-34CC-A8C0F57A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88" y="2803630"/>
                <a:ext cx="6653812" cy="1428661"/>
              </a:xfrm>
              <a:prstGeom prst="rect">
                <a:avLst/>
              </a:prstGeom>
              <a:blipFill>
                <a:blip r:embed="rId5"/>
                <a:stretch>
                  <a:fillRect l="-183" t="-855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01743D9-034F-038D-AD64-9B47D5777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46510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6800568" imgH="2628746" progId="Acrobat.Document.DC">
                  <p:embed/>
                </p:oleObj>
              </mc:Choice>
              <mc:Fallback>
                <p:oleObj name="Acrobat Document" r:id="rId6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F043954-F8DB-B9EB-40FD-010AC4D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AB3DA3A-7A6E-69C8-7934-9BCBCDA85D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16016" y="3284984"/>
            <a:ext cx="4222888" cy="2613704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B11DBCC8-0128-360A-C049-D1B2BBAFAB03}"/>
              </a:ext>
            </a:extLst>
          </p:cNvPr>
          <p:cNvSpPr txBox="1"/>
          <p:nvPr/>
        </p:nvSpPr>
        <p:spPr>
          <a:xfrm>
            <a:off x="7308304" y="5692636"/>
            <a:ext cx="1727996" cy="26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61B48B-232D-4729-9ED4-ACAA717F523E}"/>
              </a:ext>
            </a:extLst>
          </p:cNvPr>
          <p:cNvSpPr txBox="1">
            <a:spLocks/>
          </p:cNvSpPr>
          <p:nvPr/>
        </p:nvSpPr>
        <p:spPr>
          <a:xfrm>
            <a:off x="467999" y="52812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Cosmic Web Filaments</a:t>
            </a:r>
          </a:p>
        </p:txBody>
      </p:sp>
    </p:spTree>
    <p:extLst>
      <p:ext uri="{BB962C8B-B14F-4D97-AF65-F5344CB8AC3E}">
        <p14:creationId xmlns:p14="http://schemas.microsoft.com/office/powerpoint/2010/main" val="33927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61B48B-232D-4729-9ED4-ACAA717F523E}"/>
              </a:ext>
            </a:extLst>
          </p:cNvPr>
          <p:cNvSpPr txBox="1">
            <a:spLocks/>
          </p:cNvSpPr>
          <p:nvPr/>
        </p:nvSpPr>
        <p:spPr>
          <a:xfrm>
            <a:off x="467999" y="52812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Cosmic Web Filaments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CCAF87-3765-1139-D50A-5D68DDF44A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2873" y="116633"/>
            <a:ext cx="4425214" cy="2738930"/>
          </a:xfrm>
          <a:prstGeom prst="rect">
            <a:avLst/>
          </a:prstGeom>
        </p:spPr>
      </p:pic>
      <p:sp>
        <p:nvSpPr>
          <p:cNvPr id="14" name="Textfeld 10">
            <a:extLst>
              <a:ext uri="{FF2B5EF4-FFF2-40B4-BE49-F238E27FC236}">
                <a16:creationId xmlns:a16="http://schemas.microsoft.com/office/drawing/2014/main" id="{22386E93-C6C5-7C52-6ECD-AEB51B35AE9C}"/>
              </a:ext>
            </a:extLst>
          </p:cNvPr>
          <p:cNvSpPr txBox="1"/>
          <p:nvPr/>
        </p:nvSpPr>
        <p:spPr>
          <a:xfrm>
            <a:off x="7813953" y="1682400"/>
            <a:ext cx="934504" cy="4449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C476049-033A-3A46-7FA5-BB9FA0580673}"/>
              </a:ext>
            </a:extLst>
          </p:cNvPr>
          <p:cNvCxnSpPr>
            <a:cxnSpLocks/>
          </p:cNvCxnSpPr>
          <p:nvPr/>
        </p:nvCxnSpPr>
        <p:spPr>
          <a:xfrm>
            <a:off x="6377284" y="730676"/>
            <a:ext cx="0" cy="1008112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6_1">
                <a:extLst>
                  <a:ext uri="{FF2B5EF4-FFF2-40B4-BE49-F238E27FC236}">
                    <a16:creationId xmlns:a16="http://schemas.microsoft.com/office/drawing/2014/main" id="{823C13FA-3CED-B73C-9D46-F2335E131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049" y="1214637"/>
                <a:ext cx="3817919" cy="1708984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350" b="0" i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RM</m:t>
                          </m:r>
                        </m:sub>
                        <m:sup/>
                      </m:sSubSup>
                      <m:r>
                        <a:rPr lang="de-DE" sz="1350" b="0" i="1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=0.81 </m:t>
                      </m:r>
                      <m:f>
                        <m:fPr>
                          <m:ctrlP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350" b="0" i="1">
                                      <a:solidFill>
                                        <a:srgbClr val="003560"/>
                                      </a:solidFill>
                                      <a:highlight>
                                        <a:scrgbClr r="0" g="0" b="0">
                                          <a:alpha val="0"/>
                                        </a:scrgbClr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350" b="0" i="1">
                                      <a:solidFill>
                                        <a:srgbClr val="003560"/>
                                      </a:solidFill>
                                      <a:highlight>
                                        <a:scrgbClr r="0" g="0" b="0">
                                          <a:alpha val="0"/>
                                        </a:scrgbClr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350" b="0" i="1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350" b="0" i="0">
                                          <a:solidFill>
                                            <a:srgbClr val="003560"/>
                                          </a:solidFill>
                                          <a:highlight>
                                            <a:scrgbClr r="0" g="0" b="0">
                                              <a:alpha val="0"/>
                                            </a:scrgbClr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turb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350" b="0" i="1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𝐿𝑑</m:t>
                          </m:r>
                        </m:num>
                        <m:den>
                          <m:r>
                            <a:rPr lang="de-DE" sz="1350" b="0" i="1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RM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  <m:sup/>
                    </m:sSubSup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11" name="Inhaltsplatzhalter 6_1">
                <a:extLst>
                  <a:ext uri="{FF2B5EF4-FFF2-40B4-BE49-F238E27FC236}">
                    <a16:creationId xmlns:a16="http://schemas.microsoft.com/office/drawing/2014/main" id="{823C13FA-3CED-B73C-9D46-F2335E131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9" y="1214637"/>
                <a:ext cx="3817919" cy="1708984"/>
              </a:xfrm>
              <a:prstGeom prst="rect">
                <a:avLst/>
              </a:prstGeom>
              <a:blipFill>
                <a:blip r:embed="rId4"/>
                <a:stretch>
                  <a:fillRect l="-2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10A9746-A390-EABD-A8ED-BF288BC9415D}"/>
              </a:ext>
            </a:extLst>
          </p:cNvPr>
          <p:cNvGrpSpPr/>
          <p:nvPr/>
        </p:nvGrpSpPr>
        <p:grpSpPr>
          <a:xfrm>
            <a:off x="129590" y="2899053"/>
            <a:ext cx="4082370" cy="2978219"/>
            <a:chOff x="129590" y="2899053"/>
            <a:chExt cx="4082370" cy="2978219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F59CB0E-8E03-BE64-26AD-AC29997D2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29590" y="3062407"/>
              <a:ext cx="3657143" cy="2742857"/>
            </a:xfrm>
            <a:prstGeom prst="rect">
              <a:avLst/>
            </a:prstGeom>
          </p:spPr>
        </p:pic>
        <p:sp>
          <p:nvSpPr>
            <p:cNvPr id="17" name="Textfeld 10">
              <a:extLst>
                <a:ext uri="{FF2B5EF4-FFF2-40B4-BE49-F238E27FC236}">
                  <a16:creationId xmlns:a16="http://schemas.microsoft.com/office/drawing/2014/main" id="{C8CD0FF6-9F65-6363-404F-CDBA6B6BE8A5}"/>
                </a:ext>
              </a:extLst>
            </p:cNvPr>
            <p:cNvSpPr txBox="1"/>
            <p:nvPr/>
          </p:nvSpPr>
          <p:spPr>
            <a:xfrm>
              <a:off x="2483964" y="5616275"/>
              <a:ext cx="1727996" cy="26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8DAE10"/>
                  </a:solidFill>
                  <a:uFillTx/>
                  <a:latin typeface="Liberation Sans" pitchFamily="18"/>
                  <a:ea typeface="Noto Sans CJK SC" pitchFamily="2"/>
                  <a:cs typeface="Lohit Devanagari" pitchFamily="2"/>
                </a:rPr>
                <a:t>Berger et. al. in prep.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feld 10">
                  <a:extLst>
                    <a:ext uri="{FF2B5EF4-FFF2-40B4-BE49-F238E27FC236}">
                      <a16:creationId xmlns:a16="http://schemas.microsoft.com/office/drawing/2014/main" id="{AB660895-E38C-1772-C170-092B84987A8C}"/>
                    </a:ext>
                  </a:extLst>
                </p:cNvPr>
                <p:cNvSpPr txBox="1"/>
                <p:nvPr/>
              </p:nvSpPr>
              <p:spPr>
                <a:xfrm>
                  <a:off x="394633" y="2899053"/>
                  <a:ext cx="3264918" cy="3218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0004" tIns="44997" rIns="90004" bIns="44997" anchor="t" anchorCtr="0" compatLnSpc="0">
                  <a:spAutoFit/>
                </a:bodyPr>
                <a:lstStyle/>
                <a:p>
                  <a:pPr lvl="0" defTabSz="914400" hangingPunct="0"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dirty="0">
                      <a:solidFill>
                        <a:srgbClr val="8DAE10"/>
                      </a:solidFill>
                      <a:latin typeface="Liberation Sans" pitchFamily="18"/>
                      <a:ea typeface="Noto Sans CJK SC" pitchFamily="2"/>
                      <a:cs typeface="Lohit Devanagari" pitchFamily="2"/>
                    </a:rPr>
                    <a:t>Correct 1.4GHz data for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20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i="1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200" i="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RM</m:t>
                          </m:r>
                          <m:r>
                            <a:rPr lang="de-DE" sz="1200" i="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200" i="0">
                              <a:solidFill>
                                <a:schemeClr val="bg2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  <m:sup/>
                      </m:sSubSup>
                    </m:oMath>
                  </a14:m>
                  <a:r>
                    <a:rPr lang="en-US" sz="1200" dirty="0">
                      <a:solidFill>
                        <a:schemeClr val="bg2"/>
                      </a:solidFill>
                      <a:latin typeface="Liberation Sans"/>
                      <a:ea typeface="Noto Sans CJK SC" pitchFamily="2"/>
                      <a:cs typeface="Lohit Devanagari" pitchFamily="2"/>
                    </a:rPr>
                    <a:t> </a:t>
                  </a:r>
                  <a:r>
                    <a:rPr lang="en-US" sz="1200" dirty="0">
                      <a:solidFill>
                        <a:srgbClr val="8DAE10"/>
                      </a:solidFill>
                      <a:latin typeface="Liberation Sans"/>
                      <a:ea typeface="Noto Sans CJK SC" pitchFamily="2"/>
                      <a:cs typeface="Lohit Devanagari" pitchFamily="2"/>
                    </a:rPr>
                    <a:t>from 144MHz: </a:t>
                  </a:r>
                </a:p>
              </p:txBody>
            </p:sp>
          </mc:Choice>
          <mc:Fallback>
            <p:sp>
              <p:nvSpPr>
                <p:cNvPr id="18" name="Textfeld 10">
                  <a:extLst>
                    <a:ext uri="{FF2B5EF4-FFF2-40B4-BE49-F238E27FC236}">
                      <a16:creationId xmlns:a16="http://schemas.microsoft.com/office/drawing/2014/main" id="{AB660895-E38C-1772-C170-092B84987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33" y="2899053"/>
                  <a:ext cx="3264918" cy="321898"/>
                </a:xfrm>
                <a:prstGeom prst="rect">
                  <a:avLst/>
                </a:prstGeom>
                <a:blipFill>
                  <a:blip r:embed="rId6"/>
                  <a:stretch>
                    <a:fillRect b="-5769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Inhaltsplatzhalter 6_1">
                <a:extLst>
                  <a:ext uri="{FF2B5EF4-FFF2-40B4-BE49-F238E27FC236}">
                    <a16:creationId xmlns:a16="http://schemas.microsoft.com/office/drawing/2014/main" id="{20D8606A-6AAE-A17F-23B6-F96BCF993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4866" y="2684013"/>
                <a:ext cx="4790360" cy="1622399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Offset between 1.4GHz and 144MHz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400" b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40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DP</m:t>
                        </m:r>
                      </m:e>
                      <m:sub>
                        <m:r>
                          <a:rPr lang="de-DE" sz="140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40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GHZ</m:t>
                        </m:r>
                      </m:sub>
                      <m:sup>
                        <m:r>
                          <a:rPr lang="de-DE" sz="140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400" b="0" i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MHz</m:t>
                        </m:r>
                      </m:sup>
                    </m:sSubSup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 from ignoring local component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de-DE" sz="140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40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de-DE" sz="1400" b="0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 </a:t>
                </a:r>
                <a:b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with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local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component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: </a:t>
                </a:r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19" name="Inhaltsplatzhalter 6_1">
                <a:extLst>
                  <a:ext uri="{FF2B5EF4-FFF2-40B4-BE49-F238E27FC236}">
                    <a16:creationId xmlns:a16="http://schemas.microsoft.com/office/drawing/2014/main" id="{20D8606A-6AAE-A17F-23B6-F96BCF99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866" y="2684013"/>
                <a:ext cx="4790360" cy="1622399"/>
              </a:xfrm>
              <a:prstGeom prst="rect">
                <a:avLst/>
              </a:prstGeom>
              <a:blipFill>
                <a:blip r:embed="rId7"/>
                <a:stretch>
                  <a:fillRect l="-2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6_1">
                <a:extLst>
                  <a:ext uri="{FF2B5EF4-FFF2-40B4-BE49-F238E27FC236}">
                    <a16:creationId xmlns:a16="http://schemas.microsoft.com/office/drawing/2014/main" id="{2E4936C6-B0DB-31F4-FFE2-CBE58BF784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356" y="2048157"/>
                <a:ext cx="4069804" cy="1708984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350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=2.19</m:t>
                    </m:r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	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no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evolution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:r>
                  <a:rPr lang="de-DE" sz="1350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of</a:t>
                </a: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</m:sSub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4" name="Inhaltsplatzhalter 6_1">
                <a:extLst>
                  <a:ext uri="{FF2B5EF4-FFF2-40B4-BE49-F238E27FC236}">
                    <a16:creationId xmlns:a16="http://schemas.microsoft.com/office/drawing/2014/main" id="{2E4936C6-B0DB-31F4-FFE2-CBE58BF78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6" y="2048157"/>
                <a:ext cx="4069804" cy="1708984"/>
              </a:xfrm>
              <a:prstGeom prst="rect">
                <a:avLst/>
              </a:prstGeom>
              <a:blipFill>
                <a:blip r:embed="rId8"/>
                <a:stretch>
                  <a:fillRect l="-2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6_1">
                <a:extLst>
                  <a:ext uri="{FF2B5EF4-FFF2-40B4-BE49-F238E27FC236}">
                    <a16:creationId xmlns:a16="http://schemas.microsoft.com/office/drawing/2014/main" id="{3D770778-EC26-FEFF-2D38-698150111E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9952" y="4223355"/>
                <a:ext cx="3456384" cy="1621981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ea typeface="Cambria Math" panose="02040503050406030204" pitchFamily="18" charset="0"/>
                  </a:rPr>
                  <a:t> </a:t>
                </a:r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ea typeface="Cambria Math" panose="02040503050406030204" pitchFamily="18" charset="0"/>
                  </a:rPr>
                  <a:t>1.4GHz and 144MHz:</a:t>
                </a:r>
                <a:br>
                  <a:rPr lang="de-DE" sz="1350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sz="1350" b="0" i="1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>
          <p:sp>
            <p:nvSpPr>
              <p:cNvPr id="2" name="Inhaltsplatzhalter 6_1">
                <a:extLst>
                  <a:ext uri="{FF2B5EF4-FFF2-40B4-BE49-F238E27FC236}">
                    <a16:creationId xmlns:a16="http://schemas.microsoft.com/office/drawing/2014/main" id="{3D770778-EC26-FEFF-2D38-69815011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223355"/>
                <a:ext cx="3456384" cy="1621981"/>
              </a:xfrm>
              <a:prstGeom prst="rect">
                <a:avLst/>
              </a:prstGeom>
              <a:blipFill>
                <a:blip r:embed="rId9"/>
                <a:stretch>
                  <a:fillRect l="-2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6_1">
                <a:extLst>
                  <a:ext uri="{FF2B5EF4-FFF2-40B4-BE49-F238E27FC236}">
                    <a16:creationId xmlns:a16="http://schemas.microsoft.com/office/drawing/2014/main" id="{47E58B5C-EF08-5A57-5193-4FC8830A45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8697" y="4222938"/>
                <a:ext cx="1801695" cy="172634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DP</m:t>
                        </m:r>
                      </m:e>
                      <m:sub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GHz</m:t>
                        </m:r>
                      </m:sub>
                      <m:sup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MHz</m:t>
                        </m:r>
                      </m:sup>
                    </m:sSubSup>
                  </m:oMath>
                </a14:m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ea typeface="Cambria Math" panose="02040503050406030204" pitchFamily="18" charset="0"/>
                  </a:rPr>
                  <a:t>:</a:t>
                </a:r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144</m:t>
                              </m:r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MHz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1.4</m:t>
                              </m:r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sub>
                          </m:sSub>
                        </m:den>
                      </m:f>
                      <m:r>
                        <a:rPr lang="de-DE" sz="1350" b="0" i="1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de-DE" sz="1350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MHz</m:t>
                        </m:r>
                      </m:sub>
                    </m:sSub>
                    <m:r>
                      <a:rPr lang="de-DE" sz="1350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de-DE" sz="1350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  <m:r>
                          <m:rPr>
                            <m:sty m:val="p"/>
                          </m:rPr>
                          <a:rPr lang="de-DE" sz="1350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GHz</m:t>
                        </m:r>
                      </m:sub>
                    </m:sSub>
                  </m:oMath>
                </a14:m>
                <a:endParaRPr lang="de-DE" sz="1350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13" name="Inhaltsplatzhalter 6_1">
                <a:extLst>
                  <a:ext uri="{FF2B5EF4-FFF2-40B4-BE49-F238E27FC236}">
                    <a16:creationId xmlns:a16="http://schemas.microsoft.com/office/drawing/2014/main" id="{47E58B5C-EF08-5A57-5193-4FC8830A4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697" y="4222938"/>
                <a:ext cx="1801695" cy="1726342"/>
              </a:xfrm>
              <a:prstGeom prst="rect">
                <a:avLst/>
              </a:prstGeom>
              <a:blipFill>
                <a:blip r:embed="rId10"/>
                <a:stretch>
                  <a:fillRect l="-5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Inhaltsplatzhalter 6_1">
            <a:extLst>
              <a:ext uri="{FF2B5EF4-FFF2-40B4-BE49-F238E27FC236}">
                <a16:creationId xmlns:a16="http://schemas.microsoft.com/office/drawing/2014/main" id="{57D33DAA-E769-B0AC-E1BE-0DE098DDA03F}"/>
              </a:ext>
            </a:extLst>
          </p:cNvPr>
          <p:cNvSpPr txBox="1">
            <a:spLocks/>
          </p:cNvSpPr>
          <p:nvPr/>
        </p:nvSpPr>
        <p:spPr>
          <a:xfrm>
            <a:off x="4292372" y="4365105"/>
            <a:ext cx="3456384" cy="370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725"/>
              </a:spcBef>
              <a:spcAft>
                <a:spcPts val="285"/>
              </a:spcAft>
              <a:tabLst>
                <a:tab pos="234004" algn="l"/>
              </a:tabLst>
            </a:pPr>
            <a:r>
              <a:rPr lang="de-DE" b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Cambria Math" panose="02040503050406030204" pitchFamily="18" charset="0"/>
              </a:rPr>
              <a:t>Assumptions</a:t>
            </a:r>
            <a:r>
              <a:rPr lang="de-DE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+mj-lt"/>
                <a:ea typeface="Cambria Math" panose="02040503050406030204" pitchFamily="18" charset="0"/>
              </a:rPr>
              <a:t>:</a:t>
            </a:r>
            <a:endParaRPr lang="de-DE" sz="1350" b="0" i="1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+mj-lt"/>
            </a:endParaRPr>
          </a:p>
        </p:txBody>
      </p:sp>
      <p:sp>
        <p:nvSpPr>
          <p:cNvPr id="9" name="Multiplikationszeichen 8">
            <a:extLst>
              <a:ext uri="{FF2B5EF4-FFF2-40B4-BE49-F238E27FC236}">
                <a16:creationId xmlns:a16="http://schemas.microsoft.com/office/drawing/2014/main" id="{04C877B5-A24E-EB2A-5132-DBBC461B27E2}"/>
              </a:ext>
            </a:extLst>
          </p:cNvPr>
          <p:cNvSpPr/>
          <p:nvPr/>
        </p:nvSpPr>
        <p:spPr>
          <a:xfrm>
            <a:off x="4139952" y="4581128"/>
            <a:ext cx="475782" cy="454843"/>
          </a:xfrm>
          <a:prstGeom prst="mathMultiply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_1">
                <a:extLst>
                  <a:ext uri="{FF2B5EF4-FFF2-40B4-BE49-F238E27FC236}">
                    <a16:creationId xmlns:a16="http://schemas.microsoft.com/office/drawing/2014/main" id="{67549D3A-6F38-5447-E29D-C9F097A1D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4866" y="3642092"/>
                <a:ext cx="4790360" cy="656413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350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FP</m:t>
                      </m:r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FP</m:t>
                              </m:r>
                            </m:e>
                            <m:sub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de-DE" sz="13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3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3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35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de-DE" sz="135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sz="135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35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sz="135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sz="135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350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RM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350" b="0" i="0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1350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sz="1350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350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8" name="Inhaltsplatzhalter 6_1">
                <a:extLst>
                  <a:ext uri="{FF2B5EF4-FFF2-40B4-BE49-F238E27FC236}">
                    <a16:creationId xmlns:a16="http://schemas.microsoft.com/office/drawing/2014/main" id="{67549D3A-6F38-5447-E29D-C9F097A1D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866" y="3642092"/>
                <a:ext cx="4790360" cy="6564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C6E8C6C-C9C2-888E-332B-364BF3C2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04.06.2024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4FE89CCD-983E-9EAB-739F-2822C7EE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5287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6800568" imgH="2628746" progId="Acrobat.Document.DC">
                  <p:embed/>
                </p:oleObj>
              </mc:Choice>
              <mc:Fallback>
                <p:oleObj name="Acrobat Document" r:id="rId12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117B77D1-91CA-D969-6670-8FF4A82F2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0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13" grpId="0"/>
      <p:bldP spid="22" grpId="0"/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61B48B-232D-4729-9ED4-ACAA717F523E}"/>
              </a:ext>
            </a:extLst>
          </p:cNvPr>
          <p:cNvSpPr txBox="1">
            <a:spLocks/>
          </p:cNvSpPr>
          <p:nvPr/>
        </p:nvSpPr>
        <p:spPr>
          <a:xfrm>
            <a:off x="467999" y="52812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de-DE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Summary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4ACA599-25EA-01C4-2B17-F3B29E7A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04.06.2024</a:t>
            </a:r>
          </a:p>
        </p:txBody>
      </p:sp>
      <p:sp>
        <p:nvSpPr>
          <p:cNvPr id="15" name="Inhaltsplatzhalter 6_1">
            <a:extLst>
              <a:ext uri="{FF2B5EF4-FFF2-40B4-BE49-F238E27FC236}">
                <a16:creationId xmlns:a16="http://schemas.microsoft.com/office/drawing/2014/main" id="{F7AC8B47-6C94-DCBD-B700-D5B6D890D5D3}"/>
              </a:ext>
            </a:extLst>
          </p:cNvPr>
          <p:cNvSpPr txBox="1">
            <a:spLocks/>
          </p:cNvSpPr>
          <p:nvPr/>
        </p:nvSpPr>
        <p:spPr>
          <a:xfrm>
            <a:off x="608317" y="1146689"/>
            <a:ext cx="5834143" cy="35735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1725"/>
              </a:spcBef>
              <a:spcAft>
                <a:spcPts val="285"/>
              </a:spcAft>
              <a:buFont typeface="Arial" panose="020B0604020202020204" pitchFamily="34" charset="0"/>
              <a:buChar char="•"/>
              <a:tabLst>
                <a:tab pos="234004" algn="l"/>
              </a:tabLst>
            </a:pPr>
            <a:endParaRPr lang="de-DE" b="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6_1">
                <a:extLst>
                  <a:ext uri="{FF2B5EF4-FFF2-40B4-BE49-F238E27FC236}">
                    <a16:creationId xmlns:a16="http://schemas.microsoft.com/office/drawing/2014/main" id="{CF1CB7E8-8270-68DC-8875-B3FDDB11D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049" y="1052735"/>
                <a:ext cx="8426431" cy="4658575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598 sources 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2 without </a:t>
                </a:r>
                <a:r>
                  <a:rPr lang="en-GB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Apertif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𝑄𝑈</m:t>
                        </m:r>
                      </m:sub>
                      <m:sup/>
                    </m:sSubSup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PI detection (also no detection in TP)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21 sources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𝐷𝑃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𝐺𝐻𝑍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𝑀𝐻𝑧</m:t>
                        </m:r>
                      </m:sup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GB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sym typeface="Wingdings" panose="05000000000000000000" pitchFamily="2" charset="2"/>
                </a:endParaRPr>
              </a:p>
              <a:p>
                <a:pPr marL="285750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ApPolLo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sources differ from </a:t>
                </a:r>
                <a:r>
                  <a:rPr lang="en-GB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Apertif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sources: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higher TP, PI and FP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lower RRM </a:t>
                </a:r>
              </a:p>
              <a:p>
                <a:pPr marL="285750" lvl="1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FP drops with z for </a:t>
                </a:r>
                <a:r>
                  <a:rPr lang="en-GB" b="0" dirty="0" err="1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Apertif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and LOFAR 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local component shows evolution at 1.4GHz</a:t>
                </a:r>
              </a:p>
              <a:p>
                <a:pPr marL="519750" lvl="2" indent="-285750">
                  <a:spcBef>
                    <a:spcPts val="172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  <a:tabLst>
                    <a:tab pos="234004" algn="l"/>
                  </a:tabLst>
                </a:pP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f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</a:rPr>
                  <a:t>irst z-dependent estimate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</m:sSubSup>
                    <m:r>
                      <a:rPr lang="en-GB" i="1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2.19</m:t>
                        </m:r>
                      </m:sup>
                    </m:sSup>
                  </m:oMath>
                </a14:m>
                <a:endParaRPr lang="de-DE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ea typeface="Cambria Math" panose="02040503050406030204" pitchFamily="18" charset="0"/>
                </a:endParaRPr>
              </a:p>
              <a:p>
                <a:pPr marL="753750" lvl="3" indent="-285750">
                  <a:spcBef>
                    <a:spcPts val="1725"/>
                  </a:spcBef>
                  <a:spcAft>
                    <a:spcPts val="285"/>
                  </a:spcAft>
                  <a:buFont typeface="Wingdings" panose="05000000000000000000" pitchFamily="2" charset="2"/>
                  <a:buChar char=""/>
                  <a:tabLst>
                    <a:tab pos="234004" algn="l"/>
                  </a:tabLst>
                </a:pPr>
                <a:r>
                  <a:rPr lang="en-GB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no evolution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</m:sSub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sym typeface="Wingdings" panose="05000000000000000000" pitchFamily="2" charset="2"/>
                  </a:rPr>
                  <a:t> with redshift</a:t>
                </a:r>
              </a:p>
            </p:txBody>
          </p:sp>
        </mc:Choice>
        <mc:Fallback>
          <p:sp>
            <p:nvSpPr>
              <p:cNvPr id="4" name="Inhaltsplatzhalter 6_1">
                <a:extLst>
                  <a:ext uri="{FF2B5EF4-FFF2-40B4-BE49-F238E27FC236}">
                    <a16:creationId xmlns:a16="http://schemas.microsoft.com/office/drawing/2014/main" id="{CF1CB7E8-8270-68DC-8875-B3FDDB11D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9" y="1052735"/>
                <a:ext cx="8426431" cy="4658575"/>
              </a:xfrm>
              <a:prstGeom prst="rect">
                <a:avLst/>
              </a:prstGeom>
              <a:blipFill>
                <a:blip r:embed="rId2"/>
                <a:stretch>
                  <a:fillRect l="-940" t="-1309" b="-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C04969A5-54BF-A4E6-942F-447381D89949}"/>
              </a:ext>
            </a:extLst>
          </p:cNvPr>
          <p:cNvSpPr/>
          <p:nvPr/>
        </p:nvSpPr>
        <p:spPr>
          <a:xfrm>
            <a:off x="2915816" y="2924944"/>
            <a:ext cx="288032" cy="79208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E46B14-2E7C-7B37-28A9-0A60E9B32EE5}"/>
              </a:ext>
            </a:extLst>
          </p:cNvPr>
          <p:cNvSpPr txBox="1"/>
          <p:nvPr/>
        </p:nvSpPr>
        <p:spPr>
          <a:xfrm>
            <a:off x="3255872" y="3170947"/>
            <a:ext cx="22554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sym typeface="Wingdings" panose="05000000000000000000" pitchFamily="2" charset="2"/>
              </a:rPr>
              <a:t>less dense environment</a:t>
            </a:r>
            <a:endParaRPr lang="en-GB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17B77D1-91CA-D969-6670-8FF4A82F2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46510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800568" imgH="2628746" progId="Acrobat.Document.DC">
                  <p:embed/>
                </p:oleObj>
              </mc:Choice>
              <mc:Fallback>
                <p:oleObj name="Acrobat Document" r:id="rId3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F043954-F8DB-B9EB-40FD-010AC4D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42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CCAF87-3765-1139-D50A-5D68DDF4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3485" y="404664"/>
            <a:ext cx="4069805" cy="2518956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F61B48B-232D-4729-9ED4-ACAA717F523E}"/>
              </a:ext>
            </a:extLst>
          </p:cNvPr>
          <p:cNvSpPr txBox="1">
            <a:spLocks/>
          </p:cNvSpPr>
          <p:nvPr/>
        </p:nvSpPr>
        <p:spPr>
          <a:xfrm>
            <a:off x="467999" y="528120"/>
            <a:ext cx="7559637" cy="62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GB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Cosmic Web Filaments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4ACA599-25EA-01C4-2B17-F3B29E7A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425640"/>
            <a:ext cx="6300000" cy="144000"/>
          </a:xfrm>
        </p:spPr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02.05.2024</a:t>
            </a:r>
          </a:p>
        </p:txBody>
      </p:sp>
      <p:sp>
        <p:nvSpPr>
          <p:cNvPr id="14" name="Textfeld 10">
            <a:extLst>
              <a:ext uri="{FF2B5EF4-FFF2-40B4-BE49-F238E27FC236}">
                <a16:creationId xmlns:a16="http://schemas.microsoft.com/office/drawing/2014/main" id="{22386E93-C6C5-7C52-6ECD-AEB51B35AE9C}"/>
              </a:ext>
            </a:extLst>
          </p:cNvPr>
          <p:cNvSpPr txBox="1"/>
          <p:nvPr/>
        </p:nvSpPr>
        <p:spPr>
          <a:xfrm>
            <a:off x="6444306" y="2662623"/>
            <a:ext cx="1727996" cy="26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C476049-033A-3A46-7FA5-BB9FA0580673}"/>
              </a:ext>
            </a:extLst>
          </p:cNvPr>
          <p:cNvCxnSpPr>
            <a:cxnSpLocks/>
          </p:cNvCxnSpPr>
          <p:nvPr/>
        </p:nvCxnSpPr>
        <p:spPr>
          <a:xfrm>
            <a:off x="6300192" y="908720"/>
            <a:ext cx="0" cy="1008112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6_1">
                <a:extLst>
                  <a:ext uri="{FF2B5EF4-FFF2-40B4-BE49-F238E27FC236}">
                    <a16:creationId xmlns:a16="http://schemas.microsoft.com/office/drawing/2014/main" id="{823C13FA-3CED-B73C-9D46-F2335E131B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049" y="1214637"/>
                <a:ext cx="3601895" cy="1134244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=2.19</m:t>
                    </m:r>
                  </m:oMath>
                </a14:m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	</a:t>
                </a: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no evolution of</a:t>
                </a: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de-DE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11" name="Inhaltsplatzhalter 6_1">
                <a:extLst>
                  <a:ext uri="{FF2B5EF4-FFF2-40B4-BE49-F238E27FC236}">
                    <a16:creationId xmlns:a16="http://schemas.microsoft.com/office/drawing/2014/main" id="{823C13FA-3CED-B73C-9D46-F2335E131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49" y="1214637"/>
                <a:ext cx="3601895" cy="1134244"/>
              </a:xfrm>
              <a:prstGeom prst="rect">
                <a:avLst/>
              </a:prstGeom>
              <a:blipFill>
                <a:blip r:embed="rId3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 descr="Ein Bild, das Reihe enthält.&#10;&#10;Automatisch generierte Beschreibung">
            <a:extLst>
              <a:ext uri="{FF2B5EF4-FFF2-40B4-BE49-F238E27FC236}">
                <a16:creationId xmlns:a16="http://schemas.microsoft.com/office/drawing/2014/main" id="{CF59CB0E-8E03-BE64-26AD-AC29997D2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34" y="3336590"/>
            <a:ext cx="3657143" cy="2742857"/>
          </a:xfrm>
          <a:prstGeom prst="rect">
            <a:avLst/>
          </a:prstGeom>
        </p:spPr>
      </p:pic>
      <p:sp>
        <p:nvSpPr>
          <p:cNvPr id="17" name="Textfeld 10">
            <a:extLst>
              <a:ext uri="{FF2B5EF4-FFF2-40B4-BE49-F238E27FC236}">
                <a16:creationId xmlns:a16="http://schemas.microsoft.com/office/drawing/2014/main" id="{C8CD0FF6-9F65-6363-404F-CDBA6B6BE8A5}"/>
              </a:ext>
            </a:extLst>
          </p:cNvPr>
          <p:cNvSpPr txBox="1"/>
          <p:nvPr/>
        </p:nvSpPr>
        <p:spPr>
          <a:xfrm>
            <a:off x="6804248" y="5733255"/>
            <a:ext cx="1727996" cy="26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DAE10"/>
                </a:solidFill>
                <a:uFillTx/>
                <a:latin typeface="Liberation Sans" pitchFamily="18"/>
                <a:ea typeface="Noto Sans CJK SC" pitchFamily="2"/>
                <a:cs typeface="Lohit Devanagari" pitchFamily="2"/>
              </a:rPr>
              <a:t>Berger et. al. in prep.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0">
                <a:extLst>
                  <a:ext uri="{FF2B5EF4-FFF2-40B4-BE49-F238E27FC236}">
                    <a16:creationId xmlns:a16="http://schemas.microsoft.com/office/drawing/2014/main" id="{AB660895-E38C-1772-C170-092B84987A8C}"/>
                  </a:ext>
                </a:extLst>
              </p:cNvPr>
              <p:cNvSpPr txBox="1"/>
              <p:nvPr/>
            </p:nvSpPr>
            <p:spPr>
              <a:xfrm>
                <a:off x="5076058" y="3173236"/>
                <a:ext cx="3254017" cy="3267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 dirty="0">
                    <a:solidFill>
                      <a:srgbClr val="8DAE1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Correct 1.4GHz</a:t>
                </a:r>
                <a:r>
                  <a:rPr lang="en-US" sz="1200" b="0" i="0" u="none" strike="noStrike" kern="1200" cap="none" spc="0" dirty="0">
                    <a:solidFill>
                      <a:srgbClr val="8DAE1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 data for</a:t>
                </a:r>
                <a:r>
                  <a:rPr lang="en-US" sz="1200" b="0" i="0" u="none" strike="noStrike" kern="1200" cap="none" spc="0" baseline="0" dirty="0">
                    <a:solidFill>
                      <a:srgbClr val="8DAE10"/>
                    </a:solidFill>
                    <a:uFillTx/>
                    <a:latin typeface="Liberation Sans" pitchFamily="18"/>
                    <a:ea typeface="Noto Sans CJK SC" pitchFamily="2"/>
                    <a:cs typeface="Lohit Devanagari" pitchFamily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200" b="0" i="1" smtClean="0">
                            <a:solidFill>
                              <a:schemeClr val="bg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200" b="0" i="1">
                            <a:solidFill>
                              <a:schemeClr val="bg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200" b="0" i="1">
                            <a:solidFill>
                              <a:schemeClr val="bg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𝑅𝑀</m:t>
                        </m:r>
                        <m:r>
                          <a:rPr lang="de-DE" sz="1200" b="0" i="1" smtClean="0">
                            <a:solidFill>
                              <a:schemeClr val="bg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solidFill>
                              <a:schemeClr val="bg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</m:sSubSup>
                  </m:oMath>
                </a14:m>
                <a:r>
                  <a:rPr lang="en-US" sz="1200" b="0" i="0" u="none" strike="noStrike" kern="1200" cap="none" spc="0" baseline="0" dirty="0">
                    <a:solidFill>
                      <a:schemeClr val="bg2"/>
                    </a:solidFill>
                    <a:uFillTx/>
                    <a:latin typeface="Liberation Sans"/>
                    <a:ea typeface="Noto Sans CJK SC" pitchFamily="2"/>
                    <a:cs typeface="Lohit Devanagari" pitchFamily="2"/>
                  </a:rPr>
                  <a:t> </a:t>
                </a:r>
                <a:r>
                  <a:rPr lang="en-US" sz="1200" b="0" i="0" u="none" strike="noStrike" kern="1200" cap="none" spc="0" baseline="0" dirty="0">
                    <a:solidFill>
                      <a:srgbClr val="8DAE10"/>
                    </a:solidFill>
                    <a:uFillTx/>
                    <a:latin typeface="Liberation Sans"/>
                    <a:ea typeface="Noto Sans CJK SC" pitchFamily="2"/>
                    <a:cs typeface="Lohit Devanagari" pitchFamily="2"/>
                  </a:rPr>
                  <a:t>from 144MHz:</a:t>
                </a:r>
                <a:r>
                  <a:rPr lang="en-US" sz="1200" b="0" i="0" u="none" strike="noStrike" kern="1200" cap="none" spc="0" dirty="0">
                    <a:solidFill>
                      <a:srgbClr val="8DAE10"/>
                    </a:solidFill>
                    <a:uFillTx/>
                    <a:latin typeface="Liberation Sans"/>
                    <a:ea typeface="Noto Sans CJK SC" pitchFamily="2"/>
                    <a:cs typeface="Lohit Devanagari" pitchFamily="2"/>
                  </a:rPr>
                  <a:t> </a:t>
                </a:r>
                <a:endParaRPr lang="en-US" sz="1200" b="0" i="0" u="none" strike="noStrike" kern="1200" cap="none" spc="0" baseline="0" dirty="0">
                  <a:solidFill>
                    <a:srgbClr val="8DAE10"/>
                  </a:solidFill>
                  <a:uFillTx/>
                  <a:latin typeface="Liberation Sans"/>
                  <a:ea typeface="Noto Sans CJK SC" pitchFamily="2"/>
                  <a:cs typeface="Lohit Devanagari" pitchFamily="2"/>
                </a:endParaRPr>
              </a:p>
            </p:txBody>
          </p:sp>
        </mc:Choice>
        <mc:Fallback xmlns="">
          <p:sp>
            <p:nvSpPr>
              <p:cNvPr id="18" name="Textfeld 10">
                <a:extLst>
                  <a:ext uri="{FF2B5EF4-FFF2-40B4-BE49-F238E27FC236}">
                    <a16:creationId xmlns:a16="http://schemas.microsoft.com/office/drawing/2014/main" id="{AB660895-E38C-1772-C170-092B8498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8" y="3173236"/>
                <a:ext cx="3254017" cy="326707"/>
              </a:xfrm>
              <a:prstGeom prst="rect">
                <a:avLst/>
              </a:prstGeom>
              <a:blipFill>
                <a:blip r:embed="rId5"/>
                <a:stretch>
                  <a:fillRect l="-188" b="-3774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nhaltsplatzhalter 6_1">
                <a:extLst>
                  <a:ext uri="{FF2B5EF4-FFF2-40B4-BE49-F238E27FC236}">
                    <a16:creationId xmlns:a16="http://schemas.microsoft.com/office/drawing/2014/main" id="{20D8606A-6AAE-A17F-23B6-F96BCF993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999" y="2384222"/>
                <a:ext cx="3601895" cy="2626154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 typeface="Arial" panose="020B0604020202020204" pitchFamily="34" charset="0"/>
                  <a:buNone/>
                  <a:defRPr sz="1500" b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34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68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02000" indent="-23400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685800" rtl="0" eaLnBrk="1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Arial" panose="020B0604020202020204" pitchFamily="34" charset="0"/>
                  <a:buNone/>
                  <a:defRPr sz="15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</a:rPr>
                </a:b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Offset between 1.4GHz and 144MHz 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𝐷𝑃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𝐺𝐻𝑍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𝑀𝐻𝑧</m:t>
                        </m:r>
                      </m:sup>
                    </m:sSubSup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from ignoring local component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</a:t>
                </a: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e>
                            <m:sub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  <m:t>−2 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sup>
                      </m:sSup>
                      <m:r>
                        <a:rPr lang="de-DE" b="0" i="1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0" i="1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ea typeface="Cambria Math" panose="02040503050406030204" pitchFamily="18" charset="0"/>
                  </a:rPr>
                  <a:t>For 1.4GHz and 144MHz data individual</a:t>
                </a:r>
                <a:r>
                  <a:rPr lang="de-DE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ea typeface="Cambria Math" panose="02040503050406030204" pitchFamily="18" charset="0"/>
                  </a:rPr>
                  <a:t>:</a:t>
                </a:r>
                <a:br>
                  <a:rPr lang="de-DE" b="0" i="1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de-DE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3560"/>
                              </a:solidFill>
                              <a:highlight>
                                <a:scrgbClr r="0" g="0" b="0">
                                  <a:alpha val="0"/>
                                </a:scrgbClr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3560"/>
                                  </a:solidFill>
                                  <a:highlight>
                                    <a:scrgbClr r="0" g="0" b="0">
                                      <a:alpha val="0"/>
                                    </a:scrgbClr>
                                  </a:highligh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de-DE" b="0" i="0" smtClean="0">
                          <a:solidFill>
                            <a:srgbClr val="003560"/>
                          </a:solidFill>
                          <a:highlight>
                            <a:scrgbClr r="0" g="0" b="0">
                              <a:alpha val="0"/>
                            </a:scrgbClr>
                          </a:highligh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19" name="Inhaltsplatzhalter 6_1">
                <a:extLst>
                  <a:ext uri="{FF2B5EF4-FFF2-40B4-BE49-F238E27FC236}">
                    <a16:creationId xmlns:a16="http://schemas.microsoft.com/office/drawing/2014/main" id="{20D8606A-6AAE-A17F-23B6-F96BCF99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9" y="2384222"/>
                <a:ext cx="3601895" cy="2626154"/>
              </a:xfrm>
              <a:prstGeom prst="rect">
                <a:avLst/>
              </a:prstGeom>
              <a:blipFill>
                <a:blip r:embed="rId6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61AACEC-CBE4-50A5-273C-650E45CB5E4A}"/>
                  </a:ext>
                </a:extLst>
              </p:cNvPr>
              <p:cNvSpPr txBox="1"/>
              <p:nvPr/>
            </p:nvSpPr>
            <p:spPr>
              <a:xfrm>
                <a:off x="385144" y="5010376"/>
                <a:ext cx="3684749" cy="915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𝐷𝑃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1.4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𝐺𝐻𝑍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  <m:t>𝑀𝐻𝑧</m:t>
                        </m:r>
                      </m:sup>
                    </m:sSubSup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1725"/>
                  </a:spcBef>
                  <a:spcAft>
                    <a:spcPts val="285"/>
                  </a:spcAft>
                  <a:tabLst>
                    <a:tab pos="234004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  <m:r>
                      <a:rPr lang="de-DE" b="0" i="0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3560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,144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𝑀𝐻𝑧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,1.4</m:t>
                            </m:r>
                            <m:r>
                              <a:rPr lang="de-DE" b="0" i="1" smtClean="0">
                                <a:solidFill>
                                  <a:srgbClr val="003560"/>
                                </a:solidFill>
                                <a:highlight>
                                  <a:scrgbClr r="0" g="0" b="0">
                                    <a:alpha val="0"/>
                                  </a:scrgbClr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𝐺𝐻𝑧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de-DE" b="0" i="1" smtClean="0">
                        <a:solidFill>
                          <a:srgbClr val="003560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</a:rPr>
                  <a:t>  </a:t>
                </a:r>
                <a:r>
                  <a:rPr lang="en-GB" b="0" dirty="0">
                    <a:solidFill>
                      <a:srgbClr val="003560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</a:t>
                </a:r>
                <a:r>
                  <a:rPr lang="en-GB" b="0" dirty="0">
                    <a:solidFill>
                      <a:schemeClr val="tx2"/>
                    </a:solidFill>
                    <a:highlight>
                      <a:scrgbClr r="0" g="0" b="0">
                        <a:alpha val="0"/>
                      </a:scrgbClr>
                    </a:highlight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  <m:r>
                          <a:rPr lang="de-DE" b="0" i="1" smtClean="0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𝑀𝐻𝑧</m:t>
                        </m:r>
                      </m:sub>
                    </m:sSub>
                    <m:r>
                      <a:rPr lang="de-DE" b="0" i="0" smtClean="0">
                        <a:solidFill>
                          <a:schemeClr val="tx2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chemeClr val="tx2"/>
                        </a:solidFill>
                        <a:highlight>
                          <a:scrgbClr r="0" g="0" b="0">
                            <a:alpha val="0"/>
                          </a:scrgbClr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de-DE" i="1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  <m:r>
                          <a:rPr lang="de-DE" b="0" i="1" smtClean="0">
                            <a:solidFill>
                              <a:schemeClr val="tx2"/>
                            </a:solidFill>
                            <a:highlight>
                              <a:scrgbClr r="0" g="0" b="0">
                                <a:alpha val="0"/>
                              </a:scrgbClr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𝐺𝐻𝑧</m:t>
                        </m:r>
                      </m:sub>
                    </m:sSub>
                  </m:oMath>
                </a14:m>
                <a:endParaRPr lang="en-GB" b="0" dirty="0">
                  <a:solidFill>
                    <a:srgbClr val="003560"/>
                  </a:solidFill>
                  <a:highlight>
                    <a:scrgbClr r="0" g="0" b="0">
                      <a:alpha val="0"/>
                    </a:scrgbClr>
                  </a:highlight>
                  <a:latin typeface="+mj-lt"/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561AACEC-CBE4-50A5-273C-650E45CB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4" y="5010376"/>
                <a:ext cx="3684749" cy="915122"/>
              </a:xfrm>
              <a:prstGeom prst="rect">
                <a:avLst/>
              </a:prstGeom>
              <a:blipFill>
                <a:blip r:embed="rId7"/>
                <a:stretch>
                  <a:fillRect l="-331" t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F8EF285-7562-6693-3908-619EA2BC5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46510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6800568" imgH="2628746" progId="Acrobat.Document.DC">
                  <p:embed/>
                </p:oleObj>
              </mc:Choice>
              <mc:Fallback>
                <p:oleObj name="Acrobat Document" r:id="rId8" imgW="6800568" imgH="2628746" progId="Acrobat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0F043954-F8DB-B9EB-40FD-010AC4D11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4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ApPolLo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ApPolLo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– Apertif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counterparts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of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polarised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LOFAR </a:t>
            </a:r>
            <a:r>
              <a:rPr lang="de-DE" sz="900" b="0" i="0" u="none" strike="noStrike" kern="1200" cap="none" spc="0" baseline="0" dirty="0" err="1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sources</a:t>
            </a:r>
            <a:r>
              <a:rPr lang="de-DE" sz="900" b="0" i="0" u="none" strike="noStrike" kern="1200" cap="none" spc="0" baseline="0" dirty="0">
                <a:solidFill>
                  <a:srgbClr val="003560"/>
                </a:solidFill>
                <a:uFillTx/>
                <a:latin typeface="Arial"/>
                <a:ea typeface="DejaVu Sans" pitchFamily="2"/>
                <a:cs typeface="DejaVu Sans" pitchFamily="2"/>
              </a:rPr>
              <a:t> | Anna Berger | 02.05.2024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710EA04-780D-40D3-890E-9CE33A6A0DBB}"/>
              </a:ext>
            </a:extLst>
          </p:cNvPr>
          <p:cNvSpPr txBox="1"/>
          <p:nvPr/>
        </p:nvSpPr>
        <p:spPr>
          <a:xfrm>
            <a:off x="467999" y="1223997"/>
            <a:ext cx="4104001" cy="44877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Use </a:t>
            </a:r>
            <a:r>
              <a:rPr lang="en-GB" sz="1400" b="1" i="0" u="none" strike="noStrike" kern="1200" cap="none" spc="0" baseline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LoTSS</a:t>
            </a:r>
            <a:r>
              <a:rPr lang="en-GB" sz="1400" b="1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 DR2 RM gri</a:t>
            </a:r>
            <a:r>
              <a:rPr lang="en-GB" sz="1400" b="1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 catalogue (O‘Sullivan et al. 2023)</a:t>
            </a:r>
            <a:endParaRPr lang="en-GB" sz="1400" b="1" i="0" u="none" strike="noStrike" kern="1200" cap="none" spc="0" baseline="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Apertif</a:t>
            </a:r>
            <a:r>
              <a:rPr lang="en-GB" sz="1400" b="1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 observations from AWES</a:t>
            </a:r>
          </a:p>
          <a:p>
            <a:pPr marL="0" marR="0" lvl="0" indent="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Crossmatch with AWES data</a:t>
            </a: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reduced by Sep. 2022</a:t>
            </a:r>
            <a:b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consider data with PB &gt; 5% at LOFAR position</a:t>
            </a: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761</a:t>
            </a:r>
            <a:r>
              <a:rPr lang="en-GB" sz="1400" b="0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 polarised sources with </a:t>
            </a:r>
            <a:r>
              <a:rPr lang="en-GB" sz="1400" b="0" i="0" u="none" strike="noStrike" kern="1200" cap="none" spc="0" baseline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Apertif</a:t>
            </a:r>
            <a:r>
              <a:rPr lang="en-GB" sz="1400" b="0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 data</a:t>
            </a:r>
            <a:endParaRPr lang="en-GB" sz="140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  <a:sym typeface="Wingdings" panose="05000000000000000000" pitchFamily="2" charset="2"/>
            </a:endParaRPr>
          </a:p>
          <a:p>
            <a:pPr marR="0" lvl="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Automatic imaging and polarisation analysis: </a:t>
            </a:r>
            <a:r>
              <a:rPr lang="en-GB" sz="14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amosaic</a:t>
            </a: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and </a:t>
            </a:r>
            <a:r>
              <a:rPr lang="en-GB" sz="14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aperpol</a:t>
            </a:r>
            <a:endParaRPr lang="en-GB" sz="140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  <a:sym typeface="Wingdings" panose="05000000000000000000" pitchFamily="2" charset="2"/>
            </a:endParaRP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Preparation for full AWES polarisation catalogue</a:t>
            </a: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chemeClr val="bg2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598</a:t>
            </a: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IDs in final catalogue</a:t>
            </a: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30 IDs PB &lt; 10% PB</a:t>
            </a: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124 IDs „bad quality“</a:t>
            </a: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8 IDs no Q&amp;U Cubes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CE7444AD-72E1-4724-395C-5D5B53F5C900}"/>
              </a:ext>
            </a:extLst>
          </p:cNvPr>
          <p:cNvSpPr txBox="1"/>
          <p:nvPr/>
        </p:nvSpPr>
        <p:spPr>
          <a:xfrm>
            <a:off x="4967999" y="2564904"/>
            <a:ext cx="4104001" cy="13409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LoTSS</a:t>
            </a:r>
            <a:r>
              <a:rPr lang="en-GB" sz="1400" b="0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</a:rPr>
              <a:t> RM grid catalogue has only peak fluxes </a:t>
            </a:r>
            <a:endParaRPr lang="en-GB" sz="1400" dirty="0">
              <a:solidFill>
                <a:srgbClr val="00356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use peak finder for </a:t>
            </a:r>
            <a:r>
              <a:rPr lang="en-GB" sz="1400" b="0" i="0" u="none" strike="noStrike" kern="1200" cap="none" spc="0" baseline="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Apertif</a:t>
            </a:r>
            <a:r>
              <a:rPr lang="en-GB" sz="1400" b="0" i="0" u="none" strike="noStrike" kern="1200" cap="none" spc="0" baseline="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Arial"/>
                <a:sym typeface="Wingdings" panose="05000000000000000000" pitchFamily="2" charset="2"/>
              </a:rPr>
              <a:t> data</a:t>
            </a:r>
          </a:p>
          <a:p>
            <a:pPr marL="285750" marR="0" lvl="0" indent="-28575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à"/>
              <a:tabLst>
                <a:tab pos="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get </a:t>
            </a:r>
            <a:r>
              <a:rPr lang="en-GB" sz="14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Apertif</a:t>
            </a: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flux at </a:t>
            </a:r>
            <a:r>
              <a:rPr lang="en-GB" sz="1400" dirty="0" err="1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LoTSS</a:t>
            </a:r>
            <a:r>
              <a:rPr lang="en-GB" sz="1400" dirty="0">
                <a:solidFill>
                  <a:srgbClr val="00356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sym typeface="Wingdings" panose="05000000000000000000" pitchFamily="2" charset="2"/>
              </a:rPr>
              <a:t> RM grid catalogue position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0F043954-F8DB-B9EB-40FD-010AC4D11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8906"/>
              </p:ext>
            </p:extLst>
          </p:nvPr>
        </p:nvGraphicFramePr>
        <p:xfrm>
          <a:off x="5997446" y="6274941"/>
          <a:ext cx="1187286" cy="4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800568" imgH="2628746" progId="Acrobat.Document.DC">
                  <p:embed/>
                </p:oleObj>
              </mc:Choice>
              <mc:Fallback>
                <p:oleObj name="Acrobat Document" r:id="rId3" imgW="6800568" imgH="2628746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98E6D00D-0262-8C96-8BA5-A191BC1E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97446" y="6274941"/>
                        <a:ext cx="1187286" cy="4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2185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4z3_01.potx" id="{6F462AD2-FF89-4064-AE03-3EEC592313EA}" vid="{1E09BEED-63B3-4EF9-AD3C-CC701815B78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RUB-Pra╠êsentation-4zu3</Template>
  <TotalTime>0</TotalTime>
  <Words>700</Words>
  <Application>Microsoft Office PowerPoint</Application>
  <PresentationFormat>Bildschirmpräsentation (4:3)</PresentationFormat>
  <Paragraphs>95</Paragraphs>
  <Slides>9</Slides>
  <Notes>2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Liberation Sans</vt:lpstr>
      <vt:lpstr>Wingdings</vt:lpstr>
      <vt:lpstr>PowerPoint Master RUB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ApPolLo data</vt:lpstr>
    </vt:vector>
  </TitlesOfParts>
  <Company>wir-lieben-office.de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Berger</dc:creator>
  <cp:lastModifiedBy>Berger, Anna</cp:lastModifiedBy>
  <cp:revision>55</cp:revision>
  <dcterms:created xsi:type="dcterms:W3CDTF">2021-07-02T07:22:43Z</dcterms:created>
  <dcterms:modified xsi:type="dcterms:W3CDTF">2024-05-31T09:50:39Z</dcterms:modified>
</cp:coreProperties>
</file>