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23"/>
  </p:notesMasterIdLst>
  <p:handoutMasterIdLst>
    <p:handoutMasterId r:id="rId24"/>
  </p:handoutMasterIdLst>
  <p:sldIdLst>
    <p:sldId id="257" r:id="rId4"/>
    <p:sldId id="284" r:id="rId5"/>
    <p:sldId id="267" r:id="rId6"/>
    <p:sldId id="282" r:id="rId7"/>
    <p:sldId id="283" r:id="rId8"/>
    <p:sldId id="288" r:id="rId9"/>
    <p:sldId id="285" r:id="rId10"/>
    <p:sldId id="259" r:id="rId11"/>
    <p:sldId id="260" r:id="rId12"/>
    <p:sldId id="281" r:id="rId13"/>
    <p:sldId id="263" r:id="rId14"/>
    <p:sldId id="272" r:id="rId15"/>
    <p:sldId id="269" r:id="rId16"/>
    <p:sldId id="265" r:id="rId17"/>
    <p:sldId id="286" r:id="rId18"/>
    <p:sldId id="289" r:id="rId19"/>
    <p:sldId id="278" r:id="rId20"/>
    <p:sldId id="279" r:id="rId21"/>
    <p:sldId id="290" r:id="rId22"/>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3419" autoAdjust="0"/>
  </p:normalViewPr>
  <p:slideViewPr>
    <p:cSldViewPr>
      <p:cViewPr varScale="1">
        <p:scale>
          <a:sx n="78" d="100"/>
          <a:sy n="78" d="100"/>
        </p:scale>
        <p:origin x="878" y="43"/>
      </p:cViewPr>
      <p:guideLst>
        <p:guide orient="horz" pos="2160"/>
        <p:guide pos="3840"/>
      </p:guideLst>
    </p:cSldViewPr>
  </p:slideViewPr>
  <p:notesTextViewPr>
    <p:cViewPr>
      <p:scale>
        <a:sx n="1" d="1"/>
        <a:sy n="1" d="1"/>
      </p:scale>
      <p:origin x="0" y="0"/>
    </p:cViewPr>
  </p:notesTextViewPr>
  <p:notesViewPr>
    <p:cSldViewPr>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E393E5-555B-40FF-B464-1631ED83EBCD}" type="datetimeFigureOut">
              <a:rPr lang="nl-NL" smtClean="0"/>
              <a:t>7-6-2024</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EEE58-36EB-4E82-BC48-502F309BFC11}" type="slidenum">
              <a:rPr lang="nl-NL" smtClean="0"/>
              <a:t>‹#›</a:t>
            </a:fld>
            <a:endParaRPr lang="nl-NL"/>
          </a:p>
        </p:txBody>
      </p:sp>
    </p:spTree>
    <p:extLst>
      <p:ext uri="{BB962C8B-B14F-4D97-AF65-F5344CB8AC3E}">
        <p14:creationId xmlns:p14="http://schemas.microsoft.com/office/powerpoint/2010/main" val="2388529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60D037-C05C-4C36-9649-15AC5A1A930F}" type="slidenum">
              <a:rPr lang="nl-NL"/>
              <a:pPr>
                <a:defRPr/>
              </a:pPr>
              <a:t>‹#›</a:t>
            </a:fld>
            <a:endParaRPr lang="nl-NL"/>
          </a:p>
        </p:txBody>
      </p:sp>
    </p:spTree>
    <p:extLst>
      <p:ext uri="{BB962C8B-B14F-4D97-AF65-F5344CB8AC3E}">
        <p14:creationId xmlns:p14="http://schemas.microsoft.com/office/powerpoint/2010/main" val="29338490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positive correlation of outflow strength with SFR indicates no clear sign of instantaneous or fast feedback of suppressing SF. </a:t>
            </a:r>
          </a:p>
          <a:p>
            <a:endParaRPr lang="en-US" dirty="0"/>
          </a:p>
          <a:p>
            <a:r>
              <a:rPr lang="en-US" dirty="0"/>
              <a:t>When AGN energetics are strong, SFR is also high as the gas in the host galaxy feeds black hole and SF at the same time. After certain timescale, however, which is required for outflows to start impacting on gas in a large scale, both AGN accretion, hence the strength of outflows, and SFR becomes weaker.</a:t>
            </a:r>
          </a:p>
          <a:p>
            <a:r>
              <a:rPr lang="en-US" dirty="0"/>
              <a:t>Or is it just because the gas fraction for different galaxies changes? So high gas, high SFR and high outflows.</a:t>
            </a:r>
          </a:p>
          <a:p>
            <a:endParaRPr lang="en-US" dirty="0"/>
          </a:p>
          <a:p>
            <a:r>
              <a:rPr lang="en-US" dirty="0"/>
              <a:t>Strong radio jets preventing gas from cooling or expelling gas out of the gas</a:t>
            </a:r>
          </a:p>
          <a:p>
            <a:endParaRPr lang="en-NL" dirty="0"/>
          </a:p>
        </p:txBody>
      </p:sp>
    </p:spTree>
    <p:extLst>
      <p:ext uri="{BB962C8B-B14F-4D97-AF65-F5344CB8AC3E}">
        <p14:creationId xmlns:p14="http://schemas.microsoft.com/office/powerpoint/2010/main" val="48783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so different about our study then? Instead of X-ray stacking analysis to get the </a:t>
            </a:r>
            <a:r>
              <a:rPr lang="en-US" dirty="0" err="1"/>
              <a:t>agn</a:t>
            </a:r>
            <a:r>
              <a:rPr lang="en-US" dirty="0"/>
              <a:t> component, we use the optical to track the AGN component since it outshines the host galaxy, and we will use the far infrared data using Herschel to track the star formation, but the sensitivity and the resolution of FIR photometry is not great, yes that’s why the data connecting the dots in this case will be the radio</a:t>
            </a:r>
            <a:endParaRPr lang="en-NL" dirty="0"/>
          </a:p>
        </p:txBody>
      </p:sp>
    </p:spTree>
    <p:extLst>
      <p:ext uri="{BB962C8B-B14F-4D97-AF65-F5344CB8AC3E}">
        <p14:creationId xmlns:p14="http://schemas.microsoft.com/office/powerpoint/2010/main" val="26629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Bow shocks created from the radio jets, compressing the molecular clouds into clumps hence enhancing the SFR</a:t>
            </a:r>
          </a:p>
          <a:p>
            <a:endParaRPr lang="en-NL" dirty="0"/>
          </a:p>
        </p:txBody>
      </p:sp>
    </p:spTree>
    <p:extLst>
      <p:ext uri="{BB962C8B-B14F-4D97-AF65-F5344CB8AC3E}">
        <p14:creationId xmlns:p14="http://schemas.microsoft.com/office/powerpoint/2010/main" val="276267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are they intrinsically different? Is there more dust and gas around them that allows for this?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compare the black hole mass and bolometric to confirmed red quasars as red quasars are on going merger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know the dust spatial distribution is that it lies within 1-3kpc of the center, Red quasars that the AGN managed to punch a hole through?</a:t>
            </a:r>
          </a:p>
          <a:p>
            <a:endParaRPr lang="en-US" dirty="0"/>
          </a:p>
          <a:p>
            <a:endParaRPr lang="en-NL" dirty="0"/>
          </a:p>
        </p:txBody>
      </p:sp>
    </p:spTree>
    <p:extLst>
      <p:ext uri="{BB962C8B-B14F-4D97-AF65-F5344CB8AC3E}">
        <p14:creationId xmlns:p14="http://schemas.microsoft.com/office/powerpoint/2010/main" val="66541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Accretion history through out the redshift, </a:t>
            </a:r>
            <a:r>
              <a:rPr lang="en-US" dirty="0" err="1"/>
              <a:t>carraro</a:t>
            </a:r>
            <a:r>
              <a:rPr lang="en-US" dirty="0"/>
              <a:t> </a:t>
            </a:r>
            <a:r>
              <a:rPr lang="en-US" dirty="0" err="1"/>
              <a:t>sh</a:t>
            </a:r>
            <a:endParaRPr lang="en-NL" dirty="0"/>
          </a:p>
        </p:txBody>
      </p:sp>
    </p:spTree>
    <p:extLst>
      <p:ext uri="{BB962C8B-B14F-4D97-AF65-F5344CB8AC3E}">
        <p14:creationId xmlns:p14="http://schemas.microsoft.com/office/powerpoint/2010/main" val="285459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because central regions are affected but outer regions SFR still has it going on,</a:t>
            </a:r>
          </a:p>
          <a:p>
            <a:r>
              <a:rPr lang="en-US" dirty="0"/>
              <a:t>Just high availability of gas</a:t>
            </a:r>
            <a:endParaRPr lang="en-NL" dirty="0"/>
          </a:p>
        </p:txBody>
      </p:sp>
    </p:spTree>
    <p:extLst>
      <p:ext uri="{BB962C8B-B14F-4D97-AF65-F5344CB8AC3E}">
        <p14:creationId xmlns:p14="http://schemas.microsoft.com/office/powerpoint/2010/main" val="280343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Afdekplaat"/>
          <p:cNvSpPr/>
          <p:nvPr userDrawn="1"/>
        </p:nvSpPr>
        <p:spPr>
          <a:xfrm>
            <a:off x="0" y="0"/>
            <a:ext cx="12192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hape_Transparantie"/>
          <p:cNvSpPr>
            <a:spLocks noChangeArrowheads="1"/>
          </p:cNvSpPr>
          <p:nvPr userDrawn="1"/>
        </p:nvSpPr>
        <p:spPr bwMode="auto">
          <a:xfrm>
            <a:off x="0" y="0"/>
            <a:ext cx="16933"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7" name="shape_TransFollower"/>
          <p:cNvSpPr>
            <a:spLocks noChangeArrowheads="1"/>
          </p:cNvSpPr>
          <p:nvPr userDrawn="1"/>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sp>
        <p:nvSpPr>
          <p:cNvPr id="4" name="ZwarteBalk"/>
          <p:cNvSpPr>
            <a:spLocks noGrp="1" noChangeArrowheads="1"/>
          </p:cNvSpPr>
          <p:nvPr>
            <p:ph type="ctrTitle"/>
          </p:nvPr>
        </p:nvSpPr>
        <p:spPr bwMode="auto">
          <a:xfrm>
            <a:off x="0" y="1274400"/>
            <a:ext cx="12192000" cy="10800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0" tIns="216000" rIns="268265" bIns="216000" anchor="t">
            <a:spAutoFit/>
          </a:bodyPr>
          <a:lstStyle>
            <a:lvl1pPr>
              <a:defRPr sz="4201">
                <a:solidFill>
                  <a:srgbClr val="FFFFFF"/>
                </a:solidFill>
              </a:defRPr>
            </a:lvl1pPr>
          </a:lstStyle>
          <a:p>
            <a:pPr lvl="0"/>
            <a:r>
              <a:rPr lang="en-US" noProof="0"/>
              <a:t>Click to edit Master title style</a:t>
            </a:r>
            <a:endParaRPr lang="nl-NL" noProof="0" dirty="0"/>
          </a:p>
        </p:txBody>
      </p:sp>
      <p:sp>
        <p:nvSpPr>
          <p:cNvPr id="5" name="Ondertitel"/>
          <p:cNvSpPr>
            <a:spLocks noGrp="1" noChangeArrowheads="1"/>
          </p:cNvSpPr>
          <p:nvPr>
            <p:ph type="subTitle" idx="1"/>
          </p:nvPr>
        </p:nvSpPr>
        <p:spPr>
          <a:xfrm>
            <a:off x="1" y="4032000"/>
            <a:ext cx="12187767" cy="1908000"/>
          </a:xfrm>
        </p:spPr>
        <p:txBody>
          <a:bodyPr rIns="267843"/>
          <a:lstStyle>
            <a:lvl1pPr marL="0" indent="0">
              <a:buFont typeface="Verdana" pitchFamily="34" charset="0"/>
              <a:buNone/>
              <a:defRPr sz="1902"/>
            </a:lvl1pPr>
          </a:lstStyle>
          <a:p>
            <a:pPr lvl="0"/>
            <a:r>
              <a:rPr lang="en-US" noProof="0"/>
              <a:t>Click to edit Master subtitle style</a:t>
            </a:r>
            <a:endParaRPr lang="nl-NL" noProof="0"/>
          </a:p>
        </p:txBody>
      </p:sp>
      <p:pic>
        <p:nvPicPr>
          <p:cNvPr id="10"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deBalk"/>
          <p:cNvSpPr>
            <a:spLocks noChangeArrowheads="1"/>
          </p:cNvSpPr>
          <p:nvPr userDrawn="1"/>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sp>
        <p:nvSpPr>
          <p:cNvPr id="16" name="Paginanummer"/>
          <p:cNvSpPr/>
          <p:nvPr userDrawn="1"/>
        </p:nvSpPr>
        <p:spPr>
          <a:xfrm>
            <a:off x="10714567" y="1079501"/>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a:t>
            </a:fld>
            <a:endParaRPr lang="nl-NL" sz="900" dirty="0">
              <a:solidFill>
                <a:srgbClr val="FFFFFF"/>
              </a:solidFill>
            </a:endParaRPr>
          </a:p>
        </p:txBody>
      </p:sp>
      <p:sp>
        <p:nvSpPr>
          <p:cNvPr id="15" name="Scheiding"/>
          <p:cNvSpPr txBox="1">
            <a:spLocks noChangeArrowheads="1"/>
          </p:cNvSpPr>
          <p:nvPr userDrawn="1"/>
        </p:nvSpPr>
        <p:spPr bwMode="auto">
          <a:xfrm>
            <a:off x="10663767" y="1079501"/>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a:solidFill>
                  <a:srgbClr val="FFFFFF"/>
                </a:solidFill>
                <a:latin typeface="Verdana" pitchFamily="34" charset="0"/>
              </a:rPr>
              <a:t>|</a:t>
            </a:r>
          </a:p>
        </p:txBody>
      </p:sp>
      <p:pic>
        <p:nvPicPr>
          <p:cNvPr id="13" name="RUGlogoTop">
            <a:extLst>
              <a:ext uri="{FF2B5EF4-FFF2-40B4-BE49-F238E27FC236}">
                <a16:creationId xmlns:a16="http://schemas.microsoft.com/office/drawing/2014/main" id="{FA553E51-2EAA-49F0-A8BB-FCFF899C47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8" name="tb_Faculty"/>
          <p:cNvSpPr txBox="1">
            <a:spLocks noChangeArrowheads="1"/>
          </p:cNvSpPr>
          <p:nvPr userDrawn="1"/>
        </p:nvSpPr>
        <p:spPr bwMode="auto">
          <a:xfrm>
            <a:off x="3687764" y="339725"/>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9" name="tb_Department"/>
          <p:cNvSpPr txBox="1">
            <a:spLocks noChangeArrowheads="1"/>
          </p:cNvSpPr>
          <p:nvPr userDrawn="1"/>
        </p:nvSpPr>
        <p:spPr bwMode="auto">
          <a:xfrm>
            <a:off x="5811838" y="341313"/>
            <a:ext cx="24003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14" name="tbDate"/>
          <p:cNvSpPr txBox="1">
            <a:spLocks noChangeArrowheads="1"/>
          </p:cNvSpPr>
          <p:nvPr userDrawn="1"/>
        </p:nvSpPr>
        <p:spPr bwMode="auto">
          <a:xfrm>
            <a:off x="9838267" y="1079501"/>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endParaRPr lang="nl-NL" sz="900" dirty="0">
              <a:solidFill>
                <a:srgbClr val="FFFFFF"/>
              </a:solidFill>
              <a:latin typeface="+mn-lt"/>
            </a:endParaRPr>
          </a:p>
        </p:txBody>
      </p:sp>
    </p:spTree>
    <p:extLst>
      <p:ext uri="{BB962C8B-B14F-4D97-AF65-F5344CB8AC3E}">
        <p14:creationId xmlns:p14="http://schemas.microsoft.com/office/powerpoint/2010/main" val="51644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Vertika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14746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alkop"/>
          <p:cNvSpPr>
            <a:spLocks noGrp="1"/>
          </p:cNvSpPr>
          <p:nvPr>
            <p:ph type="title" orient="vert"/>
          </p:nvPr>
        </p:nvSpPr>
        <p:spPr>
          <a:xfrm>
            <a:off x="9141884" y="1341438"/>
            <a:ext cx="3045883" cy="5207000"/>
          </a:xfrm>
        </p:spPr>
        <p:txBody>
          <a:bodyPr vert="eaVert"/>
          <a:lstStyle/>
          <a:p>
            <a:r>
              <a:rPr lang="en-US"/>
              <a:t>Click to edit Master title style</a:t>
            </a:r>
            <a:endParaRPr lang="nl-NL"/>
          </a:p>
        </p:txBody>
      </p:sp>
      <p:sp>
        <p:nvSpPr>
          <p:cNvPr id="3" name="Vertikaalklein"/>
          <p:cNvSpPr>
            <a:spLocks noGrp="1"/>
          </p:cNvSpPr>
          <p:nvPr>
            <p:ph type="body" orient="vert" idx="1"/>
          </p:nvPr>
        </p:nvSpPr>
        <p:spPr>
          <a:xfrm>
            <a:off x="1" y="1341438"/>
            <a:ext cx="8938684" cy="520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1442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dirty="0"/>
          </a:p>
        </p:txBody>
      </p:sp>
      <p:sp>
        <p:nvSpPr>
          <p:cNvPr id="3" name="Tekstvak"/>
          <p:cNvSpPr>
            <a:spLocks noGrp="1"/>
          </p:cNvSpPr>
          <p:nvPr>
            <p:ph type="body" idx="1"/>
          </p:nvPr>
        </p:nvSpPr>
        <p:spPr>
          <a:xfrm>
            <a:off x="1" y="2155666"/>
            <a:ext cx="12187767" cy="4448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3490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Afdekplaat"/>
          <p:cNvSpPr/>
          <p:nvPr userDrawn="1"/>
        </p:nvSpPr>
        <p:spPr>
          <a:xfrm>
            <a:off x="0" y="0"/>
            <a:ext cx="12192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Break"/>
          <p:cNvSpPr>
            <a:spLocks noGrp="1" noChangeArrowheads="1"/>
          </p:cNvSpPr>
          <p:nvPr>
            <p:ph type="ctrTitle"/>
          </p:nvPr>
        </p:nvSpPr>
        <p:spPr bwMode="auto">
          <a:xfrm>
            <a:off x="-1" y="1278000"/>
            <a:ext cx="12192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a:p>
        </p:txBody>
      </p:sp>
      <p:sp>
        <p:nvSpPr>
          <p:cNvPr id="11" name="shape_Transparantie"/>
          <p:cNvSpPr>
            <a:spLocks noChangeArrowheads="1"/>
          </p:cNvSpPr>
          <p:nvPr userDrawn="1"/>
        </p:nvSpPr>
        <p:spPr bwMode="auto">
          <a:xfrm>
            <a:off x="0" y="0"/>
            <a:ext cx="16933"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2" name="shape_TransFollower"/>
          <p:cNvSpPr>
            <a:spLocks noChangeArrowheads="1"/>
          </p:cNvSpPr>
          <p:nvPr userDrawn="1"/>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pic>
        <p:nvPicPr>
          <p:cNvPr id="8"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1" y="4035425"/>
            <a:ext cx="12187767" cy="1905000"/>
          </a:xfrm>
        </p:spPr>
        <p:txBody>
          <a:bodyPr rIns="267843"/>
          <a:lstStyle>
            <a:lvl1pPr marL="0" indent="0">
              <a:buFont typeface="Verdana" pitchFamily="34" charset="0"/>
              <a:buNone/>
              <a:defRPr sz="1900"/>
            </a:lvl1pPr>
          </a:lstStyle>
          <a:p>
            <a:pPr lvl="0"/>
            <a:r>
              <a:rPr lang="nl-NL" noProof="0"/>
              <a:t>Click to edit Master subtitle style</a:t>
            </a:r>
          </a:p>
        </p:txBody>
      </p:sp>
      <p:sp>
        <p:nvSpPr>
          <p:cNvPr id="14" name="RodeBalk"/>
          <p:cNvSpPr>
            <a:spLocks noChangeArrowheads="1"/>
          </p:cNvSpPr>
          <p:nvPr userDrawn="1"/>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pic>
        <p:nvPicPr>
          <p:cNvPr id="3" name="RUGlogoTop">
            <a:extLst>
              <a:ext uri="{FF2B5EF4-FFF2-40B4-BE49-F238E27FC236}">
                <a16:creationId xmlns:a16="http://schemas.microsoft.com/office/drawing/2014/main" id="{552F3CA0-C282-4F00-8A63-8E0804FD1F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6" name="tb_Faculty"/>
          <p:cNvSpPr txBox="1">
            <a:spLocks noChangeArrowheads="1"/>
          </p:cNvSpPr>
          <p:nvPr userDrawn="1"/>
        </p:nvSpPr>
        <p:spPr bwMode="auto">
          <a:xfrm>
            <a:off x="3687764"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7" name="tb_Department"/>
          <p:cNvSpPr txBox="1">
            <a:spLocks noChangeAspect="1" noChangeArrowheads="1"/>
          </p:cNvSpPr>
          <p:nvPr userDrawn="1"/>
        </p:nvSpPr>
        <p:spPr bwMode="auto">
          <a:xfrm>
            <a:off x="5811838" y="341314"/>
            <a:ext cx="24003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Tree>
    <p:extLst>
      <p:ext uri="{BB962C8B-B14F-4D97-AF65-F5344CB8AC3E}">
        <p14:creationId xmlns:p14="http://schemas.microsoft.com/office/powerpoint/2010/main" val="267382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vak"/>
          <p:cNvSpPr>
            <a:spLocks noGrp="1"/>
          </p:cNvSpPr>
          <p:nvPr>
            <p:ph idx="1"/>
          </p:nvPr>
        </p:nvSpPr>
        <p:spPr>
          <a:xfrm>
            <a:off x="1" y="2155666"/>
            <a:ext cx="12187767" cy="4448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86373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a:p>
        </p:txBody>
      </p:sp>
      <p:sp>
        <p:nvSpPr>
          <p:cNvPr id="3" name="Boventitel"/>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118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links"/>
          <p:cNvSpPr>
            <a:spLocks noGrp="1"/>
          </p:cNvSpPr>
          <p:nvPr>
            <p:ph sz="half" idx="1"/>
          </p:nvPr>
        </p:nvSpPr>
        <p:spPr>
          <a:xfrm>
            <a:off x="1" y="2230438"/>
            <a:ext cx="59922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kstrechts"/>
          <p:cNvSpPr>
            <a:spLocks noGrp="1"/>
          </p:cNvSpPr>
          <p:nvPr>
            <p:ph sz="half" idx="2"/>
          </p:nvPr>
        </p:nvSpPr>
        <p:spPr>
          <a:xfrm>
            <a:off x="6195484" y="2230438"/>
            <a:ext cx="599228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76189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1284288"/>
            <a:ext cx="12192000" cy="638944"/>
          </a:xfrm>
        </p:spPr>
        <p:txBody>
          <a:bodyPr/>
          <a:lstStyle>
            <a:lvl1pPr>
              <a:defRPr/>
            </a:lvl1pPr>
          </a:lstStyle>
          <a:p>
            <a:r>
              <a:rPr lang="en-US" dirty="0"/>
              <a:t>Click to edit Master title style</a:t>
            </a:r>
            <a:endParaRPr lang="nl-NL" dirty="0"/>
          </a:p>
        </p:txBody>
      </p:sp>
      <p:sp>
        <p:nvSpPr>
          <p:cNvPr id="9" name="Koplinks"/>
          <p:cNvSpPr>
            <a:spLocks noGrp="1"/>
          </p:cNvSpPr>
          <p:nvPr>
            <p:ph type="body" idx="1"/>
          </p:nvPr>
        </p:nvSpPr>
        <p:spPr>
          <a:xfrm>
            <a:off x="623392" y="213285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Kleinlinks"/>
          <p:cNvSpPr>
            <a:spLocks noGrp="1"/>
          </p:cNvSpPr>
          <p:nvPr>
            <p:ph sz="half" idx="2"/>
          </p:nvPr>
        </p:nvSpPr>
        <p:spPr>
          <a:xfrm>
            <a:off x="609600" y="2780929"/>
            <a:ext cx="5386917"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Koprechts"/>
          <p:cNvSpPr>
            <a:spLocks noGrp="1"/>
          </p:cNvSpPr>
          <p:nvPr>
            <p:ph type="body" sz="quarter" idx="3"/>
          </p:nvPr>
        </p:nvSpPr>
        <p:spPr>
          <a:xfrm>
            <a:off x="6193368" y="2132857"/>
            <a:ext cx="5389033"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Kleinrechts"/>
          <p:cNvSpPr>
            <a:spLocks noGrp="1"/>
          </p:cNvSpPr>
          <p:nvPr>
            <p:ph sz="quarter" idx="4"/>
          </p:nvPr>
        </p:nvSpPr>
        <p:spPr>
          <a:xfrm>
            <a:off x="6193368" y="2780929"/>
            <a:ext cx="5389033"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27860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Tree>
    <p:extLst>
      <p:ext uri="{BB962C8B-B14F-4D97-AF65-F5344CB8AC3E}">
        <p14:creationId xmlns:p14="http://schemas.microsoft.com/office/powerpoint/2010/main" val="165283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vak"/>
          <p:cNvSpPr>
            <a:spLocks noGrp="1"/>
          </p:cNvSpPr>
          <p:nvPr>
            <p:ph idx="1"/>
          </p:nvPr>
        </p:nvSpPr>
        <p:spPr>
          <a:xfrm>
            <a:off x="1" y="2155666"/>
            <a:ext cx="12187767" cy="4448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8456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335361" y="1340768"/>
            <a:ext cx="4285324" cy="864096"/>
          </a:xfrm>
        </p:spPr>
        <p:txBody>
          <a:bodyPr anchor="b"/>
          <a:lstStyle>
            <a:lvl1pPr algn="l">
              <a:defRPr sz="2000" b="1"/>
            </a:lvl1pPr>
          </a:lstStyle>
          <a:p>
            <a:r>
              <a:rPr lang="en-US" dirty="0"/>
              <a:t>Click to edit Master title style</a:t>
            </a:r>
            <a:endParaRPr lang="nl-NL" dirty="0"/>
          </a:p>
        </p:txBody>
      </p:sp>
      <p:sp>
        <p:nvSpPr>
          <p:cNvPr id="7" name="Rechtsgroot"/>
          <p:cNvSpPr>
            <a:spLocks noGrp="1"/>
          </p:cNvSpPr>
          <p:nvPr>
            <p:ph idx="1"/>
          </p:nvPr>
        </p:nvSpPr>
        <p:spPr>
          <a:xfrm>
            <a:off x="4766733" y="1340768"/>
            <a:ext cx="6815667"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kstlinks"/>
          <p:cNvSpPr>
            <a:spLocks noGrp="1"/>
          </p:cNvSpPr>
          <p:nvPr>
            <p:ph type="body" sz="half" idx="2"/>
          </p:nvPr>
        </p:nvSpPr>
        <p:spPr>
          <a:xfrm>
            <a:off x="335361" y="2204864"/>
            <a:ext cx="4285324"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16141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Onderschriftkop"/>
          <p:cNvSpPr>
            <a:spLocks noGrp="1"/>
          </p:cNvSpPr>
          <p:nvPr>
            <p:ph type="title"/>
          </p:nvPr>
        </p:nvSpPr>
        <p:spPr>
          <a:xfrm>
            <a:off x="2389717" y="5085184"/>
            <a:ext cx="7315200" cy="648072"/>
          </a:xfrm>
        </p:spPr>
        <p:txBody>
          <a:bodyPr anchor="b"/>
          <a:lstStyle>
            <a:lvl1pPr algn="l">
              <a:defRPr sz="2000" b="1"/>
            </a:lvl1pPr>
          </a:lstStyle>
          <a:p>
            <a:r>
              <a:rPr lang="en-US" dirty="0"/>
              <a:t>Click to edit Master title style</a:t>
            </a:r>
            <a:endParaRPr lang="nl-NL" dirty="0"/>
          </a:p>
        </p:txBody>
      </p:sp>
      <p:sp>
        <p:nvSpPr>
          <p:cNvPr id="7" name="Figuur"/>
          <p:cNvSpPr>
            <a:spLocks noGrp="1" noChangeAspect="1"/>
          </p:cNvSpPr>
          <p:nvPr>
            <p:ph type="pic" idx="1"/>
          </p:nvPr>
        </p:nvSpPr>
        <p:spPr>
          <a:xfrm>
            <a:off x="2389717" y="148478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8" name="Onderschrift"/>
          <p:cNvSpPr>
            <a:spLocks noGrp="1"/>
          </p:cNvSpPr>
          <p:nvPr>
            <p:ph type="body" sz="half" idx="2"/>
          </p:nvPr>
        </p:nvSpPr>
        <p:spPr>
          <a:xfrm>
            <a:off x="2389717" y="5733256"/>
            <a:ext cx="73152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579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6" name="Vertikaal"/>
          <p:cNvSpPr>
            <a:spLocks noGrp="1"/>
          </p:cNvSpPr>
          <p:nvPr>
            <p:ph type="body" orient="vert" idx="1"/>
          </p:nvPr>
        </p:nvSpPr>
        <p:spPr>
          <a:xfrm>
            <a:off x="1" y="2230438"/>
            <a:ext cx="12187767" cy="431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64059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9141884" y="1341438"/>
            <a:ext cx="3045883" cy="5207000"/>
          </a:xfrm>
        </p:spPr>
        <p:txBody>
          <a:bodyPr vert="eaVert"/>
          <a:lstStyle/>
          <a:p>
            <a:r>
              <a:rPr lang="en-US"/>
              <a:t>Click to edit Master title style</a:t>
            </a:r>
            <a:endParaRPr lang="nl-NL"/>
          </a:p>
        </p:txBody>
      </p:sp>
      <p:sp>
        <p:nvSpPr>
          <p:cNvPr id="6" name="Vertikaalklein"/>
          <p:cNvSpPr>
            <a:spLocks noGrp="1"/>
          </p:cNvSpPr>
          <p:nvPr>
            <p:ph type="body" orient="vert" idx="1"/>
          </p:nvPr>
        </p:nvSpPr>
        <p:spPr>
          <a:xfrm>
            <a:off x="1" y="1341438"/>
            <a:ext cx="8938684" cy="520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66322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Afdekplaat"/>
          <p:cNvSpPr/>
          <p:nvPr userDrawn="1"/>
        </p:nvSpPr>
        <p:spPr>
          <a:xfrm>
            <a:off x="0" y="0"/>
            <a:ext cx="12192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End"/>
          <p:cNvSpPr>
            <a:spLocks noGrp="1" noChangeArrowheads="1"/>
          </p:cNvSpPr>
          <p:nvPr>
            <p:ph type="ctrTitle"/>
          </p:nvPr>
        </p:nvSpPr>
        <p:spPr bwMode="auto">
          <a:xfrm>
            <a:off x="-1" y="1278000"/>
            <a:ext cx="12192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a:p>
        </p:txBody>
      </p:sp>
      <p:sp>
        <p:nvSpPr>
          <p:cNvPr id="11" name="shape_Transparantie"/>
          <p:cNvSpPr>
            <a:spLocks noChangeArrowheads="1"/>
          </p:cNvSpPr>
          <p:nvPr userDrawn="1"/>
        </p:nvSpPr>
        <p:spPr bwMode="auto">
          <a:xfrm>
            <a:off x="0" y="0"/>
            <a:ext cx="16933" cy="1017588"/>
          </a:xfrm>
          <a:prstGeom prst="rect">
            <a:avLst/>
          </a:prstGeom>
          <a:gradFill rotWithShape="1">
            <a:gsLst>
              <a:gs pos="0">
                <a:srgbClr val="FFFFFF"/>
              </a:gs>
              <a:gs pos="100000">
                <a:srgbClr val="757575">
                  <a:alpha val="0"/>
                </a:srgbClr>
              </a:gs>
            </a:gsLst>
            <a:lin ang="0" scaled="1"/>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a:p>
        </p:txBody>
      </p:sp>
      <p:sp>
        <p:nvSpPr>
          <p:cNvPr id="12" name="shape_TransFollower"/>
          <p:cNvSpPr>
            <a:spLocks noChangeArrowheads="1"/>
          </p:cNvSpPr>
          <p:nvPr userDrawn="1"/>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p>
        </p:txBody>
      </p:sp>
      <p:pic>
        <p:nvPicPr>
          <p:cNvPr id="8" name="LogoSlash_01"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1" y="4035425"/>
            <a:ext cx="12187767" cy="1905000"/>
          </a:xfrm>
          <a:ln>
            <a:noFill/>
          </a:ln>
        </p:spPr>
        <p:txBody>
          <a:bodyPr rIns="267843"/>
          <a:lstStyle>
            <a:lvl1pPr marL="0" indent="0">
              <a:buFont typeface="Verdana" pitchFamily="34" charset="0"/>
              <a:buNone/>
              <a:defRPr sz="1900"/>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subtitle</a:t>
            </a:r>
            <a:r>
              <a:rPr lang="nl-NL" noProof="0" dirty="0"/>
              <a:t> </a:t>
            </a:r>
            <a:r>
              <a:rPr lang="nl-NL" noProof="0" dirty="0" err="1"/>
              <a:t>style</a:t>
            </a:r>
            <a:endParaRPr lang="nl-NL" noProof="0" dirty="0"/>
          </a:p>
        </p:txBody>
      </p:sp>
      <p:sp>
        <p:nvSpPr>
          <p:cNvPr id="16" name="RodeBalk"/>
          <p:cNvSpPr>
            <a:spLocks noChangeArrowheads="1"/>
          </p:cNvSpPr>
          <p:nvPr userDrawn="1"/>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a:solidFill>
                <a:srgbClr val="FFFFFF"/>
              </a:solidFill>
            </a:endParaRPr>
          </a:p>
        </p:txBody>
      </p:sp>
      <p:pic>
        <p:nvPicPr>
          <p:cNvPr id="3" name="RUGlogoTop">
            <a:extLst>
              <a:ext uri="{FF2B5EF4-FFF2-40B4-BE49-F238E27FC236}">
                <a16:creationId xmlns:a16="http://schemas.microsoft.com/office/drawing/2014/main" id="{C29238E1-3CDB-499D-8F8D-9FEBCE10A3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6" name="tb_Faculty"/>
          <p:cNvSpPr txBox="1">
            <a:spLocks noChangeArrowheads="1"/>
          </p:cNvSpPr>
          <p:nvPr userDrawn="1"/>
        </p:nvSpPr>
        <p:spPr bwMode="auto">
          <a:xfrm>
            <a:off x="3687764"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
        <p:nvSpPr>
          <p:cNvPr id="7" name="tb_Department"/>
          <p:cNvSpPr txBox="1">
            <a:spLocks noChangeArrowheads="1"/>
          </p:cNvSpPr>
          <p:nvPr userDrawn="1"/>
        </p:nvSpPr>
        <p:spPr bwMode="auto">
          <a:xfrm>
            <a:off x="5811838" y="341314"/>
            <a:ext cx="24003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nl-NL" sz="1000">
              <a:solidFill>
                <a:srgbClr val="CC0000"/>
              </a:solidFill>
              <a:latin typeface="Georgia" pitchFamily="18" charset="0"/>
            </a:endParaRPr>
          </a:p>
        </p:txBody>
      </p:sp>
    </p:spTree>
    <p:extLst>
      <p:ext uri="{BB962C8B-B14F-4D97-AF65-F5344CB8AC3E}">
        <p14:creationId xmlns:p14="http://schemas.microsoft.com/office/powerpoint/2010/main" val="237949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vak"/>
          <p:cNvSpPr>
            <a:spLocks noGrp="1"/>
          </p:cNvSpPr>
          <p:nvPr>
            <p:ph idx="1"/>
          </p:nvPr>
        </p:nvSpPr>
        <p:spPr>
          <a:xfrm>
            <a:off x="1" y="2155666"/>
            <a:ext cx="12187767" cy="4448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49220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a:p>
        </p:txBody>
      </p:sp>
      <p:sp>
        <p:nvSpPr>
          <p:cNvPr id="3" name="Boventitel"/>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216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links"/>
          <p:cNvSpPr>
            <a:spLocks noGrp="1"/>
          </p:cNvSpPr>
          <p:nvPr>
            <p:ph sz="half" idx="1"/>
          </p:nvPr>
        </p:nvSpPr>
        <p:spPr>
          <a:xfrm>
            <a:off x="1" y="2230438"/>
            <a:ext cx="59922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ekstrechts"/>
          <p:cNvSpPr>
            <a:spLocks noGrp="1"/>
          </p:cNvSpPr>
          <p:nvPr>
            <p:ph sz="half" idx="2"/>
          </p:nvPr>
        </p:nvSpPr>
        <p:spPr>
          <a:xfrm>
            <a:off x="6195484" y="2230438"/>
            <a:ext cx="599228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850131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1284288"/>
            <a:ext cx="12192000" cy="638944"/>
          </a:xfrm>
        </p:spPr>
        <p:txBody>
          <a:bodyPr/>
          <a:lstStyle>
            <a:lvl1pPr>
              <a:defRPr/>
            </a:lvl1pPr>
          </a:lstStyle>
          <a:p>
            <a:r>
              <a:rPr lang="en-US" dirty="0"/>
              <a:t>Click to edit Master title style</a:t>
            </a:r>
            <a:endParaRPr lang="nl-NL" dirty="0"/>
          </a:p>
        </p:txBody>
      </p:sp>
      <p:sp>
        <p:nvSpPr>
          <p:cNvPr id="9" name="Koplinks"/>
          <p:cNvSpPr>
            <a:spLocks noGrp="1"/>
          </p:cNvSpPr>
          <p:nvPr>
            <p:ph type="body" idx="1"/>
          </p:nvPr>
        </p:nvSpPr>
        <p:spPr>
          <a:xfrm>
            <a:off x="623392" y="213285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Kleinlinks"/>
          <p:cNvSpPr>
            <a:spLocks noGrp="1"/>
          </p:cNvSpPr>
          <p:nvPr>
            <p:ph sz="half" idx="2"/>
          </p:nvPr>
        </p:nvSpPr>
        <p:spPr>
          <a:xfrm>
            <a:off x="609600" y="2780929"/>
            <a:ext cx="5386917"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Koprechts"/>
          <p:cNvSpPr>
            <a:spLocks noGrp="1"/>
          </p:cNvSpPr>
          <p:nvPr>
            <p:ph type="body" sz="quarter" idx="3"/>
          </p:nvPr>
        </p:nvSpPr>
        <p:spPr>
          <a:xfrm>
            <a:off x="6193368" y="2132857"/>
            <a:ext cx="5389033"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Kleinrechts"/>
          <p:cNvSpPr>
            <a:spLocks noGrp="1"/>
          </p:cNvSpPr>
          <p:nvPr>
            <p:ph sz="quarter" idx="4"/>
          </p:nvPr>
        </p:nvSpPr>
        <p:spPr>
          <a:xfrm>
            <a:off x="6193368" y="2780929"/>
            <a:ext cx="5389033"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9614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dirty="0"/>
              <a:t>Click to edit Master title style</a:t>
            </a:r>
            <a:endParaRPr lang="nl-NL" dirty="0"/>
          </a:p>
        </p:txBody>
      </p:sp>
    </p:spTree>
    <p:extLst>
      <p:ext uri="{BB962C8B-B14F-4D97-AF65-F5344CB8AC3E}">
        <p14:creationId xmlns:p14="http://schemas.microsoft.com/office/powerpoint/2010/main" val="210933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dirty="0"/>
          </a:p>
        </p:txBody>
      </p:sp>
      <p:sp>
        <p:nvSpPr>
          <p:cNvPr id="3" name="Boventitel"/>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7145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0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335361" y="1340768"/>
            <a:ext cx="4285324" cy="864096"/>
          </a:xfrm>
        </p:spPr>
        <p:txBody>
          <a:bodyPr anchor="b"/>
          <a:lstStyle>
            <a:lvl1pPr algn="l">
              <a:defRPr sz="2000" b="1"/>
            </a:lvl1pPr>
          </a:lstStyle>
          <a:p>
            <a:r>
              <a:rPr lang="en-US" dirty="0"/>
              <a:t>Click to edit Master title style</a:t>
            </a:r>
            <a:endParaRPr lang="nl-NL" dirty="0"/>
          </a:p>
        </p:txBody>
      </p:sp>
      <p:sp>
        <p:nvSpPr>
          <p:cNvPr id="7" name="Rechtsgroot"/>
          <p:cNvSpPr>
            <a:spLocks noGrp="1"/>
          </p:cNvSpPr>
          <p:nvPr>
            <p:ph idx="1"/>
          </p:nvPr>
        </p:nvSpPr>
        <p:spPr>
          <a:xfrm>
            <a:off x="4766733" y="1340768"/>
            <a:ext cx="6815667"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kstlinks"/>
          <p:cNvSpPr>
            <a:spLocks noGrp="1"/>
          </p:cNvSpPr>
          <p:nvPr>
            <p:ph type="body" sz="half" idx="2"/>
          </p:nvPr>
        </p:nvSpPr>
        <p:spPr>
          <a:xfrm>
            <a:off x="335361" y="2204864"/>
            <a:ext cx="4285324"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7471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Onderschriftkop"/>
          <p:cNvSpPr>
            <a:spLocks noGrp="1"/>
          </p:cNvSpPr>
          <p:nvPr>
            <p:ph type="title"/>
          </p:nvPr>
        </p:nvSpPr>
        <p:spPr>
          <a:xfrm>
            <a:off x="2389717" y="5085184"/>
            <a:ext cx="7315200" cy="648072"/>
          </a:xfrm>
        </p:spPr>
        <p:txBody>
          <a:bodyPr anchor="b"/>
          <a:lstStyle>
            <a:lvl1pPr algn="l">
              <a:defRPr sz="2000" b="1"/>
            </a:lvl1pPr>
          </a:lstStyle>
          <a:p>
            <a:r>
              <a:rPr lang="en-US" dirty="0"/>
              <a:t>Click to edit Master title style</a:t>
            </a:r>
            <a:endParaRPr lang="nl-NL" dirty="0"/>
          </a:p>
        </p:txBody>
      </p:sp>
      <p:sp>
        <p:nvSpPr>
          <p:cNvPr id="11" name="Figuur"/>
          <p:cNvSpPr>
            <a:spLocks noGrp="1" noChangeAspect="1"/>
          </p:cNvSpPr>
          <p:nvPr>
            <p:ph type="pic" idx="1"/>
          </p:nvPr>
        </p:nvSpPr>
        <p:spPr>
          <a:xfrm>
            <a:off x="2389717" y="148478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2" name="Onderschrift"/>
          <p:cNvSpPr>
            <a:spLocks noGrp="1"/>
          </p:cNvSpPr>
          <p:nvPr>
            <p:ph type="body" sz="half" idx="2"/>
          </p:nvPr>
        </p:nvSpPr>
        <p:spPr>
          <a:xfrm>
            <a:off x="2389717" y="5733256"/>
            <a:ext cx="73152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206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6" name="Vertikaal"/>
          <p:cNvSpPr>
            <a:spLocks noGrp="1"/>
          </p:cNvSpPr>
          <p:nvPr>
            <p:ph type="body" orient="vert" idx="1"/>
          </p:nvPr>
        </p:nvSpPr>
        <p:spPr>
          <a:xfrm>
            <a:off x="1" y="2230438"/>
            <a:ext cx="12187767" cy="431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15633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9141884" y="1341438"/>
            <a:ext cx="3045883" cy="5207000"/>
          </a:xfrm>
        </p:spPr>
        <p:txBody>
          <a:bodyPr vert="eaVert"/>
          <a:lstStyle/>
          <a:p>
            <a:r>
              <a:rPr lang="en-US"/>
              <a:t>Click to edit Master title style</a:t>
            </a:r>
            <a:endParaRPr lang="nl-NL"/>
          </a:p>
        </p:txBody>
      </p:sp>
      <p:sp>
        <p:nvSpPr>
          <p:cNvPr id="6" name="Vertikaalklein"/>
          <p:cNvSpPr>
            <a:spLocks noGrp="1"/>
          </p:cNvSpPr>
          <p:nvPr>
            <p:ph type="body" orient="vert" idx="1"/>
          </p:nvPr>
        </p:nvSpPr>
        <p:spPr>
          <a:xfrm>
            <a:off x="1" y="1341438"/>
            <a:ext cx="8938684" cy="520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4778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a:p>
        </p:txBody>
      </p:sp>
      <p:sp>
        <p:nvSpPr>
          <p:cNvPr id="3" name="Tekstlinks"/>
          <p:cNvSpPr>
            <a:spLocks noGrp="1"/>
          </p:cNvSpPr>
          <p:nvPr>
            <p:ph sz="half" idx="1"/>
          </p:nvPr>
        </p:nvSpPr>
        <p:spPr>
          <a:xfrm>
            <a:off x="1" y="2230438"/>
            <a:ext cx="599228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ekstrechts"/>
          <p:cNvSpPr>
            <a:spLocks noGrp="1"/>
          </p:cNvSpPr>
          <p:nvPr>
            <p:ph sz="half" idx="2"/>
          </p:nvPr>
        </p:nvSpPr>
        <p:spPr>
          <a:xfrm>
            <a:off x="6195484" y="2230438"/>
            <a:ext cx="599228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17490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12192000" cy="638944"/>
          </a:xfrm>
        </p:spPr>
        <p:txBody>
          <a:bodyPr/>
          <a:lstStyle>
            <a:lvl1pPr>
              <a:defRPr/>
            </a:lvl1pPr>
          </a:lstStyle>
          <a:p>
            <a:r>
              <a:rPr lang="en-US"/>
              <a:t>Click to edit Master title style</a:t>
            </a:r>
            <a:endParaRPr lang="nl-NL" dirty="0"/>
          </a:p>
        </p:txBody>
      </p:sp>
      <p:sp>
        <p:nvSpPr>
          <p:cNvPr id="3" name="Koplinks"/>
          <p:cNvSpPr>
            <a:spLocks noGrp="1"/>
          </p:cNvSpPr>
          <p:nvPr>
            <p:ph type="body" idx="1"/>
          </p:nvPr>
        </p:nvSpPr>
        <p:spPr>
          <a:xfrm>
            <a:off x="623392" y="213285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Kleinlinks"/>
          <p:cNvSpPr>
            <a:spLocks noGrp="1"/>
          </p:cNvSpPr>
          <p:nvPr>
            <p:ph sz="half" idx="2"/>
          </p:nvPr>
        </p:nvSpPr>
        <p:spPr>
          <a:xfrm>
            <a:off x="609600" y="2780929"/>
            <a:ext cx="5386917"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Koprechts"/>
          <p:cNvSpPr>
            <a:spLocks noGrp="1"/>
          </p:cNvSpPr>
          <p:nvPr>
            <p:ph type="body" sz="quarter" idx="3"/>
          </p:nvPr>
        </p:nvSpPr>
        <p:spPr>
          <a:xfrm>
            <a:off x="6193368" y="2132857"/>
            <a:ext cx="5389033"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Kleinrechts"/>
          <p:cNvSpPr>
            <a:spLocks noGrp="1"/>
          </p:cNvSpPr>
          <p:nvPr>
            <p:ph sz="quarter" idx="4"/>
          </p:nvPr>
        </p:nvSpPr>
        <p:spPr>
          <a:xfrm>
            <a:off x="6193368" y="2780929"/>
            <a:ext cx="5389033"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549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1" y="1284288"/>
            <a:ext cx="12187767" cy="792162"/>
          </a:xfrm>
        </p:spPr>
        <p:txBody>
          <a:bodyPr/>
          <a:lstStyle/>
          <a:p>
            <a:r>
              <a:rPr lang="en-US"/>
              <a:t>Click to edit Master title style</a:t>
            </a:r>
            <a:endParaRPr lang="nl-NL" dirty="0"/>
          </a:p>
        </p:txBody>
      </p:sp>
    </p:spTree>
    <p:extLst>
      <p:ext uri="{BB962C8B-B14F-4D97-AF65-F5344CB8AC3E}">
        <p14:creationId xmlns:p14="http://schemas.microsoft.com/office/powerpoint/2010/main" val="117050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85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Koplinks"/>
          <p:cNvSpPr>
            <a:spLocks noGrp="1"/>
          </p:cNvSpPr>
          <p:nvPr>
            <p:ph type="title"/>
          </p:nvPr>
        </p:nvSpPr>
        <p:spPr>
          <a:xfrm>
            <a:off x="335361" y="1340768"/>
            <a:ext cx="4285324" cy="864096"/>
          </a:xfrm>
        </p:spPr>
        <p:txBody>
          <a:bodyPr anchor="b"/>
          <a:lstStyle>
            <a:lvl1pPr algn="l">
              <a:defRPr sz="2000" b="1"/>
            </a:lvl1pPr>
          </a:lstStyle>
          <a:p>
            <a:r>
              <a:rPr lang="en-US"/>
              <a:t>Click to edit Master title style</a:t>
            </a:r>
            <a:endParaRPr lang="nl-NL" dirty="0"/>
          </a:p>
        </p:txBody>
      </p:sp>
      <p:sp>
        <p:nvSpPr>
          <p:cNvPr id="3" name="Rechtsgroot"/>
          <p:cNvSpPr>
            <a:spLocks noGrp="1"/>
          </p:cNvSpPr>
          <p:nvPr>
            <p:ph idx="1"/>
          </p:nvPr>
        </p:nvSpPr>
        <p:spPr>
          <a:xfrm>
            <a:off x="4766733" y="1340768"/>
            <a:ext cx="6815667"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kstlinks"/>
          <p:cNvSpPr>
            <a:spLocks noGrp="1"/>
          </p:cNvSpPr>
          <p:nvPr>
            <p:ph type="body" sz="half" idx="2"/>
          </p:nvPr>
        </p:nvSpPr>
        <p:spPr>
          <a:xfrm>
            <a:off x="335361" y="2204864"/>
            <a:ext cx="4285324"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46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Onderschriftkop"/>
          <p:cNvSpPr>
            <a:spLocks noGrp="1"/>
          </p:cNvSpPr>
          <p:nvPr>
            <p:ph type="title"/>
          </p:nvPr>
        </p:nvSpPr>
        <p:spPr>
          <a:xfrm>
            <a:off x="2389717" y="5085184"/>
            <a:ext cx="7315200" cy="648072"/>
          </a:xfrm>
        </p:spPr>
        <p:txBody>
          <a:bodyPr anchor="b"/>
          <a:lstStyle>
            <a:lvl1pPr algn="l">
              <a:defRPr sz="2000" b="1"/>
            </a:lvl1pPr>
          </a:lstStyle>
          <a:p>
            <a:r>
              <a:rPr lang="en-US"/>
              <a:t>Click to edit Master title style</a:t>
            </a:r>
            <a:endParaRPr lang="nl-NL" dirty="0"/>
          </a:p>
        </p:txBody>
      </p:sp>
      <p:sp>
        <p:nvSpPr>
          <p:cNvPr id="3" name="Figuur"/>
          <p:cNvSpPr>
            <a:spLocks noGrp="1"/>
          </p:cNvSpPr>
          <p:nvPr>
            <p:ph type="pic" idx="1"/>
          </p:nvPr>
        </p:nvSpPr>
        <p:spPr>
          <a:xfrm>
            <a:off x="2389717" y="1484784"/>
            <a:ext cx="73152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Onderschrift"/>
          <p:cNvSpPr>
            <a:spLocks noGrp="1"/>
          </p:cNvSpPr>
          <p:nvPr>
            <p:ph type="body" sz="half" idx="2"/>
          </p:nvPr>
        </p:nvSpPr>
        <p:spPr>
          <a:xfrm>
            <a:off x="2389717" y="5733256"/>
            <a:ext cx="73152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245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shape_Transparantie"/>
          <p:cNvSpPr>
            <a:spLocks noChangeArrowheads="1"/>
          </p:cNvSpPr>
          <p:nvPr/>
        </p:nvSpPr>
        <p:spPr bwMode="auto">
          <a:xfrm>
            <a:off x="0" y="0"/>
            <a:ext cx="16933" cy="1017588"/>
          </a:xfrm>
          <a:prstGeom prst="rect">
            <a:avLst/>
          </a:prstGeom>
          <a:gradFill flip="none" rotWithShape="1">
            <a:gsLst>
              <a:gs pos="0">
                <a:srgbClr val="FFFFFF"/>
              </a:gs>
              <a:gs pos="100000">
                <a:srgbClr val="757575">
                  <a:alpha val="0"/>
                </a:srgbClr>
              </a:gs>
            </a:gsLst>
            <a:lin ang="0" scaled="1"/>
            <a:tileRect/>
          </a:gradFill>
          <a:ln w="9525">
            <a:no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1031" name="shape_TransFollower"/>
          <p:cNvSpPr>
            <a:spLocks noChangeArrowheads="1"/>
          </p:cNvSpPr>
          <p:nvPr/>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1026" name="Tekstvak"/>
          <p:cNvSpPr>
            <a:spLocks noGrp="1" noChangeArrowheads="1"/>
          </p:cNvSpPr>
          <p:nvPr>
            <p:ph type="body" idx="1"/>
          </p:nvPr>
        </p:nvSpPr>
        <p:spPr bwMode="auto">
          <a:xfrm>
            <a:off x="1" y="2155666"/>
            <a:ext cx="12187767"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70000" bIns="45717" numCol="1" anchor="t" anchorCtr="0" compatLnSpc="1">
            <a:prstTxWarp prst="textNoShape">
              <a:avLst/>
            </a:prstTxWarp>
            <a:normAutofit/>
          </a:bodyPr>
          <a:lstStyle/>
          <a:p>
            <a:pPr lvl="0"/>
            <a:r>
              <a:rPr lang="en-GB" altLang="nl-NL" dirty="0"/>
              <a:t>Click to edit Master text styles</a:t>
            </a:r>
          </a:p>
          <a:p>
            <a:pPr lvl="1"/>
            <a:r>
              <a:rPr lang="en-GB" altLang="nl-NL" dirty="0"/>
              <a:t>Second level</a:t>
            </a:r>
          </a:p>
          <a:p>
            <a:pPr lvl="2"/>
            <a:r>
              <a:rPr lang="en-GB" altLang="nl-NL" dirty="0"/>
              <a:t>Third level</a:t>
            </a:r>
          </a:p>
          <a:p>
            <a:pPr lvl="3"/>
            <a:r>
              <a:rPr lang="en-GB" altLang="nl-NL" dirty="0"/>
              <a:t>Fourth level</a:t>
            </a:r>
          </a:p>
          <a:p>
            <a:pPr lvl="4"/>
            <a:r>
              <a:rPr lang="en-GB" altLang="nl-NL" dirty="0"/>
              <a:t>Fifth level</a:t>
            </a:r>
          </a:p>
        </p:txBody>
      </p:sp>
      <p:sp>
        <p:nvSpPr>
          <p:cNvPr id="1028" name="Titelvak"/>
          <p:cNvSpPr>
            <a:spLocks noGrp="1" noChangeArrowheads="1"/>
          </p:cNvSpPr>
          <p:nvPr>
            <p:ph type="title"/>
          </p:nvPr>
        </p:nvSpPr>
        <p:spPr bwMode="auto">
          <a:xfrm>
            <a:off x="1" y="1284288"/>
            <a:ext cx="1218776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p>
            <a:pPr lvl="0"/>
            <a:r>
              <a:rPr lang="en-GB" altLang="nl-NL" dirty="0"/>
              <a:t>Click to edit Master title style</a:t>
            </a:r>
          </a:p>
        </p:txBody>
      </p:sp>
      <p:sp>
        <p:nvSpPr>
          <p:cNvPr id="1027" name="RodeBalk"/>
          <p:cNvSpPr>
            <a:spLocks noChangeArrowheads="1"/>
          </p:cNvSpPr>
          <p:nvPr/>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solidFill>
                <a:srgbClr val="FFFFFF"/>
              </a:solidFill>
            </a:endParaRPr>
          </a:p>
        </p:txBody>
      </p:sp>
      <p:pic>
        <p:nvPicPr>
          <p:cNvPr id="1033" name="LogoSlash_01" descr="SLASHTRANS" hidden="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goSlash_02" descr="SLASHTRANS" hidden="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chuineBalk" hidden="1"/>
          <p:cNvSpPr/>
          <p:nvPr userDrawn="1"/>
        </p:nvSpPr>
        <p:spPr>
          <a:xfrm>
            <a:off x="10632000" y="394244"/>
            <a:ext cx="156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ginanummer"/>
          <p:cNvSpPr/>
          <p:nvPr userDrawn="1"/>
        </p:nvSpPr>
        <p:spPr>
          <a:xfrm>
            <a:off x="10714567"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en-GB" sz="900" smtClean="0">
                <a:solidFill>
                  <a:srgbClr val="FFFFFF"/>
                </a:solidFill>
              </a:rPr>
              <a:pPr algn="r"/>
              <a:t>‹#›</a:t>
            </a:fld>
            <a:endParaRPr lang="en-GB" sz="900" dirty="0">
              <a:solidFill>
                <a:srgbClr val="FFFFFF"/>
              </a:solidFill>
            </a:endParaRPr>
          </a:p>
        </p:txBody>
      </p:sp>
      <p:sp>
        <p:nvSpPr>
          <p:cNvPr id="1037" name="Scheiding"/>
          <p:cNvSpPr txBox="1">
            <a:spLocks noChangeArrowheads="1"/>
          </p:cNvSpPr>
          <p:nvPr/>
        </p:nvSpPr>
        <p:spPr bwMode="auto">
          <a:xfrm>
            <a:off x="10663767"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900" dirty="0">
                <a:solidFill>
                  <a:srgbClr val="FFFFFF"/>
                </a:solidFill>
                <a:latin typeface="Verdana" pitchFamily="34" charset="0"/>
              </a:rPr>
              <a:t>|</a:t>
            </a:r>
          </a:p>
        </p:txBody>
      </p:sp>
      <p:pic>
        <p:nvPicPr>
          <p:cNvPr id="6" name="RUGlogoTop">
            <a:extLst>
              <a:ext uri="{FF2B5EF4-FFF2-40B4-BE49-F238E27FC236}">
                <a16:creationId xmlns:a16="http://schemas.microsoft.com/office/drawing/2014/main" id="{51BDEA89-B629-402C-B1B9-31B47391BA3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1034" name="tb_Faculty"/>
          <p:cNvSpPr txBox="1">
            <a:spLocks noChangeArrowheads="1"/>
          </p:cNvSpPr>
          <p:nvPr/>
        </p:nvSpPr>
        <p:spPr bwMode="auto">
          <a:xfrm>
            <a:off x="3687764" y="339725"/>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1035" name="tb_Department"/>
          <p:cNvSpPr txBox="1">
            <a:spLocks noChangeArrowheads="1"/>
          </p:cNvSpPr>
          <p:nvPr/>
        </p:nvSpPr>
        <p:spPr bwMode="auto">
          <a:xfrm>
            <a:off x="5811838" y="341313"/>
            <a:ext cx="24003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1032" name="tbDate"/>
          <p:cNvSpPr txBox="1">
            <a:spLocks noChangeArrowheads="1"/>
          </p:cNvSpPr>
          <p:nvPr/>
        </p:nvSpPr>
        <p:spPr bwMode="auto">
          <a:xfrm>
            <a:off x="9838267"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endParaRPr lang="en-GB" sz="900" dirty="0">
              <a:solidFill>
                <a:srgbClr val="FFFFFF"/>
              </a:solidFill>
              <a:latin typeface="+mn-lt"/>
            </a:endParaRPr>
          </a:p>
        </p:txBody>
      </p:sp>
    </p:spTree>
  </p:cSld>
  <p:clrMap bg1="lt1" tx1="dk1" bg2="lt2" tx2="dk2" accent1="accent1" accent2="accent2" accent3="accent3" accent4="accent4" accent5="accent5" accent6="accent6" hlink="hlink" folHlink="folHlink"/>
  <p:sldLayoutIdLst>
    <p:sldLayoutId id="2147483980"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hf sldNum="0" hdr="0" ftr="0" dt="0"/>
  <p:txStyles>
    <p:title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p:titleStyle>
    <p:body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shape_Transparantie"/>
          <p:cNvSpPr>
            <a:spLocks noChangeArrowheads="1"/>
          </p:cNvSpPr>
          <p:nvPr/>
        </p:nvSpPr>
        <p:spPr bwMode="auto">
          <a:xfrm>
            <a:off x="0" y="0"/>
            <a:ext cx="16933"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2054" name="shape_TransFollower"/>
          <p:cNvSpPr>
            <a:spLocks noChangeArrowheads="1"/>
          </p:cNvSpPr>
          <p:nvPr/>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2050" name="Tekstvak"/>
          <p:cNvSpPr>
            <a:spLocks noGrp="1" noChangeArrowheads="1"/>
          </p:cNvSpPr>
          <p:nvPr>
            <p:ph type="body" idx="1"/>
          </p:nvPr>
        </p:nvSpPr>
        <p:spPr bwMode="auto">
          <a:xfrm>
            <a:off x="1" y="2155666"/>
            <a:ext cx="12187767"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en-GB" altLang="nl-NL" dirty="0"/>
              <a:t>Click to edit Master text styles</a:t>
            </a:r>
          </a:p>
          <a:p>
            <a:pPr lvl="1"/>
            <a:r>
              <a:rPr lang="en-GB" altLang="nl-NL" dirty="0"/>
              <a:t>Second level</a:t>
            </a:r>
          </a:p>
          <a:p>
            <a:pPr lvl="0"/>
            <a:r>
              <a:rPr lang="en-GB" altLang="nl-NL" dirty="0"/>
              <a:t>Third level</a:t>
            </a:r>
          </a:p>
          <a:p>
            <a:pPr lvl="1"/>
            <a:r>
              <a:rPr lang="en-GB" altLang="nl-NL" dirty="0"/>
              <a:t>Fourth level</a:t>
            </a:r>
          </a:p>
          <a:p>
            <a:pPr lvl="2"/>
            <a:r>
              <a:rPr lang="en-GB" altLang="nl-NL" dirty="0"/>
              <a:t>Fifth level</a:t>
            </a:r>
          </a:p>
        </p:txBody>
      </p:sp>
      <p:sp>
        <p:nvSpPr>
          <p:cNvPr id="2059" name="Titelvak"/>
          <p:cNvSpPr>
            <a:spLocks noGrp="1" noChangeArrowheads="1"/>
          </p:cNvSpPr>
          <p:nvPr>
            <p:ph type="title"/>
          </p:nvPr>
        </p:nvSpPr>
        <p:spPr bwMode="auto">
          <a:xfrm>
            <a:off x="1" y="1284288"/>
            <a:ext cx="1218776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en-GB" altLang="nl-NL" dirty="0"/>
              <a:t>Click to edit Master title style</a:t>
            </a:r>
          </a:p>
        </p:txBody>
      </p:sp>
      <p:sp>
        <p:nvSpPr>
          <p:cNvPr id="2051" name="RodeBalk"/>
          <p:cNvSpPr>
            <a:spLocks noChangeArrowheads="1"/>
          </p:cNvSpPr>
          <p:nvPr/>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solidFill>
                <a:srgbClr val="FFFFFF"/>
              </a:solidFill>
            </a:endParaRPr>
          </a:p>
        </p:txBody>
      </p:sp>
      <p:pic>
        <p:nvPicPr>
          <p:cNvPr id="2056" name="LogoSlash_01"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LogoSlash_02"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hidden="1"/>
          <p:cNvSpPr/>
          <p:nvPr userDrawn="1"/>
        </p:nvSpPr>
        <p:spPr>
          <a:xfrm>
            <a:off x="10632000" y="394244"/>
            <a:ext cx="156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aginanummer"/>
          <p:cNvSpPr/>
          <p:nvPr userDrawn="1"/>
        </p:nvSpPr>
        <p:spPr>
          <a:xfrm>
            <a:off x="10714567"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en-GB" sz="900" smtClean="0">
                <a:solidFill>
                  <a:srgbClr val="FFFFFF"/>
                </a:solidFill>
              </a:rPr>
              <a:pPr algn="r"/>
              <a:t>‹#›</a:t>
            </a:fld>
            <a:endParaRPr lang="en-GB" sz="900" dirty="0">
              <a:solidFill>
                <a:srgbClr val="FFFFFF"/>
              </a:solidFill>
            </a:endParaRPr>
          </a:p>
        </p:txBody>
      </p:sp>
      <p:sp>
        <p:nvSpPr>
          <p:cNvPr id="2061" name="Scheiding"/>
          <p:cNvSpPr txBox="1">
            <a:spLocks noChangeArrowheads="1"/>
          </p:cNvSpPr>
          <p:nvPr/>
        </p:nvSpPr>
        <p:spPr bwMode="auto">
          <a:xfrm>
            <a:off x="10663767"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900" dirty="0">
                <a:solidFill>
                  <a:srgbClr val="FFFFFF"/>
                </a:solidFill>
                <a:latin typeface="Verdana" pitchFamily="34" charset="0"/>
              </a:rPr>
              <a:t>|</a:t>
            </a:r>
          </a:p>
        </p:txBody>
      </p:sp>
      <p:pic>
        <p:nvPicPr>
          <p:cNvPr id="3" name="RUGlogoTop">
            <a:extLst>
              <a:ext uri="{FF2B5EF4-FFF2-40B4-BE49-F238E27FC236}">
                <a16:creationId xmlns:a16="http://schemas.microsoft.com/office/drawing/2014/main" id="{77EA113D-9EEE-47C9-9E38-325840C14D5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5129" name="tb_Faculty"/>
          <p:cNvSpPr txBox="1">
            <a:spLocks noChangeArrowheads="1"/>
          </p:cNvSpPr>
          <p:nvPr/>
        </p:nvSpPr>
        <p:spPr bwMode="auto">
          <a:xfrm>
            <a:off x="3687764"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5130" name="tb_Department"/>
          <p:cNvSpPr txBox="1">
            <a:spLocks noChangeAspect="1" noChangeArrowheads="1"/>
          </p:cNvSpPr>
          <p:nvPr/>
        </p:nvSpPr>
        <p:spPr bwMode="auto">
          <a:xfrm>
            <a:off x="5811838" y="341314"/>
            <a:ext cx="24003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5128" name="tbDate"/>
          <p:cNvSpPr txBox="1">
            <a:spLocks noChangeArrowheads="1"/>
          </p:cNvSpPr>
          <p:nvPr/>
        </p:nvSpPr>
        <p:spPr bwMode="auto">
          <a:xfrm>
            <a:off x="9838267"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endParaRPr lang="en-GB" sz="900" dirty="0">
              <a:solidFill>
                <a:srgbClr val="FFFFFF"/>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2"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17525" indent="-266700"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41300"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fontAlgn="base">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fontAlgn="base">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fontAlgn="base">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7" name="shape_Transparantie"/>
          <p:cNvSpPr>
            <a:spLocks noChangeArrowheads="1"/>
          </p:cNvSpPr>
          <p:nvPr/>
        </p:nvSpPr>
        <p:spPr bwMode="auto">
          <a:xfrm>
            <a:off x="169333" y="0"/>
            <a:ext cx="338667"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3078" name="shape_TransFollower"/>
          <p:cNvSpPr>
            <a:spLocks noChangeArrowheads="1"/>
          </p:cNvSpPr>
          <p:nvPr/>
        </p:nvSpPr>
        <p:spPr bwMode="auto">
          <a:xfrm>
            <a:off x="0" y="0"/>
            <a:ext cx="169333"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p>
        </p:txBody>
      </p:sp>
      <p:sp>
        <p:nvSpPr>
          <p:cNvPr id="3074" name="Tekstvak"/>
          <p:cNvSpPr>
            <a:spLocks noGrp="1" noChangeArrowheads="1"/>
          </p:cNvSpPr>
          <p:nvPr>
            <p:ph type="body" idx="1"/>
          </p:nvPr>
        </p:nvSpPr>
        <p:spPr bwMode="auto">
          <a:xfrm>
            <a:off x="1" y="2155666"/>
            <a:ext cx="12187767"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en-GB" altLang="nl-NL" dirty="0"/>
              <a:t>Click to edit Master text styles</a:t>
            </a:r>
          </a:p>
          <a:p>
            <a:pPr lvl="1"/>
            <a:r>
              <a:rPr lang="en-GB" altLang="nl-NL" dirty="0"/>
              <a:t>Second level</a:t>
            </a:r>
          </a:p>
          <a:p>
            <a:pPr lvl="2"/>
            <a:r>
              <a:rPr lang="en-GB" altLang="nl-NL" dirty="0"/>
              <a:t>Third level</a:t>
            </a:r>
          </a:p>
          <a:p>
            <a:pPr lvl="3"/>
            <a:r>
              <a:rPr lang="en-GB" altLang="nl-NL" dirty="0"/>
              <a:t>Fourth level</a:t>
            </a:r>
          </a:p>
          <a:p>
            <a:pPr lvl="4"/>
            <a:r>
              <a:rPr lang="en-GB" altLang="nl-NL" dirty="0"/>
              <a:t>Fifth level</a:t>
            </a:r>
          </a:p>
        </p:txBody>
      </p:sp>
      <p:sp>
        <p:nvSpPr>
          <p:cNvPr id="3083" name="Titelvak"/>
          <p:cNvSpPr>
            <a:spLocks noGrp="1" noChangeArrowheads="1"/>
          </p:cNvSpPr>
          <p:nvPr>
            <p:ph type="title"/>
          </p:nvPr>
        </p:nvSpPr>
        <p:spPr bwMode="auto">
          <a:xfrm>
            <a:off x="1" y="1284288"/>
            <a:ext cx="1218776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en-GB" altLang="nl-NL" dirty="0"/>
              <a:t>Click to edit Master title style</a:t>
            </a:r>
          </a:p>
        </p:txBody>
      </p:sp>
      <p:sp>
        <p:nvSpPr>
          <p:cNvPr id="3075" name="RodeBalk"/>
          <p:cNvSpPr>
            <a:spLocks noChangeArrowheads="1"/>
          </p:cNvSpPr>
          <p:nvPr/>
        </p:nvSpPr>
        <p:spPr bwMode="auto">
          <a:xfrm>
            <a:off x="-1" y="1017588"/>
            <a:ext cx="12192000" cy="266700"/>
          </a:xfrm>
          <a:prstGeom prst="rect">
            <a:avLst/>
          </a:prstGeom>
          <a:solidFill>
            <a:srgbClr val="CC0000"/>
          </a:solidFill>
          <a:ln>
            <a:noFill/>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nl-NL" dirty="0">
              <a:solidFill>
                <a:srgbClr val="FFFFFF"/>
              </a:solidFill>
            </a:endParaRPr>
          </a:p>
        </p:txBody>
      </p:sp>
      <p:pic>
        <p:nvPicPr>
          <p:cNvPr id="3080" name="LogoSlash_01"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4"/>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LogoSlash_02" descr="SLASHTRANS" hidden="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6" y="392114"/>
            <a:ext cx="416243" cy="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hidden="1"/>
          <p:cNvSpPr/>
          <p:nvPr userDrawn="1"/>
        </p:nvSpPr>
        <p:spPr>
          <a:xfrm>
            <a:off x="10632000" y="394244"/>
            <a:ext cx="156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aginanummer"/>
          <p:cNvSpPr/>
          <p:nvPr userDrawn="1"/>
        </p:nvSpPr>
        <p:spPr>
          <a:xfrm>
            <a:off x="10714567"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en-GB" sz="900" smtClean="0">
                <a:solidFill>
                  <a:srgbClr val="FFFFFF"/>
                </a:solidFill>
              </a:rPr>
              <a:pPr algn="r"/>
              <a:t>‹#›</a:t>
            </a:fld>
            <a:endParaRPr lang="en-GB" sz="900" dirty="0">
              <a:solidFill>
                <a:srgbClr val="FFFFFF"/>
              </a:solidFill>
            </a:endParaRPr>
          </a:p>
        </p:txBody>
      </p:sp>
      <p:sp>
        <p:nvSpPr>
          <p:cNvPr id="3085" name="Scheiding"/>
          <p:cNvSpPr txBox="1">
            <a:spLocks noChangeArrowheads="1"/>
          </p:cNvSpPr>
          <p:nvPr/>
        </p:nvSpPr>
        <p:spPr bwMode="auto">
          <a:xfrm>
            <a:off x="10663767"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900" dirty="0">
                <a:solidFill>
                  <a:srgbClr val="FFFFFF"/>
                </a:solidFill>
                <a:latin typeface="Verdana" pitchFamily="34" charset="0"/>
              </a:rPr>
              <a:t>|</a:t>
            </a:r>
          </a:p>
        </p:txBody>
      </p:sp>
      <p:pic>
        <p:nvPicPr>
          <p:cNvPr id="3" name="RUGlogoTop">
            <a:extLst>
              <a:ext uri="{FF2B5EF4-FFF2-40B4-BE49-F238E27FC236}">
                <a16:creationId xmlns:a16="http://schemas.microsoft.com/office/drawing/2014/main" id="{611E008D-5621-44AF-A585-C5AD0A09EC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050" y="205232"/>
            <a:ext cx="2399004" cy="660400"/>
          </a:xfrm>
          <a:prstGeom prst="rect">
            <a:avLst/>
          </a:prstGeom>
        </p:spPr>
      </p:pic>
      <p:sp>
        <p:nvSpPr>
          <p:cNvPr id="7177" name="tb_Faculty"/>
          <p:cNvSpPr txBox="1">
            <a:spLocks noChangeArrowheads="1"/>
          </p:cNvSpPr>
          <p:nvPr/>
        </p:nvSpPr>
        <p:spPr bwMode="auto">
          <a:xfrm>
            <a:off x="3687764" y="338138"/>
            <a:ext cx="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7178" name="tb_Department"/>
          <p:cNvSpPr txBox="1">
            <a:spLocks noChangeArrowheads="1"/>
          </p:cNvSpPr>
          <p:nvPr/>
        </p:nvSpPr>
        <p:spPr bwMode="auto">
          <a:xfrm>
            <a:off x="5811838" y="341314"/>
            <a:ext cx="24003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endParaRPr lang="en-GB" sz="1000" dirty="0">
              <a:solidFill>
                <a:srgbClr val="CC0000"/>
              </a:solidFill>
              <a:latin typeface="Georgia" pitchFamily="18" charset="0"/>
            </a:endParaRPr>
          </a:p>
        </p:txBody>
      </p:sp>
      <p:sp>
        <p:nvSpPr>
          <p:cNvPr id="7176" name="tbDate"/>
          <p:cNvSpPr txBox="1">
            <a:spLocks noChangeArrowheads="1"/>
          </p:cNvSpPr>
          <p:nvPr/>
        </p:nvSpPr>
        <p:spPr bwMode="auto">
          <a:xfrm>
            <a:off x="9838267"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endParaRPr lang="en-GB" sz="900" dirty="0">
              <a:solidFill>
                <a:srgbClr val="FFFFFF"/>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1"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58763"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8413" indent="-257175"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25613" indent="-257175" algn="l" rtl="0" fontAlgn="base">
        <a:spcBef>
          <a:spcPct val="20000"/>
        </a:spcBef>
        <a:spcAft>
          <a:spcPct val="0"/>
        </a:spcAft>
        <a:buFont typeface="Courier New" pitchFamily="49" charset="0"/>
        <a:buChar char="-"/>
        <a:defRPr sz="2500">
          <a:solidFill>
            <a:schemeClr val="tx1"/>
          </a:solidFill>
          <a:latin typeface="+mn-lt"/>
          <a:cs typeface="+mn-cs"/>
        </a:defRPr>
      </a:lvl6pPr>
      <a:lvl7pPr marL="2182813" indent="-257175" algn="l" rtl="0" fontAlgn="base">
        <a:spcBef>
          <a:spcPct val="20000"/>
        </a:spcBef>
        <a:spcAft>
          <a:spcPct val="0"/>
        </a:spcAft>
        <a:buFont typeface="Courier New" pitchFamily="49" charset="0"/>
        <a:buChar char="-"/>
        <a:defRPr sz="2500">
          <a:solidFill>
            <a:schemeClr val="tx1"/>
          </a:solidFill>
          <a:latin typeface="+mn-lt"/>
          <a:cs typeface="+mn-cs"/>
        </a:defRPr>
      </a:lvl7pPr>
      <a:lvl8pPr marL="2640013" indent="-257175" algn="l" rtl="0" fontAlgn="base">
        <a:spcBef>
          <a:spcPct val="20000"/>
        </a:spcBef>
        <a:spcAft>
          <a:spcPct val="0"/>
        </a:spcAft>
        <a:buFont typeface="Courier New" pitchFamily="49" charset="0"/>
        <a:buChar char="-"/>
        <a:defRPr sz="2500">
          <a:solidFill>
            <a:schemeClr val="tx1"/>
          </a:solidFill>
          <a:latin typeface="+mn-lt"/>
          <a:cs typeface="+mn-cs"/>
        </a:defRPr>
      </a:lvl8pPr>
      <a:lvl9pPr marL="3097213" indent="-257175"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eissa.1@student.rug.n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C53C-2D55-3810-0487-3B7A1915A9EE}"/>
              </a:ext>
            </a:extLst>
          </p:cNvPr>
          <p:cNvSpPr>
            <a:spLocks noGrp="1"/>
          </p:cNvSpPr>
          <p:nvPr>
            <p:ph type="ctrTitle"/>
          </p:nvPr>
        </p:nvSpPr>
        <p:spPr>
          <a:xfrm>
            <a:off x="-10344" y="5128863"/>
            <a:ext cx="12192000" cy="1729137"/>
          </a:xfrm>
        </p:spPr>
        <p:txBody>
          <a:bodyPr/>
          <a:lstStyle/>
          <a:p>
            <a:r>
              <a:rPr lang="en-US" dirty="0"/>
              <a:t>A statistical study of the most extreme star factories and gorging black holes</a:t>
            </a:r>
            <a:endParaRPr lang="en-NL" dirty="0"/>
          </a:p>
        </p:txBody>
      </p:sp>
      <p:sp>
        <p:nvSpPr>
          <p:cNvPr id="3" name="Subtitle 2">
            <a:extLst>
              <a:ext uri="{FF2B5EF4-FFF2-40B4-BE49-F238E27FC236}">
                <a16:creationId xmlns:a16="http://schemas.microsoft.com/office/drawing/2014/main" id="{1C6B7BF2-E1DE-C573-1775-5D22C9D9AC11}"/>
              </a:ext>
            </a:extLst>
          </p:cNvPr>
          <p:cNvSpPr>
            <a:spLocks noGrp="1"/>
          </p:cNvSpPr>
          <p:nvPr>
            <p:ph type="subTitle" idx="1"/>
          </p:nvPr>
        </p:nvSpPr>
        <p:spPr>
          <a:xfrm>
            <a:off x="4162166" y="0"/>
            <a:ext cx="8040216" cy="1215304"/>
          </a:xfrm>
        </p:spPr>
        <p:txBody>
          <a:bodyPr>
            <a:normAutofit/>
          </a:bodyPr>
          <a:lstStyle/>
          <a:p>
            <a:pPr algn="ctr"/>
            <a:r>
              <a:rPr lang="en-US" sz="2400" dirty="0"/>
              <a:t>LOFAR Family Meeting 2024</a:t>
            </a:r>
          </a:p>
          <a:p>
            <a:pPr algn="ctr"/>
            <a:r>
              <a:rPr lang="en-US" sz="2400" dirty="0"/>
              <a:t>Ismail </a:t>
            </a:r>
            <a:r>
              <a:rPr lang="en-US" sz="2400" dirty="0" err="1"/>
              <a:t>Eissa</a:t>
            </a:r>
            <a:r>
              <a:rPr lang="en-US" sz="2400" dirty="0"/>
              <a:t>	 Dr. </a:t>
            </a:r>
            <a:r>
              <a:rPr lang="en-US" sz="2400" dirty="0" err="1"/>
              <a:t>Lingyu</a:t>
            </a:r>
            <a:r>
              <a:rPr lang="en-US" sz="2400" dirty="0"/>
              <a:t> Wang</a:t>
            </a:r>
            <a:endParaRPr lang="en-NL" sz="2400" dirty="0"/>
          </a:p>
        </p:txBody>
      </p:sp>
    </p:spTree>
    <p:extLst>
      <p:ext uri="{BB962C8B-B14F-4D97-AF65-F5344CB8AC3E}">
        <p14:creationId xmlns:p14="http://schemas.microsoft.com/office/powerpoint/2010/main" val="2288365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D0C6-E67D-3ED0-9438-83C6555D0135}"/>
              </a:ext>
            </a:extLst>
          </p:cNvPr>
          <p:cNvSpPr>
            <a:spLocks noGrp="1"/>
          </p:cNvSpPr>
          <p:nvPr>
            <p:ph type="title"/>
          </p:nvPr>
        </p:nvSpPr>
        <p:spPr/>
        <p:txBody>
          <a:bodyPr/>
          <a:lstStyle/>
          <a:p>
            <a:r>
              <a:rPr lang="en-US" dirty="0"/>
              <a:t>SED example</a:t>
            </a:r>
            <a:endParaRPr lang="en-NL" dirty="0"/>
          </a:p>
        </p:txBody>
      </p:sp>
      <p:sp>
        <p:nvSpPr>
          <p:cNvPr id="4" name="Content Placeholder 2">
            <a:extLst>
              <a:ext uri="{FF2B5EF4-FFF2-40B4-BE49-F238E27FC236}">
                <a16:creationId xmlns:a16="http://schemas.microsoft.com/office/drawing/2014/main" id="{5A3148CF-DA60-7E14-4655-000505344657}"/>
              </a:ext>
            </a:extLst>
          </p:cNvPr>
          <p:cNvSpPr>
            <a:spLocks noGrp="1"/>
          </p:cNvSpPr>
          <p:nvPr>
            <p:ph idx="1"/>
          </p:nvPr>
        </p:nvSpPr>
        <p:spPr>
          <a:xfrm>
            <a:off x="-960255" y="2076450"/>
            <a:ext cx="12187238" cy="4448334"/>
          </a:xfrm>
        </p:spPr>
        <p:txBody>
          <a:bodyPr/>
          <a:lstStyle/>
          <a:p>
            <a:pPr>
              <a:lnSpc>
                <a:spcPct val="250000"/>
              </a:lnSpc>
            </a:pPr>
            <a:r>
              <a:rPr lang="en-GB" dirty="0"/>
              <a:t>Blue Bump</a:t>
            </a:r>
          </a:p>
          <a:p>
            <a:pPr>
              <a:lnSpc>
                <a:spcPct val="250000"/>
              </a:lnSpc>
            </a:pPr>
            <a:r>
              <a:rPr lang="en-GB" dirty="0"/>
              <a:t>Infrared bump</a:t>
            </a:r>
          </a:p>
          <a:p>
            <a:pPr>
              <a:lnSpc>
                <a:spcPct val="250000"/>
              </a:lnSpc>
            </a:pPr>
            <a:r>
              <a:rPr lang="en-GB" dirty="0"/>
              <a:t>146 bad fits (20%)</a:t>
            </a:r>
          </a:p>
        </p:txBody>
      </p:sp>
      <p:pic>
        <p:nvPicPr>
          <p:cNvPr id="1028" name="Picture 4">
            <a:extLst>
              <a:ext uri="{FF2B5EF4-FFF2-40B4-BE49-F238E27FC236}">
                <a16:creationId xmlns:a16="http://schemas.microsoft.com/office/drawing/2014/main" id="{7FF724B1-98EA-749E-42EA-6C1A4CEAE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752" y="1284288"/>
            <a:ext cx="7998296" cy="51417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0A05410-FDCB-BCB0-D2FB-7A1E9FAED38C}"/>
              </a:ext>
            </a:extLst>
          </p:cNvPr>
          <p:cNvSpPr txBox="1">
            <a:spLocks/>
          </p:cNvSpPr>
          <p:nvPr/>
        </p:nvSpPr>
        <p:spPr bwMode="auto">
          <a:xfrm>
            <a:off x="4511824" y="6215199"/>
            <a:ext cx="731480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err="1"/>
              <a:t>Boquien</a:t>
            </a:r>
            <a:r>
              <a:rPr lang="en-GB" sz="2400" kern="0" dirty="0"/>
              <a:t> et al., 2018; Yang et al., 2022</a:t>
            </a:r>
          </a:p>
        </p:txBody>
      </p:sp>
      <p:pic>
        <p:nvPicPr>
          <p:cNvPr id="1026" name="Picture 2">
            <a:extLst>
              <a:ext uri="{FF2B5EF4-FFF2-40B4-BE49-F238E27FC236}">
                <a16:creationId xmlns:a16="http://schemas.microsoft.com/office/drawing/2014/main" id="{5FDABF20-AE24-CA2F-2350-4F9B2E42A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368" y="1673628"/>
            <a:ext cx="1529964" cy="152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D0CF2C-DC7B-F2FA-3EC9-15FFC0F40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90" y="1370784"/>
            <a:ext cx="6568505" cy="4448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0824F9C-70B6-D1D1-33AC-56745BFFEF76}"/>
              </a:ext>
            </a:extLst>
          </p:cNvPr>
          <p:cNvPicPr>
            <a:picLocks noChangeAspect="1"/>
          </p:cNvPicPr>
          <p:nvPr/>
        </p:nvPicPr>
        <p:blipFill>
          <a:blip r:embed="rId4"/>
          <a:stretch>
            <a:fillRect/>
          </a:stretch>
        </p:blipFill>
        <p:spPr>
          <a:xfrm>
            <a:off x="4715999" y="1386237"/>
            <a:ext cx="7463201" cy="4590999"/>
          </a:xfrm>
          <a:prstGeom prst="rect">
            <a:avLst/>
          </a:prstGeom>
        </p:spPr>
      </p:pic>
      <p:sp>
        <p:nvSpPr>
          <p:cNvPr id="2" name="Title 1">
            <a:extLst>
              <a:ext uri="{FF2B5EF4-FFF2-40B4-BE49-F238E27FC236}">
                <a16:creationId xmlns:a16="http://schemas.microsoft.com/office/drawing/2014/main" id="{E1B23C1A-3D56-4272-A3E2-6E453E5F62F0}"/>
              </a:ext>
            </a:extLst>
          </p:cNvPr>
          <p:cNvSpPr>
            <a:spLocks noGrp="1"/>
          </p:cNvSpPr>
          <p:nvPr>
            <p:ph type="title"/>
          </p:nvPr>
        </p:nvSpPr>
        <p:spPr/>
        <p:txBody>
          <a:bodyPr/>
          <a:lstStyle/>
          <a:p>
            <a:r>
              <a:rPr lang="en-GB" dirty="0"/>
              <a:t>SFR analysis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C6D79C4-8FC3-F094-1D7F-28575B347FA1}"/>
                  </a:ext>
                </a:extLst>
              </p:cNvPr>
              <p:cNvSpPr>
                <a:spLocks noGrp="1"/>
              </p:cNvSpPr>
              <p:nvPr>
                <p:ph idx="1"/>
              </p:nvPr>
            </p:nvSpPr>
            <p:spPr>
              <a:xfrm>
                <a:off x="-960255" y="2076450"/>
                <a:ext cx="12187238" cy="4448334"/>
              </a:xfrm>
            </p:spPr>
            <p:txBody>
              <a:bodyPr/>
              <a:lstStyle/>
              <a:p>
                <a:pPr>
                  <a:lnSpc>
                    <a:spcPct val="250000"/>
                  </a:lnSpc>
                </a:pPr>
                <a:r>
                  <a:rPr lang="en-GB" dirty="0"/>
                  <a:t>Mean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SFR</m:t>
                        </m:r>
                        <m:r>
                          <a:rPr lang="en-US" b="0" i="0" smtClean="0">
                            <a:latin typeface="Cambria Math" panose="02040503050406030204" pitchFamily="18" charset="0"/>
                          </a:rPr>
                          <m:t>/</m:t>
                        </m:r>
                        <m:r>
                          <m:rPr>
                            <m:sty m:val="p"/>
                          </m:rPr>
                          <a:rPr lang="en-US" b="0" i="0" smtClean="0">
                            <a:latin typeface="Cambria Math" panose="02040503050406030204" pitchFamily="18" charset="0"/>
                          </a:rPr>
                          <m:t>SFR</m:t>
                        </m:r>
                      </m:e>
                      <m:sub>
                        <m:r>
                          <a:rPr lang="en-US" b="0" i="1" smtClean="0">
                            <a:latin typeface="Cambria Math" panose="02040503050406030204" pitchFamily="18" charset="0"/>
                          </a:rPr>
                          <m:t>𝑀𝑆</m:t>
                        </m:r>
                      </m:sub>
                    </m:sSub>
                  </m:oMath>
                </a14:m>
                <a:r>
                  <a:rPr lang="en-US" b="0" dirty="0"/>
                  <a:t> is 5.9</a:t>
                </a:r>
              </a:p>
              <a:p>
                <a:pPr>
                  <a:lnSpc>
                    <a:spcPct val="250000"/>
                  </a:lnSpc>
                </a:pPr>
                <a:r>
                  <a:rPr lang="en-GB" dirty="0"/>
                  <a:t>Starburst fraction goes up with z</a:t>
                </a:r>
                <a:endParaRPr lang="en-US" b="0" dirty="0"/>
              </a:p>
              <a:p>
                <a:pPr>
                  <a:lnSpc>
                    <a:spcPct val="250000"/>
                  </a:lnSpc>
                </a:pPr>
                <a:r>
                  <a:rPr lang="en-US" b="0" dirty="0"/>
                  <a:t>‘Peaceful’ Coevolution?</a:t>
                </a:r>
              </a:p>
              <a:p>
                <a:pPr marL="0" indent="0">
                  <a:lnSpc>
                    <a:spcPct val="250000"/>
                  </a:lnSpc>
                  <a:buNone/>
                </a:pPr>
                <a:endParaRPr lang="en-US" b="0" dirty="0"/>
              </a:p>
              <a:p>
                <a:pPr>
                  <a:lnSpc>
                    <a:spcPct val="250000"/>
                  </a:lnSpc>
                </a:pPr>
                <a:endParaRPr lang="en-GB" dirty="0"/>
              </a:p>
            </p:txBody>
          </p:sp>
        </mc:Choice>
        <mc:Fallback xmlns="">
          <p:sp>
            <p:nvSpPr>
              <p:cNvPr id="4" name="Content Placeholder 2">
                <a:extLst>
                  <a:ext uri="{FF2B5EF4-FFF2-40B4-BE49-F238E27FC236}">
                    <a16:creationId xmlns:a16="http://schemas.microsoft.com/office/drawing/2014/main" id="{3C6D79C4-8FC3-F094-1D7F-28575B347FA1}"/>
                  </a:ext>
                </a:extLst>
              </p:cNvPr>
              <p:cNvSpPr>
                <a:spLocks noGrp="1" noRot="1" noChangeAspect="1" noMove="1" noResize="1" noEditPoints="1" noAdjustHandles="1" noChangeArrowheads="1" noChangeShapeType="1" noTextEdit="1"/>
              </p:cNvSpPr>
              <p:nvPr>
                <p:ph idx="1"/>
              </p:nvPr>
            </p:nvSpPr>
            <p:spPr>
              <a:xfrm>
                <a:off x="-960255" y="2076450"/>
                <a:ext cx="12187238" cy="4448334"/>
              </a:xfrm>
              <a:blipFill>
                <a:blip r:embed="rId5"/>
                <a:stretch>
                  <a:fillRect/>
                </a:stretch>
              </a:blipFill>
            </p:spPr>
            <p:txBody>
              <a:bodyPr/>
              <a:lstStyle/>
              <a:p>
                <a:r>
                  <a:rPr lang="en-NL">
                    <a:noFill/>
                  </a:rPr>
                  <a:t> </a:t>
                </a:r>
              </a:p>
            </p:txBody>
          </p:sp>
        </mc:Fallback>
      </mc:AlternateContent>
      <p:sp>
        <p:nvSpPr>
          <p:cNvPr id="5" name="Title 1">
            <a:extLst>
              <a:ext uri="{FF2B5EF4-FFF2-40B4-BE49-F238E27FC236}">
                <a16:creationId xmlns:a16="http://schemas.microsoft.com/office/drawing/2014/main" id="{B66B2FF0-2128-E593-6664-16FB9FE51775}"/>
              </a:ext>
            </a:extLst>
          </p:cNvPr>
          <p:cNvSpPr txBox="1">
            <a:spLocks/>
          </p:cNvSpPr>
          <p:nvPr/>
        </p:nvSpPr>
        <p:spPr bwMode="auto">
          <a:xfrm>
            <a:off x="6058734" y="6215199"/>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t>Costa et al., 2018</a:t>
            </a:r>
          </a:p>
        </p:txBody>
      </p:sp>
    </p:spTree>
    <p:extLst>
      <p:ext uri="{BB962C8B-B14F-4D97-AF65-F5344CB8AC3E}">
        <p14:creationId xmlns:p14="http://schemas.microsoft.com/office/powerpoint/2010/main" val="20531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5AA60-A3BF-0A72-525E-4E3E20092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610" y="1511608"/>
            <a:ext cx="6873390" cy="5013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1B0248-4178-4E35-A94E-678D44805055}"/>
              </a:ext>
            </a:extLst>
          </p:cNvPr>
          <p:cNvSpPr>
            <a:spLocks noGrp="1"/>
          </p:cNvSpPr>
          <p:nvPr>
            <p:ph type="title"/>
          </p:nvPr>
        </p:nvSpPr>
        <p:spPr/>
        <p:txBody>
          <a:bodyPr/>
          <a:lstStyle/>
          <a:p>
            <a:r>
              <a:rPr lang="en-GB" dirty="0"/>
              <a:t>Just red quasars?</a:t>
            </a:r>
          </a:p>
        </p:txBody>
      </p:sp>
      <p:sp>
        <p:nvSpPr>
          <p:cNvPr id="4" name="Content Placeholder 2">
            <a:extLst>
              <a:ext uri="{FF2B5EF4-FFF2-40B4-BE49-F238E27FC236}">
                <a16:creationId xmlns:a16="http://schemas.microsoft.com/office/drawing/2014/main" id="{D4DD7BD5-6FCC-F4A7-F723-F76B0E121C90}"/>
              </a:ext>
            </a:extLst>
          </p:cNvPr>
          <p:cNvSpPr>
            <a:spLocks noGrp="1"/>
          </p:cNvSpPr>
          <p:nvPr>
            <p:ph idx="1"/>
          </p:nvPr>
        </p:nvSpPr>
        <p:spPr>
          <a:xfrm>
            <a:off x="-960255" y="2076450"/>
            <a:ext cx="12187238" cy="4448334"/>
          </a:xfrm>
        </p:spPr>
        <p:txBody>
          <a:bodyPr/>
          <a:lstStyle/>
          <a:p>
            <a:r>
              <a:rPr lang="en-GB" dirty="0"/>
              <a:t>BH managed to poke a hole</a:t>
            </a:r>
          </a:p>
          <a:p>
            <a:pPr marL="0" indent="0">
              <a:buNone/>
            </a:pPr>
            <a:r>
              <a:rPr lang="en-GB" dirty="0"/>
              <a:t> through the dust?</a:t>
            </a:r>
          </a:p>
          <a:p>
            <a:pPr marL="0" indent="0">
              <a:buNone/>
            </a:pPr>
            <a:endParaRPr lang="en-GB" dirty="0"/>
          </a:p>
          <a:p>
            <a:r>
              <a:rPr lang="en-GB" dirty="0"/>
              <a:t>Our quasars have typical Eddington</a:t>
            </a:r>
          </a:p>
          <a:p>
            <a:pPr marL="0" indent="0">
              <a:buNone/>
            </a:pPr>
            <a:r>
              <a:rPr lang="en-GB" dirty="0"/>
              <a:t>ratio type 1 quasars</a:t>
            </a:r>
          </a:p>
          <a:p>
            <a:pPr>
              <a:lnSpc>
                <a:spcPct val="250000"/>
              </a:lnSpc>
            </a:pPr>
            <a:r>
              <a:rPr lang="en-GB" dirty="0"/>
              <a:t>Morphology studies?</a:t>
            </a:r>
          </a:p>
        </p:txBody>
      </p:sp>
      <p:sp>
        <p:nvSpPr>
          <p:cNvPr id="5" name="Title 1">
            <a:extLst>
              <a:ext uri="{FF2B5EF4-FFF2-40B4-BE49-F238E27FC236}">
                <a16:creationId xmlns:a16="http://schemas.microsoft.com/office/drawing/2014/main" id="{37AC6D2E-A0BC-061D-1AB8-FB52899087CF}"/>
              </a:ext>
            </a:extLst>
          </p:cNvPr>
          <p:cNvSpPr txBox="1">
            <a:spLocks/>
          </p:cNvSpPr>
          <p:nvPr/>
        </p:nvSpPr>
        <p:spPr bwMode="auto">
          <a:xfrm>
            <a:off x="7608168" y="6277131"/>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t>Kim et al. 2015b</a:t>
            </a:r>
          </a:p>
        </p:txBody>
      </p:sp>
      <p:pic>
        <p:nvPicPr>
          <p:cNvPr id="9" name="Picture 8">
            <a:extLst>
              <a:ext uri="{FF2B5EF4-FFF2-40B4-BE49-F238E27FC236}">
                <a16:creationId xmlns:a16="http://schemas.microsoft.com/office/drawing/2014/main" id="{4E53AC8F-F273-D3D9-9348-3BDE19BA89B0}"/>
              </a:ext>
            </a:extLst>
          </p:cNvPr>
          <p:cNvPicPr>
            <a:picLocks noChangeAspect="1"/>
          </p:cNvPicPr>
          <p:nvPr/>
        </p:nvPicPr>
        <p:blipFill>
          <a:blip r:embed="rId4"/>
          <a:stretch>
            <a:fillRect/>
          </a:stretch>
        </p:blipFill>
        <p:spPr>
          <a:xfrm>
            <a:off x="7600415" y="1611252"/>
            <a:ext cx="2633498" cy="3820197"/>
          </a:xfrm>
          <a:prstGeom prst="rect">
            <a:avLst/>
          </a:prstGeom>
        </p:spPr>
      </p:pic>
    </p:spTree>
    <p:extLst>
      <p:ext uri="{BB962C8B-B14F-4D97-AF65-F5344CB8AC3E}">
        <p14:creationId xmlns:p14="http://schemas.microsoft.com/office/powerpoint/2010/main" val="42133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CDA5-6A0C-494B-87DF-AAF7F1CB2674}"/>
              </a:ext>
            </a:extLst>
          </p:cNvPr>
          <p:cNvSpPr>
            <a:spLocks noGrp="1"/>
          </p:cNvSpPr>
          <p:nvPr>
            <p:ph type="title"/>
          </p:nvPr>
        </p:nvSpPr>
        <p:spPr/>
        <p:txBody>
          <a:bodyPr/>
          <a:lstStyle/>
          <a:p>
            <a:r>
              <a:rPr lang="en-GB" dirty="0"/>
              <a:t>Downsizing</a:t>
            </a:r>
          </a:p>
        </p:txBody>
      </p:sp>
      <p:pic>
        <p:nvPicPr>
          <p:cNvPr id="5" name="Content Placeholder 4" descr="A graph of different colored squares&#10;&#10;Description automatically generated with medium confidence">
            <a:extLst>
              <a:ext uri="{FF2B5EF4-FFF2-40B4-BE49-F238E27FC236}">
                <a16:creationId xmlns:a16="http://schemas.microsoft.com/office/drawing/2014/main" id="{CFE488EC-EE35-A9DB-7335-BA2ED87638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7408" y="1967076"/>
            <a:ext cx="11216674" cy="4664918"/>
          </a:xfrm>
        </p:spPr>
      </p:pic>
    </p:spTree>
    <p:extLst>
      <p:ext uri="{BB962C8B-B14F-4D97-AF65-F5344CB8AC3E}">
        <p14:creationId xmlns:p14="http://schemas.microsoft.com/office/powerpoint/2010/main" val="19510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25C4-206A-433A-B72A-DC49CFC192D2}"/>
              </a:ext>
            </a:extLst>
          </p:cNvPr>
          <p:cNvSpPr>
            <a:spLocks noGrp="1"/>
          </p:cNvSpPr>
          <p:nvPr>
            <p:ph type="title"/>
          </p:nvPr>
        </p:nvSpPr>
        <p:spPr/>
        <p:txBody>
          <a:bodyPr/>
          <a:lstStyle/>
          <a:p>
            <a:r>
              <a:rPr lang="en-GB" dirty="0"/>
              <a:t>SFR vs. BHAR</a:t>
            </a:r>
          </a:p>
        </p:txBody>
      </p:sp>
      <p:sp>
        <p:nvSpPr>
          <p:cNvPr id="5" name="Content Placeholder 2">
            <a:extLst>
              <a:ext uri="{FF2B5EF4-FFF2-40B4-BE49-F238E27FC236}">
                <a16:creationId xmlns:a16="http://schemas.microsoft.com/office/drawing/2014/main" id="{405F53F9-C223-09D4-2043-8E6854973A0A}"/>
              </a:ext>
            </a:extLst>
          </p:cNvPr>
          <p:cNvSpPr>
            <a:spLocks noGrp="1"/>
          </p:cNvSpPr>
          <p:nvPr>
            <p:ph idx="1"/>
          </p:nvPr>
        </p:nvSpPr>
        <p:spPr>
          <a:xfrm>
            <a:off x="-960255" y="2076450"/>
            <a:ext cx="12187238" cy="4448334"/>
          </a:xfrm>
        </p:spPr>
        <p:txBody>
          <a:bodyPr/>
          <a:lstStyle/>
          <a:p>
            <a:pPr>
              <a:lnSpc>
                <a:spcPct val="250000"/>
              </a:lnSpc>
            </a:pPr>
            <a:r>
              <a:rPr lang="en-GB" dirty="0"/>
              <a:t>Positive correlation</a:t>
            </a:r>
          </a:p>
          <a:p>
            <a:pPr>
              <a:lnSpc>
                <a:spcPct val="250000"/>
              </a:lnSpc>
            </a:pPr>
            <a:r>
              <a:rPr lang="en-GB" dirty="0"/>
              <a:t>Selection bias</a:t>
            </a:r>
          </a:p>
          <a:p>
            <a:pPr>
              <a:lnSpc>
                <a:spcPct val="250000"/>
              </a:lnSpc>
            </a:pPr>
            <a:r>
              <a:rPr lang="en-GB" dirty="0"/>
              <a:t>BHAR evolution flattens as</a:t>
            </a:r>
          </a:p>
          <a:p>
            <a:pPr marL="0" indent="0">
              <a:buNone/>
            </a:pPr>
            <a:r>
              <a:rPr lang="en-GB" dirty="0"/>
              <a:t> z increases</a:t>
            </a:r>
          </a:p>
        </p:txBody>
      </p:sp>
      <p:pic>
        <p:nvPicPr>
          <p:cNvPr id="4" name="Picture 3">
            <a:extLst>
              <a:ext uri="{FF2B5EF4-FFF2-40B4-BE49-F238E27FC236}">
                <a16:creationId xmlns:a16="http://schemas.microsoft.com/office/drawing/2014/main" id="{F7060DF7-CFA3-3B4B-25C1-3EB5D4BB0ED6}"/>
              </a:ext>
            </a:extLst>
          </p:cNvPr>
          <p:cNvPicPr>
            <a:picLocks noChangeAspect="1"/>
          </p:cNvPicPr>
          <p:nvPr/>
        </p:nvPicPr>
        <p:blipFill>
          <a:blip r:embed="rId3"/>
          <a:stretch>
            <a:fillRect/>
          </a:stretch>
        </p:blipFill>
        <p:spPr>
          <a:xfrm>
            <a:off x="14483" y="2076450"/>
            <a:ext cx="5159187" cy="3825572"/>
          </a:xfrm>
          <a:prstGeom prst="rect">
            <a:avLst/>
          </a:prstGeom>
        </p:spPr>
      </p:pic>
      <p:sp>
        <p:nvSpPr>
          <p:cNvPr id="8" name="Title 1">
            <a:extLst>
              <a:ext uri="{FF2B5EF4-FFF2-40B4-BE49-F238E27FC236}">
                <a16:creationId xmlns:a16="http://schemas.microsoft.com/office/drawing/2014/main" id="{7FD43830-5C7A-64DF-3F9E-7E5735CF010B}"/>
              </a:ext>
            </a:extLst>
          </p:cNvPr>
          <p:cNvSpPr txBox="1">
            <a:spLocks/>
          </p:cNvSpPr>
          <p:nvPr/>
        </p:nvSpPr>
        <p:spPr bwMode="auto">
          <a:xfrm>
            <a:off x="-1752872" y="5902022"/>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err="1"/>
              <a:t>Mintz</a:t>
            </a:r>
            <a:r>
              <a:rPr lang="en-GB" sz="2400" kern="0" dirty="0"/>
              <a:t> et al., 2024</a:t>
            </a:r>
          </a:p>
        </p:txBody>
      </p:sp>
      <p:pic>
        <p:nvPicPr>
          <p:cNvPr id="3076" name="Picture 4">
            <a:extLst>
              <a:ext uri="{FF2B5EF4-FFF2-40B4-BE49-F238E27FC236}">
                <a16:creationId xmlns:a16="http://schemas.microsoft.com/office/drawing/2014/main" id="{E00CE676-2B77-E194-9FFF-547C310A4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713" y="1284288"/>
            <a:ext cx="7015032"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6461-169A-9E0D-9D16-E94CF5CB042F}"/>
              </a:ext>
            </a:extLst>
          </p:cNvPr>
          <p:cNvSpPr>
            <a:spLocks noGrp="1"/>
          </p:cNvSpPr>
          <p:nvPr>
            <p:ph type="title"/>
          </p:nvPr>
        </p:nvSpPr>
        <p:spPr/>
        <p:txBody>
          <a:bodyPr/>
          <a:lstStyle/>
          <a:p>
            <a:r>
              <a:rPr lang="en-US" dirty="0"/>
              <a:t>BHAR/SFR</a:t>
            </a:r>
            <a:endParaRPr lang="en-NL" dirty="0"/>
          </a:p>
        </p:txBody>
      </p:sp>
      <p:sp>
        <p:nvSpPr>
          <p:cNvPr id="4" name="Content Placeholder 2">
            <a:extLst>
              <a:ext uri="{FF2B5EF4-FFF2-40B4-BE49-F238E27FC236}">
                <a16:creationId xmlns:a16="http://schemas.microsoft.com/office/drawing/2014/main" id="{955C36C6-B355-AF19-80C1-1A45B12731BF}"/>
              </a:ext>
            </a:extLst>
          </p:cNvPr>
          <p:cNvSpPr>
            <a:spLocks noGrp="1"/>
          </p:cNvSpPr>
          <p:nvPr>
            <p:ph idx="1"/>
          </p:nvPr>
        </p:nvSpPr>
        <p:spPr>
          <a:xfrm>
            <a:off x="-960255" y="2076450"/>
            <a:ext cx="12187238" cy="4448334"/>
          </a:xfrm>
        </p:spPr>
        <p:txBody>
          <a:bodyPr>
            <a:normAutofit/>
          </a:bodyPr>
          <a:lstStyle/>
          <a:p>
            <a:pPr>
              <a:lnSpc>
                <a:spcPct val="250000"/>
              </a:lnSpc>
            </a:pPr>
            <a:r>
              <a:rPr lang="en-GB" dirty="0"/>
              <a:t>Flat trend</a:t>
            </a:r>
          </a:p>
          <a:p>
            <a:pPr>
              <a:lnSpc>
                <a:spcPct val="250000"/>
              </a:lnSpc>
            </a:pPr>
            <a:r>
              <a:rPr lang="en-GB" dirty="0"/>
              <a:t>Order of magnitude difference</a:t>
            </a:r>
          </a:p>
          <a:p>
            <a:pPr>
              <a:lnSpc>
                <a:spcPct val="250000"/>
              </a:lnSpc>
            </a:pPr>
            <a:r>
              <a:rPr lang="en-GB" dirty="0"/>
              <a:t>BH halting only its central region?</a:t>
            </a:r>
          </a:p>
          <a:p>
            <a:pPr>
              <a:lnSpc>
                <a:spcPct val="250000"/>
              </a:lnSpc>
            </a:pPr>
            <a:r>
              <a:rPr lang="en-GB" dirty="0"/>
              <a:t>At low redshift BH is catching up</a:t>
            </a:r>
          </a:p>
        </p:txBody>
      </p:sp>
      <p:pic>
        <p:nvPicPr>
          <p:cNvPr id="1026" name="Picture 2">
            <a:extLst>
              <a:ext uri="{FF2B5EF4-FFF2-40B4-BE49-F238E27FC236}">
                <a16:creationId xmlns:a16="http://schemas.microsoft.com/office/drawing/2014/main" id="{CE9BDD48-7535-46B2-4D24-4F172D214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187" y="1321159"/>
            <a:ext cx="6599610" cy="4812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17283DF-F898-F275-7E90-F84A22C73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187" y="1321158"/>
            <a:ext cx="6599611" cy="481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693886-E2AE-6BCD-C8B1-DA71CB327291}"/>
              </a:ext>
            </a:extLst>
          </p:cNvPr>
          <p:cNvSpPr txBox="1">
            <a:spLocks/>
          </p:cNvSpPr>
          <p:nvPr/>
        </p:nvSpPr>
        <p:spPr bwMode="auto">
          <a:xfrm>
            <a:off x="-960255" y="2076450"/>
            <a:ext cx="12187238"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70000" bIns="45717" numCol="1" anchor="t" anchorCtr="0" compatLnSpc="1">
            <a:prstTxWarp prst="textNoShape">
              <a:avLst/>
            </a:prstTxWarp>
            <a:normAutofit/>
          </a:bodyPr>
          <a:lst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a:lstStyle>
          <a:p>
            <a:pPr>
              <a:lnSpc>
                <a:spcPct val="250000"/>
              </a:lnSpc>
            </a:pPr>
            <a:r>
              <a:rPr lang="en-GB" kern="0" dirty="0"/>
              <a:t>Rare subsample of quasars that are detectable in FIR (1%)</a:t>
            </a:r>
          </a:p>
          <a:p>
            <a:pPr>
              <a:lnSpc>
                <a:spcPct val="250000"/>
              </a:lnSpc>
            </a:pPr>
            <a:r>
              <a:rPr lang="en-GB" kern="0" dirty="0"/>
              <a:t>Intense SFR, SB fraction increases with z</a:t>
            </a:r>
          </a:p>
          <a:p>
            <a:pPr>
              <a:lnSpc>
                <a:spcPct val="250000"/>
              </a:lnSpc>
            </a:pPr>
            <a:r>
              <a:rPr lang="en-GB" kern="0" dirty="0"/>
              <a:t>Downsizing phenomena (seen for </a:t>
            </a:r>
            <a:r>
              <a:rPr lang="en-GB" kern="0" dirty="0" err="1"/>
              <a:t>sSFR</a:t>
            </a:r>
            <a:r>
              <a:rPr lang="en-GB" kern="0" dirty="0"/>
              <a:t>)</a:t>
            </a:r>
          </a:p>
          <a:p>
            <a:pPr>
              <a:lnSpc>
                <a:spcPct val="250000"/>
              </a:lnSpc>
            </a:pPr>
            <a:r>
              <a:rPr lang="en-GB" kern="0" dirty="0"/>
              <a:t>BHAR/SFR flat trend, SFR evolution while BH is halted</a:t>
            </a:r>
          </a:p>
        </p:txBody>
      </p:sp>
      <p:sp>
        <p:nvSpPr>
          <p:cNvPr id="2" name="Title 1">
            <a:extLst>
              <a:ext uri="{FF2B5EF4-FFF2-40B4-BE49-F238E27FC236}">
                <a16:creationId xmlns:a16="http://schemas.microsoft.com/office/drawing/2014/main" id="{E632DC4D-5981-D56A-66AD-DDB68A1B179F}"/>
              </a:ext>
            </a:extLst>
          </p:cNvPr>
          <p:cNvSpPr>
            <a:spLocks noGrp="1"/>
          </p:cNvSpPr>
          <p:nvPr>
            <p:ph type="title"/>
          </p:nvPr>
        </p:nvSpPr>
        <p:spPr/>
        <p:txBody>
          <a:bodyPr/>
          <a:lstStyle/>
          <a:p>
            <a:r>
              <a:rPr lang="en-US" dirty="0"/>
              <a:t>Summary</a:t>
            </a:r>
            <a:endParaRPr lang="en-NL" dirty="0"/>
          </a:p>
        </p:txBody>
      </p:sp>
      <p:sp>
        <p:nvSpPr>
          <p:cNvPr id="3" name="Content Placeholder 2">
            <a:extLst>
              <a:ext uri="{FF2B5EF4-FFF2-40B4-BE49-F238E27FC236}">
                <a16:creationId xmlns:a16="http://schemas.microsoft.com/office/drawing/2014/main" id="{AF58F413-6237-A421-93F4-256C1BBE316C}"/>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Title 1">
            <a:extLst>
              <a:ext uri="{FF2B5EF4-FFF2-40B4-BE49-F238E27FC236}">
                <a16:creationId xmlns:a16="http://schemas.microsoft.com/office/drawing/2014/main" id="{4F3F892B-EE91-A886-38AE-9F66E8CFBA8E}"/>
              </a:ext>
            </a:extLst>
          </p:cNvPr>
          <p:cNvSpPr txBox="1">
            <a:spLocks/>
          </p:cNvSpPr>
          <p:nvPr/>
        </p:nvSpPr>
        <p:spPr bwMode="auto">
          <a:xfrm>
            <a:off x="6888088" y="6207919"/>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hlinkClick r:id="rId2"/>
              </a:rPr>
              <a:t>i.eissa.1@student.rug.nl</a:t>
            </a:r>
            <a:endParaRPr lang="en-GB" sz="2400" kern="0" dirty="0"/>
          </a:p>
          <a:p>
            <a:pPr algn="ctr"/>
            <a:endParaRPr lang="en-GB" sz="2400" kern="0" dirty="0"/>
          </a:p>
        </p:txBody>
      </p:sp>
    </p:spTree>
    <p:extLst>
      <p:ext uri="{BB962C8B-B14F-4D97-AF65-F5344CB8AC3E}">
        <p14:creationId xmlns:p14="http://schemas.microsoft.com/office/powerpoint/2010/main" val="15219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F441-F4FB-4511-B5B4-521B261398B1}"/>
              </a:ext>
            </a:extLst>
          </p:cNvPr>
          <p:cNvSpPr>
            <a:spLocks noGrp="1"/>
          </p:cNvSpPr>
          <p:nvPr>
            <p:ph type="title"/>
          </p:nvPr>
        </p:nvSpPr>
        <p:spPr/>
        <p:txBody>
          <a:bodyPr/>
          <a:lstStyle/>
          <a:p>
            <a:r>
              <a:rPr lang="en-GB" dirty="0"/>
              <a:t>How accurate is our SED fitting?</a:t>
            </a:r>
          </a:p>
        </p:txBody>
      </p:sp>
      <p:sp>
        <p:nvSpPr>
          <p:cNvPr id="3" name="Content Placeholder 2">
            <a:extLst>
              <a:ext uri="{FF2B5EF4-FFF2-40B4-BE49-F238E27FC236}">
                <a16:creationId xmlns:a16="http://schemas.microsoft.com/office/drawing/2014/main" id="{4C7EB5D9-8763-4BD3-BD25-3A5ED6D57C37}"/>
              </a:ext>
            </a:extLst>
          </p:cNvPr>
          <p:cNvSpPr>
            <a:spLocks noGrp="1"/>
          </p:cNvSpPr>
          <p:nvPr>
            <p:ph idx="1"/>
          </p:nvPr>
        </p:nvSpPr>
        <p:spPr>
          <a:xfrm>
            <a:off x="-879583" y="2132856"/>
            <a:ext cx="12187767" cy="4448334"/>
          </a:xfrm>
        </p:spPr>
        <p:txBody>
          <a:bodyPr/>
          <a:lstStyle/>
          <a:p>
            <a:r>
              <a:rPr lang="en-GB" dirty="0"/>
              <a:t>Compare bolometric luminosities with Wu and Shen (2022) </a:t>
            </a:r>
          </a:p>
          <a:p>
            <a:endParaRPr lang="en-GB" dirty="0"/>
          </a:p>
          <a:p>
            <a:endParaRPr lang="en-GB" dirty="0"/>
          </a:p>
          <a:p>
            <a:endParaRPr lang="en-GB" dirty="0"/>
          </a:p>
          <a:p>
            <a:endParaRPr lang="en-GB" dirty="0"/>
          </a:p>
          <a:p>
            <a:pPr marL="0" indent="0">
              <a:buNone/>
            </a:pPr>
            <a:endParaRPr lang="en-GB" dirty="0"/>
          </a:p>
          <a:p>
            <a:r>
              <a:rPr lang="en-GB" dirty="0"/>
              <a:t>Compare stellar masses</a:t>
            </a:r>
          </a:p>
          <a:p>
            <a:pPr marL="0" indent="0">
              <a:buNone/>
            </a:pPr>
            <a:r>
              <a:rPr lang="en-GB" dirty="0"/>
              <a:t>with Li et al. (2021)</a:t>
            </a:r>
          </a:p>
        </p:txBody>
      </p:sp>
      <p:pic>
        <p:nvPicPr>
          <p:cNvPr id="5" name="Picture 4">
            <a:extLst>
              <a:ext uri="{FF2B5EF4-FFF2-40B4-BE49-F238E27FC236}">
                <a16:creationId xmlns:a16="http://schemas.microsoft.com/office/drawing/2014/main" id="{C58DFAAE-05B5-B338-61B4-164A29AE2759}"/>
              </a:ext>
            </a:extLst>
          </p:cNvPr>
          <p:cNvPicPr>
            <a:picLocks noChangeAspect="1"/>
          </p:cNvPicPr>
          <p:nvPr/>
        </p:nvPicPr>
        <p:blipFill>
          <a:blip r:embed="rId2"/>
          <a:stretch>
            <a:fillRect/>
          </a:stretch>
        </p:blipFill>
        <p:spPr>
          <a:xfrm>
            <a:off x="1199456" y="2577437"/>
            <a:ext cx="6515419" cy="1798010"/>
          </a:xfrm>
          <a:prstGeom prst="rect">
            <a:avLst/>
          </a:prstGeom>
        </p:spPr>
      </p:pic>
      <p:pic>
        <p:nvPicPr>
          <p:cNvPr id="7" name="Picture 6">
            <a:extLst>
              <a:ext uri="{FF2B5EF4-FFF2-40B4-BE49-F238E27FC236}">
                <a16:creationId xmlns:a16="http://schemas.microsoft.com/office/drawing/2014/main" id="{9016380B-D90C-5DCB-6465-456E63C422C2}"/>
              </a:ext>
            </a:extLst>
          </p:cNvPr>
          <p:cNvPicPr>
            <a:picLocks noChangeAspect="1"/>
          </p:cNvPicPr>
          <p:nvPr/>
        </p:nvPicPr>
        <p:blipFill>
          <a:blip r:embed="rId3"/>
          <a:stretch>
            <a:fillRect/>
          </a:stretch>
        </p:blipFill>
        <p:spPr>
          <a:xfrm rot="16200000">
            <a:off x="-72152" y="3561506"/>
            <a:ext cx="2174919" cy="417585"/>
          </a:xfrm>
          <a:prstGeom prst="rect">
            <a:avLst/>
          </a:prstGeom>
        </p:spPr>
      </p:pic>
      <p:pic>
        <p:nvPicPr>
          <p:cNvPr id="9" name="Picture 8">
            <a:extLst>
              <a:ext uri="{FF2B5EF4-FFF2-40B4-BE49-F238E27FC236}">
                <a16:creationId xmlns:a16="http://schemas.microsoft.com/office/drawing/2014/main" id="{FEAB0EC1-7AF5-419B-0C84-1A55EAC00D3B}"/>
              </a:ext>
            </a:extLst>
          </p:cNvPr>
          <p:cNvPicPr>
            <a:picLocks noChangeAspect="1"/>
          </p:cNvPicPr>
          <p:nvPr/>
        </p:nvPicPr>
        <p:blipFill>
          <a:blip r:embed="rId4"/>
          <a:stretch>
            <a:fillRect/>
          </a:stretch>
        </p:blipFill>
        <p:spPr>
          <a:xfrm>
            <a:off x="3241249" y="4431853"/>
            <a:ext cx="2407147" cy="466904"/>
          </a:xfrm>
          <a:prstGeom prst="rect">
            <a:avLst/>
          </a:prstGeom>
        </p:spPr>
      </p:pic>
      <p:pic>
        <p:nvPicPr>
          <p:cNvPr id="4" name="Picture 3">
            <a:extLst>
              <a:ext uri="{FF2B5EF4-FFF2-40B4-BE49-F238E27FC236}">
                <a16:creationId xmlns:a16="http://schemas.microsoft.com/office/drawing/2014/main" id="{275F802A-35F1-D881-A5C5-4A9572D63751}"/>
              </a:ext>
            </a:extLst>
          </p:cNvPr>
          <p:cNvPicPr>
            <a:picLocks noChangeAspect="1"/>
          </p:cNvPicPr>
          <p:nvPr/>
        </p:nvPicPr>
        <p:blipFill>
          <a:blip r:embed="rId5"/>
          <a:stretch>
            <a:fillRect/>
          </a:stretch>
        </p:blipFill>
        <p:spPr>
          <a:xfrm>
            <a:off x="3935760" y="4837297"/>
            <a:ext cx="7862369" cy="1873903"/>
          </a:xfrm>
          <a:prstGeom prst="rect">
            <a:avLst/>
          </a:prstGeom>
        </p:spPr>
      </p:pic>
    </p:spTree>
    <p:extLst>
      <p:ext uri="{BB962C8B-B14F-4D97-AF65-F5344CB8AC3E}">
        <p14:creationId xmlns:p14="http://schemas.microsoft.com/office/powerpoint/2010/main" val="230664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77EEF-27E7-4330-8971-C29F9B9CDC9A}"/>
              </a:ext>
            </a:extLst>
          </p:cNvPr>
          <p:cNvSpPr>
            <a:spLocks noGrp="1"/>
          </p:cNvSpPr>
          <p:nvPr>
            <p:ph idx="1"/>
          </p:nvPr>
        </p:nvSpPr>
        <p:spPr>
          <a:xfrm>
            <a:off x="-960255" y="2076450"/>
            <a:ext cx="8784447" cy="4448334"/>
          </a:xfrm>
        </p:spPr>
        <p:txBody>
          <a:bodyPr/>
          <a:lstStyle/>
          <a:p>
            <a:pPr>
              <a:lnSpc>
                <a:spcPct val="200000"/>
              </a:lnSpc>
            </a:pPr>
            <a:r>
              <a:rPr lang="en-GB" dirty="0"/>
              <a:t>Agrees well</a:t>
            </a:r>
          </a:p>
          <a:p>
            <a:pPr>
              <a:lnSpc>
                <a:spcPct val="200000"/>
              </a:lnSpc>
            </a:pPr>
            <a:r>
              <a:rPr lang="en-GB" dirty="0"/>
              <a:t>Only 5% fall out of the 0.5 </a:t>
            </a:r>
            <a:r>
              <a:rPr lang="en-GB" dirty="0" err="1"/>
              <a:t>dex</a:t>
            </a:r>
            <a:endParaRPr lang="en-GB" dirty="0"/>
          </a:p>
          <a:p>
            <a:pPr>
              <a:lnSpc>
                <a:spcPct val="150000"/>
              </a:lnSpc>
            </a:pPr>
            <a:r>
              <a:rPr lang="en-GB" dirty="0"/>
              <a:t>CIGALE overestimates the</a:t>
            </a:r>
          </a:p>
          <a:p>
            <a:pPr marL="0" indent="0">
              <a:lnSpc>
                <a:spcPct val="150000"/>
              </a:lnSpc>
              <a:buNone/>
            </a:pPr>
            <a:r>
              <a:rPr lang="en-GB" dirty="0"/>
              <a:t> mass by 0.2 </a:t>
            </a:r>
            <a:r>
              <a:rPr lang="en-GB" dirty="0" err="1"/>
              <a:t>dex</a:t>
            </a:r>
            <a:endParaRPr lang="en-GB" dirty="0"/>
          </a:p>
        </p:txBody>
      </p:sp>
      <p:pic>
        <p:nvPicPr>
          <p:cNvPr id="1026" name="Picture 2">
            <a:extLst>
              <a:ext uri="{FF2B5EF4-FFF2-40B4-BE49-F238E27FC236}">
                <a16:creationId xmlns:a16="http://schemas.microsoft.com/office/drawing/2014/main" id="{D69EFCA7-9E3A-73FC-EB99-891EA04B6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248" y="2101358"/>
            <a:ext cx="7528520" cy="47023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D550589-590D-B4D0-B42D-1CA9CA9435F9}"/>
              </a:ext>
            </a:extLst>
          </p:cNvPr>
          <p:cNvSpPr>
            <a:spLocks noGrp="1"/>
          </p:cNvSpPr>
          <p:nvPr>
            <p:ph type="title"/>
          </p:nvPr>
        </p:nvSpPr>
        <p:spPr>
          <a:xfrm>
            <a:off x="0" y="1284288"/>
            <a:ext cx="12187238" cy="792162"/>
          </a:xfrm>
        </p:spPr>
        <p:txBody>
          <a:bodyPr/>
          <a:lstStyle/>
          <a:p>
            <a:r>
              <a:rPr lang="en-GB" dirty="0"/>
              <a:t>How accurate is our SED fitting?</a:t>
            </a:r>
          </a:p>
        </p:txBody>
      </p:sp>
    </p:spTree>
    <p:extLst>
      <p:ext uri="{BB962C8B-B14F-4D97-AF65-F5344CB8AC3E}">
        <p14:creationId xmlns:p14="http://schemas.microsoft.com/office/powerpoint/2010/main" val="283659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EB95E9-A20A-6401-FF3C-550B5E7B8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340768"/>
            <a:ext cx="8352928" cy="52963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87DFDEA-14DA-2177-91B0-C7BA40F8365A}"/>
              </a:ext>
            </a:extLst>
          </p:cNvPr>
          <p:cNvSpPr>
            <a:spLocks noGrp="1"/>
          </p:cNvSpPr>
          <p:nvPr>
            <p:ph type="title"/>
          </p:nvPr>
        </p:nvSpPr>
        <p:spPr>
          <a:xfrm>
            <a:off x="1" y="1284288"/>
            <a:ext cx="12187767" cy="792162"/>
          </a:xfrm>
        </p:spPr>
        <p:txBody>
          <a:bodyPr/>
          <a:lstStyle/>
          <a:p>
            <a:r>
              <a:rPr lang="en-US" dirty="0"/>
              <a:t>IR LF</a:t>
            </a:r>
            <a:endParaRPr lang="en-NL" dirty="0"/>
          </a:p>
        </p:txBody>
      </p:sp>
    </p:spTree>
    <p:extLst>
      <p:ext uri="{BB962C8B-B14F-4D97-AF65-F5344CB8AC3E}">
        <p14:creationId xmlns:p14="http://schemas.microsoft.com/office/powerpoint/2010/main" val="47254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63EB-1EA5-445B-9877-4061824B6074}"/>
              </a:ext>
            </a:extLst>
          </p:cNvPr>
          <p:cNvSpPr>
            <a:spLocks noGrp="1"/>
          </p:cNvSpPr>
          <p:nvPr>
            <p:ph type="title"/>
          </p:nvPr>
        </p:nvSpPr>
        <p:spPr>
          <a:xfrm>
            <a:off x="1" y="1284288"/>
            <a:ext cx="12187767" cy="792162"/>
          </a:xfrm>
        </p:spPr>
        <p:txBody>
          <a:bodyPr wrap="square" anchor="ctr">
            <a:normAutofit/>
          </a:bodyPr>
          <a:lstStyle/>
          <a:p>
            <a:pPr algn="ctr"/>
            <a:r>
              <a:rPr lang="en-GB" dirty="0"/>
              <a:t>Quasars (Current understanding)</a:t>
            </a:r>
          </a:p>
        </p:txBody>
      </p:sp>
      <p:pic>
        <p:nvPicPr>
          <p:cNvPr id="2050" name="Picture 2" descr="Transition from red to blue quasars">
            <a:extLst>
              <a:ext uri="{FF2B5EF4-FFF2-40B4-BE49-F238E27FC236}">
                <a16:creationId xmlns:a16="http://schemas.microsoft.com/office/drawing/2014/main" id="{3C0CED47-577D-1EF5-F2D4-DC09C4BD5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07" y="2468049"/>
            <a:ext cx="10296185" cy="31251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FE86EDD-3FB0-200F-880B-CAD7DF45483D}"/>
              </a:ext>
            </a:extLst>
          </p:cNvPr>
          <p:cNvSpPr/>
          <p:nvPr/>
        </p:nvSpPr>
        <p:spPr>
          <a:xfrm>
            <a:off x="2927648" y="2708920"/>
            <a:ext cx="1800200" cy="2592288"/>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 name="Straight Arrow Connector 10">
            <a:extLst>
              <a:ext uri="{FF2B5EF4-FFF2-40B4-BE49-F238E27FC236}">
                <a16:creationId xmlns:a16="http://schemas.microsoft.com/office/drawing/2014/main" id="{B346E06B-D806-FD13-2CE4-A71E23458AAF}"/>
              </a:ext>
            </a:extLst>
          </p:cNvPr>
          <p:cNvCxnSpPr>
            <a:cxnSpLocks/>
          </p:cNvCxnSpPr>
          <p:nvPr/>
        </p:nvCxnSpPr>
        <p:spPr>
          <a:xfrm flipH="1" flipV="1">
            <a:off x="4079776" y="5583341"/>
            <a:ext cx="360040" cy="7259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4ECAED-0C15-8ABC-4761-29B2ABEB2493}"/>
              </a:ext>
            </a:extLst>
          </p:cNvPr>
          <p:cNvSpPr txBox="1"/>
          <p:nvPr/>
        </p:nvSpPr>
        <p:spPr>
          <a:xfrm>
            <a:off x="9408368" y="6272489"/>
            <a:ext cx="1944216" cy="523220"/>
          </a:xfrm>
          <a:prstGeom prst="rect">
            <a:avLst/>
          </a:prstGeom>
          <a:noFill/>
        </p:spPr>
        <p:txBody>
          <a:bodyPr wrap="square" rtlCol="0">
            <a:spAutoFit/>
          </a:bodyPr>
          <a:lstStyle/>
          <a:p>
            <a:pPr algn="ctr"/>
            <a:r>
              <a:rPr lang="en-US" sz="2800" dirty="0"/>
              <a:t>Ellipticals</a:t>
            </a:r>
            <a:endParaRPr lang="en-NL" sz="2800" dirty="0"/>
          </a:p>
        </p:txBody>
      </p:sp>
      <p:sp>
        <p:nvSpPr>
          <p:cNvPr id="14" name="Rectangle 13">
            <a:extLst>
              <a:ext uri="{FF2B5EF4-FFF2-40B4-BE49-F238E27FC236}">
                <a16:creationId xmlns:a16="http://schemas.microsoft.com/office/drawing/2014/main" id="{AC0EC554-5FD2-A350-D84E-9FB752F2470A}"/>
              </a:ext>
            </a:extLst>
          </p:cNvPr>
          <p:cNvSpPr/>
          <p:nvPr/>
        </p:nvSpPr>
        <p:spPr>
          <a:xfrm>
            <a:off x="9279081" y="2690551"/>
            <a:ext cx="1800200" cy="2592288"/>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Rectangle 14">
            <a:extLst>
              <a:ext uri="{FF2B5EF4-FFF2-40B4-BE49-F238E27FC236}">
                <a16:creationId xmlns:a16="http://schemas.microsoft.com/office/drawing/2014/main" id="{FA709609-7843-2A02-7F73-039AD731F398}"/>
              </a:ext>
            </a:extLst>
          </p:cNvPr>
          <p:cNvSpPr/>
          <p:nvPr/>
        </p:nvSpPr>
        <p:spPr>
          <a:xfrm>
            <a:off x="7176120" y="2681729"/>
            <a:ext cx="1800200" cy="2592288"/>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Rectangle 15">
            <a:extLst>
              <a:ext uri="{FF2B5EF4-FFF2-40B4-BE49-F238E27FC236}">
                <a16:creationId xmlns:a16="http://schemas.microsoft.com/office/drawing/2014/main" id="{FFE28EDB-2816-FBDE-C36A-1652CA79FA41}"/>
              </a:ext>
            </a:extLst>
          </p:cNvPr>
          <p:cNvSpPr/>
          <p:nvPr/>
        </p:nvSpPr>
        <p:spPr>
          <a:xfrm>
            <a:off x="5067094" y="2708920"/>
            <a:ext cx="1800200" cy="2592288"/>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TextBox 16">
            <a:extLst>
              <a:ext uri="{FF2B5EF4-FFF2-40B4-BE49-F238E27FC236}">
                <a16:creationId xmlns:a16="http://schemas.microsoft.com/office/drawing/2014/main" id="{B8F30536-9877-A3FC-38D9-A7FFD0021738}"/>
              </a:ext>
            </a:extLst>
          </p:cNvPr>
          <p:cNvSpPr txBox="1"/>
          <p:nvPr/>
        </p:nvSpPr>
        <p:spPr>
          <a:xfrm>
            <a:off x="7104112" y="6272489"/>
            <a:ext cx="1944216" cy="523220"/>
          </a:xfrm>
          <a:prstGeom prst="rect">
            <a:avLst/>
          </a:prstGeom>
          <a:noFill/>
        </p:spPr>
        <p:txBody>
          <a:bodyPr wrap="square" rtlCol="0">
            <a:spAutoFit/>
          </a:bodyPr>
          <a:lstStyle/>
          <a:p>
            <a:pPr algn="ctr"/>
            <a:r>
              <a:rPr lang="en-US" sz="2800" dirty="0"/>
              <a:t>Quasars</a:t>
            </a:r>
            <a:endParaRPr lang="en-NL" sz="2800" dirty="0"/>
          </a:p>
        </p:txBody>
      </p:sp>
      <p:cxnSp>
        <p:nvCxnSpPr>
          <p:cNvPr id="19" name="Straight Arrow Connector 18">
            <a:extLst>
              <a:ext uri="{FF2B5EF4-FFF2-40B4-BE49-F238E27FC236}">
                <a16:creationId xmlns:a16="http://schemas.microsoft.com/office/drawing/2014/main" id="{00683F5C-D3B0-492E-27EF-1B192D550735}"/>
              </a:ext>
            </a:extLst>
          </p:cNvPr>
          <p:cNvCxnSpPr>
            <a:cxnSpLocks/>
          </p:cNvCxnSpPr>
          <p:nvPr/>
        </p:nvCxnSpPr>
        <p:spPr>
          <a:xfrm flipV="1">
            <a:off x="8067796" y="5593244"/>
            <a:ext cx="0" cy="500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4B6598-4914-E406-1BAD-2168459568A7}"/>
              </a:ext>
            </a:extLst>
          </p:cNvPr>
          <p:cNvCxnSpPr>
            <a:cxnSpLocks/>
          </p:cNvCxnSpPr>
          <p:nvPr/>
        </p:nvCxnSpPr>
        <p:spPr>
          <a:xfrm flipV="1">
            <a:off x="10313059" y="5593244"/>
            <a:ext cx="0" cy="500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ECE1B0-09C8-00CB-49A3-F518FC65FD83}"/>
              </a:ext>
            </a:extLst>
          </p:cNvPr>
          <p:cNvSpPr txBox="1"/>
          <p:nvPr/>
        </p:nvSpPr>
        <p:spPr>
          <a:xfrm>
            <a:off x="3755610" y="6291662"/>
            <a:ext cx="2622967" cy="523220"/>
          </a:xfrm>
          <a:prstGeom prst="rect">
            <a:avLst/>
          </a:prstGeom>
          <a:noFill/>
        </p:spPr>
        <p:txBody>
          <a:bodyPr wrap="square" rtlCol="0">
            <a:spAutoFit/>
          </a:bodyPr>
          <a:lstStyle/>
          <a:p>
            <a:pPr algn="ctr"/>
            <a:r>
              <a:rPr lang="en-US" sz="2800" dirty="0"/>
              <a:t>LIRG/ULIRG</a:t>
            </a:r>
            <a:endParaRPr lang="en-NL" sz="2800" dirty="0"/>
          </a:p>
        </p:txBody>
      </p:sp>
      <p:cxnSp>
        <p:nvCxnSpPr>
          <p:cNvPr id="23" name="Straight Arrow Connector 22">
            <a:extLst>
              <a:ext uri="{FF2B5EF4-FFF2-40B4-BE49-F238E27FC236}">
                <a16:creationId xmlns:a16="http://schemas.microsoft.com/office/drawing/2014/main" id="{8E2AC258-9329-2868-D8CF-FB7D036F6C97}"/>
              </a:ext>
            </a:extLst>
          </p:cNvPr>
          <p:cNvCxnSpPr>
            <a:cxnSpLocks/>
          </p:cNvCxnSpPr>
          <p:nvPr/>
        </p:nvCxnSpPr>
        <p:spPr>
          <a:xfrm flipV="1">
            <a:off x="5663952" y="5612649"/>
            <a:ext cx="295108" cy="6966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A9CB3A-5B55-601F-826D-266F935F171C}"/>
              </a:ext>
            </a:extLst>
          </p:cNvPr>
          <p:cNvSpPr txBox="1"/>
          <p:nvPr/>
        </p:nvSpPr>
        <p:spPr>
          <a:xfrm>
            <a:off x="-109126" y="5907232"/>
            <a:ext cx="2622968" cy="954107"/>
          </a:xfrm>
          <a:prstGeom prst="rect">
            <a:avLst/>
          </a:prstGeom>
          <a:noFill/>
        </p:spPr>
        <p:txBody>
          <a:bodyPr wrap="square" rtlCol="0">
            <a:spAutoFit/>
          </a:bodyPr>
          <a:lstStyle/>
          <a:p>
            <a:pPr algn="ctr"/>
            <a:r>
              <a:rPr lang="en-US" sz="2800" dirty="0"/>
              <a:t>Credit: Gemini Observatory</a:t>
            </a:r>
            <a:endParaRPr lang="en-NL" sz="2800" dirty="0"/>
          </a:p>
        </p:txBody>
      </p:sp>
      <p:pic>
        <p:nvPicPr>
          <p:cNvPr id="5" name="Picture 4">
            <a:extLst>
              <a:ext uri="{FF2B5EF4-FFF2-40B4-BE49-F238E27FC236}">
                <a16:creationId xmlns:a16="http://schemas.microsoft.com/office/drawing/2014/main" id="{B940F467-4DA9-3D7F-9AC5-125FCD95538B}"/>
              </a:ext>
            </a:extLst>
          </p:cNvPr>
          <p:cNvPicPr>
            <a:picLocks noChangeAspect="1"/>
          </p:cNvPicPr>
          <p:nvPr/>
        </p:nvPicPr>
        <p:blipFill>
          <a:blip r:embed="rId3"/>
          <a:stretch>
            <a:fillRect/>
          </a:stretch>
        </p:blipFill>
        <p:spPr>
          <a:xfrm>
            <a:off x="2268230" y="1346579"/>
            <a:ext cx="9062131" cy="5511421"/>
          </a:xfrm>
          <a:prstGeom prst="rect">
            <a:avLst/>
          </a:prstGeom>
        </p:spPr>
      </p:pic>
      <p:sp>
        <p:nvSpPr>
          <p:cNvPr id="6" name="Title 1">
            <a:extLst>
              <a:ext uri="{FF2B5EF4-FFF2-40B4-BE49-F238E27FC236}">
                <a16:creationId xmlns:a16="http://schemas.microsoft.com/office/drawing/2014/main" id="{89B748CD-E3EB-4083-3B41-3159229C2D3F}"/>
              </a:ext>
            </a:extLst>
          </p:cNvPr>
          <p:cNvSpPr txBox="1">
            <a:spLocks/>
          </p:cNvSpPr>
          <p:nvPr/>
        </p:nvSpPr>
        <p:spPr bwMode="auto">
          <a:xfrm>
            <a:off x="1783753" y="6291662"/>
            <a:ext cx="4952086"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err="1"/>
              <a:t>Madau</a:t>
            </a:r>
            <a:r>
              <a:rPr lang="en-GB" sz="2400" kern="0" dirty="0"/>
              <a:t> &amp; Dickinson, 2014</a:t>
            </a:r>
          </a:p>
        </p:txBody>
      </p:sp>
    </p:spTree>
    <p:extLst>
      <p:ext uri="{BB962C8B-B14F-4D97-AF65-F5344CB8AC3E}">
        <p14:creationId xmlns:p14="http://schemas.microsoft.com/office/powerpoint/2010/main" val="14253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ADFB-1FC2-4D90-9CE6-111BBC193C1F}"/>
              </a:ext>
            </a:extLst>
          </p:cNvPr>
          <p:cNvSpPr>
            <a:spLocks noGrp="1"/>
          </p:cNvSpPr>
          <p:nvPr>
            <p:ph type="title"/>
          </p:nvPr>
        </p:nvSpPr>
        <p:spPr>
          <a:xfrm>
            <a:off x="-328047" y="1808749"/>
            <a:ext cx="5767897" cy="792162"/>
          </a:xfrm>
        </p:spPr>
        <p:txBody>
          <a:bodyPr>
            <a:normAutofit/>
          </a:bodyPr>
          <a:lstStyle/>
          <a:p>
            <a:pPr algn="ctr"/>
            <a:r>
              <a:rPr lang="en-GB" sz="3900" dirty="0"/>
              <a:t>Positive Feedback</a:t>
            </a:r>
          </a:p>
        </p:txBody>
      </p:sp>
      <p:pic>
        <p:nvPicPr>
          <p:cNvPr id="5" name="Picture 4">
            <a:extLst>
              <a:ext uri="{FF2B5EF4-FFF2-40B4-BE49-F238E27FC236}">
                <a16:creationId xmlns:a16="http://schemas.microsoft.com/office/drawing/2014/main" id="{E50E075B-83DD-A7D2-513B-6C45E8CE0EFF}"/>
              </a:ext>
            </a:extLst>
          </p:cNvPr>
          <p:cNvPicPr>
            <a:picLocks noChangeAspect="1"/>
          </p:cNvPicPr>
          <p:nvPr/>
        </p:nvPicPr>
        <p:blipFill>
          <a:blip r:embed="rId3"/>
          <a:stretch>
            <a:fillRect/>
          </a:stretch>
        </p:blipFill>
        <p:spPr>
          <a:xfrm>
            <a:off x="-8078" y="2492896"/>
            <a:ext cx="5127960" cy="4016304"/>
          </a:xfrm>
          <a:prstGeom prst="rect">
            <a:avLst/>
          </a:prstGeom>
        </p:spPr>
      </p:pic>
      <p:sp>
        <p:nvSpPr>
          <p:cNvPr id="8" name="Title 1">
            <a:extLst>
              <a:ext uri="{FF2B5EF4-FFF2-40B4-BE49-F238E27FC236}">
                <a16:creationId xmlns:a16="http://schemas.microsoft.com/office/drawing/2014/main" id="{6D59DF39-497B-CDBB-9312-8FE73C491FD5}"/>
              </a:ext>
            </a:extLst>
          </p:cNvPr>
          <p:cNvSpPr txBox="1">
            <a:spLocks/>
          </p:cNvSpPr>
          <p:nvPr/>
        </p:nvSpPr>
        <p:spPr bwMode="auto">
          <a:xfrm>
            <a:off x="6497181" y="1777153"/>
            <a:ext cx="5767896"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fontScale="92500"/>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kern="0" dirty="0"/>
              <a:t>Negative Feedback</a:t>
            </a:r>
          </a:p>
        </p:txBody>
      </p:sp>
      <p:pic>
        <p:nvPicPr>
          <p:cNvPr id="9" name="Picture 8">
            <a:extLst>
              <a:ext uri="{FF2B5EF4-FFF2-40B4-BE49-F238E27FC236}">
                <a16:creationId xmlns:a16="http://schemas.microsoft.com/office/drawing/2014/main" id="{7977F786-6033-E500-1FCD-FAF4BFE62DD0}"/>
              </a:ext>
            </a:extLst>
          </p:cNvPr>
          <p:cNvPicPr>
            <a:picLocks noChangeAspect="1"/>
          </p:cNvPicPr>
          <p:nvPr/>
        </p:nvPicPr>
        <p:blipFill>
          <a:blip r:embed="rId4"/>
          <a:stretch>
            <a:fillRect/>
          </a:stretch>
        </p:blipFill>
        <p:spPr>
          <a:xfrm>
            <a:off x="6905086" y="2492896"/>
            <a:ext cx="4952086" cy="4016304"/>
          </a:xfrm>
          <a:prstGeom prst="rect">
            <a:avLst/>
          </a:prstGeom>
        </p:spPr>
      </p:pic>
      <p:sp>
        <p:nvSpPr>
          <p:cNvPr id="11" name="Title 1">
            <a:extLst>
              <a:ext uri="{FF2B5EF4-FFF2-40B4-BE49-F238E27FC236}">
                <a16:creationId xmlns:a16="http://schemas.microsoft.com/office/drawing/2014/main" id="{C7E9BE23-F328-B468-CB46-66002905CBE3}"/>
              </a:ext>
            </a:extLst>
          </p:cNvPr>
          <p:cNvSpPr txBox="1">
            <a:spLocks/>
          </p:cNvSpPr>
          <p:nvPr/>
        </p:nvSpPr>
        <p:spPr bwMode="auto">
          <a:xfrm>
            <a:off x="-1968896" y="6312533"/>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t>Woo et al., 2020</a:t>
            </a:r>
          </a:p>
        </p:txBody>
      </p:sp>
      <p:sp>
        <p:nvSpPr>
          <p:cNvPr id="12" name="Title 1">
            <a:extLst>
              <a:ext uri="{FF2B5EF4-FFF2-40B4-BE49-F238E27FC236}">
                <a16:creationId xmlns:a16="http://schemas.microsoft.com/office/drawing/2014/main" id="{DB039327-7517-D23E-0EEA-77D7C590BC06}"/>
              </a:ext>
            </a:extLst>
          </p:cNvPr>
          <p:cNvSpPr txBox="1">
            <a:spLocks/>
          </p:cNvSpPr>
          <p:nvPr/>
        </p:nvSpPr>
        <p:spPr bwMode="auto">
          <a:xfrm>
            <a:off x="7464152" y="6301471"/>
            <a:ext cx="4952086"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err="1"/>
              <a:t>Retana</a:t>
            </a:r>
            <a:r>
              <a:rPr lang="en-GB" sz="2400" kern="0" dirty="0"/>
              <a:t>-Montenegro, 2022</a:t>
            </a:r>
          </a:p>
        </p:txBody>
      </p:sp>
      <p:sp>
        <p:nvSpPr>
          <p:cNvPr id="3" name="Title 1">
            <a:extLst>
              <a:ext uri="{FF2B5EF4-FFF2-40B4-BE49-F238E27FC236}">
                <a16:creationId xmlns:a16="http://schemas.microsoft.com/office/drawing/2014/main" id="{DC167255-E839-FC4B-4407-A33F903C50E8}"/>
              </a:ext>
            </a:extLst>
          </p:cNvPr>
          <p:cNvSpPr txBox="1">
            <a:spLocks/>
          </p:cNvSpPr>
          <p:nvPr/>
        </p:nvSpPr>
        <p:spPr bwMode="auto">
          <a:xfrm>
            <a:off x="-230604" y="1124602"/>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3900" kern="0" dirty="0"/>
              <a:t>AGN- SFR evolution</a:t>
            </a:r>
          </a:p>
        </p:txBody>
      </p:sp>
    </p:spTree>
    <p:extLst>
      <p:ext uri="{BB962C8B-B14F-4D97-AF65-F5344CB8AC3E}">
        <p14:creationId xmlns:p14="http://schemas.microsoft.com/office/powerpoint/2010/main" val="15630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8AED-288A-BE44-E250-710A848509E3}"/>
              </a:ext>
            </a:extLst>
          </p:cNvPr>
          <p:cNvSpPr>
            <a:spLocks noGrp="1"/>
          </p:cNvSpPr>
          <p:nvPr>
            <p:ph type="title"/>
          </p:nvPr>
        </p:nvSpPr>
        <p:spPr/>
        <p:txBody>
          <a:bodyPr/>
          <a:lstStyle/>
          <a:p>
            <a:r>
              <a:rPr lang="en-US" dirty="0"/>
              <a:t>Coevolution study</a:t>
            </a:r>
            <a:endParaRPr lang="en-NL" dirty="0"/>
          </a:p>
        </p:txBody>
      </p:sp>
      <p:sp>
        <p:nvSpPr>
          <p:cNvPr id="5" name="Content Placeholder 2">
            <a:extLst>
              <a:ext uri="{FF2B5EF4-FFF2-40B4-BE49-F238E27FC236}">
                <a16:creationId xmlns:a16="http://schemas.microsoft.com/office/drawing/2014/main" id="{5AB35B06-72DC-34DF-3D5F-9000F91FADD8}"/>
              </a:ext>
            </a:extLst>
          </p:cNvPr>
          <p:cNvSpPr>
            <a:spLocks noGrp="1"/>
          </p:cNvSpPr>
          <p:nvPr>
            <p:ph idx="1"/>
          </p:nvPr>
        </p:nvSpPr>
        <p:spPr>
          <a:xfrm>
            <a:off x="-960255" y="2076450"/>
            <a:ext cx="12187238" cy="4448334"/>
          </a:xfrm>
        </p:spPr>
        <p:txBody>
          <a:bodyPr>
            <a:normAutofit fontScale="92500" lnSpcReduction="20000"/>
          </a:bodyPr>
          <a:lstStyle/>
          <a:p>
            <a:pPr>
              <a:lnSpc>
                <a:spcPct val="250000"/>
              </a:lnSpc>
            </a:pPr>
            <a:r>
              <a:rPr lang="en-GB" sz="3200" dirty="0"/>
              <a:t>Data</a:t>
            </a:r>
          </a:p>
          <a:p>
            <a:pPr>
              <a:lnSpc>
                <a:spcPct val="250000"/>
              </a:lnSpc>
            </a:pPr>
            <a:r>
              <a:rPr lang="en-GB" sz="3200" dirty="0"/>
              <a:t>SED fitting/analysis</a:t>
            </a:r>
          </a:p>
          <a:p>
            <a:pPr>
              <a:lnSpc>
                <a:spcPct val="250000"/>
              </a:lnSpc>
            </a:pPr>
            <a:r>
              <a:rPr lang="en-GB" sz="3200" dirty="0"/>
              <a:t>Results</a:t>
            </a:r>
          </a:p>
          <a:p>
            <a:pPr>
              <a:lnSpc>
                <a:spcPct val="250000"/>
              </a:lnSpc>
            </a:pPr>
            <a:r>
              <a:rPr lang="en-GB" sz="3200" dirty="0"/>
              <a:t>Summary</a:t>
            </a:r>
          </a:p>
        </p:txBody>
      </p:sp>
      <p:sp>
        <p:nvSpPr>
          <p:cNvPr id="3" name="Title 1">
            <a:extLst>
              <a:ext uri="{FF2B5EF4-FFF2-40B4-BE49-F238E27FC236}">
                <a16:creationId xmlns:a16="http://schemas.microsoft.com/office/drawing/2014/main" id="{C908C9E1-F37A-7351-60F7-71D1CD4AC7FE}"/>
              </a:ext>
            </a:extLst>
          </p:cNvPr>
          <p:cNvSpPr txBox="1">
            <a:spLocks/>
          </p:cNvSpPr>
          <p:nvPr/>
        </p:nvSpPr>
        <p:spPr bwMode="auto">
          <a:xfrm>
            <a:off x="-744760" y="1844824"/>
            <a:ext cx="1218776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fontScale="85000" lnSpcReduction="10000"/>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r>
              <a:rPr lang="en-US" sz="3600" kern="0" dirty="0"/>
              <a:t>Aim: Use the same galaxy population to study BH and SFR</a:t>
            </a:r>
            <a:endParaRPr lang="en-NL" sz="3600" kern="0" dirty="0"/>
          </a:p>
        </p:txBody>
      </p:sp>
    </p:spTree>
    <p:extLst>
      <p:ext uri="{BB962C8B-B14F-4D97-AF65-F5344CB8AC3E}">
        <p14:creationId xmlns:p14="http://schemas.microsoft.com/office/powerpoint/2010/main" val="233954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35BC-0038-D41C-ACB0-AF03BA37A910}"/>
              </a:ext>
            </a:extLst>
          </p:cNvPr>
          <p:cNvSpPr>
            <a:spLocks noGrp="1"/>
          </p:cNvSpPr>
          <p:nvPr>
            <p:ph type="title"/>
          </p:nvPr>
        </p:nvSpPr>
        <p:spPr/>
        <p:txBody>
          <a:bodyPr>
            <a:normAutofit/>
          </a:bodyPr>
          <a:lstStyle/>
          <a:p>
            <a:r>
              <a:rPr lang="en-US" dirty="0"/>
              <a:t>The approach</a:t>
            </a:r>
            <a:endParaRPr lang="en-NL" dirty="0"/>
          </a:p>
        </p:txBody>
      </p:sp>
      <p:sp>
        <p:nvSpPr>
          <p:cNvPr id="5" name="Content Placeholder 2">
            <a:extLst>
              <a:ext uri="{FF2B5EF4-FFF2-40B4-BE49-F238E27FC236}">
                <a16:creationId xmlns:a16="http://schemas.microsoft.com/office/drawing/2014/main" id="{B1D6BBEC-B5B4-9F7B-C3AC-1F4442B2B7FC}"/>
              </a:ext>
            </a:extLst>
          </p:cNvPr>
          <p:cNvSpPr>
            <a:spLocks noGrp="1"/>
          </p:cNvSpPr>
          <p:nvPr>
            <p:ph idx="1"/>
          </p:nvPr>
        </p:nvSpPr>
        <p:spPr>
          <a:xfrm>
            <a:off x="-960255" y="2076450"/>
            <a:ext cx="12187238" cy="4448334"/>
          </a:xfrm>
        </p:spPr>
        <p:txBody>
          <a:bodyPr/>
          <a:lstStyle/>
          <a:p>
            <a:pPr>
              <a:lnSpc>
                <a:spcPct val="250000"/>
              </a:lnSpc>
            </a:pPr>
            <a:r>
              <a:rPr lang="en-GB" dirty="0"/>
              <a:t>AGN through UV/optical</a:t>
            </a:r>
          </a:p>
          <a:p>
            <a:pPr>
              <a:lnSpc>
                <a:spcPct val="250000"/>
              </a:lnSpc>
            </a:pPr>
            <a:r>
              <a:rPr lang="en-GB" dirty="0"/>
              <a:t>SDSS </a:t>
            </a:r>
            <a:r>
              <a:rPr lang="en-GB" dirty="0" err="1"/>
              <a:t>catalog</a:t>
            </a:r>
            <a:endParaRPr lang="en-GB" dirty="0"/>
          </a:p>
        </p:txBody>
      </p:sp>
      <p:pic>
        <p:nvPicPr>
          <p:cNvPr id="4" name="Picture 3" descr="A close-up of a compass&#10;&#10;Description automatically generated">
            <a:extLst>
              <a:ext uri="{FF2B5EF4-FFF2-40B4-BE49-F238E27FC236}">
                <a16:creationId xmlns:a16="http://schemas.microsoft.com/office/drawing/2014/main" id="{0279906D-D8DE-7413-B8F0-B5095F728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1873434"/>
            <a:ext cx="2408528" cy="2408528"/>
          </a:xfrm>
          <a:prstGeom prst="rect">
            <a:avLst/>
          </a:prstGeom>
        </p:spPr>
      </p:pic>
    </p:spTree>
    <p:extLst>
      <p:ext uri="{BB962C8B-B14F-4D97-AF65-F5344CB8AC3E}">
        <p14:creationId xmlns:p14="http://schemas.microsoft.com/office/powerpoint/2010/main" val="104438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571AB2-AF85-F4AE-9A59-0BFF3C759C30}"/>
              </a:ext>
            </a:extLst>
          </p:cNvPr>
          <p:cNvSpPr>
            <a:spLocks noGrp="1"/>
          </p:cNvSpPr>
          <p:nvPr>
            <p:ph type="title"/>
          </p:nvPr>
        </p:nvSpPr>
        <p:spPr>
          <a:xfrm>
            <a:off x="0" y="1284288"/>
            <a:ext cx="12187238" cy="792162"/>
          </a:xfrm>
        </p:spPr>
        <p:txBody>
          <a:bodyPr>
            <a:normAutofit/>
          </a:bodyPr>
          <a:lstStyle/>
          <a:p>
            <a:r>
              <a:rPr lang="en-US" dirty="0"/>
              <a:t>Herschel-detected optical ‘cold’ quasars </a:t>
            </a:r>
            <a:endParaRPr lang="en-NL" dirty="0"/>
          </a:p>
        </p:txBody>
      </p:sp>
      <p:sp>
        <p:nvSpPr>
          <p:cNvPr id="5" name="Content Placeholder 2">
            <a:extLst>
              <a:ext uri="{FF2B5EF4-FFF2-40B4-BE49-F238E27FC236}">
                <a16:creationId xmlns:a16="http://schemas.microsoft.com/office/drawing/2014/main" id="{9C57D7EB-4C05-87A0-DC56-34EA10138B39}"/>
              </a:ext>
            </a:extLst>
          </p:cNvPr>
          <p:cNvSpPr txBox="1">
            <a:spLocks/>
          </p:cNvSpPr>
          <p:nvPr/>
        </p:nvSpPr>
        <p:spPr bwMode="auto">
          <a:xfrm>
            <a:off x="-960255" y="2076450"/>
            <a:ext cx="12187238"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70000" bIns="45717" numCol="1" anchor="t" anchorCtr="0" compatLnSpc="1">
            <a:prstTxWarp prst="textNoShape">
              <a:avLst/>
            </a:prstTxWarp>
            <a:normAutofit/>
          </a:bodyPr>
          <a:lst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a:lstStyle>
          <a:p>
            <a:pPr>
              <a:lnSpc>
                <a:spcPct val="250000"/>
              </a:lnSpc>
            </a:pPr>
            <a:r>
              <a:rPr lang="en-GB" kern="0" dirty="0"/>
              <a:t>Herschel SPIRE FIR bands for SFR</a:t>
            </a:r>
          </a:p>
          <a:p>
            <a:pPr>
              <a:lnSpc>
                <a:spcPct val="250000"/>
              </a:lnSpc>
            </a:pPr>
            <a:r>
              <a:rPr lang="en-GB" kern="0" dirty="0"/>
              <a:t>Make use of the FIRC</a:t>
            </a:r>
          </a:p>
          <a:p>
            <a:pPr>
              <a:lnSpc>
                <a:spcPct val="250000"/>
              </a:lnSpc>
            </a:pPr>
            <a:endParaRPr lang="en-GB" kern="0" dirty="0"/>
          </a:p>
        </p:txBody>
      </p:sp>
      <p:pic>
        <p:nvPicPr>
          <p:cNvPr id="7" name="Picture 6">
            <a:extLst>
              <a:ext uri="{FF2B5EF4-FFF2-40B4-BE49-F238E27FC236}">
                <a16:creationId xmlns:a16="http://schemas.microsoft.com/office/drawing/2014/main" id="{944387BD-C319-E53B-186A-2929C96B9103}"/>
              </a:ext>
            </a:extLst>
          </p:cNvPr>
          <p:cNvPicPr>
            <a:picLocks noChangeAspect="1"/>
          </p:cNvPicPr>
          <p:nvPr/>
        </p:nvPicPr>
        <p:blipFill>
          <a:blip r:embed="rId2"/>
          <a:stretch>
            <a:fillRect/>
          </a:stretch>
        </p:blipFill>
        <p:spPr>
          <a:xfrm>
            <a:off x="7392144" y="1988840"/>
            <a:ext cx="4521630" cy="4451309"/>
          </a:xfrm>
          <a:prstGeom prst="rect">
            <a:avLst/>
          </a:prstGeom>
        </p:spPr>
      </p:pic>
      <p:pic>
        <p:nvPicPr>
          <p:cNvPr id="8" name="Picture 7">
            <a:extLst>
              <a:ext uri="{FF2B5EF4-FFF2-40B4-BE49-F238E27FC236}">
                <a16:creationId xmlns:a16="http://schemas.microsoft.com/office/drawing/2014/main" id="{25F4F652-50CC-3E70-1141-89750B4A2E40}"/>
              </a:ext>
            </a:extLst>
          </p:cNvPr>
          <p:cNvPicPr>
            <a:picLocks noChangeAspect="1"/>
          </p:cNvPicPr>
          <p:nvPr/>
        </p:nvPicPr>
        <p:blipFill>
          <a:blip r:embed="rId3"/>
          <a:stretch>
            <a:fillRect/>
          </a:stretch>
        </p:blipFill>
        <p:spPr>
          <a:xfrm>
            <a:off x="148629" y="4007735"/>
            <a:ext cx="6134632" cy="2499577"/>
          </a:xfrm>
          <a:prstGeom prst="rect">
            <a:avLst/>
          </a:prstGeom>
        </p:spPr>
      </p:pic>
      <p:sp>
        <p:nvSpPr>
          <p:cNvPr id="9" name="Title 1">
            <a:extLst>
              <a:ext uri="{FF2B5EF4-FFF2-40B4-BE49-F238E27FC236}">
                <a16:creationId xmlns:a16="http://schemas.microsoft.com/office/drawing/2014/main" id="{EDEFEEB5-EE70-C3CD-BA68-775461DF2161}"/>
              </a:ext>
            </a:extLst>
          </p:cNvPr>
          <p:cNvSpPr txBox="1">
            <a:spLocks/>
          </p:cNvSpPr>
          <p:nvPr/>
        </p:nvSpPr>
        <p:spPr bwMode="auto">
          <a:xfrm>
            <a:off x="7608168" y="6216313"/>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err="1"/>
              <a:t>Sabater</a:t>
            </a:r>
            <a:r>
              <a:rPr lang="en-GB" sz="2400" kern="0" dirty="0"/>
              <a:t> et al., 2008</a:t>
            </a:r>
          </a:p>
        </p:txBody>
      </p:sp>
      <p:sp>
        <p:nvSpPr>
          <p:cNvPr id="10" name="Title 1">
            <a:extLst>
              <a:ext uri="{FF2B5EF4-FFF2-40B4-BE49-F238E27FC236}">
                <a16:creationId xmlns:a16="http://schemas.microsoft.com/office/drawing/2014/main" id="{225E1BBF-7E35-1A94-45DB-E7D7CE157E0B}"/>
              </a:ext>
            </a:extLst>
          </p:cNvPr>
          <p:cNvSpPr txBox="1">
            <a:spLocks/>
          </p:cNvSpPr>
          <p:nvPr/>
        </p:nvSpPr>
        <p:spPr bwMode="auto">
          <a:xfrm>
            <a:off x="45593" y="6218639"/>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t>Wang et al., 2021</a:t>
            </a:r>
          </a:p>
        </p:txBody>
      </p:sp>
    </p:spTree>
    <p:extLst>
      <p:ext uri="{BB962C8B-B14F-4D97-AF65-F5344CB8AC3E}">
        <p14:creationId xmlns:p14="http://schemas.microsoft.com/office/powerpoint/2010/main" val="15009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3593-9733-D5A2-004E-BA3EF18F6725}"/>
              </a:ext>
            </a:extLst>
          </p:cNvPr>
          <p:cNvSpPr>
            <a:spLocks noGrp="1"/>
          </p:cNvSpPr>
          <p:nvPr>
            <p:ph type="title"/>
          </p:nvPr>
        </p:nvSpPr>
        <p:spPr/>
        <p:txBody>
          <a:bodyPr/>
          <a:lstStyle/>
          <a:p>
            <a:r>
              <a:rPr lang="en-US" dirty="0"/>
              <a:t>Catalog assembly</a:t>
            </a:r>
            <a:endParaRPr lang="en-NL" dirty="0"/>
          </a:p>
        </p:txBody>
      </p:sp>
      <p:pic>
        <p:nvPicPr>
          <p:cNvPr id="3074" name="Picture 2">
            <a:extLst>
              <a:ext uri="{FF2B5EF4-FFF2-40B4-BE49-F238E27FC236}">
                <a16:creationId xmlns:a16="http://schemas.microsoft.com/office/drawing/2014/main" id="{1322D712-2B73-A9E4-7341-309563656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593" y="1284288"/>
            <a:ext cx="5972175" cy="47053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BB1DCAA-734C-C18C-95CB-E4DD8777B9FD}"/>
              </a:ext>
            </a:extLst>
          </p:cNvPr>
          <p:cNvSpPr>
            <a:spLocks noGrp="1"/>
          </p:cNvSpPr>
          <p:nvPr>
            <p:ph idx="1"/>
          </p:nvPr>
        </p:nvSpPr>
        <p:spPr>
          <a:xfrm>
            <a:off x="-960255" y="2076450"/>
            <a:ext cx="12187238" cy="4448334"/>
          </a:xfrm>
        </p:spPr>
        <p:txBody>
          <a:bodyPr/>
          <a:lstStyle/>
          <a:p>
            <a:pPr>
              <a:lnSpc>
                <a:spcPct val="250000"/>
              </a:lnSpc>
            </a:pPr>
            <a:r>
              <a:rPr lang="en-GB" dirty="0"/>
              <a:t>Cross-match Herschel-radio data </a:t>
            </a:r>
          </a:p>
          <a:p>
            <a:r>
              <a:rPr lang="en-GB" dirty="0"/>
              <a:t>Overlapping region crossmatched with</a:t>
            </a:r>
          </a:p>
          <a:p>
            <a:pPr marL="0" indent="0">
              <a:buNone/>
            </a:pPr>
            <a:r>
              <a:rPr lang="en-GB" dirty="0"/>
              <a:t>SDSS </a:t>
            </a:r>
          </a:p>
          <a:p>
            <a:r>
              <a:rPr lang="en-GB" dirty="0"/>
              <a:t>Ancillary data (WISE, GALEX,</a:t>
            </a:r>
          </a:p>
          <a:p>
            <a:pPr marL="0" indent="0">
              <a:buNone/>
            </a:pPr>
            <a:r>
              <a:rPr lang="en-GB" dirty="0"/>
              <a:t> XMM, </a:t>
            </a:r>
            <a:r>
              <a:rPr lang="en-GB" dirty="0" err="1"/>
              <a:t>eROSITA</a:t>
            </a:r>
            <a:r>
              <a:rPr lang="en-GB" dirty="0"/>
              <a:t> and WSRT)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6294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A859-DD76-46E3-9FE6-B2B1A6ADFFF3}"/>
              </a:ext>
            </a:extLst>
          </p:cNvPr>
          <p:cNvSpPr>
            <a:spLocks noGrp="1"/>
          </p:cNvSpPr>
          <p:nvPr>
            <p:ph type="title"/>
          </p:nvPr>
        </p:nvSpPr>
        <p:spPr/>
        <p:txBody>
          <a:bodyPr/>
          <a:lstStyle/>
          <a:p>
            <a:r>
              <a:rPr lang="en-GB" dirty="0"/>
              <a:t>Subsample of quasars?</a:t>
            </a:r>
          </a:p>
        </p:txBody>
      </p:sp>
      <p:sp>
        <p:nvSpPr>
          <p:cNvPr id="8" name="Content Placeholder 2">
            <a:extLst>
              <a:ext uri="{FF2B5EF4-FFF2-40B4-BE49-F238E27FC236}">
                <a16:creationId xmlns:a16="http://schemas.microsoft.com/office/drawing/2014/main" id="{6E5FFB4A-F548-8E58-E11B-2FA44F6CE30F}"/>
              </a:ext>
            </a:extLst>
          </p:cNvPr>
          <p:cNvSpPr>
            <a:spLocks noGrp="1"/>
          </p:cNvSpPr>
          <p:nvPr>
            <p:ph idx="1"/>
          </p:nvPr>
        </p:nvSpPr>
        <p:spPr>
          <a:xfrm>
            <a:off x="-960255" y="2076450"/>
            <a:ext cx="12187238" cy="4448334"/>
          </a:xfrm>
        </p:spPr>
        <p:txBody>
          <a:bodyPr/>
          <a:lstStyle/>
          <a:p>
            <a:pPr>
              <a:lnSpc>
                <a:spcPct val="250000"/>
              </a:lnSpc>
            </a:pPr>
            <a:r>
              <a:rPr lang="en-GB" dirty="0"/>
              <a:t>Optical quasars detected by SPIRE</a:t>
            </a:r>
          </a:p>
          <a:p>
            <a:pPr>
              <a:lnSpc>
                <a:spcPct val="250000"/>
              </a:lnSpc>
            </a:pPr>
            <a:r>
              <a:rPr lang="en-GB" dirty="0"/>
              <a:t>Bluer in NIR than general SDSS quasars</a:t>
            </a:r>
          </a:p>
          <a:p>
            <a:pPr>
              <a:lnSpc>
                <a:spcPct val="250000"/>
              </a:lnSpc>
            </a:pPr>
            <a:r>
              <a:rPr lang="en-GB" dirty="0"/>
              <a:t>Mostly lie in the Starburst regime</a:t>
            </a:r>
          </a:p>
          <a:p>
            <a:pPr>
              <a:lnSpc>
                <a:spcPct val="250000"/>
              </a:lnSpc>
            </a:pPr>
            <a:r>
              <a:rPr lang="en-GB" dirty="0"/>
              <a:t>‘Cold quasars’</a:t>
            </a:r>
          </a:p>
        </p:txBody>
      </p:sp>
      <p:pic>
        <p:nvPicPr>
          <p:cNvPr id="4" name="Picture 3">
            <a:extLst>
              <a:ext uri="{FF2B5EF4-FFF2-40B4-BE49-F238E27FC236}">
                <a16:creationId xmlns:a16="http://schemas.microsoft.com/office/drawing/2014/main" id="{A5A15B62-4F6F-8D25-9574-15AFCCBB19B1}"/>
              </a:ext>
            </a:extLst>
          </p:cNvPr>
          <p:cNvPicPr>
            <a:picLocks noChangeAspect="1"/>
          </p:cNvPicPr>
          <p:nvPr/>
        </p:nvPicPr>
        <p:blipFill>
          <a:blip r:embed="rId2"/>
          <a:stretch>
            <a:fillRect/>
          </a:stretch>
        </p:blipFill>
        <p:spPr>
          <a:xfrm>
            <a:off x="6240016" y="2204864"/>
            <a:ext cx="5616427" cy="3749365"/>
          </a:xfrm>
          <a:prstGeom prst="rect">
            <a:avLst/>
          </a:prstGeom>
        </p:spPr>
      </p:pic>
      <p:pic>
        <p:nvPicPr>
          <p:cNvPr id="5" name="Picture 4" descr="A graph of a graph&#10;&#10;Description automatically generated with medium confidence">
            <a:extLst>
              <a:ext uri="{FF2B5EF4-FFF2-40B4-BE49-F238E27FC236}">
                <a16:creationId xmlns:a16="http://schemas.microsoft.com/office/drawing/2014/main" id="{D9FB6A62-6F34-58EB-B562-DF1AB8CE9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611" y="2348880"/>
            <a:ext cx="6323283" cy="3090682"/>
          </a:xfrm>
          <a:prstGeom prst="rect">
            <a:avLst/>
          </a:prstGeom>
        </p:spPr>
      </p:pic>
      <p:sp>
        <p:nvSpPr>
          <p:cNvPr id="3" name="Title 1">
            <a:extLst>
              <a:ext uri="{FF2B5EF4-FFF2-40B4-BE49-F238E27FC236}">
                <a16:creationId xmlns:a16="http://schemas.microsoft.com/office/drawing/2014/main" id="{DEB92F80-FE29-472C-1D6A-2236AA3AD8CE}"/>
              </a:ext>
            </a:extLst>
          </p:cNvPr>
          <p:cNvSpPr txBox="1">
            <a:spLocks/>
          </p:cNvSpPr>
          <p:nvPr/>
        </p:nvSpPr>
        <p:spPr bwMode="auto">
          <a:xfrm>
            <a:off x="6058734" y="6215199"/>
            <a:ext cx="576789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a:lstStyle>
          <a:p>
            <a:pPr algn="ctr"/>
            <a:r>
              <a:rPr lang="en-GB" sz="2400" kern="0" dirty="0"/>
              <a:t>Kirkpatrick et al., 2020</a:t>
            </a:r>
          </a:p>
        </p:txBody>
      </p:sp>
    </p:spTree>
    <p:extLst>
      <p:ext uri="{BB962C8B-B14F-4D97-AF65-F5344CB8AC3E}">
        <p14:creationId xmlns:p14="http://schemas.microsoft.com/office/powerpoint/2010/main" val="39587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C746-B1B3-4C85-9FF9-9B37CE91DD12}"/>
              </a:ext>
            </a:extLst>
          </p:cNvPr>
          <p:cNvSpPr>
            <a:spLocks noGrp="1"/>
          </p:cNvSpPr>
          <p:nvPr>
            <p:ph type="title"/>
          </p:nvPr>
        </p:nvSpPr>
        <p:spPr/>
        <p:txBody>
          <a:bodyPr/>
          <a:lstStyle/>
          <a:p>
            <a:r>
              <a:rPr lang="en-GB" dirty="0"/>
              <a:t>Where are we looking?</a:t>
            </a:r>
          </a:p>
        </p:txBody>
      </p:sp>
      <p:sp>
        <p:nvSpPr>
          <p:cNvPr id="7" name="Content Placeholder 2">
            <a:extLst>
              <a:ext uri="{FF2B5EF4-FFF2-40B4-BE49-F238E27FC236}">
                <a16:creationId xmlns:a16="http://schemas.microsoft.com/office/drawing/2014/main" id="{63BA3EC3-95D5-2F27-31AC-D72EC11916EB}"/>
              </a:ext>
            </a:extLst>
          </p:cNvPr>
          <p:cNvSpPr>
            <a:spLocks noGrp="1"/>
          </p:cNvSpPr>
          <p:nvPr>
            <p:ph idx="1"/>
          </p:nvPr>
        </p:nvSpPr>
        <p:spPr>
          <a:xfrm>
            <a:off x="-960255" y="2076450"/>
            <a:ext cx="12187238" cy="4448334"/>
          </a:xfrm>
        </p:spPr>
        <p:txBody>
          <a:bodyPr/>
          <a:lstStyle/>
          <a:p>
            <a:pPr>
              <a:lnSpc>
                <a:spcPct val="250000"/>
              </a:lnSpc>
            </a:pPr>
            <a:r>
              <a:rPr lang="en-GB" dirty="0"/>
              <a:t>Nine fields</a:t>
            </a:r>
          </a:p>
          <a:p>
            <a:pPr>
              <a:lnSpc>
                <a:spcPct val="250000"/>
              </a:lnSpc>
            </a:pPr>
            <a:r>
              <a:rPr lang="en-GB" dirty="0"/>
              <a:t>731 objects</a:t>
            </a:r>
          </a:p>
          <a:p>
            <a:pPr>
              <a:lnSpc>
                <a:spcPct val="250000"/>
              </a:lnSpc>
            </a:pPr>
            <a:r>
              <a:rPr lang="en-GB" dirty="0"/>
              <a:t>1% of the SDSS</a:t>
            </a:r>
          </a:p>
          <a:p>
            <a:pPr marL="0" indent="0">
              <a:buNone/>
            </a:pPr>
            <a:r>
              <a:rPr lang="en-GB" dirty="0"/>
              <a:t> population</a:t>
            </a:r>
          </a:p>
        </p:txBody>
      </p:sp>
      <p:pic>
        <p:nvPicPr>
          <p:cNvPr id="4098" name="Picture 2">
            <a:extLst>
              <a:ext uri="{FF2B5EF4-FFF2-40B4-BE49-F238E27FC236}">
                <a16:creationId xmlns:a16="http://schemas.microsoft.com/office/drawing/2014/main" id="{453BAE5A-B93C-A644-A8B7-5CB43D520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2204864"/>
            <a:ext cx="84772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56389"/>
      </p:ext>
    </p:extLst>
  </p:cSld>
  <p:clrMapOvr>
    <a:masterClrMapping/>
  </p:clrMapOvr>
</p:sld>
</file>

<file path=ppt/theme/theme1.xml><?xml version="1.0" encoding="utf-8"?>
<a:theme xmlns:a="http://schemas.openxmlformats.org/drawingml/2006/main" name="Title Design">
  <a:themeElements>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2D3AB41E-F92F-4F93-9A1B-2589EFFF9EB0}"/>
    </a:ext>
  </a:extLst>
</a:theme>
</file>

<file path=ppt/theme/theme2.xml><?xml version="1.0" encoding="utf-8"?>
<a:theme xmlns:a="http://schemas.openxmlformats.org/drawingml/2006/main" name="Break Design">
  <a:themeElements>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eak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a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a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a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a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a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a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a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a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a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a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a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ak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48CE1763-1075-460C-8D17-1EC3EE3F0FD5}"/>
    </a:ext>
  </a:extLst>
</a:theme>
</file>

<file path=ppt/theme/theme3.xml><?xml version="1.0" encoding="utf-8"?>
<a:theme xmlns:a="http://schemas.openxmlformats.org/drawingml/2006/main" name="End Design">
  <a:themeElements>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A74B470E-9C03-4B96-948D-38A7F7757E2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RUG4x3</Template>
  <TotalTime>0</TotalTime>
  <Words>730</Words>
  <Application>Microsoft Office PowerPoint</Application>
  <PresentationFormat>Widescreen</PresentationFormat>
  <Paragraphs>112</Paragraphs>
  <Slides>19</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Cambria Math</vt:lpstr>
      <vt:lpstr>Courier New</vt:lpstr>
      <vt:lpstr>Georgia</vt:lpstr>
      <vt:lpstr>Verdana</vt:lpstr>
      <vt:lpstr>Wingdings</vt:lpstr>
      <vt:lpstr>Title Design</vt:lpstr>
      <vt:lpstr>Break Design</vt:lpstr>
      <vt:lpstr>End Design</vt:lpstr>
      <vt:lpstr>A statistical study of the most extreme star factories and gorging black holes</vt:lpstr>
      <vt:lpstr>Quasars (Current understanding)</vt:lpstr>
      <vt:lpstr>Positive Feedback</vt:lpstr>
      <vt:lpstr>Coevolution study</vt:lpstr>
      <vt:lpstr>The approach</vt:lpstr>
      <vt:lpstr>Herschel-detected optical ‘cold’ quasars </vt:lpstr>
      <vt:lpstr>Catalog assembly</vt:lpstr>
      <vt:lpstr>Subsample of quasars?</vt:lpstr>
      <vt:lpstr>Where are we looking?</vt:lpstr>
      <vt:lpstr>SED example</vt:lpstr>
      <vt:lpstr>SFR analysis</vt:lpstr>
      <vt:lpstr>Just red quasars?</vt:lpstr>
      <vt:lpstr>Downsizing</vt:lpstr>
      <vt:lpstr>SFR vs. BHAR</vt:lpstr>
      <vt:lpstr>BHAR/SFR</vt:lpstr>
      <vt:lpstr>Summary</vt:lpstr>
      <vt:lpstr>How accurate is our SED fitting?</vt:lpstr>
      <vt:lpstr>How accurate is our SED fitting?</vt:lpstr>
      <vt:lpstr>IR 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Ahmed Eissa Eissa</dc:creator>
  <cp:keywords>Version 2.1</cp:keywords>
  <cp:lastModifiedBy>Ismail Eissa</cp:lastModifiedBy>
  <cp:revision>107</cp:revision>
  <dcterms:created xsi:type="dcterms:W3CDTF">2024-05-28T10:37:25Z</dcterms:created>
  <dcterms:modified xsi:type="dcterms:W3CDTF">2024-06-06T22:26:08Z</dcterms:modified>
  <dc:language>UK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RUG</vt:lpwstr>
  </property>
  <property fmtid="{D5CDD505-2E9C-101B-9397-08002B2CF9AE}" pid="3" name="Sjabloonversie">
    <vt:lpwstr>5</vt:lpwstr>
  </property>
  <property fmtid="{D5CDD505-2E9C-101B-9397-08002B2CF9AE}" pid="4" name="Eco">
    <vt:lpwstr>JA</vt:lpwstr>
  </property>
  <property fmtid="{D5CDD505-2E9C-101B-9397-08002B2CF9AE}" pid="5" name="Logoformaat">
    <vt:lpwstr>GROOT</vt:lpwstr>
  </property>
  <property fmtid="{D5CDD505-2E9C-101B-9397-08002B2CF9AE}" pid="6" name="RodeLijn">
    <vt:lpwstr>JA</vt:lpwstr>
  </property>
  <property fmtid="{D5CDD505-2E9C-101B-9397-08002B2CF9AE}" pid="7" name="Datum">
    <vt:lpwstr/>
  </property>
  <property fmtid="{D5CDD505-2E9C-101B-9397-08002B2CF9AE}" pid="8" name="txtDate">
    <vt:lpwstr/>
  </property>
  <property fmtid="{D5CDD505-2E9C-101B-9397-08002B2CF9AE}" pid="9" name="AutoDatum">
    <vt:lpwstr>NEE</vt:lpwstr>
  </property>
  <property fmtid="{D5CDD505-2E9C-101B-9397-08002B2CF9AE}" pid="10" name="cboLanguage">
    <vt:lpwstr>English</vt:lpwstr>
  </property>
  <property fmtid="{D5CDD505-2E9C-101B-9397-08002B2CF9AE}" pid="11" name="cboFaculty">
    <vt:lpwstr> - </vt:lpwstr>
  </property>
  <property fmtid="{D5CDD505-2E9C-101B-9397-08002B2CF9AE}" pid="12" name="txtDepartment">
    <vt:lpwstr/>
  </property>
  <property fmtid="{D5CDD505-2E9C-101B-9397-08002B2CF9AE}" pid="13" name="chbDatumAmerikaans">
    <vt:lpwstr>0</vt:lpwstr>
  </property>
  <property fmtid="{D5CDD505-2E9C-101B-9397-08002B2CF9AE}" pid="14" name="optBreed">
    <vt:lpwstr>1</vt:lpwstr>
  </property>
  <property fmtid="{D5CDD505-2E9C-101B-9397-08002B2CF9AE}" pid="15" name="optSmal">
    <vt:lpwstr>0</vt:lpwstr>
  </property>
  <property fmtid="{D5CDD505-2E9C-101B-9397-08002B2CF9AE}" pid="16" name="optLogoKlein">
    <vt:lpwstr>0</vt:lpwstr>
  </property>
  <property fmtid="{D5CDD505-2E9C-101B-9397-08002B2CF9AE}" pid="17" name="optLogoGroot">
    <vt:lpwstr>1</vt:lpwstr>
  </property>
  <property fmtid="{D5CDD505-2E9C-101B-9397-08002B2CF9AE}" pid="18" name="chkEco">
    <vt:lpwstr>1</vt:lpwstr>
  </property>
  <property fmtid="{D5CDD505-2E9C-101B-9397-08002B2CF9AE}" pid="19" name="chkLijn">
    <vt:lpwstr>1</vt:lpwstr>
  </property>
  <property fmtid="{D5CDD505-2E9C-101B-9397-08002B2CF9AE}" pid="20" name="UMCG">
    <vt:lpwstr>NEE</vt:lpwstr>
  </property>
  <property fmtid="{D5CDD505-2E9C-101B-9397-08002B2CF9AE}" pid="21" name="LogoOveral">
    <vt:lpwstr>JA</vt:lpwstr>
  </property>
</Properties>
</file>