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2"/>
    <p:sldId id="894" r:id="rId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509" autoAdjust="0"/>
  </p:normalViewPr>
  <p:slideViewPr>
    <p:cSldViewPr snapToGrid="0">
      <p:cViewPr varScale="1">
        <p:scale>
          <a:sx n="48" d="100"/>
          <a:sy n="48" d="100"/>
        </p:scale>
        <p:origin x="11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390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886640052_1858x1486.jpg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910457886_1434x1669.jpg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660384004_rotate_1964x1473.jpg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886640052_3195x2556.jpg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01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105974"/>
            <a:ext cx="21971000" cy="990088"/>
          </a:xfrm>
          <a:prstGeom prst="rect">
            <a:avLst/>
          </a:prstGeom>
        </p:spPr>
        <p:txBody>
          <a:bodyPr/>
          <a:lstStyle/>
          <a:p>
            <a:r>
              <a:rPr dirty="0"/>
              <a:t>Slide 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3182815"/>
            <a:ext cx="21971000" cy="9321701"/>
          </a:xfrm>
          <a:prstGeom prst="rect">
            <a:avLst/>
          </a:prstGeom>
        </p:spPr>
        <p:txBody>
          <a:bodyPr/>
          <a:lstStyle>
            <a:lvl1pPr>
              <a:spcBef>
                <a:spcPts val="1800"/>
              </a:spcBef>
              <a:buSzPct val="100000"/>
              <a:defRPr/>
            </a:lvl1pPr>
            <a:lvl2pPr>
              <a:spcBef>
                <a:spcPts val="1800"/>
              </a:spcBef>
              <a:buSzPct val="100000"/>
              <a:defRPr/>
            </a:lvl2pPr>
            <a:lvl3pPr>
              <a:spcBef>
                <a:spcPts val="1800"/>
              </a:spcBef>
              <a:buSzPct val="100000"/>
              <a:defRPr/>
            </a:lvl3pPr>
            <a:lvl4pPr>
              <a:spcBef>
                <a:spcPts val="1800"/>
              </a:spcBef>
              <a:buSzPct val="100000"/>
              <a:defRPr/>
            </a:lvl4pPr>
            <a:lvl5pPr marL="2438400" indent="0">
              <a:buNone/>
              <a:defRPr/>
            </a:lvl5pPr>
          </a:lstStyle>
          <a:p>
            <a:r>
              <a:rPr dirty="0"/>
              <a:t>Slide bullet text</a:t>
            </a:r>
            <a:endParaRPr lang="en-US" dirty="0"/>
          </a:p>
          <a:p>
            <a:pPr lvl="1"/>
            <a:r>
              <a:rPr lang="en-US" dirty="0"/>
              <a:t>Level 2</a:t>
            </a:r>
          </a:p>
          <a:p>
            <a:pPr lvl="2"/>
            <a:r>
              <a:rPr lang="en-US" dirty="0"/>
              <a:t>Level 3</a:t>
            </a:r>
          </a:p>
          <a:p>
            <a:pPr lvl="3"/>
            <a:r>
              <a:rPr lang="en-US" dirty="0"/>
              <a:t>Level 4</a:t>
            </a:r>
          </a:p>
          <a:p>
            <a:pPr lvl="1"/>
            <a:endParaRPr lang="en-NL" dirty="0"/>
          </a:p>
          <a:p>
            <a:pPr lvl="2"/>
            <a:endParaRPr lang="en-NL" dirty="0"/>
          </a:p>
          <a:p>
            <a:pPr lvl="3"/>
            <a:endParaRPr lang="en-NL" dirty="0"/>
          </a:p>
        </p:txBody>
      </p:sp>
      <p:sp>
        <p:nvSpPr>
          <p:cNvPr id="45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79C36B5C-E316-D1D9-5D12-CC15E2754E29}"/>
              </a:ext>
            </a:extLst>
          </p:cNvPr>
          <p:cNvGrpSpPr/>
          <p:nvPr userDrawn="1"/>
        </p:nvGrpSpPr>
        <p:grpSpPr>
          <a:xfrm>
            <a:off x="542039" y="462388"/>
            <a:ext cx="1" cy="1527163"/>
            <a:chOff x="0" y="0"/>
            <a:chExt cx="0" cy="1527162"/>
          </a:xfrm>
        </p:grpSpPr>
        <p:sp>
          <p:nvSpPr>
            <p:cNvPr id="3" name="Line">
              <a:extLst>
                <a:ext uri="{FF2B5EF4-FFF2-40B4-BE49-F238E27FC236}">
                  <a16:creationId xmlns:a16="http://schemas.microsoft.com/office/drawing/2014/main" id="{389995D9-4158-902C-9813-B30C65DF05AA}"/>
                </a:ext>
              </a:extLst>
            </p:cNvPr>
            <p:cNvSpPr/>
            <p:nvPr/>
          </p:nvSpPr>
          <p:spPr>
            <a:xfrm flipV="1">
              <a:off x="-1" y="1022602"/>
              <a:ext cx="2" cy="504561"/>
            </a:xfrm>
            <a:prstGeom prst="line">
              <a:avLst/>
            </a:prstGeom>
            <a:noFill/>
            <a:ln w="88900" cap="flat">
              <a:solidFill>
                <a:srgbClr val="482A68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dirty="0"/>
            </a:p>
          </p:txBody>
        </p:sp>
        <p:sp>
          <p:nvSpPr>
            <p:cNvPr id="4" name="Line">
              <a:extLst>
                <a:ext uri="{FF2B5EF4-FFF2-40B4-BE49-F238E27FC236}">
                  <a16:creationId xmlns:a16="http://schemas.microsoft.com/office/drawing/2014/main" id="{E5266B84-4E0E-400A-ABC4-E3AF9F505716}"/>
                </a:ext>
              </a:extLst>
            </p:cNvPr>
            <p:cNvSpPr/>
            <p:nvPr/>
          </p:nvSpPr>
          <p:spPr>
            <a:xfrm flipV="1">
              <a:off x="-1" y="511301"/>
              <a:ext cx="2" cy="504560"/>
            </a:xfrm>
            <a:prstGeom prst="line">
              <a:avLst/>
            </a:prstGeom>
            <a:noFill/>
            <a:ln w="88900" cap="flat">
              <a:solidFill>
                <a:srgbClr val="60B5A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" name="Line">
              <a:extLst>
                <a:ext uri="{FF2B5EF4-FFF2-40B4-BE49-F238E27FC236}">
                  <a16:creationId xmlns:a16="http://schemas.microsoft.com/office/drawing/2014/main" id="{59743471-9658-8C29-2108-CBD96DF6C55D}"/>
                </a:ext>
              </a:extLst>
            </p:cNvPr>
            <p:cNvSpPr/>
            <p:nvPr/>
          </p:nvSpPr>
          <p:spPr>
            <a:xfrm flipV="1">
              <a:off x="-1" y="-1"/>
              <a:ext cx="2" cy="504561"/>
            </a:xfrm>
            <a:prstGeom prst="line">
              <a:avLst/>
            </a:prstGeom>
            <a:noFill/>
            <a:ln w="88900" cap="flat">
              <a:solidFill>
                <a:srgbClr val="AEC76B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pic>
        <p:nvPicPr>
          <p:cNvPr id="6" name="logo-LOFAR-ERIC (2).pdf" descr="logo-LOFAR-ERIC (2).pdf">
            <a:extLst>
              <a:ext uri="{FF2B5EF4-FFF2-40B4-BE49-F238E27FC236}">
                <a16:creationId xmlns:a16="http://schemas.microsoft.com/office/drawing/2014/main" id="{7753AE65-2F9C-3DE7-BCA6-42A86E6FDB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59115"/>
          <a:stretch>
            <a:fillRect/>
          </a:stretch>
        </p:blipFill>
        <p:spPr>
          <a:xfrm>
            <a:off x="23250889" y="98378"/>
            <a:ext cx="1075857" cy="204003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FFBED75-E351-C664-CDA5-2C146C0277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6500" y="388113"/>
            <a:ext cx="21971000" cy="749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Slide 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41331136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01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rPr dirty="0"/>
              <a:t>Slide bullet text</a:t>
            </a:r>
            <a:endParaRPr lang="en-US" dirty="0"/>
          </a:p>
          <a:p>
            <a:pPr lvl="1"/>
            <a:r>
              <a:rPr lang="en-US" dirty="0"/>
              <a:t>Level 2</a:t>
            </a:r>
          </a:p>
          <a:p>
            <a:pPr lvl="2"/>
            <a:r>
              <a:rPr lang="en-US" dirty="0"/>
              <a:t>Level 3</a:t>
            </a:r>
          </a:p>
          <a:p>
            <a:pPr lvl="3"/>
            <a:r>
              <a:rPr lang="en-US" dirty="0"/>
              <a:t>Level 4</a:t>
            </a:r>
          </a:p>
          <a:p>
            <a:pPr lvl="3"/>
            <a:endParaRPr dirty="0"/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4" name="01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3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12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1200"/>
        </a:spcBef>
        <a:spcAft>
          <a:spcPts val="0"/>
        </a:spcAft>
        <a:buClrTx/>
        <a:buSzPct val="123000"/>
        <a:buFontTx/>
        <a:buChar char="•"/>
        <a:tabLst/>
        <a:defRPr sz="4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1200"/>
        </a:spcBef>
        <a:spcAft>
          <a:spcPts val="0"/>
        </a:spcAft>
        <a:buClrTx/>
        <a:buSzPct val="123000"/>
        <a:buFontTx/>
        <a:buChar char="•"/>
        <a:tabLst/>
        <a:defRPr sz="4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1200"/>
        </a:spcBef>
        <a:spcAft>
          <a:spcPts val="0"/>
        </a:spcAft>
        <a:buClrTx/>
        <a:buSzPct val="123000"/>
        <a:buFontTx/>
        <a:buChar char="•"/>
        <a:tabLst/>
        <a:defRPr sz="4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he International LOFAR Telescope"/>
          <p:cNvSpPr txBox="1">
            <a:spLocks noGrp="1"/>
          </p:cNvSpPr>
          <p:nvPr>
            <p:ph type="ctrTitle"/>
          </p:nvPr>
        </p:nvSpPr>
        <p:spPr>
          <a:xfrm>
            <a:off x="1811477" y="2198839"/>
            <a:ext cx="20761046" cy="165748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8500" spc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Welcome!</a:t>
            </a:r>
            <a:endParaRPr dirty="0"/>
          </a:p>
        </p:txBody>
      </p:sp>
      <p:pic>
        <p:nvPicPr>
          <p:cNvPr id="153" name="pasted-image.png" descr="pasted-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900" y="5090322"/>
            <a:ext cx="20904200" cy="177801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Irene Bonati1,2, Policy Officer…"/>
          <p:cNvSpPr txBox="1"/>
          <p:nvPr/>
        </p:nvSpPr>
        <p:spPr>
          <a:xfrm>
            <a:off x="2310821" y="5635326"/>
            <a:ext cx="19762359" cy="26373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numCol="1" anchor="t">
            <a:normAutofit/>
          </a:bodyPr>
          <a:lstStyle/>
          <a:p>
            <a:pPr defTabSz="525779">
              <a:lnSpc>
                <a:spcPct val="120000"/>
              </a:lnSpc>
              <a:spcBef>
                <a:spcPts val="200"/>
              </a:spcBef>
              <a:defRPr sz="3072" b="1">
                <a:solidFill>
                  <a:srgbClr val="000000"/>
                </a:solidFill>
              </a:defRPr>
            </a:pPr>
            <a:r>
              <a:rPr lang="en-US" dirty="0"/>
              <a:t>Wim van Cappellen</a:t>
            </a:r>
          </a:p>
          <a:p>
            <a:pPr defTabSz="525779">
              <a:lnSpc>
                <a:spcPct val="120000"/>
              </a:lnSpc>
              <a:spcBef>
                <a:spcPts val="200"/>
              </a:spcBef>
              <a:defRPr sz="3072" b="1">
                <a:solidFill>
                  <a:srgbClr val="000000"/>
                </a:solidFill>
              </a:defRPr>
            </a:pPr>
            <a:endParaRPr lang="en-US" dirty="0"/>
          </a:p>
        </p:txBody>
      </p:sp>
      <p:sp>
        <p:nvSpPr>
          <p:cNvPr id="159" name="A premier low-frequency radio facility for the 2030s and beyond"/>
          <p:cNvSpPr txBox="1"/>
          <p:nvPr/>
        </p:nvSpPr>
        <p:spPr>
          <a:xfrm>
            <a:off x="1811477" y="3179937"/>
            <a:ext cx="20761046" cy="1657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normAutofit/>
          </a:bodyPr>
          <a:lstStyle>
            <a:lvl1pPr defTabSz="616148">
              <a:defRPr sz="5775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endParaRPr dirty="0"/>
          </a:p>
        </p:txBody>
      </p:sp>
      <p:sp>
        <p:nvSpPr>
          <p:cNvPr id="161" name="Rounded Rectangle"/>
          <p:cNvSpPr/>
          <p:nvPr/>
        </p:nvSpPr>
        <p:spPr>
          <a:xfrm rot="20145936">
            <a:off x="21805059" y="8632047"/>
            <a:ext cx="1798159" cy="1797514"/>
          </a:xfrm>
          <a:prstGeom prst="roundRect">
            <a:avLst>
              <a:gd name="adj" fmla="val 11182"/>
            </a:avLst>
          </a:prstGeom>
          <a:solidFill>
            <a:srgbClr val="FFFFFF">
              <a:alpha val="2875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62" name="slack-imgs.com.png" descr="slack-imgs.com.png"/>
          <p:cNvPicPr>
            <a:picLocks noChangeAspect="1"/>
          </p:cNvPicPr>
          <p:nvPr/>
        </p:nvPicPr>
        <p:blipFill>
          <a:blip r:embed="rId4">
            <a:alphaModFix amt="75498"/>
          </a:blip>
          <a:srcRect l="21948" t="37728" r="9342" b="30124"/>
          <a:stretch>
            <a:fillRect/>
          </a:stretch>
        </p:blipFill>
        <p:spPr>
          <a:xfrm>
            <a:off x="15986272" y="11507195"/>
            <a:ext cx="8392651" cy="22087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LOFAR2-L2TS-23.jpg" descr="LOFAR2-L2TS-23.jpg"/>
          <p:cNvPicPr>
            <a:picLocks noChangeAspect="1"/>
          </p:cNvPicPr>
          <p:nvPr/>
        </p:nvPicPr>
        <p:blipFill>
          <a:blip r:embed="rId5">
            <a:alphaModFix amt="75498"/>
          </a:blip>
          <a:srcRect l="16464" t="33849" r="17571" b="40002"/>
          <a:stretch>
            <a:fillRect/>
          </a:stretch>
        </p:blipFill>
        <p:spPr>
          <a:xfrm>
            <a:off x="3013" y="11504019"/>
            <a:ext cx="8377437" cy="2214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Screenshot 2023-08-11 at 10.19.52.png" descr="Screenshot 2023-08-11 at 10.19.52.png"/>
          <p:cNvPicPr>
            <a:picLocks noChangeAspect="1"/>
          </p:cNvPicPr>
          <p:nvPr/>
        </p:nvPicPr>
        <p:blipFill>
          <a:blip r:embed="rId6">
            <a:alphaModFix amt="75498"/>
          </a:blip>
          <a:srcRect t="28083" r="5512" b="30888"/>
          <a:stretch>
            <a:fillRect/>
          </a:stretch>
        </p:blipFill>
        <p:spPr>
          <a:xfrm>
            <a:off x="8382000" y="11509377"/>
            <a:ext cx="7619955" cy="2204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logo-LOFAR-ERIC (2).pdf" descr="logo-LOFAR-ERIC (2).pdf">
            <a:extLst>
              <a:ext uri="{FF2B5EF4-FFF2-40B4-BE49-F238E27FC236}">
                <a16:creationId xmlns:a16="http://schemas.microsoft.com/office/drawing/2014/main" id="{655F349B-297A-B832-A31F-C9E9B0A9B47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1515378" y="336900"/>
            <a:ext cx="2583287" cy="20027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5588D-FFE9-E536-D86A-48F2CB854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762763"/>
            <a:ext cx="21971000" cy="990088"/>
          </a:xfrm>
        </p:spPr>
        <p:txBody>
          <a:bodyPr>
            <a:normAutofit fontScale="90000"/>
          </a:bodyPr>
          <a:lstStyle/>
          <a:p>
            <a:r>
              <a:rPr lang="en-US" dirty="0"/>
              <a:t>LOFAR2.0 Large Programs Review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0F674F-852B-0FB7-E081-FB5D1C3D5A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indent="-914400">
              <a:buFont typeface="+mj-lt"/>
              <a:buAutoNum type="arabicPeriod"/>
            </a:pPr>
            <a:r>
              <a:rPr lang="en-US" dirty="0"/>
              <a:t>Technical review by SDC Operations</a:t>
            </a:r>
            <a:endParaRPr lang="en-US" dirty="0">
              <a:sym typeface="Wingdings" panose="05000000000000000000" pitchFamily="2" charset="2"/>
            </a:endParaRPr>
          </a:p>
          <a:p>
            <a:pPr marL="914400" indent="-914400">
              <a:buFont typeface="+mj-lt"/>
              <a:buAutoNum type="arabicPeriod"/>
            </a:pPr>
            <a:r>
              <a:rPr lang="en-US" dirty="0"/>
              <a:t>Scientific ranking by Program Committee (Sept/Oct)</a:t>
            </a:r>
          </a:p>
          <a:p>
            <a:pPr marL="914400" indent="-914400">
              <a:buFont typeface="+mj-lt"/>
              <a:buAutoNum type="arabicPeriod"/>
            </a:pPr>
            <a:r>
              <a:rPr lang="en-US" dirty="0"/>
              <a:t>“Conditional allocation” shared with the PI’s and commissioning team</a:t>
            </a:r>
          </a:p>
          <a:p>
            <a:pPr marL="914400" indent="-914400">
              <a:buFont typeface="+mj-lt"/>
              <a:buAutoNum type="arabicPeriod"/>
            </a:pPr>
            <a:r>
              <a:rPr lang="en-US" dirty="0"/>
              <a:t>The commissioning team takes the ranking of the proposals into account in the commissioning plans</a:t>
            </a:r>
          </a:p>
          <a:p>
            <a:pPr marL="914400" indent="-914400">
              <a:buFont typeface="+mj-lt"/>
              <a:buAutoNum type="arabicPeriod"/>
            </a:pPr>
            <a:r>
              <a:rPr lang="en-US" dirty="0"/>
              <a:t>Science verification review for every Large Program to assess viability and required resources (storage/compute/telescope time) (2025H2)</a:t>
            </a:r>
          </a:p>
          <a:p>
            <a:pPr marL="914400" indent="-914400">
              <a:buFont typeface="+mj-lt"/>
              <a:buAutoNum type="arabicPeriod"/>
            </a:pPr>
            <a:r>
              <a:rPr lang="en-US" dirty="0"/>
              <a:t>Final allocation of telescope time by the PC</a:t>
            </a:r>
          </a:p>
          <a:p>
            <a:pPr marL="914400" indent="-914400">
              <a:buFont typeface="+mj-lt"/>
              <a:buAutoNum type="arabicPeriod"/>
            </a:pPr>
            <a:r>
              <a:rPr lang="en-US" dirty="0"/>
              <a:t>Approval by Council</a:t>
            </a:r>
          </a:p>
          <a:p>
            <a:pPr marL="914400" indent="-914400">
              <a:buFont typeface="+mj-lt"/>
              <a:buAutoNum type="arabicPeriod"/>
            </a:pPr>
            <a:r>
              <a:rPr lang="en-US" dirty="0"/>
              <a:t>Observing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DEA9BE-7626-5AB2-0EC0-4610547F38BF}"/>
              </a:ext>
            </a:extLst>
          </p:cNvPr>
          <p:cNvSpPr txBox="1"/>
          <p:nvPr/>
        </p:nvSpPr>
        <p:spPr>
          <a:xfrm>
            <a:off x="371454" y="3038841"/>
            <a:ext cx="76783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ym typeface="Wingdings" panose="05000000000000000000" pitchFamily="2" charset="2"/>
              </a:rPr>
              <a:t></a:t>
            </a:r>
            <a:endParaRPr kumimoji="0" lang="en-NL" sz="66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2069611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</Words>
  <Application>Microsoft Office PowerPoint</Application>
  <PresentationFormat>Custom</PresentationFormat>
  <Paragraphs>12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Helvetica Neue</vt:lpstr>
      <vt:lpstr>Helvetica Neue Medium</vt:lpstr>
      <vt:lpstr>Wingdings</vt:lpstr>
      <vt:lpstr>21_BasicWhite</vt:lpstr>
      <vt:lpstr>Welcome!</vt:lpstr>
      <vt:lpstr>LOFAR2.0 Large Programs Review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International LOFAR Telescope</dc:title>
  <dc:creator>Wim van Cappellen</dc:creator>
  <cp:lastModifiedBy>Wim van Cappellen</cp:lastModifiedBy>
  <cp:revision>40</cp:revision>
  <dcterms:modified xsi:type="dcterms:W3CDTF">2024-06-03T08:33:37Z</dcterms:modified>
</cp:coreProperties>
</file>