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4"/>
  </p:sldMasterIdLst>
  <p:notesMasterIdLst>
    <p:notesMasterId r:id="rId34"/>
  </p:notesMasterIdLst>
  <p:handoutMasterIdLst>
    <p:handoutMasterId r:id="rId35"/>
  </p:handoutMasterIdLst>
  <p:sldIdLst>
    <p:sldId id="256" r:id="rId5"/>
    <p:sldId id="293" r:id="rId6"/>
    <p:sldId id="294" r:id="rId7"/>
    <p:sldId id="295" r:id="rId8"/>
    <p:sldId id="296" r:id="rId9"/>
    <p:sldId id="297" r:id="rId10"/>
    <p:sldId id="298" r:id="rId11"/>
    <p:sldId id="299" r:id="rId12"/>
    <p:sldId id="301" r:id="rId13"/>
    <p:sldId id="302" r:id="rId14"/>
    <p:sldId id="303" r:id="rId15"/>
    <p:sldId id="277" r:id="rId16"/>
    <p:sldId id="304" r:id="rId17"/>
    <p:sldId id="305" r:id="rId18"/>
    <p:sldId id="306" r:id="rId19"/>
    <p:sldId id="310" r:id="rId20"/>
    <p:sldId id="307" r:id="rId21"/>
    <p:sldId id="308" r:id="rId22"/>
    <p:sldId id="309" r:id="rId23"/>
    <p:sldId id="258" r:id="rId24"/>
    <p:sldId id="312" r:id="rId25"/>
    <p:sldId id="316" r:id="rId26"/>
    <p:sldId id="311" r:id="rId27"/>
    <p:sldId id="317" r:id="rId28"/>
    <p:sldId id="276" r:id="rId29"/>
    <p:sldId id="313" r:id="rId30"/>
    <p:sldId id="260" r:id="rId31"/>
    <p:sldId id="314" r:id="rId32"/>
    <p:sldId id="315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92" userDrawn="1">
          <p15:clr>
            <a:srgbClr val="A4A3A4"/>
          </p15:clr>
        </p15:guide>
        <p15:guide id="2" pos="3144" userDrawn="1">
          <p15:clr>
            <a:srgbClr val="A4A3A4"/>
          </p15:clr>
        </p15:guide>
        <p15:guide id="3" orient="horz" pos="9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C4B1156A-380E-4F78-BDF5-A606A8083BF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74" autoAdjust="0"/>
    <p:restoredTop sz="92272" autoAdjust="0"/>
  </p:normalViewPr>
  <p:slideViewPr>
    <p:cSldViewPr snapToGrid="0">
      <p:cViewPr varScale="1">
        <p:scale>
          <a:sx n="103" d="100"/>
          <a:sy n="103" d="100"/>
        </p:scale>
        <p:origin x="632" y="168"/>
      </p:cViewPr>
      <p:guideLst>
        <p:guide orient="horz" pos="792"/>
        <p:guide pos="3144"/>
        <p:guide orient="horz" pos="960"/>
      </p:guideLst>
    </p:cSldViewPr>
  </p:slideViewPr>
  <p:outlineViewPr>
    <p:cViewPr>
      <p:scale>
        <a:sx n="33" d="100"/>
        <a:sy n="33" d="100"/>
      </p:scale>
      <p:origin x="0" y="-1194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58" d="100"/>
          <a:sy n="58" d="100"/>
        </p:scale>
        <p:origin x="3240" y="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CAE72A9-67A2-4FB1-BBF6-740F2C2EAA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7B748C-466C-45D8-970C-D4FB4FE80C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8ABBF3-49A8-4B3F-9773-22E67695BB12}" type="datetimeFigureOut">
              <a:rPr lang="en-US" smtClean="0"/>
              <a:t>6/4/24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A8C23F-271A-4B7C-87EC-108046165C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ABF6-4152-4126-AC20-23B44A3111A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EB6193-5AA7-489B-8575-00593FC261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4054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4AAC2B-A50D-4386-849A-6B59FB991B4C}" type="datetimeFigureOut">
              <a:rPr lang="en-US" smtClean="0"/>
              <a:t>6/4/24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895658-EA1F-4910-80AB-4DA76E1674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773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8643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3203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7167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634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1249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1210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7114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6342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4998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818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WD in AR </a:t>
            </a:r>
            <a:r>
              <a:rPr lang="en-US" dirty="0" err="1"/>
              <a:t>sco</a:t>
            </a:r>
            <a:r>
              <a:rPr lang="en-US" dirty="0"/>
              <a:t> ~ 10.000K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439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5711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>
                <a:solidFill>
                  <a:schemeClr val="bg1"/>
                </a:solidFill>
              </a:rPr>
              <a:t>Far off the galatic plane – fits with an older magnetar with weaker X-ray emission</a:t>
            </a:r>
          </a:p>
          <a:p>
            <a:r>
              <a:rPr lang="en-NL" dirty="0">
                <a:solidFill>
                  <a:schemeClr val="bg1"/>
                </a:solidFill>
              </a:rPr>
              <a:t>White dwarf more likely from a binary evolution standpoint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210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>
                <a:solidFill>
                  <a:schemeClr val="bg1"/>
                </a:solidFill>
              </a:rPr>
              <a:t>Far off the galatic plane – fits with an older magnetar with weaker X-ray emission</a:t>
            </a:r>
          </a:p>
          <a:p>
            <a:r>
              <a:rPr lang="en-NL" dirty="0">
                <a:solidFill>
                  <a:schemeClr val="bg1"/>
                </a:solidFill>
              </a:rPr>
              <a:t>White dwarf more likely from a binary evolution standpoint</a:t>
            </a:r>
          </a:p>
          <a:p>
            <a:r>
              <a:rPr lang="en-NL" dirty="0">
                <a:solidFill>
                  <a:schemeClr val="bg1"/>
                </a:solidFill>
              </a:rPr>
              <a:t>Yi et al. 6 hr period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9544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/>
            <a:r>
              <a:rPr lang="en-NL" sz="1200" dirty="0">
                <a:solidFill>
                  <a:schemeClr val="bg1"/>
                </a:solidFill>
              </a:rPr>
              <a:t>Ar Sco (T~11500 K) (Garnavich et al. 2021)</a:t>
            </a:r>
          </a:p>
          <a:p>
            <a:pPr marL="457200" indent="-457200"/>
            <a:r>
              <a:rPr lang="en-NL" sz="1200" dirty="0">
                <a:solidFill>
                  <a:schemeClr val="bg1"/>
                </a:solidFill>
              </a:rPr>
              <a:t>Ar Sco twin (T~11400 K) (Pelosi et al. 2024)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7206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6590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1253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401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965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5076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891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0545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0166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2075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978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10" Type="http://schemas.openxmlformats.org/officeDocument/2006/relationships/image" Target="../media/image5.png"/><Relationship Id="rId4" Type="http://schemas.openxmlformats.org/officeDocument/2006/relationships/image" Target="../media/image14.png"/><Relationship Id="rId9" Type="http://schemas.openxmlformats.org/officeDocument/2006/relationships/image" Target="../media/image2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24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9AF4D7D-42EC-4F30-296A-81B05C4E7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6843092" cy="6858000"/>
            <a:chOff x="0" y="0"/>
            <a:chExt cx="6843092" cy="6858000"/>
          </a:xfrm>
        </p:grpSpPr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0685D98A-CA5A-4C48-9AEB-4C1A201237A1}"/>
                </a:ext>
              </a:extLst>
            </p:cNvPr>
            <p:cNvSpPr/>
            <p:nvPr userDrawn="1"/>
          </p:nvSpPr>
          <p:spPr>
            <a:xfrm>
              <a:off x="2021206" y="4828032"/>
              <a:ext cx="2029968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1F97041-3EE3-4F17-990B-3AC264934EF0}"/>
                </a:ext>
              </a:extLst>
            </p:cNvPr>
            <p:cNvSpPr/>
            <p:nvPr userDrawn="1"/>
          </p:nvSpPr>
          <p:spPr>
            <a:xfrm>
              <a:off x="0" y="0"/>
              <a:ext cx="2029968" cy="2029968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1DA30E2-82DB-4AA1-B134-9482F5CD7689}"/>
                </a:ext>
              </a:extLst>
            </p:cNvPr>
            <p:cNvSpPr/>
            <p:nvPr userDrawn="1"/>
          </p:nvSpPr>
          <p:spPr>
            <a:xfrm>
              <a:off x="2457970" y="1686431"/>
              <a:ext cx="1828800" cy="1828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502070B-3F7D-436A-849C-FB64175E8B45}"/>
                </a:ext>
              </a:extLst>
            </p:cNvPr>
            <p:cNvSpPr/>
            <p:nvPr userDrawn="1"/>
          </p:nvSpPr>
          <p:spPr>
            <a:xfrm>
              <a:off x="0" y="6108192"/>
              <a:ext cx="2029968" cy="7498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9">
              <a:extLst>
                <a:ext uri="{FF2B5EF4-FFF2-40B4-BE49-F238E27FC236}">
                  <a16:creationId xmlns:a16="http://schemas.microsoft.com/office/drawing/2014/main" id="{675AAC8A-F8AB-44A3-9748-96464E9E0B6B}"/>
                </a:ext>
              </a:extLst>
            </p:cNvPr>
            <p:cNvSpPr/>
            <p:nvPr userDrawn="1"/>
          </p:nvSpPr>
          <p:spPr>
            <a:xfrm>
              <a:off x="4054172" y="4069080"/>
              <a:ext cx="2788920" cy="2788920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AC3F6810-4D95-4C6E-A30A-459BAD7510FE}"/>
                </a:ext>
              </a:extLst>
            </p:cNvPr>
            <p:cNvGrpSpPr/>
            <p:nvPr userDrawn="1"/>
          </p:nvGrpSpPr>
          <p:grpSpPr>
            <a:xfrm>
              <a:off x="23853" y="2101527"/>
              <a:ext cx="1920240" cy="1920240"/>
              <a:chOff x="5361924" y="7472790"/>
              <a:chExt cx="1828800" cy="1828800"/>
            </a:xfrm>
          </p:grpSpPr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81973B3A-7185-45FB-A2E6-A7BDE6414DF3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99" name="Group 98">
                  <a:extLst>
                    <a:ext uri="{FF2B5EF4-FFF2-40B4-BE49-F238E27FC236}">
                      <a16:creationId xmlns:a16="http://schemas.microsoft.com/office/drawing/2014/main" id="{DACFFF66-0600-406E-AF42-9FD8E8EDB397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96" name="Group 95">
                    <a:extLst>
                      <a:ext uri="{FF2B5EF4-FFF2-40B4-BE49-F238E27FC236}">
                        <a16:creationId xmlns:a16="http://schemas.microsoft.com/office/drawing/2014/main" id="{9411687D-2631-487B-AEAB-39750C9E52B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90" name="Group 89">
                      <a:extLst>
                        <a:ext uri="{FF2B5EF4-FFF2-40B4-BE49-F238E27FC236}">
                          <a16:creationId xmlns:a16="http://schemas.microsoft.com/office/drawing/2014/main" id="{4BDDEAF6-0726-4BF4-96D7-EBA489ABF3E5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89" name="Group 88">
                        <a:extLst>
                          <a:ext uri="{FF2B5EF4-FFF2-40B4-BE49-F238E27FC236}">
                            <a16:creationId xmlns:a16="http://schemas.microsoft.com/office/drawing/2014/main" id="{F80BBFBA-D0FB-4E20-8981-F569A2A0B678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86" name="Group 85">
                          <a:extLst>
                            <a:ext uri="{FF2B5EF4-FFF2-40B4-BE49-F238E27FC236}">
                              <a16:creationId xmlns:a16="http://schemas.microsoft.com/office/drawing/2014/main" id="{6B3BCF7C-4204-4B1A-8371-96E859FC8425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83" name="Group 82">
                            <a:extLst>
                              <a:ext uri="{FF2B5EF4-FFF2-40B4-BE49-F238E27FC236}">
                                <a16:creationId xmlns:a16="http://schemas.microsoft.com/office/drawing/2014/main" id="{31CF95CD-48BB-4659-870A-21584266D83F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78" name="Oval 77">
                              <a:extLst>
                                <a:ext uri="{FF2B5EF4-FFF2-40B4-BE49-F238E27FC236}">
                                  <a16:creationId xmlns:a16="http://schemas.microsoft.com/office/drawing/2014/main" id="{871E1954-F3FD-427D-8FFA-F28839673545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80" name="Oval 79">
                              <a:extLst>
                                <a:ext uri="{FF2B5EF4-FFF2-40B4-BE49-F238E27FC236}">
                                  <a16:creationId xmlns:a16="http://schemas.microsoft.com/office/drawing/2014/main" id="{B655BD1D-8AE2-43E7-B1D4-17923D0E0171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82" name="Oval 81">
                            <a:extLst>
                              <a:ext uri="{FF2B5EF4-FFF2-40B4-BE49-F238E27FC236}">
                                <a16:creationId xmlns:a16="http://schemas.microsoft.com/office/drawing/2014/main" id="{9F92C461-5E10-49F3-B4F0-F320512C0756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dirty="0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85" name="Oval 84">
                          <a:extLst>
                            <a:ext uri="{FF2B5EF4-FFF2-40B4-BE49-F238E27FC236}">
                              <a16:creationId xmlns:a16="http://schemas.microsoft.com/office/drawing/2014/main" id="{A6D57951-375C-41E9-BF45-DFC40F8E0A1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dirty="0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88" name="Oval 87">
                        <a:extLst>
                          <a:ext uri="{FF2B5EF4-FFF2-40B4-BE49-F238E27FC236}">
                            <a16:creationId xmlns:a16="http://schemas.microsoft.com/office/drawing/2014/main" id="{E4A4216D-DF9B-4DD9-989C-1F4040F3F4F7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/>
                          <a:t> </a:t>
                        </a:r>
                      </a:p>
                    </p:txBody>
                  </p:sp>
                </p:grpSp>
                <p:sp>
                  <p:nvSpPr>
                    <p:cNvPr id="92" name="Oval 91">
                      <a:extLst>
                        <a:ext uri="{FF2B5EF4-FFF2-40B4-BE49-F238E27FC236}">
                          <a16:creationId xmlns:a16="http://schemas.microsoft.com/office/drawing/2014/main" id="{3DCCC81D-9EE7-47A8-8A4C-74B5E047A33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/>
                        <a:t> </a:t>
                      </a:r>
                    </a:p>
                  </p:txBody>
                </p:sp>
              </p:grpSp>
              <p:sp>
                <p:nvSpPr>
                  <p:cNvPr id="95" name="Oval 94">
                    <a:extLst>
                      <a:ext uri="{FF2B5EF4-FFF2-40B4-BE49-F238E27FC236}">
                        <a16:creationId xmlns:a16="http://schemas.microsoft.com/office/drawing/2014/main" id="{9985F9FD-CFFB-417E-A560-28BD7BC7EE8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 </a:t>
                    </a:r>
                  </a:p>
                </p:txBody>
              </p:sp>
            </p:grp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9A923F7B-7D75-4E04-AE62-D5B99F645756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F0239D2C-73EF-42E3-B73F-E69B7C27F65B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59BA1C3D-ADED-4596-8A9D-3DEC7E848945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015F2BFA-6803-42A0-A870-794B120EF574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E09A173D-9FE5-446C-B59E-5D7C0A00BF6C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</p:grp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974C3792-995F-4717-8C8B-089BBA7DE9C7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8FD950B-0E2B-4905-8DE9-195E24B2ABE7}"/>
                </a:ext>
              </a:extLst>
            </p:cNvPr>
            <p:cNvSpPr/>
            <p:nvPr userDrawn="1"/>
          </p:nvSpPr>
          <p:spPr>
            <a:xfrm rot="10800000">
              <a:off x="1013527" y="2043171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8" name="Rectangle 9">
              <a:extLst>
                <a:ext uri="{FF2B5EF4-FFF2-40B4-BE49-F238E27FC236}">
                  <a16:creationId xmlns:a16="http://schemas.microsoft.com/office/drawing/2014/main" id="{D0B57759-E007-4FD0-9C6B-356DC53050C4}"/>
                </a:ext>
              </a:extLst>
            </p:cNvPr>
            <p:cNvSpPr/>
            <p:nvPr userDrawn="1"/>
          </p:nvSpPr>
          <p:spPr>
            <a:xfrm rot="5400000">
              <a:off x="2028432" y="4821048"/>
              <a:ext cx="2029968" cy="2029968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273C520A-0126-47DA-A75B-1A38883907A2}"/>
                </a:ext>
              </a:extLst>
            </p:cNvPr>
            <p:cNvSpPr/>
            <p:nvPr userDrawn="1"/>
          </p:nvSpPr>
          <p:spPr>
            <a:xfrm>
              <a:off x="861942" y="888111"/>
              <a:ext cx="274320" cy="2743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AB12487D-8BC9-4BEB-B6A7-B9DD702B2BD3}"/>
                </a:ext>
              </a:extLst>
            </p:cNvPr>
            <p:cNvSpPr/>
            <p:nvPr userDrawn="1"/>
          </p:nvSpPr>
          <p:spPr>
            <a:xfrm>
              <a:off x="0" y="4082178"/>
              <a:ext cx="2029968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97" name="Graphic 296">
              <a:extLst>
                <a:ext uri="{FF2B5EF4-FFF2-40B4-BE49-F238E27FC236}">
                  <a16:creationId xmlns:a16="http://schemas.microsoft.com/office/drawing/2014/main" id="{AEE6DE36-A3C9-4D40-B471-F49B6A875D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2029016" y="2051944"/>
              <a:ext cx="2029968" cy="2029968"/>
            </a:xfrm>
            <a:prstGeom prst="rect">
              <a:avLst/>
            </a:prstGeom>
          </p:spPr>
        </p:pic>
        <p:pic>
          <p:nvPicPr>
            <p:cNvPr id="299" name="Graphic 298">
              <a:extLst>
                <a:ext uri="{FF2B5EF4-FFF2-40B4-BE49-F238E27FC236}">
                  <a16:creationId xmlns:a16="http://schemas.microsoft.com/office/drawing/2014/main" id="{99FF86FA-8891-4235-B88B-CFCA3B57E5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4078224"/>
              <a:ext cx="2029968" cy="2029968"/>
            </a:xfrm>
            <a:prstGeom prst="rect">
              <a:avLst/>
            </a:prstGeom>
          </p:spPr>
        </p:pic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7ADD6DC9-9036-47C7-AAE5-8AF23CE0C8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74376" y="989441"/>
              <a:ext cx="5867327" cy="586720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14772" y="677918"/>
            <a:ext cx="6856292" cy="3590596"/>
          </a:xfrm>
        </p:spPr>
        <p:txBody>
          <a:bodyPr anchor="ctr"/>
          <a:lstStyle>
            <a:lvl1pPr algn="l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670392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240" userDrawn="1">
          <p15:clr>
            <a:srgbClr val="FBAE40"/>
          </p15:clr>
        </p15:guide>
        <p15:guide id="4" orient="horz" pos="2260" userDrawn="1">
          <p15:clr>
            <a:srgbClr val="FBAE40"/>
          </p15:clr>
        </p15:guide>
        <p15:guide id="5" pos="729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Tab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896112"/>
            <a:ext cx="10668000" cy="1325563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23">
            <a:extLst>
              <a:ext uri="{FF2B5EF4-FFF2-40B4-BE49-F238E27FC236}">
                <a16:creationId xmlns:a16="http://schemas.microsoft.com/office/drawing/2014/main" id="{AB92D86A-5036-415A-B056-A55CB2E0C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1177016" y="0"/>
            <a:ext cx="1014984" cy="1014984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0FC509-0D49-9500-59C9-DAE0A699FB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2417197"/>
            <a:ext cx="4278313" cy="3737541"/>
          </a:xfr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lang="en-US" sz="1800" smtClean="0"/>
            </a:lvl1pPr>
            <a:lvl2pPr>
              <a:spcBef>
                <a:spcPts val="0"/>
              </a:spcBef>
              <a:spcAft>
                <a:spcPts val="1200"/>
              </a:spcAft>
              <a:defRPr lang="en-US" sz="1800" smtClean="0"/>
            </a:lvl2pPr>
            <a:lvl3pPr>
              <a:spcBef>
                <a:spcPts val="0"/>
              </a:spcBef>
              <a:spcAft>
                <a:spcPts val="1200"/>
              </a:spcAft>
              <a:defRPr lang="en-US" sz="1800" smtClean="0"/>
            </a:lvl3pPr>
            <a:lvl4pPr>
              <a:spcBef>
                <a:spcPts val="0"/>
              </a:spcBef>
              <a:spcAft>
                <a:spcPts val="1200"/>
              </a:spcAft>
              <a:defRPr lang="en-US" sz="1800" smtClean="0"/>
            </a:lvl4pPr>
            <a:lvl5pPr>
              <a:spcBef>
                <a:spcPts val="0"/>
              </a:spcBef>
              <a:spcAft>
                <a:spcPts val="1200"/>
              </a:spcAft>
              <a:defRPr lang="en-US" sz="1800"/>
            </a:lvl5pPr>
          </a:lstStyle>
          <a:p>
            <a:pPr lvl="0"/>
            <a:r>
              <a:rPr lang="en-US" dirty="0"/>
              <a:t>Click to add text </a:t>
            </a:r>
          </a:p>
          <a:p>
            <a:pPr marL="685800" lvl="1" indent="-228600"/>
            <a:r>
              <a:rPr lang="en-US" dirty="0"/>
              <a:t>Second level</a:t>
            </a:r>
          </a:p>
          <a:p>
            <a:pPr marL="1143000" lvl="2" indent="-228600"/>
            <a:r>
              <a:rPr lang="en-US" dirty="0"/>
              <a:t>Third level</a:t>
            </a:r>
          </a:p>
          <a:p>
            <a:pPr marL="1600200" lvl="3" indent="-228600"/>
            <a:r>
              <a:rPr lang="en-US" dirty="0"/>
              <a:t>Fourth level</a:t>
            </a:r>
          </a:p>
          <a:p>
            <a:pPr marL="2057400" lvl="4" indent="-228600"/>
            <a:r>
              <a:rPr lang="en-US" dirty="0"/>
              <a:t>Fifth level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7113F543-A373-5951-EBF3-7E283EE52F0B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5241471" y="2417763"/>
            <a:ext cx="6188529" cy="37369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table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D4C80AE-01F3-AAB6-99EF-DB1B5934CF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443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0241B24-8629-6BC2-C72F-A156F0624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3449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FBBF9-1C14-3371-F0AC-507FFCAB3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817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890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2574" y="896111"/>
            <a:ext cx="9866540" cy="1358140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9F1898E-3E74-4E43-A202-1A664022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014984" cy="6858000"/>
            <a:chOff x="0" y="0"/>
            <a:chExt cx="1014984" cy="685800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14776F7-F8A5-4235-8C8D-17F0E4F45B03}"/>
                </a:ext>
              </a:extLst>
            </p:cNvPr>
            <p:cNvSpPr/>
            <p:nvPr userDrawn="1"/>
          </p:nvSpPr>
          <p:spPr>
            <a:xfrm>
              <a:off x="0" y="4828032"/>
              <a:ext cx="1014984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F301899-34C1-47B4-B5CD-F77BA341C0F9}"/>
                </a:ext>
              </a:extLst>
            </p:cNvPr>
            <p:cNvSpPr/>
            <p:nvPr userDrawn="1"/>
          </p:nvSpPr>
          <p:spPr>
            <a:xfrm>
              <a:off x="0" y="2833299"/>
              <a:ext cx="1014984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66E9363-03B7-439D-8B5E-0665E48F046E}"/>
                </a:ext>
              </a:extLst>
            </p:cNvPr>
            <p:cNvSpPr/>
            <p:nvPr userDrawn="1"/>
          </p:nvSpPr>
          <p:spPr>
            <a:xfrm>
              <a:off x="0" y="0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432F5F5-1688-44BD-B071-A62C04824FB8}"/>
                </a:ext>
              </a:extLst>
            </p:cNvPr>
            <p:cNvSpPr/>
            <p:nvPr userDrawn="1"/>
          </p:nvSpPr>
          <p:spPr>
            <a:xfrm>
              <a:off x="0" y="2029863"/>
              <a:ext cx="1014984" cy="81295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89FF8F5-F7B8-46B0-BB03-FE972A6832E7}"/>
                </a:ext>
              </a:extLst>
            </p:cNvPr>
            <p:cNvSpPr/>
            <p:nvPr userDrawn="1"/>
          </p:nvSpPr>
          <p:spPr>
            <a:xfrm rot="10800000">
              <a:off x="100582" y="2936725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31EB8EE7-3843-4CA8-879D-5D985DAA0D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-457200" y="5416459"/>
              <a:ext cx="1828800" cy="914400"/>
            </a:xfrm>
            <a:prstGeom prst="rect">
              <a:avLst/>
            </a:prstGeom>
          </p:spPr>
        </p:pic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5FF0EEFD-0038-4A2F-AD3B-01A98EFF5C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>
              <a:off x="-457200" y="563329"/>
              <a:ext cx="1828800" cy="914400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50232-76AA-C9E3-F846-8DB1B44E5AF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1552575" y="2481940"/>
            <a:ext cx="6477952" cy="363583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bg1"/>
                </a:solidFill>
              </a:defRPr>
            </a:lvl2pPr>
            <a:lvl3pPr marL="914400"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bg1"/>
                </a:solidFill>
              </a:defRPr>
            </a:lvl3pPr>
            <a:lvl4pPr marL="1371600"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bg1"/>
                </a:solidFill>
              </a:defRPr>
            </a:lvl4pPr>
            <a:lvl5pPr marL="1828800"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7A04978-5D2C-BBF1-9C05-C527176190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72723" y="2481940"/>
            <a:ext cx="3046391" cy="3759200"/>
          </a:xfrm>
        </p:spPr>
        <p:txBody>
          <a:bodyPr>
            <a:normAutofit/>
          </a:bodyPr>
          <a:lstStyle>
            <a:lvl1pPr marL="342900" indent="-342900">
              <a:spcAft>
                <a:spcPts val="600"/>
              </a:spcAft>
              <a:buFont typeface="+mj-lt"/>
              <a:buAutoNum type="arabicPeriod"/>
              <a:defRPr sz="1800">
                <a:solidFill>
                  <a:schemeClr val="bg1"/>
                </a:solidFill>
              </a:defRPr>
            </a:lvl1pPr>
            <a:lvl2pPr marL="800100" indent="-342900">
              <a:spcAft>
                <a:spcPts val="600"/>
              </a:spcAft>
              <a:buFont typeface="+mj-lt"/>
              <a:buAutoNum type="alphaLcPeriod"/>
              <a:defRPr sz="1800">
                <a:solidFill>
                  <a:schemeClr val="bg1"/>
                </a:solidFill>
              </a:defRPr>
            </a:lvl2pPr>
            <a:lvl3pPr marL="1257300" indent="-342900">
              <a:spcAft>
                <a:spcPts val="600"/>
              </a:spcAft>
              <a:buFont typeface="+mj-lt"/>
              <a:buAutoNum type="arabicParenR"/>
              <a:defRPr sz="1800">
                <a:solidFill>
                  <a:schemeClr val="bg1"/>
                </a:solidFill>
              </a:defRPr>
            </a:lvl3pPr>
            <a:lvl4pPr marL="1714500" indent="-342900">
              <a:spcAft>
                <a:spcPts val="600"/>
              </a:spcAft>
              <a:buFont typeface="+mj-lt"/>
              <a:buAutoNum type="alphaLcParenR"/>
              <a:defRPr sz="1800">
                <a:solidFill>
                  <a:schemeClr val="bg1"/>
                </a:solidFill>
              </a:defRPr>
            </a:lvl4pPr>
            <a:lvl5pPr marL="2171700" indent="-342900">
              <a:spcAft>
                <a:spcPts val="600"/>
              </a:spcAft>
              <a:buFont typeface="+mj-lt"/>
              <a:buAutoNum type="romanLcPeriod"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41C57AEB-9E33-4F77-9F58-DB0D1B9787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448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4" name="Footer Placeholder 4">
            <a:extLst>
              <a:ext uri="{FF2B5EF4-FFF2-40B4-BE49-F238E27FC236}">
                <a16:creationId xmlns:a16="http://schemas.microsoft.com/office/drawing/2014/main" id="{182F895D-C48A-41AA-9DE6-43A17B7E0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4452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5" name="Slide Number Placeholder 5">
            <a:extLst>
              <a:ext uri="{FF2B5EF4-FFF2-40B4-BE49-F238E27FC236}">
                <a16:creationId xmlns:a16="http://schemas.microsoft.com/office/drawing/2014/main" id="{4C15BF58-30D9-4A0E-8506-1CD777B0F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9114" y="6349999"/>
            <a:ext cx="457200" cy="365125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3688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9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4155" y="896112"/>
            <a:ext cx="10665845" cy="1325563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E06194BC-6453-CA18-2623-B07F3A5D4E92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762000" y="2417763"/>
            <a:ext cx="10665845" cy="3678235"/>
          </a:xfrm>
        </p:spPr>
        <p:txBody>
          <a:bodyPr/>
          <a:lstStyle>
            <a:lvl1pPr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icon to insert table</a:t>
            </a:r>
          </a:p>
          <a:p>
            <a:endParaRPr lang="en-US" dirty="0"/>
          </a:p>
        </p:txBody>
      </p:sp>
      <p:sp>
        <p:nvSpPr>
          <p:cNvPr id="7" name="Rectangle 23">
            <a:extLst>
              <a:ext uri="{FF2B5EF4-FFF2-40B4-BE49-F238E27FC236}">
                <a16:creationId xmlns:a16="http://schemas.microsoft.com/office/drawing/2014/main" id="{AB92D86A-5036-415A-B056-A55CB2E0C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1177016" y="0"/>
            <a:ext cx="1014984" cy="1014984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3A465A0-88AA-B50B-92D8-3A5492832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443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195F626-7C08-9907-6A85-922BE6AA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3449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BAD34A-4F3F-C89B-BBBC-E7740F414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817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748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ntent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11C2927-0A13-DC57-A83B-B8DB787A4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6843092" cy="6858000"/>
            <a:chOff x="0" y="0"/>
            <a:chExt cx="6843092" cy="6858000"/>
          </a:xfrm>
        </p:grpSpPr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0685D98A-CA5A-4C48-9AEB-4C1A201237A1}"/>
                </a:ext>
              </a:extLst>
            </p:cNvPr>
            <p:cNvSpPr/>
            <p:nvPr userDrawn="1"/>
          </p:nvSpPr>
          <p:spPr>
            <a:xfrm>
              <a:off x="2021206" y="4828032"/>
              <a:ext cx="2029968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1F97041-3EE3-4F17-990B-3AC264934EF0}"/>
                </a:ext>
              </a:extLst>
            </p:cNvPr>
            <p:cNvSpPr/>
            <p:nvPr userDrawn="1"/>
          </p:nvSpPr>
          <p:spPr>
            <a:xfrm>
              <a:off x="0" y="0"/>
              <a:ext cx="2029968" cy="2029968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1DA30E2-82DB-4AA1-B134-9482F5CD7689}"/>
                </a:ext>
              </a:extLst>
            </p:cNvPr>
            <p:cNvSpPr/>
            <p:nvPr userDrawn="1"/>
          </p:nvSpPr>
          <p:spPr>
            <a:xfrm>
              <a:off x="2457970" y="1686431"/>
              <a:ext cx="1828800" cy="1828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502070B-3F7D-436A-849C-FB64175E8B45}"/>
                </a:ext>
              </a:extLst>
            </p:cNvPr>
            <p:cNvSpPr/>
            <p:nvPr userDrawn="1"/>
          </p:nvSpPr>
          <p:spPr>
            <a:xfrm>
              <a:off x="0" y="6108192"/>
              <a:ext cx="2029968" cy="7498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9">
              <a:extLst>
                <a:ext uri="{FF2B5EF4-FFF2-40B4-BE49-F238E27FC236}">
                  <a16:creationId xmlns:a16="http://schemas.microsoft.com/office/drawing/2014/main" id="{675AAC8A-F8AB-44A3-9748-96464E9E0B6B}"/>
                </a:ext>
              </a:extLst>
            </p:cNvPr>
            <p:cNvSpPr/>
            <p:nvPr userDrawn="1"/>
          </p:nvSpPr>
          <p:spPr>
            <a:xfrm>
              <a:off x="4054172" y="4069080"/>
              <a:ext cx="2788920" cy="2788920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AC3F6810-4D95-4C6E-A30A-459BAD7510FE}"/>
                </a:ext>
              </a:extLst>
            </p:cNvPr>
            <p:cNvGrpSpPr/>
            <p:nvPr userDrawn="1"/>
          </p:nvGrpSpPr>
          <p:grpSpPr>
            <a:xfrm>
              <a:off x="23853" y="2101527"/>
              <a:ext cx="1920240" cy="1920240"/>
              <a:chOff x="5361924" y="7472790"/>
              <a:chExt cx="1828800" cy="1828800"/>
            </a:xfrm>
          </p:grpSpPr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81973B3A-7185-45FB-A2E6-A7BDE6414DF3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99" name="Group 98">
                  <a:extLst>
                    <a:ext uri="{FF2B5EF4-FFF2-40B4-BE49-F238E27FC236}">
                      <a16:creationId xmlns:a16="http://schemas.microsoft.com/office/drawing/2014/main" id="{DACFFF66-0600-406E-AF42-9FD8E8EDB397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96" name="Group 95">
                    <a:extLst>
                      <a:ext uri="{FF2B5EF4-FFF2-40B4-BE49-F238E27FC236}">
                        <a16:creationId xmlns:a16="http://schemas.microsoft.com/office/drawing/2014/main" id="{9411687D-2631-487B-AEAB-39750C9E52B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90" name="Group 89">
                      <a:extLst>
                        <a:ext uri="{FF2B5EF4-FFF2-40B4-BE49-F238E27FC236}">
                          <a16:creationId xmlns:a16="http://schemas.microsoft.com/office/drawing/2014/main" id="{4BDDEAF6-0726-4BF4-96D7-EBA489ABF3E5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89" name="Group 88">
                        <a:extLst>
                          <a:ext uri="{FF2B5EF4-FFF2-40B4-BE49-F238E27FC236}">
                            <a16:creationId xmlns:a16="http://schemas.microsoft.com/office/drawing/2014/main" id="{F80BBFBA-D0FB-4E20-8981-F569A2A0B678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86" name="Group 85">
                          <a:extLst>
                            <a:ext uri="{FF2B5EF4-FFF2-40B4-BE49-F238E27FC236}">
                              <a16:creationId xmlns:a16="http://schemas.microsoft.com/office/drawing/2014/main" id="{6B3BCF7C-4204-4B1A-8371-96E859FC8425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83" name="Group 82">
                            <a:extLst>
                              <a:ext uri="{FF2B5EF4-FFF2-40B4-BE49-F238E27FC236}">
                                <a16:creationId xmlns:a16="http://schemas.microsoft.com/office/drawing/2014/main" id="{31CF95CD-48BB-4659-870A-21584266D83F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78" name="Oval 77">
                              <a:extLst>
                                <a:ext uri="{FF2B5EF4-FFF2-40B4-BE49-F238E27FC236}">
                                  <a16:creationId xmlns:a16="http://schemas.microsoft.com/office/drawing/2014/main" id="{871E1954-F3FD-427D-8FFA-F28839673545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80" name="Oval 79">
                              <a:extLst>
                                <a:ext uri="{FF2B5EF4-FFF2-40B4-BE49-F238E27FC236}">
                                  <a16:creationId xmlns:a16="http://schemas.microsoft.com/office/drawing/2014/main" id="{B655BD1D-8AE2-43E7-B1D4-17923D0E0171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82" name="Oval 81">
                            <a:extLst>
                              <a:ext uri="{FF2B5EF4-FFF2-40B4-BE49-F238E27FC236}">
                                <a16:creationId xmlns:a16="http://schemas.microsoft.com/office/drawing/2014/main" id="{9F92C461-5E10-49F3-B4F0-F320512C0756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dirty="0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85" name="Oval 84">
                          <a:extLst>
                            <a:ext uri="{FF2B5EF4-FFF2-40B4-BE49-F238E27FC236}">
                              <a16:creationId xmlns:a16="http://schemas.microsoft.com/office/drawing/2014/main" id="{A6D57951-375C-41E9-BF45-DFC40F8E0A1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dirty="0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88" name="Oval 87">
                        <a:extLst>
                          <a:ext uri="{FF2B5EF4-FFF2-40B4-BE49-F238E27FC236}">
                            <a16:creationId xmlns:a16="http://schemas.microsoft.com/office/drawing/2014/main" id="{E4A4216D-DF9B-4DD9-989C-1F4040F3F4F7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/>
                          <a:t> </a:t>
                        </a:r>
                      </a:p>
                    </p:txBody>
                  </p:sp>
                </p:grpSp>
                <p:sp>
                  <p:nvSpPr>
                    <p:cNvPr id="92" name="Oval 91">
                      <a:extLst>
                        <a:ext uri="{FF2B5EF4-FFF2-40B4-BE49-F238E27FC236}">
                          <a16:creationId xmlns:a16="http://schemas.microsoft.com/office/drawing/2014/main" id="{3DCCC81D-9EE7-47A8-8A4C-74B5E047A33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/>
                        <a:t> </a:t>
                      </a:r>
                    </a:p>
                  </p:txBody>
                </p:sp>
              </p:grpSp>
              <p:sp>
                <p:nvSpPr>
                  <p:cNvPr id="95" name="Oval 94">
                    <a:extLst>
                      <a:ext uri="{FF2B5EF4-FFF2-40B4-BE49-F238E27FC236}">
                        <a16:creationId xmlns:a16="http://schemas.microsoft.com/office/drawing/2014/main" id="{9985F9FD-CFFB-417E-A560-28BD7BC7EE8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 </a:t>
                    </a:r>
                  </a:p>
                </p:txBody>
              </p:sp>
            </p:grp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9A923F7B-7D75-4E04-AE62-D5B99F645756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F0239D2C-73EF-42E3-B73F-E69B7C27F65B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59BA1C3D-ADED-4596-8A9D-3DEC7E848945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015F2BFA-6803-42A0-A870-794B120EF574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E09A173D-9FE5-446C-B59E-5D7C0A00BF6C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</p:grp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974C3792-995F-4717-8C8B-089BBA7DE9C7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8FD950B-0E2B-4905-8DE9-195E24B2ABE7}"/>
                </a:ext>
              </a:extLst>
            </p:cNvPr>
            <p:cNvSpPr/>
            <p:nvPr userDrawn="1"/>
          </p:nvSpPr>
          <p:spPr>
            <a:xfrm rot="10800000">
              <a:off x="1013527" y="2043171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8" name="Rectangle 9">
              <a:extLst>
                <a:ext uri="{FF2B5EF4-FFF2-40B4-BE49-F238E27FC236}">
                  <a16:creationId xmlns:a16="http://schemas.microsoft.com/office/drawing/2014/main" id="{D0B57759-E007-4FD0-9C6B-356DC53050C4}"/>
                </a:ext>
              </a:extLst>
            </p:cNvPr>
            <p:cNvSpPr/>
            <p:nvPr userDrawn="1"/>
          </p:nvSpPr>
          <p:spPr>
            <a:xfrm rot="5400000">
              <a:off x="2028432" y="4821048"/>
              <a:ext cx="2029968" cy="2029968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273C520A-0126-47DA-A75B-1A38883907A2}"/>
                </a:ext>
              </a:extLst>
            </p:cNvPr>
            <p:cNvSpPr/>
            <p:nvPr userDrawn="1"/>
          </p:nvSpPr>
          <p:spPr>
            <a:xfrm>
              <a:off x="861942" y="888111"/>
              <a:ext cx="274320" cy="2743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AB12487D-8BC9-4BEB-B6A7-B9DD702B2BD3}"/>
                </a:ext>
              </a:extLst>
            </p:cNvPr>
            <p:cNvSpPr/>
            <p:nvPr userDrawn="1"/>
          </p:nvSpPr>
          <p:spPr>
            <a:xfrm>
              <a:off x="0" y="4082178"/>
              <a:ext cx="2029968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97" name="Graphic 296">
              <a:extLst>
                <a:ext uri="{FF2B5EF4-FFF2-40B4-BE49-F238E27FC236}">
                  <a16:creationId xmlns:a16="http://schemas.microsoft.com/office/drawing/2014/main" id="{AEE6DE36-A3C9-4D40-B471-F49B6A875D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2029016" y="2051944"/>
              <a:ext cx="2029968" cy="2029968"/>
            </a:xfrm>
            <a:prstGeom prst="rect">
              <a:avLst/>
            </a:prstGeom>
          </p:spPr>
        </p:pic>
        <p:pic>
          <p:nvPicPr>
            <p:cNvPr id="299" name="Graphic 298">
              <a:extLst>
                <a:ext uri="{FF2B5EF4-FFF2-40B4-BE49-F238E27FC236}">
                  <a16:creationId xmlns:a16="http://schemas.microsoft.com/office/drawing/2014/main" id="{99FF86FA-8891-4235-B88B-CFCA3B57E5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4078224"/>
              <a:ext cx="2029968" cy="2029968"/>
            </a:xfrm>
            <a:prstGeom prst="rect">
              <a:avLst/>
            </a:prstGeom>
          </p:spPr>
        </p:pic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7ADD6DC9-9036-47C7-AAE5-8AF23CE0C8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74376" y="989441"/>
              <a:ext cx="5867327" cy="586720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0245" y="544285"/>
            <a:ext cx="5528217" cy="2685383"/>
          </a:xfrm>
        </p:spPr>
        <p:txBody>
          <a:bodyPr anchor="b">
            <a:normAutofit/>
          </a:bodyPr>
          <a:lstStyle>
            <a:lvl1pPr algn="l">
              <a:defRPr sz="4400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96340" y="3423773"/>
            <a:ext cx="5528217" cy="2029969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839583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240" userDrawn="1">
          <p15:clr>
            <a:srgbClr val="FBAE40"/>
          </p15:clr>
        </p15:guide>
        <p15:guide id="4" orient="horz" pos="2260" userDrawn="1">
          <p15:clr>
            <a:srgbClr val="FBAE40"/>
          </p15:clr>
        </p15:guide>
        <p15:guide id="5" pos="7296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3950" y="429461"/>
            <a:ext cx="6343650" cy="2668463"/>
          </a:xfrm>
        </p:spPr>
        <p:txBody>
          <a:bodyPr anchor="b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183B974-C7F1-5026-EC6E-647371B64BB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938712" y="3299953"/>
            <a:ext cx="6338888" cy="2668463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/>
            </a:lvl1pPr>
            <a:lvl2pPr marL="457200">
              <a:lnSpc>
                <a:spcPts val="2000"/>
              </a:lnSpc>
              <a:defRPr sz="1800"/>
            </a:lvl2pPr>
            <a:lvl3pPr marL="914400">
              <a:lnSpc>
                <a:spcPts val="2000"/>
              </a:lnSpc>
              <a:defRPr sz="1800"/>
            </a:lvl3pPr>
            <a:lvl4pPr marL="1371600">
              <a:lnSpc>
                <a:spcPts val="2000"/>
              </a:lnSpc>
              <a:defRPr sz="1800"/>
            </a:lvl4pPr>
            <a:lvl5pPr marL="1828800">
              <a:lnSpc>
                <a:spcPts val="2000"/>
              </a:lnSpc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64914EB-20DD-97B4-8FF9-94D739D21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9867" y="-7753"/>
            <a:ext cx="4187536" cy="6865753"/>
            <a:chOff x="-9867" y="-7753"/>
            <a:chExt cx="4187536" cy="6865753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0407AED1-9974-465A-BC9C-530E270105DE}"/>
                </a:ext>
              </a:extLst>
            </p:cNvPr>
            <p:cNvSpPr/>
            <p:nvPr userDrawn="1"/>
          </p:nvSpPr>
          <p:spPr>
            <a:xfrm flipH="1">
              <a:off x="0" y="2021358"/>
              <a:ext cx="2032942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08ADBC6-C9BE-4302-A86A-4AC842874C24}"/>
                </a:ext>
              </a:extLst>
            </p:cNvPr>
            <p:cNvSpPr/>
            <p:nvPr userDrawn="1"/>
          </p:nvSpPr>
          <p:spPr>
            <a:xfrm>
              <a:off x="2029604" y="2031653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2B04AFC-F339-4DFB-AA44-D68317065E02}"/>
                </a:ext>
              </a:extLst>
            </p:cNvPr>
            <p:cNvSpPr/>
            <p:nvPr userDrawn="1"/>
          </p:nvSpPr>
          <p:spPr>
            <a:xfrm>
              <a:off x="2028253" y="4052815"/>
              <a:ext cx="2029968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" name="Picture 19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E88B2398-8473-499F-836C-F3AF518F5B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3015" y="5086646"/>
              <a:ext cx="2019299" cy="999451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E1BC9BFE-80C0-4DA9-92DB-070C41E41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>
              <a:off x="-9867" y="-1076"/>
              <a:ext cx="2029968" cy="2029968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522571C-09D3-4F39-B963-76F80D9973F1}"/>
                </a:ext>
              </a:extLst>
            </p:cNvPr>
            <p:cNvSpPr/>
            <p:nvPr userDrawn="1"/>
          </p:nvSpPr>
          <p:spPr>
            <a:xfrm>
              <a:off x="2029968" y="6045049"/>
              <a:ext cx="2029968" cy="81295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0268D7D-D5FB-492C-8D00-3E866534BD42}"/>
                </a:ext>
              </a:extLst>
            </p:cNvPr>
            <p:cNvSpPr/>
            <p:nvPr userDrawn="1"/>
          </p:nvSpPr>
          <p:spPr>
            <a:xfrm flipH="1">
              <a:off x="0" y="4828032"/>
              <a:ext cx="2032942" cy="202996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54BCEF24-C76B-44E5-A457-E55658E8EB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2860" y="4828032"/>
              <a:ext cx="2029968" cy="2029968"/>
            </a:xfrm>
            <a:prstGeom prst="rect">
              <a:avLst/>
            </a:prstGeom>
          </p:spPr>
        </p:pic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8216784-417D-44A8-8CF1-C0CAF410EB9B}"/>
                </a:ext>
              </a:extLst>
            </p:cNvPr>
            <p:cNvGrpSpPr/>
            <p:nvPr userDrawn="1"/>
          </p:nvGrpSpPr>
          <p:grpSpPr>
            <a:xfrm>
              <a:off x="100242" y="2099803"/>
              <a:ext cx="1920240" cy="1920240"/>
              <a:chOff x="5361924" y="7472790"/>
              <a:chExt cx="1828800" cy="1828800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FFF90BA2-E949-4FDF-A88E-B68F607E3205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41F18930-2C24-4BA6-A1EB-BF1644EE8558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49" name="Group 48">
                    <a:extLst>
                      <a:ext uri="{FF2B5EF4-FFF2-40B4-BE49-F238E27FC236}">
                        <a16:creationId xmlns:a16="http://schemas.microsoft.com/office/drawing/2014/main" id="{D5953E65-C24C-4C83-86BB-E4A6D2532FD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51" name="Group 50">
                      <a:extLst>
                        <a:ext uri="{FF2B5EF4-FFF2-40B4-BE49-F238E27FC236}">
                          <a16:creationId xmlns:a16="http://schemas.microsoft.com/office/drawing/2014/main" id="{0B9DA7A8-A66E-4E0E-92DF-B3FF112EBB70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53" name="Group 52">
                        <a:extLst>
                          <a:ext uri="{FF2B5EF4-FFF2-40B4-BE49-F238E27FC236}">
                            <a16:creationId xmlns:a16="http://schemas.microsoft.com/office/drawing/2014/main" id="{94E74739-1964-4A3C-B2E5-28FEF5EF8E49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55" name="Group 54">
                          <a:extLst>
                            <a:ext uri="{FF2B5EF4-FFF2-40B4-BE49-F238E27FC236}">
                              <a16:creationId xmlns:a16="http://schemas.microsoft.com/office/drawing/2014/main" id="{E31C22DC-76BD-4E83-8A1A-B7AE70B2E8FE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57" name="Group 56">
                            <a:extLst>
                              <a:ext uri="{FF2B5EF4-FFF2-40B4-BE49-F238E27FC236}">
                                <a16:creationId xmlns:a16="http://schemas.microsoft.com/office/drawing/2014/main" id="{F63C700C-5749-4BA1-8128-78559312E825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59" name="Oval 58">
                              <a:extLst>
                                <a:ext uri="{FF2B5EF4-FFF2-40B4-BE49-F238E27FC236}">
                                  <a16:creationId xmlns:a16="http://schemas.microsoft.com/office/drawing/2014/main" id="{EC81C305-3A69-4634-8A07-56F8272122AF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60" name="Oval 59">
                              <a:extLst>
                                <a:ext uri="{FF2B5EF4-FFF2-40B4-BE49-F238E27FC236}">
                                  <a16:creationId xmlns:a16="http://schemas.microsoft.com/office/drawing/2014/main" id="{A14AAEDA-8F87-420D-A6BD-FF115C08EB7A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58" name="Oval 57">
                            <a:extLst>
                              <a:ext uri="{FF2B5EF4-FFF2-40B4-BE49-F238E27FC236}">
                                <a16:creationId xmlns:a16="http://schemas.microsoft.com/office/drawing/2014/main" id="{A1FA4EA0-701D-49A3-8962-1BD0CE6E9C0E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dirty="0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56" name="Oval 55">
                          <a:extLst>
                            <a:ext uri="{FF2B5EF4-FFF2-40B4-BE49-F238E27FC236}">
                              <a16:creationId xmlns:a16="http://schemas.microsoft.com/office/drawing/2014/main" id="{E362A8AA-1110-4C1C-9922-60F7D43E82B0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dirty="0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54" name="Oval 53">
                        <a:extLst>
                          <a:ext uri="{FF2B5EF4-FFF2-40B4-BE49-F238E27FC236}">
                            <a16:creationId xmlns:a16="http://schemas.microsoft.com/office/drawing/2014/main" id="{BC8B72EE-335A-4030-B500-7E6FB4D24F18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/>
                          <a:t> </a:t>
                        </a:r>
                      </a:p>
                    </p:txBody>
                  </p:sp>
                </p:grpSp>
                <p:sp>
                  <p:nvSpPr>
                    <p:cNvPr id="52" name="Oval 51">
                      <a:extLst>
                        <a:ext uri="{FF2B5EF4-FFF2-40B4-BE49-F238E27FC236}">
                          <a16:creationId xmlns:a16="http://schemas.microsoft.com/office/drawing/2014/main" id="{10167348-D9AA-4440-8569-849A6B0F2C2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/>
                        <a:t> </a:t>
                      </a:r>
                    </a:p>
                  </p:txBody>
                </p:sp>
              </p:grp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A5616AB2-7A83-42C0-883C-FFA27D5468C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 </a:t>
                    </a:r>
                  </a:p>
                </p:txBody>
              </p:sp>
            </p:grp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6A9CA073-4F0B-4787-B46D-7886261E945E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9AF901A3-1EC5-458F-A653-74CCEAE9A13D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4D5E35A9-4BB5-48F3-AE34-E1BDD3343EB1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A9A549D5-A823-49C4-8C36-D074E6E039B9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6A767C47-7246-4B50-8E78-82766365754A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</p:grp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0AEE1DDC-07C3-4204-A3B1-BB7C77C0622B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</p:grp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15DA288D-BE35-46E8-AA86-9F28D8504DAB}"/>
                </a:ext>
              </a:extLst>
            </p:cNvPr>
            <p:cNvSpPr/>
            <p:nvPr userDrawn="1"/>
          </p:nvSpPr>
          <p:spPr>
            <a:xfrm>
              <a:off x="0" y="4043197"/>
              <a:ext cx="2029968" cy="7845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2557B54-30A3-4192-9D51-EE28AF522DE9}"/>
                </a:ext>
              </a:extLst>
            </p:cNvPr>
            <p:cNvSpPr/>
            <p:nvPr userDrawn="1"/>
          </p:nvSpPr>
          <p:spPr>
            <a:xfrm>
              <a:off x="0" y="2021358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2208FD0E-034D-4DF3-85D7-F0EBE2775B5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632" y="-7753"/>
              <a:ext cx="4052352" cy="4040860"/>
            </a:xfrm>
            <a:prstGeom prst="line">
              <a:avLst/>
            </a:prstGeom>
            <a:ln w="508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E20239FE-47D0-4B4F-8440-F859F368C141}"/>
                </a:ext>
              </a:extLst>
            </p:cNvPr>
            <p:cNvSpPr/>
            <p:nvPr userDrawn="1"/>
          </p:nvSpPr>
          <p:spPr>
            <a:xfrm>
              <a:off x="3903349" y="3869829"/>
              <a:ext cx="274320" cy="2743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8925BB7-B630-981C-964B-37A5DCBEA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06165" y="6355080"/>
            <a:ext cx="22860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B4D24B0-E841-7B76-D133-06ABBAB6B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7419" y="6353175"/>
            <a:ext cx="457200" cy="365125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C7D011F5-A799-BEAA-9160-5743D58B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33694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399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ictur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33694" y="660358"/>
            <a:ext cx="6594768" cy="5537284"/>
          </a:xfrm>
        </p:spPr>
        <p:txBody>
          <a:bodyPr anchor="ctr">
            <a:normAutofit/>
          </a:bodyPr>
          <a:lstStyle>
            <a:lvl1pPr algn="l">
              <a:defRPr sz="4800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3" name="Picture Placeholder 62">
            <a:extLst>
              <a:ext uri="{FF2B5EF4-FFF2-40B4-BE49-F238E27FC236}">
                <a16:creationId xmlns:a16="http://schemas.microsoft.com/office/drawing/2014/main" id="{A461CB72-9777-50F4-94EC-91A4EE864A4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10800000">
            <a:off x="1" y="761322"/>
            <a:ext cx="4076118" cy="6096678"/>
          </a:xfrm>
          <a:custGeom>
            <a:avLst/>
            <a:gdLst>
              <a:gd name="connsiteX0" fmla="*/ 0 w 4076118"/>
              <a:gd name="connsiteY0" fmla="*/ 0 h 6096678"/>
              <a:gd name="connsiteX1" fmla="*/ 4076118 w 4076118"/>
              <a:gd name="connsiteY1" fmla="*/ 0 h 6096678"/>
              <a:gd name="connsiteX2" fmla="*/ 4076118 w 4076118"/>
              <a:gd name="connsiteY2" fmla="*/ 2038351 h 6096678"/>
              <a:gd name="connsiteX3" fmla="*/ 4076118 w 4076118"/>
              <a:gd name="connsiteY3" fmla="*/ 2048256 h 6096678"/>
              <a:gd name="connsiteX4" fmla="*/ 4076118 w 4076118"/>
              <a:gd name="connsiteY4" fmla="*/ 6096678 h 6096678"/>
              <a:gd name="connsiteX5" fmla="*/ 27696 w 4076118"/>
              <a:gd name="connsiteY5" fmla="*/ 2048256 h 6096678"/>
              <a:gd name="connsiteX6" fmla="*/ 0 w 4076118"/>
              <a:gd name="connsiteY6" fmla="*/ 2048256 h 609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6118" h="6096678">
                <a:moveTo>
                  <a:pt x="0" y="0"/>
                </a:moveTo>
                <a:lnTo>
                  <a:pt x="4076118" y="0"/>
                </a:lnTo>
                <a:lnTo>
                  <a:pt x="4076118" y="2038351"/>
                </a:lnTo>
                <a:lnTo>
                  <a:pt x="4076118" y="2048256"/>
                </a:lnTo>
                <a:lnTo>
                  <a:pt x="4076118" y="6096678"/>
                </a:lnTo>
                <a:lnTo>
                  <a:pt x="27696" y="2048256"/>
                </a:lnTo>
                <a:lnTo>
                  <a:pt x="0" y="204825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insert picture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1EA6F58-FA46-C921-5758-59234B148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4069439" cy="4828833"/>
            <a:chOff x="0" y="0"/>
            <a:chExt cx="4069439" cy="482883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6F989FA-6E7A-3A98-AF95-F2384308BD32}"/>
                </a:ext>
              </a:extLst>
            </p:cNvPr>
            <p:cNvSpPr>
              <a:spLocks/>
            </p:cNvSpPr>
            <p:nvPr userDrawn="1"/>
          </p:nvSpPr>
          <p:spPr>
            <a:xfrm rot="10800000" flipH="1">
              <a:off x="2026630" y="776431"/>
              <a:ext cx="2032942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23">
              <a:extLst>
                <a:ext uri="{FF2B5EF4-FFF2-40B4-BE49-F238E27FC236}">
                  <a16:creationId xmlns:a16="http://schemas.microsoft.com/office/drawing/2014/main" id="{F0BAC8B3-F184-675F-DC5F-C48CE69D7622}"/>
                </a:ext>
              </a:extLst>
            </p:cNvPr>
            <p:cNvSpPr/>
            <p:nvPr userDrawn="1"/>
          </p:nvSpPr>
          <p:spPr>
            <a:xfrm rot="10800000">
              <a:off x="0" y="766136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0B75A35-885A-CE38-4F65-95EF186B13D1}"/>
                </a:ext>
              </a:extLst>
            </p:cNvPr>
            <p:cNvSpPr/>
            <p:nvPr userDrawn="1"/>
          </p:nvSpPr>
          <p:spPr>
            <a:xfrm rot="10800000">
              <a:off x="1351" y="0"/>
              <a:ext cx="2029968" cy="7749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4B488086-4998-410C-FCC8-29CA6288A7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39471" y="2798865"/>
              <a:ext cx="2029968" cy="2029968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6879019-2911-2F60-CC5B-25D1BE752B8D}"/>
                </a:ext>
              </a:extLst>
            </p:cNvPr>
            <p:cNvSpPr/>
            <p:nvPr userDrawn="1"/>
          </p:nvSpPr>
          <p:spPr>
            <a:xfrm rot="10800000">
              <a:off x="2029604" y="0"/>
              <a:ext cx="2029968" cy="7845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CD1CD1B2-7EBC-96B6-A02D-7972C27874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035948" y="788197"/>
              <a:ext cx="2019299" cy="999451"/>
            </a:xfrm>
            <a:prstGeom prst="rect">
              <a:avLst/>
            </a:prstGeom>
          </p:spPr>
        </p:pic>
      </p:grp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F06BE819-D962-AC37-439F-ED565A046F4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85CE904-6553-6C10-CABE-C615BAF7890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934A089-1331-EFE8-38F5-AD423F91363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153525" y="6356349"/>
            <a:ext cx="2819400" cy="365125"/>
          </a:xfrm>
        </p:spPr>
        <p:txBody>
          <a:bodyPr/>
          <a:lstStyle>
            <a:lvl1pPr>
              <a:defRPr sz="1800"/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966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240" userDrawn="1">
          <p15:clr>
            <a:srgbClr val="FBAE40"/>
          </p15:clr>
        </p15:guide>
        <p15:guide id="4" orient="horz" pos="2260" userDrawn="1">
          <p15:clr>
            <a:srgbClr val="FBAE40"/>
          </p15:clr>
        </p15:guide>
        <p15:guide id="5" pos="729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+ Picture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29789" y="4130045"/>
            <a:ext cx="6594768" cy="195152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2A24CB0-5164-75CE-ED27-EF876C19C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2029167"/>
            <a:ext cx="4069439" cy="4828833"/>
            <a:chOff x="0" y="2029167"/>
            <a:chExt cx="4069439" cy="482883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6F989FA-6E7A-3A98-AF95-F2384308BD32}"/>
                </a:ext>
              </a:extLst>
            </p:cNvPr>
            <p:cNvSpPr/>
            <p:nvPr userDrawn="1"/>
          </p:nvSpPr>
          <p:spPr>
            <a:xfrm flipH="1">
              <a:off x="9867" y="4051601"/>
              <a:ext cx="2032942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23">
              <a:extLst>
                <a:ext uri="{FF2B5EF4-FFF2-40B4-BE49-F238E27FC236}">
                  <a16:creationId xmlns:a16="http://schemas.microsoft.com/office/drawing/2014/main" id="{F0BAC8B3-F184-675F-DC5F-C48CE69D7622}"/>
                </a:ext>
              </a:extLst>
            </p:cNvPr>
            <p:cNvSpPr/>
            <p:nvPr userDrawn="1"/>
          </p:nvSpPr>
          <p:spPr>
            <a:xfrm>
              <a:off x="2039471" y="4061896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0B75A35-885A-CE38-4F65-95EF186B13D1}"/>
                </a:ext>
              </a:extLst>
            </p:cNvPr>
            <p:cNvSpPr/>
            <p:nvPr userDrawn="1"/>
          </p:nvSpPr>
          <p:spPr>
            <a:xfrm>
              <a:off x="2038120" y="6083058"/>
              <a:ext cx="2029968" cy="7749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4B488086-4998-410C-FCC8-29CA6288A7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0" y="2029167"/>
              <a:ext cx="2029968" cy="2029968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27BDAED-0D36-04AE-1A0C-E36977943C38}"/>
                </a:ext>
              </a:extLst>
            </p:cNvPr>
            <p:cNvGrpSpPr/>
            <p:nvPr userDrawn="1"/>
          </p:nvGrpSpPr>
          <p:grpSpPr>
            <a:xfrm>
              <a:off x="110109" y="4130046"/>
              <a:ext cx="1920240" cy="1920240"/>
              <a:chOff x="5361924" y="7472790"/>
              <a:chExt cx="1828800" cy="1828800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DCF3798F-8E8C-7928-8347-8BC5B07B29F9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A488BF7D-B7D9-249A-4EC2-8A1F6311D1BD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29" name="Group 28">
                    <a:extLst>
                      <a:ext uri="{FF2B5EF4-FFF2-40B4-BE49-F238E27FC236}">
                        <a16:creationId xmlns:a16="http://schemas.microsoft.com/office/drawing/2014/main" id="{C68EE8A4-53F3-EAAD-F43C-1F73C11BCE4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31" name="Group 30">
                      <a:extLst>
                        <a:ext uri="{FF2B5EF4-FFF2-40B4-BE49-F238E27FC236}">
                          <a16:creationId xmlns:a16="http://schemas.microsoft.com/office/drawing/2014/main" id="{806ABFB8-B814-19D4-3D47-A20F5AE8785F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33" name="Group 32">
                        <a:extLst>
                          <a:ext uri="{FF2B5EF4-FFF2-40B4-BE49-F238E27FC236}">
                            <a16:creationId xmlns:a16="http://schemas.microsoft.com/office/drawing/2014/main" id="{992340A8-8A61-1791-D56D-37F56A662FEC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35" name="Group 34">
                          <a:extLst>
                            <a:ext uri="{FF2B5EF4-FFF2-40B4-BE49-F238E27FC236}">
                              <a16:creationId xmlns:a16="http://schemas.microsoft.com/office/drawing/2014/main" id="{CD482B6F-4CF8-CEB3-7478-EB1A76DCF567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37" name="Group 36">
                            <a:extLst>
                              <a:ext uri="{FF2B5EF4-FFF2-40B4-BE49-F238E27FC236}">
                                <a16:creationId xmlns:a16="http://schemas.microsoft.com/office/drawing/2014/main" id="{48DB94FE-59B9-2EAD-D619-84D732CEACD3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39" name="Oval 38">
                              <a:extLst>
                                <a:ext uri="{FF2B5EF4-FFF2-40B4-BE49-F238E27FC236}">
                                  <a16:creationId xmlns:a16="http://schemas.microsoft.com/office/drawing/2014/main" id="{E9EB6EED-2663-2442-C484-EF27395DCEBC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40" name="Oval 39">
                              <a:extLst>
                                <a:ext uri="{FF2B5EF4-FFF2-40B4-BE49-F238E27FC236}">
                                  <a16:creationId xmlns:a16="http://schemas.microsoft.com/office/drawing/2014/main" id="{E5978766-DE51-5FF5-41BE-B1007C37165E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38" name="Oval 37">
                            <a:extLst>
                              <a:ext uri="{FF2B5EF4-FFF2-40B4-BE49-F238E27FC236}">
                                <a16:creationId xmlns:a16="http://schemas.microsoft.com/office/drawing/2014/main" id="{749B68DA-C119-6301-085A-2E7F3F7E3CB1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dirty="0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36" name="Oval 35">
                          <a:extLst>
                            <a:ext uri="{FF2B5EF4-FFF2-40B4-BE49-F238E27FC236}">
                              <a16:creationId xmlns:a16="http://schemas.microsoft.com/office/drawing/2014/main" id="{D753957E-F4A5-E4CA-B8B3-F6AE73F159F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dirty="0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34" name="Oval 33">
                        <a:extLst>
                          <a:ext uri="{FF2B5EF4-FFF2-40B4-BE49-F238E27FC236}">
                            <a16:creationId xmlns:a16="http://schemas.microsoft.com/office/drawing/2014/main" id="{3C4F46AE-42C2-9E3D-D294-F9297389D110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/>
                          <a:t> </a:t>
                        </a:r>
                      </a:p>
                    </p:txBody>
                  </p:sp>
                </p:grpSp>
                <p:sp>
                  <p:nvSpPr>
                    <p:cNvPr id="32" name="Oval 31">
                      <a:extLst>
                        <a:ext uri="{FF2B5EF4-FFF2-40B4-BE49-F238E27FC236}">
                          <a16:creationId xmlns:a16="http://schemas.microsoft.com/office/drawing/2014/main" id="{42376F25-4466-0F15-CD2F-B821AC9CCE5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/>
                        <a:t> </a:t>
                      </a:r>
                    </a:p>
                  </p:txBody>
                </p:sp>
              </p:grpSp>
              <p:sp>
                <p:nvSpPr>
                  <p:cNvPr id="30" name="Oval 29">
                    <a:extLst>
                      <a:ext uri="{FF2B5EF4-FFF2-40B4-BE49-F238E27FC236}">
                        <a16:creationId xmlns:a16="http://schemas.microsoft.com/office/drawing/2014/main" id="{BBC988D2-4FFC-612A-DD91-A41B6194EF6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 </a:t>
                    </a:r>
                  </a:p>
                </p:txBody>
              </p:sp>
            </p:grpSp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53690E8A-1D3D-3D5D-932E-D2A2CFE5BDAB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1AE08D7C-4190-C00C-19F0-BEC1F608B97A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7B3E9873-3672-0001-60F1-6068B67A6DFE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4CD85BCE-3B9E-234C-4D1D-EC1A6A57D298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5CC66A2F-CBBE-220E-5ECB-528B8EE34F83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</p:grp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B7B0A7FC-B497-31A6-1F93-414F96AF4C47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6879019-2911-2F60-CC5B-25D1BE752B8D}"/>
                </a:ext>
              </a:extLst>
            </p:cNvPr>
            <p:cNvSpPr/>
            <p:nvPr userDrawn="1"/>
          </p:nvSpPr>
          <p:spPr>
            <a:xfrm>
              <a:off x="9867" y="6073440"/>
              <a:ext cx="2029968" cy="7845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CCEA94B-F499-5FCA-D063-7FD71F10F95B}"/>
                </a:ext>
              </a:extLst>
            </p:cNvPr>
            <p:cNvSpPr/>
            <p:nvPr userDrawn="1"/>
          </p:nvSpPr>
          <p:spPr>
            <a:xfrm>
              <a:off x="9867" y="4051601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63" name="Picture Placeholder 62">
            <a:extLst>
              <a:ext uri="{FF2B5EF4-FFF2-40B4-BE49-F238E27FC236}">
                <a16:creationId xmlns:a16="http://schemas.microsoft.com/office/drawing/2014/main" id="{A461CB72-9777-50F4-94EC-91A4EE864A4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4076118" cy="6096678"/>
          </a:xfrm>
          <a:custGeom>
            <a:avLst/>
            <a:gdLst>
              <a:gd name="connsiteX0" fmla="*/ 0 w 4076118"/>
              <a:gd name="connsiteY0" fmla="*/ 0 h 6096678"/>
              <a:gd name="connsiteX1" fmla="*/ 4076118 w 4076118"/>
              <a:gd name="connsiteY1" fmla="*/ 0 h 6096678"/>
              <a:gd name="connsiteX2" fmla="*/ 4076118 w 4076118"/>
              <a:gd name="connsiteY2" fmla="*/ 2038351 h 6096678"/>
              <a:gd name="connsiteX3" fmla="*/ 4076118 w 4076118"/>
              <a:gd name="connsiteY3" fmla="*/ 2048256 h 6096678"/>
              <a:gd name="connsiteX4" fmla="*/ 4076118 w 4076118"/>
              <a:gd name="connsiteY4" fmla="*/ 6096678 h 6096678"/>
              <a:gd name="connsiteX5" fmla="*/ 27696 w 4076118"/>
              <a:gd name="connsiteY5" fmla="*/ 2048256 h 6096678"/>
              <a:gd name="connsiteX6" fmla="*/ 0 w 4076118"/>
              <a:gd name="connsiteY6" fmla="*/ 2048256 h 609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6118" h="6096678">
                <a:moveTo>
                  <a:pt x="0" y="0"/>
                </a:moveTo>
                <a:lnTo>
                  <a:pt x="4076118" y="0"/>
                </a:lnTo>
                <a:lnTo>
                  <a:pt x="4076118" y="2038351"/>
                </a:lnTo>
                <a:lnTo>
                  <a:pt x="4076118" y="2048256"/>
                </a:lnTo>
                <a:lnTo>
                  <a:pt x="4076118" y="6096678"/>
                </a:lnTo>
                <a:lnTo>
                  <a:pt x="27696" y="2048256"/>
                </a:lnTo>
                <a:lnTo>
                  <a:pt x="0" y="204825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insert picture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15DA283-DBCD-8789-50BD-81CF4907E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61655-38FF-8CCC-CDC9-2E0F76C93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7419" y="6353175"/>
            <a:ext cx="457200" cy="365125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4A5F745-F4C6-D5CC-2EFC-B69C57895C2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8DB699E-625F-69DC-5412-0851B2CBF9A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56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240" userDrawn="1">
          <p15:clr>
            <a:srgbClr val="FBAE40"/>
          </p15:clr>
        </p15:guide>
        <p15:guide id="4" orient="horz" pos="2260" userDrawn="1">
          <p15:clr>
            <a:srgbClr val="FBAE40"/>
          </p15:clr>
        </p15:guide>
        <p15:guide id="5" pos="729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1" y="896112"/>
            <a:ext cx="6589150" cy="1988706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8EF03D4-C3B7-918C-FF43-0A9C106ACA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127476" y="-9144"/>
            <a:ext cx="4069095" cy="6867144"/>
            <a:chOff x="8127476" y="-9144"/>
            <a:chExt cx="4069095" cy="686714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FADCD25-4CC2-4A9A-B033-132F3DA6D2F5}"/>
                </a:ext>
              </a:extLst>
            </p:cNvPr>
            <p:cNvSpPr/>
            <p:nvPr userDrawn="1"/>
          </p:nvSpPr>
          <p:spPr>
            <a:xfrm>
              <a:off x="10162032" y="2014436"/>
              <a:ext cx="2029968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23">
              <a:extLst>
                <a:ext uri="{FF2B5EF4-FFF2-40B4-BE49-F238E27FC236}">
                  <a16:creationId xmlns:a16="http://schemas.microsoft.com/office/drawing/2014/main" id="{D2F68DA8-1D58-42B0-A2C9-046E92884BC1}"/>
                </a:ext>
              </a:extLst>
            </p:cNvPr>
            <p:cNvSpPr/>
            <p:nvPr userDrawn="1"/>
          </p:nvSpPr>
          <p:spPr>
            <a:xfrm rot="5400000">
              <a:off x="10160492" y="2024569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DB232A4-4F4E-48E9-9E61-BE51F716635C}"/>
                </a:ext>
              </a:extLst>
            </p:cNvPr>
            <p:cNvSpPr/>
            <p:nvPr userDrawn="1"/>
          </p:nvSpPr>
          <p:spPr>
            <a:xfrm>
              <a:off x="10162032" y="0"/>
              <a:ext cx="2029968" cy="202996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4CB66576-218C-4236-B125-DD7B03A784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10162032" y="0"/>
              <a:ext cx="2029968" cy="2029968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557D1F3-8C55-47FE-B39A-86D30F8FFEA1}"/>
                </a:ext>
              </a:extLst>
            </p:cNvPr>
            <p:cNvSpPr/>
            <p:nvPr userDrawn="1"/>
          </p:nvSpPr>
          <p:spPr>
            <a:xfrm>
              <a:off x="8139364" y="-7084"/>
              <a:ext cx="2029968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4EB6F2E-2621-4EB5-A04D-906FD08CED87}"/>
                </a:ext>
              </a:extLst>
            </p:cNvPr>
            <p:cNvSpPr/>
            <p:nvPr userDrawn="1"/>
          </p:nvSpPr>
          <p:spPr>
            <a:xfrm flipH="1">
              <a:off x="8127476" y="4807776"/>
              <a:ext cx="2032942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CC28908-2548-441C-BE9D-8728E1FC84C0}"/>
                </a:ext>
              </a:extLst>
            </p:cNvPr>
            <p:cNvSpPr/>
            <p:nvPr userDrawn="1"/>
          </p:nvSpPr>
          <p:spPr>
            <a:xfrm>
              <a:off x="10160492" y="4041539"/>
              <a:ext cx="2029968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5" name="Picture 34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731DC170-FB16-45F8-B62C-DCAB2B9AC3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7272" y="5079562"/>
              <a:ext cx="2019299" cy="999451"/>
            </a:xfrm>
            <a:prstGeom prst="rect">
              <a:avLst/>
            </a:prstGeom>
          </p:spPr>
        </p:pic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6529D2A7-ABB3-4E2D-88CA-F813997011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0800000">
              <a:off x="8139640" y="-9144"/>
              <a:ext cx="2029968" cy="2029968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DB6750E-735F-4906-8BCA-E0BD4F029617}"/>
                </a:ext>
              </a:extLst>
            </p:cNvPr>
            <p:cNvSpPr/>
            <p:nvPr userDrawn="1"/>
          </p:nvSpPr>
          <p:spPr>
            <a:xfrm>
              <a:off x="10158984" y="6016751"/>
              <a:ext cx="2029968" cy="84124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051ECE99-ACA6-46AF-98D5-81FBD3F834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131156" y="4828032"/>
              <a:ext cx="2029968" cy="2029968"/>
            </a:xfrm>
            <a:prstGeom prst="rect">
              <a:avLst/>
            </a:prstGeom>
          </p:spPr>
        </p:pic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3A847BA4-24DF-47BE-BE28-02415C2A2D3C}"/>
                </a:ext>
              </a:extLst>
            </p:cNvPr>
            <p:cNvGrpSpPr/>
            <p:nvPr userDrawn="1"/>
          </p:nvGrpSpPr>
          <p:grpSpPr>
            <a:xfrm>
              <a:off x="8227718" y="2092719"/>
              <a:ext cx="1920240" cy="1920240"/>
              <a:chOff x="5361924" y="7472790"/>
              <a:chExt cx="1828800" cy="1828800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882CC485-8A14-4767-80E8-8FB0A9991D20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E119FAB2-4AF3-4EC9-98C6-E69760D02810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49" name="Group 48">
                    <a:extLst>
                      <a:ext uri="{FF2B5EF4-FFF2-40B4-BE49-F238E27FC236}">
                        <a16:creationId xmlns:a16="http://schemas.microsoft.com/office/drawing/2014/main" id="{E2A21525-E952-4F39-A9B2-2CA7C5B14B8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51" name="Group 50">
                      <a:extLst>
                        <a:ext uri="{FF2B5EF4-FFF2-40B4-BE49-F238E27FC236}">
                          <a16:creationId xmlns:a16="http://schemas.microsoft.com/office/drawing/2014/main" id="{53BFFD34-0142-4185-8790-1D792CB2F5DD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53" name="Group 52">
                        <a:extLst>
                          <a:ext uri="{FF2B5EF4-FFF2-40B4-BE49-F238E27FC236}">
                            <a16:creationId xmlns:a16="http://schemas.microsoft.com/office/drawing/2014/main" id="{00D3FC75-8C07-4B5B-A025-3CCC5DC458DA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55" name="Group 54">
                          <a:extLst>
                            <a:ext uri="{FF2B5EF4-FFF2-40B4-BE49-F238E27FC236}">
                              <a16:creationId xmlns:a16="http://schemas.microsoft.com/office/drawing/2014/main" id="{393D2F91-0E6A-4541-843C-1FC0CC2A024A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57" name="Group 56">
                            <a:extLst>
                              <a:ext uri="{FF2B5EF4-FFF2-40B4-BE49-F238E27FC236}">
                                <a16:creationId xmlns:a16="http://schemas.microsoft.com/office/drawing/2014/main" id="{7C9F80E2-6A88-44DC-B048-7178CAA61DAF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59" name="Oval 58">
                              <a:extLst>
                                <a:ext uri="{FF2B5EF4-FFF2-40B4-BE49-F238E27FC236}">
                                  <a16:creationId xmlns:a16="http://schemas.microsoft.com/office/drawing/2014/main" id="{1D9D5420-70BE-477D-A17F-A86F19AD3FAC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60" name="Oval 59">
                              <a:extLst>
                                <a:ext uri="{FF2B5EF4-FFF2-40B4-BE49-F238E27FC236}">
                                  <a16:creationId xmlns:a16="http://schemas.microsoft.com/office/drawing/2014/main" id="{0BBACECF-9AE7-40B5-90D0-AE2CF1FBE0BD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58" name="Oval 57">
                            <a:extLst>
                              <a:ext uri="{FF2B5EF4-FFF2-40B4-BE49-F238E27FC236}">
                                <a16:creationId xmlns:a16="http://schemas.microsoft.com/office/drawing/2014/main" id="{1A76BEA0-888E-41CD-9B30-B128A39F781E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dirty="0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56" name="Oval 55">
                          <a:extLst>
                            <a:ext uri="{FF2B5EF4-FFF2-40B4-BE49-F238E27FC236}">
                              <a16:creationId xmlns:a16="http://schemas.microsoft.com/office/drawing/2014/main" id="{2EA36045-2F1D-402B-A951-B9957D5C145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dirty="0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54" name="Oval 53">
                        <a:extLst>
                          <a:ext uri="{FF2B5EF4-FFF2-40B4-BE49-F238E27FC236}">
                            <a16:creationId xmlns:a16="http://schemas.microsoft.com/office/drawing/2014/main" id="{AAF58CB3-363E-4156-8148-52E0B9CB634A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/>
                          <a:t> </a:t>
                        </a:r>
                      </a:p>
                    </p:txBody>
                  </p:sp>
                </p:grpSp>
                <p:sp>
                  <p:nvSpPr>
                    <p:cNvPr id="52" name="Oval 51">
                      <a:extLst>
                        <a:ext uri="{FF2B5EF4-FFF2-40B4-BE49-F238E27FC236}">
                          <a16:creationId xmlns:a16="http://schemas.microsoft.com/office/drawing/2014/main" id="{BDC4E05B-A602-483A-B19B-B907358D462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/>
                        <a:t> </a:t>
                      </a:r>
                    </a:p>
                  </p:txBody>
                </p:sp>
              </p:grp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55AC54D8-2C27-49A7-B1CE-C865E629499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 </a:t>
                    </a:r>
                  </a:p>
                </p:txBody>
              </p:sp>
            </p:grp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C9753262-9BA1-4716-B4B5-AAFE232A72A2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5B2AD932-98DF-4DA1-B19E-E38A4DD270F0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DE13C879-BB42-4F2C-9413-A1322DE58809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28B4D2F2-9DD5-4B23-A2F2-7DBEE9E61F6C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C1A2F663-A8A7-4337-9C39-489B4C457111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</p:grp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609761D-150A-4DE0-9604-CC3953C108D0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</p:grp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1189D1C-85ED-4EF1-A384-7C4590ED50FD}"/>
                </a:ext>
              </a:extLst>
            </p:cNvPr>
            <p:cNvSpPr/>
            <p:nvPr userDrawn="1"/>
          </p:nvSpPr>
          <p:spPr>
            <a:xfrm>
              <a:off x="8138160" y="4045868"/>
              <a:ext cx="2029968" cy="82296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45306C5-E470-4A93-9C9F-5D066F760D16}"/>
                </a:ext>
              </a:extLst>
            </p:cNvPr>
            <p:cNvSpPr/>
            <p:nvPr userDrawn="1"/>
          </p:nvSpPr>
          <p:spPr>
            <a:xfrm>
              <a:off x="8138160" y="2029968"/>
              <a:ext cx="1014984" cy="201168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31C374B-40F2-4B1E-A9D8-6E5C932FF17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138160" y="2012062"/>
              <a:ext cx="3044952" cy="7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C668341-39BE-4448-B29D-2594AE6D75C2}"/>
                </a:ext>
              </a:extLst>
            </p:cNvPr>
            <p:cNvSpPr/>
            <p:nvPr userDrawn="1"/>
          </p:nvSpPr>
          <p:spPr>
            <a:xfrm>
              <a:off x="11055096" y="1874902"/>
              <a:ext cx="274320" cy="2743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7" name="Date Placeholder 3">
            <a:extLst>
              <a:ext uri="{FF2B5EF4-FFF2-40B4-BE49-F238E27FC236}">
                <a16:creationId xmlns:a16="http://schemas.microsoft.com/office/drawing/2014/main" id="{56895315-7883-40AA-AB6E-E7F8B77E5B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1295" y="6355080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8" name="Footer Placeholder 4">
            <a:extLst>
              <a:ext uri="{FF2B5EF4-FFF2-40B4-BE49-F238E27FC236}">
                <a16:creationId xmlns:a16="http://schemas.microsoft.com/office/drawing/2014/main" id="{0000A4E2-8200-4049-B783-2C99FBDBA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99886" y="635508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9" name="Slide Number Placeholder 5">
            <a:extLst>
              <a:ext uri="{FF2B5EF4-FFF2-40B4-BE49-F238E27FC236}">
                <a16:creationId xmlns:a16="http://schemas.microsoft.com/office/drawing/2014/main" id="{179E1CD1-EB8F-4E56-ADD5-06293A7A2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7197" y="6355079"/>
            <a:ext cx="457200" cy="365125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BB414F1-8F08-3A3B-45E3-9F44595164A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62001" y="3058886"/>
            <a:ext cx="6597372" cy="3296194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>
              <a:lnSpc>
                <a:spcPts val="2000"/>
              </a:lnSpc>
              <a:defRPr sz="1800">
                <a:solidFill>
                  <a:schemeClr val="bg1"/>
                </a:solidFill>
              </a:defRPr>
            </a:lvl2pPr>
            <a:lvl3pPr marL="914400">
              <a:lnSpc>
                <a:spcPts val="2000"/>
              </a:lnSpc>
              <a:defRPr sz="1800">
                <a:solidFill>
                  <a:schemeClr val="bg1"/>
                </a:solidFill>
              </a:defRPr>
            </a:lvl3pPr>
            <a:lvl4pPr marL="1371600">
              <a:lnSpc>
                <a:spcPts val="2000"/>
              </a:lnSpc>
              <a:defRPr sz="1800">
                <a:solidFill>
                  <a:schemeClr val="bg1"/>
                </a:solidFill>
              </a:defRPr>
            </a:lvl4pPr>
            <a:lvl5pPr marL="1828800">
              <a:lnSpc>
                <a:spcPts val="2000"/>
              </a:lnSpc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0696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  <p15:guide id="4" pos="57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09F422-89F7-BDA7-7801-F364BA5D9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3045" y="-4303"/>
            <a:ext cx="7252590" cy="6862680"/>
            <a:chOff x="-3045" y="-4303"/>
            <a:chExt cx="7252590" cy="686268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629CA98-D89C-4A69-9A55-8D6C17DCDDF0}"/>
                </a:ext>
              </a:extLst>
            </p:cNvPr>
            <p:cNvSpPr/>
            <p:nvPr userDrawn="1"/>
          </p:nvSpPr>
          <p:spPr>
            <a:xfrm>
              <a:off x="-1146" y="4775407"/>
              <a:ext cx="2029968" cy="207752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12C5F573-21FC-4A6F-B46F-5583E20C99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-3045" y="-4303"/>
              <a:ext cx="2029968" cy="2029968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A65556A-38A5-4BA5-9A40-33F02F960B1E}"/>
                </a:ext>
              </a:extLst>
            </p:cNvPr>
            <p:cNvSpPr/>
            <p:nvPr userDrawn="1"/>
          </p:nvSpPr>
          <p:spPr>
            <a:xfrm>
              <a:off x="3757" y="2033993"/>
              <a:ext cx="2029968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37900790-71B8-45C8-9B6D-07E23CEA7632}"/>
                </a:ext>
              </a:extLst>
            </p:cNvPr>
            <p:cNvSpPr/>
            <p:nvPr userDrawn="1"/>
          </p:nvSpPr>
          <p:spPr>
            <a:xfrm>
              <a:off x="-218" y="4059798"/>
              <a:ext cx="2029968" cy="75956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28AC969-4FA2-44AD-A273-2A0B7839749F}"/>
                </a:ext>
              </a:extLst>
            </p:cNvPr>
            <p:cNvSpPr/>
            <p:nvPr userDrawn="1"/>
          </p:nvSpPr>
          <p:spPr>
            <a:xfrm>
              <a:off x="4071442" y="4058828"/>
              <a:ext cx="3178103" cy="2799549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91CB31D0-C621-4EF7-AE25-5C3BCD5882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038053" y="2029625"/>
              <a:ext cx="2029878" cy="2023760"/>
            </a:xfrm>
            <a:prstGeom prst="rect">
              <a:avLst/>
            </a:prstGeom>
          </p:spPr>
        </p:pic>
        <p:pic>
          <p:nvPicPr>
            <p:cNvPr id="69" name="Graphic 68">
              <a:extLst>
                <a:ext uri="{FF2B5EF4-FFF2-40B4-BE49-F238E27FC236}">
                  <a16:creationId xmlns:a16="http://schemas.microsoft.com/office/drawing/2014/main" id="{B2CC2F02-F98F-4E69-AA01-CCF96A602E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034034" y="4055808"/>
              <a:ext cx="2029968" cy="2029968"/>
            </a:xfrm>
            <a:prstGeom prst="rect">
              <a:avLst/>
            </a:prstGeom>
          </p:spPr>
        </p:pic>
        <p:sp>
          <p:nvSpPr>
            <p:cNvPr id="8" name="Rectangle 9">
              <a:extLst>
                <a:ext uri="{FF2B5EF4-FFF2-40B4-BE49-F238E27FC236}">
                  <a16:creationId xmlns:a16="http://schemas.microsoft.com/office/drawing/2014/main" id="{FE05B395-CB62-452B-A84F-936AD8EDDA92}"/>
                </a:ext>
              </a:extLst>
            </p:cNvPr>
            <p:cNvSpPr/>
            <p:nvPr userDrawn="1"/>
          </p:nvSpPr>
          <p:spPr>
            <a:xfrm>
              <a:off x="2028568" y="4060579"/>
              <a:ext cx="2029968" cy="2029968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3" name="Graphic 72">
              <a:extLst>
                <a:ext uri="{FF2B5EF4-FFF2-40B4-BE49-F238E27FC236}">
                  <a16:creationId xmlns:a16="http://schemas.microsoft.com/office/drawing/2014/main" id="{2622C30D-68C5-43FD-997F-CFD4DD72E1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5400000">
              <a:off x="2043950" y="4059923"/>
              <a:ext cx="2029968" cy="2029968"/>
            </a:xfrm>
            <a:prstGeom prst="rect">
              <a:avLst/>
            </a:prstGeom>
          </p:spPr>
        </p:pic>
        <p:pic>
          <p:nvPicPr>
            <p:cNvPr id="35" name="Picture 34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AC3CDBDC-6EB4-4B7D-A9F6-4CFA748349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6" y="3062893"/>
              <a:ext cx="2019299" cy="999451"/>
            </a:xfrm>
            <a:prstGeom prst="rect">
              <a:avLst/>
            </a:prstGeom>
          </p:spPr>
        </p:pic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34457344-691C-417A-9C29-5AD8ABC43E5A}"/>
                </a:ext>
              </a:extLst>
            </p:cNvPr>
            <p:cNvGrpSpPr/>
            <p:nvPr userDrawn="1"/>
          </p:nvGrpSpPr>
          <p:grpSpPr>
            <a:xfrm>
              <a:off x="4433" y="4836676"/>
              <a:ext cx="1965960" cy="1965960"/>
              <a:chOff x="5361924" y="7472790"/>
              <a:chExt cx="1828800" cy="1828800"/>
            </a:xfrm>
          </p:grpSpPr>
          <p:grpSp>
            <p:nvGrpSpPr>
              <p:cNvPr id="163" name="Group 162">
                <a:extLst>
                  <a:ext uri="{FF2B5EF4-FFF2-40B4-BE49-F238E27FC236}">
                    <a16:creationId xmlns:a16="http://schemas.microsoft.com/office/drawing/2014/main" id="{68DDC918-5A9B-4D14-98A4-9002D8520FD4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165" name="Group 164">
                  <a:extLst>
                    <a:ext uri="{FF2B5EF4-FFF2-40B4-BE49-F238E27FC236}">
                      <a16:creationId xmlns:a16="http://schemas.microsoft.com/office/drawing/2014/main" id="{2366D07F-988F-459E-BBD3-15126F92902E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173" name="Group 172">
                    <a:extLst>
                      <a:ext uri="{FF2B5EF4-FFF2-40B4-BE49-F238E27FC236}">
                        <a16:creationId xmlns:a16="http://schemas.microsoft.com/office/drawing/2014/main" id="{6CCACE8C-699F-4B10-BA84-94167BA05CC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176" name="Group 175">
                      <a:extLst>
                        <a:ext uri="{FF2B5EF4-FFF2-40B4-BE49-F238E27FC236}">
                          <a16:creationId xmlns:a16="http://schemas.microsoft.com/office/drawing/2014/main" id="{59F49E32-0B71-4676-8012-BA971DA2100F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178" name="Group 177">
                        <a:extLst>
                          <a:ext uri="{FF2B5EF4-FFF2-40B4-BE49-F238E27FC236}">
                            <a16:creationId xmlns:a16="http://schemas.microsoft.com/office/drawing/2014/main" id="{DF41FA5A-1504-4DC4-B514-00C377423E7C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180" name="Group 179">
                          <a:extLst>
                            <a:ext uri="{FF2B5EF4-FFF2-40B4-BE49-F238E27FC236}">
                              <a16:creationId xmlns:a16="http://schemas.microsoft.com/office/drawing/2014/main" id="{68B4610A-A91F-459F-A9C5-9FC624665516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182" name="Group 181">
                            <a:extLst>
                              <a:ext uri="{FF2B5EF4-FFF2-40B4-BE49-F238E27FC236}">
                                <a16:creationId xmlns:a16="http://schemas.microsoft.com/office/drawing/2014/main" id="{D794F6E3-A9E3-42A9-93AA-7B9E20AD922D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184" name="Oval 183">
                              <a:extLst>
                                <a:ext uri="{FF2B5EF4-FFF2-40B4-BE49-F238E27FC236}">
                                  <a16:creationId xmlns:a16="http://schemas.microsoft.com/office/drawing/2014/main" id="{90B634B0-4792-4A28-B92A-ACA35F177675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6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185" name="Oval 184">
                              <a:extLst>
                                <a:ext uri="{FF2B5EF4-FFF2-40B4-BE49-F238E27FC236}">
                                  <a16:creationId xmlns:a16="http://schemas.microsoft.com/office/drawing/2014/main" id="{1B466310-2C61-42F1-81EB-2B5BF01B2267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6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183" name="Oval 182">
                            <a:extLst>
                              <a:ext uri="{FF2B5EF4-FFF2-40B4-BE49-F238E27FC236}">
                                <a16:creationId xmlns:a16="http://schemas.microsoft.com/office/drawing/2014/main" id="{53A72A9A-79AE-4A89-8938-7A85E2248DE6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6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dirty="0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181" name="Oval 180">
                          <a:extLst>
                            <a:ext uri="{FF2B5EF4-FFF2-40B4-BE49-F238E27FC236}">
                              <a16:creationId xmlns:a16="http://schemas.microsoft.com/office/drawing/2014/main" id="{02618DCD-5B83-4412-9D1A-968C246DCAC1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6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dirty="0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179" name="Oval 178">
                        <a:extLst>
                          <a:ext uri="{FF2B5EF4-FFF2-40B4-BE49-F238E27FC236}">
                            <a16:creationId xmlns:a16="http://schemas.microsoft.com/office/drawing/2014/main" id="{29B173F9-A6EA-4B31-B4C6-3C8DE08F2F11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/>
                          <a:t> </a:t>
                        </a:r>
                      </a:p>
                    </p:txBody>
                  </p:sp>
                </p:grpSp>
                <p:sp>
                  <p:nvSpPr>
                    <p:cNvPr id="177" name="Oval 176">
                      <a:extLst>
                        <a:ext uri="{FF2B5EF4-FFF2-40B4-BE49-F238E27FC236}">
                          <a16:creationId xmlns:a16="http://schemas.microsoft.com/office/drawing/2014/main" id="{466DB0E2-4B80-4A09-8BCA-9432E1E1DAE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/>
                        <a:t> </a:t>
                      </a:r>
                    </a:p>
                  </p:txBody>
                </p:sp>
              </p:grpSp>
              <p:sp>
                <p:nvSpPr>
                  <p:cNvPr id="174" name="Oval 173">
                    <a:extLst>
                      <a:ext uri="{FF2B5EF4-FFF2-40B4-BE49-F238E27FC236}">
                        <a16:creationId xmlns:a16="http://schemas.microsoft.com/office/drawing/2014/main" id="{20D2F087-D77F-4913-922E-014FB9DEE63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 </a:t>
                    </a:r>
                  </a:p>
                </p:txBody>
              </p:sp>
            </p:grpSp>
            <p:sp>
              <p:nvSpPr>
                <p:cNvPr id="166" name="Oval 165">
                  <a:extLst>
                    <a:ext uri="{FF2B5EF4-FFF2-40B4-BE49-F238E27FC236}">
                      <a16:creationId xmlns:a16="http://schemas.microsoft.com/office/drawing/2014/main" id="{DD44EC19-A244-4489-9CB8-0361CFBFD02F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67" name="Oval 166">
                  <a:extLst>
                    <a:ext uri="{FF2B5EF4-FFF2-40B4-BE49-F238E27FC236}">
                      <a16:creationId xmlns:a16="http://schemas.microsoft.com/office/drawing/2014/main" id="{C5C029E7-6D6D-4D14-8D8E-E407011AF097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4A74D8A7-ACD3-40A3-918D-46DF99BF9F3E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71" name="Oval 170">
                  <a:extLst>
                    <a:ext uri="{FF2B5EF4-FFF2-40B4-BE49-F238E27FC236}">
                      <a16:creationId xmlns:a16="http://schemas.microsoft.com/office/drawing/2014/main" id="{9C994ED9-5124-452B-986B-4782056BCFB3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72" name="Oval 171">
                  <a:extLst>
                    <a:ext uri="{FF2B5EF4-FFF2-40B4-BE49-F238E27FC236}">
                      <a16:creationId xmlns:a16="http://schemas.microsoft.com/office/drawing/2014/main" id="{8ADCBFB4-9F0A-40FB-A585-2728254E0A7C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</p:grpSp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2E049E2-81A6-45F8-BA9F-DEA21400B1AD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</p:grp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75F20D6C-6085-4D3F-9186-6895908C97B9}"/>
                </a:ext>
              </a:extLst>
            </p:cNvPr>
            <p:cNvSpPr/>
            <p:nvPr userDrawn="1"/>
          </p:nvSpPr>
          <p:spPr>
            <a:xfrm rot="16200000">
              <a:off x="506891" y="5335524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BC56BE23-DE49-4D55-A6A0-DFE2A870120D}"/>
                </a:ext>
              </a:extLst>
            </p:cNvPr>
            <p:cNvSpPr/>
            <p:nvPr userDrawn="1"/>
          </p:nvSpPr>
          <p:spPr>
            <a:xfrm>
              <a:off x="2028658" y="6089528"/>
              <a:ext cx="2049251" cy="76847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BCF3BD55-FF25-4CA9-8016-81AEB8AA43E8}"/>
                </a:ext>
              </a:extLst>
            </p:cNvPr>
            <p:cNvSpPr/>
            <p:nvPr userDrawn="1"/>
          </p:nvSpPr>
          <p:spPr>
            <a:xfrm>
              <a:off x="3838078" y="1859479"/>
              <a:ext cx="274320" cy="2743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E09EA6C-7AC2-47BE-95B8-4D3412867BA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0" y="1990665"/>
              <a:ext cx="4023360" cy="33894"/>
            </a:xfrm>
            <a:prstGeom prst="line">
              <a:avLst/>
            </a:prstGeom>
            <a:ln w="508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74771" y="576943"/>
            <a:ext cx="6449786" cy="2785508"/>
          </a:xfrm>
        </p:spPr>
        <p:txBody>
          <a:bodyPr anchor="b">
            <a:normAutofit/>
          </a:bodyPr>
          <a:lstStyle>
            <a:lvl1pPr algn="l">
              <a:defRPr sz="4800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00591F-8CE8-B626-C81A-6C960B2BAE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74772" y="3373686"/>
            <a:ext cx="6449785" cy="1029586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1E76FB-EEE5-CB49-8EF1-C59763850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0707D5-7070-0E86-053F-FA9EECA7A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78AC75-8145-0DC9-4A08-D2F6D504C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6996" y="6281057"/>
            <a:ext cx="2819400" cy="365125"/>
          </a:xfrm>
        </p:spPr>
        <p:txBody>
          <a:bodyPr/>
          <a:lstStyle>
            <a:lvl1pPr>
              <a:defRPr sz="1800"/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70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240" userDrawn="1">
          <p15:clr>
            <a:srgbClr val="FBAE40"/>
          </p15:clr>
        </p15:guide>
        <p15:guide id="4" orient="horz" pos="2256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1736" y="896112"/>
            <a:ext cx="9389288" cy="1362456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88DF45F-9FEA-47BE-AC15-52BE148E1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239499" y="0"/>
            <a:ext cx="1015984" cy="6858000"/>
            <a:chOff x="11239499" y="0"/>
            <a:chExt cx="1015984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C51E8B0-FB58-4BB5-9CDA-4A1B4DBC5E90}"/>
                </a:ext>
              </a:extLst>
            </p:cNvPr>
            <p:cNvSpPr/>
            <p:nvPr userDrawn="1"/>
          </p:nvSpPr>
          <p:spPr>
            <a:xfrm>
              <a:off x="11240499" y="4828032"/>
              <a:ext cx="1014984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548A0B2-480B-4F04-B7B5-67A328B174D1}"/>
                </a:ext>
              </a:extLst>
            </p:cNvPr>
            <p:cNvSpPr/>
            <p:nvPr userDrawn="1"/>
          </p:nvSpPr>
          <p:spPr>
            <a:xfrm>
              <a:off x="11240499" y="2833299"/>
              <a:ext cx="1014984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60A19E0-B2DF-4E35-AD7A-80B5C429C6C1}"/>
                </a:ext>
              </a:extLst>
            </p:cNvPr>
            <p:cNvSpPr/>
            <p:nvPr userDrawn="1"/>
          </p:nvSpPr>
          <p:spPr>
            <a:xfrm>
              <a:off x="11240499" y="0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11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9C1C8F39-77F2-4753-A57A-2FD46715F2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777681" y="552957"/>
              <a:ext cx="1828800" cy="90516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A6AF7B2-2B49-4313-AA4E-3FD77CF46A04}"/>
                </a:ext>
              </a:extLst>
            </p:cNvPr>
            <p:cNvSpPr/>
            <p:nvPr userDrawn="1"/>
          </p:nvSpPr>
          <p:spPr>
            <a:xfrm>
              <a:off x="11240499" y="2029863"/>
              <a:ext cx="1014984" cy="8129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E9AA5A01-9E59-4C92-9634-32DB51F918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10880040" y="5394960"/>
              <a:ext cx="1828800" cy="914400"/>
            </a:xfrm>
            <a:prstGeom prst="rect">
              <a:avLst/>
            </a:prstGeom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D3A8643-F793-41FD-AA08-DC814719C40C}"/>
                </a:ext>
              </a:extLst>
            </p:cNvPr>
            <p:cNvSpPr/>
            <p:nvPr userDrawn="1"/>
          </p:nvSpPr>
          <p:spPr>
            <a:xfrm>
              <a:off x="11250235" y="4949368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F50D01F0-AD27-490F-8044-37B2D9E233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10793035" y="3391083"/>
              <a:ext cx="1828800" cy="914400"/>
            </a:xfrm>
            <a:prstGeom prst="rect">
              <a:avLst/>
            </a:prstGeom>
          </p:spPr>
        </p:pic>
      </p:grpSp>
      <p:sp>
        <p:nvSpPr>
          <p:cNvPr id="32" name="Date Placeholder 3">
            <a:extLst>
              <a:ext uri="{FF2B5EF4-FFF2-40B4-BE49-F238E27FC236}">
                <a16:creationId xmlns:a16="http://schemas.microsoft.com/office/drawing/2014/main" id="{417A4AF6-C906-4001-BDD2-33E1163185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1735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3" name="Footer Placeholder 4">
            <a:extLst>
              <a:ext uri="{FF2B5EF4-FFF2-40B4-BE49-F238E27FC236}">
                <a16:creationId xmlns:a16="http://schemas.microsoft.com/office/drawing/2014/main" id="{5D94E674-98A0-4C77-80E5-084E3946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2448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36214990-C58C-4D62-9381-40A242460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0265" y="6327775"/>
            <a:ext cx="457200" cy="365125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135D7B7-20E9-ADCF-4417-B443AF3112FC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71734" y="2590800"/>
            <a:ext cx="4515035" cy="350520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Font typeface="Arial" panose="020B0604020202020204" pitchFamily="34" charset="0"/>
              <a:buNone/>
              <a:defRPr sz="1800"/>
            </a:lvl1pPr>
            <a:lvl2pPr marL="457200">
              <a:lnSpc>
                <a:spcPts val="2000"/>
              </a:lnSpc>
              <a:defRPr sz="1800"/>
            </a:lvl2pPr>
            <a:lvl3pPr marL="914400">
              <a:lnSpc>
                <a:spcPts val="2000"/>
              </a:lnSpc>
              <a:defRPr sz="1800"/>
            </a:lvl3pPr>
            <a:lvl4pPr marL="1371600">
              <a:lnSpc>
                <a:spcPts val="2000"/>
              </a:lnSpc>
              <a:defRPr sz="1800"/>
            </a:lvl4pPr>
            <a:lvl5pPr marL="1828800">
              <a:lnSpc>
                <a:spcPts val="2000"/>
              </a:lnSpc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D4468C5-0B68-8408-80C5-F8681CA98918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5645989" y="2590800"/>
            <a:ext cx="4515035" cy="350520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Font typeface="Arial" panose="020B0604020202020204" pitchFamily="34" charset="0"/>
              <a:buNone/>
              <a:defRPr sz="1800"/>
            </a:lvl1pPr>
            <a:lvl2pPr marL="457200">
              <a:lnSpc>
                <a:spcPts val="2000"/>
              </a:lnSpc>
              <a:defRPr sz="1800"/>
            </a:lvl2pPr>
            <a:lvl3pPr marL="914400">
              <a:lnSpc>
                <a:spcPts val="2000"/>
              </a:lnSpc>
              <a:defRPr sz="1800"/>
            </a:lvl3pPr>
            <a:lvl4pPr marL="1371600">
              <a:lnSpc>
                <a:spcPts val="2000"/>
              </a:lnSpc>
              <a:defRPr sz="1800"/>
            </a:lvl4pPr>
            <a:lvl5pPr marL="1828800">
              <a:lnSpc>
                <a:spcPts val="2000"/>
              </a:lnSpc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8813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phic 25">
            <a:extLst>
              <a:ext uri="{FF2B5EF4-FFF2-40B4-BE49-F238E27FC236}">
                <a16:creationId xmlns:a16="http://schemas.microsoft.com/office/drawing/2014/main" id="{E1BC9BFE-80C0-4DA9-92DB-070C41E41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8097646">
            <a:off x="403102" y="-983359"/>
            <a:ext cx="2029968" cy="2029968"/>
          </a:xfrm>
          <a:prstGeom prst="rect">
            <a:avLst/>
          </a:prstGeom>
        </p:spPr>
      </p:pic>
      <p:sp>
        <p:nvSpPr>
          <p:cNvPr id="8" name="Rectangle 23">
            <a:extLst>
              <a:ext uri="{FF2B5EF4-FFF2-40B4-BE49-F238E27FC236}">
                <a16:creationId xmlns:a16="http://schemas.microsoft.com/office/drawing/2014/main" id="{F5ED01E4-35BF-4165-86B2-E3BDFD91DE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3508190">
            <a:off x="-1025089" y="458228"/>
            <a:ext cx="2029968" cy="2029968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7E6DD28-C71B-4484-973A-D12A27730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902533">
            <a:off x="407892" y="1900474"/>
            <a:ext cx="2029968" cy="2029968"/>
          </a:xfrm>
          <a:prstGeom prst="rect">
            <a:avLst/>
          </a:prstGeom>
        </p:spPr>
      </p:pic>
      <p:sp>
        <p:nvSpPr>
          <p:cNvPr id="11" name="Rectangle 23">
            <a:extLst>
              <a:ext uri="{FF2B5EF4-FFF2-40B4-BE49-F238E27FC236}">
                <a16:creationId xmlns:a16="http://schemas.microsoft.com/office/drawing/2014/main" id="{AB403917-256D-4254-A12F-F8BD19470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8900000">
            <a:off x="413443" y="1923515"/>
            <a:ext cx="2029968" cy="2029968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B06A536-5FCB-4761-9EFF-D54BE44B1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708786">
            <a:off x="-1021285" y="3355869"/>
            <a:ext cx="2029968" cy="2029968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B73C61F-3D48-4791-8280-D98D2C01E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3489227">
            <a:off x="1859807" y="3357927"/>
            <a:ext cx="2029968" cy="202996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94213EEF-F759-4045-9F53-49C1B4ECED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7411" y="5806395"/>
            <a:ext cx="2870810" cy="1000774"/>
            <a:chOff x="-13699" y="5839164"/>
            <a:chExt cx="2862790" cy="1000774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EA4D38A-6ACD-4296-B454-E5BD7EAC7990}"/>
                </a:ext>
              </a:extLst>
            </p:cNvPr>
            <p:cNvSpPr/>
            <p:nvPr userDrawn="1"/>
          </p:nvSpPr>
          <p:spPr>
            <a:xfrm>
              <a:off x="-13699" y="5839164"/>
              <a:ext cx="2862790" cy="28868"/>
            </a:xfrm>
            <a:custGeom>
              <a:avLst/>
              <a:gdLst>
                <a:gd name="connsiteX0" fmla="*/ 0 w 2862790"/>
                <a:gd name="connsiteY0" fmla="*/ 0 h 28868"/>
                <a:gd name="connsiteX1" fmla="*/ 2862790 w 2862790"/>
                <a:gd name="connsiteY1" fmla="*/ 0 h 28868"/>
                <a:gd name="connsiteX2" fmla="*/ 2833921 w 2862790"/>
                <a:gd name="connsiteY2" fmla="*/ 28868 h 28868"/>
                <a:gd name="connsiteX3" fmla="*/ 28868 w 2862790"/>
                <a:gd name="connsiteY3" fmla="*/ 28868 h 28868"/>
                <a:gd name="connsiteX4" fmla="*/ 0 w 2862790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2790" h="28868">
                  <a:moveTo>
                    <a:pt x="0" y="0"/>
                  </a:moveTo>
                  <a:lnTo>
                    <a:pt x="2862790" y="0"/>
                  </a:lnTo>
                  <a:lnTo>
                    <a:pt x="2833921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4E32D04-F635-443B-B642-A509F0473CB5}"/>
                </a:ext>
              </a:extLst>
            </p:cNvPr>
            <p:cNvSpPr/>
            <p:nvPr userDrawn="1"/>
          </p:nvSpPr>
          <p:spPr>
            <a:xfrm>
              <a:off x="47246" y="5900109"/>
              <a:ext cx="2740900" cy="28868"/>
            </a:xfrm>
            <a:custGeom>
              <a:avLst/>
              <a:gdLst>
                <a:gd name="connsiteX0" fmla="*/ 0 w 2740900"/>
                <a:gd name="connsiteY0" fmla="*/ 0 h 28868"/>
                <a:gd name="connsiteX1" fmla="*/ 2740900 w 2740900"/>
                <a:gd name="connsiteY1" fmla="*/ 0 h 28868"/>
                <a:gd name="connsiteX2" fmla="*/ 2712032 w 2740900"/>
                <a:gd name="connsiteY2" fmla="*/ 28868 h 28868"/>
                <a:gd name="connsiteX3" fmla="*/ 28868 w 2740900"/>
                <a:gd name="connsiteY3" fmla="*/ 28868 h 28868"/>
                <a:gd name="connsiteX4" fmla="*/ 0 w 2740900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0900" h="28868">
                  <a:moveTo>
                    <a:pt x="0" y="0"/>
                  </a:moveTo>
                  <a:lnTo>
                    <a:pt x="2740900" y="0"/>
                  </a:lnTo>
                  <a:lnTo>
                    <a:pt x="2712032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C95F7659-0C0B-4798-8392-E6B36B62DEA4}"/>
                </a:ext>
              </a:extLst>
            </p:cNvPr>
            <p:cNvSpPr/>
            <p:nvPr userDrawn="1"/>
          </p:nvSpPr>
          <p:spPr>
            <a:xfrm>
              <a:off x="108992" y="5960251"/>
              <a:ext cx="2619012" cy="29671"/>
            </a:xfrm>
            <a:custGeom>
              <a:avLst/>
              <a:gdLst>
                <a:gd name="connsiteX0" fmla="*/ 0 w 2619012"/>
                <a:gd name="connsiteY0" fmla="*/ 0 h 29671"/>
                <a:gd name="connsiteX1" fmla="*/ 2619012 w 2619012"/>
                <a:gd name="connsiteY1" fmla="*/ 0 h 29671"/>
                <a:gd name="connsiteX2" fmla="*/ 2590143 w 2619012"/>
                <a:gd name="connsiteY2" fmla="*/ 28868 h 29671"/>
                <a:gd name="connsiteX3" fmla="*/ 28067 w 2619012"/>
                <a:gd name="connsiteY3" fmla="*/ 29671 h 29671"/>
                <a:gd name="connsiteX4" fmla="*/ 28869 w 2619012"/>
                <a:gd name="connsiteY4" fmla="*/ 28869 h 29671"/>
                <a:gd name="connsiteX5" fmla="*/ 0 w 2619012"/>
                <a:gd name="connsiteY5" fmla="*/ 0 h 2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9012" h="29671">
                  <a:moveTo>
                    <a:pt x="0" y="0"/>
                  </a:moveTo>
                  <a:lnTo>
                    <a:pt x="2619012" y="0"/>
                  </a:lnTo>
                  <a:lnTo>
                    <a:pt x="2590143" y="28868"/>
                  </a:lnTo>
                  <a:lnTo>
                    <a:pt x="28067" y="29671"/>
                  </a:lnTo>
                  <a:lnTo>
                    <a:pt x="28869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BB69ABA-A9D2-4649-A1AB-E12AA2D2C8E7}"/>
                </a:ext>
              </a:extLst>
            </p:cNvPr>
            <p:cNvSpPr/>
            <p:nvPr userDrawn="1"/>
          </p:nvSpPr>
          <p:spPr>
            <a:xfrm>
              <a:off x="169937" y="6021196"/>
              <a:ext cx="2497122" cy="29670"/>
            </a:xfrm>
            <a:custGeom>
              <a:avLst/>
              <a:gdLst>
                <a:gd name="connsiteX0" fmla="*/ 0 w 2497122"/>
                <a:gd name="connsiteY0" fmla="*/ 0 h 29670"/>
                <a:gd name="connsiteX1" fmla="*/ 2497122 w 2497122"/>
                <a:gd name="connsiteY1" fmla="*/ 0 h 29670"/>
                <a:gd name="connsiteX2" fmla="*/ 2468254 w 2497122"/>
                <a:gd name="connsiteY2" fmla="*/ 28868 h 29670"/>
                <a:gd name="connsiteX3" fmla="*/ 28066 w 2497122"/>
                <a:gd name="connsiteY3" fmla="*/ 29670 h 29670"/>
                <a:gd name="connsiteX4" fmla="*/ 28868 w 2497122"/>
                <a:gd name="connsiteY4" fmla="*/ 28868 h 29670"/>
                <a:gd name="connsiteX5" fmla="*/ 0 w 2497122"/>
                <a:gd name="connsiteY5" fmla="*/ 0 h 2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97122" h="29670">
                  <a:moveTo>
                    <a:pt x="0" y="0"/>
                  </a:moveTo>
                  <a:lnTo>
                    <a:pt x="2497122" y="0"/>
                  </a:lnTo>
                  <a:lnTo>
                    <a:pt x="2468254" y="28868"/>
                  </a:lnTo>
                  <a:lnTo>
                    <a:pt x="28066" y="29670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8B88CE23-E34F-470C-8C56-46C08322365F}"/>
                </a:ext>
              </a:extLst>
            </p:cNvPr>
            <p:cNvSpPr/>
            <p:nvPr userDrawn="1"/>
          </p:nvSpPr>
          <p:spPr>
            <a:xfrm>
              <a:off x="229279" y="6082140"/>
              <a:ext cx="2376837" cy="28869"/>
            </a:xfrm>
            <a:custGeom>
              <a:avLst/>
              <a:gdLst>
                <a:gd name="connsiteX0" fmla="*/ 0 w 2376837"/>
                <a:gd name="connsiteY0" fmla="*/ 0 h 28869"/>
                <a:gd name="connsiteX1" fmla="*/ 2376837 w 2376837"/>
                <a:gd name="connsiteY1" fmla="*/ 0 h 28869"/>
                <a:gd name="connsiteX2" fmla="*/ 2347968 w 2376837"/>
                <a:gd name="connsiteY2" fmla="*/ 28868 h 28869"/>
                <a:gd name="connsiteX3" fmla="*/ 28868 w 2376837"/>
                <a:gd name="connsiteY3" fmla="*/ 28869 h 28869"/>
                <a:gd name="connsiteX4" fmla="*/ 0 w 2376837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837" h="28869">
                  <a:moveTo>
                    <a:pt x="0" y="0"/>
                  </a:moveTo>
                  <a:lnTo>
                    <a:pt x="2376837" y="0"/>
                  </a:lnTo>
                  <a:lnTo>
                    <a:pt x="2347968" y="28868"/>
                  </a:lnTo>
                  <a:lnTo>
                    <a:pt x="28868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5BCEDE2-961E-42E0-AF9C-3D070C974007}"/>
                </a:ext>
              </a:extLst>
            </p:cNvPr>
            <p:cNvSpPr/>
            <p:nvPr userDrawn="1"/>
          </p:nvSpPr>
          <p:spPr>
            <a:xfrm>
              <a:off x="290222" y="6143085"/>
              <a:ext cx="2254948" cy="28868"/>
            </a:xfrm>
            <a:custGeom>
              <a:avLst/>
              <a:gdLst>
                <a:gd name="connsiteX0" fmla="*/ 0 w 2254948"/>
                <a:gd name="connsiteY0" fmla="*/ 0 h 28868"/>
                <a:gd name="connsiteX1" fmla="*/ 2254948 w 2254948"/>
                <a:gd name="connsiteY1" fmla="*/ 0 h 28868"/>
                <a:gd name="connsiteX2" fmla="*/ 2226080 w 2254948"/>
                <a:gd name="connsiteY2" fmla="*/ 28868 h 28868"/>
                <a:gd name="connsiteX3" fmla="*/ 28868 w 2254948"/>
                <a:gd name="connsiteY3" fmla="*/ 28868 h 28868"/>
                <a:gd name="connsiteX4" fmla="*/ 0 w 2254948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4948" h="28868">
                  <a:moveTo>
                    <a:pt x="0" y="0"/>
                  </a:moveTo>
                  <a:lnTo>
                    <a:pt x="2254948" y="0"/>
                  </a:lnTo>
                  <a:lnTo>
                    <a:pt x="2226080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FB930397-7A2A-4C50-9EC9-7E3107D065D2}"/>
                </a:ext>
              </a:extLst>
            </p:cNvPr>
            <p:cNvSpPr/>
            <p:nvPr userDrawn="1"/>
          </p:nvSpPr>
          <p:spPr>
            <a:xfrm>
              <a:off x="351970" y="6203227"/>
              <a:ext cx="2133059" cy="29671"/>
            </a:xfrm>
            <a:custGeom>
              <a:avLst/>
              <a:gdLst>
                <a:gd name="connsiteX0" fmla="*/ 2133059 w 2133059"/>
                <a:gd name="connsiteY0" fmla="*/ 0 h 29671"/>
                <a:gd name="connsiteX1" fmla="*/ 2104190 w 2133059"/>
                <a:gd name="connsiteY1" fmla="*/ 28869 h 29671"/>
                <a:gd name="connsiteX2" fmla="*/ 28066 w 2133059"/>
                <a:gd name="connsiteY2" fmla="*/ 29671 h 29671"/>
                <a:gd name="connsiteX3" fmla="*/ 28868 w 2133059"/>
                <a:gd name="connsiteY3" fmla="*/ 28869 h 29671"/>
                <a:gd name="connsiteX4" fmla="*/ 0 w 2133059"/>
                <a:gd name="connsiteY4" fmla="*/ 1 h 29671"/>
                <a:gd name="connsiteX5" fmla="*/ 2133059 w 2133059"/>
                <a:gd name="connsiteY5" fmla="*/ 0 h 2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33059" h="29671">
                  <a:moveTo>
                    <a:pt x="2133059" y="0"/>
                  </a:moveTo>
                  <a:lnTo>
                    <a:pt x="2104190" y="28869"/>
                  </a:lnTo>
                  <a:lnTo>
                    <a:pt x="28066" y="29671"/>
                  </a:lnTo>
                  <a:lnTo>
                    <a:pt x="28868" y="28869"/>
                  </a:lnTo>
                  <a:lnTo>
                    <a:pt x="0" y="1"/>
                  </a:lnTo>
                  <a:lnTo>
                    <a:pt x="21330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8CA98174-D81B-4241-92F9-D0D2028FFEA9}"/>
                </a:ext>
              </a:extLst>
            </p:cNvPr>
            <p:cNvSpPr/>
            <p:nvPr userDrawn="1"/>
          </p:nvSpPr>
          <p:spPr>
            <a:xfrm>
              <a:off x="411310" y="6264172"/>
              <a:ext cx="2012774" cy="28868"/>
            </a:xfrm>
            <a:custGeom>
              <a:avLst/>
              <a:gdLst>
                <a:gd name="connsiteX0" fmla="*/ 0 w 2012774"/>
                <a:gd name="connsiteY0" fmla="*/ 0 h 28868"/>
                <a:gd name="connsiteX1" fmla="*/ 2012774 w 2012774"/>
                <a:gd name="connsiteY1" fmla="*/ 0 h 28868"/>
                <a:gd name="connsiteX2" fmla="*/ 1983905 w 2012774"/>
                <a:gd name="connsiteY2" fmla="*/ 28868 h 28868"/>
                <a:gd name="connsiteX3" fmla="*/ 28868 w 2012774"/>
                <a:gd name="connsiteY3" fmla="*/ 28868 h 28868"/>
                <a:gd name="connsiteX4" fmla="*/ 0 w 2012774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2774" h="28868">
                  <a:moveTo>
                    <a:pt x="0" y="0"/>
                  </a:moveTo>
                  <a:lnTo>
                    <a:pt x="2012774" y="0"/>
                  </a:lnTo>
                  <a:lnTo>
                    <a:pt x="1983905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4CE4FB8-5E60-4288-B2FA-CF9316ED449F}"/>
                </a:ext>
              </a:extLst>
            </p:cNvPr>
            <p:cNvSpPr/>
            <p:nvPr userDrawn="1"/>
          </p:nvSpPr>
          <p:spPr>
            <a:xfrm>
              <a:off x="472255" y="6325117"/>
              <a:ext cx="1890884" cy="28868"/>
            </a:xfrm>
            <a:custGeom>
              <a:avLst/>
              <a:gdLst>
                <a:gd name="connsiteX0" fmla="*/ 0 w 1890884"/>
                <a:gd name="connsiteY0" fmla="*/ 0 h 28868"/>
                <a:gd name="connsiteX1" fmla="*/ 1890884 w 1890884"/>
                <a:gd name="connsiteY1" fmla="*/ 0 h 28868"/>
                <a:gd name="connsiteX2" fmla="*/ 1862016 w 1890884"/>
                <a:gd name="connsiteY2" fmla="*/ 28868 h 28868"/>
                <a:gd name="connsiteX3" fmla="*/ 28868 w 1890884"/>
                <a:gd name="connsiteY3" fmla="*/ 28868 h 28868"/>
                <a:gd name="connsiteX4" fmla="*/ 0 w 1890884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0884" h="28868">
                  <a:moveTo>
                    <a:pt x="0" y="0"/>
                  </a:moveTo>
                  <a:lnTo>
                    <a:pt x="1890884" y="0"/>
                  </a:lnTo>
                  <a:lnTo>
                    <a:pt x="1862016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6F69FE5C-0AF0-42F6-A721-9E2244C967AA}"/>
                </a:ext>
              </a:extLst>
            </p:cNvPr>
            <p:cNvSpPr/>
            <p:nvPr userDrawn="1"/>
          </p:nvSpPr>
          <p:spPr>
            <a:xfrm>
              <a:off x="533199" y="6386061"/>
              <a:ext cx="1768996" cy="28869"/>
            </a:xfrm>
            <a:custGeom>
              <a:avLst/>
              <a:gdLst>
                <a:gd name="connsiteX0" fmla="*/ 0 w 1768996"/>
                <a:gd name="connsiteY0" fmla="*/ 0 h 28869"/>
                <a:gd name="connsiteX1" fmla="*/ 1768996 w 1768996"/>
                <a:gd name="connsiteY1" fmla="*/ 0 h 28869"/>
                <a:gd name="connsiteX2" fmla="*/ 1740128 w 1768996"/>
                <a:gd name="connsiteY2" fmla="*/ 28868 h 28869"/>
                <a:gd name="connsiteX3" fmla="*/ 28869 w 1768996"/>
                <a:gd name="connsiteY3" fmla="*/ 28869 h 28869"/>
                <a:gd name="connsiteX4" fmla="*/ 0 w 1768996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8996" h="28869">
                  <a:moveTo>
                    <a:pt x="0" y="0"/>
                  </a:moveTo>
                  <a:lnTo>
                    <a:pt x="1768996" y="0"/>
                  </a:lnTo>
                  <a:lnTo>
                    <a:pt x="1740128" y="28868"/>
                  </a:lnTo>
                  <a:lnTo>
                    <a:pt x="28869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E8311083-D41B-4770-B6A9-AFA83AAF2885}"/>
                </a:ext>
              </a:extLst>
            </p:cNvPr>
            <p:cNvSpPr/>
            <p:nvPr userDrawn="1"/>
          </p:nvSpPr>
          <p:spPr>
            <a:xfrm>
              <a:off x="594946" y="6446204"/>
              <a:ext cx="1647106" cy="29670"/>
            </a:xfrm>
            <a:custGeom>
              <a:avLst/>
              <a:gdLst>
                <a:gd name="connsiteX0" fmla="*/ 0 w 1647106"/>
                <a:gd name="connsiteY0" fmla="*/ 0 h 29670"/>
                <a:gd name="connsiteX1" fmla="*/ 1647106 w 1647106"/>
                <a:gd name="connsiteY1" fmla="*/ 0 h 29670"/>
                <a:gd name="connsiteX2" fmla="*/ 1618238 w 1647106"/>
                <a:gd name="connsiteY2" fmla="*/ 28868 h 29670"/>
                <a:gd name="connsiteX3" fmla="*/ 28066 w 1647106"/>
                <a:gd name="connsiteY3" fmla="*/ 29670 h 29670"/>
                <a:gd name="connsiteX4" fmla="*/ 28868 w 1647106"/>
                <a:gd name="connsiteY4" fmla="*/ 28868 h 29670"/>
                <a:gd name="connsiteX5" fmla="*/ 0 w 1647106"/>
                <a:gd name="connsiteY5" fmla="*/ 0 h 2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47106" h="29670">
                  <a:moveTo>
                    <a:pt x="0" y="0"/>
                  </a:moveTo>
                  <a:lnTo>
                    <a:pt x="1647106" y="0"/>
                  </a:lnTo>
                  <a:lnTo>
                    <a:pt x="1618238" y="28868"/>
                  </a:lnTo>
                  <a:lnTo>
                    <a:pt x="28066" y="29670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30A62EE-9416-445D-B0B2-018F008614B8}"/>
                </a:ext>
              </a:extLst>
            </p:cNvPr>
            <p:cNvSpPr/>
            <p:nvPr userDrawn="1"/>
          </p:nvSpPr>
          <p:spPr>
            <a:xfrm>
              <a:off x="654287" y="6507148"/>
              <a:ext cx="1526821" cy="28869"/>
            </a:xfrm>
            <a:custGeom>
              <a:avLst/>
              <a:gdLst>
                <a:gd name="connsiteX0" fmla="*/ 0 w 1526821"/>
                <a:gd name="connsiteY0" fmla="*/ 0 h 28869"/>
                <a:gd name="connsiteX1" fmla="*/ 1526821 w 1526821"/>
                <a:gd name="connsiteY1" fmla="*/ 0 h 28869"/>
                <a:gd name="connsiteX2" fmla="*/ 1497952 w 1526821"/>
                <a:gd name="connsiteY2" fmla="*/ 28868 h 28869"/>
                <a:gd name="connsiteX3" fmla="*/ 28868 w 1526821"/>
                <a:gd name="connsiteY3" fmla="*/ 28869 h 28869"/>
                <a:gd name="connsiteX4" fmla="*/ 0 w 1526821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6821" h="28869">
                  <a:moveTo>
                    <a:pt x="0" y="0"/>
                  </a:moveTo>
                  <a:lnTo>
                    <a:pt x="1526821" y="0"/>
                  </a:lnTo>
                  <a:lnTo>
                    <a:pt x="1497952" y="28868"/>
                  </a:lnTo>
                  <a:lnTo>
                    <a:pt x="28868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4A92E211-EBEF-4E62-97FD-46ECC42436DF}"/>
                </a:ext>
              </a:extLst>
            </p:cNvPr>
            <p:cNvSpPr/>
            <p:nvPr userDrawn="1"/>
          </p:nvSpPr>
          <p:spPr>
            <a:xfrm>
              <a:off x="715231" y="6568093"/>
              <a:ext cx="1404932" cy="28868"/>
            </a:xfrm>
            <a:custGeom>
              <a:avLst/>
              <a:gdLst>
                <a:gd name="connsiteX0" fmla="*/ 0 w 1404932"/>
                <a:gd name="connsiteY0" fmla="*/ 0 h 28868"/>
                <a:gd name="connsiteX1" fmla="*/ 1404932 w 1404932"/>
                <a:gd name="connsiteY1" fmla="*/ 0 h 28868"/>
                <a:gd name="connsiteX2" fmla="*/ 1376064 w 1404932"/>
                <a:gd name="connsiteY2" fmla="*/ 28868 h 28868"/>
                <a:gd name="connsiteX3" fmla="*/ 28868 w 1404932"/>
                <a:gd name="connsiteY3" fmla="*/ 28868 h 28868"/>
                <a:gd name="connsiteX4" fmla="*/ 0 w 1404932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4932" h="28868">
                  <a:moveTo>
                    <a:pt x="0" y="0"/>
                  </a:moveTo>
                  <a:lnTo>
                    <a:pt x="1404932" y="0"/>
                  </a:lnTo>
                  <a:lnTo>
                    <a:pt x="1376064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CC8A63A1-564C-478A-B490-96E1C76014CC}"/>
                </a:ext>
              </a:extLst>
            </p:cNvPr>
            <p:cNvSpPr/>
            <p:nvPr userDrawn="1"/>
          </p:nvSpPr>
          <p:spPr>
            <a:xfrm>
              <a:off x="776977" y="6628235"/>
              <a:ext cx="1283044" cy="29671"/>
            </a:xfrm>
            <a:custGeom>
              <a:avLst/>
              <a:gdLst>
                <a:gd name="connsiteX0" fmla="*/ 1283044 w 1283044"/>
                <a:gd name="connsiteY0" fmla="*/ 0 h 29671"/>
                <a:gd name="connsiteX1" fmla="*/ 1254175 w 1283044"/>
                <a:gd name="connsiteY1" fmla="*/ 28869 h 29671"/>
                <a:gd name="connsiteX2" fmla="*/ 28067 w 1283044"/>
                <a:gd name="connsiteY2" fmla="*/ 29671 h 29671"/>
                <a:gd name="connsiteX3" fmla="*/ 28869 w 1283044"/>
                <a:gd name="connsiteY3" fmla="*/ 28869 h 29671"/>
                <a:gd name="connsiteX4" fmla="*/ 0 w 1283044"/>
                <a:gd name="connsiteY4" fmla="*/ 1 h 29671"/>
                <a:gd name="connsiteX5" fmla="*/ 1283044 w 1283044"/>
                <a:gd name="connsiteY5" fmla="*/ 0 h 2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3044" h="29671">
                  <a:moveTo>
                    <a:pt x="1283044" y="0"/>
                  </a:moveTo>
                  <a:lnTo>
                    <a:pt x="1254175" y="28869"/>
                  </a:lnTo>
                  <a:lnTo>
                    <a:pt x="28067" y="29671"/>
                  </a:lnTo>
                  <a:lnTo>
                    <a:pt x="28869" y="28869"/>
                  </a:lnTo>
                  <a:lnTo>
                    <a:pt x="0" y="1"/>
                  </a:lnTo>
                  <a:lnTo>
                    <a:pt x="12830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162FC41-462F-4E99-AACA-F5B9C804FB14}"/>
                </a:ext>
              </a:extLst>
            </p:cNvPr>
            <p:cNvSpPr/>
            <p:nvPr userDrawn="1"/>
          </p:nvSpPr>
          <p:spPr>
            <a:xfrm>
              <a:off x="837922" y="6689180"/>
              <a:ext cx="1161154" cy="29670"/>
            </a:xfrm>
            <a:custGeom>
              <a:avLst/>
              <a:gdLst>
                <a:gd name="connsiteX0" fmla="*/ 0 w 1161154"/>
                <a:gd name="connsiteY0" fmla="*/ 0 h 29670"/>
                <a:gd name="connsiteX1" fmla="*/ 1161154 w 1161154"/>
                <a:gd name="connsiteY1" fmla="*/ 0 h 29670"/>
                <a:gd name="connsiteX2" fmla="*/ 1132285 w 1161154"/>
                <a:gd name="connsiteY2" fmla="*/ 28868 h 29670"/>
                <a:gd name="connsiteX3" fmla="*/ 28066 w 1161154"/>
                <a:gd name="connsiteY3" fmla="*/ 29670 h 29670"/>
                <a:gd name="connsiteX4" fmla="*/ 28868 w 1161154"/>
                <a:gd name="connsiteY4" fmla="*/ 28868 h 29670"/>
                <a:gd name="connsiteX5" fmla="*/ 0 w 1161154"/>
                <a:gd name="connsiteY5" fmla="*/ 0 h 2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154" h="29670">
                  <a:moveTo>
                    <a:pt x="0" y="0"/>
                  </a:moveTo>
                  <a:lnTo>
                    <a:pt x="1161154" y="0"/>
                  </a:lnTo>
                  <a:lnTo>
                    <a:pt x="1132285" y="28868"/>
                  </a:lnTo>
                  <a:lnTo>
                    <a:pt x="28066" y="29670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F9B61AC-B03D-4064-9DE6-9818F53F333C}"/>
                </a:ext>
              </a:extLst>
            </p:cNvPr>
            <p:cNvSpPr/>
            <p:nvPr userDrawn="1"/>
          </p:nvSpPr>
          <p:spPr>
            <a:xfrm>
              <a:off x="897263" y="6750124"/>
              <a:ext cx="1040868" cy="28869"/>
            </a:xfrm>
            <a:custGeom>
              <a:avLst/>
              <a:gdLst>
                <a:gd name="connsiteX0" fmla="*/ 0 w 1040868"/>
                <a:gd name="connsiteY0" fmla="*/ 0 h 28869"/>
                <a:gd name="connsiteX1" fmla="*/ 1040868 w 1040868"/>
                <a:gd name="connsiteY1" fmla="*/ 0 h 28869"/>
                <a:gd name="connsiteX2" fmla="*/ 1012000 w 1040868"/>
                <a:gd name="connsiteY2" fmla="*/ 28869 h 28869"/>
                <a:gd name="connsiteX3" fmla="*/ 28868 w 1040868"/>
                <a:gd name="connsiteY3" fmla="*/ 28869 h 28869"/>
                <a:gd name="connsiteX4" fmla="*/ 0 w 1040868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0868" h="28869">
                  <a:moveTo>
                    <a:pt x="0" y="0"/>
                  </a:moveTo>
                  <a:lnTo>
                    <a:pt x="1040868" y="0"/>
                  </a:lnTo>
                  <a:lnTo>
                    <a:pt x="1012000" y="28869"/>
                  </a:lnTo>
                  <a:lnTo>
                    <a:pt x="28868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104BA00-790F-438D-AC93-117E23CF2099}"/>
                </a:ext>
              </a:extLst>
            </p:cNvPr>
            <p:cNvSpPr/>
            <p:nvPr userDrawn="1"/>
          </p:nvSpPr>
          <p:spPr>
            <a:xfrm>
              <a:off x="958207" y="6811069"/>
              <a:ext cx="918980" cy="28869"/>
            </a:xfrm>
            <a:custGeom>
              <a:avLst/>
              <a:gdLst>
                <a:gd name="connsiteX0" fmla="*/ 0 w 918980"/>
                <a:gd name="connsiteY0" fmla="*/ 0 h 28869"/>
                <a:gd name="connsiteX1" fmla="*/ 918980 w 918980"/>
                <a:gd name="connsiteY1" fmla="*/ 0 h 28869"/>
                <a:gd name="connsiteX2" fmla="*/ 890112 w 918980"/>
                <a:gd name="connsiteY2" fmla="*/ 28868 h 28869"/>
                <a:gd name="connsiteX3" fmla="*/ 28869 w 918980"/>
                <a:gd name="connsiteY3" fmla="*/ 28869 h 28869"/>
                <a:gd name="connsiteX4" fmla="*/ 0 w 918980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8980" h="28869">
                  <a:moveTo>
                    <a:pt x="0" y="0"/>
                  </a:moveTo>
                  <a:lnTo>
                    <a:pt x="918980" y="0"/>
                  </a:lnTo>
                  <a:lnTo>
                    <a:pt x="890112" y="28868"/>
                  </a:lnTo>
                  <a:lnTo>
                    <a:pt x="28869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788A3CD7-1915-41CF-9FB5-E6FEDCA8F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793659" y="5801762"/>
            <a:ext cx="1075475" cy="1058335"/>
          </a:xfrm>
          <a:custGeom>
            <a:avLst/>
            <a:gdLst>
              <a:gd name="connsiteX0" fmla="*/ 1062720 w 1062720"/>
              <a:gd name="connsiteY0" fmla="*/ 0 h 1062720"/>
              <a:gd name="connsiteX1" fmla="*/ 1062720 w 1062720"/>
              <a:gd name="connsiteY1" fmla="*/ 1062720 h 1062720"/>
              <a:gd name="connsiteX2" fmla="*/ 0 w 1062720"/>
              <a:gd name="connsiteY2" fmla="*/ 1062720 h 1062720"/>
              <a:gd name="connsiteX3" fmla="*/ 1062720 w 1062720"/>
              <a:gd name="connsiteY3" fmla="*/ 0 h 106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2720" h="1062720">
                <a:moveTo>
                  <a:pt x="1062720" y="0"/>
                </a:moveTo>
                <a:lnTo>
                  <a:pt x="1062720" y="1062720"/>
                </a:lnTo>
                <a:lnTo>
                  <a:pt x="0" y="1062720"/>
                </a:lnTo>
                <a:lnTo>
                  <a:pt x="106272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3" name="Freeform: Shape 162">
            <a:extLst>
              <a:ext uri="{FF2B5EF4-FFF2-40B4-BE49-F238E27FC236}">
                <a16:creationId xmlns:a16="http://schemas.microsoft.com/office/drawing/2014/main" id="{FEE07693-1822-40D4-88A4-0F663C787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35546" y="6829131"/>
            <a:ext cx="918980" cy="28869"/>
          </a:xfrm>
          <a:custGeom>
            <a:avLst/>
            <a:gdLst>
              <a:gd name="connsiteX0" fmla="*/ 0 w 918980"/>
              <a:gd name="connsiteY0" fmla="*/ 0 h 28869"/>
              <a:gd name="connsiteX1" fmla="*/ 918980 w 918980"/>
              <a:gd name="connsiteY1" fmla="*/ 0 h 28869"/>
              <a:gd name="connsiteX2" fmla="*/ 890112 w 918980"/>
              <a:gd name="connsiteY2" fmla="*/ 28868 h 28869"/>
              <a:gd name="connsiteX3" fmla="*/ 28869 w 918980"/>
              <a:gd name="connsiteY3" fmla="*/ 28869 h 28869"/>
              <a:gd name="connsiteX4" fmla="*/ 0 w 918980"/>
              <a:gd name="connsiteY4" fmla="*/ 0 h 28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8980" h="28869">
                <a:moveTo>
                  <a:pt x="0" y="0"/>
                </a:moveTo>
                <a:lnTo>
                  <a:pt x="918980" y="0"/>
                </a:lnTo>
                <a:lnTo>
                  <a:pt x="890112" y="28868"/>
                </a:lnTo>
                <a:lnTo>
                  <a:pt x="28869" y="2886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8142DAF-BE54-C239-5685-89D55E027E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0440" y="896111"/>
            <a:ext cx="7889768" cy="2039341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A2EBD71-EB16-773C-A6CB-C6E1259AE70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520440" y="3259056"/>
            <a:ext cx="2994660" cy="3006531"/>
          </a:xfrm>
        </p:spPr>
        <p:txBody>
          <a:bodyPr>
            <a:normAutofit/>
          </a:bodyPr>
          <a:lstStyle>
            <a:lvl1pPr marL="285750" indent="-285750">
              <a:lnSpc>
                <a:spcPts val="2000"/>
              </a:lnSpc>
              <a:buFont typeface="Arial" panose="020B0604020202020204" pitchFamily="34" charset="0"/>
              <a:buChar char="•"/>
              <a:defRPr sz="1800"/>
            </a:lvl1pPr>
            <a:lvl2pPr>
              <a:lnSpc>
                <a:spcPts val="2000"/>
              </a:lnSpc>
              <a:defRPr sz="1800"/>
            </a:lvl2pPr>
            <a:lvl3pPr>
              <a:lnSpc>
                <a:spcPts val="2000"/>
              </a:lnSpc>
              <a:defRPr sz="1800"/>
            </a:lvl3pPr>
            <a:lvl4pPr>
              <a:lnSpc>
                <a:spcPts val="2000"/>
              </a:lnSpc>
              <a:defRPr sz="1800"/>
            </a:lvl4pPr>
            <a:lvl5pPr>
              <a:lnSpc>
                <a:spcPts val="2000"/>
              </a:lnSpc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6944BE1-9937-7EA2-AA56-336B8D5CAAD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826432" y="3253740"/>
            <a:ext cx="4580088" cy="3006531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/>
            </a:lvl1pPr>
            <a:lvl2pPr marL="457200">
              <a:lnSpc>
                <a:spcPts val="2000"/>
              </a:lnSpc>
              <a:defRPr sz="1800"/>
            </a:lvl2pPr>
            <a:lvl3pPr marL="914400">
              <a:lnSpc>
                <a:spcPts val="2000"/>
              </a:lnSpc>
              <a:defRPr sz="1800"/>
            </a:lvl3pPr>
            <a:lvl4pPr marL="1371600">
              <a:lnSpc>
                <a:spcPts val="2000"/>
              </a:lnSpc>
              <a:defRPr sz="1800"/>
            </a:lvl4pPr>
            <a:lvl5pPr marL="1828800">
              <a:lnSpc>
                <a:spcPts val="2000"/>
              </a:lnSpc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9" name="Date Placeholder 3">
            <a:extLst>
              <a:ext uri="{FF2B5EF4-FFF2-40B4-BE49-F238E27FC236}">
                <a16:creationId xmlns:a16="http://schemas.microsoft.com/office/drawing/2014/main" id="{5A56B3AA-5CA2-4004-8F95-11FD7B895D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23723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0" name="Footer Placeholder 4">
            <a:extLst>
              <a:ext uri="{FF2B5EF4-FFF2-40B4-BE49-F238E27FC236}">
                <a16:creationId xmlns:a16="http://schemas.microsoft.com/office/drawing/2014/main" id="{07D92F37-472D-4CCB-AA97-FA42E5607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42161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1" name="Slide Number Placeholder 5">
            <a:extLst>
              <a:ext uri="{FF2B5EF4-FFF2-40B4-BE49-F238E27FC236}">
                <a16:creationId xmlns:a16="http://schemas.microsoft.com/office/drawing/2014/main" id="{C0E89FFF-230F-4CBA-A6BC-D887B3FFA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0461" y="6345216"/>
            <a:ext cx="457200" cy="365125"/>
          </a:xfrm>
        </p:spPr>
        <p:txBody>
          <a:bodyPr/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514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Pic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7877" y="898524"/>
            <a:ext cx="7606895" cy="2029967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01CF25F4-1889-5FE4-9BE0-413C509639D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11337" y="9212"/>
            <a:ext cx="2029967" cy="4850544"/>
          </a:xfrm>
          <a:custGeom>
            <a:avLst/>
            <a:gdLst>
              <a:gd name="connsiteX0" fmla="*/ 0 w 2029967"/>
              <a:gd name="connsiteY0" fmla="*/ 0 h 4850544"/>
              <a:gd name="connsiteX1" fmla="*/ 2029967 w 2029967"/>
              <a:gd name="connsiteY1" fmla="*/ 0 h 4850544"/>
              <a:gd name="connsiteX2" fmla="*/ 2029967 w 2029967"/>
              <a:gd name="connsiteY2" fmla="*/ 4850544 h 4850544"/>
              <a:gd name="connsiteX3" fmla="*/ 2025599 w 2029967"/>
              <a:gd name="connsiteY3" fmla="*/ 4850544 h 4850544"/>
              <a:gd name="connsiteX4" fmla="*/ 2 w 2029967"/>
              <a:gd name="connsiteY4" fmla="*/ 2824947 h 4850544"/>
              <a:gd name="connsiteX5" fmla="*/ 2 w 2029967"/>
              <a:gd name="connsiteY5" fmla="*/ 4850544 h 4850544"/>
              <a:gd name="connsiteX6" fmla="*/ 0 w 2029967"/>
              <a:gd name="connsiteY6" fmla="*/ 4850544 h 4850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29967" h="4850544">
                <a:moveTo>
                  <a:pt x="0" y="0"/>
                </a:moveTo>
                <a:lnTo>
                  <a:pt x="2029967" y="0"/>
                </a:lnTo>
                <a:lnTo>
                  <a:pt x="2029967" y="4850544"/>
                </a:lnTo>
                <a:lnTo>
                  <a:pt x="2025599" y="4850544"/>
                </a:lnTo>
                <a:lnTo>
                  <a:pt x="2" y="2824947"/>
                </a:lnTo>
                <a:lnTo>
                  <a:pt x="2" y="4850544"/>
                </a:lnTo>
                <a:lnTo>
                  <a:pt x="0" y="485054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insert picture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CC28908-2548-441C-BE9D-8728E1FC8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11339" y="4863266"/>
            <a:ext cx="2029968" cy="200489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31DC170-FB16-45F8-B62C-DCAB2B9AC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38" y="5865203"/>
            <a:ext cx="2019299" cy="99945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DE2E4A5-BFB0-8F89-C606-A1581EB9FC6E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3803953" y="3259138"/>
            <a:ext cx="7615274" cy="2978150"/>
          </a:xfrm>
        </p:spPr>
        <p:txBody>
          <a:bodyPr>
            <a:normAutofit/>
          </a:bodyPr>
          <a:lstStyle>
            <a:lvl1pPr marL="285750" indent="-285750">
              <a:lnSpc>
                <a:spcPts val="2000"/>
              </a:lnSpc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  <a:lvl2pPr marL="685800">
              <a:lnSpc>
                <a:spcPts val="2000"/>
              </a:lnSpc>
              <a:defRPr sz="1800">
                <a:solidFill>
                  <a:schemeClr val="tx2"/>
                </a:solidFill>
              </a:defRPr>
            </a:lvl2pPr>
            <a:lvl3pPr marL="1143000">
              <a:lnSpc>
                <a:spcPts val="2000"/>
              </a:lnSpc>
              <a:defRPr sz="1800">
                <a:solidFill>
                  <a:schemeClr val="tx2"/>
                </a:solidFill>
              </a:defRPr>
            </a:lvl3pPr>
            <a:lvl4pPr marL="1600200">
              <a:lnSpc>
                <a:spcPts val="2000"/>
              </a:lnSpc>
              <a:defRPr sz="1800">
                <a:solidFill>
                  <a:schemeClr val="tx2"/>
                </a:solidFill>
              </a:defRPr>
            </a:lvl4pPr>
            <a:lvl5pPr marL="2057400">
              <a:lnSpc>
                <a:spcPts val="2000"/>
              </a:lnSpc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9" name="Date Placeholder 3">
            <a:extLst>
              <a:ext uri="{FF2B5EF4-FFF2-40B4-BE49-F238E27FC236}">
                <a16:creationId xmlns:a16="http://schemas.microsoft.com/office/drawing/2014/main" id="{E2B0C6B8-E2CB-460E-BBC8-AC4339C89D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03953" y="6353175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0" name="Footer Placeholder 4">
            <a:extLst>
              <a:ext uri="{FF2B5EF4-FFF2-40B4-BE49-F238E27FC236}">
                <a16:creationId xmlns:a16="http://schemas.microsoft.com/office/drawing/2014/main" id="{433844D3-0FDA-4C97-9B21-5021A38E4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88630" y="635000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1" name="Slide Number Placeholder 5">
            <a:extLst>
              <a:ext uri="{FF2B5EF4-FFF2-40B4-BE49-F238E27FC236}">
                <a16:creationId xmlns:a16="http://schemas.microsoft.com/office/drawing/2014/main" id="{EC059538-F80F-46C9-80EB-AC9B56DD0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2027" y="635635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78F81CD-65D4-6CA1-E2C2-34DF58B56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000" y="0"/>
            <a:ext cx="1015984" cy="6858000"/>
            <a:chOff x="-1000" y="0"/>
            <a:chExt cx="1015984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419657A-6BE9-88F7-BE4C-6BF3C13F7E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4828032"/>
              <a:ext cx="1014984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BB2BB8E-26BE-8FBF-1C62-4F42858193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2833299"/>
              <a:ext cx="1014984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864BEFA-BF82-8BAF-1977-518DCAB0F3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4C6E7FC-E03B-5EE2-7126-8CC1FBCB9D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462818" y="552957"/>
              <a:ext cx="1828800" cy="90516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59957EF-0F68-275E-1FFC-87388D7174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2029863"/>
              <a:ext cx="1014984" cy="8129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CECEEA3-55C1-1632-4F14-7E57A80266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00582" y="2932749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A6290E86-B21F-0C88-099F-07B046CA1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>
              <a:off x="-457200" y="5380762"/>
              <a:ext cx="1828800" cy="914400"/>
            </a:xfrm>
            <a:prstGeom prst="rect">
              <a:avLst/>
            </a:prstGeom>
          </p:spPr>
        </p:pic>
      </p:grpSp>
      <p:sp>
        <p:nvSpPr>
          <p:cNvPr id="26" name="Rectangle 23">
            <a:extLst>
              <a:ext uri="{FF2B5EF4-FFF2-40B4-BE49-F238E27FC236}">
                <a16:creationId xmlns:a16="http://schemas.microsoft.com/office/drawing/2014/main" id="{E489F066-AA0F-D3C7-739B-15808100E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11339" y="2834159"/>
            <a:ext cx="2029968" cy="2029968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55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65125"/>
            <a:ext cx="10668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1825625"/>
            <a:ext cx="10668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2000" y="6356350"/>
            <a:ext cx="2819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819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66" r:id="rId2"/>
    <p:sldLayoutId id="2147483704" r:id="rId3"/>
    <p:sldLayoutId id="2147483702" r:id="rId4"/>
    <p:sldLayoutId id="2147483678" r:id="rId5"/>
    <p:sldLayoutId id="2147483681" r:id="rId6"/>
    <p:sldLayoutId id="2147483696" r:id="rId7"/>
    <p:sldLayoutId id="2147483691" r:id="rId8"/>
    <p:sldLayoutId id="2147483677" r:id="rId9"/>
    <p:sldLayoutId id="2147483699" r:id="rId10"/>
    <p:sldLayoutId id="2147483685" r:id="rId11"/>
    <p:sldLayoutId id="2147483676" r:id="rId12"/>
    <p:sldLayoutId id="2147483649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76" userDrawn="1">
          <p15:clr>
            <a:srgbClr val="5ACBF0"/>
          </p15:clr>
        </p15:guide>
        <p15:guide id="2" pos="1920" userDrawn="1">
          <p15:clr>
            <a:srgbClr val="F26B43"/>
          </p15:clr>
        </p15:guide>
        <p15:guide id="3" pos="5760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  <p15:guide id="5" pos="1272" userDrawn="1">
          <p15:clr>
            <a:srgbClr val="9FCC3B"/>
          </p15:clr>
        </p15:guide>
        <p15:guide id="6" pos="2544" userDrawn="1">
          <p15:clr>
            <a:srgbClr val="9FCC3B"/>
          </p15:clr>
        </p15:guide>
        <p15:guide id="7" pos="5112" userDrawn="1">
          <p15:clr>
            <a:srgbClr val="9FCC3B"/>
          </p15:clr>
        </p15:guide>
        <p15:guide id="8" pos="6408" userDrawn="1">
          <p15:clr>
            <a:srgbClr val="9FCC3B"/>
          </p15:clr>
        </p15:guide>
        <p15:guide id="9" pos="3940" userDrawn="1">
          <p15:clr>
            <a:srgbClr val="F26B43"/>
          </p15:clr>
        </p15:guide>
        <p15:guide id="10" pos="7104" userDrawn="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i.deruiter@uva.nl" TargetMode="External"/><Relationship Id="rId4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i.deruiter@uva.nl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microsoft.com/office/2007/relationships/hdphoto" Target="../media/hdphoto3.wdp"/><Relationship Id="rId5" Type="http://schemas.microsoft.com/office/2007/relationships/hdphoto" Target="../media/hdphoto2.wdp"/><Relationship Id="rId10" Type="http://schemas.openxmlformats.org/officeDocument/2006/relationships/image" Target="../media/image35.png"/><Relationship Id="rId4" Type="http://schemas.microsoft.com/office/2007/relationships/hdphoto" Target="../media/hdphoto1.wdp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41714" y="620768"/>
            <a:ext cx="6229350" cy="2751082"/>
          </a:xfrm>
        </p:spPr>
        <p:txBody>
          <a:bodyPr>
            <a:normAutofit/>
          </a:bodyPr>
          <a:lstStyle/>
          <a:p>
            <a:r>
              <a:rPr lang="en-US" sz="4800" dirty="0"/>
              <a:t>A periodic radio transient found with </a:t>
            </a:r>
            <a:r>
              <a:rPr lang="en-US" sz="4800" dirty="0" err="1"/>
              <a:t>lofar</a:t>
            </a:r>
            <a:endParaRPr lang="en-US" sz="4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2CEB61-BD70-82CB-3DF0-58AAB9653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755" y="4686770"/>
            <a:ext cx="2362604" cy="2006594"/>
          </a:xfrm>
          <a:prstGeom prst="rect">
            <a:avLst/>
          </a:prstGeom>
        </p:spPr>
      </p:pic>
      <p:pic>
        <p:nvPicPr>
          <p:cNvPr id="4" name="Picture 3" descr="University of Amsterdam - Wikipedia">
            <a:extLst>
              <a:ext uri="{FF2B5EF4-FFF2-40B4-BE49-F238E27FC236}">
                <a16:creationId xmlns:a16="http://schemas.microsoft.com/office/drawing/2014/main" id="{3DA93FF6-E6D1-4F07-2B55-A79E73393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359" y="4693581"/>
            <a:ext cx="1999783" cy="199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9DDE233D-0AE1-2408-3EBE-5C29E1B702AA}"/>
              </a:ext>
            </a:extLst>
          </p:cNvPr>
          <p:cNvSpPr txBox="1">
            <a:spLocks/>
          </p:cNvSpPr>
          <p:nvPr/>
        </p:nvSpPr>
        <p:spPr>
          <a:xfrm>
            <a:off x="5617350" y="3314700"/>
            <a:ext cx="5953714" cy="337866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dirty="0">
                <a:solidFill>
                  <a:schemeClr val="bg1"/>
                </a:solidFill>
              </a:rPr>
              <a:t>Iris de Ruiter</a:t>
            </a:r>
          </a:p>
          <a:p>
            <a:pPr marL="0" indent="0" algn="r">
              <a:buNone/>
            </a:pPr>
            <a:r>
              <a:rPr lang="nl-NL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i.deruiter@uva.nl</a:t>
            </a:r>
            <a:endParaRPr lang="nl-NL" dirty="0">
              <a:solidFill>
                <a:schemeClr val="bg1"/>
              </a:solidFill>
            </a:endParaRPr>
          </a:p>
          <a:p>
            <a:pPr marL="0" indent="0" algn="r">
              <a:buNone/>
            </a:pPr>
            <a:endParaRPr lang="nl-NL" dirty="0">
              <a:solidFill>
                <a:schemeClr val="bg1"/>
              </a:solidFill>
            </a:endParaRPr>
          </a:p>
          <a:p>
            <a:pPr marL="0" indent="0" algn="r">
              <a:buNone/>
            </a:pPr>
            <a:r>
              <a:rPr lang="nl-NL" dirty="0" err="1">
                <a:solidFill>
                  <a:schemeClr val="bg1"/>
                </a:solidFill>
              </a:rPr>
              <a:t>Kaustubh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Rajwade</a:t>
            </a:r>
            <a:r>
              <a:rPr lang="nl-NL" dirty="0">
                <a:solidFill>
                  <a:schemeClr val="bg1"/>
                </a:solidFill>
              </a:rPr>
              <a:t>, Antonia </a:t>
            </a:r>
            <a:r>
              <a:rPr lang="nl-NL" dirty="0" err="1">
                <a:solidFill>
                  <a:schemeClr val="bg1"/>
                </a:solidFill>
              </a:rPr>
              <a:t>Rowlinson</a:t>
            </a:r>
            <a:r>
              <a:rPr lang="nl-NL" dirty="0">
                <a:solidFill>
                  <a:schemeClr val="bg1"/>
                </a:solidFill>
              </a:rPr>
              <a:t>, Ralph Wijers, Charlie </a:t>
            </a:r>
            <a:r>
              <a:rPr lang="nl-NL" dirty="0" err="1">
                <a:solidFill>
                  <a:schemeClr val="bg1"/>
                </a:solidFill>
              </a:rPr>
              <a:t>Kilpatrick</a:t>
            </a:r>
            <a:r>
              <a:rPr lang="nl-NL" dirty="0">
                <a:solidFill>
                  <a:schemeClr val="bg1"/>
                </a:solidFill>
              </a:rPr>
              <a:t>, Cees </a:t>
            </a:r>
            <a:r>
              <a:rPr lang="nl-NL" dirty="0" err="1">
                <a:solidFill>
                  <a:schemeClr val="bg1"/>
                </a:solidFill>
              </a:rPr>
              <a:t>Bassa</a:t>
            </a:r>
            <a:r>
              <a:rPr lang="nl-NL" dirty="0">
                <a:solidFill>
                  <a:schemeClr val="bg1"/>
                </a:solidFill>
              </a:rPr>
              <a:t>, Jason Hessels, Joe </a:t>
            </a:r>
            <a:r>
              <a:rPr lang="nl-NL" dirty="0" err="1">
                <a:solidFill>
                  <a:schemeClr val="bg1"/>
                </a:solidFill>
              </a:rPr>
              <a:t>Callingham</a:t>
            </a:r>
            <a:r>
              <a:rPr lang="nl-NL" dirty="0">
                <a:solidFill>
                  <a:schemeClr val="bg1"/>
                </a:solidFill>
              </a:rPr>
              <a:t>, </a:t>
            </a:r>
            <a:r>
              <a:rPr lang="nl-NL" dirty="0" err="1">
                <a:solidFill>
                  <a:schemeClr val="bg1"/>
                </a:solidFill>
              </a:rPr>
              <a:t>Gudmundur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Stefansson</a:t>
            </a:r>
            <a:r>
              <a:rPr lang="nl-NL" dirty="0">
                <a:solidFill>
                  <a:schemeClr val="bg1"/>
                </a:solidFill>
              </a:rPr>
              <a:t>, Rudy Wijnands</a:t>
            </a:r>
          </a:p>
        </p:txBody>
      </p:sp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D2AE59-5630-4D5C-83A9-4CDEF4D7D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736" y="684320"/>
            <a:ext cx="9389288" cy="1362456"/>
          </a:xfrm>
        </p:spPr>
        <p:txBody>
          <a:bodyPr/>
          <a:lstStyle/>
          <a:p>
            <a:r>
              <a:rPr lang="en-US" dirty="0"/>
              <a:t>Subtraction image example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6B31B0-7B84-475D-961F-09C0191F91A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975021" y="1782296"/>
            <a:ext cx="7840274" cy="37037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/>
              <a:t>Subtraction image – 8 sec   	</a:t>
            </a:r>
            <a:r>
              <a:rPr lang="en-US" sz="2400" dirty="0" err="1"/>
              <a:t>LoTSS</a:t>
            </a:r>
            <a:r>
              <a:rPr lang="en-US" sz="2400" dirty="0"/>
              <a:t> image – 8 hour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82AD92-93B6-51FC-E58F-E39B07CD9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717588" y="2426071"/>
            <a:ext cx="8355139" cy="411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6711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D2AE59-5630-4D5C-83A9-4CDEF4D7D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5892" y="762000"/>
            <a:ext cx="4670854" cy="1507198"/>
          </a:xfrm>
        </p:spPr>
        <p:txBody>
          <a:bodyPr>
            <a:normAutofit/>
          </a:bodyPr>
          <a:lstStyle/>
          <a:p>
            <a:r>
              <a:rPr lang="en-US" dirty="0"/>
              <a:t>Simulated </a:t>
            </a:r>
            <a:br>
              <a:rPr lang="en-US" dirty="0"/>
            </a:br>
            <a:r>
              <a:rPr lang="en-US" dirty="0"/>
              <a:t>transients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3F3455-E568-40C9-9F4D-8C89F4CD95F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646738" y="2590800"/>
            <a:ext cx="4514850" cy="35052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Stand out against an empty background</a:t>
            </a:r>
          </a:p>
          <a:p>
            <a:r>
              <a:rPr lang="en-US" dirty="0"/>
              <a:t>- No cleaning</a:t>
            </a:r>
            <a:br>
              <a:rPr lang="en-US" dirty="0"/>
            </a:br>
            <a:endParaRPr lang="en-US" dirty="0"/>
          </a:p>
          <a:p>
            <a:r>
              <a:rPr lang="en-US" dirty="0"/>
              <a:t>Multiple simulations to test the sensitivity of this method</a:t>
            </a:r>
          </a:p>
          <a:p>
            <a:endParaRPr lang="en-US" dirty="0"/>
          </a:p>
          <a:p>
            <a:r>
              <a:rPr lang="en-US" dirty="0"/>
              <a:t>Filtering steps that keep us from identifying subtraction artefacts as transient sources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594616-A5D9-B0E3-4570-6C19728F93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564"/>
          <a:stretch/>
        </p:blipFill>
        <p:spPr>
          <a:xfrm>
            <a:off x="648576" y="906742"/>
            <a:ext cx="4195619" cy="52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818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9F29B-F233-48AF-8261-F33A4E079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3950" y="429462"/>
            <a:ext cx="6343650" cy="991566"/>
          </a:xfrm>
        </p:spPr>
        <p:txBody>
          <a:bodyPr>
            <a:normAutofit/>
          </a:bodyPr>
          <a:lstStyle/>
          <a:p>
            <a:r>
              <a:rPr lang="en-US" dirty="0"/>
              <a:t>Conclusions</a:t>
            </a:r>
            <a:endParaRPr lang="en-ZA" dirty="0"/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2D46BDEB-A267-C88E-E581-03664CEC3320}"/>
              </a:ext>
            </a:extLst>
          </p:cNvPr>
          <p:cNvSpPr txBox="1">
            <a:spLocks/>
          </p:cNvSpPr>
          <p:nvPr/>
        </p:nvSpPr>
        <p:spPr>
          <a:xfrm>
            <a:off x="4933949" y="2136089"/>
            <a:ext cx="6490607" cy="35052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dirty="0"/>
              <a:t>Method in place to perform commensal transient searches on LOFAR survey data </a:t>
            </a:r>
            <a:br>
              <a:rPr lang="en-US" dirty="0"/>
            </a:br>
            <a:r>
              <a:rPr lang="en-US" sz="2400" dirty="0"/>
              <a:t>de Ruiter et al. (submitted) arXiv:2311.07394</a:t>
            </a:r>
          </a:p>
          <a:p>
            <a:pPr lvl="1"/>
            <a:r>
              <a:rPr lang="en-US" dirty="0"/>
              <a:t>Student </a:t>
            </a:r>
            <a:r>
              <a:rPr lang="en-US" dirty="0" err="1"/>
              <a:t>Thijn</a:t>
            </a:r>
            <a:r>
              <a:rPr lang="en-US" dirty="0"/>
              <a:t> Swinkels working on DR2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 only 2% of </a:t>
            </a:r>
            <a:r>
              <a:rPr lang="en-US" dirty="0" err="1"/>
              <a:t>LoTSS</a:t>
            </a:r>
            <a:r>
              <a:rPr lang="en-US" dirty="0"/>
              <a:t> we find a transient source!</a:t>
            </a:r>
          </a:p>
        </p:txBody>
      </p:sp>
    </p:spTree>
    <p:extLst>
      <p:ext uri="{BB962C8B-B14F-4D97-AF65-F5344CB8AC3E}">
        <p14:creationId xmlns:p14="http://schemas.microsoft.com/office/powerpoint/2010/main" val="22434949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0246" y="759291"/>
            <a:ext cx="6449786" cy="726828"/>
          </a:xfrm>
        </p:spPr>
        <p:txBody>
          <a:bodyPr>
            <a:normAutofit fontScale="90000"/>
          </a:bodyPr>
          <a:lstStyle/>
          <a:p>
            <a:r>
              <a:rPr lang="en-US" dirty="0"/>
              <a:t>Transient source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331D70-5D1D-8209-6E63-E09704C229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23" t="7130" r="14999" b="22382"/>
          <a:stretch/>
        </p:blipFill>
        <p:spPr>
          <a:xfrm>
            <a:off x="658585" y="2380715"/>
            <a:ext cx="4803322" cy="377605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B629B5C-7160-8FD7-476B-F74AAE44F50E}"/>
              </a:ext>
            </a:extLst>
          </p:cNvPr>
          <p:cNvSpPr/>
          <p:nvPr/>
        </p:nvSpPr>
        <p:spPr>
          <a:xfrm>
            <a:off x="5800590" y="2321729"/>
            <a:ext cx="5986598" cy="377698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BB274E-4EFC-B28C-F1D2-323DD73731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5025" y="2321729"/>
            <a:ext cx="5665470" cy="377698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1901B20D-4C28-4DA3-ABBD-718C22A5E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54662" y="2380715"/>
            <a:ext cx="1907245" cy="667842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 err="1"/>
              <a:t>Δt</a:t>
            </a:r>
            <a:r>
              <a:rPr lang="en-US" sz="3200" dirty="0"/>
              <a:t> = 8 sec</a:t>
            </a:r>
          </a:p>
        </p:txBody>
      </p:sp>
    </p:spTree>
    <p:extLst>
      <p:ext uri="{BB962C8B-B14F-4D97-AF65-F5344CB8AC3E}">
        <p14:creationId xmlns:p14="http://schemas.microsoft.com/office/powerpoint/2010/main" val="13158121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7433" y="457199"/>
            <a:ext cx="4243370" cy="878743"/>
          </a:xfrm>
        </p:spPr>
        <p:txBody>
          <a:bodyPr>
            <a:normAutofit/>
          </a:bodyPr>
          <a:lstStyle/>
          <a:p>
            <a:r>
              <a:rPr lang="en-US" dirty="0"/>
              <a:t>Periodicity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84FCB3-2178-6C27-3110-4CB6EC02AD6B}"/>
              </a:ext>
            </a:extLst>
          </p:cNvPr>
          <p:cNvSpPr/>
          <p:nvPr/>
        </p:nvSpPr>
        <p:spPr>
          <a:xfrm>
            <a:off x="6421396" y="0"/>
            <a:ext cx="4823253" cy="6858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D32056-5F7C-62D3-92BB-27B3B41793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03"/>
          <a:stretch/>
        </p:blipFill>
        <p:spPr>
          <a:xfrm>
            <a:off x="7427756" y="0"/>
            <a:ext cx="3816893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1901B20D-4C28-4DA3-ABBD-718C22A5E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86651" y="5055325"/>
            <a:ext cx="941106" cy="641140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2015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F54F6B5-B400-97D6-9C09-427C990ED04D}"/>
              </a:ext>
            </a:extLst>
          </p:cNvPr>
          <p:cNvSpPr txBox="1">
            <a:spLocks/>
          </p:cNvSpPr>
          <p:nvPr/>
        </p:nvSpPr>
        <p:spPr>
          <a:xfrm>
            <a:off x="6486649" y="738756"/>
            <a:ext cx="941106" cy="641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4"/>
                </a:solidFill>
              </a:rPr>
              <a:t>2020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7807AB87-DAC2-5832-C6E2-F3ED73D03AE3}"/>
              </a:ext>
            </a:extLst>
          </p:cNvPr>
          <p:cNvSpPr txBox="1">
            <a:spLocks/>
          </p:cNvSpPr>
          <p:nvPr/>
        </p:nvSpPr>
        <p:spPr>
          <a:xfrm>
            <a:off x="6486649" y="4414185"/>
            <a:ext cx="941106" cy="641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4"/>
                </a:solidFill>
              </a:rPr>
              <a:t>2020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8646B28A-7E0E-66E8-BFAB-3F0E9E438F75}"/>
              </a:ext>
            </a:extLst>
          </p:cNvPr>
          <p:cNvSpPr txBox="1">
            <a:spLocks/>
          </p:cNvSpPr>
          <p:nvPr/>
        </p:nvSpPr>
        <p:spPr>
          <a:xfrm>
            <a:off x="1863912" y="1335942"/>
            <a:ext cx="5563843" cy="13716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P = 125.519601 ±0.000005 min</a:t>
            </a:r>
          </a:p>
          <a:p>
            <a:r>
              <a:rPr lang="en-GB" dirty="0">
                <a:solidFill>
                  <a:schemeClr val="bg1"/>
                </a:solidFill>
              </a:rPr>
              <a:t>	No new flares in 2023</a:t>
            </a:r>
          </a:p>
        </p:txBody>
      </p:sp>
    </p:spTree>
    <p:extLst>
      <p:ext uri="{BB962C8B-B14F-4D97-AF65-F5344CB8AC3E}">
        <p14:creationId xmlns:p14="http://schemas.microsoft.com/office/powerpoint/2010/main" val="35097693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D2AE59-5630-4D5C-83A9-4CDEF4D7D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746" y="657225"/>
            <a:ext cx="5857874" cy="900113"/>
          </a:xfrm>
        </p:spPr>
        <p:txBody>
          <a:bodyPr>
            <a:normAutofit/>
          </a:bodyPr>
          <a:lstStyle/>
          <a:p>
            <a:r>
              <a:rPr lang="en-US" dirty="0"/>
              <a:t>Radio properties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813F3455-E568-40C9-9F4D-8C89F4CD95F8}"/>
                  </a:ext>
                </a:extLst>
              </p:cNvPr>
              <p:cNvSpPr>
                <a:spLocks noGrp="1"/>
              </p:cNvSpPr>
              <p:nvPr>
                <p:ph sz="half" idx="15"/>
              </p:nvPr>
            </p:nvSpPr>
            <p:spPr>
              <a:xfrm>
                <a:off x="5722620" y="1783423"/>
                <a:ext cx="5857875" cy="3574390"/>
              </a:xfrm>
            </p:spPr>
            <p:txBody>
              <a:bodyPr vert="horz" lIns="91440" tIns="45720" rIns="91440" bIns="45720" rtlCol="0" anchor="t">
                <a:normAutofit/>
              </a:bodyPr>
              <a:lstStyle/>
              <a:p>
                <a:endParaRPr lang="en-US" sz="2600" dirty="0"/>
              </a:p>
              <a:p>
                <a:pPr marL="135463">
                  <a:spcBef>
                    <a:spcPts val="800"/>
                  </a:spcBef>
                  <a:buClr>
                    <a:schemeClr val="dk1"/>
                  </a:buClr>
                  <a:buSzPts val="2000"/>
                </a:pPr>
                <a:r>
                  <a:rPr lang="nl-NL" sz="2600" dirty="0">
                    <a:sym typeface="Source Sans Pro"/>
                  </a:rPr>
                  <a:t>1) </a:t>
                </a:r>
                <a:r>
                  <a:rPr lang="nl-NL" sz="2600" dirty="0" err="1">
                    <a:sym typeface="Source Sans Pro"/>
                  </a:rPr>
                  <a:t>Steep</a:t>
                </a:r>
                <a:r>
                  <a:rPr lang="nl-NL" sz="2600" dirty="0">
                    <a:sym typeface="Source Sans Pro"/>
                  </a:rPr>
                  <a:t> spectrum</a:t>
                </a:r>
              </a:p>
              <a:p>
                <a:pPr marL="135463">
                  <a:spcBef>
                    <a:spcPts val="800"/>
                  </a:spcBef>
                  <a:buClr>
                    <a:schemeClr val="dk1"/>
                  </a:buClr>
                  <a:buSzPts val="2000"/>
                </a:pPr>
                <a:r>
                  <a:rPr lang="nl-NL" sz="2600" dirty="0">
                    <a:sym typeface="Source Sans Pro"/>
                  </a:rPr>
                  <a:t>    </a:t>
                </a:r>
                <a14:m>
                  <m:oMath xmlns:m="http://schemas.openxmlformats.org/officeDocument/2006/math">
                    <m:r>
                      <a:rPr lang="nl-NL" sz="2600">
                        <a:latin typeface="Cambria Math" panose="02040503050406030204" pitchFamily="18" charset="0"/>
                        <a:sym typeface="Source Sans Pro"/>
                      </a:rPr>
                      <m:t>𝛼</m:t>
                    </m:r>
                    <m:r>
                      <a:rPr lang="nl-NL" sz="2600">
                        <a:latin typeface="Cambria Math" panose="02040503050406030204" pitchFamily="18" charset="0"/>
                        <a:sym typeface="Source Sans Pro"/>
                      </a:rPr>
                      <m:t>=−4.2 ±1.0</m:t>
                    </m:r>
                  </m:oMath>
                </a14:m>
                <a:r>
                  <a:rPr lang="nl-NL" sz="2600" dirty="0">
                    <a:sym typeface="Source Sans Pro"/>
                  </a:rPr>
                  <a:t>     </a:t>
                </a:r>
              </a:p>
              <a:p>
                <a:pPr marL="135463">
                  <a:spcBef>
                    <a:spcPts val="800"/>
                  </a:spcBef>
                  <a:buClr>
                    <a:schemeClr val="dk1"/>
                  </a:buClr>
                  <a:buSzPts val="2000"/>
                </a:pPr>
                <a:r>
                  <a:rPr lang="nl-NL" sz="2600" dirty="0">
                    <a:sym typeface="Source Sans Pro"/>
                  </a:rPr>
                  <a:t>2) No </a:t>
                </a:r>
                <a:r>
                  <a:rPr lang="nl-NL" sz="2600" dirty="0" err="1">
                    <a:sym typeface="Source Sans Pro"/>
                  </a:rPr>
                  <a:t>circular</a:t>
                </a:r>
                <a:r>
                  <a:rPr lang="nl-NL" sz="2600" dirty="0">
                    <a:sym typeface="Source Sans Pro"/>
                  </a:rPr>
                  <a:t> </a:t>
                </a:r>
                <a:r>
                  <a:rPr lang="nl-NL" sz="2600" dirty="0" err="1">
                    <a:sym typeface="Source Sans Pro"/>
                  </a:rPr>
                  <a:t>polarization</a:t>
                </a:r>
                <a:r>
                  <a:rPr lang="nl-NL" sz="2600" dirty="0">
                    <a:sym typeface="Source Sans Pro"/>
                  </a:rPr>
                  <a:t> (&lt;1.6%)</a:t>
                </a:r>
              </a:p>
              <a:p>
                <a:pPr marL="135463">
                  <a:spcBef>
                    <a:spcPts val="800"/>
                  </a:spcBef>
                  <a:buClr>
                    <a:schemeClr val="dk1"/>
                  </a:buClr>
                  <a:buSzPts val="2000"/>
                </a:pPr>
                <a:r>
                  <a:rPr lang="nl-NL" sz="2600" dirty="0">
                    <a:sym typeface="Source Sans Pro"/>
                  </a:rPr>
                  <a:t>3) High </a:t>
                </a:r>
                <a:r>
                  <a:rPr lang="nl-NL" sz="2600" dirty="0" err="1">
                    <a:sym typeface="Source Sans Pro"/>
                  </a:rPr>
                  <a:t>linear</a:t>
                </a:r>
                <a:r>
                  <a:rPr lang="nl-NL" sz="2600" dirty="0">
                    <a:sym typeface="Source Sans Pro"/>
                  </a:rPr>
                  <a:t> </a:t>
                </a:r>
                <a:r>
                  <a:rPr lang="nl-NL" sz="2600" dirty="0" err="1">
                    <a:sym typeface="Source Sans Pro"/>
                  </a:rPr>
                  <a:t>polarization</a:t>
                </a:r>
                <a:r>
                  <a:rPr lang="nl-NL" sz="2600" dirty="0">
                    <a:sym typeface="Source Sans Pro"/>
                  </a:rPr>
                  <a:t> (&gt;70%)</a:t>
                </a:r>
              </a:p>
              <a:p>
                <a:pPr marL="135463">
                  <a:spcBef>
                    <a:spcPts val="800"/>
                  </a:spcBef>
                  <a:buClr>
                    <a:schemeClr val="dk1"/>
                  </a:buClr>
                  <a:buSzPts val="2000"/>
                </a:pPr>
                <a:r>
                  <a:rPr lang="nl-NL" sz="2600" dirty="0">
                    <a:sym typeface="Source Sans Pro"/>
                  </a:rPr>
                  <a:t>4) DM = </a:t>
                </a:r>
                <a14:m>
                  <m:oMath xmlns:m="http://schemas.openxmlformats.org/officeDocument/2006/math">
                    <m:r>
                      <a:rPr lang="nl-NL" sz="2600">
                        <a:latin typeface="Cambria Math" panose="02040503050406030204" pitchFamily="18" charset="0"/>
                        <a:sym typeface="Source Sans Pro"/>
                      </a:rPr>
                      <m:t>15.9 ±6 </m:t>
                    </m:r>
                    <m:r>
                      <m:rPr>
                        <m:sty m:val="p"/>
                      </m:rPr>
                      <a:rPr lang="nl-NL" sz="2600">
                        <a:latin typeface="Cambria Math" panose="02040503050406030204" pitchFamily="18" charset="0"/>
                        <a:sym typeface="Source Sans Pro"/>
                      </a:rPr>
                      <m:t>pc</m:t>
                    </m:r>
                    <m:r>
                      <a:rPr lang="nl-NL" sz="2600">
                        <a:latin typeface="Cambria Math" panose="02040503050406030204" pitchFamily="18" charset="0"/>
                        <a:sym typeface="Source Sans Pro"/>
                      </a:rPr>
                      <m:t> </m:t>
                    </m:r>
                    <m:sSup>
                      <m:sSupPr>
                        <m:ctrlPr>
                          <a:rPr lang="nl-NL" sz="2600" i="1">
                            <a:latin typeface="Cambria Math" panose="02040503050406030204" pitchFamily="18" charset="0"/>
                            <a:sym typeface="Source Sans Pro"/>
                          </a:rPr>
                        </m:ctrlPr>
                      </m:sSupPr>
                      <m:e>
                        <m:r>
                          <a:rPr lang="nl-NL" sz="2600">
                            <a:latin typeface="Cambria Math" panose="02040503050406030204" pitchFamily="18" charset="0"/>
                            <a:sym typeface="Source Sans Pro"/>
                          </a:rPr>
                          <m:t>𝑐𝑚</m:t>
                        </m:r>
                      </m:e>
                      <m:sup>
                        <m:r>
                          <a:rPr lang="nl-NL" sz="2600">
                            <a:latin typeface="Cambria Math" panose="02040503050406030204" pitchFamily="18" charset="0"/>
                            <a:sym typeface="Source Sans Pro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nl-NL" sz="2600" dirty="0">
                    <a:sym typeface="Source Sans Pro"/>
                  </a:rPr>
                  <a:t> </a:t>
                </a:r>
              </a:p>
              <a:p>
                <a:pPr marL="135463">
                  <a:spcBef>
                    <a:spcPts val="800"/>
                  </a:spcBef>
                  <a:buClr>
                    <a:schemeClr val="dk1"/>
                  </a:buClr>
                  <a:buSzPts val="2000"/>
                </a:pPr>
                <a:endParaRPr lang="nl-NL" sz="2600" dirty="0">
                  <a:sym typeface="Source Sans Pro"/>
                </a:endParaRPr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813F3455-E568-40C9-9F4D-8C89F4CD95F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5"/>
              </p:nvPr>
            </p:nvSpPr>
            <p:spPr>
              <a:xfrm>
                <a:off x="5722620" y="1783423"/>
                <a:ext cx="5857875" cy="357439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9125F767-8127-584D-CEAB-EB8735C544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804" y="1038224"/>
            <a:ext cx="5500688" cy="55006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7BE4865-CEE2-615E-8438-66506BA53CD4}"/>
                  </a:ext>
                </a:extLst>
              </p:cNvPr>
              <p:cNvSpPr txBox="1"/>
              <p:nvPr/>
            </p:nvSpPr>
            <p:spPr>
              <a:xfrm>
                <a:off x="9356309" y="2555875"/>
                <a:ext cx="1870621" cy="5027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sz="2667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Source Sans Pro"/>
                              <a:sym typeface="Source Sans Pro"/>
                            </a:rPr>
                          </m:ctrlPr>
                        </m:sSubPr>
                        <m:e>
                          <m:r>
                            <a:rPr lang="nl-NL" sz="2667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Source Sans Pro"/>
                              <a:sym typeface="Source Sans Pro"/>
                            </a:rPr>
                            <m:t>𝑆</m:t>
                          </m:r>
                        </m:e>
                        <m:sub>
                          <m:r>
                            <a:rPr lang="nl-NL" sz="2667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ource Sans Pro"/>
                            </a:rPr>
                            <m:t>𝜈</m:t>
                          </m:r>
                        </m:sub>
                      </m:sSub>
                      <m:r>
                        <a:rPr lang="nl-NL" sz="2667" i="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ource Sans Pro"/>
                        </a:rPr>
                        <m:t>∝</m:t>
                      </m:r>
                      <m:sSup>
                        <m:sSupPr>
                          <m:ctrlPr>
                            <a:rPr lang="nl-NL" sz="2667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ource Sans Pro"/>
                            </a:rPr>
                          </m:ctrlPr>
                        </m:sSupPr>
                        <m:e>
                          <m:r>
                            <a:rPr lang="nl-NL" sz="2667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ource Sans Pro"/>
                            </a:rPr>
                            <m:t>𝜈</m:t>
                          </m:r>
                        </m:e>
                        <m:sup>
                          <m:r>
                            <a:rPr lang="nl-NL" sz="2667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ource Sans Pro"/>
                            </a:rPr>
                            <m:t>𝛼</m:t>
                          </m:r>
                        </m:sup>
                      </m:sSup>
                    </m:oMath>
                  </m:oMathPara>
                </a14:m>
                <a:endParaRPr lang="en-NL" sz="2667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7BE4865-CEE2-615E-8438-66506BA53C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6309" y="2555875"/>
                <a:ext cx="1870621" cy="50276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0345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D2AE59-5630-4D5C-83A9-4CDEF4D7D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415" y="602324"/>
            <a:ext cx="8182409" cy="900113"/>
          </a:xfrm>
        </p:spPr>
        <p:txBody>
          <a:bodyPr>
            <a:normAutofit fontScale="90000"/>
          </a:bodyPr>
          <a:lstStyle/>
          <a:p>
            <a:r>
              <a:rPr lang="en-US" dirty="0"/>
              <a:t>Comparing to ultra-long period sources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3F3455-E568-40C9-9F4D-8C89F4CD95F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223962" y="2300287"/>
            <a:ext cx="9744075" cy="442118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35463">
              <a:spcBef>
                <a:spcPts val="800"/>
              </a:spcBef>
              <a:buClr>
                <a:schemeClr val="dk1"/>
              </a:buClr>
              <a:buSzPts val="2000"/>
            </a:pPr>
            <a:r>
              <a:rPr lang="en-US" sz="2600" dirty="0">
                <a:sym typeface="Source Sans Pro"/>
              </a:rPr>
              <a:t>✅ Long period</a:t>
            </a:r>
            <a:endParaRPr lang="nl-NL" sz="2600" dirty="0">
              <a:sym typeface="Source Sans Pro"/>
            </a:endParaRPr>
          </a:p>
          <a:p>
            <a:pPr marL="135463">
              <a:spcBef>
                <a:spcPts val="800"/>
              </a:spcBef>
              <a:buClr>
                <a:schemeClr val="dk1"/>
              </a:buClr>
              <a:buSzPts val="2000"/>
            </a:pPr>
            <a:r>
              <a:rPr lang="en-US" sz="2600" dirty="0">
                <a:sym typeface="Source Sans Pro"/>
              </a:rPr>
              <a:t>✅ </a:t>
            </a:r>
            <a:r>
              <a:rPr lang="nl-NL" sz="2600" dirty="0" err="1">
                <a:sym typeface="Source Sans Pro"/>
              </a:rPr>
              <a:t>Steep</a:t>
            </a:r>
            <a:r>
              <a:rPr lang="nl-NL" sz="2600" dirty="0">
                <a:sym typeface="Source Sans Pro"/>
              </a:rPr>
              <a:t> spectrum</a:t>
            </a:r>
          </a:p>
          <a:p>
            <a:pPr marL="135463">
              <a:spcBef>
                <a:spcPts val="800"/>
              </a:spcBef>
              <a:buClr>
                <a:schemeClr val="dk1"/>
              </a:buClr>
              <a:buSzPts val="2000"/>
            </a:pPr>
            <a:r>
              <a:rPr lang="en-US" sz="2600" dirty="0">
                <a:sym typeface="Source Sans Pro"/>
              </a:rPr>
              <a:t>✅  Polarization</a:t>
            </a:r>
          </a:p>
          <a:p>
            <a:pPr marL="135463">
              <a:spcBef>
                <a:spcPts val="800"/>
              </a:spcBef>
              <a:buClr>
                <a:schemeClr val="dk1"/>
              </a:buClr>
              <a:buSzPts val="2000"/>
            </a:pPr>
            <a:r>
              <a:rPr lang="en-US" sz="2600" dirty="0">
                <a:sym typeface="Source Sans Pro"/>
              </a:rPr>
              <a:t>✅ Intermittent </a:t>
            </a:r>
            <a:endParaRPr lang="nl-NL" sz="2600" dirty="0">
              <a:sym typeface="Source Sans Pro"/>
            </a:endParaRPr>
          </a:p>
          <a:p>
            <a:pPr marL="135463">
              <a:spcBef>
                <a:spcPts val="800"/>
              </a:spcBef>
              <a:buClr>
                <a:schemeClr val="dk1"/>
              </a:buClr>
              <a:buSzPts val="2000"/>
            </a:pPr>
            <a:r>
              <a:rPr lang="en-US" sz="2600" dirty="0">
                <a:sym typeface="Source Sans Pro"/>
              </a:rPr>
              <a:t>❌ </a:t>
            </a:r>
            <a:r>
              <a:rPr lang="nl-NL" sz="2600" dirty="0" err="1">
                <a:sym typeface="Source Sans Pro"/>
              </a:rPr>
              <a:t>Towards</a:t>
            </a:r>
            <a:r>
              <a:rPr lang="nl-NL" sz="2600" dirty="0">
                <a:sym typeface="Source Sans Pro"/>
              </a:rPr>
              <a:t> </a:t>
            </a:r>
            <a:r>
              <a:rPr lang="nl-NL" sz="2600" dirty="0" err="1">
                <a:sym typeface="Source Sans Pro"/>
              </a:rPr>
              <a:t>galactic</a:t>
            </a:r>
            <a:r>
              <a:rPr lang="nl-NL" sz="2600" dirty="0">
                <a:sym typeface="Source Sans Pro"/>
              </a:rPr>
              <a:t> </a:t>
            </a:r>
            <a:r>
              <a:rPr lang="nl-NL" sz="2600" dirty="0" err="1">
                <a:sym typeface="Source Sans Pro"/>
              </a:rPr>
              <a:t>plane</a:t>
            </a:r>
            <a:endParaRPr lang="nl-NL" sz="2600" dirty="0">
              <a:sym typeface="Source Sans Pro"/>
            </a:endParaRPr>
          </a:p>
          <a:p>
            <a:pPr marL="135463">
              <a:spcBef>
                <a:spcPts val="800"/>
              </a:spcBef>
              <a:buClr>
                <a:schemeClr val="dk1"/>
              </a:buClr>
              <a:buSzPts val="2000"/>
            </a:pPr>
            <a:r>
              <a:rPr lang="nl-NL" sz="2600" dirty="0">
                <a:sym typeface="Source Sans Pro"/>
              </a:rPr>
              <a:t>	</a:t>
            </a:r>
            <a:r>
              <a:rPr lang="nl-NL" sz="2600" dirty="0" err="1">
                <a:sym typeface="Source Sans Pro"/>
              </a:rPr>
              <a:t>optical</a:t>
            </a:r>
            <a:r>
              <a:rPr lang="nl-NL" sz="2600" dirty="0">
                <a:sym typeface="Source Sans Pro"/>
              </a:rPr>
              <a:t> </a:t>
            </a:r>
            <a:r>
              <a:rPr lang="nl-NL" sz="2600" dirty="0" err="1">
                <a:sym typeface="Source Sans Pro"/>
              </a:rPr>
              <a:t>counterparts</a:t>
            </a:r>
            <a:endParaRPr lang="nl-NL" sz="2600" dirty="0">
              <a:sym typeface="Source Sans Pro"/>
            </a:endParaRPr>
          </a:p>
          <a:p>
            <a:pPr marL="135463">
              <a:spcBef>
                <a:spcPts val="800"/>
              </a:spcBef>
              <a:buClr>
                <a:schemeClr val="dk1"/>
              </a:buClr>
              <a:buSzPts val="2000"/>
            </a:pPr>
            <a:endParaRPr lang="nl-NL" sz="2600" dirty="0">
              <a:sym typeface="Source Sans Pro"/>
            </a:endParaRPr>
          </a:p>
          <a:p>
            <a:pPr marL="135463">
              <a:spcBef>
                <a:spcPts val="800"/>
              </a:spcBef>
              <a:buClr>
                <a:schemeClr val="dk1"/>
              </a:buClr>
              <a:buSzPts val="2000"/>
            </a:pPr>
            <a:r>
              <a:rPr lang="nl-NL" sz="2600" dirty="0">
                <a:sym typeface="Source Sans Pro"/>
              </a:rPr>
              <a:t>See Hurley-Walker et al. (2022) </a:t>
            </a:r>
            <a:r>
              <a:rPr lang="nl-NL" sz="2600" dirty="0" err="1">
                <a:sym typeface="Source Sans Pro"/>
              </a:rPr>
              <a:t>and</a:t>
            </a:r>
            <a:r>
              <a:rPr lang="nl-NL" sz="2600" dirty="0">
                <a:sym typeface="Source Sans Pro"/>
              </a:rPr>
              <a:t> Hurley-Walker et al. (2023)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D206AB-374B-DD4D-26FB-F152B2CB0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0671" y="1838237"/>
            <a:ext cx="5240737" cy="372627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08DF64A-395B-902D-C027-81398EA01D55}"/>
              </a:ext>
            </a:extLst>
          </p:cNvPr>
          <p:cNvSpPr/>
          <p:nvPr/>
        </p:nvSpPr>
        <p:spPr>
          <a:xfrm>
            <a:off x="8112946" y="3302790"/>
            <a:ext cx="1055767" cy="972647"/>
          </a:xfrm>
          <a:prstGeom prst="ellipse">
            <a:avLst/>
          </a:prstGeom>
          <a:noFill/>
          <a:ln w="57150"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4138900056">
                  <a:custGeom>
                    <a:avLst/>
                    <a:gdLst>
                      <a:gd name="connsiteX0" fmla="*/ 0 w 1567985"/>
                      <a:gd name="connsiteY0" fmla="*/ 679070 h 1358140"/>
                      <a:gd name="connsiteX1" fmla="*/ 783993 w 1567985"/>
                      <a:gd name="connsiteY1" fmla="*/ 0 h 1358140"/>
                      <a:gd name="connsiteX2" fmla="*/ 1567986 w 1567985"/>
                      <a:gd name="connsiteY2" fmla="*/ 679070 h 1358140"/>
                      <a:gd name="connsiteX3" fmla="*/ 783993 w 1567985"/>
                      <a:gd name="connsiteY3" fmla="*/ 1358140 h 1358140"/>
                      <a:gd name="connsiteX4" fmla="*/ 0 w 1567985"/>
                      <a:gd name="connsiteY4" fmla="*/ 679070 h 1358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67985" h="1358140" extrusionOk="0">
                        <a:moveTo>
                          <a:pt x="0" y="679070"/>
                        </a:moveTo>
                        <a:cubicBezTo>
                          <a:pt x="-25479" y="246303"/>
                          <a:pt x="439240" y="-7649"/>
                          <a:pt x="783993" y="0"/>
                        </a:cubicBezTo>
                        <a:cubicBezTo>
                          <a:pt x="1173368" y="97651"/>
                          <a:pt x="1533631" y="357932"/>
                          <a:pt x="1567986" y="679070"/>
                        </a:cubicBezTo>
                        <a:cubicBezTo>
                          <a:pt x="1492055" y="1000880"/>
                          <a:pt x="1143259" y="1449351"/>
                          <a:pt x="783993" y="1358140"/>
                        </a:cubicBezTo>
                        <a:cubicBezTo>
                          <a:pt x="342293" y="1337355"/>
                          <a:pt x="-12246" y="985696"/>
                          <a:pt x="0" y="67907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" name="5-point Star 4">
            <a:extLst>
              <a:ext uri="{FF2B5EF4-FFF2-40B4-BE49-F238E27FC236}">
                <a16:creationId xmlns:a16="http://schemas.microsoft.com/office/drawing/2014/main" id="{E311B88E-6BB9-73B4-3FF4-15F1C1427307}"/>
              </a:ext>
            </a:extLst>
          </p:cNvPr>
          <p:cNvSpPr/>
          <p:nvPr/>
        </p:nvSpPr>
        <p:spPr>
          <a:xfrm>
            <a:off x="8464377" y="3756453"/>
            <a:ext cx="271849" cy="247135"/>
          </a:xfrm>
          <a:prstGeom prst="star5">
            <a:avLst/>
          </a:prstGeom>
          <a:solidFill>
            <a:schemeClr val="accent5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5567789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D2AE59-5630-4D5C-83A9-4CDEF4D7D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25" y="657225"/>
            <a:ext cx="6433995" cy="900113"/>
          </a:xfrm>
        </p:spPr>
        <p:txBody>
          <a:bodyPr>
            <a:normAutofit fontScale="90000"/>
          </a:bodyPr>
          <a:lstStyle/>
          <a:p>
            <a:r>
              <a:rPr lang="en-US" dirty="0"/>
              <a:t>Optical counterpart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3F3455-E568-40C9-9F4D-8C89F4CD95F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043488" y="1457325"/>
            <a:ext cx="5829300" cy="52641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649813" indent="-514350">
              <a:lnSpc>
                <a:spcPct val="100000"/>
              </a:lnSpc>
              <a:spcBef>
                <a:spcPts val="800"/>
              </a:spcBef>
              <a:buClr>
                <a:schemeClr val="dk1"/>
              </a:buClr>
              <a:buSzPts val="2000"/>
              <a:buFont typeface="Arial" panose="020B0604020202020204" pitchFamily="34" charset="0"/>
              <a:buAutoNum type="arabicParenR"/>
            </a:pPr>
            <a:r>
              <a:rPr lang="nl-NL" sz="2800" dirty="0">
                <a:sym typeface="Source Sans Pro"/>
              </a:rPr>
              <a:t>M5 star</a:t>
            </a:r>
          </a:p>
          <a:p>
            <a:pPr marL="649813" indent="-514350">
              <a:lnSpc>
                <a:spcPct val="100000"/>
              </a:lnSpc>
              <a:spcBef>
                <a:spcPts val="800"/>
              </a:spcBef>
              <a:buClr>
                <a:schemeClr val="dk1"/>
              </a:buClr>
              <a:buSzPts val="2000"/>
              <a:buFont typeface="Arial" panose="020B0604020202020204" pitchFamily="34" charset="0"/>
              <a:buAutoNum type="arabicParenR"/>
            </a:pPr>
            <a:r>
              <a:rPr lang="nl-NL" sz="2800" dirty="0" err="1">
                <a:sym typeface="Source Sans Pro"/>
              </a:rPr>
              <a:t>P</a:t>
            </a:r>
            <a:r>
              <a:rPr lang="nl-NL" sz="2800" baseline="-25000" dirty="0" err="1">
                <a:sym typeface="Source Sans Pro"/>
              </a:rPr>
              <a:t>chance</a:t>
            </a:r>
            <a:r>
              <a:rPr lang="nl-NL" sz="2800" dirty="0">
                <a:sym typeface="Source Sans Pro"/>
              </a:rPr>
              <a:t>&lt; 0.00014 (0.0022)</a:t>
            </a:r>
          </a:p>
          <a:p>
            <a:pPr marL="135463">
              <a:lnSpc>
                <a:spcPct val="100000"/>
              </a:lnSpc>
              <a:spcBef>
                <a:spcPts val="800"/>
              </a:spcBef>
              <a:buClr>
                <a:schemeClr val="dk1"/>
              </a:buClr>
              <a:buSzPts val="2000"/>
            </a:pPr>
            <a:r>
              <a:rPr lang="nl-NL" sz="2800" dirty="0">
                <a:sym typeface="Source Sans Pro"/>
              </a:rPr>
              <a:t>Radio </a:t>
            </a:r>
            <a:r>
              <a:rPr lang="nl-NL" sz="2800" dirty="0" err="1">
                <a:sym typeface="Source Sans Pro"/>
              </a:rPr>
              <a:t>emission</a:t>
            </a:r>
            <a:r>
              <a:rPr lang="nl-NL" sz="2800" dirty="0">
                <a:sym typeface="Source Sans Pro"/>
              </a:rPr>
              <a:t> </a:t>
            </a:r>
            <a:r>
              <a:rPr lang="nl-NL" sz="2800" dirty="0" err="1">
                <a:sym typeface="Source Sans Pro"/>
              </a:rPr>
              <a:t>from</a:t>
            </a:r>
            <a:r>
              <a:rPr lang="nl-NL" sz="2800" dirty="0">
                <a:sym typeface="Source Sans Pro"/>
              </a:rPr>
              <a:t> </a:t>
            </a:r>
            <a:r>
              <a:rPr lang="nl-NL" sz="2800" dirty="0" err="1">
                <a:sym typeface="Source Sans Pro"/>
              </a:rPr>
              <a:t>the</a:t>
            </a:r>
            <a:r>
              <a:rPr lang="nl-NL" sz="2800" dirty="0">
                <a:sym typeface="Source Sans Pro"/>
              </a:rPr>
              <a:t> M star?</a:t>
            </a:r>
          </a:p>
          <a:p>
            <a:pPr marL="649813" indent="-514350">
              <a:lnSpc>
                <a:spcPct val="100000"/>
              </a:lnSpc>
              <a:spcBef>
                <a:spcPts val="800"/>
              </a:spcBef>
              <a:buClr>
                <a:schemeClr val="dk1"/>
              </a:buClr>
              <a:buSzPts val="2000"/>
              <a:buFont typeface="Arial" panose="020B0604020202020204" pitchFamily="34" charset="0"/>
              <a:buAutoNum type="arabicParenR"/>
            </a:pPr>
            <a:r>
              <a:rPr lang="nl-NL" sz="2800" dirty="0" err="1">
                <a:sym typeface="Source Sans Pro"/>
              </a:rPr>
              <a:t>Luminosity</a:t>
            </a:r>
            <a:endParaRPr lang="nl-NL" sz="2800" dirty="0">
              <a:sym typeface="Source Sans Pro"/>
            </a:endParaRPr>
          </a:p>
          <a:p>
            <a:pPr marL="649813" indent="-514350">
              <a:lnSpc>
                <a:spcPct val="100000"/>
              </a:lnSpc>
              <a:spcBef>
                <a:spcPts val="800"/>
              </a:spcBef>
              <a:buClr>
                <a:schemeClr val="dk1"/>
              </a:buClr>
              <a:buSzPts val="2000"/>
              <a:buFont typeface="Arial" panose="020B0604020202020204" pitchFamily="34" charset="0"/>
              <a:buAutoNum type="arabicParenR"/>
            </a:pPr>
            <a:r>
              <a:rPr lang="nl-NL" sz="2800" dirty="0" err="1">
                <a:sym typeface="Source Sans Pro"/>
              </a:rPr>
              <a:t>Polarization</a:t>
            </a:r>
            <a:r>
              <a:rPr lang="nl-NL" sz="2800" dirty="0">
                <a:sym typeface="Source Sans Pro"/>
              </a:rPr>
              <a:t> </a:t>
            </a:r>
            <a:r>
              <a:rPr lang="nl-NL" sz="2800" dirty="0" err="1">
                <a:sym typeface="Source Sans Pro"/>
              </a:rPr>
              <a:t>properties</a:t>
            </a:r>
            <a:endParaRPr lang="nl-NL" sz="2800" dirty="0">
              <a:sym typeface="Source Sans Pro"/>
            </a:endParaRPr>
          </a:p>
          <a:p>
            <a:pPr marL="135463">
              <a:lnSpc>
                <a:spcPct val="100000"/>
              </a:lnSpc>
              <a:spcBef>
                <a:spcPts val="800"/>
              </a:spcBef>
              <a:buClr>
                <a:schemeClr val="dk1"/>
              </a:buClr>
              <a:buSzPts val="2000"/>
            </a:pPr>
            <a:endParaRPr lang="nl-NL" sz="2800" dirty="0">
              <a:sym typeface="Source Sans Pro"/>
            </a:endParaRPr>
          </a:p>
          <a:p>
            <a:pPr marL="135463">
              <a:lnSpc>
                <a:spcPct val="100000"/>
              </a:lnSpc>
              <a:spcBef>
                <a:spcPts val="800"/>
              </a:spcBef>
              <a:buClr>
                <a:schemeClr val="dk1"/>
              </a:buClr>
              <a:buSzPts val="2000"/>
            </a:pPr>
            <a:r>
              <a:rPr lang="nl-NL" sz="2800" dirty="0" err="1">
                <a:sym typeface="Source Sans Pro"/>
              </a:rPr>
              <a:t>Other</a:t>
            </a:r>
            <a:r>
              <a:rPr lang="nl-NL" sz="2800" dirty="0">
                <a:sym typeface="Source Sans Pro"/>
              </a:rPr>
              <a:t> long </a:t>
            </a:r>
            <a:r>
              <a:rPr lang="nl-NL" sz="2800" dirty="0" err="1">
                <a:sym typeface="Source Sans Pro"/>
              </a:rPr>
              <a:t>period</a:t>
            </a:r>
            <a:r>
              <a:rPr lang="nl-NL" sz="2800" dirty="0">
                <a:sym typeface="Source Sans Pro"/>
              </a:rPr>
              <a:t> sources -  compact object </a:t>
            </a:r>
          </a:p>
          <a:p>
            <a:pPr marL="649813" indent="-514350">
              <a:lnSpc>
                <a:spcPct val="100000"/>
              </a:lnSpc>
              <a:spcBef>
                <a:spcPts val="800"/>
              </a:spcBef>
              <a:buClr>
                <a:schemeClr val="dk1"/>
              </a:buClr>
              <a:buSzPts val="2000"/>
              <a:buAutoNum type="arabicParenR"/>
            </a:pPr>
            <a:endParaRPr lang="nl-NL" sz="2600" dirty="0">
              <a:sym typeface="Source Sans Pro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29027D-30E8-4821-C098-5E3E84D94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551" y="1557338"/>
            <a:ext cx="4183792" cy="415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9882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5FB75C3E-5885-49DD-8190-BB1E8C511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2574" y="896111"/>
            <a:ext cx="9866540" cy="1358140"/>
          </a:xfrm>
        </p:spPr>
        <p:txBody>
          <a:bodyPr>
            <a:normAutofit/>
          </a:bodyPr>
          <a:lstStyle/>
          <a:p>
            <a:r>
              <a:rPr lang="en-US" dirty="0"/>
              <a:t>Radial velocity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FF2D739-E475-54F8-C832-F04A983D0F2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300163" y="1947701"/>
            <a:ext cx="2214562" cy="4186658"/>
          </a:xfrm>
        </p:spPr>
        <p:txBody>
          <a:bodyPr>
            <a:normAutofit/>
          </a:bodyPr>
          <a:lstStyle/>
          <a:p>
            <a:r>
              <a:rPr lang="en-US" sz="2400" dirty="0"/>
              <a:t>Spectra confirm the spectral type as a M4.5V</a:t>
            </a:r>
          </a:p>
          <a:p>
            <a:endParaRPr lang="en-US" sz="2400" dirty="0"/>
          </a:p>
          <a:p>
            <a:r>
              <a:rPr lang="en-US" sz="2400" dirty="0"/>
              <a:t>Radial velocity measurement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E3B0E33D-F6AF-45B7-EB89-FB5E6F11B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4763" y="1931113"/>
            <a:ext cx="8061551" cy="403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4106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5FB75C3E-5885-49DD-8190-BB1E8C511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9712" y="568971"/>
            <a:ext cx="5150601" cy="1358140"/>
          </a:xfrm>
        </p:spPr>
        <p:txBody>
          <a:bodyPr>
            <a:normAutofit/>
          </a:bodyPr>
          <a:lstStyle/>
          <a:p>
            <a:r>
              <a:rPr lang="en-US" dirty="0"/>
              <a:t>Binary mass </a:t>
            </a:r>
            <a:br>
              <a:rPr lang="en-US" dirty="0"/>
            </a:br>
            <a:r>
              <a:rPr lang="en-US" dirty="0"/>
              <a:t>function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FF2D739-E475-54F8-C832-F04A983D0F2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400176" y="2170011"/>
            <a:ext cx="4143375" cy="3742038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NL" sz="2800" dirty="0"/>
              <a:t>For K=103 ± 15 km/s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L" sz="2800" dirty="0"/>
              <a:t>M</a:t>
            </a:r>
            <a:r>
              <a:rPr lang="en-NL" sz="2800" baseline="-25000" dirty="0"/>
              <a:t>1</a:t>
            </a:r>
            <a:r>
              <a:rPr lang="en-NL" sz="2800" dirty="0"/>
              <a:t> between 0.184 and 0.23 Msun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L" sz="2800" dirty="0"/>
              <a:t>P the radio period</a:t>
            </a:r>
          </a:p>
          <a:p>
            <a:endParaRPr lang="en-NL" sz="2800" dirty="0"/>
          </a:p>
          <a:p>
            <a:r>
              <a:rPr lang="en-NL" sz="2800" dirty="0"/>
              <a:t>System must be close to face 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5FD341B-B39F-BE52-5372-FBAA9AADA24A}"/>
                  </a:ext>
                </a:extLst>
              </p:cNvPr>
              <p:cNvSpPr txBox="1"/>
              <p:nvPr/>
            </p:nvSpPr>
            <p:spPr>
              <a:xfrm>
                <a:off x="6431798" y="426779"/>
                <a:ext cx="5150601" cy="10686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NL" sz="32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NL" sz="320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NL" sz="320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NL" sz="320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nl-NL" sz="32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nl-NL" sz="32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m:rPr>
                                      <m:sty m:val="p"/>
                                    </m:rPr>
                                    <a:rPr lang="nl-NL" sz="3200" b="0" i="0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  <m:r>
                                    <a:rPr lang="nl-NL" sz="32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⁡(</m:t>
                                  </m:r>
                                  <m:r>
                                    <a:rPr lang="nl-NL" sz="32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nl-NL" sz="32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  <m:sup>
                              <m:r>
                                <a:rPr lang="nl-NL" sz="32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NL" sz="320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NL" sz="320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NL" sz="320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nl-NL" sz="32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nl-NL" sz="32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nl-NL" sz="32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+ </m:t>
                                  </m:r>
                                  <m:sSub>
                                    <m:sSubPr>
                                      <m:ctrlPr>
                                        <a:rPr lang="nl-NL" sz="32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nl-NL" sz="32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nl-NL" sz="32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nl-NL" sz="32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nl-NL" sz="32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sSup>
                            <m:sSupPr>
                              <m:ctrlPr>
                                <a:rPr lang="nl-NL" sz="32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nl-NL" sz="32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nl-NL" sz="32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nl-NL" sz="32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nl-NL" sz="3200" b="0" i="1" smtClean="0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m:rPr>
                                      <m:sty m:val="p"/>
                                    </m:rPr>
                                    <a:rPr lang="nl-NL" sz="3200" b="0" i="0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  <m:r>
                                    <a:rPr lang="nl-NL" sz="32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⁡(</m:t>
                                  </m:r>
                                  <m:r>
                                    <a:rPr lang="nl-NL" sz="32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nl-NL" sz="32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  <m:sup>
                              <m:r>
                                <a:rPr lang="nl-NL" sz="32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nl-NL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nl-NL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nl-NL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den>
                      </m:f>
                    </m:oMath>
                  </m:oMathPara>
                </a14:m>
                <a:endParaRPr lang="en-NL" sz="32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5FD341B-B39F-BE52-5372-FBAA9AADA2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1798" y="426779"/>
                <a:ext cx="5150601" cy="1068690"/>
              </a:xfrm>
              <a:prstGeom prst="rect">
                <a:avLst/>
              </a:prstGeom>
              <a:blipFill>
                <a:blip r:embed="rId3"/>
                <a:stretch>
                  <a:fillRect t="-2353" b="-18824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BEB25F28-2C6D-7C5D-C000-EFB246075C9C}"/>
              </a:ext>
            </a:extLst>
          </p:cNvPr>
          <p:cNvSpPr/>
          <p:nvPr/>
        </p:nvSpPr>
        <p:spPr>
          <a:xfrm>
            <a:off x="6096000" y="2097109"/>
            <a:ext cx="5648325" cy="39322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766583-4130-2DF9-6145-C99ADC5FB9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4095" y="2212230"/>
            <a:ext cx="5486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120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ECEFFD-D729-1E72-964E-17EACC7DFF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7" r="3386"/>
          <a:stretch/>
        </p:blipFill>
        <p:spPr>
          <a:xfrm>
            <a:off x="4213654" y="1159219"/>
            <a:ext cx="7798585" cy="5562256"/>
          </a:xfrm>
          <a:prstGeom prst="rect">
            <a:avLst/>
          </a:prstGeom>
        </p:spPr>
      </p:pic>
      <p:sp>
        <p:nvSpPr>
          <p:cNvPr id="23" name="Title 22">
            <a:extLst>
              <a:ext uri="{FF2B5EF4-FFF2-40B4-BE49-F238E27FC236}">
                <a16:creationId xmlns:a16="http://schemas.microsoft.com/office/drawing/2014/main" id="{5FB75C3E-5885-49DD-8190-BB1E8C511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3415" y="462440"/>
            <a:ext cx="7798585" cy="1358140"/>
          </a:xfrm>
        </p:spPr>
        <p:txBody>
          <a:bodyPr>
            <a:normAutofit/>
          </a:bodyPr>
          <a:lstStyle/>
          <a:p>
            <a:r>
              <a:rPr lang="en-US" sz="3600" dirty="0"/>
              <a:t>Radio transient phase space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FF2D739-E475-54F8-C832-F04A983D0F2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316487" y="1324072"/>
            <a:ext cx="6477952" cy="521484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sz="2800" dirty="0"/>
              <a:t>Pulsars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sz="2800" dirty="0"/>
              <a:t>FRBs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S</a:t>
            </a:r>
            <a:r>
              <a:rPr lang="en-NL" sz="2800" dirty="0"/>
              <a:t>tars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sz="2800" dirty="0"/>
              <a:t>Hot Jupiters</a:t>
            </a:r>
          </a:p>
          <a:p>
            <a:endParaRPr lang="en-NL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L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L" sz="2800" dirty="0"/>
              <a:t>Solar bursts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L" sz="2800" dirty="0"/>
              <a:t>AGN</a:t>
            </a:r>
          </a:p>
          <a:p>
            <a:r>
              <a:rPr lang="en-GB" sz="2400" b="0" i="0" dirty="0" err="1">
                <a:effectLst/>
                <a:latin typeface="Arial" panose="020B0604020202020204" pitchFamily="34" charset="0"/>
              </a:rPr>
              <a:t>Pietka</a:t>
            </a:r>
            <a:r>
              <a:rPr lang="en-GB" sz="2400" b="0" i="0" dirty="0">
                <a:effectLst/>
                <a:latin typeface="Arial" panose="020B0604020202020204" pitchFamily="34" charset="0"/>
              </a:rPr>
              <a:t> et al. (2015)</a:t>
            </a:r>
            <a:endParaRPr lang="en-NL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N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L" sz="2800" dirty="0"/>
          </a:p>
        </p:txBody>
      </p:sp>
    </p:spTree>
    <p:extLst>
      <p:ext uri="{BB962C8B-B14F-4D97-AF65-F5344CB8AC3E}">
        <p14:creationId xmlns:p14="http://schemas.microsoft.com/office/powerpoint/2010/main" val="25927217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DE7F2-E890-4744-88DD-A75F5E3005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33694" y="660358"/>
            <a:ext cx="6594768" cy="834810"/>
          </a:xfrm>
        </p:spPr>
        <p:txBody>
          <a:bodyPr>
            <a:normAutofit/>
          </a:bodyPr>
          <a:lstStyle/>
          <a:p>
            <a:r>
              <a:rPr lang="en-US" dirty="0"/>
              <a:t>Companion (1)</a:t>
            </a:r>
          </a:p>
        </p:txBody>
      </p:sp>
      <p:pic>
        <p:nvPicPr>
          <p:cNvPr id="34" name="Picture Placeholder 33" descr="Aerial view of a neon highway intersection">
            <a:extLst>
              <a:ext uri="{FF2B5EF4-FFF2-40B4-BE49-F238E27FC236}">
                <a16:creationId xmlns:a16="http://schemas.microsoft.com/office/drawing/2014/main" id="{9289CE93-EC50-55DB-CFE0-1266AEC87B1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4936" r="24936"/>
          <a:stretch/>
        </p:blipFill>
        <p:spPr>
          <a:xfrm rot="10800000">
            <a:off x="1" y="761322"/>
            <a:ext cx="4076118" cy="6096678"/>
          </a:xfr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F466A906-2869-BB36-138E-D45F62E92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03349" y="4646277"/>
            <a:ext cx="274320" cy="2743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6186C3A-548E-AD87-3029-964123530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-97971" y="660400"/>
            <a:ext cx="4160955" cy="4149155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135DA390-9C35-B797-57FB-AA26B5944B7C}"/>
              </a:ext>
            </a:extLst>
          </p:cNvPr>
          <p:cNvSpPr txBox="1">
            <a:spLocks/>
          </p:cNvSpPr>
          <p:nvPr/>
        </p:nvSpPr>
        <p:spPr>
          <a:xfrm>
            <a:off x="5000625" y="1848313"/>
            <a:ext cx="6427837" cy="47625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L" dirty="0">
                <a:solidFill>
                  <a:schemeClr val="bg1"/>
                </a:solidFill>
              </a:rPr>
              <a:t>Stellar</a:t>
            </a:r>
          </a:p>
          <a:p>
            <a:pPr marL="457200" indent="-457200"/>
            <a:r>
              <a:rPr lang="en-NL" dirty="0">
                <a:solidFill>
                  <a:schemeClr val="bg1"/>
                </a:solidFill>
              </a:rPr>
              <a:t>No evidence in the spectrum</a:t>
            </a:r>
          </a:p>
          <a:p>
            <a:pPr marL="457200" indent="-457200"/>
            <a:r>
              <a:rPr lang="en-NL" dirty="0">
                <a:solidFill>
                  <a:schemeClr val="bg1"/>
                </a:solidFill>
              </a:rPr>
              <a:t>Sub M4.5V star</a:t>
            </a:r>
          </a:p>
          <a:p>
            <a:pPr marL="457200" indent="-457200"/>
            <a:r>
              <a:rPr lang="en-NL" dirty="0">
                <a:solidFill>
                  <a:schemeClr val="bg1"/>
                </a:solidFill>
              </a:rPr>
              <a:t>Photometry</a:t>
            </a:r>
          </a:p>
          <a:p>
            <a:pPr marL="0" indent="0">
              <a:buNone/>
            </a:pPr>
            <a:r>
              <a:rPr lang="en-NL" dirty="0">
                <a:solidFill>
                  <a:schemeClr val="bg1"/>
                </a:solidFill>
              </a:rPr>
              <a:t>Orbital phase 1		Orbital phase 2</a:t>
            </a:r>
          </a:p>
          <a:p>
            <a:pPr marL="0" indent="0">
              <a:buNone/>
            </a:pPr>
            <a:endParaRPr lang="en-NL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NL" dirty="0">
              <a:solidFill>
                <a:schemeClr val="bg1"/>
              </a:solidFill>
            </a:endParaRPr>
          </a:p>
          <a:p>
            <a:r>
              <a:rPr lang="en-NL" dirty="0">
                <a:solidFill>
                  <a:schemeClr val="bg1"/>
                </a:solidFill>
              </a:rPr>
              <a:t>Radio?</a:t>
            </a:r>
          </a:p>
        </p:txBody>
      </p:sp>
      <p:sp>
        <p:nvSpPr>
          <p:cNvPr id="6" name="Teardrop 5">
            <a:extLst>
              <a:ext uri="{FF2B5EF4-FFF2-40B4-BE49-F238E27FC236}">
                <a16:creationId xmlns:a16="http://schemas.microsoft.com/office/drawing/2014/main" id="{2F55BDCD-4D2D-CCBD-9A27-3005750B7DC9}"/>
              </a:ext>
            </a:extLst>
          </p:cNvPr>
          <p:cNvSpPr/>
          <p:nvPr/>
        </p:nvSpPr>
        <p:spPr>
          <a:xfrm rot="2742191">
            <a:off x="4735368" y="4704533"/>
            <a:ext cx="1255691" cy="1207633"/>
          </a:xfrm>
          <a:prstGeom prst="teardrop">
            <a:avLst>
              <a:gd name="adj" fmla="val 11912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" name="Teardrop 7">
            <a:extLst>
              <a:ext uri="{FF2B5EF4-FFF2-40B4-BE49-F238E27FC236}">
                <a16:creationId xmlns:a16="http://schemas.microsoft.com/office/drawing/2014/main" id="{C5716D1A-DEB1-06BF-3B08-69414C919BB1}"/>
              </a:ext>
            </a:extLst>
          </p:cNvPr>
          <p:cNvSpPr/>
          <p:nvPr/>
        </p:nvSpPr>
        <p:spPr>
          <a:xfrm rot="13347526">
            <a:off x="6875124" y="4724519"/>
            <a:ext cx="1255691" cy="1207633"/>
          </a:xfrm>
          <a:prstGeom prst="teardrop">
            <a:avLst>
              <a:gd name="adj" fmla="val 11912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C40F2AA-47C0-8CA9-0210-E185A72C0B11}"/>
              </a:ext>
            </a:extLst>
          </p:cNvPr>
          <p:cNvSpPr/>
          <p:nvPr/>
        </p:nvSpPr>
        <p:spPr>
          <a:xfrm>
            <a:off x="9499015" y="4765588"/>
            <a:ext cx="1217718" cy="122931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077891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DE7F2-E890-4744-88DD-A75F5E3005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33694" y="660358"/>
            <a:ext cx="6594768" cy="834810"/>
          </a:xfrm>
        </p:spPr>
        <p:txBody>
          <a:bodyPr>
            <a:normAutofit/>
          </a:bodyPr>
          <a:lstStyle/>
          <a:p>
            <a:r>
              <a:rPr lang="en-US" dirty="0"/>
              <a:t>Companion (2)</a:t>
            </a:r>
          </a:p>
        </p:txBody>
      </p:sp>
      <p:pic>
        <p:nvPicPr>
          <p:cNvPr id="34" name="Picture Placeholder 33" descr="Aerial view of a neon highway intersection">
            <a:extLst>
              <a:ext uri="{FF2B5EF4-FFF2-40B4-BE49-F238E27FC236}">
                <a16:creationId xmlns:a16="http://schemas.microsoft.com/office/drawing/2014/main" id="{9289CE93-EC50-55DB-CFE0-1266AEC87B1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4936" r="24936"/>
          <a:stretch/>
        </p:blipFill>
        <p:spPr>
          <a:xfrm rot="10800000">
            <a:off x="1" y="761322"/>
            <a:ext cx="4076118" cy="6096678"/>
          </a:xfr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F466A906-2869-BB36-138E-D45F62E92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03349" y="4646277"/>
            <a:ext cx="274320" cy="2743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6186C3A-548E-AD87-3029-964123530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-97971" y="660400"/>
            <a:ext cx="4160955" cy="4149155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135DA390-9C35-B797-57FB-AA26B5944B7C}"/>
              </a:ext>
            </a:extLst>
          </p:cNvPr>
          <p:cNvSpPr txBox="1">
            <a:spLocks/>
          </p:cNvSpPr>
          <p:nvPr/>
        </p:nvSpPr>
        <p:spPr>
          <a:xfrm>
            <a:off x="4833695" y="1614488"/>
            <a:ext cx="6296268" cy="458315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L" dirty="0">
                <a:solidFill>
                  <a:schemeClr val="bg1"/>
                </a:solidFill>
              </a:rPr>
              <a:t>Neutron star</a:t>
            </a:r>
          </a:p>
          <a:p>
            <a:r>
              <a:rPr lang="en-NL" dirty="0">
                <a:solidFill>
                  <a:schemeClr val="bg1"/>
                </a:solidFill>
              </a:rPr>
              <a:t>Spin period / orbital period?</a:t>
            </a:r>
          </a:p>
          <a:p>
            <a:r>
              <a:rPr lang="en-NL" dirty="0">
                <a:solidFill>
                  <a:schemeClr val="bg1"/>
                </a:solidFill>
              </a:rPr>
              <a:t>Galactic magnetar 1E 161348-5055 P=6.67 hrs </a:t>
            </a:r>
            <a:r>
              <a:rPr lang="en-NL" sz="2000" dirty="0">
                <a:solidFill>
                  <a:schemeClr val="bg1"/>
                </a:solidFill>
              </a:rPr>
              <a:t>(De Luca et al. 2006, Rea et al. 2016, D’Aì et al. 2016)</a:t>
            </a:r>
            <a:endParaRPr lang="en-NL" dirty="0">
              <a:solidFill>
                <a:schemeClr val="bg1"/>
              </a:solidFill>
            </a:endParaRPr>
          </a:p>
          <a:p>
            <a:r>
              <a:rPr lang="en-NL" dirty="0">
                <a:solidFill>
                  <a:schemeClr val="bg1"/>
                </a:solidFill>
              </a:rPr>
              <a:t>Quiescent X-ray lum &gt; 10</a:t>
            </a:r>
            <a:r>
              <a:rPr lang="en-NL" baseline="30000" dirty="0">
                <a:solidFill>
                  <a:schemeClr val="bg1"/>
                </a:solidFill>
              </a:rPr>
              <a:t>31</a:t>
            </a:r>
            <a:r>
              <a:rPr lang="en-NL" dirty="0">
                <a:solidFill>
                  <a:schemeClr val="bg1"/>
                </a:solidFill>
              </a:rPr>
              <a:t> erg/s</a:t>
            </a:r>
          </a:p>
          <a:p>
            <a:r>
              <a:rPr lang="en-NL" dirty="0">
                <a:solidFill>
                  <a:schemeClr val="bg1"/>
                </a:solidFill>
              </a:rPr>
              <a:t>Lx &lt; 3 x10</a:t>
            </a:r>
            <a:r>
              <a:rPr lang="en-NL" baseline="30000" dirty="0">
                <a:solidFill>
                  <a:schemeClr val="bg1"/>
                </a:solidFill>
              </a:rPr>
              <a:t>30</a:t>
            </a:r>
            <a:r>
              <a:rPr lang="en-NL" dirty="0">
                <a:solidFill>
                  <a:schemeClr val="bg1"/>
                </a:solidFill>
              </a:rPr>
              <a:t> erg/s</a:t>
            </a:r>
          </a:p>
          <a:p>
            <a:pPr marL="0" indent="0">
              <a:buNone/>
            </a:pPr>
            <a:endParaRPr lang="en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3114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DE7F2-E890-4744-88DD-A75F5E3005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33694" y="660358"/>
            <a:ext cx="6594768" cy="834810"/>
          </a:xfrm>
        </p:spPr>
        <p:txBody>
          <a:bodyPr>
            <a:normAutofit/>
          </a:bodyPr>
          <a:lstStyle/>
          <a:p>
            <a:r>
              <a:rPr lang="en-US" dirty="0"/>
              <a:t>Companion (2)</a:t>
            </a:r>
          </a:p>
        </p:txBody>
      </p:sp>
      <p:pic>
        <p:nvPicPr>
          <p:cNvPr id="34" name="Picture Placeholder 33" descr="Aerial view of a neon highway intersection">
            <a:extLst>
              <a:ext uri="{FF2B5EF4-FFF2-40B4-BE49-F238E27FC236}">
                <a16:creationId xmlns:a16="http://schemas.microsoft.com/office/drawing/2014/main" id="{9289CE93-EC50-55DB-CFE0-1266AEC87B1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4936" r="24936"/>
          <a:stretch/>
        </p:blipFill>
        <p:spPr>
          <a:xfrm rot="10800000">
            <a:off x="1" y="761322"/>
            <a:ext cx="4076118" cy="6096678"/>
          </a:xfr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F466A906-2869-BB36-138E-D45F62E92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03349" y="4646277"/>
            <a:ext cx="274320" cy="2743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6186C3A-548E-AD87-3029-964123530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-97971" y="660400"/>
            <a:ext cx="4160955" cy="4149155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135DA390-9C35-B797-57FB-AA26B5944B7C}"/>
              </a:ext>
            </a:extLst>
          </p:cNvPr>
          <p:cNvSpPr txBox="1">
            <a:spLocks/>
          </p:cNvSpPr>
          <p:nvPr/>
        </p:nvSpPr>
        <p:spPr>
          <a:xfrm>
            <a:off x="4833695" y="1614488"/>
            <a:ext cx="6296268" cy="458315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L" dirty="0">
                <a:solidFill>
                  <a:schemeClr val="bg1"/>
                </a:solidFill>
              </a:rPr>
              <a:t>Neutron star</a:t>
            </a:r>
          </a:p>
          <a:p>
            <a:r>
              <a:rPr lang="en-NL" dirty="0">
                <a:solidFill>
                  <a:schemeClr val="bg1"/>
                </a:solidFill>
              </a:rPr>
              <a:t>Galactic magnetar 1E 161348-5055 P=6.67 hrs </a:t>
            </a:r>
            <a:r>
              <a:rPr lang="en-NL" sz="2000" dirty="0">
                <a:solidFill>
                  <a:schemeClr val="bg1"/>
                </a:solidFill>
              </a:rPr>
              <a:t>(De Luca et al. 2006, Rea et al. 2016, D’Aì et al. 2016)</a:t>
            </a:r>
            <a:endParaRPr lang="en-NL" dirty="0">
              <a:solidFill>
                <a:schemeClr val="bg1"/>
              </a:solidFill>
            </a:endParaRPr>
          </a:p>
          <a:p>
            <a:r>
              <a:rPr lang="en-NL" dirty="0">
                <a:solidFill>
                  <a:schemeClr val="bg1"/>
                </a:solidFill>
              </a:rPr>
              <a:t>Quiescent X-ray lum &gt; 10</a:t>
            </a:r>
            <a:r>
              <a:rPr lang="en-NL" baseline="30000" dirty="0">
                <a:solidFill>
                  <a:schemeClr val="bg1"/>
                </a:solidFill>
              </a:rPr>
              <a:t>31</a:t>
            </a:r>
            <a:r>
              <a:rPr lang="en-NL" dirty="0">
                <a:solidFill>
                  <a:schemeClr val="bg1"/>
                </a:solidFill>
              </a:rPr>
              <a:t> erg/s</a:t>
            </a:r>
          </a:p>
          <a:p>
            <a:r>
              <a:rPr lang="en-NL" dirty="0">
                <a:solidFill>
                  <a:schemeClr val="bg1"/>
                </a:solidFill>
              </a:rPr>
              <a:t>Lx &lt; 3 x10</a:t>
            </a:r>
            <a:r>
              <a:rPr lang="en-NL" baseline="30000" dirty="0">
                <a:solidFill>
                  <a:schemeClr val="bg1"/>
                </a:solidFill>
              </a:rPr>
              <a:t>30</a:t>
            </a:r>
            <a:r>
              <a:rPr lang="en-NL" dirty="0">
                <a:solidFill>
                  <a:schemeClr val="bg1"/>
                </a:solidFill>
              </a:rPr>
              <a:t> erg/s</a:t>
            </a:r>
          </a:p>
          <a:p>
            <a:r>
              <a:rPr lang="en-GB" sz="2400" dirty="0">
                <a:solidFill>
                  <a:schemeClr val="bg1"/>
                </a:solidFill>
              </a:rPr>
              <a:t>A dynamically discovered and characterized non-accreting neutron star–M dwarf binary candidate – Yi et al. (2022)</a:t>
            </a:r>
            <a:endParaRPr lang="en-NL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NL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63D95D-1989-8928-9932-C0B7FD77F0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55243"/>
            <a:ext cx="4109049" cy="374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8937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DE7F2-E890-4744-88DD-A75F5E3005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32708" y="560389"/>
            <a:ext cx="6594768" cy="834810"/>
          </a:xfrm>
        </p:spPr>
        <p:txBody>
          <a:bodyPr>
            <a:normAutofit/>
          </a:bodyPr>
          <a:lstStyle/>
          <a:p>
            <a:r>
              <a:rPr lang="en-US" dirty="0"/>
              <a:t>Companion (3)</a:t>
            </a:r>
          </a:p>
        </p:txBody>
      </p:sp>
      <p:pic>
        <p:nvPicPr>
          <p:cNvPr id="34" name="Picture Placeholder 33" descr="Aerial view of a neon highway intersection">
            <a:extLst>
              <a:ext uri="{FF2B5EF4-FFF2-40B4-BE49-F238E27FC236}">
                <a16:creationId xmlns:a16="http://schemas.microsoft.com/office/drawing/2014/main" id="{9289CE93-EC50-55DB-CFE0-1266AEC87B1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4936" r="24936"/>
          <a:stretch/>
        </p:blipFill>
        <p:spPr>
          <a:xfrm rot="10800000">
            <a:off x="1" y="761322"/>
            <a:ext cx="4076118" cy="6096678"/>
          </a:xfr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F466A906-2869-BB36-138E-D45F62E92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03349" y="4646277"/>
            <a:ext cx="274320" cy="2743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6186C3A-548E-AD87-3029-964123530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-97971" y="660400"/>
            <a:ext cx="4160955" cy="4149155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135DA390-9C35-B797-57FB-AA26B5944B7C}"/>
              </a:ext>
            </a:extLst>
          </p:cNvPr>
          <p:cNvSpPr txBox="1">
            <a:spLocks/>
          </p:cNvSpPr>
          <p:nvPr/>
        </p:nvSpPr>
        <p:spPr>
          <a:xfrm>
            <a:off x="5932708" y="1656112"/>
            <a:ext cx="5825905" cy="47303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L" sz="2400" dirty="0">
                <a:solidFill>
                  <a:schemeClr val="bg1"/>
                </a:solidFill>
              </a:rPr>
              <a:t>White dwarf</a:t>
            </a:r>
          </a:p>
          <a:p>
            <a:pPr marL="457200" indent="-457200"/>
            <a:r>
              <a:rPr lang="en-NL" sz="2400" dirty="0">
                <a:solidFill>
                  <a:schemeClr val="bg1"/>
                </a:solidFill>
              </a:rPr>
              <a:t>Polars: highly magnetized ~ 10 -100 MG</a:t>
            </a:r>
          </a:p>
          <a:p>
            <a:pPr marL="457200" indent="-457200"/>
            <a:r>
              <a:rPr lang="en-NL" sz="2400" dirty="0">
                <a:solidFill>
                  <a:schemeClr val="bg1"/>
                </a:solidFill>
              </a:rPr>
              <a:t>Rotation is synchronized with the orbital period</a:t>
            </a:r>
          </a:p>
          <a:p>
            <a:pPr marL="457200" indent="-457200"/>
            <a:r>
              <a:rPr lang="en-NL" sz="2400" dirty="0">
                <a:solidFill>
                  <a:schemeClr val="bg1"/>
                </a:solidFill>
              </a:rPr>
              <a:t>Most have periods &lt;2 hrs</a:t>
            </a:r>
          </a:p>
          <a:p>
            <a:pPr marL="457200" indent="-457200"/>
            <a:r>
              <a:rPr lang="en-NL" sz="2400" dirty="0">
                <a:solidFill>
                  <a:schemeClr val="bg1"/>
                </a:solidFill>
              </a:rPr>
              <a:t>Magnetic moment prevents accretion disk</a:t>
            </a:r>
          </a:p>
          <a:p>
            <a:pPr marL="457200" indent="-457200"/>
            <a:endParaRPr lang="en-NL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NL" sz="2400" dirty="0">
                <a:solidFill>
                  <a:schemeClr val="bg1"/>
                </a:solidFill>
              </a:rPr>
              <a:t>-&gt; UV observations to constrain WD temperature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328173-D60C-F986-EC4F-27B0B4829CDE}"/>
              </a:ext>
            </a:extLst>
          </p:cNvPr>
          <p:cNvSpPr/>
          <p:nvPr/>
        </p:nvSpPr>
        <p:spPr>
          <a:xfrm>
            <a:off x="-13136" y="-21097"/>
            <a:ext cx="5628124" cy="68790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852D55-F272-205E-9E2A-385981D153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55" y="3821017"/>
            <a:ext cx="4160955" cy="30158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924D65-B231-ABD5-7F44-AD9CD0F7EB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658"/>
            <a:ext cx="5211033" cy="3474022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8BE5EEE-6B03-B1A7-84D9-5138BAC7EDA7}"/>
              </a:ext>
            </a:extLst>
          </p:cNvPr>
          <p:cNvCxnSpPr>
            <a:cxnSpLocks/>
          </p:cNvCxnSpPr>
          <p:nvPr/>
        </p:nvCxnSpPr>
        <p:spPr>
          <a:xfrm flipH="1">
            <a:off x="800094" y="3821017"/>
            <a:ext cx="1291511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1BBDACA8-32BB-B68A-EBBB-A9915BAEC1D8}"/>
              </a:ext>
            </a:extLst>
          </p:cNvPr>
          <p:cNvSpPr txBox="1">
            <a:spLocks/>
          </p:cNvSpPr>
          <p:nvPr/>
        </p:nvSpPr>
        <p:spPr>
          <a:xfrm>
            <a:off x="1364941" y="3413943"/>
            <a:ext cx="1772470" cy="503858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L" sz="2400" dirty="0">
                <a:solidFill>
                  <a:schemeClr val="accent5"/>
                </a:solidFill>
              </a:rPr>
              <a:t>T=11000 K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E055D03-C019-1B18-5E9B-5D1DB1E25704}"/>
              </a:ext>
            </a:extLst>
          </p:cNvPr>
          <p:cNvCxnSpPr/>
          <p:nvPr/>
        </p:nvCxnSpPr>
        <p:spPr>
          <a:xfrm>
            <a:off x="2105892" y="3781085"/>
            <a:ext cx="42418" cy="2605427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0AEB0AA7-C368-C498-DD19-BD71E0CD4739}"/>
              </a:ext>
            </a:extLst>
          </p:cNvPr>
          <p:cNvSpPr txBox="1">
            <a:spLocks/>
          </p:cNvSpPr>
          <p:nvPr/>
        </p:nvSpPr>
        <p:spPr>
          <a:xfrm>
            <a:off x="4044792" y="5625261"/>
            <a:ext cx="1525732" cy="1175577"/>
          </a:xfrm>
          <a:prstGeom prst="rect">
            <a:avLst/>
          </a:prstGeom>
          <a:ln>
            <a:noFill/>
          </a:ln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L" sz="2400" dirty="0">
                <a:solidFill>
                  <a:schemeClr val="accent5"/>
                </a:solidFill>
              </a:rPr>
              <a:t>Ferrario, deMartino, Gänsicke et al. (2015)</a:t>
            </a:r>
          </a:p>
        </p:txBody>
      </p:sp>
    </p:spTree>
    <p:extLst>
      <p:ext uri="{BB962C8B-B14F-4D97-AF65-F5344CB8AC3E}">
        <p14:creationId xmlns:p14="http://schemas.microsoft.com/office/powerpoint/2010/main" val="25632401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9F29B-F233-48AF-8261-F33A4E079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9643" y="429462"/>
            <a:ext cx="6343650" cy="991566"/>
          </a:xfrm>
        </p:spPr>
        <p:txBody>
          <a:bodyPr>
            <a:normAutofit/>
          </a:bodyPr>
          <a:lstStyle/>
          <a:p>
            <a:r>
              <a:rPr lang="en-US" dirty="0"/>
              <a:t>Conclusions 2</a:t>
            </a:r>
            <a:endParaRPr lang="en-ZA" dirty="0"/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2D46BDEB-A267-C88E-E581-03664CEC3320}"/>
              </a:ext>
            </a:extLst>
          </p:cNvPr>
          <p:cNvSpPr txBox="1">
            <a:spLocks/>
          </p:cNvSpPr>
          <p:nvPr/>
        </p:nvSpPr>
        <p:spPr>
          <a:xfrm>
            <a:off x="4559643" y="1802457"/>
            <a:ext cx="7302843" cy="47342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We found a long-period source with LOFAR</a:t>
            </a:r>
          </a:p>
          <a:p>
            <a:pPr marL="0" indent="0">
              <a:buNone/>
            </a:pPr>
            <a:r>
              <a:rPr lang="en-US" dirty="0"/>
              <a:t>	Binary companion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To do:</a:t>
            </a:r>
          </a:p>
          <a:p>
            <a:r>
              <a:rPr lang="en-US" dirty="0"/>
              <a:t>Finish thesis 🙃</a:t>
            </a:r>
          </a:p>
          <a:p>
            <a:r>
              <a:rPr lang="en-US" dirty="0"/>
              <a:t>UV and photometry to further constrain the system/binary companion</a:t>
            </a:r>
          </a:p>
          <a:p>
            <a:r>
              <a:rPr lang="en-US" dirty="0"/>
              <a:t>Find more!</a:t>
            </a:r>
          </a:p>
        </p:txBody>
      </p:sp>
    </p:spTree>
    <p:extLst>
      <p:ext uri="{BB962C8B-B14F-4D97-AF65-F5344CB8AC3E}">
        <p14:creationId xmlns:p14="http://schemas.microsoft.com/office/powerpoint/2010/main" val="29062856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AEE93-8585-46D4-A7EC-F184E317CB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00245" y="544286"/>
            <a:ext cx="5528217" cy="2127478"/>
          </a:xfrm>
        </p:spPr>
        <p:txBody>
          <a:bodyPr/>
          <a:lstStyle/>
          <a:p>
            <a:r>
              <a:rPr lang="en-US" dirty="0" err="1"/>
              <a:t>THANks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FFC60-19C3-4901-93F7-7AAF4C09F8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6340" y="3028950"/>
            <a:ext cx="5528217" cy="2943225"/>
          </a:xfrm>
        </p:spPr>
        <p:txBody>
          <a:bodyPr bIns="0"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Any questions?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i.deruiter@uva.nl</a:t>
            </a:r>
            <a:endParaRPr lang="en-US" sz="32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4939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4C346-5794-9E0B-C56C-D66F83901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Detection image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C5A07896-0783-6147-2184-D1D9625B4403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/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71732E-2C80-616B-5279-FF80963CFC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72" t="28006" r="63512" b="46132"/>
          <a:stretch/>
        </p:blipFill>
        <p:spPr>
          <a:xfrm>
            <a:off x="464219" y="2544308"/>
            <a:ext cx="1525217" cy="13345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0C3DB3-1E2D-DC6B-E1C1-B1C1D4D87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853" y="2278359"/>
            <a:ext cx="7751464" cy="395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9230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B1B29E87-9C2C-400B-834D-4E4BD6E94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155" y="896112"/>
            <a:ext cx="10665845" cy="1325563"/>
          </a:xfrm>
        </p:spPr>
        <p:txBody>
          <a:bodyPr/>
          <a:lstStyle/>
          <a:p>
            <a:r>
              <a:rPr lang="en-US" dirty="0"/>
              <a:t>Pipeline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69C5C3-BFAB-108F-03D3-778473C4F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50985"/>
            <a:ext cx="11734800" cy="675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9975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1CB95-EB62-AFD8-CEE2-342E8EE2A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Sensitivity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B54288-2A1B-09BA-784E-E8E091385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464" y="1711984"/>
            <a:ext cx="7472233" cy="505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035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26C05-0377-7FC7-0BBB-CFDBE7902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Imaging bottleneck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3774219-7856-9C22-C1C8-F9F2D6A407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4837012"/>
              </p:ext>
            </p:extLst>
          </p:nvPr>
        </p:nvGraphicFramePr>
        <p:xfrm>
          <a:off x="1531708" y="2316479"/>
          <a:ext cx="8131276" cy="320040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3665144">
                  <a:extLst>
                    <a:ext uri="{9D8B030D-6E8A-4147-A177-3AD203B41FA5}">
                      <a16:colId xmlns:a16="http://schemas.microsoft.com/office/drawing/2014/main" val="4137787056"/>
                    </a:ext>
                  </a:extLst>
                </a:gridCol>
                <a:gridCol w="2368992">
                  <a:extLst>
                    <a:ext uri="{9D8B030D-6E8A-4147-A177-3AD203B41FA5}">
                      <a16:colId xmlns:a16="http://schemas.microsoft.com/office/drawing/2014/main" val="3917421831"/>
                    </a:ext>
                  </a:extLst>
                </a:gridCol>
                <a:gridCol w="2097140">
                  <a:extLst>
                    <a:ext uri="{9D8B030D-6E8A-4147-A177-3AD203B41FA5}">
                      <a16:colId xmlns:a16="http://schemas.microsoft.com/office/drawing/2014/main" val="12561029"/>
                    </a:ext>
                  </a:extLst>
                </a:gridCol>
              </a:tblGrid>
              <a:tr h="1035327">
                <a:tc>
                  <a:txBody>
                    <a:bodyPr/>
                    <a:lstStyle/>
                    <a:p>
                      <a:r>
                        <a:rPr lang="en-NL" sz="2400" dirty="0"/>
                        <a:t>Imaging settings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L" sz="2400" dirty="0"/>
                        <a:t>Time to image one pointing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L" sz="2400" dirty="0"/>
                        <a:t>Full LoTSS*</a:t>
                      </a:r>
                    </a:p>
                    <a:p>
                      <a:r>
                        <a:rPr lang="en-NL" sz="2400" dirty="0"/>
                        <a:t>3100 pointings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4407745"/>
                  </a:ext>
                </a:extLst>
              </a:tr>
              <a:tr h="1035327">
                <a:tc>
                  <a:txBody>
                    <a:bodyPr/>
                    <a:lstStyle/>
                    <a:p>
                      <a:r>
                        <a:rPr lang="en-NL" sz="2400" dirty="0"/>
                        <a:t>Full image – including all sources and full cleaning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L" sz="2400" dirty="0"/>
                        <a:t>180 hr</a:t>
                      </a:r>
                    </a:p>
                    <a:p>
                      <a:endParaRPr lang="en-NL" sz="2400" dirty="0"/>
                    </a:p>
                    <a:p>
                      <a:endParaRPr lang="en-N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L" sz="2400" dirty="0"/>
                        <a:t>3.2 yrs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4166136"/>
                  </a:ext>
                </a:extLst>
              </a:tr>
              <a:tr h="728563">
                <a:tc>
                  <a:txBody>
                    <a:bodyPr/>
                    <a:lstStyle/>
                    <a:p>
                      <a:r>
                        <a:rPr lang="en-NL" sz="2400" dirty="0"/>
                        <a:t>Subtraction imaging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L" sz="2400" dirty="0"/>
                        <a:t>7.5 hr</a:t>
                      </a:r>
                    </a:p>
                    <a:p>
                      <a:endParaRPr lang="en-N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L" sz="2400" dirty="0"/>
                        <a:t>48 days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653337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D7AF5EC-6AFB-5034-6460-D2A56FA50581}"/>
              </a:ext>
            </a:extLst>
          </p:cNvPr>
          <p:cNvSpPr txBox="1"/>
          <p:nvPr/>
        </p:nvSpPr>
        <p:spPr>
          <a:xfrm>
            <a:off x="1531708" y="5611682"/>
            <a:ext cx="6673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400" dirty="0"/>
              <a:t>*Assuming we can run 20 pointings in parallel</a:t>
            </a:r>
          </a:p>
        </p:txBody>
      </p:sp>
    </p:spTree>
    <p:extLst>
      <p:ext uri="{BB962C8B-B14F-4D97-AF65-F5344CB8AC3E}">
        <p14:creationId xmlns:p14="http://schemas.microsoft.com/office/powerpoint/2010/main" val="1382956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5FB75C3E-5885-49DD-8190-BB1E8C511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3415" y="462440"/>
            <a:ext cx="7798585" cy="1358140"/>
          </a:xfrm>
        </p:spPr>
        <p:txBody>
          <a:bodyPr>
            <a:normAutofit/>
          </a:bodyPr>
          <a:lstStyle/>
          <a:p>
            <a:r>
              <a:rPr lang="en-US" sz="3600" dirty="0"/>
              <a:t>Radio transient phase space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FF2D739-E475-54F8-C832-F04A983D0F2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316487" y="1324072"/>
            <a:ext cx="2465423" cy="521484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nl-NL" sz="2800" dirty="0"/>
          </a:p>
          <a:p>
            <a:r>
              <a:rPr lang="en-NL" sz="2800" b="0" i="0" dirty="0">
                <a:effectLst/>
                <a:latin typeface="Arial" panose="020B0604020202020204" pitchFamily="34" charset="0"/>
              </a:rPr>
              <a:t>Updated</a:t>
            </a:r>
          </a:p>
          <a:p>
            <a:endParaRPr lang="en-NL" sz="2800" dirty="0">
              <a:latin typeface="Arial" panose="020B0604020202020204" pitchFamily="34" charset="0"/>
            </a:endParaRPr>
          </a:p>
          <a:p>
            <a:endParaRPr lang="en-NL" sz="2800" dirty="0">
              <a:latin typeface="Arial" panose="020B0604020202020204" pitchFamily="34" charset="0"/>
            </a:endParaRPr>
          </a:p>
          <a:p>
            <a:r>
              <a:rPr lang="en-NL" sz="2800" dirty="0">
                <a:latin typeface="Arial" panose="020B0604020202020204" pitchFamily="34" charset="0"/>
              </a:rPr>
              <a:t>Adapted from</a:t>
            </a:r>
          </a:p>
          <a:p>
            <a:r>
              <a:rPr lang="en-NL" sz="2800" b="0" i="0" dirty="0">
                <a:effectLst/>
                <a:latin typeface="Arial" panose="020B0604020202020204" pitchFamily="34" charset="0"/>
              </a:rPr>
              <a:t>Hurley-Walker et al. (2022)</a:t>
            </a:r>
            <a:endParaRPr lang="en-N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L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ECEFFD-D729-1E72-964E-17EACC7DFF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7" r="3386"/>
          <a:stretch/>
        </p:blipFill>
        <p:spPr>
          <a:xfrm>
            <a:off x="4213654" y="1159219"/>
            <a:ext cx="7798585" cy="55622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16C3E7-DA8A-A732-D204-77B1CCB865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3654" y="1159218"/>
            <a:ext cx="7798585" cy="554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478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5FB75C3E-5885-49DD-8190-BB1E8C511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3415" y="462440"/>
            <a:ext cx="7798585" cy="1358140"/>
          </a:xfrm>
        </p:spPr>
        <p:txBody>
          <a:bodyPr>
            <a:normAutofit/>
          </a:bodyPr>
          <a:lstStyle/>
          <a:p>
            <a:r>
              <a:rPr lang="en-US" sz="3600" dirty="0"/>
              <a:t>Radio transient phase space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FF2D739-E475-54F8-C832-F04A983D0F2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316487" y="1324072"/>
            <a:ext cx="2465423" cy="521484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nl-NL" sz="2800" dirty="0"/>
          </a:p>
          <a:p>
            <a:r>
              <a:rPr lang="en-NL" sz="2800" b="0" i="0" dirty="0">
                <a:effectLst/>
                <a:latin typeface="Arial" panose="020B0604020202020204" pitchFamily="34" charset="0"/>
              </a:rPr>
              <a:t>Updated</a:t>
            </a:r>
          </a:p>
          <a:p>
            <a:endParaRPr lang="en-NL" sz="2800" dirty="0">
              <a:latin typeface="Arial" panose="020B0604020202020204" pitchFamily="34" charset="0"/>
            </a:endParaRPr>
          </a:p>
          <a:p>
            <a:endParaRPr lang="en-NL" sz="2800" dirty="0">
              <a:latin typeface="Arial" panose="020B0604020202020204" pitchFamily="34" charset="0"/>
            </a:endParaRPr>
          </a:p>
          <a:p>
            <a:r>
              <a:rPr lang="en-NL" sz="2800" dirty="0">
                <a:latin typeface="Arial" panose="020B0604020202020204" pitchFamily="34" charset="0"/>
              </a:rPr>
              <a:t>Adapted from</a:t>
            </a:r>
          </a:p>
          <a:p>
            <a:r>
              <a:rPr lang="en-NL" sz="2800" b="0" i="0" dirty="0">
                <a:effectLst/>
                <a:latin typeface="Arial" panose="020B0604020202020204" pitchFamily="34" charset="0"/>
              </a:rPr>
              <a:t>Hurley-Walker et al. (2022)</a:t>
            </a:r>
            <a:endParaRPr lang="en-N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L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ECEFFD-D729-1E72-964E-17EACC7DFF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7" r="3386"/>
          <a:stretch/>
        </p:blipFill>
        <p:spPr>
          <a:xfrm>
            <a:off x="4213654" y="1159219"/>
            <a:ext cx="7798585" cy="55622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16C3E7-DA8A-A732-D204-77B1CCB865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3654" y="1159218"/>
            <a:ext cx="7798585" cy="5544961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66A9FC1-D723-B78C-20EA-28D67567FDC6}"/>
              </a:ext>
            </a:extLst>
          </p:cNvPr>
          <p:cNvSpPr/>
          <p:nvPr/>
        </p:nvSpPr>
        <p:spPr>
          <a:xfrm>
            <a:off x="10066792" y="3143172"/>
            <a:ext cx="1285103" cy="502071"/>
          </a:xfrm>
          <a:prstGeom prst="ellipse">
            <a:avLst/>
          </a:prstGeom>
          <a:noFill/>
          <a:ln w="57150"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4138900056">
                  <a:custGeom>
                    <a:avLst/>
                    <a:gdLst>
                      <a:gd name="connsiteX0" fmla="*/ 0 w 1285103"/>
                      <a:gd name="connsiteY0" fmla="*/ 251036 h 502071"/>
                      <a:gd name="connsiteX1" fmla="*/ 642552 w 1285103"/>
                      <a:gd name="connsiteY1" fmla="*/ 0 h 502071"/>
                      <a:gd name="connsiteX2" fmla="*/ 1285104 w 1285103"/>
                      <a:gd name="connsiteY2" fmla="*/ 251036 h 502071"/>
                      <a:gd name="connsiteX3" fmla="*/ 642552 w 1285103"/>
                      <a:gd name="connsiteY3" fmla="*/ 502072 h 502071"/>
                      <a:gd name="connsiteX4" fmla="*/ 0 w 1285103"/>
                      <a:gd name="connsiteY4" fmla="*/ 251036 h 50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103" h="502071" extrusionOk="0">
                        <a:moveTo>
                          <a:pt x="0" y="251036"/>
                        </a:moveTo>
                        <a:cubicBezTo>
                          <a:pt x="-8045" y="94165"/>
                          <a:pt x="360363" y="-6301"/>
                          <a:pt x="642552" y="0"/>
                        </a:cubicBezTo>
                        <a:cubicBezTo>
                          <a:pt x="986632" y="24165"/>
                          <a:pt x="1280391" y="119787"/>
                          <a:pt x="1285104" y="251036"/>
                        </a:cubicBezTo>
                        <a:cubicBezTo>
                          <a:pt x="1244354" y="361111"/>
                          <a:pt x="972111" y="533391"/>
                          <a:pt x="642552" y="502072"/>
                        </a:cubicBezTo>
                        <a:cubicBezTo>
                          <a:pt x="276865" y="476271"/>
                          <a:pt x="-5494" y="358988"/>
                          <a:pt x="0" y="25103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243864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5FB75C3E-5885-49DD-8190-BB1E8C511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3415" y="462440"/>
            <a:ext cx="7798585" cy="1358140"/>
          </a:xfrm>
        </p:spPr>
        <p:txBody>
          <a:bodyPr>
            <a:normAutofit/>
          </a:bodyPr>
          <a:lstStyle/>
          <a:p>
            <a:r>
              <a:rPr lang="en-US" sz="3600" dirty="0"/>
              <a:t>Radio transient phase space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FF2D739-E475-54F8-C832-F04A983D0F2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316487" y="1324072"/>
            <a:ext cx="2465423" cy="521484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nl-NL" sz="2800" dirty="0"/>
          </a:p>
          <a:p>
            <a:r>
              <a:rPr lang="en-NL" sz="2800" b="0" i="0" dirty="0">
                <a:effectLst/>
                <a:latin typeface="Arial" panose="020B0604020202020204" pitchFamily="34" charset="0"/>
              </a:rPr>
              <a:t>Updated</a:t>
            </a:r>
          </a:p>
          <a:p>
            <a:endParaRPr lang="en-NL" sz="2800" dirty="0">
              <a:latin typeface="Arial" panose="020B0604020202020204" pitchFamily="34" charset="0"/>
            </a:endParaRPr>
          </a:p>
          <a:p>
            <a:endParaRPr lang="en-NL" sz="2800" dirty="0">
              <a:latin typeface="Arial" panose="020B0604020202020204" pitchFamily="34" charset="0"/>
            </a:endParaRPr>
          </a:p>
          <a:p>
            <a:r>
              <a:rPr lang="en-NL" sz="2800" dirty="0">
                <a:latin typeface="Arial" panose="020B0604020202020204" pitchFamily="34" charset="0"/>
              </a:rPr>
              <a:t>Adapted from</a:t>
            </a:r>
          </a:p>
          <a:p>
            <a:r>
              <a:rPr lang="en-NL" sz="2800" b="0" i="0" dirty="0">
                <a:effectLst/>
                <a:latin typeface="Arial" panose="020B0604020202020204" pitchFamily="34" charset="0"/>
              </a:rPr>
              <a:t>Hurley-Walker et al. (2022)</a:t>
            </a:r>
            <a:endParaRPr lang="en-N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L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ECEFFD-D729-1E72-964E-17EACC7DFF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7" r="3386"/>
          <a:stretch/>
        </p:blipFill>
        <p:spPr>
          <a:xfrm>
            <a:off x="4213654" y="1159219"/>
            <a:ext cx="7798585" cy="55622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16C3E7-DA8A-A732-D204-77B1CCB865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3654" y="1159218"/>
            <a:ext cx="7798585" cy="554496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69937FD-F4EB-A0A2-C500-AA6D05246E6E}"/>
              </a:ext>
            </a:extLst>
          </p:cNvPr>
          <p:cNvSpPr/>
          <p:nvPr/>
        </p:nvSpPr>
        <p:spPr>
          <a:xfrm>
            <a:off x="5279810" y="1212859"/>
            <a:ext cx="2888006" cy="2490691"/>
          </a:xfrm>
          <a:prstGeom prst="rect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2921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5FB75C3E-5885-49DD-8190-BB1E8C511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3415" y="462440"/>
            <a:ext cx="7798585" cy="1358140"/>
          </a:xfrm>
        </p:spPr>
        <p:txBody>
          <a:bodyPr>
            <a:normAutofit/>
          </a:bodyPr>
          <a:lstStyle/>
          <a:p>
            <a:r>
              <a:rPr lang="en-US" sz="3600" dirty="0"/>
              <a:t>Radio transient phase space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FF2D739-E475-54F8-C832-F04A983D0F2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316487" y="1324072"/>
            <a:ext cx="2717406" cy="5214840"/>
          </a:xfrm>
        </p:spPr>
        <p:txBody>
          <a:bodyPr>
            <a:normAutofit fontScale="62500" lnSpcReduction="20000"/>
          </a:bodyPr>
          <a:lstStyle/>
          <a:p>
            <a:r>
              <a:rPr lang="en-NL" sz="4000" dirty="0"/>
              <a:t>Ultra-long period sources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NL" sz="4000" dirty="0"/>
              <a:t>76 sec pulsar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NL" sz="4000" dirty="0"/>
              <a:t>20 minute period magnetars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NL" sz="4000" dirty="0"/>
              <a:t>White dwarf pulsar</a:t>
            </a:r>
          </a:p>
          <a:p>
            <a:endParaRPr lang="en-NL" sz="2800" dirty="0">
              <a:latin typeface="Arial" panose="020B0604020202020204" pitchFamily="34" charset="0"/>
            </a:endParaRPr>
          </a:p>
          <a:p>
            <a:endParaRPr lang="en-NL" sz="2800" dirty="0">
              <a:latin typeface="Arial" panose="020B0604020202020204" pitchFamily="34" charset="0"/>
            </a:endParaRPr>
          </a:p>
          <a:p>
            <a:endParaRPr lang="en-NL" sz="2800" dirty="0">
              <a:latin typeface="Arial" panose="020B0604020202020204" pitchFamily="34" charset="0"/>
            </a:endParaRPr>
          </a:p>
          <a:p>
            <a:r>
              <a:rPr lang="en-NL" sz="2800" dirty="0">
                <a:latin typeface="Arial" panose="020B0604020202020204" pitchFamily="34" charset="0"/>
              </a:rPr>
              <a:t>Adapted from</a:t>
            </a:r>
          </a:p>
          <a:p>
            <a:r>
              <a:rPr lang="en-NL" sz="2800" b="0" i="0" dirty="0">
                <a:effectLst/>
                <a:latin typeface="Arial" panose="020B0604020202020204" pitchFamily="34" charset="0"/>
              </a:rPr>
              <a:t>Hurley-Walker et al. (2022)</a:t>
            </a:r>
            <a:endParaRPr lang="en-N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L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ECEFFD-D729-1E72-964E-17EACC7DFF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7" r="3386"/>
          <a:stretch/>
        </p:blipFill>
        <p:spPr>
          <a:xfrm>
            <a:off x="4213654" y="1159219"/>
            <a:ext cx="7798585" cy="55622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16C3E7-DA8A-A732-D204-77B1CCB865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3654" y="1159218"/>
            <a:ext cx="7798585" cy="5544961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66A9FC1-D723-B78C-20EA-28D67567FDC6}"/>
              </a:ext>
            </a:extLst>
          </p:cNvPr>
          <p:cNvSpPr/>
          <p:nvPr/>
        </p:nvSpPr>
        <p:spPr>
          <a:xfrm>
            <a:off x="7427734" y="3362140"/>
            <a:ext cx="1567985" cy="1358140"/>
          </a:xfrm>
          <a:prstGeom prst="ellipse">
            <a:avLst/>
          </a:prstGeom>
          <a:noFill/>
          <a:ln w="57150"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4138900056">
                  <a:custGeom>
                    <a:avLst/>
                    <a:gdLst>
                      <a:gd name="connsiteX0" fmla="*/ 0 w 1567985"/>
                      <a:gd name="connsiteY0" fmla="*/ 679070 h 1358140"/>
                      <a:gd name="connsiteX1" fmla="*/ 783993 w 1567985"/>
                      <a:gd name="connsiteY1" fmla="*/ 0 h 1358140"/>
                      <a:gd name="connsiteX2" fmla="*/ 1567986 w 1567985"/>
                      <a:gd name="connsiteY2" fmla="*/ 679070 h 1358140"/>
                      <a:gd name="connsiteX3" fmla="*/ 783993 w 1567985"/>
                      <a:gd name="connsiteY3" fmla="*/ 1358140 h 1358140"/>
                      <a:gd name="connsiteX4" fmla="*/ 0 w 1567985"/>
                      <a:gd name="connsiteY4" fmla="*/ 679070 h 1358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67985" h="1358140" extrusionOk="0">
                        <a:moveTo>
                          <a:pt x="0" y="679070"/>
                        </a:moveTo>
                        <a:cubicBezTo>
                          <a:pt x="-25479" y="246303"/>
                          <a:pt x="439240" y="-7649"/>
                          <a:pt x="783993" y="0"/>
                        </a:cubicBezTo>
                        <a:cubicBezTo>
                          <a:pt x="1173368" y="97651"/>
                          <a:pt x="1533631" y="357932"/>
                          <a:pt x="1567986" y="679070"/>
                        </a:cubicBezTo>
                        <a:cubicBezTo>
                          <a:pt x="1492055" y="1000880"/>
                          <a:pt x="1143259" y="1449351"/>
                          <a:pt x="783993" y="1358140"/>
                        </a:cubicBezTo>
                        <a:cubicBezTo>
                          <a:pt x="342293" y="1337355"/>
                          <a:pt x="-12246" y="985696"/>
                          <a:pt x="0" y="67907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9571522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5FB75C3E-5885-49DD-8190-BB1E8C511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3415" y="462440"/>
            <a:ext cx="7798585" cy="1358140"/>
          </a:xfrm>
        </p:spPr>
        <p:txBody>
          <a:bodyPr>
            <a:normAutofit/>
          </a:bodyPr>
          <a:lstStyle/>
          <a:p>
            <a:r>
              <a:rPr lang="en-US" sz="3600" dirty="0"/>
              <a:t>Radio transient phase space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FF2D739-E475-54F8-C832-F04A983D0F2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316487" y="1324072"/>
            <a:ext cx="2717406" cy="5214840"/>
          </a:xfrm>
        </p:spPr>
        <p:txBody>
          <a:bodyPr>
            <a:normAutofit fontScale="62500" lnSpcReduction="20000"/>
          </a:bodyPr>
          <a:lstStyle/>
          <a:p>
            <a:r>
              <a:rPr lang="en-NL" sz="4000" dirty="0"/>
              <a:t>Ultra-long period sources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NL" sz="4000" dirty="0"/>
              <a:t>Observation bias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NL" sz="4000" dirty="0"/>
              <a:t>Beamformed vs imaging observations</a:t>
            </a:r>
          </a:p>
          <a:p>
            <a:endParaRPr lang="en-NL" sz="2800" dirty="0">
              <a:latin typeface="Arial" panose="020B0604020202020204" pitchFamily="34" charset="0"/>
            </a:endParaRPr>
          </a:p>
          <a:p>
            <a:endParaRPr lang="en-NL" sz="2800" dirty="0">
              <a:latin typeface="Arial" panose="020B0604020202020204" pitchFamily="34" charset="0"/>
            </a:endParaRPr>
          </a:p>
          <a:p>
            <a:endParaRPr lang="en-NL" sz="2800" dirty="0">
              <a:latin typeface="Arial" panose="020B0604020202020204" pitchFamily="34" charset="0"/>
            </a:endParaRPr>
          </a:p>
          <a:p>
            <a:r>
              <a:rPr lang="en-NL" sz="2800" dirty="0">
                <a:latin typeface="Arial" panose="020B0604020202020204" pitchFamily="34" charset="0"/>
              </a:rPr>
              <a:t>Adapted from</a:t>
            </a:r>
          </a:p>
          <a:p>
            <a:r>
              <a:rPr lang="en-NL" sz="2800" b="0" i="0" dirty="0">
                <a:effectLst/>
                <a:latin typeface="Arial" panose="020B0604020202020204" pitchFamily="34" charset="0"/>
              </a:rPr>
              <a:t>Hurley-Walker et al. (2022)</a:t>
            </a:r>
            <a:endParaRPr lang="en-N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L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ECEFFD-D729-1E72-964E-17EACC7DFF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7" r="3386"/>
          <a:stretch/>
        </p:blipFill>
        <p:spPr>
          <a:xfrm>
            <a:off x="4213654" y="1159219"/>
            <a:ext cx="7798585" cy="55622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16C3E7-DA8A-A732-D204-77B1CCB865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3654" y="1159218"/>
            <a:ext cx="7798585" cy="5544961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66A9FC1-D723-B78C-20EA-28D67567FDC6}"/>
              </a:ext>
            </a:extLst>
          </p:cNvPr>
          <p:cNvSpPr/>
          <p:nvPr/>
        </p:nvSpPr>
        <p:spPr>
          <a:xfrm>
            <a:off x="7427734" y="3362140"/>
            <a:ext cx="1567985" cy="1358140"/>
          </a:xfrm>
          <a:prstGeom prst="ellipse">
            <a:avLst/>
          </a:prstGeom>
          <a:noFill/>
          <a:ln w="57150"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4138900056">
                  <a:custGeom>
                    <a:avLst/>
                    <a:gdLst>
                      <a:gd name="connsiteX0" fmla="*/ 0 w 1567985"/>
                      <a:gd name="connsiteY0" fmla="*/ 679070 h 1358140"/>
                      <a:gd name="connsiteX1" fmla="*/ 783993 w 1567985"/>
                      <a:gd name="connsiteY1" fmla="*/ 0 h 1358140"/>
                      <a:gd name="connsiteX2" fmla="*/ 1567986 w 1567985"/>
                      <a:gd name="connsiteY2" fmla="*/ 679070 h 1358140"/>
                      <a:gd name="connsiteX3" fmla="*/ 783993 w 1567985"/>
                      <a:gd name="connsiteY3" fmla="*/ 1358140 h 1358140"/>
                      <a:gd name="connsiteX4" fmla="*/ 0 w 1567985"/>
                      <a:gd name="connsiteY4" fmla="*/ 679070 h 1358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67985" h="1358140" extrusionOk="0">
                        <a:moveTo>
                          <a:pt x="0" y="679070"/>
                        </a:moveTo>
                        <a:cubicBezTo>
                          <a:pt x="-25479" y="246303"/>
                          <a:pt x="439240" y="-7649"/>
                          <a:pt x="783993" y="0"/>
                        </a:cubicBezTo>
                        <a:cubicBezTo>
                          <a:pt x="1173368" y="97651"/>
                          <a:pt x="1533631" y="357932"/>
                          <a:pt x="1567986" y="679070"/>
                        </a:cubicBezTo>
                        <a:cubicBezTo>
                          <a:pt x="1492055" y="1000880"/>
                          <a:pt x="1143259" y="1449351"/>
                          <a:pt x="783993" y="1358140"/>
                        </a:cubicBezTo>
                        <a:cubicBezTo>
                          <a:pt x="342293" y="1337355"/>
                          <a:pt x="-12246" y="985696"/>
                          <a:pt x="0" y="67907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607469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filmrol geïsoleerd op een witte achtergrond 1213963 Vectorkunst bij Vecteezy">
            <a:extLst>
              <a:ext uri="{FF2B5EF4-FFF2-40B4-BE49-F238E27FC236}">
                <a16:creationId xmlns:a16="http://schemas.microsoft.com/office/drawing/2014/main" id="{8B541D4D-C7FA-F360-E43A-DC64B1B67A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485" b="93273" l="6675" r="600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12" r="33253" b="4254"/>
          <a:stretch/>
        </p:blipFill>
        <p:spPr bwMode="auto">
          <a:xfrm>
            <a:off x="1186411" y="2133677"/>
            <a:ext cx="10096731" cy="388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ilmrol geïsoleerd op een witte achtergrond 1213963 Vectorkunst bij Vecteezy">
            <a:extLst>
              <a:ext uri="{FF2B5EF4-FFF2-40B4-BE49-F238E27FC236}">
                <a16:creationId xmlns:a16="http://schemas.microsoft.com/office/drawing/2014/main" id="{CAA13E2E-C8F3-5645-9EDD-E97A609C5E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485" b="93273" l="6675" r="600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31" t="71012" r="49519" b="4254"/>
          <a:stretch/>
        </p:blipFill>
        <p:spPr bwMode="auto">
          <a:xfrm>
            <a:off x="8607109" y="2128221"/>
            <a:ext cx="2639604" cy="388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filmrol geïsoleerd op een witte achtergrond 1213963 Vectorkunst bij Vecteezy">
            <a:extLst>
              <a:ext uri="{FF2B5EF4-FFF2-40B4-BE49-F238E27FC236}">
                <a16:creationId xmlns:a16="http://schemas.microsoft.com/office/drawing/2014/main" id="{EC378EB0-A0ED-ED7E-1BA5-AC520B202E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485" b="93273" l="6675" r="600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31" t="71012" r="33253" b="4254"/>
          <a:stretch/>
        </p:blipFill>
        <p:spPr bwMode="auto">
          <a:xfrm>
            <a:off x="1309816" y="2128221"/>
            <a:ext cx="5100226" cy="388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91D8859A-D855-6D2E-A9CE-4447F79CF072}"/>
              </a:ext>
            </a:extLst>
          </p:cNvPr>
          <p:cNvSpPr txBox="1">
            <a:spLocks/>
          </p:cNvSpPr>
          <p:nvPr/>
        </p:nvSpPr>
        <p:spPr>
          <a:xfrm>
            <a:off x="4136154" y="935607"/>
            <a:ext cx="5077213" cy="9544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L" sz="4267" dirty="0"/>
              <a:t>Image domain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D47F150-BB75-3CD3-FCEE-53B92FCEAE2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785" b="25696"/>
          <a:stretch/>
        </p:blipFill>
        <p:spPr>
          <a:xfrm>
            <a:off x="3951274" y="2901491"/>
            <a:ext cx="2836884" cy="24433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ADC6F42-CC0E-BD9C-EF49-2B726FBB1A6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785" b="28246"/>
          <a:stretch/>
        </p:blipFill>
        <p:spPr>
          <a:xfrm>
            <a:off x="1516266" y="2905205"/>
            <a:ext cx="2836884" cy="235952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0EC2AC7-C2A1-9BC1-6C97-0B0FA973CC6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6785" b="25696"/>
          <a:stretch/>
        </p:blipFill>
        <p:spPr>
          <a:xfrm>
            <a:off x="6376483" y="2901491"/>
            <a:ext cx="2836884" cy="24433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DFD5710-01F2-46AC-B28F-97C166108A4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6785" b="25696"/>
          <a:stretch/>
        </p:blipFill>
        <p:spPr>
          <a:xfrm>
            <a:off x="8821504" y="2901491"/>
            <a:ext cx="2836883" cy="2443375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DFDF55A-DEBB-035A-C9E2-E040FF185989}"/>
              </a:ext>
            </a:extLst>
          </p:cNvPr>
          <p:cNvCxnSpPr/>
          <p:nvPr/>
        </p:nvCxnSpPr>
        <p:spPr>
          <a:xfrm>
            <a:off x="1309816" y="5647038"/>
            <a:ext cx="9936897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9B042F2-0987-72A9-1684-92E9DE123237}"/>
              </a:ext>
            </a:extLst>
          </p:cNvPr>
          <p:cNvCxnSpPr/>
          <p:nvPr/>
        </p:nvCxnSpPr>
        <p:spPr>
          <a:xfrm>
            <a:off x="1313932" y="5688225"/>
            <a:ext cx="9936897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0583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622F1-63A6-132A-6599-5F67224FD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0440" y="896112"/>
            <a:ext cx="7889768" cy="883262"/>
          </a:xfrm>
        </p:spPr>
        <p:txBody>
          <a:bodyPr/>
          <a:lstStyle/>
          <a:p>
            <a:r>
              <a:rPr lang="en-NL" dirty="0"/>
              <a:t>Imaging bottleneck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02CA92-EE30-0282-2845-1749CA9953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51623" y="1779374"/>
            <a:ext cx="6154898" cy="448089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NL" sz="2800" dirty="0">
                <a:solidFill>
                  <a:schemeClr val="accent5"/>
                </a:solidFill>
              </a:rPr>
              <a:t>Cleaning</a:t>
            </a: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NL" sz="2800" dirty="0">
                <a:solidFill>
                  <a:schemeClr val="accent5"/>
                </a:solidFill>
              </a:rPr>
              <a:t>Iterative process</a:t>
            </a: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NL" sz="2800" dirty="0">
                <a:solidFill>
                  <a:schemeClr val="accent5"/>
                </a:solidFill>
              </a:rPr>
              <a:t>Per snapshot</a:t>
            </a:r>
          </a:p>
          <a:p>
            <a:pPr>
              <a:lnSpc>
                <a:spcPct val="100000"/>
              </a:lnSpc>
            </a:pPr>
            <a:r>
              <a:rPr lang="en-NL" sz="2800" dirty="0">
                <a:solidFill>
                  <a:schemeClr val="accent5"/>
                </a:solidFill>
              </a:rPr>
              <a:t>Solution:</a:t>
            </a: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NL" sz="2800" dirty="0">
                <a:solidFill>
                  <a:schemeClr val="accent5"/>
                </a:solidFill>
              </a:rPr>
              <a:t>Sky model subtraction</a:t>
            </a:r>
          </a:p>
          <a:p>
            <a:pPr>
              <a:lnSpc>
                <a:spcPct val="100000"/>
              </a:lnSpc>
            </a:pPr>
            <a:r>
              <a:rPr lang="en-NL" sz="2800" dirty="0">
                <a:solidFill>
                  <a:schemeClr val="accent5"/>
                </a:solidFill>
              </a:rPr>
              <a:t>See eg. Wang et al (2023), Fijma et al. (2023), Hurley-Walker et al. (2022)</a:t>
            </a:r>
          </a:p>
        </p:txBody>
      </p:sp>
      <p:pic>
        <p:nvPicPr>
          <p:cNvPr id="6" name="Picture 2" descr="What is Internet Bottleneck? - NetSpeed">
            <a:extLst>
              <a:ext uri="{FF2B5EF4-FFF2-40B4-BE49-F238E27FC236}">
                <a16:creationId xmlns:a16="http://schemas.microsoft.com/office/drawing/2014/main" id="{8827DC2F-B8ED-36C2-666D-B359D5CAD7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8" t="15389" r="22630" b="12768"/>
          <a:stretch/>
        </p:blipFill>
        <p:spPr bwMode="auto">
          <a:xfrm rot="5400000">
            <a:off x="211319" y="2413037"/>
            <a:ext cx="3025423" cy="230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525;p20">
            <a:extLst>
              <a:ext uri="{FF2B5EF4-FFF2-40B4-BE49-F238E27FC236}">
                <a16:creationId xmlns:a16="http://schemas.microsoft.com/office/drawing/2014/main" id="{7E48A6B8-1D18-1D57-2FC7-642FE8F4F1C8}"/>
              </a:ext>
            </a:extLst>
          </p:cNvPr>
          <p:cNvSpPr txBox="1">
            <a:spLocks/>
          </p:cNvSpPr>
          <p:nvPr/>
        </p:nvSpPr>
        <p:spPr>
          <a:xfrm>
            <a:off x="1940022" y="3048138"/>
            <a:ext cx="2103373" cy="93461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800"/>
              </a:spcBef>
            </a:pPr>
            <a:r>
              <a:rPr lang="en-GB" sz="3733" b="1" dirty="0">
                <a:solidFill>
                  <a:schemeClr val="accent4"/>
                </a:solidFill>
                <a:latin typeface=""/>
              </a:rPr>
              <a:t>Imaging</a:t>
            </a:r>
          </a:p>
        </p:txBody>
      </p:sp>
      <p:sp>
        <p:nvSpPr>
          <p:cNvPr id="10" name="Google Shape;525;p20">
            <a:extLst>
              <a:ext uri="{FF2B5EF4-FFF2-40B4-BE49-F238E27FC236}">
                <a16:creationId xmlns:a16="http://schemas.microsoft.com/office/drawing/2014/main" id="{E013E9B7-21C2-EB30-D673-FE2FFA4049CF}"/>
              </a:ext>
            </a:extLst>
          </p:cNvPr>
          <p:cNvSpPr txBox="1">
            <a:spLocks/>
          </p:cNvSpPr>
          <p:nvPr/>
        </p:nvSpPr>
        <p:spPr>
          <a:xfrm>
            <a:off x="571152" y="4776644"/>
            <a:ext cx="2305757" cy="1363419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800"/>
              </a:spcBef>
            </a:pPr>
            <a:r>
              <a:rPr lang="en-GB" sz="3200" b="1" dirty="0">
                <a:solidFill>
                  <a:schemeClr val="accent3"/>
                </a:solidFill>
                <a:latin typeface=""/>
              </a:rPr>
              <a:t>Snapshot images</a:t>
            </a:r>
          </a:p>
        </p:txBody>
      </p:sp>
    </p:spTree>
    <p:extLst>
      <p:ext uri="{BB962C8B-B14F-4D97-AF65-F5344CB8AC3E}">
        <p14:creationId xmlns:p14="http://schemas.microsoft.com/office/powerpoint/2010/main" val="1735803583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74">
      <a:dk1>
        <a:sysClr val="windowText" lastClr="000000"/>
      </a:dk1>
      <a:lt1>
        <a:sysClr val="window" lastClr="FFFFFF"/>
      </a:lt1>
      <a:dk2>
        <a:srgbClr val="F8F0E3"/>
      </a:dk2>
      <a:lt2>
        <a:srgbClr val="E7E6E6"/>
      </a:lt2>
      <a:accent1>
        <a:srgbClr val="224E7F"/>
      </a:accent1>
      <a:accent2>
        <a:srgbClr val="385E88"/>
      </a:accent2>
      <a:accent3>
        <a:srgbClr val="AA2070"/>
      </a:accent3>
      <a:accent4>
        <a:srgbClr val="EC008C"/>
      </a:accent4>
      <a:accent5>
        <a:srgbClr val="582156"/>
      </a:accent5>
      <a:accent6>
        <a:srgbClr val="958EA2"/>
      </a:accent6>
      <a:hlink>
        <a:srgbClr val="0563C1"/>
      </a:hlink>
      <a:folHlink>
        <a:srgbClr val="954F72"/>
      </a:folHlink>
    </a:clrScheme>
    <a:fontScheme name="Custom 112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33968143_Win32_SL_V3" id="{4DA6DF5E-F5DF-461D-8863-50E9C5721FD0}" vid="{BC6DDDB8-E14A-47D1-98C5-2C109624FD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ackground xmlns="71af3243-3dd4-4a8d-8c0d-dd76da1f02a5">false</Background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4AD375C2-2973-4C8B-9800-5B5271D300B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1950151-0FE0-482F-ADBD-EE52BFC46C9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59B7A9F-83D5-4264-91C0-B309A9EDBFB6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868</Words>
  <Application>Microsoft Macintosh PowerPoint</Application>
  <PresentationFormat>Widescreen</PresentationFormat>
  <Paragraphs>213</Paragraphs>
  <Slides>29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Avenir Next LT Pro</vt:lpstr>
      <vt:lpstr>Calibri</vt:lpstr>
      <vt:lpstr>Cambria Math</vt:lpstr>
      <vt:lpstr>Custom</vt:lpstr>
      <vt:lpstr>A periodic radio transient found with lofar</vt:lpstr>
      <vt:lpstr>Radio transient phase space</vt:lpstr>
      <vt:lpstr>Radio transient phase space</vt:lpstr>
      <vt:lpstr>Radio transient phase space</vt:lpstr>
      <vt:lpstr>Radio transient phase space</vt:lpstr>
      <vt:lpstr>Radio transient phase space</vt:lpstr>
      <vt:lpstr>Radio transient phase space</vt:lpstr>
      <vt:lpstr>PowerPoint Presentation</vt:lpstr>
      <vt:lpstr>Imaging bottleneck</vt:lpstr>
      <vt:lpstr>Subtraction image example</vt:lpstr>
      <vt:lpstr>Simulated  transients</vt:lpstr>
      <vt:lpstr>Conclusions</vt:lpstr>
      <vt:lpstr>Transient source</vt:lpstr>
      <vt:lpstr>Periodicity</vt:lpstr>
      <vt:lpstr>Radio properties</vt:lpstr>
      <vt:lpstr>Comparing to ultra-long period sources </vt:lpstr>
      <vt:lpstr>Optical counterpart</vt:lpstr>
      <vt:lpstr>Radial velocity</vt:lpstr>
      <vt:lpstr>Binary mass  function</vt:lpstr>
      <vt:lpstr>Companion (1)</vt:lpstr>
      <vt:lpstr>Companion (2)</vt:lpstr>
      <vt:lpstr>Companion (2)</vt:lpstr>
      <vt:lpstr>Companion (3)</vt:lpstr>
      <vt:lpstr>Conclusions 2</vt:lpstr>
      <vt:lpstr>THANks</vt:lpstr>
      <vt:lpstr>Detection image</vt:lpstr>
      <vt:lpstr>Pipeline</vt:lpstr>
      <vt:lpstr>Sensitivity</vt:lpstr>
      <vt:lpstr>Imaging bottleneck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2023-12-19T13:11:42Z</dcterms:created>
  <dcterms:modified xsi:type="dcterms:W3CDTF">2024-06-04T09:22:24Z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