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28" r:id="rId2"/>
    <p:sldMasterId id="2147483759" r:id="rId3"/>
    <p:sldMasterId id="2147483745" r:id="rId4"/>
    <p:sldMasterId id="2147483743" r:id="rId5"/>
  </p:sldMasterIdLst>
  <p:notesMasterIdLst>
    <p:notesMasterId r:id="rId31"/>
  </p:notesMasterIdLst>
  <p:handoutMasterIdLst>
    <p:handoutMasterId r:id="rId32"/>
  </p:handoutMasterIdLst>
  <p:sldIdLst>
    <p:sldId id="285" r:id="rId6"/>
    <p:sldId id="311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</p:sldIdLst>
  <p:sldSz cx="9144000" cy="5143500" type="screen16x9"/>
  <p:notesSz cx="6858000" cy="9144000"/>
  <p:defaultTextStyle>
    <a:defPPr>
      <a:defRPr lang="de-DE"/>
    </a:defPPr>
    <a:lvl1pPr algn="l" defTabSz="497059" rtl="0" eaLnBrk="0" fontAlgn="base" hangingPunct="0">
      <a:spcBef>
        <a:spcPct val="0"/>
      </a:spcBef>
      <a:spcAft>
        <a:spcPct val="0"/>
      </a:spcAft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48530" indent="-194099" algn="l" defTabSz="497059" rtl="0" eaLnBrk="0" fontAlgn="base" hangingPunct="0">
      <a:spcBef>
        <a:spcPct val="0"/>
      </a:spcBef>
      <a:spcAft>
        <a:spcPct val="0"/>
      </a:spcAft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97059" indent="-388198" algn="l" defTabSz="497059" rtl="0" eaLnBrk="0" fontAlgn="base" hangingPunct="0">
      <a:spcBef>
        <a:spcPct val="0"/>
      </a:spcBef>
      <a:spcAft>
        <a:spcPct val="0"/>
      </a:spcAft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45778" indent="-582485" algn="l" defTabSz="497059" rtl="0" eaLnBrk="0" fontAlgn="base" hangingPunct="0">
      <a:spcBef>
        <a:spcPct val="0"/>
      </a:spcBef>
      <a:spcAft>
        <a:spcPct val="0"/>
      </a:spcAft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994307" indent="-776585" algn="l" defTabSz="497059" rtl="0" eaLnBrk="0" fontAlgn="base" hangingPunct="0">
      <a:spcBef>
        <a:spcPct val="0"/>
      </a:spcBef>
      <a:spcAft>
        <a:spcPct val="0"/>
      </a:spcAft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54" algn="l" defTabSz="108862" rtl="0" eaLnBrk="1" latinLnBrk="0" hangingPunct="1"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26585" algn="l" defTabSz="108862" rtl="0" eaLnBrk="1" latinLnBrk="0" hangingPunct="1"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81016" algn="l" defTabSz="108862" rtl="0" eaLnBrk="1" latinLnBrk="0" hangingPunct="1"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35447" algn="l" defTabSz="108862" rtl="0" eaLnBrk="1" latinLnBrk="0" hangingPunct="1">
      <a:defRPr sz="97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162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85" autoAdjust="0"/>
    <p:restoredTop sz="91478"/>
  </p:normalViewPr>
  <p:slideViewPr>
    <p:cSldViewPr snapToGrid="0">
      <p:cViewPr>
        <p:scale>
          <a:sx n="130" d="100"/>
          <a:sy n="130" d="100"/>
        </p:scale>
        <p:origin x="-162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ABE38E57-4933-4D48-B286-4B084B28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Unit Offc Light" panose="020B0504030101020102" pitchFamily="34" charset="77"/>
              <a:ea typeface="Unit Offc Light" panose="020B0504030101020102" pitchFamily="34" charset="77"/>
              <a:cs typeface="Unit Offc Light" panose="020B0504030101020102" pitchFamily="34" charset="77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0EBF1B8-7ED9-A644-90C7-35B1272D0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04CE-3BDC-7348-9565-0D32ED5B1FB1}" type="datetimeFigureOut">
              <a:rPr lang="de-DE" smtClean="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rPr>
              <a:pPr/>
              <a:t>06.06.2024</a:t>
            </a:fld>
            <a:endParaRPr lang="de-DE">
              <a:latin typeface="Unit Offc Light" panose="020B0504030101020102" pitchFamily="34" charset="77"/>
              <a:ea typeface="Unit Offc Light" panose="020B0504030101020102" pitchFamily="34" charset="77"/>
              <a:cs typeface="Unit Offc Light" panose="020B0504030101020102" pitchFamily="34" charset="77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07954F2-7CA9-6E4C-A911-C6752AB16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Unit Offc Light" panose="020B0504030101020102" pitchFamily="34" charset="77"/>
              <a:ea typeface="Unit Offc Light" panose="020B0504030101020102" pitchFamily="34" charset="77"/>
              <a:cs typeface="Unit Offc Light" panose="020B0504030101020102" pitchFamily="34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9B880C68-2AF1-F64E-9843-CCF2A0EF6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E3B5B-F857-944F-84DC-710CA3D35DC6}" type="slidenum">
              <a:rPr lang="de-DE" smtClean="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rPr>
              <a:pPr/>
              <a:t>‹Nr.›</a:t>
            </a:fld>
            <a:endParaRPr lang="de-DE">
              <a:latin typeface="Unit Offc Light" panose="020B0504030101020102" pitchFamily="34" charset="77"/>
              <a:ea typeface="Unit Offc Light" panose="020B0504030101020102" pitchFamily="34" charset="77"/>
              <a:cs typeface="Unit Offc Light" panose="020B0504030101020102" pitchFamily="34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91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9D7ED29A-B909-384C-871C-7430F41BAE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B9316BFF-8C18-4D41-A87C-26B3DB097C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defRPr>
            </a:lvl1pPr>
          </a:lstStyle>
          <a:p>
            <a:pPr>
              <a:defRPr/>
            </a:pPr>
            <a:fld id="{B9D41E84-465F-5246-961F-9EF465B1A9BB}" type="datetimeFigureOut">
              <a:rPr lang="de-DE" smtClean="0"/>
              <a:pPr>
                <a:defRPr/>
              </a:pPr>
              <a:t>06.06.2024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="" xmlns:a16="http://schemas.microsoft.com/office/drawing/2014/main" id="{3743E409-476B-1A49-917C-9A591DD690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="" xmlns:a16="http://schemas.microsoft.com/office/drawing/2014/main" id="{2882408B-7AF6-AD47-B85E-64ABC24A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E3A24AD-E620-234E-ACF4-21B6E1F24E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B8DE4BB-D64E-724A-887D-C57F26B89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t Offc Light" panose="020B0504030101020102" pitchFamily="34" charset="77"/>
                <a:ea typeface="Unit Offc Light" panose="020B0504030101020102" pitchFamily="34" charset="77"/>
                <a:cs typeface="Unit Offc Light" panose="020B0504030101020102" pitchFamily="34" charset="77"/>
              </a:defRPr>
            </a:lvl1pPr>
          </a:lstStyle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" kern="1200">
        <a:solidFill>
          <a:schemeClr val="tx1"/>
        </a:solidFill>
        <a:latin typeface="Unit Offc Light" panose="020B0504030101020102" pitchFamily="34" charset="77"/>
        <a:ea typeface="Unit Offc Light" panose="020B0504030101020102" pitchFamily="34" charset="77"/>
        <a:cs typeface="Unit Offc Light" panose="020B0504030101020102" pitchFamily="34" charset="77"/>
      </a:defRPr>
    </a:lvl1pPr>
    <a:lvl2pPr marL="54431" algn="l" rtl="0" eaLnBrk="0" fontAlgn="base" hangingPunct="0">
      <a:spcBef>
        <a:spcPct val="30000"/>
      </a:spcBef>
      <a:spcAft>
        <a:spcPct val="0"/>
      </a:spcAft>
      <a:defRPr sz="143" kern="1200">
        <a:solidFill>
          <a:schemeClr val="tx1"/>
        </a:solidFill>
        <a:latin typeface="+mn-lt"/>
        <a:ea typeface="+mn-ea"/>
        <a:cs typeface="+mn-cs"/>
      </a:defRPr>
    </a:lvl2pPr>
    <a:lvl3pPr marL="108862" algn="l" rtl="0" eaLnBrk="0" fontAlgn="base" hangingPunct="0">
      <a:spcBef>
        <a:spcPct val="30000"/>
      </a:spcBef>
      <a:spcAft>
        <a:spcPct val="0"/>
      </a:spcAft>
      <a:defRPr sz="143" kern="1200">
        <a:solidFill>
          <a:schemeClr val="tx1"/>
        </a:solidFill>
        <a:latin typeface="+mn-lt"/>
        <a:ea typeface="+mn-ea"/>
        <a:cs typeface="+mn-cs"/>
      </a:defRPr>
    </a:lvl3pPr>
    <a:lvl4pPr marL="163293" algn="l" rtl="0" eaLnBrk="0" fontAlgn="base" hangingPunct="0">
      <a:spcBef>
        <a:spcPct val="30000"/>
      </a:spcBef>
      <a:spcAft>
        <a:spcPct val="0"/>
      </a:spcAft>
      <a:defRPr sz="143" kern="1200">
        <a:solidFill>
          <a:schemeClr val="tx1"/>
        </a:solidFill>
        <a:latin typeface="+mn-lt"/>
        <a:ea typeface="+mn-ea"/>
        <a:cs typeface="+mn-cs"/>
      </a:defRPr>
    </a:lvl4pPr>
    <a:lvl5pPr marL="217723" algn="l" rtl="0" eaLnBrk="0" fontAlgn="base" hangingPunct="0">
      <a:spcBef>
        <a:spcPct val="30000"/>
      </a:spcBef>
      <a:spcAft>
        <a:spcPct val="0"/>
      </a:spcAft>
      <a:defRPr sz="143" kern="1200">
        <a:solidFill>
          <a:schemeClr val="tx1"/>
        </a:solidFill>
        <a:latin typeface="+mn-lt"/>
        <a:ea typeface="+mn-ea"/>
        <a:cs typeface="+mn-cs"/>
      </a:defRPr>
    </a:lvl5pPr>
    <a:lvl6pPr marL="272154" algn="l" defTabSz="108862" rtl="0" eaLnBrk="1" latinLnBrk="0" hangingPunct="1">
      <a:defRPr sz="143" kern="1200">
        <a:solidFill>
          <a:schemeClr val="tx1"/>
        </a:solidFill>
        <a:latin typeface="+mn-lt"/>
        <a:ea typeface="+mn-ea"/>
        <a:cs typeface="+mn-cs"/>
      </a:defRPr>
    </a:lvl6pPr>
    <a:lvl7pPr marL="326585" algn="l" defTabSz="108862" rtl="0" eaLnBrk="1" latinLnBrk="0" hangingPunct="1">
      <a:defRPr sz="143" kern="1200">
        <a:solidFill>
          <a:schemeClr val="tx1"/>
        </a:solidFill>
        <a:latin typeface="+mn-lt"/>
        <a:ea typeface="+mn-ea"/>
        <a:cs typeface="+mn-cs"/>
      </a:defRPr>
    </a:lvl7pPr>
    <a:lvl8pPr marL="381016" algn="l" defTabSz="108862" rtl="0" eaLnBrk="1" latinLnBrk="0" hangingPunct="1">
      <a:defRPr sz="143" kern="1200">
        <a:solidFill>
          <a:schemeClr val="tx1"/>
        </a:solidFill>
        <a:latin typeface="+mn-lt"/>
        <a:ea typeface="+mn-ea"/>
        <a:cs typeface="+mn-cs"/>
      </a:defRPr>
    </a:lvl8pPr>
    <a:lvl9pPr marL="435447" algn="l" defTabSz="108862" rtl="0" eaLnBrk="1" latinLnBrk="0" hangingPunct="1">
      <a:defRPr sz="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FF556-55B3-154D-91BE-C98B4C7A41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6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Titel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8C8046B6-00AE-654C-A5E5-746546B5A1F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de-DE" sz="507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CE74595-1EE5-154A-A48F-6AB8E8EB5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8" y="12310"/>
            <a:ext cx="3785202" cy="132665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0FB5FC36-0A50-884A-A78F-FC3A44169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138" y="2456955"/>
            <a:ext cx="8225725" cy="7781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4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Titelfolie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45B1319-69AC-D446-B0A1-2ED2300E9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8" y="3544399"/>
            <a:ext cx="8225725" cy="51847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Name / Veranstaltung / Datum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B2B650B-6D9B-6640-8908-E9F497B30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" y="1579129"/>
            <a:ext cx="8225725" cy="7781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Headline Titelfolie</a:t>
            </a:r>
          </a:p>
        </p:txBody>
      </p:sp>
    </p:spTree>
    <p:extLst>
      <p:ext uri="{BB962C8B-B14F-4D97-AF65-F5344CB8AC3E}">
        <p14:creationId xmlns="" xmlns:p14="http://schemas.microsoft.com/office/powerpoint/2010/main" val="32012040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nhalt Text/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14" name="Bildplatzhalter 6">
            <a:extLst>
              <a:ext uri="{FF2B5EF4-FFF2-40B4-BE49-F238E27FC236}">
                <a16:creationId xmlns="" xmlns:a16="http://schemas.microsoft.com/office/drawing/2014/main" id="{08CCF4F6-1EB1-9D4C-8C3C-107E6EE4F19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65559" y="889397"/>
            <a:ext cx="4019304" cy="373892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1038" i="1"/>
            </a:lvl1pPr>
          </a:lstStyle>
          <a:p>
            <a:r>
              <a:rPr lang="de-DE"/>
              <a:t>Klicken um Bild einzufügen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6460D31E-2F43-7142-921C-034A361082AC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="" xmlns:a16="http://schemas.microsoft.com/office/drawing/2014/main" id="{2AA2BDC7-7759-BD4F-B896-F11CE86094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612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1F307B0A-6BC3-B34A-B335-8746555DF8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25C1F83-DB51-1F46-AE54-CCFBF4424F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2E38FD65-5060-F84C-BC4E-5A5C1ABFC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56212474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Inhalt Tex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6460D31E-2F43-7142-921C-034A361082AC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="" xmlns:a16="http://schemas.microsoft.com/office/drawing/2014/main" id="{2AA2BDC7-7759-BD4F-B896-F11CE86094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7" y="889612"/>
            <a:ext cx="8225725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8155327-7B0C-914D-9A33-328FB405A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7904A81-1E3B-E546-9F71-5DF21E76E0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6ABFAE34-F624-8E49-B29F-5BAF9399C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42734466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>
          <p15:clr>
            <a:srgbClr val="FBAE40"/>
          </p15:clr>
        </p15:guide>
        <p15:guide id="2" orient="horz" pos="678">
          <p15:clr>
            <a:srgbClr val="FBAE40"/>
          </p15:clr>
        </p15:guide>
        <p15:guide id="3" orient="horz" pos="29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Kapitelfolie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="" xmlns:a16="http://schemas.microsoft.com/office/drawing/2014/main" id="{6F93CDFD-9131-FC43-8246-70ED1A8AC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60000" tIns="360000"/>
          <a:lstStyle>
            <a:lvl1pPr marL="40321" marR="0" indent="-40321" algn="l" defTabSz="474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38" i="1"/>
            </a:lvl1pPr>
          </a:lstStyle>
          <a:p>
            <a:r>
              <a:rPr lang="de-DE" dirty="0"/>
              <a:t>Klicken um Bild einzufügen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5F48C18-52F9-844A-B387-B6D19AFCB9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8" y="4988536"/>
            <a:ext cx="2566057" cy="15496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"/>
            </a:lvl1pPr>
          </a:lstStyle>
          <a:p>
            <a:pPr lvl="0"/>
            <a:r>
              <a:rPr lang="de-DE"/>
              <a:t>Copyright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FF145A-3ACB-CC49-81DC-BA62DAC8B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Headline Kapitelfolie</a:t>
            </a:r>
          </a:p>
        </p:txBody>
      </p:sp>
    </p:spTree>
    <p:extLst>
      <p:ext uri="{BB962C8B-B14F-4D97-AF65-F5344CB8AC3E}">
        <p14:creationId xmlns="" xmlns:p14="http://schemas.microsoft.com/office/powerpoint/2010/main" val="32424045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61" userDrawn="1">
          <p15:clr>
            <a:srgbClr val="FBAE40"/>
          </p15:clr>
        </p15:guide>
        <p15:guide id="2" orient="horz" pos="795" userDrawn="1">
          <p15:clr>
            <a:srgbClr val="FBAE40"/>
          </p15:clr>
        </p15:guide>
        <p15:guide id="3" orient="horz" pos="27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217D1E93-619A-6647-9D10-8BD0B7D0C57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>
              <a:solidFill>
                <a:schemeClr val="bg1"/>
              </a:solidFill>
            </a:endParaRPr>
          </a:p>
        </p:txBody>
      </p:sp>
      <p:pic>
        <p:nvPicPr>
          <p:cNvPr id="5" name="Grafik 4" descr="Ein Bild, das Axt, Outdoorobjekt enthält.&#10;&#10;Automatisch generierte Beschreibung">
            <a:extLst>
              <a:ext uri="{FF2B5EF4-FFF2-40B4-BE49-F238E27FC236}">
                <a16:creationId xmlns="" xmlns:a16="http://schemas.microsoft.com/office/drawing/2014/main" id="{F7ADBC66-2583-4440-B183-48221CA5C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74" y="401873"/>
            <a:ext cx="2051131" cy="444398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10721348-0D06-0F4E-B3F2-C6AE68F0E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Headline Kapitelfolie</a:t>
            </a:r>
          </a:p>
        </p:txBody>
      </p:sp>
    </p:spTree>
    <p:extLst>
      <p:ext uri="{BB962C8B-B14F-4D97-AF65-F5344CB8AC3E}">
        <p14:creationId xmlns="" xmlns:p14="http://schemas.microsoft.com/office/powerpoint/2010/main" val="11759618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61" userDrawn="1">
          <p15:clr>
            <a:srgbClr val="FBAE40"/>
          </p15:clr>
        </p15:guide>
        <p15:guide id="2" orient="horz" pos="795" userDrawn="1">
          <p15:clr>
            <a:srgbClr val="FBAE40"/>
          </p15:clr>
        </p15:guide>
        <p15:guide id="3" orient="horz" pos="27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507"/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3EC9F6EF-1AA8-8047-B2F7-3CEC459263B1}"/>
              </a:ext>
            </a:extLst>
          </p:cNvPr>
          <p:cNvSpPr/>
          <p:nvPr userDrawn="1"/>
        </p:nvSpPr>
        <p:spPr>
          <a:xfrm>
            <a:off x="0" y="4815437"/>
            <a:ext cx="9144000" cy="32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C0C6EA24-D4B1-454E-AA32-CF598B09FA7D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platzhalter 14">
            <a:extLst>
              <a:ext uri="{FF2B5EF4-FFF2-40B4-BE49-F238E27FC236}">
                <a16:creationId xmlns="" xmlns:a16="http://schemas.microsoft.com/office/drawing/2014/main" id="{BC7AABAB-5083-B74D-BF9A-05EB38055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138" y="889397"/>
            <a:ext cx="8225725" cy="373892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223200" indent="-223200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+mj-lt"/>
              <a:buAutoNum type="arabicPeriod"/>
              <a:tabLst>
                <a:tab pos="373824" algn="l"/>
              </a:tabLst>
              <a:defRPr sz="1298">
                <a:solidFill>
                  <a:schemeClr val="tx1"/>
                </a:solidFill>
              </a:defRPr>
            </a:lvl1pPr>
            <a:lvl2pPr marL="428400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Symbol" pitchFamily="2" charset="2"/>
              <a:buChar char="-"/>
              <a:defRPr sz="1298">
                <a:solidFill>
                  <a:schemeClr val="tx1"/>
                </a:solidFill>
              </a:defRPr>
            </a:lvl2pPr>
            <a:lvl3pPr marL="626400" indent="-187200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3pPr>
            <a:lvl4pPr marL="889200" indent="-223200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Symbol" pitchFamily="2" charset="2"/>
              <a:buChar char="-"/>
              <a:defRPr sz="1298">
                <a:solidFill>
                  <a:schemeClr val="tx1"/>
                </a:solidFill>
              </a:defRPr>
            </a:lvl4pPr>
            <a:lvl5pPr marL="215043" indent="0">
              <a:buFont typeface="Arial" panose="020B0604020202020204" pitchFamily="34" charset="0"/>
              <a:buNone/>
              <a:defRPr sz="1038"/>
            </a:lvl5pPr>
          </a:lstStyle>
          <a:p>
            <a:pPr lvl="0"/>
            <a:r>
              <a:rPr lang="de-DE" dirty="0"/>
              <a:t>Inhalt erste Ebene (Unit Light) 13pt</a:t>
            </a:r>
          </a:p>
          <a:p>
            <a:pPr lvl="1"/>
            <a:r>
              <a:rPr lang="de-DE" dirty="0"/>
              <a:t>Inhalt zweite Ebene (Unit Light) 13pt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DCEAEF3-CD1E-44C6-ACD1-6415E6E95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00" y="0"/>
            <a:ext cx="899235" cy="10152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5688AA6D-DD79-4041-ADA5-8FE4AF850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Inhaltsübersicht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="" xmlns:a16="http://schemas.microsoft.com/office/drawing/2014/main" id="{761A6D9E-67AD-2742-A9DC-2CC9282CCC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z="800"/>
              <a:t>Name / Veranstaltung / Datum [Einstellen über: Einfügen -&gt; Kopf-/Fußzeile]</a:t>
            </a:r>
            <a:endParaRPr lang="de-DE" sz="8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="" xmlns:a16="http://schemas.microsoft.com/office/drawing/2014/main" id="{C882D732-BBB6-F047-8651-5DABC30B79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FF8BBC-9D1F-9945-8F70-A1CCAB527EA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58984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2915" userDrawn="1">
          <p15:clr>
            <a:srgbClr val="FBAE40"/>
          </p15:clr>
        </p15:guide>
        <p15:guide id="3" orient="horz" pos="6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 dirty="0"/>
          </a:p>
        </p:txBody>
      </p:sp>
      <p:sp>
        <p:nvSpPr>
          <p:cNvPr id="12" name="Textplatzhalter 3">
            <a:extLst>
              <a:ext uri="{FF2B5EF4-FFF2-40B4-BE49-F238E27FC236}">
                <a16:creationId xmlns="" xmlns:a16="http://schemas.microsoft.com/office/drawing/2014/main" id="{A383601E-7756-D545-9023-A8E9BA49C5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200"/>
            <a:ext cx="4021894" cy="3740400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="" xmlns:a16="http://schemas.microsoft.com/office/drawing/2014/main" id="{E994F54C-34AB-F84C-B8EA-023BFE37E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2969" y="889200"/>
            <a:ext cx="4021894" cy="3740400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27B3BE63-8EB1-4726-B87E-B57E8B644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00" y="0"/>
            <a:ext cx="899235" cy="1015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B8A3EEBF-4F42-8C4F-ACC4-D42019458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40321" marR="0" indent="-40321" algn="l" defTabSz="474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0321" marR="0" lvl="0" indent="-40321" algn="l" defTabSz="474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Titel Zusammenfassung 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05DE5BF2-52A6-B244-8807-2F9E39CCA24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z="800"/>
              <a:t>Name / Veranstaltung / Datum [Einstellen über: Einfügen -&gt; Kopf-/Fußzeile]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D844066-8B70-D749-985E-6E916987C8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FF8BBC-9D1F-9945-8F70-A1CCAB527EA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413386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2915" userDrawn="1">
          <p15:clr>
            <a:srgbClr val="FBAE40"/>
          </p15:clr>
        </p15:guide>
        <p15:guide id="3" orient="horz" pos="6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Schlussfolie (Bildplatzh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>
            <a:extLst>
              <a:ext uri="{FF2B5EF4-FFF2-40B4-BE49-F238E27FC236}">
                <a16:creationId xmlns="" xmlns:a16="http://schemas.microsoft.com/office/drawing/2014/main" id="{2187B310-47E2-0C45-B835-863F13515D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815437"/>
          </a:xfrm>
          <a:prstGeom prst="rect">
            <a:avLst/>
          </a:prstGeom>
        </p:spPr>
        <p:txBody>
          <a:bodyPr lIns="360000" tIns="360000"/>
          <a:lstStyle>
            <a:lvl1pPr marL="40321" marR="0" indent="-40321" algn="l" defTabSz="47475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38" i="1"/>
            </a:lvl1pPr>
          </a:lstStyle>
          <a:p>
            <a:r>
              <a:rPr lang="de-DE"/>
              <a:t>Klicken um Bild einzufügen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BAED005-7656-4868-B394-C2660F495851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82EA8A5F-2471-F243-A2BF-F5BEC329E7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z="800"/>
              <a:t>Name / Veranstaltung / Datum [Einstellen über: Einfügen -&gt; Kopf-/Fußzeile]</a:t>
            </a:r>
            <a:endParaRPr lang="de-DE" sz="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E96352BA-BE32-DD49-8712-790986A376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AFF8BBC-9D1F-9945-8F70-A1CCAB527EA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507946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2915" userDrawn="1">
          <p15:clr>
            <a:srgbClr val="FBAE40"/>
          </p15:clr>
        </p15:guide>
        <p15:guide id="3" orient="horz" pos="6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nhalt Text (2-spaltig) hell,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C8A4167-5A7D-7545-80FF-BF4A37667F1B}"/>
              </a:ext>
            </a:extLst>
          </p:cNvPr>
          <p:cNvSpPr txBox="1"/>
          <p:nvPr userDrawn="1"/>
        </p:nvSpPr>
        <p:spPr>
          <a:xfrm>
            <a:off x="0" y="4925424"/>
            <a:ext cx="36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1F95F4-0856-2D4E-9C43-CD305C264FE4}" type="slidenum">
              <a:rPr lang="de-DE" sz="80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DE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426CF5D2-3B56-FF41-BDF0-44DD9171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308536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800" dirty="0"/>
              <a:t>Name / Veranstaltung / Datum [Einstellen über: Einfügen -&gt; Kopf-/Fußzeile]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0C569150-8553-F140-AA6C-697D6A344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138" y="702156"/>
            <a:ext cx="8225725" cy="28038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(Unit Light) 15pt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47B7E26A-135B-4641-9A4D-318A9A56D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1080630"/>
            <a:ext cx="4021894" cy="3548520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="" xmlns:a16="http://schemas.microsoft.com/office/drawing/2014/main" id="{397F3652-7E80-FB42-8042-4F2E38241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5558" y="1080416"/>
            <a:ext cx="4021894" cy="3548520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52033303-888E-744B-83A3-FB7F6E843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10251299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nhalt Text (2-spaltig)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C8A4167-5A7D-7545-80FF-BF4A37667F1B}"/>
              </a:ext>
            </a:extLst>
          </p:cNvPr>
          <p:cNvSpPr txBox="1"/>
          <p:nvPr userDrawn="1"/>
        </p:nvSpPr>
        <p:spPr>
          <a:xfrm>
            <a:off x="0" y="4925424"/>
            <a:ext cx="36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1F95F4-0856-2D4E-9C43-CD305C264FE4}" type="slidenum">
              <a:rPr lang="de-DE" sz="80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DE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426CF5D2-3B56-FF41-BDF0-44DD9171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308536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800"/>
              <a:t>Name / Veranstaltung / Datum [Einstellen über: Einfügen -&gt; Kopf-/Fußzeile]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4FC37C78-18C9-FA4F-9ACC-6CC32F7C0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612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="" xmlns:a16="http://schemas.microsoft.com/office/drawing/2014/main" id="{2A259371-3339-7840-A4E4-2C259A7B4E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5558" y="889612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642AAB-13C1-AE46-852A-4D19D8CF2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12157004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Inhalt Überschrif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C8A4167-5A7D-7545-80FF-BF4A37667F1B}"/>
              </a:ext>
            </a:extLst>
          </p:cNvPr>
          <p:cNvSpPr txBox="1"/>
          <p:nvPr userDrawn="1"/>
        </p:nvSpPr>
        <p:spPr>
          <a:xfrm>
            <a:off x="0" y="4925424"/>
            <a:ext cx="36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1F95F4-0856-2D4E-9C43-CD305C264FE4}" type="slidenum">
              <a:rPr lang="de-DE" sz="80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DE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426CF5D2-3B56-FF41-BDF0-44DD9171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308536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800"/>
              <a:t>Name / Veranstaltung / Datum [Einstellen über: Einfügen -&gt; Kopf-/Fußzeile]</a:t>
            </a: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D4F0AD-834C-D449-96EC-4D277A72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22401140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nhalt Text/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C8A4167-5A7D-7545-80FF-BF4A37667F1B}"/>
              </a:ext>
            </a:extLst>
          </p:cNvPr>
          <p:cNvSpPr txBox="1"/>
          <p:nvPr userDrawn="1"/>
        </p:nvSpPr>
        <p:spPr>
          <a:xfrm>
            <a:off x="0" y="4925424"/>
            <a:ext cx="36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1F95F4-0856-2D4E-9C43-CD305C264FE4}" type="slidenum">
              <a:rPr lang="de-DE" sz="80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DE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426CF5D2-3B56-FF41-BDF0-44DD9171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308536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800"/>
              <a:t>Name / Veranstaltung / Datum [Einstellen über: Einfügen -&gt; Kopf-/Fußzeile]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BC800F2-739D-B34E-96B7-BBF1041CE9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65559" y="889397"/>
            <a:ext cx="4019304" cy="373892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1038" i="1"/>
            </a:lvl1pPr>
          </a:lstStyle>
          <a:p>
            <a:r>
              <a:rPr lang="de-DE"/>
              <a:t>Klicken um Bild einzufügen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603F9A0C-D783-ED4D-AA06-4E854A7A76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612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6635F24-CADB-694B-BAD3-AC3A059A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19501614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Inhalt Tex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EC8A4167-5A7D-7545-80FF-BF4A37667F1B}"/>
              </a:ext>
            </a:extLst>
          </p:cNvPr>
          <p:cNvSpPr txBox="1"/>
          <p:nvPr userDrawn="1"/>
        </p:nvSpPr>
        <p:spPr>
          <a:xfrm>
            <a:off x="0" y="4925424"/>
            <a:ext cx="362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1F95F4-0856-2D4E-9C43-CD305C264FE4}" type="slidenum">
              <a:rPr lang="de-DE" sz="80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de-DE" sz="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426CF5D2-3B56-FF41-BDF0-44DD9171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308536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800"/>
              <a:t>Name / Veranstaltung / Datum [Einstellen über: Einfügen -&gt; Kopf-/Fußzeile]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="" xmlns:a16="http://schemas.microsoft.com/office/drawing/2014/main" id="{603F9A0C-D783-ED4D-AA06-4E854A7A76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612"/>
            <a:ext cx="822572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tx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C9C11DC-8D26-BB43-A230-6A1E7028D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1A63CA8-4CA8-42B9-8F35-011F608AE7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408461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>
          <p15:clr>
            <a:srgbClr val="FBAE40"/>
          </p15:clr>
        </p15:guide>
        <p15:guide id="2" orient="horz" pos="678">
          <p15:clr>
            <a:srgbClr val="FBAE40"/>
          </p15:clr>
        </p15:guide>
        <p15:guide id="3" orient="horz" pos="29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nhalt Text (2-spaltig) dunkel,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100CE474-E501-BC49-BAC0-6B31B4657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138" y="702156"/>
            <a:ext cx="8225725" cy="28038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Subline (Unit Light) 15pt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7168EF6F-C058-4A46-AB37-5E4F1D02159D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5139D23-018A-5242-8E1B-7842569789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1080630"/>
            <a:ext cx="4021894" cy="3548520"/>
          </a:xfrm>
          <a:prstGeom prst="rect">
            <a:avLst/>
          </a:prstGeom>
        </p:spPr>
        <p:txBody>
          <a:bodyPr lIns="0" tIns="0" rIns="0" bIns="0"/>
          <a:lstStyle>
            <a:lvl1pPr marL="188913" indent="-188913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tabLst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  <a:p>
            <a:pPr lvl="3"/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7441F0CD-E589-2B42-88A4-2D515C6699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5558" y="1080416"/>
            <a:ext cx="4021894" cy="3548520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7A1915F-47A1-0F4D-B6C8-81AB85619B4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C3A867D-73A1-7C4D-82AE-688C637A4C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="" xmlns:a16="http://schemas.microsoft.com/office/drawing/2014/main" id="{1C01DF12-7F83-4C4E-B4CF-1CAEE7141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18140091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nhalt Text (2-spaltig)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7168EF6F-C058-4A46-AB37-5E4F1D02159D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="" xmlns:a16="http://schemas.microsoft.com/office/drawing/2014/main" id="{D56D931B-9936-BB4C-8A6B-8FEA7B1D5C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38" y="889612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="" xmlns:a16="http://schemas.microsoft.com/office/drawing/2014/main" id="{A1EAA9F0-AB83-8B43-B745-425D67FE0C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5558" y="889398"/>
            <a:ext cx="4021894" cy="3739538"/>
          </a:xfrm>
          <a:prstGeom prst="rect">
            <a:avLst/>
          </a:prstGeom>
        </p:spPr>
        <p:txBody>
          <a:bodyPr lIns="0" tIns="0" rIns="0" bIns="0"/>
          <a:lstStyle>
            <a:lvl1pPr marL="187200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anose="020B0604020202020204" pitchFamily="34" charset="0"/>
              <a:buChar char="•"/>
              <a:defRPr sz="1298">
                <a:solidFill>
                  <a:schemeClr val="bg1"/>
                </a:solidFill>
              </a:defRPr>
            </a:lvl1pPr>
            <a:lvl2pPr marL="429898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2pPr>
            <a:lvl3pPr marL="626155" indent="-186912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3pPr>
            <a:lvl4pPr marL="887832" indent="-224294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defRPr sz="1298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Text erste Ebene (Unit Light) 13pt</a:t>
            </a:r>
          </a:p>
          <a:p>
            <a:pPr lvl="1"/>
            <a:r>
              <a:rPr lang="de-DE" dirty="0"/>
              <a:t>Text zweite Ebene (Unit Light) 13pt</a:t>
            </a:r>
          </a:p>
          <a:p>
            <a:pPr lvl="2"/>
            <a:r>
              <a:rPr lang="de-DE" dirty="0"/>
              <a:t>Text dritte Ebene (Unit Light) 13pt</a:t>
            </a:r>
          </a:p>
          <a:p>
            <a:pPr lvl="3"/>
            <a:r>
              <a:rPr lang="de-DE" dirty="0"/>
              <a:t>Text vierte Ebene (Unit Light) 13pt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C3CA6E9F-BB10-DF4A-B91A-38888125CD5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C7723D89-4C59-1342-AC90-E82ED671E9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B077DF82-9180-AB42-B5FD-8D38801E8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39823563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Inhalt Überschrif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FC1A425-9FCB-224D-B4B6-B5DE3B797DCD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7168EF6F-C058-4A46-AB37-5E4F1D02159D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6A9D866C-E415-BA4E-A726-2BCE674FCE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9A451F18-61E3-FF42-9526-F28B8C0ADF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1517F0C8-BBA6-104F-A66C-96F695078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Headline (Unit Medium) 18pt</a:t>
            </a:r>
          </a:p>
        </p:txBody>
      </p:sp>
    </p:spTree>
    <p:extLst>
      <p:ext uri="{BB962C8B-B14F-4D97-AF65-F5344CB8AC3E}">
        <p14:creationId xmlns="" xmlns:p14="http://schemas.microsoft.com/office/powerpoint/2010/main" val="29509255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9" userDrawn="1">
          <p15:clr>
            <a:srgbClr val="FBAE40"/>
          </p15:clr>
        </p15:guide>
        <p15:guide id="2" orient="horz" pos="678" userDrawn="1">
          <p15:clr>
            <a:srgbClr val="FBAE40"/>
          </p15:clr>
        </p15:guide>
        <p15:guide id="3" orient="horz" pos="29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E5AF222-66A5-B642-9587-B5B30185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1580400"/>
            <a:ext cx="8226000" cy="777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5pPr>
      <a:lvl6pPr marL="53761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6pPr>
      <a:lvl7pPr marL="10752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7pPr>
      <a:lvl8pPr marL="16128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8pPr>
      <a:lvl9pPr marL="215043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0321" indent="-40321" algn="l" rtl="0" eaLnBrk="1" fontAlgn="base" hangingPunct="1">
        <a:lnSpc>
          <a:spcPct val="114000"/>
        </a:lnSpc>
        <a:spcBef>
          <a:spcPts val="0"/>
        </a:spcBef>
        <a:spcAft>
          <a:spcPts val="43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87361" indent="-33601" algn="l" rtl="0" eaLnBrk="1" fontAlgn="base" hangingPunct="1">
        <a:lnSpc>
          <a:spcPct val="114000"/>
        </a:lnSpc>
        <a:spcBef>
          <a:spcPts val="0"/>
        </a:spcBef>
        <a:spcAft>
          <a:spcPts val="43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03" indent="-26881" algn="l" rtl="0" eaLnBrk="1" fontAlgn="base" hangingPunct="1">
        <a:lnSpc>
          <a:spcPct val="114000"/>
        </a:lnSpc>
        <a:spcBef>
          <a:spcPts val="0"/>
        </a:spcBef>
        <a:spcAft>
          <a:spcPts val="43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3" indent="-26881" algn="l" rtl="0" eaLnBrk="1" fontAlgn="base" hangingPunct="1">
        <a:lnSpc>
          <a:spcPct val="114000"/>
        </a:lnSpc>
        <a:spcBef>
          <a:spcPts val="0"/>
        </a:spcBef>
        <a:spcAft>
          <a:spcPts val="43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24" indent="-26881" algn="l" rtl="0" eaLnBrk="1" fontAlgn="base" hangingPunct="1">
        <a:lnSpc>
          <a:spcPct val="114000"/>
        </a:lnSpc>
        <a:spcBef>
          <a:spcPts val="0"/>
        </a:spcBef>
        <a:spcAft>
          <a:spcPts val="43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685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6pPr>
      <a:lvl7pPr marL="349446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7pPr>
      <a:lvl8pPr marL="40320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8pPr>
      <a:lvl9pPr marL="45696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1pPr>
      <a:lvl2pPr marL="53761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2pPr>
      <a:lvl3pPr marL="10752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3pPr>
      <a:lvl4pPr marL="16128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4pPr>
      <a:lvl5pPr marL="215043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5pPr>
      <a:lvl6pPr marL="268804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6pPr>
      <a:lvl7pPr marL="322565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7pPr>
      <a:lvl8pPr marL="376326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7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5" userDrawn="1">
          <p15:clr>
            <a:srgbClr val="F26B43"/>
          </p15:clr>
        </p15:guide>
        <p15:guide id="2" pos="289" userDrawn="1">
          <p15:clr>
            <a:srgbClr val="F26B43"/>
          </p15:clr>
        </p15:guide>
        <p15:guide id="3" pos="5471" userDrawn="1">
          <p15:clr>
            <a:srgbClr val="F26B43"/>
          </p15:clr>
        </p15:guide>
        <p15:guide id="5" orient="horz" pos="3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14DA5FB8-429A-48CC-A794-050724571C60}"/>
              </a:ext>
            </a:extLst>
          </p:cNvPr>
          <p:cNvSpPr/>
          <p:nvPr userDrawn="1"/>
        </p:nvSpPr>
        <p:spPr>
          <a:xfrm>
            <a:off x="0" y="4815437"/>
            <a:ext cx="9144000" cy="32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40FC994-DA77-4B44-BF66-90024EFC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349200"/>
            <a:ext cx="8226000" cy="280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F9792711-6F2D-A449-95C5-BB8BF22D0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00" y="4923900"/>
            <a:ext cx="3085200" cy="21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de-DE"/>
              <a:t>Name / Veranstaltung / Datum [Einstellen über: Einfügen -&gt; Kopf-/Fußzeile]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1FA4E71-EB9B-054D-A1E7-7B867B264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24800"/>
            <a:ext cx="363600" cy="21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A2CF4BA9-92A9-7640-BAF1-2F96667A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138" y="889200"/>
            <a:ext cx="8226000" cy="374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CA4D25AB-1F6A-3040-A05E-13422E85B21A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8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9" r:id="rId2"/>
    <p:sldLayoutId id="2147483753" r:id="rId3"/>
    <p:sldLayoutId id="2147483732" r:id="rId4"/>
    <p:sldLayoutId id="21474837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5pPr>
      <a:lvl6pPr marL="53761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6pPr>
      <a:lvl7pPr marL="10752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7pPr>
      <a:lvl8pPr marL="16128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8pPr>
      <a:lvl9pPr marL="215043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872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28400" marR="0" indent="-223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–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4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892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–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200" indent="-187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685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6pPr>
      <a:lvl7pPr marL="349446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7pPr>
      <a:lvl8pPr marL="40320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8pPr>
      <a:lvl9pPr marL="45696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1pPr>
      <a:lvl2pPr marL="53761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2pPr>
      <a:lvl3pPr marL="10752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3pPr>
      <a:lvl4pPr marL="16128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4pPr>
      <a:lvl5pPr marL="215043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5pPr>
      <a:lvl6pPr marL="268804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6pPr>
      <a:lvl7pPr marL="322565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7pPr>
      <a:lvl8pPr marL="376326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7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7" userDrawn="1">
          <p15:clr>
            <a:srgbClr val="F26B43"/>
          </p15:clr>
        </p15:guide>
        <p15:guide id="2" pos="289" userDrawn="1">
          <p15:clr>
            <a:srgbClr val="F26B43"/>
          </p15:clr>
        </p15:guide>
        <p15:guide id="3" pos="5471" userDrawn="1">
          <p15:clr>
            <a:srgbClr val="F26B43"/>
          </p15:clr>
        </p15:guide>
        <p15:guide id="5" orient="horz" pos="3033" userDrawn="1">
          <p15:clr>
            <a:srgbClr val="F26B43"/>
          </p15:clr>
        </p15:guide>
        <p15:guide id="6" pos="1231" userDrawn="1">
          <p15:clr>
            <a:srgbClr val="F26B43"/>
          </p15:clr>
        </p15:guide>
        <p15:guide id="7" pos="1349" userDrawn="1">
          <p15:clr>
            <a:srgbClr val="F26B43"/>
          </p15:clr>
        </p15:guide>
        <p15:guide id="8" pos="2291" userDrawn="1">
          <p15:clr>
            <a:srgbClr val="F26B43"/>
          </p15:clr>
        </p15:guide>
        <p15:guide id="9" pos="2409" userDrawn="1">
          <p15:clr>
            <a:srgbClr val="F26B43"/>
          </p15:clr>
        </p15:guide>
        <p15:guide id="10" pos="3351" userDrawn="1">
          <p15:clr>
            <a:srgbClr val="F26B43"/>
          </p15:clr>
        </p15:guide>
        <p15:guide id="11" pos="3469" userDrawn="1">
          <p15:clr>
            <a:srgbClr val="F26B43"/>
          </p15:clr>
        </p15:guide>
        <p15:guide id="12" pos="4411" userDrawn="1">
          <p15:clr>
            <a:srgbClr val="F26B43"/>
          </p15:clr>
        </p15:guide>
        <p15:guide id="13" pos="4529" userDrawn="1">
          <p15:clr>
            <a:srgbClr val="F26B43"/>
          </p15:clr>
        </p15:guide>
        <p15:guide id="14" pos="2821" userDrawn="1">
          <p15:clr>
            <a:srgbClr val="F26B43"/>
          </p15:clr>
        </p15:guide>
        <p15:guide id="15" pos="2939" userDrawn="1">
          <p15:clr>
            <a:srgbClr val="F26B43"/>
          </p15:clr>
        </p15:guide>
        <p15:guide id="16" pos="702" userDrawn="1">
          <p15:clr>
            <a:srgbClr val="F26B43"/>
          </p15:clr>
        </p15:guide>
        <p15:guide id="17" pos="1879" userDrawn="1">
          <p15:clr>
            <a:srgbClr val="F26B43"/>
          </p15:clr>
        </p15:guide>
        <p15:guide id="18" pos="1761" userDrawn="1">
          <p15:clr>
            <a:srgbClr val="F26B43"/>
          </p15:clr>
        </p15:guide>
        <p15:guide id="19" pos="819" userDrawn="1">
          <p15:clr>
            <a:srgbClr val="F26B43"/>
          </p15:clr>
        </p15:guide>
        <p15:guide id="20" pos="3881" userDrawn="1">
          <p15:clr>
            <a:srgbClr val="F26B43"/>
          </p15:clr>
        </p15:guide>
        <p15:guide id="21" pos="3999" userDrawn="1">
          <p15:clr>
            <a:srgbClr val="F26B43"/>
          </p15:clr>
        </p15:guide>
        <p15:guide id="22" pos="4941" userDrawn="1">
          <p15:clr>
            <a:srgbClr val="F26B43"/>
          </p15:clr>
        </p15:guide>
        <p15:guide id="23" pos="5058" userDrawn="1">
          <p15:clr>
            <a:srgbClr val="F26B43"/>
          </p15:clr>
        </p15:guide>
        <p15:guide id="24" orient="horz" pos="5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50C47F7A-8B0D-4AD6-A219-928A63A18F68}"/>
              </a:ext>
            </a:extLst>
          </p:cNvPr>
          <p:cNvSpPr/>
          <p:nvPr userDrawn="1"/>
        </p:nvSpPr>
        <p:spPr>
          <a:xfrm>
            <a:off x="0" y="0"/>
            <a:ext cx="9144000" cy="4815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40FC994-DA77-4B44-BF66-90024EFC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349200"/>
            <a:ext cx="8226000" cy="280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F9792711-6F2D-A449-95C5-BB8BF22D0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800" y="4923900"/>
            <a:ext cx="3085200" cy="21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Name / Veranstaltung / Datum [Einstellen über: Einfügen -&gt; Kopf-/Fußzeile]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1FA4E71-EB9B-054D-A1E7-7B867B264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24800"/>
            <a:ext cx="363600" cy="21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1E815C3A-08FD-6941-9C0D-3334426FA4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A2CF4BA9-92A9-7640-BAF1-2F96667A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138" y="889200"/>
            <a:ext cx="8226000" cy="374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CA4D25AB-1F6A-3040-A05E-13422E85B21A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6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8" r:id="rId2"/>
    <p:sldLayoutId id="2147483754" r:id="rId3"/>
    <p:sldLayoutId id="2147483731" r:id="rId4"/>
    <p:sldLayoutId id="2147483755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5pPr>
      <a:lvl6pPr marL="53761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6pPr>
      <a:lvl7pPr marL="10752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7pPr>
      <a:lvl8pPr marL="16128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8pPr>
      <a:lvl9pPr marL="215043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872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bg2"/>
          </a:solidFill>
          <a:latin typeface="+mn-lt"/>
          <a:ea typeface="+mn-ea"/>
          <a:cs typeface="+mn-cs"/>
        </a:defRPr>
      </a:lvl1pPr>
      <a:lvl2pPr marL="428400" marR="0" indent="-223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–"/>
        <a:tabLst/>
        <a:defRPr sz="1300" kern="1200">
          <a:solidFill>
            <a:schemeClr val="bg2"/>
          </a:solidFill>
          <a:latin typeface="+mn-lt"/>
          <a:ea typeface="+mn-ea"/>
          <a:cs typeface="+mn-cs"/>
        </a:defRPr>
      </a:lvl2pPr>
      <a:lvl3pPr marL="6264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bg2"/>
          </a:solidFill>
          <a:latin typeface="+mn-lt"/>
          <a:ea typeface="+mn-ea"/>
          <a:cs typeface="+mn-cs"/>
        </a:defRPr>
      </a:lvl3pPr>
      <a:lvl4pPr marL="889200" marR="0" indent="-187200" algn="l" defTabSz="914400" rtl="0" eaLnBrk="1" fontAlgn="base" latinLnBrk="0" hangingPunct="1">
        <a:lnSpc>
          <a:spcPct val="114000"/>
        </a:lnSpc>
        <a:spcBef>
          <a:spcPts val="0"/>
        </a:spcBef>
        <a:spcAft>
          <a:spcPts val="650"/>
        </a:spcAft>
        <a:buClrTx/>
        <a:buSzTx/>
        <a:buFont typeface="Arial" panose="020B0604020202020204" pitchFamily="34" charset="0"/>
        <a:buChar char="–"/>
        <a:tabLst/>
        <a:defRPr sz="1300" kern="1200">
          <a:solidFill>
            <a:schemeClr val="bg2"/>
          </a:solidFill>
          <a:latin typeface="+mn-lt"/>
          <a:ea typeface="+mn-ea"/>
          <a:cs typeface="+mn-cs"/>
        </a:defRPr>
      </a:lvl4pPr>
      <a:lvl5pPr marL="1087200" indent="-187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•"/>
        <a:defRPr sz="1300" kern="1200">
          <a:solidFill>
            <a:schemeClr val="bg2"/>
          </a:solidFill>
          <a:latin typeface="+mn-lt"/>
          <a:ea typeface="+mn-ea"/>
          <a:cs typeface="+mn-cs"/>
        </a:defRPr>
      </a:lvl5pPr>
      <a:lvl6pPr marL="295685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6pPr>
      <a:lvl7pPr marL="349446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7pPr>
      <a:lvl8pPr marL="40320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8pPr>
      <a:lvl9pPr marL="45696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1pPr>
      <a:lvl2pPr marL="53761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2pPr>
      <a:lvl3pPr marL="10752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3pPr>
      <a:lvl4pPr marL="16128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4pPr>
      <a:lvl5pPr marL="215043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5pPr>
      <a:lvl6pPr marL="268804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6pPr>
      <a:lvl7pPr marL="322565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7pPr>
      <a:lvl8pPr marL="376326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7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7">
          <p15:clr>
            <a:srgbClr val="F26B43"/>
          </p15:clr>
        </p15:guide>
        <p15:guide id="2" pos="289">
          <p15:clr>
            <a:srgbClr val="F26B43"/>
          </p15:clr>
        </p15:guide>
        <p15:guide id="3" pos="5471">
          <p15:clr>
            <a:srgbClr val="F26B43"/>
          </p15:clr>
        </p15:guide>
        <p15:guide id="5" orient="horz" pos="3033">
          <p15:clr>
            <a:srgbClr val="F26B43"/>
          </p15:clr>
        </p15:guide>
        <p15:guide id="6" pos="1231">
          <p15:clr>
            <a:srgbClr val="F26B43"/>
          </p15:clr>
        </p15:guide>
        <p15:guide id="7" pos="1349">
          <p15:clr>
            <a:srgbClr val="F26B43"/>
          </p15:clr>
        </p15:guide>
        <p15:guide id="8" pos="2291">
          <p15:clr>
            <a:srgbClr val="F26B43"/>
          </p15:clr>
        </p15:guide>
        <p15:guide id="9" pos="2409">
          <p15:clr>
            <a:srgbClr val="F26B43"/>
          </p15:clr>
        </p15:guide>
        <p15:guide id="10" pos="3351">
          <p15:clr>
            <a:srgbClr val="F26B43"/>
          </p15:clr>
        </p15:guide>
        <p15:guide id="11" pos="3469">
          <p15:clr>
            <a:srgbClr val="F26B43"/>
          </p15:clr>
        </p15:guide>
        <p15:guide id="12" pos="4411">
          <p15:clr>
            <a:srgbClr val="F26B43"/>
          </p15:clr>
        </p15:guide>
        <p15:guide id="13" pos="4529">
          <p15:clr>
            <a:srgbClr val="F26B43"/>
          </p15:clr>
        </p15:guide>
        <p15:guide id="14" pos="2821">
          <p15:clr>
            <a:srgbClr val="F26B43"/>
          </p15:clr>
        </p15:guide>
        <p15:guide id="15" pos="2939">
          <p15:clr>
            <a:srgbClr val="F26B43"/>
          </p15:clr>
        </p15:guide>
        <p15:guide id="16" pos="702">
          <p15:clr>
            <a:srgbClr val="F26B43"/>
          </p15:clr>
        </p15:guide>
        <p15:guide id="17" pos="1879">
          <p15:clr>
            <a:srgbClr val="F26B43"/>
          </p15:clr>
        </p15:guide>
        <p15:guide id="18" pos="1761">
          <p15:clr>
            <a:srgbClr val="F26B43"/>
          </p15:clr>
        </p15:guide>
        <p15:guide id="19" pos="819">
          <p15:clr>
            <a:srgbClr val="F26B43"/>
          </p15:clr>
        </p15:guide>
        <p15:guide id="20" pos="3881">
          <p15:clr>
            <a:srgbClr val="F26B43"/>
          </p15:clr>
        </p15:guide>
        <p15:guide id="21" pos="3999">
          <p15:clr>
            <a:srgbClr val="F26B43"/>
          </p15:clr>
        </p15:guide>
        <p15:guide id="22" pos="4941">
          <p15:clr>
            <a:srgbClr val="F26B43"/>
          </p15:clr>
        </p15:guide>
        <p15:guide id="23" pos="5058">
          <p15:clr>
            <a:srgbClr val="F26B43"/>
          </p15:clr>
        </p15:guide>
        <p15:guide id="24" orient="horz" pos="5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="" xmlns:a16="http://schemas.microsoft.com/office/drawing/2014/main" id="{162BBD83-1111-F84A-84E1-1BA08BB5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1047600"/>
            <a:ext cx="8226000" cy="777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8531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5pPr>
      <a:lvl6pPr marL="53761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6pPr>
      <a:lvl7pPr marL="10752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7pPr>
      <a:lvl8pPr marL="16128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8pPr>
      <a:lvl9pPr marL="215043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0321" indent="-4032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6" kern="1200">
          <a:solidFill>
            <a:schemeClr val="tx1"/>
          </a:solidFill>
          <a:latin typeface="+mn-lt"/>
          <a:ea typeface="+mn-ea"/>
          <a:cs typeface="+mn-cs"/>
        </a:defRPr>
      </a:lvl1pPr>
      <a:lvl2pPr marL="87361" indent="-3360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" kern="1200">
          <a:solidFill>
            <a:schemeClr val="tx1"/>
          </a:solidFill>
          <a:latin typeface="+mn-lt"/>
          <a:ea typeface="+mn-ea"/>
          <a:cs typeface="+mn-cs"/>
        </a:defRPr>
      </a:lvl2pPr>
      <a:lvl3pPr marL="134403" indent="-26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3pPr>
      <a:lvl4pPr marL="188163" indent="-26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" kern="1200">
          <a:solidFill>
            <a:schemeClr val="tx1"/>
          </a:solidFill>
          <a:latin typeface="+mn-lt"/>
          <a:ea typeface="+mn-ea"/>
          <a:cs typeface="+mn-cs"/>
        </a:defRPr>
      </a:lvl4pPr>
      <a:lvl5pPr marL="241924" indent="-2688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" kern="1200">
          <a:solidFill>
            <a:schemeClr val="tx1"/>
          </a:solidFill>
          <a:latin typeface="+mn-lt"/>
          <a:ea typeface="+mn-ea"/>
          <a:cs typeface="+mn-cs"/>
        </a:defRPr>
      </a:lvl5pPr>
      <a:lvl6pPr marL="295685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6pPr>
      <a:lvl7pPr marL="349446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7pPr>
      <a:lvl8pPr marL="40320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8pPr>
      <a:lvl9pPr marL="45696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1pPr>
      <a:lvl2pPr marL="53761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2pPr>
      <a:lvl3pPr marL="10752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3pPr>
      <a:lvl4pPr marL="16128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4pPr>
      <a:lvl5pPr marL="215043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5pPr>
      <a:lvl6pPr marL="268804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6pPr>
      <a:lvl7pPr marL="322565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7pPr>
      <a:lvl8pPr marL="376326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7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5" userDrawn="1">
          <p15:clr>
            <a:srgbClr val="F26B43"/>
          </p15:clr>
        </p15:guide>
        <p15:guide id="2" pos="289" userDrawn="1">
          <p15:clr>
            <a:srgbClr val="F26B43"/>
          </p15:clr>
        </p15:guide>
        <p15:guide id="3" pos="5471" userDrawn="1">
          <p15:clr>
            <a:srgbClr val="F26B43"/>
          </p15:clr>
        </p15:guide>
        <p15:guide id="5" orient="horz" pos="2915" userDrawn="1">
          <p15:clr>
            <a:srgbClr val="F26B43"/>
          </p15:clr>
        </p15:guide>
        <p15:guide id="6" pos="1231" userDrawn="1">
          <p15:clr>
            <a:srgbClr val="F26B43"/>
          </p15:clr>
        </p15:guide>
        <p15:guide id="7" pos="1349" userDrawn="1">
          <p15:clr>
            <a:srgbClr val="F26B43"/>
          </p15:clr>
        </p15:guide>
        <p15:guide id="8" pos="2291" userDrawn="1">
          <p15:clr>
            <a:srgbClr val="F26B43"/>
          </p15:clr>
        </p15:guide>
        <p15:guide id="9" pos="2421" userDrawn="1">
          <p15:clr>
            <a:srgbClr val="F26B43"/>
          </p15:clr>
        </p15:guide>
        <p15:guide id="10" pos="3363" userDrawn="1">
          <p15:clr>
            <a:srgbClr val="F26B43"/>
          </p15:clr>
        </p15:guide>
        <p15:guide id="11" pos="3481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455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098F2CC3-061A-7C4F-B626-3E1A445BB84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507"/>
          </a:p>
        </p:txBody>
      </p: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5C8BD899-9A79-B441-AF05-38D139A2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349200"/>
            <a:ext cx="7581600" cy="280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="" xmlns:a16="http://schemas.microsoft.com/office/drawing/2014/main" id="{80166BC0-7B55-C54E-8780-A246A487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863" y="889397"/>
            <a:ext cx="8226000" cy="374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E852831B-0A11-8D40-9774-A5EE002161BB}"/>
              </a:ext>
            </a:extLst>
          </p:cNvPr>
          <p:cNvSpPr/>
          <p:nvPr userDrawn="1"/>
        </p:nvSpPr>
        <p:spPr>
          <a:xfrm>
            <a:off x="0" y="4815437"/>
            <a:ext cx="9144000" cy="32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507"/>
          </a:p>
        </p:txBody>
      </p:sp>
      <p:sp>
        <p:nvSpPr>
          <p:cNvPr id="8" name="Fußzeilenplatzhalter 1">
            <a:extLst>
              <a:ext uri="{FF2B5EF4-FFF2-40B4-BE49-F238E27FC236}">
                <a16:creationId xmlns="" xmlns:a16="http://schemas.microsoft.com/office/drawing/2014/main" id="{394CF83C-5AF6-BB4E-B8C3-EBEF9DAE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4"/>
            <a:ext cx="4112863" cy="2180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sz="800" dirty="0"/>
              <a:t>Name / Veranstaltung / Datum [Einstellen über: Einfügen -&gt; Kopf-/Fußzeile]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F3B3581B-1597-EC40-B005-0CE4CC774A95}"/>
              </a:ext>
            </a:extLst>
          </p:cNvPr>
          <p:cNvSpPr txBox="1"/>
          <p:nvPr userDrawn="1"/>
        </p:nvSpPr>
        <p:spPr>
          <a:xfrm>
            <a:off x="4940169" y="4925424"/>
            <a:ext cx="37446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effectLst/>
                <a:latin typeface="+mn-lt"/>
              </a:rPr>
              <a:t>Leibniz-Institut für Astrophysik Potsdam (AIP)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38BB5AF-52F8-9143-9BA7-F26C388CDE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00" y="0"/>
            <a:ext cx="899235" cy="1015200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="" xmlns:a16="http://schemas.microsoft.com/office/drawing/2014/main" id="{26B6FCE4-8C8E-3547-BAED-9770223A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25423"/>
            <a:ext cx="363600" cy="21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FAFF8BBC-9D1F-9945-8F70-A1CCAB527EA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586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4" r:id="rId2"/>
    <p:sldLayoutId id="214748375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5pPr>
      <a:lvl6pPr marL="53761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6pPr>
      <a:lvl7pPr marL="10752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7pPr>
      <a:lvl8pPr marL="161282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8pPr>
      <a:lvl9pPr marL="215043" algn="ctr" rtl="0" eaLnBrk="1" fontAlgn="base" hangingPunct="1">
        <a:spcBef>
          <a:spcPct val="0"/>
        </a:spcBef>
        <a:spcAft>
          <a:spcPct val="0"/>
        </a:spcAft>
        <a:defRPr sz="518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87200" indent="-187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28400" indent="-223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400" indent="-187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89200" indent="-2232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200" indent="-198000" algn="l" rtl="0" eaLnBrk="1" fontAlgn="base" hangingPunct="1">
        <a:lnSpc>
          <a:spcPct val="114000"/>
        </a:lnSpc>
        <a:spcBef>
          <a:spcPts val="0"/>
        </a:spcBef>
        <a:spcAft>
          <a:spcPts val="65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685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6pPr>
      <a:lvl7pPr marL="349446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7pPr>
      <a:lvl8pPr marL="40320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8pPr>
      <a:lvl9pPr marL="456967" indent="-26881" algn="l" defTabSz="107522" rtl="0" eaLnBrk="1" latinLnBrk="0" hangingPunct="1">
        <a:spcBef>
          <a:spcPct val="20000"/>
        </a:spcBef>
        <a:buFont typeface="Arial" pitchFamily="34" charset="0"/>
        <a:buChar char="•"/>
        <a:defRPr sz="2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1pPr>
      <a:lvl2pPr marL="53761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2pPr>
      <a:lvl3pPr marL="10752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3pPr>
      <a:lvl4pPr marL="161282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4pPr>
      <a:lvl5pPr marL="215043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5pPr>
      <a:lvl6pPr marL="268804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6pPr>
      <a:lvl7pPr marL="322565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7pPr>
      <a:lvl8pPr marL="376326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8pPr>
      <a:lvl9pPr marL="430087" algn="l" defTabSz="107522" rtl="0" eaLnBrk="1" latinLnBrk="0" hangingPunct="1">
        <a:defRPr sz="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7" userDrawn="1">
          <p15:clr>
            <a:srgbClr val="F26B43"/>
          </p15:clr>
        </p15:guide>
        <p15:guide id="2" pos="289" userDrawn="1">
          <p15:clr>
            <a:srgbClr val="F26B43"/>
          </p15:clr>
        </p15:guide>
        <p15:guide id="3" pos="5471" userDrawn="1">
          <p15:clr>
            <a:srgbClr val="F26B43"/>
          </p15:clr>
        </p15:guide>
        <p15:guide id="5" orient="horz" pos="30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vocks\Vortraege\2024_06_LOFAR_Leiden\sun_sb179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6684B67-0439-6E43-8DEE-E9FCB9C13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138" y="2456955"/>
            <a:ext cx="7558922" cy="778119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1400" dirty="0" smtClean="0"/>
              <a:t>C. Vocks,</a:t>
            </a:r>
            <a:r>
              <a:rPr lang="en-US" sz="1400" dirty="0" smtClean="0"/>
              <a:t> M. </a:t>
            </a:r>
            <a:r>
              <a:rPr lang="en-US" sz="1400" dirty="0" err="1" smtClean="0"/>
              <a:t>Bisi</a:t>
            </a:r>
            <a:r>
              <a:rPr lang="en-US" sz="1400" dirty="0" smtClean="0"/>
              <a:t>, E. </a:t>
            </a:r>
            <a:r>
              <a:rPr lang="en-US" sz="1400" dirty="0" err="1" smtClean="0"/>
              <a:t>Carley</a:t>
            </a:r>
            <a:r>
              <a:rPr lang="en-US" sz="1400" dirty="0" smtClean="0"/>
              <a:t>, B. </a:t>
            </a:r>
            <a:r>
              <a:rPr lang="en-US" sz="1400" dirty="0" err="1" smtClean="0"/>
              <a:t>Dabrowski</a:t>
            </a:r>
            <a:r>
              <a:rPr lang="en-US" sz="1400" dirty="0" smtClean="0"/>
              <a:t>, R. Fallows, P. Gallagher, A. </a:t>
            </a:r>
            <a:r>
              <a:rPr lang="en-US" sz="1400" dirty="0" err="1" smtClean="0"/>
              <a:t>Krankowski</a:t>
            </a:r>
            <a:r>
              <a:rPr lang="en-US" sz="1400" dirty="0" smtClean="0"/>
              <a:t>, J. </a:t>
            </a:r>
            <a:r>
              <a:rPr lang="en-US" sz="1400" dirty="0" err="1" smtClean="0"/>
              <a:t>Magdalenic</a:t>
            </a:r>
            <a:r>
              <a:rPr lang="en-US" sz="1400" dirty="0" smtClean="0"/>
              <a:t>, G. Mann,  C. Marque, B. </a:t>
            </a:r>
            <a:r>
              <a:rPr lang="en-US" sz="1400" dirty="0" err="1" smtClean="0"/>
              <a:t>Matyjasiak</a:t>
            </a:r>
            <a:r>
              <a:rPr lang="en-US" sz="1400" dirty="0" smtClean="0"/>
              <a:t>, D. </a:t>
            </a:r>
            <a:r>
              <a:rPr lang="en-US" sz="1400" dirty="0" err="1" smtClean="0"/>
              <a:t>Morosan</a:t>
            </a:r>
            <a:r>
              <a:rPr lang="en-US" sz="1400" dirty="0" smtClean="0"/>
              <a:t>, H. </a:t>
            </a:r>
            <a:r>
              <a:rPr lang="en-US" sz="1400" dirty="0" err="1" smtClean="0"/>
              <a:t>Rothkaehl</a:t>
            </a:r>
            <a:r>
              <a:rPr lang="en-US" sz="1400" dirty="0" smtClean="0"/>
              <a:t>, P. </a:t>
            </a:r>
            <a:r>
              <a:rPr lang="en-US" sz="1400" dirty="0" err="1" smtClean="0"/>
              <a:t>Zucca</a:t>
            </a:r>
            <a:endParaRPr lang="de-DE" sz="1400" dirty="0"/>
          </a:p>
        </p:txBody>
      </p:sp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4E483CDF-56C4-064A-AFF4-A869693A81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LOFAR Family Meeting 2024, Leiden, 6 June 2024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20924074-1822-574D-BEC7-183CCD4B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1579129"/>
            <a:ext cx="8225725" cy="877826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fundamental and harmonic sources in LOFAR type III radio burst images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2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Fundamental –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endParaRPr lang="de-DE" dirty="0"/>
          </a:p>
        </p:txBody>
      </p:sp>
      <p:pic>
        <p:nvPicPr>
          <p:cNvPr id="4" name="Grafik 3" descr="FH_pairs_v2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4" y="577565"/>
            <a:ext cx="5342555" cy="37749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0074" y="849139"/>
            <a:ext cx="25362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Example: 37.5 / 75 MHz and lower: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59" y="2300183"/>
            <a:ext cx="30764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Earlier onset for harmonic at 10:13:05 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5444" y="2586851"/>
            <a:ext cx="20594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Not visible at 10:14:30 UT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129" y="2858892"/>
            <a:ext cx="30435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Source finding method can impact results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8130" y="3138248"/>
            <a:ext cx="31446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Influence of coronal scattering, especially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5510" y="3919349"/>
            <a:ext cx="2515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Such plots can provide information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on coronal radio wave propagation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48857" y="1115278"/>
            <a:ext cx="2632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Fundamental emission at 37.5 MHz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7642" y="1370088"/>
            <a:ext cx="22781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Harmonic emission at 75 MHz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9108" y="1632215"/>
            <a:ext cx="283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Originate from the same source region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4009" y="2077517"/>
            <a:ext cx="2179251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Differences between </a:t>
            </a:r>
            <a:r>
              <a:rPr lang="en-US" sz="1298" b="1" dirty="0" err="1" smtClean="0">
                <a:solidFill>
                  <a:srgbClr val="000000"/>
                </a:solidFill>
                <a:latin typeface="Unit Offc Light"/>
              </a:rPr>
              <a:t>lightcurves</a:t>
            </a: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9847" y="3401570"/>
            <a:ext cx="1673535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on fundamental emission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3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7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 txBox="1">
            <a:spLocks/>
          </p:cNvSpPr>
          <p:nvPr/>
        </p:nvSpPr>
        <p:spPr>
          <a:xfrm>
            <a:off x="611537" y="5077823"/>
            <a:ext cx="5303888" cy="21976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l" defTabSz="49705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Christian Vocks	                          LOFAR Family Meeting 2024, Leiden	                    	                 6 June 2024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157216" y="1247241"/>
            <a:ext cx="2246195" cy="772056"/>
            <a:chOff x="5157216" y="1247241"/>
            <a:chExt cx="2246195" cy="772056"/>
          </a:xfrm>
        </p:grpSpPr>
        <p:sp>
          <p:nvSpPr>
            <p:cNvPr id="26" name="Textfeld 25"/>
            <p:cNvSpPr txBox="1"/>
            <p:nvPr/>
          </p:nvSpPr>
          <p:spPr>
            <a:xfrm>
              <a:off x="5157216" y="1419148"/>
              <a:ext cx="113814" cy="25147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de-DE" sz="1600" b="1" dirty="0" smtClean="0">
                  <a:solidFill>
                    <a:srgbClr val="00B050"/>
                  </a:solidFill>
                  <a:latin typeface="Unit Offc Light"/>
                </a:rPr>
                <a:t>1</a:t>
              </a:r>
              <a:endParaRPr lang="en-US" sz="1600" b="1" dirty="0" err="1">
                <a:solidFill>
                  <a:srgbClr val="00B050"/>
                </a:solidFill>
                <a:latin typeface="Unit Offc Light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470550" y="1688591"/>
              <a:ext cx="118262" cy="28071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de-DE" sz="1600" b="1" dirty="0" smtClean="0">
                  <a:solidFill>
                    <a:srgbClr val="00B050"/>
                  </a:solidFill>
                  <a:latin typeface="Unit Offc Light"/>
                </a:rPr>
                <a:t>2</a:t>
              </a:r>
              <a:endParaRPr lang="en-US" sz="1600" b="1" dirty="0" err="1">
                <a:solidFill>
                  <a:srgbClr val="00B050"/>
                </a:solidFill>
                <a:latin typeface="Unit Offc Light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354470" y="1738579"/>
              <a:ext cx="113814" cy="28071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de-DE" sz="1600" b="1" dirty="0" smtClean="0">
                  <a:solidFill>
                    <a:srgbClr val="00B050"/>
                  </a:solidFill>
                  <a:latin typeface="Unit Offc Light"/>
                </a:rPr>
                <a:t>3</a:t>
              </a:r>
              <a:endParaRPr lang="en-US" sz="1600" b="1" dirty="0" err="1">
                <a:solidFill>
                  <a:srgbClr val="00B050"/>
                </a:solidFill>
                <a:latin typeface="Unit Offc Light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289597" y="1247241"/>
              <a:ext cx="113814" cy="280718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de-DE" sz="1600" b="1" dirty="0" smtClean="0">
                  <a:solidFill>
                    <a:srgbClr val="00B050"/>
                  </a:solidFill>
                  <a:latin typeface="Unit Offc Light"/>
                </a:rPr>
                <a:t>4</a:t>
              </a:r>
              <a:endParaRPr lang="en-US" sz="1600" b="1" dirty="0" err="1">
                <a:solidFill>
                  <a:srgbClr val="00B050"/>
                </a:solidFill>
                <a:latin typeface="Unit Offc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8" y="406033"/>
            <a:ext cx="3291427" cy="2879999"/>
          </a:xfrm>
          <a:prstGeom prst="rect">
            <a:avLst/>
          </a:prstGeom>
        </p:spPr>
      </p:pic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45" y="402336"/>
            <a:ext cx="3291427" cy="287999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1: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7" cy="2879998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7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1: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8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1: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833" y="4128207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3638" y="412699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1: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-65’’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833" y="4128207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3638" y="412699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74175" y="4385447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30.0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84833" y="4384232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73638" y="4383017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-130’’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58401" y="3422296"/>
            <a:ext cx="777392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Conclusion: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257176" y="3684425"/>
            <a:ext cx="3060838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f source moves sunwards relative to h source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270591" y="3961180"/>
            <a:ext cx="315317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→ f refraction becomes stronger than scattering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416891" y="4173323"/>
            <a:ext cx="175458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with decreasing frequency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8" y="406033"/>
            <a:ext cx="3291427" cy="2879998"/>
          </a:xfrm>
          <a:prstGeom prst="rect">
            <a:avLst/>
          </a:prstGeom>
        </p:spPr>
      </p:pic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45" y="402336"/>
            <a:ext cx="3291427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2: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-162’’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-292’’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8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2: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-196’’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-292’’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-162’’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-292’’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2: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30.0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833" y="4128207"/>
            <a:ext cx="63959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3638" y="412699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-325’’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86048" y="387339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-196’’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-292’’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-162’’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-292’’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258401" y="3422296"/>
            <a:ext cx="777392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Conclusion: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57176" y="3684425"/>
            <a:ext cx="3476016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Less clear relation between F and H increases  here,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63276" y="4195260"/>
            <a:ext cx="3340594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At 65 MHz the f increase outshined the h increase,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55961" y="4414718"/>
            <a:ext cx="2602444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h source position was hard to measure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255961" y="3909975"/>
            <a:ext cx="1506887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but the same tendency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8" y="406033"/>
            <a:ext cx="3291426" cy="2879998"/>
          </a:xfrm>
          <a:prstGeom prst="rect">
            <a:avLst/>
          </a:prstGeom>
        </p:spPr>
      </p:pic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45" y="402336"/>
            <a:ext cx="3291426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3: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-423’’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3: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500137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-357’’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-423’’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observations with LOFAR</a:t>
            </a:r>
            <a:endParaRPr lang="de-DE" dirty="0"/>
          </a:p>
        </p:txBody>
      </p:sp>
      <p:sp>
        <p:nvSpPr>
          <p:cNvPr id="25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37" name="Textfeld 5"/>
          <p:cNvSpPr txBox="1">
            <a:spLocks noChangeArrowheads="1"/>
          </p:cNvSpPr>
          <p:nvPr/>
        </p:nvSpPr>
        <p:spPr bwMode="auto">
          <a:xfrm>
            <a:off x="406652" y="714928"/>
            <a:ext cx="23598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latin typeface="+mn-lt"/>
              </a:rPr>
              <a:t>The Sun is a strong radio source:</a:t>
            </a:r>
          </a:p>
        </p:txBody>
      </p:sp>
      <p:sp>
        <p:nvSpPr>
          <p:cNvPr id="38" name="Textfeld 6"/>
          <p:cNvSpPr txBox="1">
            <a:spLocks noChangeArrowheads="1"/>
          </p:cNvSpPr>
          <p:nvPr/>
        </p:nvSpPr>
        <p:spPr bwMode="auto">
          <a:xfrm>
            <a:off x="465174" y="988222"/>
            <a:ext cx="177240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latin typeface="+mn-lt"/>
              </a:rPr>
              <a:t> Thermal: 10</a:t>
            </a:r>
            <a:r>
              <a:rPr lang="en-US" sz="1300" baseline="30000" dirty="0">
                <a:latin typeface="+mn-lt"/>
              </a:rPr>
              <a:t>6</a:t>
            </a:r>
            <a:r>
              <a:rPr lang="en-US" sz="1300" dirty="0">
                <a:latin typeface="+mn-lt"/>
              </a:rPr>
              <a:t> K corona</a:t>
            </a:r>
          </a:p>
        </p:txBody>
      </p:sp>
      <p:sp>
        <p:nvSpPr>
          <p:cNvPr id="39" name="Textfeld 7"/>
          <p:cNvSpPr txBox="1">
            <a:spLocks noChangeArrowheads="1"/>
          </p:cNvSpPr>
          <p:nvPr/>
        </p:nvSpPr>
        <p:spPr bwMode="auto">
          <a:xfrm>
            <a:off x="465174" y="1267307"/>
            <a:ext cx="20369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latin typeface="+mn-lt"/>
              </a:rPr>
              <a:t> Non-thermal: Flares, CMEs</a:t>
            </a:r>
          </a:p>
        </p:txBody>
      </p:sp>
      <p:sp>
        <p:nvSpPr>
          <p:cNvPr id="40" name="Textfeld 8"/>
          <p:cNvSpPr txBox="1">
            <a:spLocks noChangeArrowheads="1"/>
          </p:cNvSpPr>
          <p:nvPr/>
        </p:nvSpPr>
        <p:spPr bwMode="auto">
          <a:xfrm>
            <a:off x="450543" y="1638057"/>
            <a:ext cx="9364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>
                <a:latin typeface="+mn-lt"/>
              </a:rPr>
              <a:t>Intensities:</a:t>
            </a:r>
          </a:p>
        </p:txBody>
      </p:sp>
      <p:sp>
        <p:nvSpPr>
          <p:cNvPr id="41" name="Textfeld 9"/>
          <p:cNvSpPr txBox="1">
            <a:spLocks noChangeArrowheads="1"/>
          </p:cNvSpPr>
          <p:nvPr/>
        </p:nvSpPr>
        <p:spPr bwMode="auto">
          <a:xfrm>
            <a:off x="443228" y="1892643"/>
            <a:ext cx="170110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latin typeface="+mn-lt"/>
              </a:rPr>
              <a:t> Thermal: some 10</a:t>
            </a:r>
            <a:r>
              <a:rPr lang="en-US" sz="1300" baseline="30000" dirty="0">
                <a:latin typeface="+mn-lt"/>
              </a:rPr>
              <a:t>4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Jy</a:t>
            </a:r>
            <a:endParaRPr lang="en-US" sz="1300" dirty="0">
              <a:latin typeface="+mn-lt"/>
            </a:endParaRPr>
          </a:p>
        </p:txBody>
      </p:sp>
      <p:sp>
        <p:nvSpPr>
          <p:cNvPr id="42" name="Textfeld 10"/>
          <p:cNvSpPr txBox="1">
            <a:spLocks noChangeArrowheads="1"/>
          </p:cNvSpPr>
          <p:nvPr/>
        </p:nvSpPr>
        <p:spPr bwMode="auto">
          <a:xfrm>
            <a:off x="443227" y="2160337"/>
            <a:ext cx="19744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latin typeface="+mn-lt"/>
              </a:rPr>
              <a:t> Non-thermal: up to 10</a:t>
            </a:r>
            <a:r>
              <a:rPr lang="en-US" sz="1300" baseline="30000" dirty="0">
                <a:latin typeface="+mn-lt"/>
              </a:rPr>
              <a:t>8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 err="1">
                <a:latin typeface="+mn-lt"/>
              </a:rPr>
              <a:t>Jy</a:t>
            </a:r>
            <a:endParaRPr lang="en-US" sz="1300" dirty="0">
              <a:latin typeface="+mn-lt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793" y="628854"/>
            <a:ext cx="4224338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" name="Textfeld 53"/>
          <p:cNvSpPr txBox="1"/>
          <p:nvPr/>
        </p:nvSpPr>
        <p:spPr>
          <a:xfrm>
            <a:off x="5040172" y="4176979"/>
            <a:ext cx="3076163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FF0000"/>
                </a:solidFill>
                <a:latin typeface="Unit Offc Light"/>
              </a:rPr>
              <a:t>The frequency f depends only on the density N</a:t>
            </a:r>
            <a:endParaRPr lang="en-US" sz="1298" dirty="0">
              <a:solidFill>
                <a:srgbClr val="FF0000"/>
              </a:solidFill>
              <a:latin typeface="Unit Offc Light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65172" y="2567643"/>
            <a:ext cx="3444027" cy="2098660"/>
            <a:chOff x="465172" y="2567643"/>
            <a:chExt cx="3444027" cy="2098660"/>
          </a:xfrm>
        </p:grpSpPr>
        <p:sp>
          <p:nvSpPr>
            <p:cNvPr id="46" name="Textfeld 12"/>
            <p:cNvSpPr txBox="1">
              <a:spLocks noChangeArrowheads="1"/>
            </p:cNvSpPr>
            <p:nvPr/>
          </p:nvSpPr>
          <p:spPr bwMode="auto">
            <a:xfrm>
              <a:off x="465172" y="2567643"/>
              <a:ext cx="246727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Non-thermal radio </a:t>
              </a:r>
              <a:r>
                <a:rPr lang="en-US" sz="1300" b="1" dirty="0">
                  <a:latin typeface="+mn-lt"/>
                </a:rPr>
                <a:t>wave emission:</a:t>
              </a:r>
            </a:p>
          </p:txBody>
        </p:sp>
        <p:sp>
          <p:nvSpPr>
            <p:cNvPr id="47" name="Textfeld 13"/>
            <p:cNvSpPr txBox="1">
              <a:spLocks noChangeArrowheads="1"/>
            </p:cNvSpPr>
            <p:nvPr/>
          </p:nvSpPr>
          <p:spPr bwMode="auto">
            <a:xfrm>
              <a:off x="472488" y="2848251"/>
              <a:ext cx="139493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>
                  <a:latin typeface="+mn-lt"/>
                </a:rPr>
                <a:t> Plasma emission</a:t>
              </a:r>
            </a:p>
          </p:txBody>
        </p:sp>
        <p:pic>
          <p:nvPicPr>
            <p:cNvPr id="48" name="Grafik 16" descr="plasmafreq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2850" y="4192049"/>
              <a:ext cx="1714045" cy="25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feld 13"/>
            <p:cNvSpPr txBox="1">
              <a:spLocks noChangeArrowheads="1"/>
            </p:cNvSpPr>
            <p:nvPr/>
          </p:nvSpPr>
          <p:spPr bwMode="auto">
            <a:xfrm>
              <a:off x="471273" y="3139636"/>
              <a:ext cx="249292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Energetic electrons in the Plasma</a:t>
              </a:r>
              <a:endParaRPr lang="en-US" sz="1300" dirty="0">
                <a:latin typeface="+mn-lt"/>
              </a:endParaRPr>
            </a:p>
          </p:txBody>
        </p:sp>
        <p:sp>
          <p:nvSpPr>
            <p:cNvPr id="50" name="Textfeld 13"/>
            <p:cNvSpPr txBox="1">
              <a:spLocks noChangeArrowheads="1"/>
            </p:cNvSpPr>
            <p:nvPr/>
          </p:nvSpPr>
          <p:spPr bwMode="auto">
            <a:xfrm>
              <a:off x="638303" y="3379820"/>
              <a:ext cx="304403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300" dirty="0" smtClean="0">
                  <a:latin typeface="+mn-lt"/>
                </a:rPr>
                <a:t> Electrostatic instability, Langmuir waves</a:t>
              </a:r>
              <a:endParaRPr lang="en-US" sz="1300" dirty="0">
                <a:latin typeface="+mn-lt"/>
              </a:endParaRPr>
            </a:p>
          </p:txBody>
        </p:sp>
        <p:sp>
          <p:nvSpPr>
            <p:cNvPr id="51" name="Textfeld 13"/>
            <p:cNvSpPr txBox="1">
              <a:spLocks noChangeArrowheads="1"/>
            </p:cNvSpPr>
            <p:nvPr/>
          </p:nvSpPr>
          <p:spPr bwMode="auto">
            <a:xfrm>
              <a:off x="638304" y="3643168"/>
              <a:ext cx="327089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300" dirty="0" smtClean="0">
                  <a:latin typeface="+mn-lt"/>
                </a:rPr>
                <a:t>  Wave-wave interaction creates radio waves</a:t>
              </a:r>
              <a:endParaRPr lang="en-US" sz="1300" dirty="0">
                <a:latin typeface="+mn-lt"/>
              </a:endParaRPr>
            </a:p>
          </p:txBody>
        </p:sp>
        <p:sp>
          <p:nvSpPr>
            <p:cNvPr id="55" name="Textfeld 13"/>
            <p:cNvSpPr txBox="1">
              <a:spLocks noChangeArrowheads="1"/>
            </p:cNvSpPr>
            <p:nvPr/>
          </p:nvSpPr>
          <p:spPr bwMode="auto">
            <a:xfrm>
              <a:off x="644402" y="3919927"/>
              <a:ext cx="312412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300" dirty="0" smtClean="0">
                  <a:latin typeface="+mn-lt"/>
                </a:rPr>
                <a:t> Wave emission at local plasma frequency:</a:t>
              </a:r>
              <a:endParaRPr lang="en-US" sz="1300" dirty="0">
                <a:latin typeface="+mn-lt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92453" y="4462273"/>
              <a:ext cx="1178977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FF0000"/>
                  </a:solidFill>
                  <a:latin typeface="Unit Offc Light"/>
                </a:rPr>
                <a:t>and its harmonics</a:t>
              </a:r>
              <a:endParaRPr lang="en-US" sz="1298" dirty="0">
                <a:solidFill>
                  <a:srgbClr val="FF0000"/>
                </a:solidFill>
                <a:latin typeface="Unit Offc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5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5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3: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30.0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833" y="412820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-195’’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3638" y="412699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-227’’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258401" y="3422296"/>
            <a:ext cx="777392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Conclusion: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257176" y="3684425"/>
            <a:ext cx="2499017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Opposite trend: f moves anti-sunward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6048" y="3873397"/>
            <a:ext cx="500137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-357’’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76605" y="361980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687263" y="3618587"/>
            <a:ext cx="59150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98’’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476068" y="361737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-423’’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270591" y="3961180"/>
            <a:ext cx="315317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→ f scattering becomes stronger than refraction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416891" y="4173323"/>
            <a:ext cx="1824282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with decreasing frequency?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255961" y="4414710"/>
            <a:ext cx="326114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But: h is lagging f emission, not the same source?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38" y="406033"/>
            <a:ext cx="3291427" cy="2879998"/>
          </a:xfrm>
          <a:prstGeom prst="rect">
            <a:avLst/>
          </a:prstGeom>
        </p:spPr>
      </p:pic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45" y="402336"/>
            <a:ext cx="3291427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4: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-228’’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8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4: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6048" y="387339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-358’’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-195’’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-228’’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6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6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4: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684833" y="412820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-455’’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73638" y="412699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-130’’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86048" y="387339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-358’’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-195’’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-228’’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Sun_SB077_10%3A16%3A32.636590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5" y="402336"/>
            <a:ext cx="3291425" cy="2879997"/>
          </a:xfrm>
          <a:prstGeom prst="rect">
            <a:avLst/>
          </a:prstGeom>
        </p:spPr>
      </p:pic>
      <p:pic>
        <p:nvPicPr>
          <p:cNvPr id="26" name="Grafik 25" descr="Sun_SB217_10%3A16%3A32.636590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38" y="406033"/>
            <a:ext cx="3291425" cy="287999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70505" y="3313787"/>
            <a:ext cx="141532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Position differences: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25001" y="3312569"/>
            <a:ext cx="157979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∆(x, y) = pos(h) – pos(f)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23058" y="949757"/>
            <a:ext cx="540854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Event 4: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74175" y="4385447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30.0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84833" y="4384232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-390’’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73638" y="4383017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-130’’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58401" y="3422296"/>
            <a:ext cx="777392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u="sng" dirty="0" smtClean="0">
                <a:solidFill>
                  <a:srgbClr val="000000"/>
                </a:solidFill>
                <a:latin typeface="Unit Offc Light"/>
              </a:rPr>
              <a:t>Conclusion:</a:t>
            </a:r>
            <a:endParaRPr lang="en-US" sz="1298" b="1" u="sng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257176" y="3684425"/>
            <a:ext cx="3770840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f source clearly moves anti-sunwards relative to h source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270591" y="3961180"/>
            <a:ext cx="3153171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→ f scattering becomes stronger than refraction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416891" y="4173323"/>
            <a:ext cx="175458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with decreasing frequency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74175" y="412942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32.5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684833" y="412820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-455’’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473638" y="412699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-130’’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75390" y="3874612"/>
            <a:ext cx="68768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35.0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686048" y="387339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-358’’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474853" y="3872182"/>
            <a:ext cx="732573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-195’’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76605" y="3619802"/>
            <a:ext cx="68768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37.5 MHz: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87263" y="3618587"/>
            <a:ext cx="730969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∆x = -228’’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476068" y="3617372"/>
            <a:ext cx="641201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∆y = -97’’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721942" y="4473228"/>
            <a:ext cx="4030847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FF0000"/>
                </a:solidFill>
                <a:latin typeface="Unit Offc Light"/>
              </a:rPr>
              <a:t>→ Increased turbulence due to previous M flare and type III?</a:t>
            </a:r>
            <a:endParaRPr lang="en-US" sz="1298" dirty="0">
              <a:solidFill>
                <a:srgbClr val="FF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11695" y="859864"/>
            <a:ext cx="24383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LOFAR M class flare observations: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1696" y="1168601"/>
            <a:ext cx="28296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Dominated by strong type III emission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1697" y="1462015"/>
            <a:ext cx="34362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Images show intermittent dual source structure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3643" y="1973282"/>
            <a:ext cx="362310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Interpretation: fundamental and harmonic emission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7587" y="2274017"/>
            <a:ext cx="46857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At given frequency: Outer source is harmonic, inner is fundamental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7989" y="314932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3675" y="300645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3643" y="2889878"/>
            <a:ext cx="35820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Fundamental-harmonic pairs: Same source region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40958" y="2578283"/>
            <a:ext cx="27613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Separate </a:t>
            </a:r>
            <a:r>
              <a:rPr lang="en-US" sz="1300" dirty="0" err="1" smtClean="0">
                <a:latin typeface="+mn-lt"/>
              </a:rPr>
              <a:t>lightcurves</a:t>
            </a:r>
            <a:r>
              <a:rPr lang="en-US" sz="1300" dirty="0" smtClean="0">
                <a:latin typeface="+mn-lt"/>
              </a:rPr>
              <a:t> for both sources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3643" y="3201466"/>
            <a:ext cx="59891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300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Relative source positions determined by competing effects of refraction and scattering</a:t>
            </a:r>
          </a:p>
        </p:txBody>
      </p:sp>
      <p:pic>
        <p:nvPicPr>
          <p:cNvPr id="18" name="Grafik 17" descr="Sun_Cycle0_10%3A16%3A00.091480_ima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650" y="190202"/>
            <a:ext cx="3299155" cy="2886761"/>
          </a:xfrm>
          <a:prstGeom prst="rect">
            <a:avLst/>
          </a:prstGeom>
        </p:spPr>
      </p:pic>
      <p:sp>
        <p:nvSpPr>
          <p:cNvPr id="19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532428" y="3500166"/>
            <a:ext cx="28128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300" dirty="0" smtClean="0">
                <a:latin typeface="+mn-lt"/>
              </a:rPr>
              <a:t> </a:t>
            </a:r>
            <a:r>
              <a:rPr lang="en-US" sz="1300" dirty="0" smtClean="0">
                <a:latin typeface="+mn-lt"/>
              </a:rPr>
              <a:t>No unique trend with frequency found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1213" y="3791551"/>
            <a:ext cx="36420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This is to be expected if coronal conditions change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44733" y="4283032"/>
            <a:ext cx="4889737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FF0000"/>
                </a:solidFill>
                <a:latin typeface="Unit Offc Light"/>
              </a:rPr>
              <a:t>→ Useful tool for investigating radio wave propagation in the solar corona</a:t>
            </a:r>
            <a:endParaRPr lang="en-US" sz="1298" dirty="0">
              <a:solidFill>
                <a:srgbClr val="FF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LOFAR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M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flare</a:t>
            </a:r>
            <a:endParaRPr lang="de-DE" dirty="0"/>
          </a:p>
        </p:txBody>
      </p:sp>
      <p:pic>
        <p:nvPicPr>
          <p:cNvPr id="11" name="Grafik 10" descr="20170907T100500~110500-RS509HB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45" y="1934323"/>
            <a:ext cx="3546163" cy="265962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5087" y="890731"/>
            <a:ext cx="29467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Solar M class flare on 7 September 2017: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5086" y="1191570"/>
            <a:ext cx="18742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Starting at 10:14:40 UT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3867" y="1504903"/>
            <a:ext cx="28751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Accompanied by several type III bursts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605527" y="889516"/>
            <a:ext cx="4083362" cy="3853858"/>
            <a:chOff x="4605527" y="889516"/>
            <a:chExt cx="4083362" cy="3853858"/>
          </a:xfrm>
        </p:grpSpPr>
        <p:pic>
          <p:nvPicPr>
            <p:cNvPr id="14" name="sun_sb179.mp4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4605527" y="1170432"/>
              <a:ext cx="4083362" cy="3572942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4650737" y="889516"/>
              <a:ext cx="25912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LOFAR images of the type III bursts: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650736" y="1190355"/>
              <a:ext cx="255230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Intermittent dual-source structure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Interpretation: Fundamental and harmonic plasma emission</a:t>
            </a:r>
            <a:endParaRPr lang="en-US" dirty="0"/>
          </a:p>
        </p:txBody>
      </p:sp>
      <p:pic>
        <p:nvPicPr>
          <p:cNvPr id="4" name="Grafik 3" descr="f_h_raypat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32" y="636521"/>
            <a:ext cx="1673790" cy="40671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9571" y="853120"/>
            <a:ext cx="23880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Given observation</a:t>
            </a:r>
            <a:r>
              <a:rPr lang="de-DE" sz="1300" b="1" dirty="0" smtClean="0">
                <a:latin typeface="+mn-lt"/>
              </a:rPr>
              <a:t> </a:t>
            </a:r>
            <a:r>
              <a:rPr lang="en-US" sz="1300" b="1" dirty="0" smtClean="0">
                <a:latin typeface="+mn-lt"/>
              </a:rPr>
              <a:t>frequency</a:t>
            </a:r>
            <a:r>
              <a:rPr lang="de-DE" sz="1300" b="1" dirty="0" smtClean="0">
                <a:latin typeface="+mn-lt"/>
              </a:rPr>
              <a:t>: </a:t>
            </a:r>
            <a:r>
              <a:rPr lang="de-DE" sz="1300" i="1" dirty="0" err="1" smtClean="0">
                <a:latin typeface="+mn-lt"/>
              </a:rPr>
              <a:t>f</a:t>
            </a:r>
            <a:r>
              <a:rPr lang="de-DE" sz="1300" baseline="-20000" dirty="0" err="1" smtClean="0">
                <a:latin typeface="+mn-lt"/>
              </a:rPr>
              <a:t>obs</a:t>
            </a:r>
            <a:endParaRPr lang="en-US" sz="1300" baseline="-20000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9572" y="1251119"/>
            <a:ext cx="14077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Plasma frequency: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1287" y="1949728"/>
            <a:ext cx="13042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Refractive index: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6888" y="1531733"/>
            <a:ext cx="20665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1" dirty="0" err="1" smtClean="0">
                <a:latin typeface="+mn-lt"/>
              </a:rPr>
              <a:t>f</a:t>
            </a:r>
            <a:r>
              <a:rPr lang="de-DE" sz="1300" baseline="-20000" dirty="0" err="1" smtClean="0">
                <a:latin typeface="+mn-lt"/>
              </a:rPr>
              <a:t>p</a:t>
            </a:r>
            <a:r>
              <a:rPr lang="de-DE" sz="1300" dirty="0" smtClean="0">
                <a:latin typeface="+mn-lt"/>
              </a:rPr>
              <a:t> = (</a:t>
            </a:r>
            <a:r>
              <a:rPr lang="de-DE" sz="1300" i="1" dirty="0" smtClean="0">
                <a:latin typeface="+mn-lt"/>
              </a:rPr>
              <a:t>N</a:t>
            </a:r>
            <a:r>
              <a:rPr lang="de-DE" sz="1300" dirty="0" smtClean="0">
                <a:latin typeface="+mn-lt"/>
              </a:rPr>
              <a:t> e</a:t>
            </a:r>
            <a:r>
              <a:rPr lang="de-DE" sz="1300" baseline="26000" dirty="0" smtClean="0">
                <a:latin typeface="+mn-lt"/>
              </a:rPr>
              <a:t>2</a:t>
            </a:r>
            <a:r>
              <a:rPr lang="de-DE" sz="1300" dirty="0" smtClean="0">
                <a:latin typeface="+mn-lt"/>
              </a:rPr>
              <a:t> / (</a:t>
            </a:r>
            <a:r>
              <a:rPr lang="de-DE" sz="1300" dirty="0" err="1" smtClean="0">
                <a:latin typeface="+mn-lt"/>
              </a:rPr>
              <a:t>m</a:t>
            </a:r>
            <a:r>
              <a:rPr lang="de-DE" sz="1300" baseline="-20000" dirty="0" err="1" smtClean="0">
                <a:latin typeface="+mn-lt"/>
              </a:rPr>
              <a:t>e</a:t>
            </a:r>
            <a:r>
              <a:rPr lang="de-DE" sz="1300" dirty="0" smtClean="0">
                <a:latin typeface="+mn-lt"/>
              </a:rPr>
              <a:t> </a:t>
            </a:r>
            <a:r>
              <a:rPr lang="el-GR" sz="1300" dirty="0" smtClean="0">
                <a:latin typeface="+mn-lt"/>
              </a:rPr>
              <a:t>ε</a:t>
            </a:r>
            <a:r>
              <a:rPr lang="de-DE" sz="1300" baseline="-20000" dirty="0" smtClean="0">
                <a:latin typeface="+mn-lt"/>
              </a:rPr>
              <a:t>0</a:t>
            </a:r>
            <a:r>
              <a:rPr lang="de-DE" sz="1300" dirty="0" smtClean="0">
                <a:latin typeface="+mn-lt"/>
              </a:rPr>
              <a:t>))</a:t>
            </a:r>
            <a:r>
              <a:rPr lang="de-DE" sz="1300" baseline="26000" dirty="0" smtClean="0">
                <a:latin typeface="+mn-lt"/>
              </a:rPr>
              <a:t>1/2</a:t>
            </a:r>
            <a:r>
              <a:rPr lang="de-DE" sz="1300" dirty="0" smtClean="0">
                <a:latin typeface="+mn-lt"/>
              </a:rPr>
              <a:t> / (2 </a:t>
            </a:r>
            <a:r>
              <a:rPr lang="el-GR" sz="1300" dirty="0" smtClean="0">
                <a:latin typeface="+mn-lt"/>
              </a:rPr>
              <a:t>π</a:t>
            </a:r>
            <a:r>
              <a:rPr lang="de-DE" sz="1300" dirty="0" smtClean="0">
                <a:latin typeface="+mn-lt"/>
              </a:rPr>
              <a:t>)</a:t>
            </a:r>
            <a:endParaRPr lang="en-US" sz="1300" dirty="0" smtClean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2946" y="2220391"/>
            <a:ext cx="12362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1" dirty="0" smtClean="0">
                <a:latin typeface="+mn-lt"/>
              </a:rPr>
              <a:t>n</a:t>
            </a:r>
            <a:r>
              <a:rPr lang="de-DE" sz="1300" dirty="0" smtClean="0">
                <a:latin typeface="+mn-lt"/>
              </a:rPr>
              <a:t> = (1 – </a:t>
            </a:r>
            <a:r>
              <a:rPr lang="de-DE" sz="1300" i="1" dirty="0" err="1" smtClean="0">
                <a:latin typeface="+mn-lt"/>
              </a:rPr>
              <a:t>f</a:t>
            </a:r>
            <a:r>
              <a:rPr lang="de-DE" sz="1300" baseline="-20000" dirty="0" err="1" smtClean="0">
                <a:latin typeface="+mn-lt"/>
              </a:rPr>
              <a:t>p</a:t>
            </a:r>
            <a:r>
              <a:rPr lang="de-DE" sz="1300" baseline="-20000" dirty="0" smtClean="0">
                <a:latin typeface="+mn-lt"/>
              </a:rPr>
              <a:t> </a:t>
            </a:r>
            <a:r>
              <a:rPr lang="de-DE" sz="1300" dirty="0" smtClean="0">
                <a:latin typeface="+mn-lt"/>
              </a:rPr>
              <a:t>/ </a:t>
            </a:r>
            <a:r>
              <a:rPr lang="de-DE" sz="1300" i="1" dirty="0" smtClean="0">
                <a:latin typeface="+mn-lt"/>
              </a:rPr>
              <a:t>f</a:t>
            </a:r>
            <a:r>
              <a:rPr lang="de-DE" sz="1300" dirty="0" smtClean="0">
                <a:latin typeface="+mn-lt"/>
              </a:rPr>
              <a:t>)</a:t>
            </a:r>
            <a:r>
              <a:rPr lang="de-DE" sz="1300" baseline="26000" dirty="0" smtClean="0">
                <a:latin typeface="+mn-lt"/>
              </a:rPr>
              <a:t>1/2</a:t>
            </a:r>
            <a:endParaRPr lang="en-US" sz="1300" baseline="26000" dirty="0" smtClean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63099" y="1231685"/>
            <a:ext cx="2311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f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853438" y="148817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h</a:t>
            </a:r>
          </a:p>
        </p:txBody>
      </p:sp>
      <p:grpSp>
        <p:nvGrpSpPr>
          <p:cNvPr id="2" name="Gruppieren 27"/>
          <p:cNvGrpSpPr/>
          <p:nvPr/>
        </p:nvGrpSpPr>
        <p:grpSpPr>
          <a:xfrm>
            <a:off x="497861" y="2728570"/>
            <a:ext cx="1624099" cy="1081183"/>
            <a:chOff x="497861" y="2728570"/>
            <a:chExt cx="1624099" cy="1081183"/>
          </a:xfrm>
        </p:grpSpPr>
        <p:sp>
          <p:nvSpPr>
            <p:cNvPr id="13" name="Textfeld 12"/>
            <p:cNvSpPr txBox="1"/>
            <p:nvPr/>
          </p:nvSpPr>
          <p:spPr>
            <a:xfrm>
              <a:off x="497862" y="2916600"/>
              <a:ext cx="115121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00" i="1" dirty="0" err="1" smtClean="0">
                  <a:latin typeface="+mn-lt"/>
                </a:rPr>
                <a:t>f</a:t>
              </a:r>
              <a:r>
                <a:rPr lang="de-DE" sz="1300" baseline="-20000" dirty="0" err="1" smtClean="0">
                  <a:latin typeface="+mn-lt"/>
                </a:rPr>
                <a:t>p</a:t>
              </a:r>
              <a:r>
                <a:rPr lang="de-DE" sz="1300" i="1" dirty="0" smtClean="0">
                  <a:latin typeface="+mn-lt"/>
                </a:rPr>
                <a:t> = </a:t>
              </a:r>
              <a:r>
                <a:rPr lang="de-DE" sz="1300" i="1" dirty="0" err="1" smtClean="0">
                  <a:latin typeface="+mn-lt"/>
                </a:rPr>
                <a:t>f</a:t>
              </a:r>
              <a:r>
                <a:rPr lang="de-DE" sz="1300" i="1" baseline="-20000" dirty="0" err="1" smtClean="0">
                  <a:latin typeface="+mn-lt"/>
                </a:rPr>
                <a:t>obs</a:t>
              </a:r>
              <a:r>
                <a:rPr lang="de-DE" sz="1300" i="1" dirty="0" smtClean="0">
                  <a:latin typeface="+mn-lt"/>
                </a:rPr>
                <a:t> , n → 0</a:t>
              </a:r>
              <a:endParaRPr lang="en-US" sz="1300" dirty="0" smtClean="0">
                <a:latin typeface="+mn-lt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97861" y="3517365"/>
              <a:ext cx="162409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00" i="1" dirty="0" err="1" smtClean="0">
                  <a:latin typeface="+mn-lt"/>
                </a:rPr>
                <a:t>f</a:t>
              </a:r>
              <a:r>
                <a:rPr lang="de-DE" sz="1300" baseline="-20000" dirty="0" err="1" smtClean="0">
                  <a:latin typeface="+mn-lt"/>
                </a:rPr>
                <a:t>p</a:t>
              </a:r>
              <a:r>
                <a:rPr lang="de-DE" sz="1300" i="1" dirty="0" smtClean="0">
                  <a:latin typeface="+mn-lt"/>
                </a:rPr>
                <a:t> = </a:t>
              </a:r>
              <a:r>
                <a:rPr lang="de-DE" sz="1300" i="1" dirty="0" err="1" smtClean="0">
                  <a:latin typeface="+mn-lt"/>
                </a:rPr>
                <a:t>f</a:t>
              </a:r>
              <a:r>
                <a:rPr lang="de-DE" sz="1300" i="1" baseline="-20000" dirty="0" err="1" smtClean="0">
                  <a:latin typeface="+mn-lt"/>
                </a:rPr>
                <a:t>obs</a:t>
              </a:r>
              <a:r>
                <a:rPr lang="de-DE" sz="1300" i="1" dirty="0" smtClean="0">
                  <a:latin typeface="+mn-lt"/>
                </a:rPr>
                <a:t> / 2, n = 0.886</a:t>
              </a:r>
              <a:endParaRPr lang="en-US" sz="1300" dirty="0" smtClean="0">
                <a:latin typeface="+mn-lt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63270" y="2728570"/>
              <a:ext cx="1543499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Fundamental emission:</a:t>
              </a:r>
              <a:endParaRPr lang="en-US" sz="1298" b="1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69366" y="3334512"/>
              <a:ext cx="1320874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Harmonic emission:</a:t>
              </a:r>
              <a:endParaRPr lang="en-US" sz="1298" b="1" dirty="0">
                <a:solidFill>
                  <a:srgbClr val="000000"/>
                </a:solidFill>
                <a:latin typeface="Unit Offc Light"/>
              </a:endParaRPr>
            </a:p>
          </p:txBody>
        </p:sp>
      </p:grpSp>
      <p:grpSp>
        <p:nvGrpSpPr>
          <p:cNvPr id="3" name="Gruppieren 28"/>
          <p:cNvGrpSpPr/>
          <p:nvPr/>
        </p:nvGrpSpPr>
        <p:grpSpPr>
          <a:xfrm>
            <a:off x="3218688" y="1989755"/>
            <a:ext cx="3006470" cy="1749252"/>
            <a:chOff x="3218688" y="1989755"/>
            <a:chExt cx="3006470" cy="1749252"/>
          </a:xfrm>
        </p:grpSpPr>
        <p:sp>
          <p:nvSpPr>
            <p:cNvPr id="20" name="Textfeld 19"/>
            <p:cNvSpPr txBox="1"/>
            <p:nvPr/>
          </p:nvSpPr>
          <p:spPr>
            <a:xfrm>
              <a:off x="3226003" y="1989755"/>
              <a:ext cx="2408288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Fundamental and harmonic sources:</a:t>
              </a:r>
              <a:endParaRPr lang="en-US" sz="1298" b="1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18688" y="2326254"/>
              <a:ext cx="2932662" cy="228076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h source: local plasma frequency </a:t>
              </a:r>
              <a:r>
                <a:rPr lang="en-US" sz="1298" dirty="0" smtClean="0">
                  <a:solidFill>
                    <a:srgbClr val="000000"/>
                  </a:solidFill>
                  <a:latin typeface="+mn-lt"/>
                </a:rPr>
                <a:t>is </a:t>
              </a:r>
              <a:r>
                <a:rPr lang="de-DE" sz="1300" i="1" dirty="0" err="1" smtClean="0">
                  <a:latin typeface="+mn-lt"/>
                </a:rPr>
                <a:t>f</a:t>
              </a:r>
              <a:r>
                <a:rPr lang="de-DE" sz="1300" i="1" baseline="-20000" dirty="0" err="1" smtClean="0">
                  <a:latin typeface="+mn-lt"/>
                </a:rPr>
                <a:t>obs</a:t>
              </a:r>
              <a:r>
                <a:rPr lang="de-DE" sz="1300" i="1" dirty="0" smtClean="0">
                  <a:latin typeface="+mn-lt"/>
                </a:rPr>
                <a:t> / 2</a:t>
              </a:r>
              <a:r>
                <a:rPr lang="en-US" sz="1298" dirty="0" smtClean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98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218688" y="2692014"/>
              <a:ext cx="1961243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located higher in the corona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226004" y="3013882"/>
              <a:ext cx="2999154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less refraction towards the solar disk center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321101" y="3269914"/>
              <a:ext cx="2829236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in the large-scale coronal density decrease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306471" y="3511316"/>
              <a:ext cx="2127121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with height than for the f source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299155" y="4030675"/>
            <a:ext cx="1935594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FF0000"/>
                </a:solidFill>
                <a:latin typeface="Unit Offc Light"/>
              </a:rPr>
              <a:t>Separation of f and h sources</a:t>
            </a:r>
            <a:endParaRPr lang="en-US" sz="1298" dirty="0">
              <a:solidFill>
                <a:srgbClr val="FF0000"/>
              </a:solidFill>
              <a:latin typeface="Unit Offc Light"/>
            </a:endParaRPr>
          </a:p>
        </p:txBody>
      </p:sp>
      <p:sp>
        <p:nvSpPr>
          <p:cNvPr id="27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wave propagation in the corona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59571" y="853120"/>
            <a:ext cx="31566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Competing effects: Refraction and scattering</a:t>
            </a:r>
            <a:endParaRPr lang="en-US" sz="1300" baseline="-20000" dirty="0" smtClean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9572" y="1243804"/>
            <a:ext cx="9196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u="sng" dirty="0" smtClean="0">
                <a:latin typeface="+mn-lt"/>
              </a:rPr>
              <a:t>Refraction:</a:t>
            </a:r>
          </a:p>
        </p:txBody>
      </p:sp>
      <p:sp>
        <p:nvSpPr>
          <p:cNvPr id="27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pic>
        <p:nvPicPr>
          <p:cNvPr id="28" name="Grafik 27" descr="source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12" y="526695"/>
            <a:ext cx="3159157" cy="4059936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63270" y="1580104"/>
            <a:ext cx="2794035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itchFamily="34" charset="0"/>
              <a:buChar char="•"/>
            </a:pPr>
            <a:r>
              <a:rPr lang="de-DE" sz="1298" dirty="0" smtClean="0">
                <a:solidFill>
                  <a:srgbClr val="000000"/>
                </a:solidFill>
                <a:latin typeface="Unit Offc Light"/>
              </a:rPr>
              <a:t> </a:t>
            </a: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Large-scale</a:t>
            </a:r>
            <a:r>
              <a:rPr lang="de-DE" sz="1298" dirty="0" smtClean="0">
                <a:solidFill>
                  <a:srgbClr val="000000"/>
                </a:solidFill>
                <a:latin typeface="Unit Offc Light"/>
              </a:rPr>
              <a:t> </a:t>
            </a:r>
            <a:r>
              <a:rPr lang="de-DE" sz="1298" dirty="0" err="1" smtClean="0">
                <a:solidFill>
                  <a:srgbClr val="000000"/>
                </a:solidFill>
                <a:latin typeface="Unit Offc Light"/>
              </a:rPr>
              <a:t>density</a:t>
            </a:r>
            <a:r>
              <a:rPr lang="de-DE" sz="1298" dirty="0" smtClean="0">
                <a:solidFill>
                  <a:srgbClr val="000000"/>
                </a:solidFill>
                <a:latin typeface="Unit Offc Light"/>
              </a:rPr>
              <a:t> </a:t>
            </a:r>
            <a:r>
              <a:rPr lang="de-DE" sz="1298" dirty="0" err="1" smtClean="0">
                <a:solidFill>
                  <a:srgbClr val="000000"/>
                </a:solidFill>
                <a:latin typeface="Unit Offc Light"/>
              </a:rPr>
              <a:t>decrease</a:t>
            </a:r>
            <a:r>
              <a:rPr lang="de-DE" sz="1298" dirty="0" smtClean="0">
                <a:solidFill>
                  <a:srgbClr val="000000"/>
                </a:solidFill>
                <a:latin typeface="Unit Offc Light"/>
              </a:rPr>
              <a:t> </a:t>
            </a:r>
            <a:r>
              <a:rPr lang="de-DE" sz="1298" dirty="0" err="1" smtClean="0">
                <a:solidFill>
                  <a:srgbClr val="000000"/>
                </a:solidFill>
                <a:latin typeface="Unit Offc Light"/>
              </a:rPr>
              <a:t>with</a:t>
            </a:r>
            <a:r>
              <a:rPr lang="de-DE" sz="1298" dirty="0" smtClean="0">
                <a:solidFill>
                  <a:srgbClr val="000000"/>
                </a:solidFill>
                <a:latin typeface="Unit Offc Light"/>
              </a:rPr>
              <a:t> </a:t>
            </a:r>
            <a:r>
              <a:rPr lang="de-DE" sz="1298" dirty="0" err="1" smtClean="0">
                <a:solidFill>
                  <a:srgbClr val="000000"/>
                </a:solidFill>
                <a:latin typeface="Unit Offc Light"/>
              </a:rPr>
              <a:t>height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62055" y="1834914"/>
            <a:ext cx="1837683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itchFamily="34" charset="0"/>
              <a:buChar char="•"/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 Refractive index increases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60840" y="2089724"/>
            <a:ext cx="798167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itchFamily="34" charset="0"/>
              <a:buChar char="•"/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 Snell‘s law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53525" y="2338434"/>
            <a:ext cx="2445349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  <a:buFont typeface="Arial" pitchFamily="34" charset="0"/>
              <a:buChar char="•"/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 Ray path curved away from the Sun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458357" y="2720219"/>
            <a:ext cx="4122624" cy="1591761"/>
            <a:chOff x="458357" y="2720219"/>
            <a:chExt cx="4122624" cy="1591761"/>
          </a:xfrm>
        </p:grpSpPr>
        <p:sp>
          <p:nvSpPr>
            <p:cNvPr id="34" name="Textfeld 33"/>
            <p:cNvSpPr txBox="1"/>
            <p:nvPr/>
          </p:nvSpPr>
          <p:spPr>
            <a:xfrm>
              <a:off x="458357" y="2720219"/>
              <a:ext cx="9101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u="sng" dirty="0" smtClean="0">
                  <a:latin typeface="+mn-lt"/>
                </a:rPr>
                <a:t>Scattering: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62055" y="3056519"/>
              <a:ext cx="2092432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Turbulent density fluctuations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60840" y="3318644"/>
              <a:ext cx="1954702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de-DE" sz="1298" dirty="0" smtClean="0">
                  <a:solidFill>
                    <a:srgbClr val="000000"/>
                  </a:solidFill>
                  <a:latin typeface="Unit Offc Light"/>
                </a:rPr>
                <a:t> Variation </a:t>
              </a:r>
              <a:r>
                <a:rPr lang="de-DE" sz="1298" dirty="0" err="1" smtClean="0">
                  <a:solidFill>
                    <a:srgbClr val="000000"/>
                  </a:solidFill>
                  <a:latin typeface="Unit Offc Light"/>
                </a:rPr>
                <a:t>of</a:t>
              </a:r>
              <a:r>
                <a:rPr lang="de-DE" sz="1298" dirty="0" smtClean="0">
                  <a:solidFill>
                    <a:srgbClr val="000000"/>
                  </a:solidFill>
                  <a:latin typeface="Unit Offc Light"/>
                </a:rPr>
                <a:t> </a:t>
              </a: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refractive</a:t>
              </a:r>
              <a:r>
                <a:rPr lang="de-DE" sz="1298" dirty="0" smtClean="0">
                  <a:solidFill>
                    <a:srgbClr val="000000"/>
                  </a:solidFill>
                  <a:latin typeface="Unit Offc Light"/>
                </a:rPr>
                <a:t> </a:t>
              </a:r>
              <a:r>
                <a:rPr lang="de-DE" sz="1298" dirty="0" err="1" smtClean="0">
                  <a:solidFill>
                    <a:srgbClr val="000000"/>
                  </a:solidFill>
                  <a:latin typeface="Unit Offc Light"/>
                </a:rPr>
                <a:t>index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59625" y="3573454"/>
              <a:ext cx="1740861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Distortion of wave fronts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52310" y="3829479"/>
              <a:ext cx="958596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Not isotropic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51095" y="4084289"/>
              <a:ext cx="4029886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  <a:buFont typeface="Arial" pitchFamily="34" charset="0"/>
                <a:buChar char="•"/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Net result is an apparent source position away from the Sun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1214323" y="4418381"/>
            <a:ext cx="3378104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FF0000"/>
                </a:solidFill>
                <a:latin typeface="Unit Offc Light"/>
              </a:rPr>
              <a:t>These effects are stronger for f than for h emission.</a:t>
            </a:r>
            <a:endParaRPr lang="en-US" sz="1298" dirty="0">
              <a:solidFill>
                <a:srgbClr val="FF0000"/>
              </a:solidFill>
              <a:latin typeface="Unit Offc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f and h sources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26423" y="783292"/>
            <a:ext cx="1087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smtClean="0">
                <a:latin typeface="+mn-lt"/>
              </a:rPr>
              <a:t>Gaussian fits: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6426" y="1041959"/>
            <a:ext cx="1833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Strongest source (blue)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6424" y="1315254"/>
            <a:ext cx="1613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Subtract this source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6425" y="1577459"/>
            <a:ext cx="22716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Second strongest source (red)</a:t>
            </a:r>
          </a:p>
        </p:txBody>
      </p:sp>
      <p:pic>
        <p:nvPicPr>
          <p:cNvPr id="10" name="Grafik 9" descr="Gaussian_fits_v2.1_r_80MH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32" y="599945"/>
            <a:ext cx="4741077" cy="4102778"/>
          </a:xfrm>
          <a:prstGeom prst="rect">
            <a:avLst/>
          </a:prstGeom>
        </p:spPr>
      </p:pic>
      <p:sp>
        <p:nvSpPr>
          <p:cNvPr id="11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419105" y="1942941"/>
            <a:ext cx="2518471" cy="838978"/>
            <a:chOff x="419105" y="1942941"/>
            <a:chExt cx="2518471" cy="838978"/>
          </a:xfrm>
        </p:grpSpPr>
        <p:sp>
          <p:nvSpPr>
            <p:cNvPr id="13" name="Textfeld 12"/>
            <p:cNvSpPr txBox="1"/>
            <p:nvPr/>
          </p:nvSpPr>
          <p:spPr>
            <a:xfrm>
              <a:off x="419105" y="1942941"/>
              <a:ext cx="133959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Source positions: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24709" y="2208921"/>
              <a:ext cx="251286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(x, y) positions from Gaussian fits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24709" y="2489531"/>
              <a:ext cx="231903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Compensate for drift over time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19107" y="2876554"/>
            <a:ext cx="2489592" cy="860812"/>
            <a:chOff x="419107" y="2876554"/>
            <a:chExt cx="2489592" cy="860812"/>
          </a:xfrm>
        </p:grpSpPr>
        <p:sp>
          <p:nvSpPr>
            <p:cNvPr id="16" name="Textfeld 15"/>
            <p:cNvSpPr txBox="1"/>
            <p:nvPr/>
          </p:nvSpPr>
          <p:spPr>
            <a:xfrm>
              <a:off x="419107" y="2876554"/>
              <a:ext cx="248959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latin typeface="+mn-lt"/>
                </a:rPr>
                <a:t>Fundamental and harmonic fluxes: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26422" y="3155342"/>
              <a:ext cx="15366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Areas around (x, y)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26422" y="3444978"/>
              <a:ext cx="230704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Integrate flux over these areas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04746" y="3942862"/>
            <a:ext cx="2747483" cy="701465"/>
            <a:chOff x="395021" y="3130897"/>
            <a:chExt cx="2747483" cy="701465"/>
          </a:xfrm>
        </p:grpSpPr>
        <p:sp>
          <p:nvSpPr>
            <p:cNvPr id="20" name="Textfeld 19"/>
            <p:cNvSpPr txBox="1"/>
            <p:nvPr/>
          </p:nvSpPr>
          <p:spPr>
            <a:xfrm>
              <a:off x="395021" y="3130897"/>
              <a:ext cx="460832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Result:</a:t>
              </a:r>
              <a:endParaRPr lang="en-US" sz="1298" b="1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5021" y="3386932"/>
              <a:ext cx="2747483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Separate </a:t>
              </a:r>
              <a:r>
                <a:rPr lang="en-US" sz="1298" dirty="0" err="1" smtClean="0">
                  <a:solidFill>
                    <a:srgbClr val="000000"/>
                  </a:solidFill>
                  <a:latin typeface="Unit Offc Light"/>
                </a:rPr>
                <a:t>lightcurves</a:t>
              </a: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 for fundamental and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95021" y="3628332"/>
              <a:ext cx="1172565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harmonic sources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– harmonic pairs</a:t>
            </a:r>
            <a:endParaRPr lang="en-US" dirty="0"/>
          </a:p>
        </p:txBody>
      </p:sp>
      <p:pic>
        <p:nvPicPr>
          <p:cNvPr id="4" name="Grafik 3" descr="FH_pairs_v2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4" y="577565"/>
            <a:ext cx="5342555" cy="37749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0074" y="849139"/>
            <a:ext cx="25362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Example: 37.5 / 75 MHz and lower: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5510" y="3919349"/>
            <a:ext cx="2515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Such plots can provide information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on coronal radio wave propagation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48857" y="1115278"/>
            <a:ext cx="2632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Fundamental emission at 37.5 MHz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7642" y="1370088"/>
            <a:ext cx="22781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Harmonic emission at 75 MHz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9108" y="1632215"/>
            <a:ext cx="283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Originate from the same source region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428129" y="2077517"/>
            <a:ext cx="3144644" cy="1551744"/>
            <a:chOff x="428129" y="2077517"/>
            <a:chExt cx="3144644" cy="1551744"/>
          </a:xfrm>
        </p:grpSpPr>
        <p:sp>
          <p:nvSpPr>
            <p:cNvPr id="8" name="Textfeld 7"/>
            <p:cNvSpPr txBox="1"/>
            <p:nvPr/>
          </p:nvSpPr>
          <p:spPr>
            <a:xfrm>
              <a:off x="442759" y="2300183"/>
              <a:ext cx="30764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Earlier onset for harmonic at 10:13:05 UT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35444" y="2586851"/>
              <a:ext cx="20594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Not visible at 10:14:30 UT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28129" y="2858892"/>
              <a:ext cx="30435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Source finding method can impact results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28130" y="3138248"/>
              <a:ext cx="314464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300" dirty="0" smtClean="0">
                  <a:latin typeface="+mn-lt"/>
                </a:rPr>
                <a:t> Influence of coronal scattering, especially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34009" y="2077517"/>
              <a:ext cx="2179251" cy="20403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Differences between </a:t>
              </a:r>
              <a:r>
                <a:rPr lang="en-US" sz="1298" b="1" dirty="0" err="1" smtClean="0">
                  <a:solidFill>
                    <a:srgbClr val="000000"/>
                  </a:solidFill>
                  <a:latin typeface="Unit Offc Light"/>
                </a:rPr>
                <a:t>lightcurves</a:t>
              </a:r>
              <a:r>
                <a:rPr lang="en-US" sz="1298" b="1" dirty="0" smtClean="0">
                  <a:solidFill>
                    <a:srgbClr val="000000"/>
                  </a:solidFill>
                  <a:latin typeface="Unit Offc Light"/>
                </a:rPr>
                <a:t>:</a:t>
              </a:r>
              <a:endParaRPr lang="en-US" sz="1298" b="1" dirty="0">
                <a:solidFill>
                  <a:srgbClr val="000000"/>
                </a:solidFill>
                <a:latin typeface="Unit Offc Light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99847" y="3401570"/>
              <a:ext cx="1673535" cy="22769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187200" indent="-186912" algn="l" defTabSz="914400"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50"/>
                </a:spcAft>
              </a:pPr>
              <a:r>
                <a:rPr lang="en-US" sz="1298" dirty="0" smtClean="0">
                  <a:solidFill>
                    <a:srgbClr val="000000"/>
                  </a:solidFill>
                  <a:latin typeface="Unit Offc Light"/>
                </a:rPr>
                <a:t>on fundamental emission</a:t>
              </a:r>
              <a:endParaRPr lang="en-US" sz="1298" dirty="0">
                <a:solidFill>
                  <a:srgbClr val="000000"/>
                </a:solidFill>
                <a:latin typeface="Unit Offc Light"/>
              </a:endParaRPr>
            </a:p>
          </p:txBody>
        </p:sp>
      </p:grpSp>
      <p:sp>
        <p:nvSpPr>
          <p:cNvPr id="23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Fundamental –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endParaRPr lang="de-DE" dirty="0"/>
          </a:p>
        </p:txBody>
      </p:sp>
      <p:pic>
        <p:nvPicPr>
          <p:cNvPr id="4" name="Grafik 3" descr="FH_pairs_v2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4" y="577565"/>
            <a:ext cx="5342555" cy="37749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0074" y="849139"/>
            <a:ext cx="25362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Example: 37.5 / 75 MHz and lower: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59" y="2300183"/>
            <a:ext cx="30764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Earlier onset for harmonic at 10:13:05 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5444" y="2586851"/>
            <a:ext cx="20594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Not visible at 10:14:30 UT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129" y="2858892"/>
            <a:ext cx="30435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Source finding method can impact results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8130" y="3138248"/>
            <a:ext cx="31446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Influence of coronal scattering, especially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5510" y="3919349"/>
            <a:ext cx="2515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Such plots can provide information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on coronal radio wave propagation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48857" y="1115278"/>
            <a:ext cx="2632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Fundamental emission at 37.5 MHz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7642" y="1370088"/>
            <a:ext cx="22781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Harmonic emission at 75 MHz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9108" y="1632215"/>
            <a:ext cx="283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Originate from the same source region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4009" y="2077517"/>
            <a:ext cx="2179251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Differences between </a:t>
            </a:r>
            <a:r>
              <a:rPr lang="en-US" sz="1298" b="1" dirty="0" err="1" smtClean="0">
                <a:solidFill>
                  <a:srgbClr val="000000"/>
                </a:solidFill>
                <a:latin typeface="Unit Offc Light"/>
              </a:rPr>
              <a:t>lightcurves</a:t>
            </a: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9847" y="3401570"/>
            <a:ext cx="1673535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on fundamental emission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3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9B10950A-140F-E34F-A824-551CA81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Fundamental – </a:t>
            </a:r>
            <a:r>
              <a:rPr lang="de-DE" dirty="0" err="1" smtClean="0"/>
              <a:t>harmonic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endParaRPr lang="de-DE" dirty="0"/>
          </a:p>
        </p:txBody>
      </p:sp>
      <p:pic>
        <p:nvPicPr>
          <p:cNvPr id="4" name="Grafik 3" descr="FH_pairs_v2.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4" y="577565"/>
            <a:ext cx="5342555" cy="37749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0074" y="849139"/>
            <a:ext cx="25362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Example: 37.5 / 75 MHz and lower: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2759" y="2300183"/>
            <a:ext cx="30764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Earlier onset for harmonic at 10:13:05 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5444" y="2586851"/>
            <a:ext cx="20594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Not visible at 10:14:30 UT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8129" y="2858892"/>
            <a:ext cx="30435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Source finding method can impact results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86578" y="5435758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blue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red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64783" y="542926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fundamental</a:t>
            </a:r>
          </a:p>
          <a:p>
            <a:r>
              <a:rPr lang="en-US" sz="1300" dirty="0" smtClean="0">
                <a:solidFill>
                  <a:srgbClr val="004178"/>
                </a:solidFill>
                <a:latin typeface="+mn-lt"/>
              </a:rPr>
              <a:t>: harmonic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8130" y="3138248"/>
            <a:ext cx="31446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Influence of coronal scattering, especially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5510" y="3919349"/>
            <a:ext cx="25153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Such plots can provide information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+mn-lt"/>
              </a:rPr>
              <a:t>on coronal radio wave propagation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48857" y="1115278"/>
            <a:ext cx="26322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Fundamental emission at 37.5 MHz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7642" y="1370088"/>
            <a:ext cx="22781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Harmonic emission at 75 MHz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39108" y="1632215"/>
            <a:ext cx="283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+mn-lt"/>
              </a:rPr>
              <a:t> Originate from the same source region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4009" y="2077517"/>
            <a:ext cx="2179251" cy="2040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Differences between </a:t>
            </a:r>
            <a:r>
              <a:rPr lang="en-US" sz="1298" b="1" dirty="0" err="1" smtClean="0">
                <a:solidFill>
                  <a:srgbClr val="000000"/>
                </a:solidFill>
                <a:latin typeface="Unit Offc Light"/>
              </a:rPr>
              <a:t>lightcurves</a:t>
            </a:r>
            <a:r>
              <a:rPr lang="en-US" sz="1298" b="1" dirty="0" smtClean="0">
                <a:solidFill>
                  <a:srgbClr val="000000"/>
                </a:solidFill>
                <a:latin typeface="Unit Offc Light"/>
              </a:rPr>
              <a:t>:</a:t>
            </a:r>
            <a:endParaRPr lang="en-US" sz="1298" b="1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9847" y="3401570"/>
            <a:ext cx="1673535" cy="22769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87200" indent="-186912" algn="l" defTabSz="914400" eaLnBrk="1" hangingPunct="1">
              <a:lnSpc>
                <a:spcPct val="114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sz="1298" dirty="0" smtClean="0">
                <a:solidFill>
                  <a:srgbClr val="000000"/>
                </a:solidFill>
                <a:latin typeface="Unit Offc Light"/>
              </a:rPr>
              <a:t>on fundamental emission</a:t>
            </a:r>
            <a:endParaRPr lang="en-US" sz="1298" dirty="0">
              <a:solidFill>
                <a:srgbClr val="000000"/>
              </a:solidFill>
              <a:latin typeface="Unit Offc Light"/>
            </a:endParaRPr>
          </a:p>
        </p:txBody>
      </p:sp>
      <p:sp>
        <p:nvSpPr>
          <p:cNvPr id="23" name="Fußzeilenplatzhalter 1">
            <a:extLst>
              <a:ext uri="{FF2B5EF4-FFF2-40B4-BE49-F238E27FC236}">
                <a16:creationId xmlns="" xmlns:a16="http://schemas.microsoft.com/office/drawing/2014/main" id="{E9EAD139-AC81-9B4B-84E8-71F218DC8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137" y="4925423"/>
            <a:ext cx="5303888" cy="219760"/>
          </a:xfrm>
        </p:spPr>
        <p:txBody>
          <a:bodyPr/>
          <a:lstStyle/>
          <a:p>
            <a:r>
              <a:rPr lang="en-US" dirty="0" smtClean="0"/>
              <a:t>Christian Vocks	                          LOFAR Family Meeting 2024, Leiden	                    	                 6 June 2024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">
  <a:themeElements>
    <a:clrScheme name="AIP">
      <a:dk1>
        <a:srgbClr val="000000"/>
      </a:dk1>
      <a:lt1>
        <a:srgbClr val="FFFFFF"/>
      </a:lt1>
      <a:dk2>
        <a:srgbClr val="002C57"/>
      </a:dk2>
      <a:lt2>
        <a:srgbClr val="FFFFFF"/>
      </a:lt2>
      <a:accent1>
        <a:srgbClr val="4F8FCC"/>
      </a:accent1>
      <a:accent2>
        <a:srgbClr val="8CBEE6"/>
      </a:accent2>
      <a:accent3>
        <a:srgbClr val="FFEB72"/>
      </a:accent3>
      <a:accent4>
        <a:srgbClr val="FBBA00"/>
      </a:accent4>
      <a:accent5>
        <a:srgbClr val="AF1F11"/>
      </a:accent5>
      <a:accent6>
        <a:srgbClr val="79170D"/>
      </a:accent6>
      <a:hlink>
        <a:srgbClr val="6D7277"/>
      </a:hlink>
      <a:folHlink>
        <a:srgbClr val="D0D4D7"/>
      </a:folHlink>
    </a:clrScheme>
    <a:fontScheme name="AIP (Unit Office)">
      <a:majorFont>
        <a:latin typeface="Unit Offc Medium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ip-presentation-unit-2021-16-9_20211025.potx" id="{C069D4B1-D994-4013-B10A-12098448EFBD}" vid="{4F66B3A6-3616-4ED9-803E-98903B61EB4C}"/>
    </a:ext>
  </a:extLst>
</a:theme>
</file>

<file path=ppt/theme/theme2.xml><?xml version="1.0" encoding="utf-8"?>
<a:theme xmlns:a="http://schemas.openxmlformats.org/drawingml/2006/main" name="Inhalte">
  <a:themeElements>
    <a:clrScheme name="AIP">
      <a:dk1>
        <a:srgbClr val="000000"/>
      </a:dk1>
      <a:lt1>
        <a:srgbClr val="FFFFFF"/>
      </a:lt1>
      <a:dk2>
        <a:srgbClr val="002C57"/>
      </a:dk2>
      <a:lt2>
        <a:srgbClr val="FFFFFF"/>
      </a:lt2>
      <a:accent1>
        <a:srgbClr val="4F8FCC"/>
      </a:accent1>
      <a:accent2>
        <a:srgbClr val="8CBEE6"/>
      </a:accent2>
      <a:accent3>
        <a:srgbClr val="FFEB72"/>
      </a:accent3>
      <a:accent4>
        <a:srgbClr val="FBBA00"/>
      </a:accent4>
      <a:accent5>
        <a:srgbClr val="AF1F11"/>
      </a:accent5>
      <a:accent6>
        <a:srgbClr val="79170D"/>
      </a:accent6>
      <a:hlink>
        <a:srgbClr val="6D7277"/>
      </a:hlink>
      <a:folHlink>
        <a:srgbClr val="D0D4D7"/>
      </a:folHlink>
    </a:clrScheme>
    <a:fontScheme name="AIP (Unit Office)">
      <a:majorFont>
        <a:latin typeface="Unit Offc Medium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507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marL="187200" indent="-186912" algn="l" defTabSz="914400" eaLnBrk="1" hangingPunct="1">
          <a:lnSpc>
            <a:spcPct val="114000"/>
          </a:lnSpc>
          <a:spcBef>
            <a:spcPts val="0"/>
          </a:spcBef>
          <a:spcAft>
            <a:spcPts val="650"/>
          </a:spcAft>
          <a:buFont typeface="Arial" panose="020B0604020202020204" pitchFamily="34" charset="0"/>
          <a:buChar char="•"/>
          <a:defRPr sz="1298" dirty="0" err="1">
            <a:solidFill>
              <a:srgbClr val="000000"/>
            </a:solidFill>
            <a:latin typeface="Unit Offc Ligh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ip-presentation-unit-2021-16-9_20211025.potx" id="{C069D4B1-D994-4013-B10A-12098448EFBD}" vid="{ABD9A700-530D-4364-B4DA-6372B667A52C}"/>
    </a:ext>
  </a:extLst>
</a:theme>
</file>

<file path=ppt/theme/theme3.xml><?xml version="1.0" encoding="utf-8"?>
<a:theme xmlns:a="http://schemas.openxmlformats.org/drawingml/2006/main" name="1_Inhalte">
  <a:themeElements>
    <a:clrScheme name="AIP">
      <a:dk1>
        <a:srgbClr val="000000"/>
      </a:dk1>
      <a:lt1>
        <a:srgbClr val="FFFFFF"/>
      </a:lt1>
      <a:dk2>
        <a:srgbClr val="002C57"/>
      </a:dk2>
      <a:lt2>
        <a:srgbClr val="FFFFFF"/>
      </a:lt2>
      <a:accent1>
        <a:srgbClr val="4F8FCC"/>
      </a:accent1>
      <a:accent2>
        <a:srgbClr val="8CBEE6"/>
      </a:accent2>
      <a:accent3>
        <a:srgbClr val="FFEB72"/>
      </a:accent3>
      <a:accent4>
        <a:srgbClr val="FBBA00"/>
      </a:accent4>
      <a:accent5>
        <a:srgbClr val="AF1F11"/>
      </a:accent5>
      <a:accent6>
        <a:srgbClr val="79170D"/>
      </a:accent6>
      <a:hlink>
        <a:srgbClr val="6D7277"/>
      </a:hlink>
      <a:folHlink>
        <a:srgbClr val="D0D4D7"/>
      </a:folHlink>
    </a:clrScheme>
    <a:fontScheme name="AIP (Unit Office)">
      <a:majorFont>
        <a:latin typeface="Unit Offc Medium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507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marL="187200" indent="-186912" algn="l" defTabSz="914400" eaLnBrk="1" hangingPunct="1">
          <a:lnSpc>
            <a:spcPct val="114000"/>
          </a:lnSpc>
          <a:spcBef>
            <a:spcPts val="0"/>
          </a:spcBef>
          <a:spcAft>
            <a:spcPts val="650"/>
          </a:spcAft>
          <a:buFont typeface="Arial" panose="020B0604020202020204" pitchFamily="34" charset="0"/>
          <a:buChar char="•"/>
          <a:defRPr sz="1298" dirty="0" err="1">
            <a:solidFill>
              <a:srgbClr val="000000"/>
            </a:solidFill>
            <a:latin typeface="Unit Offc Ligh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ip-presentation-unit-2021-16-9_20211025.potx" id="{C069D4B1-D994-4013-B10A-12098448EFBD}" vid="{D057E3ED-2770-4C2C-84FA-BAAC1A141621}"/>
    </a:ext>
  </a:extLst>
</a:theme>
</file>

<file path=ppt/theme/theme4.xml><?xml version="1.0" encoding="utf-8"?>
<a:theme xmlns:a="http://schemas.openxmlformats.org/drawingml/2006/main" name="Kapitelfolie">
  <a:themeElements>
    <a:clrScheme name="AIP">
      <a:dk1>
        <a:srgbClr val="000000"/>
      </a:dk1>
      <a:lt1>
        <a:srgbClr val="FFFFFF"/>
      </a:lt1>
      <a:dk2>
        <a:srgbClr val="002C57"/>
      </a:dk2>
      <a:lt2>
        <a:srgbClr val="FFFFFF"/>
      </a:lt2>
      <a:accent1>
        <a:srgbClr val="4F8FCC"/>
      </a:accent1>
      <a:accent2>
        <a:srgbClr val="8CBEE6"/>
      </a:accent2>
      <a:accent3>
        <a:srgbClr val="FFEB72"/>
      </a:accent3>
      <a:accent4>
        <a:srgbClr val="FBBA00"/>
      </a:accent4>
      <a:accent5>
        <a:srgbClr val="AF1F11"/>
      </a:accent5>
      <a:accent6>
        <a:srgbClr val="79170D"/>
      </a:accent6>
      <a:hlink>
        <a:srgbClr val="6D7277"/>
      </a:hlink>
      <a:folHlink>
        <a:srgbClr val="D0D4D7"/>
      </a:folHlink>
    </a:clrScheme>
    <a:fontScheme name="AIP (Unit Office)">
      <a:majorFont>
        <a:latin typeface="Unit Offc Medium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ip-presentation-unit-2021-16-9_20211025.potx" id="{C069D4B1-D994-4013-B10A-12098448EFBD}" vid="{2648A4EF-0331-456E-A48D-E036318FC947}"/>
    </a:ext>
  </a:extLst>
</a:theme>
</file>

<file path=ppt/theme/theme5.xml><?xml version="1.0" encoding="utf-8"?>
<a:theme xmlns:a="http://schemas.openxmlformats.org/drawingml/2006/main" name="Inhaltsübersicht und Abschluss">
  <a:themeElements>
    <a:clrScheme name="AIP">
      <a:dk1>
        <a:srgbClr val="000000"/>
      </a:dk1>
      <a:lt1>
        <a:srgbClr val="FFFFFF"/>
      </a:lt1>
      <a:dk2>
        <a:srgbClr val="002C57"/>
      </a:dk2>
      <a:lt2>
        <a:srgbClr val="FFFFFF"/>
      </a:lt2>
      <a:accent1>
        <a:srgbClr val="4F8FCC"/>
      </a:accent1>
      <a:accent2>
        <a:srgbClr val="8CBEE6"/>
      </a:accent2>
      <a:accent3>
        <a:srgbClr val="FFEB72"/>
      </a:accent3>
      <a:accent4>
        <a:srgbClr val="FBBA00"/>
      </a:accent4>
      <a:accent5>
        <a:srgbClr val="AF1F11"/>
      </a:accent5>
      <a:accent6>
        <a:srgbClr val="79170D"/>
      </a:accent6>
      <a:hlink>
        <a:srgbClr val="6D7277"/>
      </a:hlink>
      <a:folHlink>
        <a:srgbClr val="D0D4D7"/>
      </a:folHlink>
    </a:clrScheme>
    <a:fontScheme name="AIP (Unit Office)">
      <a:majorFont>
        <a:latin typeface="Unit Offc Medium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ip-presentation-unit-2021-16-9_20211025.potx" id="{C069D4B1-D994-4013-B10A-12098448EFBD}" vid="{B019CA26-FC0C-4355-8E4C-148A08056FEB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2003</Words>
  <Application>Microsoft Office PowerPoint</Application>
  <PresentationFormat>Bildschirmpräsentation (16:9)</PresentationFormat>
  <Paragraphs>433</Paragraphs>
  <Slides>25</Slides>
  <Notes>24</Notes>
  <HiddenSlides>0</HiddenSlides>
  <MMClips>1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Titelfolie</vt:lpstr>
      <vt:lpstr>Inhalte</vt:lpstr>
      <vt:lpstr>1_Inhalte</vt:lpstr>
      <vt:lpstr>Kapitelfolie</vt:lpstr>
      <vt:lpstr>Inhaltsübersicht und Abschluss</vt:lpstr>
      <vt:lpstr>Evolution of fundamental and harmonic sources in LOFAR type III radio burst images</vt:lpstr>
      <vt:lpstr>Solar observations with LOFAR</vt:lpstr>
      <vt:lpstr>LOFAR observation of an M class flare</vt:lpstr>
      <vt:lpstr>Interpretation: Fundamental and harmonic plasma emission</vt:lpstr>
      <vt:lpstr>Radio wave propagation in the corona</vt:lpstr>
      <vt:lpstr>Evolution of f and h sources</vt:lpstr>
      <vt:lpstr>Fundamental – harmonic pairs</vt:lpstr>
      <vt:lpstr>Fundamental – harmonic pairs</vt:lpstr>
      <vt:lpstr>Fundamental – harmonic pairs</vt:lpstr>
      <vt:lpstr>Fundamental – harmonic pairs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Relative positions of fundamental and harmonic sources</vt:lpstr>
      <vt:lpstr>Summary and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auf blauem Hintergrund lorem ipsum  est anim Dolor sit amet Quan</dc:title>
  <dc:creator>Kristin</dc:creator>
  <cp:lastModifiedBy>vocks</cp:lastModifiedBy>
  <cp:revision>169</cp:revision>
  <dcterms:created xsi:type="dcterms:W3CDTF">2021-10-25T12:11:23Z</dcterms:created>
  <dcterms:modified xsi:type="dcterms:W3CDTF">2024-06-06T06:57:18Z</dcterms:modified>
</cp:coreProperties>
</file>