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96" r:id="rId3"/>
    <p:sldId id="367" r:id="rId4"/>
    <p:sldId id="262" r:id="rId5"/>
    <p:sldId id="259" r:id="rId6"/>
    <p:sldId id="258" r:id="rId7"/>
    <p:sldId id="384" r:id="rId8"/>
    <p:sldId id="379" r:id="rId9"/>
    <p:sldId id="409" r:id="rId10"/>
    <p:sldId id="410" r:id="rId11"/>
    <p:sldId id="372" r:id="rId12"/>
    <p:sldId id="408" r:id="rId13"/>
    <p:sldId id="413" r:id="rId14"/>
    <p:sldId id="39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9894"/>
    <a:srgbClr val="99C4C2"/>
    <a:srgbClr val="D092A7"/>
    <a:srgbClr val="FF9900"/>
    <a:srgbClr val="05736D"/>
    <a:srgbClr val="016B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3C668-6979-4C4D-9A8F-7F7C1BCA2D83}" v="6" dt="2024-06-07T07:06:38.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70" d="100"/>
          <a:sy n="70" d="100"/>
        </p:scale>
        <p:origin x="390" y="69"/>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oxiang Jin" userId="41357ef3b0dbf3e0" providerId="LiveId" clId="{1443C668-6979-4C4D-9A8F-7F7C1BCA2D83}"/>
    <pc:docChg chg="modSld">
      <pc:chgData name="Gaoxiang Jin" userId="41357ef3b0dbf3e0" providerId="LiveId" clId="{1443C668-6979-4C4D-9A8F-7F7C1BCA2D83}" dt="2024-06-07T07:06:38.193" v="182"/>
      <pc:docMkLst>
        <pc:docMk/>
      </pc:docMkLst>
      <pc:sldChg chg="modSp mod">
        <pc:chgData name="Gaoxiang Jin" userId="41357ef3b0dbf3e0" providerId="LiveId" clId="{1443C668-6979-4C4D-9A8F-7F7C1BCA2D83}" dt="2024-06-07T06:55:48.688" v="6" actId="20577"/>
        <pc:sldMkLst>
          <pc:docMk/>
          <pc:sldMk cId="1329993125" sldId="256"/>
        </pc:sldMkLst>
        <pc:spChg chg="mod">
          <ac:chgData name="Gaoxiang Jin" userId="41357ef3b0dbf3e0" providerId="LiveId" clId="{1443C668-6979-4C4D-9A8F-7F7C1BCA2D83}" dt="2024-06-07T06:55:48.688" v="6" actId="20577"/>
          <ac:spMkLst>
            <pc:docMk/>
            <pc:sldMk cId="1329993125" sldId="256"/>
            <ac:spMk id="3" creationId="{BB1C9149-BE3D-8344-EBB9-E38939EBF195}"/>
          </ac:spMkLst>
        </pc:spChg>
      </pc:sldChg>
      <pc:sldChg chg="modNotesTx">
        <pc:chgData name="Gaoxiang Jin" userId="41357ef3b0dbf3e0" providerId="LiveId" clId="{1443C668-6979-4C4D-9A8F-7F7C1BCA2D83}" dt="2024-06-06T21:02:33.506" v="1" actId="20577"/>
        <pc:sldMkLst>
          <pc:docMk/>
          <pc:sldMk cId="728930679" sldId="262"/>
        </pc:sldMkLst>
      </pc:sldChg>
      <pc:sldChg chg="modNotesTx">
        <pc:chgData name="Gaoxiang Jin" userId="41357ef3b0dbf3e0" providerId="LiveId" clId="{1443C668-6979-4C4D-9A8F-7F7C1BCA2D83}" dt="2024-06-06T21:02:54.932" v="3" actId="20577"/>
        <pc:sldMkLst>
          <pc:docMk/>
          <pc:sldMk cId="2883157949" sldId="372"/>
        </pc:sldMkLst>
      </pc:sldChg>
      <pc:sldChg chg="modNotesTx">
        <pc:chgData name="Gaoxiang Jin" userId="41357ef3b0dbf3e0" providerId="LiveId" clId="{1443C668-6979-4C4D-9A8F-7F7C1BCA2D83}" dt="2024-06-06T21:02:58.623" v="4" actId="20577"/>
        <pc:sldMkLst>
          <pc:docMk/>
          <pc:sldMk cId="3863339614" sldId="408"/>
        </pc:sldMkLst>
      </pc:sldChg>
      <pc:sldChg chg="modSp mod modNotesTx">
        <pc:chgData name="Gaoxiang Jin" userId="41357ef3b0dbf3e0" providerId="LiveId" clId="{1443C668-6979-4C4D-9A8F-7F7C1BCA2D83}" dt="2024-06-07T06:59:51.189" v="176" actId="20577"/>
        <pc:sldMkLst>
          <pc:docMk/>
          <pc:sldMk cId="3870741595" sldId="409"/>
        </pc:sldMkLst>
        <pc:spChg chg="mod">
          <ac:chgData name="Gaoxiang Jin" userId="41357ef3b0dbf3e0" providerId="LiveId" clId="{1443C668-6979-4C4D-9A8F-7F7C1BCA2D83}" dt="2024-06-07T06:59:51.189" v="176" actId="20577"/>
          <ac:spMkLst>
            <pc:docMk/>
            <pc:sldMk cId="3870741595" sldId="409"/>
            <ac:spMk id="2" creationId="{3F38D4A0-5765-683B-4626-6CC82C0DEDEF}"/>
          </ac:spMkLst>
        </pc:spChg>
      </pc:sldChg>
      <pc:sldChg chg="modAnim">
        <pc:chgData name="Gaoxiang Jin" userId="41357ef3b0dbf3e0" providerId="LiveId" clId="{1443C668-6979-4C4D-9A8F-7F7C1BCA2D83}" dt="2024-06-07T07:06:38.193" v="182"/>
        <pc:sldMkLst>
          <pc:docMk/>
          <pc:sldMk cId="2544395069" sldId="4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7F75D-0E03-43F4-9257-692F5AC8E302}" type="datetimeFigureOut">
              <a:rPr lang="zh-CN" altLang="en-US" smtClean="0"/>
              <a:t>2024/6/7</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88DB8-D3CE-4209-9EB8-EC7C161D4572}" type="slidenum">
              <a:rPr lang="zh-CN" altLang="en-US" smtClean="0"/>
              <a:t>‹#›</a:t>
            </a:fld>
            <a:endParaRPr lang="zh-CN" altLang="en-US"/>
          </a:p>
        </p:txBody>
      </p:sp>
    </p:spTree>
    <p:extLst>
      <p:ext uri="{BB962C8B-B14F-4D97-AF65-F5344CB8AC3E}">
        <p14:creationId xmlns:p14="http://schemas.microsoft.com/office/powerpoint/2010/main" val="362922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88DB8-D3CE-4209-9EB8-EC7C161D4572}" type="slidenum">
              <a:rPr lang="zh-CN" altLang="en-US" smtClean="0"/>
              <a:t>2</a:t>
            </a:fld>
            <a:endParaRPr lang="zh-CN" altLang="en-US"/>
          </a:p>
        </p:txBody>
      </p:sp>
    </p:spTree>
    <p:extLst>
      <p:ext uri="{BB962C8B-B14F-4D97-AF65-F5344CB8AC3E}">
        <p14:creationId xmlns:p14="http://schemas.microsoft.com/office/powerpoint/2010/main" val="417451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63788DB8-D3CE-4209-9EB8-EC7C161D4572}" type="slidenum">
              <a:rPr lang="zh-CN" altLang="en-US" smtClean="0"/>
              <a:t>4</a:t>
            </a:fld>
            <a:endParaRPr lang="zh-CN" altLang="en-US"/>
          </a:p>
        </p:txBody>
      </p:sp>
    </p:spTree>
    <p:extLst>
      <p:ext uri="{BB962C8B-B14F-4D97-AF65-F5344CB8AC3E}">
        <p14:creationId xmlns:p14="http://schemas.microsoft.com/office/powerpoint/2010/main" val="258394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88DB8-D3CE-4209-9EB8-EC7C161D4572}" type="slidenum">
              <a:rPr lang="zh-CN" altLang="en-US" smtClean="0"/>
              <a:t>9</a:t>
            </a:fld>
            <a:endParaRPr lang="zh-CN" altLang="en-US"/>
          </a:p>
        </p:txBody>
      </p:sp>
    </p:spTree>
    <p:extLst>
      <p:ext uri="{BB962C8B-B14F-4D97-AF65-F5344CB8AC3E}">
        <p14:creationId xmlns:p14="http://schemas.microsoft.com/office/powerpoint/2010/main" val="358190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88DB8-D3CE-4209-9EB8-EC7C161D4572}" type="slidenum">
              <a:rPr lang="zh-CN" altLang="en-US" smtClean="0"/>
              <a:t>11</a:t>
            </a:fld>
            <a:endParaRPr lang="zh-CN" altLang="en-US"/>
          </a:p>
        </p:txBody>
      </p:sp>
    </p:spTree>
    <p:extLst>
      <p:ext uri="{BB962C8B-B14F-4D97-AF65-F5344CB8AC3E}">
        <p14:creationId xmlns:p14="http://schemas.microsoft.com/office/powerpoint/2010/main" val="179248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88DB8-D3CE-4209-9EB8-EC7C161D4572}" type="slidenum">
              <a:rPr lang="zh-CN" altLang="en-US" smtClean="0"/>
              <a:t>12</a:t>
            </a:fld>
            <a:endParaRPr lang="zh-CN" altLang="en-US"/>
          </a:p>
        </p:txBody>
      </p:sp>
    </p:spTree>
    <p:extLst>
      <p:ext uri="{BB962C8B-B14F-4D97-AF65-F5344CB8AC3E}">
        <p14:creationId xmlns:p14="http://schemas.microsoft.com/office/powerpoint/2010/main" val="366838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88DB8-D3CE-4209-9EB8-EC7C161D4572}" type="slidenum">
              <a:rPr lang="zh-CN" altLang="en-US" smtClean="0"/>
              <a:t>13</a:t>
            </a:fld>
            <a:endParaRPr lang="zh-CN" altLang="en-US"/>
          </a:p>
        </p:txBody>
      </p:sp>
    </p:spTree>
    <p:extLst>
      <p:ext uri="{BB962C8B-B14F-4D97-AF65-F5344CB8AC3E}">
        <p14:creationId xmlns:p14="http://schemas.microsoft.com/office/powerpoint/2010/main" val="2280666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5A0C-D578-3477-17A2-603CF2FC1CB4}"/>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DC4FA1EE-FCD6-CAF6-13E7-3AD621802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2AC21034-BFF7-C8CE-A907-6518CC4B9FC5}"/>
              </a:ext>
            </a:extLst>
          </p:cNvPr>
          <p:cNvSpPr>
            <a:spLocks noGrp="1"/>
          </p:cNvSpPr>
          <p:nvPr>
            <p:ph type="dt" sz="half" idx="10"/>
          </p:nvPr>
        </p:nvSpPr>
        <p:spPr>
          <a:xfrm>
            <a:off x="838200" y="6492875"/>
            <a:ext cx="2743200" cy="365125"/>
          </a:xfrm>
          <a:prstGeom prst="rect">
            <a:avLst/>
          </a:prstGeom>
        </p:spPr>
        <p:txBody>
          <a:bodyPr/>
          <a:lstStyle/>
          <a:p>
            <a:fld id="{94958BB9-906F-4778-81FF-BEB46F6EC553}" type="datetime1">
              <a:rPr lang="zh-CN" altLang="en-US" smtClean="0"/>
              <a:t>2024/6/7</a:t>
            </a:fld>
            <a:endParaRPr lang="zh-CN" altLang="en-US"/>
          </a:p>
        </p:txBody>
      </p:sp>
      <p:sp>
        <p:nvSpPr>
          <p:cNvPr id="5" name="Footer Placeholder 4">
            <a:extLst>
              <a:ext uri="{FF2B5EF4-FFF2-40B4-BE49-F238E27FC236}">
                <a16:creationId xmlns:a16="http://schemas.microsoft.com/office/drawing/2014/main" id="{48AE12C8-8247-7966-1E43-B21741FAEB8C}"/>
              </a:ext>
            </a:extLst>
          </p:cNvPr>
          <p:cNvSpPr>
            <a:spLocks noGrp="1"/>
          </p:cNvSpPr>
          <p:nvPr>
            <p:ph type="ftr" sz="quarter" idx="11"/>
          </p:nvPr>
        </p:nvSpPr>
        <p:spPr>
          <a:xfrm>
            <a:off x="4038600" y="6492875"/>
            <a:ext cx="4114800" cy="365125"/>
          </a:xfrm>
          <a:prstGeom prst="rect">
            <a:avLst/>
          </a:prstGeom>
        </p:spPr>
        <p:txBody>
          <a:bodyPr/>
          <a:lstStyle/>
          <a:p>
            <a:endParaRPr lang="zh-CN" altLang="en-US"/>
          </a:p>
        </p:txBody>
      </p:sp>
      <p:sp>
        <p:nvSpPr>
          <p:cNvPr id="6" name="Slide Number Placeholder 5">
            <a:extLst>
              <a:ext uri="{FF2B5EF4-FFF2-40B4-BE49-F238E27FC236}">
                <a16:creationId xmlns:a16="http://schemas.microsoft.com/office/drawing/2014/main" id="{34FFC3DF-54F8-0826-4826-DD6763FC6D1A}"/>
              </a:ext>
            </a:extLst>
          </p:cNvPr>
          <p:cNvSpPr>
            <a:spLocks noGrp="1"/>
          </p:cNvSpPr>
          <p:nvPr>
            <p:ph type="sldNum" sz="quarter" idx="12"/>
          </p:nvPr>
        </p:nvSpPr>
        <p:spPr/>
        <p:txBody>
          <a:bodyPr/>
          <a:lstStyle/>
          <a:p>
            <a:fld id="{6F8A1D6D-7550-4D35-A6BA-32C32BFBD6D4}" type="slidenum">
              <a:rPr lang="zh-CN" altLang="en-US" smtClean="0"/>
              <a:t>‹#›</a:t>
            </a:fld>
            <a:endParaRPr lang="zh-CN" altLang="en-US"/>
          </a:p>
        </p:txBody>
      </p:sp>
      <p:pic>
        <p:nvPicPr>
          <p:cNvPr id="10" name="Picture 9" descr="A picture containing logo&#10;&#10;Description automatically generated">
            <a:extLst>
              <a:ext uri="{FF2B5EF4-FFF2-40B4-BE49-F238E27FC236}">
                <a16:creationId xmlns:a16="http://schemas.microsoft.com/office/drawing/2014/main" id="{BE6861BC-0B30-58FF-41BE-161CA1895D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9010" b="9909"/>
          <a:stretch/>
        </p:blipFill>
        <p:spPr>
          <a:xfrm>
            <a:off x="0" y="0"/>
            <a:ext cx="4391020" cy="715617"/>
          </a:xfrm>
          <a:prstGeom prst="rect">
            <a:avLst/>
          </a:prstGeom>
        </p:spPr>
      </p:pic>
    </p:spTree>
    <p:extLst>
      <p:ext uri="{BB962C8B-B14F-4D97-AF65-F5344CB8AC3E}">
        <p14:creationId xmlns:p14="http://schemas.microsoft.com/office/powerpoint/2010/main" val="288756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FBFB-997E-655F-2A22-A1E50A4B6BEF}"/>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CCF4B130-D0CA-D228-B95F-9F22973FC847}"/>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13598E0E-9175-47D9-5105-376F0C2CB526}"/>
              </a:ext>
            </a:extLst>
          </p:cNvPr>
          <p:cNvSpPr>
            <a:spLocks noGrp="1"/>
          </p:cNvSpPr>
          <p:nvPr>
            <p:ph type="dt" sz="half" idx="10"/>
          </p:nvPr>
        </p:nvSpPr>
        <p:spPr>
          <a:xfrm>
            <a:off x="838200" y="6492875"/>
            <a:ext cx="2743200" cy="365125"/>
          </a:xfrm>
          <a:prstGeom prst="rect">
            <a:avLst/>
          </a:prstGeom>
        </p:spPr>
        <p:txBody>
          <a:bodyPr/>
          <a:lstStyle/>
          <a:p>
            <a:fld id="{79C684C2-4307-4E19-8C58-2267D25EE34A}" type="datetime1">
              <a:rPr lang="zh-CN" altLang="en-US" smtClean="0"/>
              <a:t>2024/6/7</a:t>
            </a:fld>
            <a:endParaRPr lang="zh-CN" altLang="en-US"/>
          </a:p>
        </p:txBody>
      </p:sp>
      <p:sp>
        <p:nvSpPr>
          <p:cNvPr id="5" name="Footer Placeholder 4">
            <a:extLst>
              <a:ext uri="{FF2B5EF4-FFF2-40B4-BE49-F238E27FC236}">
                <a16:creationId xmlns:a16="http://schemas.microsoft.com/office/drawing/2014/main" id="{C6F7DA62-DAD6-CB70-8609-19D4E05897DB}"/>
              </a:ext>
            </a:extLst>
          </p:cNvPr>
          <p:cNvSpPr>
            <a:spLocks noGrp="1"/>
          </p:cNvSpPr>
          <p:nvPr>
            <p:ph type="ftr" sz="quarter" idx="11"/>
          </p:nvPr>
        </p:nvSpPr>
        <p:spPr>
          <a:xfrm>
            <a:off x="4038600" y="6492875"/>
            <a:ext cx="4114800" cy="365125"/>
          </a:xfrm>
          <a:prstGeom prst="rect">
            <a:avLst/>
          </a:prstGeom>
        </p:spPr>
        <p:txBody>
          <a:bodyPr/>
          <a:lstStyle/>
          <a:p>
            <a:endParaRPr lang="zh-CN" altLang="en-US"/>
          </a:p>
        </p:txBody>
      </p:sp>
      <p:sp>
        <p:nvSpPr>
          <p:cNvPr id="6" name="Slide Number Placeholder 5">
            <a:extLst>
              <a:ext uri="{FF2B5EF4-FFF2-40B4-BE49-F238E27FC236}">
                <a16:creationId xmlns:a16="http://schemas.microsoft.com/office/drawing/2014/main" id="{E21F95FF-9CCB-F02C-AD70-430462E114B1}"/>
              </a:ext>
            </a:extLst>
          </p:cNvPr>
          <p:cNvSpPr>
            <a:spLocks noGrp="1"/>
          </p:cNvSpPr>
          <p:nvPr>
            <p:ph type="sldNum" sz="quarter" idx="12"/>
          </p:nvPr>
        </p:nvSpPr>
        <p:spPr/>
        <p:txBody>
          <a:bodyPr/>
          <a:lstStyle/>
          <a:p>
            <a:fld id="{6F8A1D6D-7550-4D35-A6BA-32C32BFBD6D4}" type="slidenum">
              <a:rPr lang="zh-CN" altLang="en-US" smtClean="0"/>
              <a:t>‹#›</a:t>
            </a:fld>
            <a:endParaRPr lang="zh-CN" altLang="en-US"/>
          </a:p>
        </p:txBody>
      </p:sp>
    </p:spTree>
    <p:extLst>
      <p:ext uri="{BB962C8B-B14F-4D97-AF65-F5344CB8AC3E}">
        <p14:creationId xmlns:p14="http://schemas.microsoft.com/office/powerpoint/2010/main" val="280908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1EE0BE-1929-7024-AAB0-4EEBF2E80ECA}"/>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CA14FE01-B11F-8BC2-713D-6F880634041D}"/>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162CB7AF-837E-24C9-26F5-898B9BA18DBE}"/>
              </a:ext>
            </a:extLst>
          </p:cNvPr>
          <p:cNvSpPr>
            <a:spLocks noGrp="1"/>
          </p:cNvSpPr>
          <p:nvPr>
            <p:ph type="dt" sz="half" idx="10"/>
          </p:nvPr>
        </p:nvSpPr>
        <p:spPr>
          <a:xfrm>
            <a:off x="838200" y="6492875"/>
            <a:ext cx="2743200" cy="365125"/>
          </a:xfrm>
          <a:prstGeom prst="rect">
            <a:avLst/>
          </a:prstGeom>
        </p:spPr>
        <p:txBody>
          <a:bodyPr/>
          <a:lstStyle/>
          <a:p>
            <a:fld id="{E3351B91-50C9-4850-A1BC-1ADB681F22AA}" type="datetime1">
              <a:rPr lang="zh-CN" altLang="en-US" smtClean="0"/>
              <a:t>2024/6/7</a:t>
            </a:fld>
            <a:endParaRPr lang="zh-CN" altLang="en-US"/>
          </a:p>
        </p:txBody>
      </p:sp>
      <p:sp>
        <p:nvSpPr>
          <p:cNvPr id="5" name="Footer Placeholder 4">
            <a:extLst>
              <a:ext uri="{FF2B5EF4-FFF2-40B4-BE49-F238E27FC236}">
                <a16:creationId xmlns:a16="http://schemas.microsoft.com/office/drawing/2014/main" id="{C777CF73-DF59-39CA-21A8-FD472034702A}"/>
              </a:ext>
            </a:extLst>
          </p:cNvPr>
          <p:cNvSpPr>
            <a:spLocks noGrp="1"/>
          </p:cNvSpPr>
          <p:nvPr>
            <p:ph type="ftr" sz="quarter" idx="11"/>
          </p:nvPr>
        </p:nvSpPr>
        <p:spPr>
          <a:xfrm>
            <a:off x="4038600" y="6492875"/>
            <a:ext cx="4114800" cy="365125"/>
          </a:xfrm>
          <a:prstGeom prst="rect">
            <a:avLst/>
          </a:prstGeom>
        </p:spPr>
        <p:txBody>
          <a:bodyPr/>
          <a:lstStyle/>
          <a:p>
            <a:endParaRPr lang="zh-CN" altLang="en-US"/>
          </a:p>
        </p:txBody>
      </p:sp>
      <p:sp>
        <p:nvSpPr>
          <p:cNvPr id="6" name="Slide Number Placeholder 5">
            <a:extLst>
              <a:ext uri="{FF2B5EF4-FFF2-40B4-BE49-F238E27FC236}">
                <a16:creationId xmlns:a16="http://schemas.microsoft.com/office/drawing/2014/main" id="{816A6035-13AC-9F15-D098-7B98F97A2551}"/>
              </a:ext>
            </a:extLst>
          </p:cNvPr>
          <p:cNvSpPr>
            <a:spLocks noGrp="1"/>
          </p:cNvSpPr>
          <p:nvPr>
            <p:ph type="sldNum" sz="quarter" idx="12"/>
          </p:nvPr>
        </p:nvSpPr>
        <p:spPr/>
        <p:txBody>
          <a:bodyPr/>
          <a:lstStyle/>
          <a:p>
            <a:fld id="{6F8A1D6D-7550-4D35-A6BA-32C32BFBD6D4}" type="slidenum">
              <a:rPr lang="zh-CN" altLang="en-US" smtClean="0"/>
              <a:t>‹#›</a:t>
            </a:fld>
            <a:endParaRPr lang="zh-CN" altLang="en-US"/>
          </a:p>
        </p:txBody>
      </p:sp>
    </p:spTree>
    <p:extLst>
      <p:ext uri="{BB962C8B-B14F-4D97-AF65-F5344CB8AC3E}">
        <p14:creationId xmlns:p14="http://schemas.microsoft.com/office/powerpoint/2010/main" val="391905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41F3-0807-F01B-9EBA-FBD7CE43CB37}"/>
              </a:ext>
            </a:extLst>
          </p:cNvPr>
          <p:cNvSpPr>
            <a:spLocks noGrp="1"/>
          </p:cNvSpPr>
          <p:nvPr>
            <p:ph type="title"/>
          </p:nvPr>
        </p:nvSpPr>
        <p:spPr>
          <a:xfrm>
            <a:off x="0" y="0"/>
            <a:ext cx="12192000" cy="681037"/>
          </a:xfrm>
          <a:solidFill>
            <a:srgbClr val="05736D"/>
          </a:solidFill>
        </p:spPr>
        <p:txBody>
          <a:bodyPr/>
          <a:lstStyle>
            <a:lvl1pPr>
              <a:defRPr>
                <a:solidFill>
                  <a:schemeClr val="bg1"/>
                </a:solidFill>
              </a:defRPr>
            </a:lvl1pPr>
          </a:lstStyle>
          <a:p>
            <a:r>
              <a:rPr lang="en-US" altLang="zh-CN" dirty="0"/>
              <a:t>Click to edit Master title style</a:t>
            </a:r>
            <a:endParaRPr lang="zh-CN" altLang="en-US" dirty="0"/>
          </a:p>
        </p:txBody>
      </p:sp>
      <p:sp>
        <p:nvSpPr>
          <p:cNvPr id="3" name="Content Placeholder 2">
            <a:extLst>
              <a:ext uri="{FF2B5EF4-FFF2-40B4-BE49-F238E27FC236}">
                <a16:creationId xmlns:a16="http://schemas.microsoft.com/office/drawing/2014/main" id="{7DA65FAC-FF4C-D42B-05CB-D6687E41072B}"/>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Slide Number Placeholder 5">
            <a:extLst>
              <a:ext uri="{FF2B5EF4-FFF2-40B4-BE49-F238E27FC236}">
                <a16:creationId xmlns:a16="http://schemas.microsoft.com/office/drawing/2014/main" id="{DEB29A23-7EEF-005D-E86E-72BDC3F32FB4}"/>
              </a:ext>
            </a:extLst>
          </p:cNvPr>
          <p:cNvSpPr>
            <a:spLocks noGrp="1"/>
          </p:cNvSpPr>
          <p:nvPr>
            <p:ph type="sldNum" sz="quarter" idx="12"/>
          </p:nvPr>
        </p:nvSpPr>
        <p:spPr/>
        <p:txBody>
          <a:bodyPr/>
          <a:lstStyle/>
          <a:p>
            <a:fld id="{6F8A1D6D-7550-4D35-A6BA-32C32BFBD6D4}" type="slidenum">
              <a:rPr lang="zh-CN" altLang="en-US" smtClean="0"/>
              <a:t>‹#›</a:t>
            </a:fld>
            <a:endParaRPr lang="zh-CN" altLang="en-US" dirty="0"/>
          </a:p>
        </p:txBody>
      </p:sp>
      <p:pic>
        <p:nvPicPr>
          <p:cNvPr id="11" name="Picture 10" descr="Diagram&#10;&#10;Description automatically generated">
            <a:extLst>
              <a:ext uri="{FF2B5EF4-FFF2-40B4-BE49-F238E27FC236}">
                <a16:creationId xmlns:a16="http://schemas.microsoft.com/office/drawing/2014/main" id="{49697F58-D13C-AEC3-E198-8CC78F95E01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854" t="2218" r="3816" b="-1109"/>
          <a:stretch/>
        </p:blipFill>
        <p:spPr>
          <a:xfrm>
            <a:off x="10570383" y="-4207"/>
            <a:ext cx="1621617" cy="681037"/>
          </a:xfrm>
          <a:prstGeom prst="rect">
            <a:avLst/>
          </a:prstGeom>
        </p:spPr>
      </p:pic>
    </p:spTree>
    <p:extLst>
      <p:ext uri="{BB962C8B-B14F-4D97-AF65-F5344CB8AC3E}">
        <p14:creationId xmlns:p14="http://schemas.microsoft.com/office/powerpoint/2010/main" val="160981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43A7-6390-92C8-74D1-4FC47F67EF77}"/>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472CBF72-6227-E353-49BE-AE3718B138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BD3B3863-D604-8105-7B1E-B39B5B2C4405}"/>
              </a:ext>
            </a:extLst>
          </p:cNvPr>
          <p:cNvSpPr>
            <a:spLocks noGrp="1"/>
          </p:cNvSpPr>
          <p:nvPr>
            <p:ph type="dt" sz="half" idx="10"/>
          </p:nvPr>
        </p:nvSpPr>
        <p:spPr>
          <a:xfrm>
            <a:off x="838200" y="6492875"/>
            <a:ext cx="2743200" cy="365125"/>
          </a:xfrm>
          <a:prstGeom prst="rect">
            <a:avLst/>
          </a:prstGeom>
        </p:spPr>
        <p:txBody>
          <a:bodyPr/>
          <a:lstStyle/>
          <a:p>
            <a:fld id="{46992A95-30DA-480F-9C87-DF278EE8E817}" type="datetime1">
              <a:rPr lang="zh-CN" altLang="en-US" smtClean="0"/>
              <a:t>2024/6/7</a:t>
            </a:fld>
            <a:endParaRPr lang="zh-CN" altLang="en-US"/>
          </a:p>
        </p:txBody>
      </p:sp>
      <p:sp>
        <p:nvSpPr>
          <p:cNvPr id="5" name="Footer Placeholder 4">
            <a:extLst>
              <a:ext uri="{FF2B5EF4-FFF2-40B4-BE49-F238E27FC236}">
                <a16:creationId xmlns:a16="http://schemas.microsoft.com/office/drawing/2014/main" id="{D2C47136-EF81-6C50-43D3-41C577C09A91}"/>
              </a:ext>
            </a:extLst>
          </p:cNvPr>
          <p:cNvSpPr>
            <a:spLocks noGrp="1"/>
          </p:cNvSpPr>
          <p:nvPr>
            <p:ph type="ftr" sz="quarter" idx="11"/>
          </p:nvPr>
        </p:nvSpPr>
        <p:spPr>
          <a:xfrm>
            <a:off x="4038600" y="6492875"/>
            <a:ext cx="4114800" cy="365125"/>
          </a:xfrm>
          <a:prstGeom prst="rect">
            <a:avLst/>
          </a:prstGeom>
        </p:spPr>
        <p:txBody>
          <a:bodyPr/>
          <a:lstStyle/>
          <a:p>
            <a:endParaRPr lang="zh-CN" altLang="en-US"/>
          </a:p>
        </p:txBody>
      </p:sp>
      <p:sp>
        <p:nvSpPr>
          <p:cNvPr id="6" name="Slide Number Placeholder 5">
            <a:extLst>
              <a:ext uri="{FF2B5EF4-FFF2-40B4-BE49-F238E27FC236}">
                <a16:creationId xmlns:a16="http://schemas.microsoft.com/office/drawing/2014/main" id="{BC7BFDA1-29ED-8135-E13B-126F38FE875F}"/>
              </a:ext>
            </a:extLst>
          </p:cNvPr>
          <p:cNvSpPr>
            <a:spLocks noGrp="1"/>
          </p:cNvSpPr>
          <p:nvPr>
            <p:ph type="sldNum" sz="quarter" idx="12"/>
          </p:nvPr>
        </p:nvSpPr>
        <p:spPr/>
        <p:txBody>
          <a:bodyPr/>
          <a:lstStyle/>
          <a:p>
            <a:fld id="{6F8A1D6D-7550-4D35-A6BA-32C32BFBD6D4}" type="slidenum">
              <a:rPr lang="zh-CN" altLang="en-US" smtClean="0"/>
              <a:t>‹#›</a:t>
            </a:fld>
            <a:endParaRPr lang="zh-CN" altLang="en-US"/>
          </a:p>
        </p:txBody>
      </p:sp>
    </p:spTree>
    <p:extLst>
      <p:ext uri="{BB962C8B-B14F-4D97-AF65-F5344CB8AC3E}">
        <p14:creationId xmlns:p14="http://schemas.microsoft.com/office/powerpoint/2010/main" val="696383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3636B-0C6A-9B29-B06C-A0F3CA001974}"/>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D4C6EF65-DA22-49E5-7289-4E5CB57AC897}"/>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3A48FCE8-4A8B-1A9B-D5D1-0587CC8F39DC}"/>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58C2E4A5-4550-61BB-370C-8345222C0142}"/>
              </a:ext>
            </a:extLst>
          </p:cNvPr>
          <p:cNvSpPr>
            <a:spLocks noGrp="1"/>
          </p:cNvSpPr>
          <p:nvPr>
            <p:ph type="dt" sz="half" idx="10"/>
          </p:nvPr>
        </p:nvSpPr>
        <p:spPr>
          <a:xfrm>
            <a:off x="838200" y="6492875"/>
            <a:ext cx="2743200" cy="365125"/>
          </a:xfrm>
          <a:prstGeom prst="rect">
            <a:avLst/>
          </a:prstGeom>
        </p:spPr>
        <p:txBody>
          <a:bodyPr/>
          <a:lstStyle/>
          <a:p>
            <a:fld id="{94F29FA7-252A-4B2A-AAE7-BA38C7CB5A7D}" type="datetime1">
              <a:rPr lang="zh-CN" altLang="en-US" smtClean="0"/>
              <a:t>2024/6/7</a:t>
            </a:fld>
            <a:endParaRPr lang="zh-CN" altLang="en-US"/>
          </a:p>
        </p:txBody>
      </p:sp>
      <p:sp>
        <p:nvSpPr>
          <p:cNvPr id="6" name="Footer Placeholder 5">
            <a:extLst>
              <a:ext uri="{FF2B5EF4-FFF2-40B4-BE49-F238E27FC236}">
                <a16:creationId xmlns:a16="http://schemas.microsoft.com/office/drawing/2014/main" id="{60225716-28DA-456D-B908-31772A17E3BC}"/>
              </a:ext>
            </a:extLst>
          </p:cNvPr>
          <p:cNvSpPr>
            <a:spLocks noGrp="1"/>
          </p:cNvSpPr>
          <p:nvPr>
            <p:ph type="ftr" sz="quarter" idx="11"/>
          </p:nvPr>
        </p:nvSpPr>
        <p:spPr>
          <a:xfrm>
            <a:off x="4038600" y="6492875"/>
            <a:ext cx="4114800" cy="365125"/>
          </a:xfrm>
          <a:prstGeom prst="rect">
            <a:avLst/>
          </a:prstGeom>
        </p:spPr>
        <p:txBody>
          <a:bodyPr/>
          <a:lstStyle/>
          <a:p>
            <a:endParaRPr lang="zh-CN" altLang="en-US"/>
          </a:p>
        </p:txBody>
      </p:sp>
      <p:sp>
        <p:nvSpPr>
          <p:cNvPr id="7" name="Slide Number Placeholder 6">
            <a:extLst>
              <a:ext uri="{FF2B5EF4-FFF2-40B4-BE49-F238E27FC236}">
                <a16:creationId xmlns:a16="http://schemas.microsoft.com/office/drawing/2014/main" id="{B9DFF465-ABA7-627D-E669-BFEA9651E43B}"/>
              </a:ext>
            </a:extLst>
          </p:cNvPr>
          <p:cNvSpPr>
            <a:spLocks noGrp="1"/>
          </p:cNvSpPr>
          <p:nvPr>
            <p:ph type="sldNum" sz="quarter" idx="12"/>
          </p:nvPr>
        </p:nvSpPr>
        <p:spPr/>
        <p:txBody>
          <a:bodyPr/>
          <a:lstStyle/>
          <a:p>
            <a:fld id="{6F8A1D6D-7550-4D35-A6BA-32C32BFBD6D4}" type="slidenum">
              <a:rPr lang="zh-CN" altLang="en-US" smtClean="0"/>
              <a:t>‹#›</a:t>
            </a:fld>
            <a:endParaRPr lang="zh-CN" altLang="en-US"/>
          </a:p>
        </p:txBody>
      </p:sp>
    </p:spTree>
    <p:extLst>
      <p:ext uri="{BB962C8B-B14F-4D97-AF65-F5344CB8AC3E}">
        <p14:creationId xmlns:p14="http://schemas.microsoft.com/office/powerpoint/2010/main" val="16529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D6CE-CFDC-7C80-FCF8-697374E19D68}"/>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EE516AFB-3B65-5BB2-DF80-E03B67BA4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8DB00368-8408-8F50-5329-1737ACF31A3D}"/>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DED5339D-6B57-6D39-4961-F8C9BF0698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513CF932-9023-DC9B-71F8-C024FEEFD118}"/>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770C3399-F186-DC5C-21F8-8BCCB27CADF9}"/>
              </a:ext>
            </a:extLst>
          </p:cNvPr>
          <p:cNvSpPr>
            <a:spLocks noGrp="1"/>
          </p:cNvSpPr>
          <p:nvPr>
            <p:ph type="dt" sz="half" idx="10"/>
          </p:nvPr>
        </p:nvSpPr>
        <p:spPr>
          <a:xfrm>
            <a:off x="838200" y="6492875"/>
            <a:ext cx="2743200" cy="365125"/>
          </a:xfrm>
          <a:prstGeom prst="rect">
            <a:avLst/>
          </a:prstGeom>
        </p:spPr>
        <p:txBody>
          <a:bodyPr/>
          <a:lstStyle/>
          <a:p>
            <a:fld id="{F1A4F288-4B29-40E7-90FB-D2650F069972}" type="datetime1">
              <a:rPr lang="zh-CN" altLang="en-US" smtClean="0"/>
              <a:t>2024/6/7</a:t>
            </a:fld>
            <a:endParaRPr lang="zh-CN" altLang="en-US"/>
          </a:p>
        </p:txBody>
      </p:sp>
      <p:sp>
        <p:nvSpPr>
          <p:cNvPr id="8" name="Footer Placeholder 7">
            <a:extLst>
              <a:ext uri="{FF2B5EF4-FFF2-40B4-BE49-F238E27FC236}">
                <a16:creationId xmlns:a16="http://schemas.microsoft.com/office/drawing/2014/main" id="{A12C54F6-993E-3A0A-B10D-12CE02CB98C8}"/>
              </a:ext>
            </a:extLst>
          </p:cNvPr>
          <p:cNvSpPr>
            <a:spLocks noGrp="1"/>
          </p:cNvSpPr>
          <p:nvPr>
            <p:ph type="ftr" sz="quarter" idx="11"/>
          </p:nvPr>
        </p:nvSpPr>
        <p:spPr>
          <a:xfrm>
            <a:off x="4038600" y="6492875"/>
            <a:ext cx="4114800" cy="365125"/>
          </a:xfrm>
          <a:prstGeom prst="rect">
            <a:avLst/>
          </a:prstGeom>
        </p:spPr>
        <p:txBody>
          <a:bodyPr/>
          <a:lstStyle/>
          <a:p>
            <a:endParaRPr lang="zh-CN" altLang="en-US"/>
          </a:p>
        </p:txBody>
      </p:sp>
      <p:sp>
        <p:nvSpPr>
          <p:cNvPr id="9" name="Slide Number Placeholder 8">
            <a:extLst>
              <a:ext uri="{FF2B5EF4-FFF2-40B4-BE49-F238E27FC236}">
                <a16:creationId xmlns:a16="http://schemas.microsoft.com/office/drawing/2014/main" id="{5154411F-8C98-69EB-77CD-87D913AF4D40}"/>
              </a:ext>
            </a:extLst>
          </p:cNvPr>
          <p:cNvSpPr>
            <a:spLocks noGrp="1"/>
          </p:cNvSpPr>
          <p:nvPr>
            <p:ph type="sldNum" sz="quarter" idx="12"/>
          </p:nvPr>
        </p:nvSpPr>
        <p:spPr/>
        <p:txBody>
          <a:bodyPr/>
          <a:lstStyle/>
          <a:p>
            <a:fld id="{6F8A1D6D-7550-4D35-A6BA-32C32BFBD6D4}" type="slidenum">
              <a:rPr lang="zh-CN" altLang="en-US" smtClean="0"/>
              <a:t>‹#›</a:t>
            </a:fld>
            <a:endParaRPr lang="zh-CN" altLang="en-US"/>
          </a:p>
        </p:txBody>
      </p:sp>
    </p:spTree>
    <p:extLst>
      <p:ext uri="{BB962C8B-B14F-4D97-AF65-F5344CB8AC3E}">
        <p14:creationId xmlns:p14="http://schemas.microsoft.com/office/powerpoint/2010/main" val="292830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C27F7-D871-4966-F1AD-3464BB06DA92}"/>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44F05120-1323-CF27-A72F-F539204F39BF}"/>
              </a:ext>
            </a:extLst>
          </p:cNvPr>
          <p:cNvSpPr>
            <a:spLocks noGrp="1"/>
          </p:cNvSpPr>
          <p:nvPr>
            <p:ph type="dt" sz="half" idx="10"/>
          </p:nvPr>
        </p:nvSpPr>
        <p:spPr>
          <a:xfrm>
            <a:off x="838200" y="6492875"/>
            <a:ext cx="2743200" cy="365125"/>
          </a:xfrm>
          <a:prstGeom prst="rect">
            <a:avLst/>
          </a:prstGeom>
        </p:spPr>
        <p:txBody>
          <a:bodyPr/>
          <a:lstStyle/>
          <a:p>
            <a:fld id="{6A2B7A34-5FD4-4673-A54E-48C8664D73FB}" type="datetime1">
              <a:rPr lang="zh-CN" altLang="en-US" smtClean="0"/>
              <a:t>2024/6/7</a:t>
            </a:fld>
            <a:endParaRPr lang="zh-CN" altLang="en-US"/>
          </a:p>
        </p:txBody>
      </p:sp>
      <p:sp>
        <p:nvSpPr>
          <p:cNvPr id="4" name="Footer Placeholder 3">
            <a:extLst>
              <a:ext uri="{FF2B5EF4-FFF2-40B4-BE49-F238E27FC236}">
                <a16:creationId xmlns:a16="http://schemas.microsoft.com/office/drawing/2014/main" id="{AE867B4C-AE62-F72A-E26B-128CB52E1B4F}"/>
              </a:ext>
            </a:extLst>
          </p:cNvPr>
          <p:cNvSpPr>
            <a:spLocks noGrp="1"/>
          </p:cNvSpPr>
          <p:nvPr>
            <p:ph type="ftr" sz="quarter" idx="11"/>
          </p:nvPr>
        </p:nvSpPr>
        <p:spPr>
          <a:xfrm>
            <a:off x="4038600" y="6492875"/>
            <a:ext cx="4114800" cy="365125"/>
          </a:xfrm>
          <a:prstGeom prst="rect">
            <a:avLst/>
          </a:prstGeom>
        </p:spPr>
        <p:txBody>
          <a:bodyPr/>
          <a:lstStyle/>
          <a:p>
            <a:endParaRPr lang="zh-CN" altLang="en-US"/>
          </a:p>
        </p:txBody>
      </p:sp>
      <p:sp>
        <p:nvSpPr>
          <p:cNvPr id="5" name="Slide Number Placeholder 4">
            <a:extLst>
              <a:ext uri="{FF2B5EF4-FFF2-40B4-BE49-F238E27FC236}">
                <a16:creationId xmlns:a16="http://schemas.microsoft.com/office/drawing/2014/main" id="{D0A7C9BC-EA06-3BC5-444A-D3F2A65958A0}"/>
              </a:ext>
            </a:extLst>
          </p:cNvPr>
          <p:cNvSpPr>
            <a:spLocks noGrp="1"/>
          </p:cNvSpPr>
          <p:nvPr>
            <p:ph type="sldNum" sz="quarter" idx="12"/>
          </p:nvPr>
        </p:nvSpPr>
        <p:spPr/>
        <p:txBody>
          <a:bodyPr/>
          <a:lstStyle/>
          <a:p>
            <a:fld id="{6F8A1D6D-7550-4D35-A6BA-32C32BFBD6D4}" type="slidenum">
              <a:rPr lang="zh-CN" altLang="en-US" smtClean="0"/>
              <a:t>‹#›</a:t>
            </a:fld>
            <a:endParaRPr lang="zh-CN" altLang="en-US"/>
          </a:p>
        </p:txBody>
      </p:sp>
    </p:spTree>
    <p:extLst>
      <p:ext uri="{BB962C8B-B14F-4D97-AF65-F5344CB8AC3E}">
        <p14:creationId xmlns:p14="http://schemas.microsoft.com/office/powerpoint/2010/main" val="148976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3AF2D6-FA3C-47EC-B812-3E3ECC8FA644}"/>
              </a:ext>
            </a:extLst>
          </p:cNvPr>
          <p:cNvSpPr>
            <a:spLocks noGrp="1"/>
          </p:cNvSpPr>
          <p:nvPr>
            <p:ph type="dt" sz="half" idx="10"/>
          </p:nvPr>
        </p:nvSpPr>
        <p:spPr>
          <a:xfrm>
            <a:off x="838200" y="6492875"/>
            <a:ext cx="2743200" cy="365125"/>
          </a:xfrm>
          <a:prstGeom prst="rect">
            <a:avLst/>
          </a:prstGeom>
        </p:spPr>
        <p:txBody>
          <a:bodyPr/>
          <a:lstStyle/>
          <a:p>
            <a:fld id="{4BD42F62-AA79-481B-AFDD-EA87C85C1F61}" type="datetime1">
              <a:rPr lang="zh-CN" altLang="en-US" smtClean="0"/>
              <a:t>2024/6/7</a:t>
            </a:fld>
            <a:endParaRPr lang="zh-CN" altLang="en-US"/>
          </a:p>
        </p:txBody>
      </p:sp>
      <p:sp>
        <p:nvSpPr>
          <p:cNvPr id="3" name="Footer Placeholder 2">
            <a:extLst>
              <a:ext uri="{FF2B5EF4-FFF2-40B4-BE49-F238E27FC236}">
                <a16:creationId xmlns:a16="http://schemas.microsoft.com/office/drawing/2014/main" id="{62F3A8E0-29B8-95C3-DA77-74262E357CB7}"/>
              </a:ext>
            </a:extLst>
          </p:cNvPr>
          <p:cNvSpPr>
            <a:spLocks noGrp="1"/>
          </p:cNvSpPr>
          <p:nvPr>
            <p:ph type="ftr" sz="quarter" idx="11"/>
          </p:nvPr>
        </p:nvSpPr>
        <p:spPr>
          <a:xfrm>
            <a:off x="4038600" y="6492875"/>
            <a:ext cx="4114800" cy="365125"/>
          </a:xfrm>
          <a:prstGeom prst="rect">
            <a:avLst/>
          </a:prstGeom>
        </p:spPr>
        <p:txBody>
          <a:bodyPr/>
          <a:lstStyle/>
          <a:p>
            <a:endParaRPr lang="zh-CN" altLang="en-US"/>
          </a:p>
        </p:txBody>
      </p:sp>
      <p:sp>
        <p:nvSpPr>
          <p:cNvPr id="4" name="Slide Number Placeholder 3">
            <a:extLst>
              <a:ext uri="{FF2B5EF4-FFF2-40B4-BE49-F238E27FC236}">
                <a16:creationId xmlns:a16="http://schemas.microsoft.com/office/drawing/2014/main" id="{A8696D70-EC18-B448-B6AF-79C546AAF041}"/>
              </a:ext>
            </a:extLst>
          </p:cNvPr>
          <p:cNvSpPr>
            <a:spLocks noGrp="1"/>
          </p:cNvSpPr>
          <p:nvPr>
            <p:ph type="sldNum" sz="quarter" idx="12"/>
          </p:nvPr>
        </p:nvSpPr>
        <p:spPr/>
        <p:txBody>
          <a:bodyPr/>
          <a:lstStyle/>
          <a:p>
            <a:fld id="{6F8A1D6D-7550-4D35-A6BA-32C32BFBD6D4}" type="slidenum">
              <a:rPr lang="zh-CN" altLang="en-US" smtClean="0"/>
              <a:t>‹#›</a:t>
            </a:fld>
            <a:endParaRPr lang="zh-CN" altLang="en-US"/>
          </a:p>
        </p:txBody>
      </p:sp>
    </p:spTree>
    <p:extLst>
      <p:ext uri="{BB962C8B-B14F-4D97-AF65-F5344CB8AC3E}">
        <p14:creationId xmlns:p14="http://schemas.microsoft.com/office/powerpoint/2010/main" val="369961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9E11-9F20-0CA7-9080-5F59C7FD6EAC}"/>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C89EAD0C-5CD3-A052-2799-B2AA44C88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C988BE57-F066-E6FA-42D7-E30E16354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AB08FFD2-FD76-0D93-25A4-EBAEE5138BDA}"/>
              </a:ext>
            </a:extLst>
          </p:cNvPr>
          <p:cNvSpPr>
            <a:spLocks noGrp="1"/>
          </p:cNvSpPr>
          <p:nvPr>
            <p:ph type="dt" sz="half" idx="10"/>
          </p:nvPr>
        </p:nvSpPr>
        <p:spPr>
          <a:xfrm>
            <a:off x="838200" y="6492875"/>
            <a:ext cx="2743200" cy="365125"/>
          </a:xfrm>
          <a:prstGeom prst="rect">
            <a:avLst/>
          </a:prstGeom>
        </p:spPr>
        <p:txBody>
          <a:bodyPr/>
          <a:lstStyle/>
          <a:p>
            <a:fld id="{81B09A43-16B0-4820-B817-2C3622DEB395}" type="datetime1">
              <a:rPr lang="zh-CN" altLang="en-US" smtClean="0"/>
              <a:t>2024/6/7</a:t>
            </a:fld>
            <a:endParaRPr lang="zh-CN" altLang="en-US"/>
          </a:p>
        </p:txBody>
      </p:sp>
      <p:sp>
        <p:nvSpPr>
          <p:cNvPr id="6" name="Footer Placeholder 5">
            <a:extLst>
              <a:ext uri="{FF2B5EF4-FFF2-40B4-BE49-F238E27FC236}">
                <a16:creationId xmlns:a16="http://schemas.microsoft.com/office/drawing/2014/main" id="{619B8999-20C2-CE14-0E74-9AEE69DD5431}"/>
              </a:ext>
            </a:extLst>
          </p:cNvPr>
          <p:cNvSpPr>
            <a:spLocks noGrp="1"/>
          </p:cNvSpPr>
          <p:nvPr>
            <p:ph type="ftr" sz="quarter" idx="11"/>
          </p:nvPr>
        </p:nvSpPr>
        <p:spPr>
          <a:xfrm>
            <a:off x="4038600" y="6492875"/>
            <a:ext cx="4114800" cy="365125"/>
          </a:xfrm>
          <a:prstGeom prst="rect">
            <a:avLst/>
          </a:prstGeom>
        </p:spPr>
        <p:txBody>
          <a:bodyPr/>
          <a:lstStyle/>
          <a:p>
            <a:endParaRPr lang="zh-CN" altLang="en-US"/>
          </a:p>
        </p:txBody>
      </p:sp>
      <p:sp>
        <p:nvSpPr>
          <p:cNvPr id="7" name="Slide Number Placeholder 6">
            <a:extLst>
              <a:ext uri="{FF2B5EF4-FFF2-40B4-BE49-F238E27FC236}">
                <a16:creationId xmlns:a16="http://schemas.microsoft.com/office/drawing/2014/main" id="{4E47FC19-1DAC-D687-B10E-E3F20F22A34E}"/>
              </a:ext>
            </a:extLst>
          </p:cNvPr>
          <p:cNvSpPr>
            <a:spLocks noGrp="1"/>
          </p:cNvSpPr>
          <p:nvPr>
            <p:ph type="sldNum" sz="quarter" idx="12"/>
          </p:nvPr>
        </p:nvSpPr>
        <p:spPr/>
        <p:txBody>
          <a:bodyPr/>
          <a:lstStyle/>
          <a:p>
            <a:fld id="{6F8A1D6D-7550-4D35-A6BA-32C32BFBD6D4}" type="slidenum">
              <a:rPr lang="zh-CN" altLang="en-US" smtClean="0"/>
              <a:t>‹#›</a:t>
            </a:fld>
            <a:endParaRPr lang="zh-CN" altLang="en-US"/>
          </a:p>
        </p:txBody>
      </p:sp>
    </p:spTree>
    <p:extLst>
      <p:ext uri="{BB962C8B-B14F-4D97-AF65-F5344CB8AC3E}">
        <p14:creationId xmlns:p14="http://schemas.microsoft.com/office/powerpoint/2010/main" val="373902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1BF25-E324-B4FB-36ED-E6A4A958CEA8}"/>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E3A6582A-C6CD-6912-0122-DC117690FD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95C2C3D2-AC95-1F05-3C53-DB1E42919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634B87DA-7380-85C1-A343-5363E7F92611}"/>
              </a:ext>
            </a:extLst>
          </p:cNvPr>
          <p:cNvSpPr>
            <a:spLocks noGrp="1"/>
          </p:cNvSpPr>
          <p:nvPr>
            <p:ph type="dt" sz="half" idx="10"/>
          </p:nvPr>
        </p:nvSpPr>
        <p:spPr>
          <a:xfrm>
            <a:off x="838200" y="6492875"/>
            <a:ext cx="2743200" cy="365125"/>
          </a:xfrm>
          <a:prstGeom prst="rect">
            <a:avLst/>
          </a:prstGeom>
        </p:spPr>
        <p:txBody>
          <a:bodyPr/>
          <a:lstStyle/>
          <a:p>
            <a:fld id="{BD0BE4FA-0268-4B85-B293-0AB1E26BA215}" type="datetime1">
              <a:rPr lang="zh-CN" altLang="en-US" smtClean="0"/>
              <a:t>2024/6/7</a:t>
            </a:fld>
            <a:endParaRPr lang="zh-CN" altLang="en-US"/>
          </a:p>
        </p:txBody>
      </p:sp>
      <p:sp>
        <p:nvSpPr>
          <p:cNvPr id="6" name="Footer Placeholder 5">
            <a:extLst>
              <a:ext uri="{FF2B5EF4-FFF2-40B4-BE49-F238E27FC236}">
                <a16:creationId xmlns:a16="http://schemas.microsoft.com/office/drawing/2014/main" id="{BEB5DECE-5233-7FE4-E45E-D52582312116}"/>
              </a:ext>
            </a:extLst>
          </p:cNvPr>
          <p:cNvSpPr>
            <a:spLocks noGrp="1"/>
          </p:cNvSpPr>
          <p:nvPr>
            <p:ph type="ftr" sz="quarter" idx="11"/>
          </p:nvPr>
        </p:nvSpPr>
        <p:spPr>
          <a:xfrm>
            <a:off x="4038600" y="6492875"/>
            <a:ext cx="4114800" cy="365125"/>
          </a:xfrm>
          <a:prstGeom prst="rect">
            <a:avLst/>
          </a:prstGeom>
        </p:spPr>
        <p:txBody>
          <a:bodyPr/>
          <a:lstStyle/>
          <a:p>
            <a:endParaRPr lang="zh-CN" altLang="en-US"/>
          </a:p>
        </p:txBody>
      </p:sp>
      <p:sp>
        <p:nvSpPr>
          <p:cNvPr id="7" name="Slide Number Placeholder 6">
            <a:extLst>
              <a:ext uri="{FF2B5EF4-FFF2-40B4-BE49-F238E27FC236}">
                <a16:creationId xmlns:a16="http://schemas.microsoft.com/office/drawing/2014/main" id="{E78862F4-EE6A-1CA3-F36E-D02032EB02B8}"/>
              </a:ext>
            </a:extLst>
          </p:cNvPr>
          <p:cNvSpPr>
            <a:spLocks noGrp="1"/>
          </p:cNvSpPr>
          <p:nvPr>
            <p:ph type="sldNum" sz="quarter" idx="12"/>
          </p:nvPr>
        </p:nvSpPr>
        <p:spPr/>
        <p:txBody>
          <a:bodyPr/>
          <a:lstStyle/>
          <a:p>
            <a:fld id="{6F8A1D6D-7550-4D35-A6BA-32C32BFBD6D4}" type="slidenum">
              <a:rPr lang="zh-CN" altLang="en-US" smtClean="0"/>
              <a:t>‹#›</a:t>
            </a:fld>
            <a:endParaRPr lang="zh-CN" altLang="en-US"/>
          </a:p>
        </p:txBody>
      </p:sp>
    </p:spTree>
    <p:extLst>
      <p:ext uri="{BB962C8B-B14F-4D97-AF65-F5344CB8AC3E}">
        <p14:creationId xmlns:p14="http://schemas.microsoft.com/office/powerpoint/2010/main" val="139399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43F585-69A7-0698-A901-9BAC9C703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139EA32F-B605-A2B8-A8C0-DC36CF3C3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Slide Number Placeholder 5">
            <a:extLst>
              <a:ext uri="{FF2B5EF4-FFF2-40B4-BE49-F238E27FC236}">
                <a16:creationId xmlns:a16="http://schemas.microsoft.com/office/drawing/2014/main" id="{196FC0BE-A14C-0FD4-F9AE-16FC9376ED90}"/>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A1D6D-7550-4D35-A6BA-32C32BFBD6D4}" type="slidenum">
              <a:rPr lang="zh-CN" altLang="en-US" smtClean="0"/>
              <a:t>‹#›</a:t>
            </a:fld>
            <a:endParaRPr lang="zh-CN" altLang="en-US"/>
          </a:p>
        </p:txBody>
      </p:sp>
    </p:spTree>
    <p:extLst>
      <p:ext uri="{BB962C8B-B14F-4D97-AF65-F5344CB8AC3E}">
        <p14:creationId xmlns:p14="http://schemas.microsoft.com/office/powerpoint/2010/main" val="4150056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FC7F6-5037-702D-8C7A-946F109E9A83}"/>
              </a:ext>
            </a:extLst>
          </p:cNvPr>
          <p:cNvSpPr>
            <a:spLocks noGrp="1"/>
          </p:cNvSpPr>
          <p:nvPr>
            <p:ph type="ctrTitle"/>
          </p:nvPr>
        </p:nvSpPr>
        <p:spPr>
          <a:xfrm>
            <a:off x="665328" y="1122327"/>
            <a:ext cx="10861343" cy="1856377"/>
          </a:xfrm>
        </p:spPr>
        <p:txBody>
          <a:bodyPr>
            <a:normAutofit/>
          </a:bodyPr>
          <a:lstStyle/>
          <a:p>
            <a:r>
              <a:rPr lang="en-US" altLang="zh-CN" sz="5400" b="1" dirty="0"/>
              <a:t>IFU study of radio AGN host galaxies</a:t>
            </a:r>
            <a:endParaRPr lang="zh-CN" altLang="en-US" sz="5400" b="1" dirty="0"/>
          </a:p>
        </p:txBody>
      </p:sp>
      <p:sp>
        <p:nvSpPr>
          <p:cNvPr id="3" name="Subtitle 2">
            <a:extLst>
              <a:ext uri="{FF2B5EF4-FFF2-40B4-BE49-F238E27FC236}">
                <a16:creationId xmlns:a16="http://schemas.microsoft.com/office/drawing/2014/main" id="{BB1C9149-BE3D-8344-EBB9-E38939EBF195}"/>
              </a:ext>
            </a:extLst>
          </p:cNvPr>
          <p:cNvSpPr>
            <a:spLocks noGrp="1"/>
          </p:cNvSpPr>
          <p:nvPr>
            <p:ph type="subTitle" idx="1"/>
          </p:nvPr>
        </p:nvSpPr>
        <p:spPr>
          <a:xfrm>
            <a:off x="1524000" y="3622766"/>
            <a:ext cx="9144000" cy="2647406"/>
          </a:xfrm>
        </p:spPr>
        <p:txBody>
          <a:bodyPr>
            <a:normAutofit/>
          </a:bodyPr>
          <a:lstStyle/>
          <a:p>
            <a:r>
              <a:rPr lang="en-US" altLang="zh-CN" b="1" dirty="0"/>
              <a:t>Gaoxiang Jin (MPA) </a:t>
            </a:r>
          </a:p>
          <a:p>
            <a:r>
              <a:rPr lang="en-US" altLang="zh-CN" dirty="0"/>
              <a:t>with Guinevere Kauffmann and Philip Best</a:t>
            </a:r>
          </a:p>
          <a:p>
            <a:endParaRPr lang="en-US" altLang="zh-CN" dirty="0"/>
          </a:p>
          <a:p>
            <a:r>
              <a:rPr lang="en-US" altLang="zh-CN" dirty="0"/>
              <a:t>LOFAR Family Meeting </a:t>
            </a:r>
          </a:p>
          <a:p>
            <a:r>
              <a:rPr lang="en-US" altLang="zh-CN" dirty="0"/>
              <a:t>Leiden, 7</a:t>
            </a:r>
            <a:r>
              <a:rPr lang="en-US" altLang="zh-CN" baseline="30000" dirty="0"/>
              <a:t>th</a:t>
            </a:r>
            <a:r>
              <a:rPr lang="en-US" altLang="zh-CN" dirty="0"/>
              <a:t> June 2024</a:t>
            </a:r>
          </a:p>
          <a:p>
            <a:endParaRPr lang="zh-CN" altLang="en-US" dirty="0"/>
          </a:p>
        </p:txBody>
      </p:sp>
      <p:sp>
        <p:nvSpPr>
          <p:cNvPr id="5" name="Slide Number Placeholder 4">
            <a:extLst>
              <a:ext uri="{FF2B5EF4-FFF2-40B4-BE49-F238E27FC236}">
                <a16:creationId xmlns:a16="http://schemas.microsoft.com/office/drawing/2014/main" id="{1024496A-E29D-3A6B-98B2-3E18FD2CCD26}"/>
              </a:ext>
            </a:extLst>
          </p:cNvPr>
          <p:cNvSpPr>
            <a:spLocks noGrp="1"/>
          </p:cNvSpPr>
          <p:nvPr>
            <p:ph type="sldNum" sz="quarter" idx="12"/>
          </p:nvPr>
        </p:nvSpPr>
        <p:spPr/>
        <p:txBody>
          <a:bodyPr/>
          <a:lstStyle/>
          <a:p>
            <a:fld id="{6F8A1D6D-7550-4D35-A6BA-32C32BFBD6D4}" type="slidenum">
              <a:rPr lang="zh-CN" altLang="en-US" smtClean="0"/>
              <a:t>1</a:t>
            </a:fld>
            <a:endParaRPr lang="zh-CN" altLang="en-US"/>
          </a:p>
        </p:txBody>
      </p:sp>
      <p:sp>
        <p:nvSpPr>
          <p:cNvPr id="4" name="文本框 3">
            <a:extLst>
              <a:ext uri="{FF2B5EF4-FFF2-40B4-BE49-F238E27FC236}">
                <a16:creationId xmlns:a16="http://schemas.microsoft.com/office/drawing/2014/main" id="{2DA4C939-1F7A-15C7-1535-645ADC7F7BEC}"/>
              </a:ext>
            </a:extLst>
          </p:cNvPr>
          <p:cNvSpPr txBox="1"/>
          <p:nvPr/>
        </p:nvSpPr>
        <p:spPr>
          <a:xfrm>
            <a:off x="0" y="6492875"/>
            <a:ext cx="3437031" cy="369332"/>
          </a:xfrm>
          <a:prstGeom prst="rect">
            <a:avLst/>
          </a:prstGeom>
          <a:noFill/>
        </p:spPr>
        <p:txBody>
          <a:bodyPr wrap="none" rtlCol="0">
            <a:spAutoFit/>
          </a:bodyPr>
          <a:lstStyle/>
          <a:p>
            <a:r>
              <a:rPr lang="en-US" altLang="zh-CN" dirty="0"/>
              <a:t>gxjin@mpa-garching.mpg.de</a:t>
            </a:r>
            <a:endParaRPr lang="zh-CN" altLang="en-US" dirty="0"/>
          </a:p>
        </p:txBody>
      </p:sp>
      <p:pic>
        <p:nvPicPr>
          <p:cNvPr id="9" name="图片 8" descr="徽标, 公司名称&#10;&#10;描述已自动生成">
            <a:extLst>
              <a:ext uri="{FF2B5EF4-FFF2-40B4-BE49-F238E27FC236}">
                <a16:creationId xmlns:a16="http://schemas.microsoft.com/office/drawing/2014/main" id="{9497528B-0853-0357-A7C2-B181E90AE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422" y="13710"/>
            <a:ext cx="2185851" cy="704424"/>
          </a:xfrm>
          <a:prstGeom prst="rect">
            <a:avLst/>
          </a:prstGeom>
        </p:spPr>
      </p:pic>
      <p:pic>
        <p:nvPicPr>
          <p:cNvPr id="11" name="图片 10" descr="图片包含 游戏机, 食物, 画, 灯光&#10;&#10;描述已自动生成">
            <a:extLst>
              <a:ext uri="{FF2B5EF4-FFF2-40B4-BE49-F238E27FC236}">
                <a16:creationId xmlns:a16="http://schemas.microsoft.com/office/drawing/2014/main" id="{E695B10F-99F8-21DE-F908-6327BF67B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234" y="13710"/>
            <a:ext cx="1894114" cy="698718"/>
          </a:xfrm>
          <a:prstGeom prst="rect">
            <a:avLst/>
          </a:prstGeom>
        </p:spPr>
      </p:pic>
    </p:spTree>
    <p:extLst>
      <p:ext uri="{BB962C8B-B14F-4D97-AF65-F5344CB8AC3E}">
        <p14:creationId xmlns:p14="http://schemas.microsoft.com/office/powerpoint/2010/main" val="1329993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8440-8813-923A-D134-661771065CC6}"/>
              </a:ext>
            </a:extLst>
          </p:cNvPr>
          <p:cNvSpPr>
            <a:spLocks noGrp="1"/>
          </p:cNvSpPr>
          <p:nvPr>
            <p:ph type="title"/>
          </p:nvPr>
        </p:nvSpPr>
        <p:spPr/>
        <p:txBody>
          <a:bodyPr>
            <a:normAutofit fontScale="90000"/>
          </a:bodyPr>
          <a:lstStyle/>
          <a:p>
            <a:r>
              <a:rPr lang="en-US" dirty="0"/>
              <a:t> Star formation history: Radio AGN hosts grow faster</a:t>
            </a:r>
          </a:p>
        </p:txBody>
      </p:sp>
      <p:pic>
        <p:nvPicPr>
          <p:cNvPr id="6" name="Content Placeholder 5" descr="A graph of a number of different numbers&#10;&#10;Description automatically generated with medium confidence">
            <a:extLst>
              <a:ext uri="{FF2B5EF4-FFF2-40B4-BE49-F238E27FC236}">
                <a16:creationId xmlns:a16="http://schemas.microsoft.com/office/drawing/2014/main" id="{E04B1782-28F8-626D-78B5-92AE041348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610" y="856707"/>
            <a:ext cx="10100780" cy="3983169"/>
          </a:xfrm>
        </p:spPr>
      </p:pic>
      <p:sp>
        <p:nvSpPr>
          <p:cNvPr id="4" name="Slide Number Placeholder 3">
            <a:extLst>
              <a:ext uri="{FF2B5EF4-FFF2-40B4-BE49-F238E27FC236}">
                <a16:creationId xmlns:a16="http://schemas.microsoft.com/office/drawing/2014/main" id="{ACDAB960-0F6F-05B8-1880-A5F7605D1941}"/>
              </a:ext>
            </a:extLst>
          </p:cNvPr>
          <p:cNvSpPr>
            <a:spLocks noGrp="1"/>
          </p:cNvSpPr>
          <p:nvPr>
            <p:ph type="sldNum" sz="quarter" idx="12"/>
          </p:nvPr>
        </p:nvSpPr>
        <p:spPr/>
        <p:txBody>
          <a:bodyPr/>
          <a:lstStyle/>
          <a:p>
            <a:fld id="{6F8A1D6D-7550-4D35-A6BA-32C32BFBD6D4}" type="slidenum">
              <a:rPr lang="zh-CN" altLang="en-US" smtClean="0"/>
              <a:t>10</a:t>
            </a:fld>
            <a:endParaRPr lang="zh-CN" altLang="en-US" dirty="0"/>
          </a:p>
        </p:txBody>
      </p:sp>
      <p:sp>
        <p:nvSpPr>
          <p:cNvPr id="3" name="TextBox 2">
            <a:extLst>
              <a:ext uri="{FF2B5EF4-FFF2-40B4-BE49-F238E27FC236}">
                <a16:creationId xmlns:a16="http://schemas.microsoft.com/office/drawing/2014/main" id="{3116925E-4A16-8074-F10A-4E6AB6787F38}"/>
              </a:ext>
            </a:extLst>
          </p:cNvPr>
          <p:cNvSpPr txBox="1"/>
          <p:nvPr/>
        </p:nvSpPr>
        <p:spPr>
          <a:xfrm>
            <a:off x="1313218" y="5015547"/>
            <a:ext cx="9833172"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Radio AGN hosts formed earlier and become quenched earlier.</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Massive galaxies quench from inside to outside.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The observation-derived SFH agree well with the simulations with jet feedback. </a:t>
            </a:r>
          </a:p>
        </p:txBody>
      </p:sp>
    </p:spTree>
    <p:extLst>
      <p:ext uri="{BB962C8B-B14F-4D97-AF65-F5344CB8AC3E}">
        <p14:creationId xmlns:p14="http://schemas.microsoft.com/office/powerpoint/2010/main" val="187937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2AFD98-D901-06EA-557C-30D48264A576}"/>
              </a:ext>
            </a:extLst>
          </p:cNvPr>
          <p:cNvPicPr>
            <a:picLocks noChangeAspect="1"/>
          </p:cNvPicPr>
          <p:nvPr/>
        </p:nvPicPr>
        <p:blipFill>
          <a:blip r:embed="rId3"/>
          <a:stretch>
            <a:fillRect/>
          </a:stretch>
        </p:blipFill>
        <p:spPr>
          <a:xfrm>
            <a:off x="674241" y="4290742"/>
            <a:ext cx="3561242" cy="2526096"/>
          </a:xfrm>
          <a:prstGeom prst="rect">
            <a:avLst/>
          </a:prstGeom>
        </p:spPr>
      </p:pic>
      <p:sp>
        <p:nvSpPr>
          <p:cNvPr id="2" name="标题 1">
            <a:extLst>
              <a:ext uri="{FF2B5EF4-FFF2-40B4-BE49-F238E27FC236}">
                <a16:creationId xmlns:a16="http://schemas.microsoft.com/office/drawing/2014/main" id="{0C6F254E-B52D-C5E9-3F02-C9813C439F5B}"/>
              </a:ext>
            </a:extLst>
          </p:cNvPr>
          <p:cNvSpPr>
            <a:spLocks noGrp="1"/>
          </p:cNvSpPr>
          <p:nvPr>
            <p:ph type="title"/>
          </p:nvPr>
        </p:nvSpPr>
        <p:spPr/>
        <p:txBody>
          <a:bodyPr>
            <a:normAutofit fontScale="90000"/>
          </a:bodyPr>
          <a:lstStyle/>
          <a:p>
            <a:r>
              <a:rPr lang="en-US" altLang="zh-CN" dirty="0"/>
              <a:t> Star formation history: </a:t>
            </a:r>
            <a:r>
              <a:rPr lang="en-US" altLang="zh-CN" dirty="0" err="1"/>
              <a:t>t</a:t>
            </a:r>
            <a:r>
              <a:rPr lang="en-US" altLang="zh-CN" baseline="-25000" dirty="0" err="1"/>
              <a:t>AGN</a:t>
            </a:r>
            <a:r>
              <a:rPr lang="en-US" altLang="zh-CN" baseline="-25000" dirty="0"/>
              <a:t> </a:t>
            </a:r>
            <a:r>
              <a:rPr lang="en-US" altLang="zh-CN" dirty="0"/>
              <a:t>(Myr) </a:t>
            </a:r>
            <a:r>
              <a:rPr lang="zh-CN" altLang="zh-CN" dirty="0"/>
              <a:t>«</a:t>
            </a:r>
            <a:r>
              <a:rPr lang="en-US" altLang="zh-CN" dirty="0"/>
              <a:t> </a:t>
            </a:r>
            <a:r>
              <a:rPr lang="en-US" altLang="zh-CN" dirty="0" err="1"/>
              <a:t>t</a:t>
            </a:r>
            <a:r>
              <a:rPr lang="en-US" altLang="zh-CN" baseline="-25000" dirty="0" err="1"/>
              <a:t>quench</a:t>
            </a:r>
            <a:r>
              <a:rPr lang="en-US" altLang="zh-CN" dirty="0"/>
              <a:t> (</a:t>
            </a:r>
            <a:r>
              <a:rPr lang="en-US" altLang="zh-CN" dirty="0" err="1"/>
              <a:t>Gyr</a:t>
            </a:r>
            <a:r>
              <a:rPr lang="en-US" altLang="zh-CN" dirty="0"/>
              <a:t>)</a:t>
            </a:r>
            <a:endParaRPr lang="zh-CN" altLang="en-US" dirty="0"/>
          </a:p>
        </p:txBody>
      </p:sp>
      <p:sp>
        <p:nvSpPr>
          <p:cNvPr id="4" name="灯片编号占位符 3">
            <a:extLst>
              <a:ext uri="{FF2B5EF4-FFF2-40B4-BE49-F238E27FC236}">
                <a16:creationId xmlns:a16="http://schemas.microsoft.com/office/drawing/2014/main" id="{2D43A02C-39A0-CBF8-0823-D5C7B7933133}"/>
              </a:ext>
            </a:extLst>
          </p:cNvPr>
          <p:cNvSpPr>
            <a:spLocks noGrp="1"/>
          </p:cNvSpPr>
          <p:nvPr>
            <p:ph type="sldNum" sz="quarter" idx="12"/>
          </p:nvPr>
        </p:nvSpPr>
        <p:spPr/>
        <p:txBody>
          <a:bodyPr/>
          <a:lstStyle/>
          <a:p>
            <a:fld id="{6F8A1D6D-7550-4D35-A6BA-32C32BFBD6D4}" type="slidenum">
              <a:rPr lang="zh-CN" altLang="en-US" smtClean="0"/>
              <a:t>11</a:t>
            </a:fld>
            <a:endParaRPr lang="zh-CN" altLang="en-US" dirty="0"/>
          </a:p>
        </p:txBody>
      </p:sp>
      <p:pic>
        <p:nvPicPr>
          <p:cNvPr id="15" name="图片 14">
            <a:extLst>
              <a:ext uri="{FF2B5EF4-FFF2-40B4-BE49-F238E27FC236}">
                <a16:creationId xmlns:a16="http://schemas.microsoft.com/office/drawing/2014/main" id="{E76E7949-B622-653D-B38E-1865751793C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563" y="1211275"/>
            <a:ext cx="3647920" cy="2590391"/>
          </a:xfrm>
          <a:prstGeom prst="rect">
            <a:avLst/>
          </a:prstGeom>
        </p:spPr>
      </p:pic>
      <p:sp>
        <p:nvSpPr>
          <p:cNvPr id="5" name="TextBox 4">
            <a:extLst>
              <a:ext uri="{FF2B5EF4-FFF2-40B4-BE49-F238E27FC236}">
                <a16:creationId xmlns:a16="http://schemas.microsoft.com/office/drawing/2014/main" id="{85DAF7F0-EB47-2A3E-E27F-148B77D1C163}"/>
              </a:ext>
            </a:extLst>
          </p:cNvPr>
          <p:cNvSpPr txBox="1"/>
          <p:nvPr/>
        </p:nvSpPr>
        <p:spPr>
          <a:xfrm>
            <a:off x="978234" y="3861538"/>
            <a:ext cx="3095719" cy="369332"/>
          </a:xfrm>
          <a:prstGeom prst="rect">
            <a:avLst/>
          </a:prstGeom>
          <a:noFill/>
        </p:spPr>
        <p:txBody>
          <a:bodyPr wrap="none" rtlCol="0">
            <a:spAutoFit/>
          </a:bodyPr>
          <a:lstStyle/>
          <a:p>
            <a:r>
              <a:rPr lang="en-US" b="1" dirty="0"/>
              <a:t>Dynamical age: ~100Myr</a:t>
            </a:r>
          </a:p>
        </p:txBody>
      </p:sp>
      <p:sp>
        <p:nvSpPr>
          <p:cNvPr id="8" name="TextBox 7">
            <a:extLst>
              <a:ext uri="{FF2B5EF4-FFF2-40B4-BE49-F238E27FC236}">
                <a16:creationId xmlns:a16="http://schemas.microsoft.com/office/drawing/2014/main" id="{A5B57E57-3AFB-41A4-5317-D6E6987A63D5}"/>
              </a:ext>
            </a:extLst>
          </p:cNvPr>
          <p:cNvSpPr txBox="1"/>
          <p:nvPr/>
        </p:nvSpPr>
        <p:spPr>
          <a:xfrm>
            <a:off x="1113688" y="841943"/>
            <a:ext cx="2824812" cy="369332"/>
          </a:xfrm>
          <a:prstGeom prst="rect">
            <a:avLst/>
          </a:prstGeom>
          <a:noFill/>
        </p:spPr>
        <p:txBody>
          <a:bodyPr wrap="none" rtlCol="0">
            <a:spAutoFit/>
          </a:bodyPr>
          <a:lstStyle/>
          <a:p>
            <a:r>
              <a:rPr lang="en-US" b="1" dirty="0"/>
              <a:t>Spectral age: &lt;300Myr</a:t>
            </a:r>
          </a:p>
        </p:txBody>
      </p:sp>
      <p:pic>
        <p:nvPicPr>
          <p:cNvPr id="14" name="Picture 13">
            <a:extLst>
              <a:ext uri="{FF2B5EF4-FFF2-40B4-BE49-F238E27FC236}">
                <a16:creationId xmlns:a16="http://schemas.microsoft.com/office/drawing/2014/main" id="{3812AF24-8DB3-D7E8-C182-A61C9E28372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57220" y="1586686"/>
            <a:ext cx="5556524" cy="4296017"/>
          </a:xfrm>
          <a:prstGeom prst="rect">
            <a:avLst/>
          </a:prstGeom>
        </p:spPr>
      </p:pic>
      <p:sp>
        <p:nvSpPr>
          <p:cNvPr id="16" name="TextBox 15">
            <a:extLst>
              <a:ext uri="{FF2B5EF4-FFF2-40B4-BE49-F238E27FC236}">
                <a16:creationId xmlns:a16="http://schemas.microsoft.com/office/drawing/2014/main" id="{E43B16DA-9C44-E00D-63B0-A5B7113F432B}"/>
              </a:ext>
            </a:extLst>
          </p:cNvPr>
          <p:cNvSpPr txBox="1"/>
          <p:nvPr/>
        </p:nvSpPr>
        <p:spPr>
          <a:xfrm>
            <a:off x="4481539" y="1026609"/>
            <a:ext cx="7426264" cy="646331"/>
          </a:xfrm>
          <a:prstGeom prst="rect">
            <a:avLst/>
          </a:prstGeom>
          <a:noFill/>
        </p:spPr>
        <p:txBody>
          <a:bodyPr wrap="none" rtlCol="0">
            <a:spAutoFit/>
          </a:bodyPr>
          <a:lstStyle/>
          <a:p>
            <a:pPr algn="ctr"/>
            <a:r>
              <a:rPr lang="en-US" b="1" dirty="0"/>
              <a:t>The hosts stopped growing much earlier before AGN occurred</a:t>
            </a:r>
          </a:p>
          <a:p>
            <a:pPr algn="ctr"/>
            <a:endParaRPr lang="en-US" b="1" dirty="0"/>
          </a:p>
        </p:txBody>
      </p:sp>
      <p:sp>
        <p:nvSpPr>
          <p:cNvPr id="3" name="TextBox 2">
            <a:extLst>
              <a:ext uri="{FF2B5EF4-FFF2-40B4-BE49-F238E27FC236}">
                <a16:creationId xmlns:a16="http://schemas.microsoft.com/office/drawing/2014/main" id="{C90F1054-3952-6424-7E69-38B259B0414D}"/>
              </a:ext>
            </a:extLst>
          </p:cNvPr>
          <p:cNvSpPr txBox="1"/>
          <p:nvPr/>
        </p:nvSpPr>
        <p:spPr>
          <a:xfrm>
            <a:off x="1057102" y="3032958"/>
            <a:ext cx="1547218" cy="369332"/>
          </a:xfrm>
          <a:prstGeom prst="rect">
            <a:avLst/>
          </a:prstGeom>
          <a:noFill/>
        </p:spPr>
        <p:txBody>
          <a:bodyPr wrap="none" rtlCol="0">
            <a:spAutoFit/>
          </a:bodyPr>
          <a:lstStyle/>
          <a:p>
            <a:r>
              <a:rPr lang="en-US" b="1" dirty="0">
                <a:latin typeface="+mn-ea"/>
              </a:rPr>
              <a:t>Turner+2018</a:t>
            </a:r>
          </a:p>
        </p:txBody>
      </p:sp>
      <p:sp>
        <p:nvSpPr>
          <p:cNvPr id="6" name="TextBox 5">
            <a:extLst>
              <a:ext uri="{FF2B5EF4-FFF2-40B4-BE49-F238E27FC236}">
                <a16:creationId xmlns:a16="http://schemas.microsoft.com/office/drawing/2014/main" id="{5E0CB576-F59C-DEC0-986B-1FADF8D7FDF7}"/>
              </a:ext>
            </a:extLst>
          </p:cNvPr>
          <p:cNvSpPr txBox="1"/>
          <p:nvPr/>
        </p:nvSpPr>
        <p:spPr>
          <a:xfrm>
            <a:off x="486053" y="6308209"/>
            <a:ext cx="1968809" cy="369332"/>
          </a:xfrm>
          <a:prstGeom prst="rect">
            <a:avLst/>
          </a:prstGeom>
          <a:noFill/>
        </p:spPr>
        <p:txBody>
          <a:bodyPr wrap="none" rtlCol="0">
            <a:spAutoFit/>
          </a:bodyPr>
          <a:lstStyle/>
          <a:p>
            <a:r>
              <a:rPr lang="en-US" b="1" dirty="0">
                <a:latin typeface="+mn-ea"/>
              </a:rPr>
              <a:t>Hardcastle+2014</a:t>
            </a:r>
          </a:p>
        </p:txBody>
      </p:sp>
      <p:sp>
        <p:nvSpPr>
          <p:cNvPr id="10" name="TextBox 9">
            <a:extLst>
              <a:ext uri="{FF2B5EF4-FFF2-40B4-BE49-F238E27FC236}">
                <a16:creationId xmlns:a16="http://schemas.microsoft.com/office/drawing/2014/main" id="{57B96ACC-1541-3E1B-4525-C19B5F6BA8F6}"/>
              </a:ext>
            </a:extLst>
          </p:cNvPr>
          <p:cNvSpPr txBox="1"/>
          <p:nvPr/>
        </p:nvSpPr>
        <p:spPr>
          <a:xfrm>
            <a:off x="4806144" y="6003123"/>
            <a:ext cx="6777054" cy="369332"/>
          </a:xfrm>
          <a:prstGeom prst="rect">
            <a:avLst/>
          </a:prstGeom>
          <a:noFill/>
        </p:spPr>
        <p:txBody>
          <a:bodyPr wrap="square">
            <a:spAutoFit/>
          </a:bodyPr>
          <a:lstStyle/>
          <a:p>
            <a:pPr algn="ctr"/>
            <a:r>
              <a:rPr lang="en-US" b="1" dirty="0"/>
              <a:t>Are the current jets responsible for the past quenching?</a:t>
            </a:r>
          </a:p>
        </p:txBody>
      </p:sp>
    </p:spTree>
    <p:extLst>
      <p:ext uri="{BB962C8B-B14F-4D97-AF65-F5344CB8AC3E}">
        <p14:creationId xmlns:p14="http://schemas.microsoft.com/office/powerpoint/2010/main" val="288315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C456-F060-E96D-0625-551AB2AD8AD6}"/>
              </a:ext>
            </a:extLst>
          </p:cNvPr>
          <p:cNvSpPr>
            <a:spLocks noGrp="1"/>
          </p:cNvSpPr>
          <p:nvPr>
            <p:ph type="title"/>
          </p:nvPr>
        </p:nvSpPr>
        <p:spPr/>
        <p:txBody>
          <a:bodyPr>
            <a:normAutofit fontScale="90000"/>
          </a:bodyPr>
          <a:lstStyle/>
          <a:p>
            <a:r>
              <a:rPr lang="en-US" dirty="0"/>
              <a:t> What triggered the current radio AGN?</a:t>
            </a:r>
          </a:p>
        </p:txBody>
      </p:sp>
      <p:sp>
        <p:nvSpPr>
          <p:cNvPr id="4" name="Slide Number Placeholder 3">
            <a:extLst>
              <a:ext uri="{FF2B5EF4-FFF2-40B4-BE49-F238E27FC236}">
                <a16:creationId xmlns:a16="http://schemas.microsoft.com/office/drawing/2014/main" id="{A18AED21-FB34-DC4C-C968-736AC5186A48}"/>
              </a:ext>
            </a:extLst>
          </p:cNvPr>
          <p:cNvSpPr>
            <a:spLocks noGrp="1"/>
          </p:cNvSpPr>
          <p:nvPr>
            <p:ph type="sldNum" sz="quarter" idx="12"/>
          </p:nvPr>
        </p:nvSpPr>
        <p:spPr/>
        <p:txBody>
          <a:bodyPr/>
          <a:lstStyle/>
          <a:p>
            <a:fld id="{6F8A1D6D-7550-4D35-A6BA-32C32BFBD6D4}" type="slidenum">
              <a:rPr lang="zh-CN" altLang="en-US" smtClean="0"/>
              <a:t>12</a:t>
            </a:fld>
            <a:endParaRPr lang="zh-CN" altLang="en-US" dirty="0"/>
          </a:p>
        </p:txBody>
      </p:sp>
      <p:pic>
        <p:nvPicPr>
          <p:cNvPr id="11" name="图片 10">
            <a:extLst>
              <a:ext uri="{FF2B5EF4-FFF2-40B4-BE49-F238E27FC236}">
                <a16:creationId xmlns:a16="http://schemas.microsoft.com/office/drawing/2014/main" id="{F29DE51F-E598-12A9-02C6-50FC3C0896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9747" y="681037"/>
            <a:ext cx="4216703" cy="6176963"/>
          </a:xfrm>
          <a:prstGeom prst="rect">
            <a:avLst/>
          </a:prstGeom>
        </p:spPr>
      </p:pic>
      <p:sp>
        <p:nvSpPr>
          <p:cNvPr id="3" name="TextBox 2">
            <a:extLst>
              <a:ext uri="{FF2B5EF4-FFF2-40B4-BE49-F238E27FC236}">
                <a16:creationId xmlns:a16="http://schemas.microsoft.com/office/drawing/2014/main" id="{08A14381-DF18-BC3B-6F26-7196A53A5121}"/>
              </a:ext>
            </a:extLst>
          </p:cNvPr>
          <p:cNvSpPr txBox="1"/>
          <p:nvPr/>
        </p:nvSpPr>
        <p:spPr>
          <a:xfrm>
            <a:off x="3517602" y="1362074"/>
            <a:ext cx="2578398" cy="4247317"/>
          </a:xfrm>
          <a:prstGeom prst="rect">
            <a:avLst/>
          </a:prstGeom>
          <a:noFill/>
        </p:spPr>
        <p:txBody>
          <a:bodyPr wrap="none" rtlCol="0">
            <a:spAutoFit/>
          </a:bodyPr>
          <a:lstStyle/>
          <a:p>
            <a:r>
              <a:rPr lang="en-US" b="1" dirty="0"/>
              <a:t>Blackhole mass</a:t>
            </a:r>
          </a:p>
          <a:p>
            <a:endParaRPr lang="en-US" b="1" dirty="0"/>
          </a:p>
          <a:p>
            <a:endParaRPr lang="en-US" b="1" dirty="0"/>
          </a:p>
          <a:p>
            <a:endParaRPr lang="en-US" b="1" dirty="0"/>
          </a:p>
          <a:p>
            <a:endParaRPr lang="en-US" b="1" dirty="0"/>
          </a:p>
          <a:p>
            <a:endParaRPr lang="en-US" b="1" dirty="0"/>
          </a:p>
          <a:p>
            <a:endParaRPr lang="en-US" b="1" dirty="0"/>
          </a:p>
          <a:p>
            <a:r>
              <a:rPr lang="en-US" b="1" dirty="0"/>
              <a:t>Cosmic environment</a:t>
            </a:r>
          </a:p>
          <a:p>
            <a:endParaRPr lang="en-US" b="1" dirty="0"/>
          </a:p>
          <a:p>
            <a:endParaRPr lang="en-US" b="1" dirty="0"/>
          </a:p>
          <a:p>
            <a:endParaRPr lang="en-US" b="1" dirty="0"/>
          </a:p>
          <a:p>
            <a:endParaRPr lang="en-US" b="1" dirty="0"/>
          </a:p>
          <a:p>
            <a:endParaRPr lang="en-US" b="1" dirty="0"/>
          </a:p>
          <a:p>
            <a:endParaRPr lang="en-US" b="1" dirty="0"/>
          </a:p>
          <a:p>
            <a:r>
              <a:rPr lang="en-US" b="1" dirty="0"/>
              <a:t>Galaxy morphology</a:t>
            </a:r>
          </a:p>
        </p:txBody>
      </p:sp>
      <p:sp>
        <p:nvSpPr>
          <p:cNvPr id="6" name="Oval 5">
            <a:extLst>
              <a:ext uri="{FF2B5EF4-FFF2-40B4-BE49-F238E27FC236}">
                <a16:creationId xmlns:a16="http://schemas.microsoft.com/office/drawing/2014/main" id="{4BC8EB41-9952-372B-3AB6-0AA1C4BC8E52}"/>
              </a:ext>
            </a:extLst>
          </p:cNvPr>
          <p:cNvSpPr/>
          <p:nvPr/>
        </p:nvSpPr>
        <p:spPr>
          <a:xfrm>
            <a:off x="6694227" y="817028"/>
            <a:ext cx="4729994" cy="2952490"/>
          </a:xfrm>
          <a:prstGeom prst="ellipse">
            <a:avLst/>
          </a:prstGeom>
          <a:solidFill>
            <a:srgbClr val="99C4C2"/>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The M</a:t>
            </a:r>
            <a:r>
              <a:rPr lang="en-US" b="1" baseline="-25000" dirty="0">
                <a:latin typeface="Arial" panose="020B0604020202020204" pitchFamily="34" charset="0"/>
                <a:cs typeface="Arial" panose="020B0604020202020204" pitchFamily="34" charset="0"/>
              </a:rPr>
              <a:t>BH</a:t>
            </a:r>
            <a:r>
              <a:rPr lang="en-US" b="1" dirty="0">
                <a:latin typeface="Arial" panose="020B0604020202020204" pitchFamily="34" charset="0"/>
                <a:cs typeface="Arial" panose="020B0604020202020204" pitchFamily="34" charset="0"/>
              </a:rPr>
              <a:t> itself may be the most important trigger</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LoTSS can detect the emission from </a:t>
            </a:r>
            <a:r>
              <a:rPr lang="en-US" altLang="zh-CN" b="1" dirty="0">
                <a:latin typeface="Arial" panose="020B0604020202020204" pitchFamily="34" charset="0"/>
                <a:cs typeface="Arial" panose="020B0604020202020204" pitchFamily="34" charset="0"/>
              </a:rPr>
              <a:t>all the most massive blackholes (10</a:t>
            </a:r>
            <a:r>
              <a:rPr lang="en-US" altLang="zh-CN" b="1" baseline="30000" dirty="0">
                <a:latin typeface="Arial" panose="020B0604020202020204" pitchFamily="34" charset="0"/>
                <a:cs typeface="Arial" panose="020B0604020202020204" pitchFamily="34" charset="0"/>
              </a:rPr>
              <a:t>9</a:t>
            </a:r>
            <a:r>
              <a:rPr lang="en-US" altLang="zh-CN" b="1" dirty="0">
                <a:latin typeface="Arial" panose="020B0604020202020204" pitchFamily="34" charset="0"/>
                <a:cs typeface="Arial" panose="020B0604020202020204" pitchFamily="34" charset="0"/>
              </a:rPr>
              <a:t> M</a:t>
            </a:r>
            <a:r>
              <a:rPr lang="zh-CN" altLang="en-US" b="1" baseline="-25000" dirty="0">
                <a:latin typeface="Arial" panose="020B0604020202020204" pitchFamily="34" charset="0"/>
                <a:cs typeface="Arial" panose="020B0604020202020204" pitchFamily="34" charset="0"/>
              </a:rPr>
              <a:t>⊙</a:t>
            </a:r>
            <a:r>
              <a:rPr lang="en-US" altLang="zh-CN" b="1" dirty="0">
                <a:latin typeface="Arial" panose="020B0604020202020204" pitchFamily="34" charset="0"/>
                <a:cs typeface="Arial" panose="020B0604020202020204" pitchFamily="34" charset="0"/>
              </a:rPr>
              <a:t>) in nearby universe.</a:t>
            </a:r>
          </a:p>
        </p:txBody>
      </p:sp>
      <p:sp>
        <p:nvSpPr>
          <p:cNvPr id="7" name="Flowchart: Alternate Process 6">
            <a:extLst>
              <a:ext uri="{FF2B5EF4-FFF2-40B4-BE49-F238E27FC236}">
                <a16:creationId xmlns:a16="http://schemas.microsoft.com/office/drawing/2014/main" id="{B02C8B54-7099-E156-C2FA-20F7A49C36C9}"/>
              </a:ext>
            </a:extLst>
          </p:cNvPr>
          <p:cNvSpPr/>
          <p:nvPr/>
        </p:nvSpPr>
        <p:spPr>
          <a:xfrm>
            <a:off x="6310337" y="3892502"/>
            <a:ext cx="5497773" cy="2782935"/>
          </a:xfrm>
          <a:prstGeom prst="flowChartAlternateProcess">
            <a:avLst/>
          </a:prstGeom>
          <a:solidFill>
            <a:srgbClr val="99C4C2"/>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Hints f</a:t>
            </a:r>
            <a:r>
              <a:rPr lang="en-US" b="1" dirty="0">
                <a:solidFill>
                  <a:schemeClr val="dk1"/>
                </a:solidFill>
                <a:latin typeface="Arial" panose="020B0604020202020204" pitchFamily="34" charset="0"/>
                <a:cs typeface="Arial" panose="020B0604020202020204" pitchFamily="34" charset="0"/>
              </a:rPr>
              <a:t>or AGN feedback scenario:</a:t>
            </a:r>
          </a:p>
          <a:p>
            <a:pPr algn="ctr"/>
            <a:endParaRPr lang="en-US" b="1"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dk1"/>
                </a:solidFill>
                <a:latin typeface="Arial" panose="020B0604020202020204" pitchFamily="34" charset="0"/>
                <a:cs typeface="Arial" panose="020B0604020202020204" pitchFamily="34" charset="0"/>
              </a:rPr>
              <a:t>Current jets may not be responsible the observed quenching.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Higher stellar dispersion indicate that their SMBH accreted faster in the past.  (e.g. stronger AGN, more mergers etc.)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Jets are helping galaxies to maintain quiescent</a:t>
            </a:r>
          </a:p>
        </p:txBody>
      </p:sp>
    </p:spTree>
    <p:extLst>
      <p:ext uri="{BB962C8B-B14F-4D97-AF65-F5344CB8AC3E}">
        <p14:creationId xmlns:p14="http://schemas.microsoft.com/office/powerpoint/2010/main" val="386333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40FAF5B-4CFF-66A4-D039-E1C6B163483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7734"/>
          <a:stretch/>
        </p:blipFill>
        <p:spPr>
          <a:xfrm rot="10800000">
            <a:off x="2941133" y="5794396"/>
            <a:ext cx="526045" cy="692150"/>
          </a:xfrm>
          <a:prstGeom prst="rect">
            <a:avLst/>
          </a:prstGeom>
        </p:spPr>
      </p:pic>
      <p:sp>
        <p:nvSpPr>
          <p:cNvPr id="2" name="Title 1">
            <a:extLst>
              <a:ext uri="{FF2B5EF4-FFF2-40B4-BE49-F238E27FC236}">
                <a16:creationId xmlns:a16="http://schemas.microsoft.com/office/drawing/2014/main" id="{F8E35612-B334-7749-2601-8320C7BA6BD9}"/>
              </a:ext>
            </a:extLst>
          </p:cNvPr>
          <p:cNvSpPr>
            <a:spLocks noGrp="1"/>
          </p:cNvSpPr>
          <p:nvPr>
            <p:ph type="title"/>
          </p:nvPr>
        </p:nvSpPr>
        <p:spPr/>
        <p:txBody>
          <a:bodyPr>
            <a:normAutofit fontScale="90000"/>
          </a:bodyPr>
          <a:lstStyle/>
          <a:p>
            <a:r>
              <a:rPr lang="en-US" dirty="0"/>
              <a:t> The IFU-LOFAR results now and future</a:t>
            </a:r>
          </a:p>
        </p:txBody>
      </p:sp>
      <p:sp>
        <p:nvSpPr>
          <p:cNvPr id="4" name="Slide Number Placeholder 3">
            <a:extLst>
              <a:ext uri="{FF2B5EF4-FFF2-40B4-BE49-F238E27FC236}">
                <a16:creationId xmlns:a16="http://schemas.microsoft.com/office/drawing/2014/main" id="{F0555D9F-D4D2-2AB7-0576-BA6777CCB621}"/>
              </a:ext>
            </a:extLst>
          </p:cNvPr>
          <p:cNvSpPr>
            <a:spLocks noGrp="1"/>
          </p:cNvSpPr>
          <p:nvPr>
            <p:ph type="sldNum" sz="quarter" idx="12"/>
          </p:nvPr>
        </p:nvSpPr>
        <p:spPr/>
        <p:txBody>
          <a:bodyPr/>
          <a:lstStyle/>
          <a:p>
            <a:fld id="{6F8A1D6D-7550-4D35-A6BA-32C32BFBD6D4}" type="slidenum">
              <a:rPr lang="zh-CN" altLang="en-US" smtClean="0"/>
              <a:t>13</a:t>
            </a:fld>
            <a:endParaRPr lang="zh-CN" altLang="en-US" dirty="0"/>
          </a:p>
        </p:txBody>
      </p:sp>
      <p:pic>
        <p:nvPicPr>
          <p:cNvPr id="23" name="Graphic 22">
            <a:extLst>
              <a:ext uri="{FF2B5EF4-FFF2-40B4-BE49-F238E27FC236}">
                <a16:creationId xmlns:a16="http://schemas.microsoft.com/office/drawing/2014/main" id="{9D00236C-3978-A6C0-2CFE-91AE317657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02735" y="1038883"/>
            <a:ext cx="1809750" cy="1809750"/>
          </a:xfrm>
          <a:prstGeom prst="rect">
            <a:avLst/>
          </a:prstGeom>
        </p:spPr>
      </p:pic>
      <p:pic>
        <p:nvPicPr>
          <p:cNvPr id="29" name="Picture 28">
            <a:extLst>
              <a:ext uri="{FF2B5EF4-FFF2-40B4-BE49-F238E27FC236}">
                <a16:creationId xmlns:a16="http://schemas.microsoft.com/office/drawing/2014/main" id="{3076DEA7-BAC3-9DA3-74BB-48FFE69A33C8}"/>
              </a:ext>
            </a:extLst>
          </p:cNvPr>
          <p:cNvPicPr>
            <a:picLocks noChangeAspect="1"/>
          </p:cNvPicPr>
          <p:nvPr/>
        </p:nvPicPr>
        <p:blipFill>
          <a:blip r:embed="rId7"/>
          <a:stretch>
            <a:fillRect/>
          </a:stretch>
        </p:blipFill>
        <p:spPr>
          <a:xfrm>
            <a:off x="2122301" y="2815095"/>
            <a:ext cx="2036240" cy="1737511"/>
          </a:xfrm>
          <a:prstGeom prst="rect">
            <a:avLst/>
          </a:prstGeom>
        </p:spPr>
      </p:pic>
      <p:sp>
        <p:nvSpPr>
          <p:cNvPr id="30" name="Oval 29">
            <a:extLst>
              <a:ext uri="{FF2B5EF4-FFF2-40B4-BE49-F238E27FC236}">
                <a16:creationId xmlns:a16="http://schemas.microsoft.com/office/drawing/2014/main" id="{1D7818B7-75E3-786F-5432-429298D9F91C}"/>
              </a:ext>
            </a:extLst>
          </p:cNvPr>
          <p:cNvSpPr/>
          <p:nvPr/>
        </p:nvSpPr>
        <p:spPr>
          <a:xfrm>
            <a:off x="2822921" y="3411197"/>
            <a:ext cx="634999" cy="545305"/>
          </a:xfrm>
          <a:custGeom>
            <a:avLst/>
            <a:gdLst>
              <a:gd name="connsiteX0" fmla="*/ 0 w 634999"/>
              <a:gd name="connsiteY0" fmla="*/ 272653 h 545305"/>
              <a:gd name="connsiteX1" fmla="*/ 317500 w 634999"/>
              <a:gd name="connsiteY1" fmla="*/ 0 h 545305"/>
              <a:gd name="connsiteX2" fmla="*/ 635000 w 634999"/>
              <a:gd name="connsiteY2" fmla="*/ 272653 h 545305"/>
              <a:gd name="connsiteX3" fmla="*/ 317500 w 634999"/>
              <a:gd name="connsiteY3" fmla="*/ 545306 h 545305"/>
              <a:gd name="connsiteX4" fmla="*/ 0 w 634999"/>
              <a:gd name="connsiteY4" fmla="*/ 272653 h 54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999" h="545305" fill="none" extrusionOk="0">
                <a:moveTo>
                  <a:pt x="0" y="272653"/>
                </a:moveTo>
                <a:cubicBezTo>
                  <a:pt x="19294" y="119600"/>
                  <a:pt x="156005" y="7594"/>
                  <a:pt x="317500" y="0"/>
                </a:cubicBezTo>
                <a:cubicBezTo>
                  <a:pt x="467261" y="-7057"/>
                  <a:pt x="652987" y="126132"/>
                  <a:pt x="635000" y="272653"/>
                </a:cubicBezTo>
                <a:cubicBezTo>
                  <a:pt x="642048" y="422530"/>
                  <a:pt x="472452" y="566953"/>
                  <a:pt x="317500" y="545306"/>
                </a:cubicBezTo>
                <a:cubicBezTo>
                  <a:pt x="145480" y="555542"/>
                  <a:pt x="818" y="431576"/>
                  <a:pt x="0" y="272653"/>
                </a:cubicBezTo>
                <a:close/>
              </a:path>
              <a:path w="634999" h="545305" stroke="0" extrusionOk="0">
                <a:moveTo>
                  <a:pt x="0" y="272653"/>
                </a:moveTo>
                <a:cubicBezTo>
                  <a:pt x="16317" y="107465"/>
                  <a:pt x="126130" y="13940"/>
                  <a:pt x="317500" y="0"/>
                </a:cubicBezTo>
                <a:cubicBezTo>
                  <a:pt x="487152" y="-28026"/>
                  <a:pt x="631391" y="126564"/>
                  <a:pt x="635000" y="272653"/>
                </a:cubicBezTo>
                <a:cubicBezTo>
                  <a:pt x="647024" y="451160"/>
                  <a:pt x="493547" y="523289"/>
                  <a:pt x="317500" y="545306"/>
                </a:cubicBezTo>
                <a:cubicBezTo>
                  <a:pt x="141568" y="549995"/>
                  <a:pt x="-25177" y="416579"/>
                  <a:pt x="0" y="272653"/>
                </a:cubicBezTo>
                <a:close/>
              </a:path>
            </a:pathLst>
          </a:custGeom>
          <a:solidFill>
            <a:srgbClr val="C00000"/>
          </a:solidFill>
          <a:ln w="76200">
            <a:solidFill>
              <a:srgbClr val="C00000"/>
            </a:solidFill>
            <a:extLst>
              <a:ext uri="{C807C97D-BFC1-408E-A445-0C87EB9F89A2}">
                <ask:lineSketchStyleProps xmlns:ask="http://schemas.microsoft.com/office/drawing/2018/sketchyshapes" sd="2091018771">
                  <a:prstGeom prst="ellipse">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Oval 30">
            <a:extLst>
              <a:ext uri="{FF2B5EF4-FFF2-40B4-BE49-F238E27FC236}">
                <a16:creationId xmlns:a16="http://schemas.microsoft.com/office/drawing/2014/main" id="{9AECD172-D20A-330C-DA92-4287ABAAC860}"/>
              </a:ext>
            </a:extLst>
          </p:cNvPr>
          <p:cNvSpPr/>
          <p:nvPr/>
        </p:nvSpPr>
        <p:spPr>
          <a:xfrm>
            <a:off x="2317036" y="5244490"/>
            <a:ext cx="1695449" cy="790575"/>
          </a:xfrm>
          <a:custGeom>
            <a:avLst/>
            <a:gdLst>
              <a:gd name="connsiteX0" fmla="*/ 0 w 1695449"/>
              <a:gd name="connsiteY0" fmla="*/ 395288 h 790575"/>
              <a:gd name="connsiteX1" fmla="*/ 847725 w 1695449"/>
              <a:gd name="connsiteY1" fmla="*/ 0 h 790575"/>
              <a:gd name="connsiteX2" fmla="*/ 1695450 w 1695449"/>
              <a:gd name="connsiteY2" fmla="*/ 395288 h 790575"/>
              <a:gd name="connsiteX3" fmla="*/ 847725 w 1695449"/>
              <a:gd name="connsiteY3" fmla="*/ 790576 h 790575"/>
              <a:gd name="connsiteX4" fmla="*/ 0 w 1695449"/>
              <a:gd name="connsiteY4" fmla="*/ 395288 h 79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9" h="790575" fill="none" extrusionOk="0">
                <a:moveTo>
                  <a:pt x="0" y="395288"/>
                </a:moveTo>
                <a:cubicBezTo>
                  <a:pt x="33646" y="172666"/>
                  <a:pt x="403762" y="13276"/>
                  <a:pt x="847725" y="0"/>
                </a:cubicBezTo>
                <a:cubicBezTo>
                  <a:pt x="1277073" y="-10711"/>
                  <a:pt x="1726324" y="183947"/>
                  <a:pt x="1695450" y="395288"/>
                </a:cubicBezTo>
                <a:cubicBezTo>
                  <a:pt x="1762663" y="606879"/>
                  <a:pt x="1289983" y="818091"/>
                  <a:pt x="847725" y="790576"/>
                </a:cubicBezTo>
                <a:cubicBezTo>
                  <a:pt x="392098" y="829182"/>
                  <a:pt x="1972" y="633708"/>
                  <a:pt x="0" y="395288"/>
                </a:cubicBezTo>
                <a:close/>
              </a:path>
              <a:path w="1695449" h="790575" stroke="0" extrusionOk="0">
                <a:moveTo>
                  <a:pt x="0" y="395288"/>
                </a:moveTo>
                <a:cubicBezTo>
                  <a:pt x="44672" y="136990"/>
                  <a:pt x="348150" y="27315"/>
                  <a:pt x="847725" y="0"/>
                </a:cubicBezTo>
                <a:cubicBezTo>
                  <a:pt x="1308793" y="-35012"/>
                  <a:pt x="1692911" y="180137"/>
                  <a:pt x="1695450" y="395288"/>
                </a:cubicBezTo>
                <a:cubicBezTo>
                  <a:pt x="1701473" y="627587"/>
                  <a:pt x="1317335" y="745600"/>
                  <a:pt x="847725" y="790576"/>
                </a:cubicBezTo>
                <a:cubicBezTo>
                  <a:pt x="374892" y="828017"/>
                  <a:pt x="-9116" y="611190"/>
                  <a:pt x="0" y="395288"/>
                </a:cubicBezTo>
                <a:close/>
              </a:path>
            </a:pathLst>
          </a:custGeom>
          <a:solidFill>
            <a:srgbClr val="C00000"/>
          </a:solidFill>
          <a:ln w="76200">
            <a:solidFill>
              <a:srgbClr val="C00000"/>
            </a:solidFill>
            <a:extLst>
              <a:ext uri="{C807C97D-BFC1-408E-A445-0C87EB9F89A2}">
                <ask:lineSketchStyleProps xmlns:ask="http://schemas.microsoft.com/office/drawing/2018/sketchyshapes" sd="2091018771">
                  <a:prstGeom prst="ellipse">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Graphic 6">
            <a:extLst>
              <a:ext uri="{FF2B5EF4-FFF2-40B4-BE49-F238E27FC236}">
                <a16:creationId xmlns:a16="http://schemas.microsoft.com/office/drawing/2014/main" id="{78D29E29-2533-4441-A243-285968870C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72673" y="5412764"/>
            <a:ext cx="452437" cy="452437"/>
          </a:xfrm>
          <a:prstGeom prst="rect">
            <a:avLst/>
          </a:prstGeom>
        </p:spPr>
      </p:pic>
      <p:pic>
        <p:nvPicPr>
          <p:cNvPr id="8" name="Graphic 7">
            <a:extLst>
              <a:ext uri="{FF2B5EF4-FFF2-40B4-BE49-F238E27FC236}">
                <a16:creationId xmlns:a16="http://schemas.microsoft.com/office/drawing/2014/main" id="{001A6342-D715-3903-D47C-7821582F63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2152" y="3569551"/>
            <a:ext cx="236536" cy="236536"/>
          </a:xfrm>
          <a:prstGeom prst="rect">
            <a:avLst/>
          </a:prstGeom>
        </p:spPr>
      </p:pic>
      <p:pic>
        <p:nvPicPr>
          <p:cNvPr id="13" name="Graphic 12">
            <a:extLst>
              <a:ext uri="{FF2B5EF4-FFF2-40B4-BE49-F238E27FC236}">
                <a16:creationId xmlns:a16="http://schemas.microsoft.com/office/drawing/2014/main" id="{A5B76222-A009-B7A9-3DF2-5F861361B70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7734"/>
          <a:stretch/>
        </p:blipFill>
        <p:spPr>
          <a:xfrm>
            <a:off x="2935868" y="4793009"/>
            <a:ext cx="526045" cy="692150"/>
          </a:xfrm>
          <a:prstGeom prst="rect">
            <a:avLst/>
          </a:prstGeom>
        </p:spPr>
      </p:pic>
      <p:pic>
        <p:nvPicPr>
          <p:cNvPr id="24" name="Graphic 23">
            <a:extLst>
              <a:ext uri="{FF2B5EF4-FFF2-40B4-BE49-F238E27FC236}">
                <a16:creationId xmlns:a16="http://schemas.microsoft.com/office/drawing/2014/main" id="{8CE01C30-123D-9491-3D80-D0EEC8C697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615" y="1051541"/>
            <a:ext cx="1809750" cy="1809750"/>
          </a:xfrm>
          <a:prstGeom prst="rect">
            <a:avLst/>
          </a:prstGeom>
        </p:spPr>
      </p:pic>
      <p:pic>
        <p:nvPicPr>
          <p:cNvPr id="25" name="Picture 24">
            <a:extLst>
              <a:ext uri="{FF2B5EF4-FFF2-40B4-BE49-F238E27FC236}">
                <a16:creationId xmlns:a16="http://schemas.microsoft.com/office/drawing/2014/main" id="{B890F255-83B3-808B-A9DC-C082DC57A013}"/>
              </a:ext>
            </a:extLst>
          </p:cNvPr>
          <p:cNvPicPr>
            <a:picLocks noChangeAspect="1"/>
          </p:cNvPicPr>
          <p:nvPr/>
        </p:nvPicPr>
        <p:blipFill>
          <a:blip r:embed="rId7"/>
          <a:stretch>
            <a:fillRect/>
          </a:stretch>
        </p:blipFill>
        <p:spPr>
          <a:xfrm>
            <a:off x="181181" y="2827753"/>
            <a:ext cx="2036240" cy="1737511"/>
          </a:xfrm>
          <a:prstGeom prst="rect">
            <a:avLst/>
          </a:prstGeom>
        </p:spPr>
      </p:pic>
      <p:sp>
        <p:nvSpPr>
          <p:cNvPr id="26" name="Oval 25">
            <a:extLst>
              <a:ext uri="{FF2B5EF4-FFF2-40B4-BE49-F238E27FC236}">
                <a16:creationId xmlns:a16="http://schemas.microsoft.com/office/drawing/2014/main" id="{6B2EFA5B-6046-D7C2-06A9-78DB1470A468}"/>
              </a:ext>
            </a:extLst>
          </p:cNvPr>
          <p:cNvSpPr/>
          <p:nvPr/>
        </p:nvSpPr>
        <p:spPr>
          <a:xfrm>
            <a:off x="881801" y="3423855"/>
            <a:ext cx="634999" cy="545305"/>
          </a:xfrm>
          <a:custGeom>
            <a:avLst/>
            <a:gdLst>
              <a:gd name="connsiteX0" fmla="*/ 0 w 634999"/>
              <a:gd name="connsiteY0" fmla="*/ 272653 h 545305"/>
              <a:gd name="connsiteX1" fmla="*/ 317500 w 634999"/>
              <a:gd name="connsiteY1" fmla="*/ 0 h 545305"/>
              <a:gd name="connsiteX2" fmla="*/ 635000 w 634999"/>
              <a:gd name="connsiteY2" fmla="*/ 272653 h 545305"/>
              <a:gd name="connsiteX3" fmla="*/ 317500 w 634999"/>
              <a:gd name="connsiteY3" fmla="*/ 545306 h 545305"/>
              <a:gd name="connsiteX4" fmla="*/ 0 w 634999"/>
              <a:gd name="connsiteY4" fmla="*/ 272653 h 54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999" h="545305" fill="none" extrusionOk="0">
                <a:moveTo>
                  <a:pt x="0" y="272653"/>
                </a:moveTo>
                <a:cubicBezTo>
                  <a:pt x="19294" y="119600"/>
                  <a:pt x="156005" y="7594"/>
                  <a:pt x="317500" y="0"/>
                </a:cubicBezTo>
                <a:cubicBezTo>
                  <a:pt x="467261" y="-7057"/>
                  <a:pt x="652987" y="126132"/>
                  <a:pt x="635000" y="272653"/>
                </a:cubicBezTo>
                <a:cubicBezTo>
                  <a:pt x="642048" y="422530"/>
                  <a:pt x="472452" y="566953"/>
                  <a:pt x="317500" y="545306"/>
                </a:cubicBezTo>
                <a:cubicBezTo>
                  <a:pt x="145480" y="555542"/>
                  <a:pt x="818" y="431576"/>
                  <a:pt x="0" y="272653"/>
                </a:cubicBezTo>
                <a:close/>
              </a:path>
              <a:path w="634999" h="545305" stroke="0" extrusionOk="0">
                <a:moveTo>
                  <a:pt x="0" y="272653"/>
                </a:moveTo>
                <a:cubicBezTo>
                  <a:pt x="16317" y="107465"/>
                  <a:pt x="126130" y="13940"/>
                  <a:pt x="317500" y="0"/>
                </a:cubicBezTo>
                <a:cubicBezTo>
                  <a:pt x="487152" y="-28026"/>
                  <a:pt x="631391" y="126564"/>
                  <a:pt x="635000" y="272653"/>
                </a:cubicBezTo>
                <a:cubicBezTo>
                  <a:pt x="647024" y="451160"/>
                  <a:pt x="493547" y="523289"/>
                  <a:pt x="317500" y="545306"/>
                </a:cubicBezTo>
                <a:cubicBezTo>
                  <a:pt x="141568" y="549995"/>
                  <a:pt x="-25177" y="416579"/>
                  <a:pt x="0" y="272653"/>
                </a:cubicBezTo>
                <a:close/>
              </a:path>
            </a:pathLst>
          </a:custGeom>
          <a:solidFill>
            <a:srgbClr val="C00000"/>
          </a:solidFill>
          <a:ln w="76200">
            <a:solidFill>
              <a:srgbClr val="C00000"/>
            </a:solidFill>
            <a:extLst>
              <a:ext uri="{C807C97D-BFC1-408E-A445-0C87EB9F89A2}">
                <ask:lineSketchStyleProps xmlns:ask="http://schemas.microsoft.com/office/drawing/2018/sketchyshapes" sd="2091018771">
                  <a:prstGeom prst="ellipse">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17BA261C-1081-B375-6EC5-BF1BC9239884}"/>
              </a:ext>
            </a:extLst>
          </p:cNvPr>
          <p:cNvSpPr/>
          <p:nvPr/>
        </p:nvSpPr>
        <p:spPr>
          <a:xfrm>
            <a:off x="375916" y="5257148"/>
            <a:ext cx="1695449" cy="790575"/>
          </a:xfrm>
          <a:custGeom>
            <a:avLst/>
            <a:gdLst>
              <a:gd name="connsiteX0" fmla="*/ 0 w 1695449"/>
              <a:gd name="connsiteY0" fmla="*/ 395288 h 790575"/>
              <a:gd name="connsiteX1" fmla="*/ 847725 w 1695449"/>
              <a:gd name="connsiteY1" fmla="*/ 0 h 790575"/>
              <a:gd name="connsiteX2" fmla="*/ 1695450 w 1695449"/>
              <a:gd name="connsiteY2" fmla="*/ 395288 h 790575"/>
              <a:gd name="connsiteX3" fmla="*/ 847725 w 1695449"/>
              <a:gd name="connsiteY3" fmla="*/ 790576 h 790575"/>
              <a:gd name="connsiteX4" fmla="*/ 0 w 1695449"/>
              <a:gd name="connsiteY4" fmla="*/ 395288 h 79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9" h="790575" fill="none" extrusionOk="0">
                <a:moveTo>
                  <a:pt x="0" y="395288"/>
                </a:moveTo>
                <a:cubicBezTo>
                  <a:pt x="33646" y="172666"/>
                  <a:pt x="403762" y="13276"/>
                  <a:pt x="847725" y="0"/>
                </a:cubicBezTo>
                <a:cubicBezTo>
                  <a:pt x="1277073" y="-10711"/>
                  <a:pt x="1726324" y="183947"/>
                  <a:pt x="1695450" y="395288"/>
                </a:cubicBezTo>
                <a:cubicBezTo>
                  <a:pt x="1762663" y="606879"/>
                  <a:pt x="1289983" y="818091"/>
                  <a:pt x="847725" y="790576"/>
                </a:cubicBezTo>
                <a:cubicBezTo>
                  <a:pt x="392098" y="829182"/>
                  <a:pt x="1972" y="633708"/>
                  <a:pt x="0" y="395288"/>
                </a:cubicBezTo>
                <a:close/>
              </a:path>
              <a:path w="1695449" h="790575" stroke="0" extrusionOk="0">
                <a:moveTo>
                  <a:pt x="0" y="395288"/>
                </a:moveTo>
                <a:cubicBezTo>
                  <a:pt x="44672" y="136990"/>
                  <a:pt x="348150" y="27315"/>
                  <a:pt x="847725" y="0"/>
                </a:cubicBezTo>
                <a:cubicBezTo>
                  <a:pt x="1308793" y="-35012"/>
                  <a:pt x="1692911" y="180137"/>
                  <a:pt x="1695450" y="395288"/>
                </a:cubicBezTo>
                <a:cubicBezTo>
                  <a:pt x="1701473" y="627587"/>
                  <a:pt x="1317335" y="745600"/>
                  <a:pt x="847725" y="790576"/>
                </a:cubicBezTo>
                <a:cubicBezTo>
                  <a:pt x="374892" y="828017"/>
                  <a:pt x="-9116" y="611190"/>
                  <a:pt x="0" y="395288"/>
                </a:cubicBezTo>
                <a:close/>
              </a:path>
            </a:pathLst>
          </a:custGeom>
          <a:solidFill>
            <a:srgbClr val="C00000"/>
          </a:solidFill>
          <a:ln w="76200">
            <a:solidFill>
              <a:srgbClr val="C00000"/>
            </a:solidFill>
            <a:extLst>
              <a:ext uri="{C807C97D-BFC1-408E-A445-0C87EB9F89A2}">
                <ask:lineSketchStyleProps xmlns:ask="http://schemas.microsoft.com/office/drawing/2018/sketchyshapes" sd="2091018771">
                  <a:prstGeom prst="ellipse">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Graphic 27">
            <a:extLst>
              <a:ext uri="{FF2B5EF4-FFF2-40B4-BE49-F238E27FC236}">
                <a16:creationId xmlns:a16="http://schemas.microsoft.com/office/drawing/2014/main" id="{DAD8B1DD-6D7B-FC70-F6D2-AE0CFB6994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1553" y="5425422"/>
            <a:ext cx="452437" cy="452437"/>
          </a:xfrm>
          <a:prstGeom prst="rect">
            <a:avLst/>
          </a:prstGeom>
        </p:spPr>
      </p:pic>
      <p:pic>
        <p:nvPicPr>
          <p:cNvPr id="36" name="Graphic 35">
            <a:extLst>
              <a:ext uri="{FF2B5EF4-FFF2-40B4-BE49-F238E27FC236}">
                <a16:creationId xmlns:a16="http://schemas.microsoft.com/office/drawing/2014/main" id="{8FAF34D1-195A-3EB0-D7C3-EB20461F1E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1032" y="3582209"/>
            <a:ext cx="236536" cy="236536"/>
          </a:xfrm>
          <a:prstGeom prst="rect">
            <a:avLst/>
          </a:prstGeom>
        </p:spPr>
      </p:pic>
      <p:sp>
        <p:nvSpPr>
          <p:cNvPr id="38" name="Moon 37">
            <a:extLst>
              <a:ext uri="{FF2B5EF4-FFF2-40B4-BE49-F238E27FC236}">
                <a16:creationId xmlns:a16="http://schemas.microsoft.com/office/drawing/2014/main" id="{3CCBE04D-4B90-A22C-C21D-BB5343D2336D}"/>
              </a:ext>
            </a:extLst>
          </p:cNvPr>
          <p:cNvSpPr/>
          <p:nvPr/>
        </p:nvSpPr>
        <p:spPr>
          <a:xfrm>
            <a:off x="331732" y="5257148"/>
            <a:ext cx="749300" cy="837848"/>
          </a:xfrm>
          <a:prstGeom prst="moon">
            <a:avLst/>
          </a:prstGeom>
          <a:solidFill>
            <a:srgbClr val="00B0F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39" name="Moon 38">
            <a:extLst>
              <a:ext uri="{FF2B5EF4-FFF2-40B4-BE49-F238E27FC236}">
                <a16:creationId xmlns:a16="http://schemas.microsoft.com/office/drawing/2014/main" id="{8C8FAFF9-B2C0-73F9-F4C0-1B9433EBB662}"/>
              </a:ext>
            </a:extLst>
          </p:cNvPr>
          <p:cNvSpPr/>
          <p:nvPr/>
        </p:nvSpPr>
        <p:spPr>
          <a:xfrm rot="10800000">
            <a:off x="1401446" y="5232716"/>
            <a:ext cx="749300" cy="837848"/>
          </a:xfrm>
          <a:prstGeom prst="moon">
            <a:avLst/>
          </a:prstGeom>
          <a:solidFill>
            <a:srgbClr val="00B0F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22DF8ABD-C2A0-E034-60A4-5ED04FC83DAC}"/>
              </a:ext>
            </a:extLst>
          </p:cNvPr>
          <p:cNvSpPr/>
          <p:nvPr/>
        </p:nvSpPr>
        <p:spPr>
          <a:xfrm>
            <a:off x="4523807" y="4904725"/>
            <a:ext cx="3316832" cy="1581821"/>
          </a:xfrm>
          <a:prstGeom prst="roundRect">
            <a:avLst/>
          </a:prstGeom>
          <a:solidFill>
            <a:srgbClr val="99C4C2"/>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ctr">
              <a:buFont typeface="Arial" panose="020B0604020202020204" pitchFamily="34" charset="0"/>
              <a:buChar char="•"/>
            </a:pPr>
            <a:r>
              <a:rPr lang="en-US" b="1" dirty="0">
                <a:solidFill>
                  <a:schemeClr val="dk1"/>
                </a:solidFill>
                <a:latin typeface="Arial" panose="020B0604020202020204" pitchFamily="34" charset="0"/>
                <a:cs typeface="Arial" panose="020B0604020202020204" pitchFamily="34" charset="0"/>
              </a:rPr>
              <a:t>Emitting jets.</a:t>
            </a:r>
          </a:p>
          <a:p>
            <a:pPr marL="285750" indent="-285750" algn="ctr">
              <a:buFont typeface="Arial" panose="020B0604020202020204" pitchFamily="34" charset="0"/>
              <a:buChar char="•"/>
            </a:pPr>
            <a:r>
              <a:rPr lang="en-US" b="1" dirty="0">
                <a:solidFill>
                  <a:schemeClr val="dk1"/>
                </a:solidFill>
                <a:latin typeface="Arial" panose="020B0604020202020204" pitchFamily="34" charset="0"/>
                <a:cs typeface="Arial" panose="020B0604020202020204" pitchFamily="34" charset="0"/>
              </a:rPr>
              <a:t>Quench at all radii.</a:t>
            </a:r>
          </a:p>
          <a:p>
            <a:pPr marL="285750" indent="-285750" algn="ctr">
              <a:buFont typeface="Arial" panose="020B0604020202020204" pitchFamily="34" charset="0"/>
              <a:buChar char="•"/>
            </a:pPr>
            <a:r>
              <a:rPr lang="en-US" b="1" dirty="0">
                <a:solidFill>
                  <a:schemeClr val="dk1"/>
                </a:solidFill>
                <a:latin typeface="Arial" panose="020B0604020202020204" pitchFamily="34" charset="0"/>
                <a:cs typeface="Arial" panose="020B0604020202020204" pitchFamily="34" charset="0"/>
              </a:rPr>
              <a:t>Ionizing nuclear gas</a:t>
            </a:r>
          </a:p>
          <a:p>
            <a:pPr marL="285750" indent="-285750" algn="ctr">
              <a:buFont typeface="Arial" panose="020B0604020202020204" pitchFamily="34" charset="0"/>
              <a:buChar char="•"/>
            </a:pPr>
            <a:r>
              <a:rPr lang="en-US" b="1" dirty="0">
                <a:latin typeface="Arial" panose="020B0604020202020204" pitchFamily="34" charset="0"/>
                <a:cs typeface="Arial" panose="020B0604020202020204" pitchFamily="34" charset="0"/>
              </a:rPr>
              <a:t>Lower angular momentum (Zheng+22).</a:t>
            </a:r>
            <a:endParaRPr lang="en-US" b="1" dirty="0">
              <a:solidFill>
                <a:schemeClr val="dk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1D3CC6E-475C-E82E-33D5-BA863CB2006A}"/>
              </a:ext>
            </a:extLst>
          </p:cNvPr>
          <p:cNvSpPr/>
          <p:nvPr/>
        </p:nvSpPr>
        <p:spPr>
          <a:xfrm>
            <a:off x="4523806" y="3150449"/>
            <a:ext cx="3316831" cy="1066800"/>
          </a:xfrm>
          <a:prstGeom prst="roundRect">
            <a:avLst/>
          </a:prstGeom>
          <a:solidFill>
            <a:srgbClr val="99C4C2"/>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ctr">
              <a:buFont typeface="Arial" panose="020B0604020202020204" pitchFamily="34" charset="0"/>
              <a:buChar char="•"/>
            </a:pPr>
            <a:r>
              <a:rPr lang="en-US" b="1" dirty="0">
                <a:solidFill>
                  <a:schemeClr val="dk1"/>
                </a:solidFill>
                <a:latin typeface="Arial" panose="020B0604020202020204" pitchFamily="34" charset="0"/>
                <a:cs typeface="Arial" panose="020B0604020202020204" pitchFamily="34" charset="0"/>
              </a:rPr>
              <a:t>Forming more stars.</a:t>
            </a:r>
          </a:p>
          <a:p>
            <a:pPr marL="285750" indent="-285750" algn="ctr">
              <a:buFont typeface="Arial" panose="020B0604020202020204" pitchFamily="34" charset="0"/>
              <a:buChar char="•"/>
            </a:pPr>
            <a:r>
              <a:rPr lang="en-US" b="1" dirty="0">
                <a:solidFill>
                  <a:schemeClr val="dk1"/>
                </a:solidFill>
                <a:latin typeface="Arial" panose="020B0604020202020204" pitchFamily="34" charset="0"/>
                <a:cs typeface="Arial" panose="020B0604020202020204" pitchFamily="34" charset="0"/>
              </a:rPr>
              <a:t>SMBH grew faster.</a:t>
            </a:r>
          </a:p>
        </p:txBody>
      </p:sp>
      <p:sp>
        <p:nvSpPr>
          <p:cNvPr id="11" name="TextBox 10">
            <a:extLst>
              <a:ext uri="{FF2B5EF4-FFF2-40B4-BE49-F238E27FC236}">
                <a16:creationId xmlns:a16="http://schemas.microsoft.com/office/drawing/2014/main" id="{AF29CE3B-45FA-93A6-387B-8A6DD70793BB}"/>
              </a:ext>
            </a:extLst>
          </p:cNvPr>
          <p:cNvSpPr txBox="1"/>
          <p:nvPr/>
        </p:nvSpPr>
        <p:spPr>
          <a:xfrm>
            <a:off x="4835530" y="818190"/>
            <a:ext cx="2813749" cy="461665"/>
          </a:xfrm>
          <a:prstGeom prst="rect">
            <a:avLst/>
          </a:prstGeom>
          <a:noFill/>
        </p:spPr>
        <p:txBody>
          <a:bodyPr wrap="square" rtlCol="0">
            <a:spAutoFit/>
          </a:bodyPr>
          <a:lstStyle/>
          <a:p>
            <a:pPr algn="ctr"/>
            <a:r>
              <a:rPr lang="en-US" sz="2400" b="1" dirty="0" err="1"/>
              <a:t>LoTSS+MaNGA</a:t>
            </a:r>
            <a:r>
              <a:rPr lang="en-US" sz="2400" b="1" dirty="0"/>
              <a:t>:</a:t>
            </a:r>
          </a:p>
        </p:txBody>
      </p:sp>
      <p:sp>
        <p:nvSpPr>
          <p:cNvPr id="12" name="Rectangle: Rounded Corners 11">
            <a:extLst>
              <a:ext uri="{FF2B5EF4-FFF2-40B4-BE49-F238E27FC236}">
                <a16:creationId xmlns:a16="http://schemas.microsoft.com/office/drawing/2014/main" id="{1EB97A2A-786E-AC5A-4659-23AD53F74AAA}"/>
              </a:ext>
            </a:extLst>
          </p:cNvPr>
          <p:cNvSpPr/>
          <p:nvPr/>
        </p:nvSpPr>
        <p:spPr>
          <a:xfrm>
            <a:off x="8114263" y="4925560"/>
            <a:ext cx="3424919" cy="1581821"/>
          </a:xfrm>
          <a:prstGeom prst="roundRect">
            <a:avLst/>
          </a:prstGeom>
          <a:solidFill>
            <a:srgbClr val="99C4C2"/>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ctr">
              <a:buFont typeface="Arial" panose="020B0604020202020204" pitchFamily="34" charset="0"/>
              <a:buChar char="•"/>
            </a:pPr>
            <a:r>
              <a:rPr lang="en-US" b="1" dirty="0">
                <a:solidFill>
                  <a:schemeClr val="dk1"/>
                </a:solidFill>
                <a:latin typeface="Arial" panose="020B0604020202020204" pitchFamily="34" charset="0"/>
                <a:cs typeface="Arial" panose="020B0604020202020204" pitchFamily="34" charset="0"/>
              </a:rPr>
              <a:t>Resolving most jets. </a:t>
            </a:r>
          </a:p>
          <a:p>
            <a:pPr marL="285750" indent="-285750" algn="ctr">
              <a:buFont typeface="Arial" panose="020B0604020202020204" pitchFamily="34" charset="0"/>
              <a:buChar char="•"/>
            </a:pPr>
            <a:r>
              <a:rPr lang="en-US" b="1" dirty="0">
                <a:solidFill>
                  <a:schemeClr val="dk1"/>
                </a:solidFill>
                <a:latin typeface="Arial" panose="020B0604020202020204" pitchFamily="34" charset="0"/>
                <a:cs typeface="Arial" panose="020B0604020202020204" pitchFamily="34" charset="0"/>
              </a:rPr>
              <a:t>Connect the NLR with small-scale jets.</a:t>
            </a:r>
          </a:p>
          <a:p>
            <a:pPr marL="285750" indent="-285750" algn="ctr">
              <a:buFont typeface="Arial" panose="020B0604020202020204" pitchFamily="34" charset="0"/>
              <a:buChar char="•"/>
            </a:pPr>
            <a:r>
              <a:rPr lang="en-US" b="1" dirty="0">
                <a:latin typeface="Arial" panose="020B0604020202020204" pitchFamily="34" charset="0"/>
                <a:cs typeface="Arial" panose="020B0604020202020204" pitchFamily="34" charset="0"/>
              </a:rPr>
              <a:t>Decompose the emission from SF and AGN.</a:t>
            </a:r>
            <a:endParaRPr lang="en-US" b="1" dirty="0">
              <a:solidFill>
                <a:schemeClr val="dk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48B4DB37-7C33-8D8C-5336-0518D4B2B741}"/>
              </a:ext>
            </a:extLst>
          </p:cNvPr>
          <p:cNvSpPr/>
          <p:nvPr/>
        </p:nvSpPr>
        <p:spPr>
          <a:xfrm>
            <a:off x="8114263" y="3171284"/>
            <a:ext cx="3424918" cy="1066800"/>
          </a:xfrm>
          <a:prstGeom prst="roundRect">
            <a:avLst/>
          </a:prstGeom>
          <a:solidFill>
            <a:srgbClr val="99C4C2"/>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ctr">
              <a:buFont typeface="Arial" panose="020B0604020202020204" pitchFamily="34" charset="0"/>
              <a:buChar char="•"/>
            </a:pPr>
            <a:r>
              <a:rPr lang="en-US" b="1" dirty="0">
                <a:latin typeface="Arial" panose="020B0604020202020204" pitchFamily="34" charset="0"/>
                <a:cs typeface="Arial" panose="020B0604020202020204" pitchFamily="34" charset="0"/>
              </a:rPr>
              <a:t>Direct population study at cosmic noon.</a:t>
            </a:r>
          </a:p>
        </p:txBody>
      </p:sp>
      <p:sp>
        <p:nvSpPr>
          <p:cNvPr id="16" name="TextBox 15">
            <a:extLst>
              <a:ext uri="{FF2B5EF4-FFF2-40B4-BE49-F238E27FC236}">
                <a16:creationId xmlns:a16="http://schemas.microsoft.com/office/drawing/2014/main" id="{6C8F136C-00B3-827F-7F5C-2182E415548B}"/>
              </a:ext>
            </a:extLst>
          </p:cNvPr>
          <p:cNvSpPr txBox="1"/>
          <p:nvPr/>
        </p:nvSpPr>
        <p:spPr>
          <a:xfrm>
            <a:off x="8114262" y="818190"/>
            <a:ext cx="3195936" cy="461665"/>
          </a:xfrm>
          <a:prstGeom prst="rect">
            <a:avLst/>
          </a:prstGeom>
          <a:noFill/>
        </p:spPr>
        <p:txBody>
          <a:bodyPr wrap="square" rtlCol="0">
            <a:spAutoFit/>
          </a:bodyPr>
          <a:lstStyle/>
          <a:p>
            <a:pPr algn="ctr"/>
            <a:r>
              <a:rPr lang="en-US" sz="2400" b="1" dirty="0"/>
              <a:t>Future LOFAR+IFU:</a:t>
            </a:r>
          </a:p>
        </p:txBody>
      </p:sp>
      <p:sp>
        <p:nvSpPr>
          <p:cNvPr id="17" name="Rectangle: Rounded Corners 16">
            <a:extLst>
              <a:ext uri="{FF2B5EF4-FFF2-40B4-BE49-F238E27FC236}">
                <a16:creationId xmlns:a16="http://schemas.microsoft.com/office/drawing/2014/main" id="{EFD1F9F8-0D51-41AF-961B-A2604864074F}"/>
              </a:ext>
            </a:extLst>
          </p:cNvPr>
          <p:cNvSpPr/>
          <p:nvPr/>
        </p:nvSpPr>
        <p:spPr>
          <a:xfrm>
            <a:off x="8114262" y="1423016"/>
            <a:ext cx="3424917" cy="1066800"/>
          </a:xfrm>
          <a:prstGeom prst="roundRect">
            <a:avLst/>
          </a:prstGeom>
          <a:solidFill>
            <a:srgbClr val="99C4C2"/>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ctr">
              <a:buFont typeface="Arial" panose="020B0604020202020204" pitchFamily="34" charset="0"/>
              <a:buChar char="•"/>
            </a:pPr>
            <a:r>
              <a:rPr lang="en-US" b="1" dirty="0">
                <a:latin typeface="Arial" panose="020B0604020202020204" pitchFamily="34" charset="0"/>
                <a:cs typeface="Arial" panose="020B0604020202020204" pitchFamily="34" charset="0"/>
              </a:rPr>
              <a:t>Case studies.</a:t>
            </a:r>
          </a:p>
        </p:txBody>
      </p:sp>
      <p:sp>
        <p:nvSpPr>
          <p:cNvPr id="18" name="Rectangle: Rounded Corners 17">
            <a:extLst>
              <a:ext uri="{FF2B5EF4-FFF2-40B4-BE49-F238E27FC236}">
                <a16:creationId xmlns:a16="http://schemas.microsoft.com/office/drawing/2014/main" id="{B2101CF5-3A6B-3ECD-1B62-76448D4B8902}"/>
              </a:ext>
            </a:extLst>
          </p:cNvPr>
          <p:cNvSpPr/>
          <p:nvPr/>
        </p:nvSpPr>
        <p:spPr>
          <a:xfrm>
            <a:off x="4498031" y="1423016"/>
            <a:ext cx="3342605" cy="1066800"/>
          </a:xfrm>
          <a:prstGeom prst="roundRect">
            <a:avLst/>
          </a:prstGeom>
          <a:solidFill>
            <a:srgbClr val="99C4C2"/>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ctr">
              <a:buFont typeface="Arial" panose="020B0604020202020204" pitchFamily="34" charset="0"/>
              <a:buChar char="•"/>
            </a:pPr>
            <a:r>
              <a:rPr lang="en-US" b="1" dirty="0">
                <a:latin typeface="Arial" panose="020B0604020202020204" pitchFamily="34" charset="0"/>
                <a:cs typeface="Arial" panose="020B0604020202020204" pitchFamily="34" charset="0"/>
              </a:rPr>
              <a:t>?</a:t>
            </a:r>
          </a:p>
        </p:txBody>
      </p:sp>
      <p:sp>
        <p:nvSpPr>
          <p:cNvPr id="19" name="Arrow: Down 18">
            <a:extLst>
              <a:ext uri="{FF2B5EF4-FFF2-40B4-BE49-F238E27FC236}">
                <a16:creationId xmlns:a16="http://schemas.microsoft.com/office/drawing/2014/main" id="{6F0A99E8-E1CE-1490-7248-BADCDF90B2E8}"/>
              </a:ext>
            </a:extLst>
          </p:cNvPr>
          <p:cNvSpPr/>
          <p:nvPr/>
        </p:nvSpPr>
        <p:spPr>
          <a:xfrm>
            <a:off x="2019865" y="2524647"/>
            <a:ext cx="384966" cy="617926"/>
          </a:xfrm>
          <a:prstGeom prst="downArrow">
            <a:avLst/>
          </a:prstGeom>
          <a:solidFill>
            <a:srgbClr val="4D9894"/>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rgbClr val="4D9894"/>
              </a:solidFill>
            </a:endParaRPr>
          </a:p>
        </p:txBody>
      </p:sp>
      <p:sp>
        <p:nvSpPr>
          <p:cNvPr id="20" name="Arrow: Down 19">
            <a:extLst>
              <a:ext uri="{FF2B5EF4-FFF2-40B4-BE49-F238E27FC236}">
                <a16:creationId xmlns:a16="http://schemas.microsoft.com/office/drawing/2014/main" id="{D6AC8913-4457-F713-787A-59E2EAE32DCF}"/>
              </a:ext>
            </a:extLst>
          </p:cNvPr>
          <p:cNvSpPr/>
          <p:nvPr/>
        </p:nvSpPr>
        <p:spPr>
          <a:xfrm>
            <a:off x="2010105" y="4521158"/>
            <a:ext cx="384966" cy="617926"/>
          </a:xfrm>
          <a:prstGeom prst="downArrow">
            <a:avLst/>
          </a:prstGeom>
          <a:solidFill>
            <a:srgbClr val="4D9894"/>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3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5" grpId="0" animBg="1"/>
      <p:bldP spid="16" grpId="0"/>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0559C91-2658-32A1-AE91-5486C08228D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81037"/>
            <a:ext cx="12192000" cy="6176963"/>
          </a:xfrm>
          <a:prstGeom prst="rect">
            <a:avLst/>
          </a:prstGeom>
        </p:spPr>
      </p:pic>
      <p:sp>
        <p:nvSpPr>
          <p:cNvPr id="2" name="标题 1">
            <a:extLst>
              <a:ext uri="{FF2B5EF4-FFF2-40B4-BE49-F238E27FC236}">
                <a16:creationId xmlns:a16="http://schemas.microsoft.com/office/drawing/2014/main" id="{FAB4319D-0361-C239-59E7-9CB82785B3DB}"/>
              </a:ext>
            </a:extLst>
          </p:cNvPr>
          <p:cNvSpPr>
            <a:spLocks noGrp="1"/>
          </p:cNvSpPr>
          <p:nvPr>
            <p:ph type="title"/>
          </p:nvPr>
        </p:nvSpPr>
        <p:spPr/>
        <p:txBody>
          <a:bodyPr>
            <a:normAutofit fontScale="90000"/>
          </a:bodyPr>
          <a:lstStyle/>
          <a:p>
            <a:r>
              <a:rPr lang="en-US" altLang="zh-CN" dirty="0"/>
              <a:t> Summary</a:t>
            </a:r>
            <a:endParaRPr lang="zh-CN" altLang="en-US" dirty="0"/>
          </a:p>
        </p:txBody>
      </p:sp>
      <p:sp>
        <p:nvSpPr>
          <p:cNvPr id="4" name="灯片编号占位符 3">
            <a:extLst>
              <a:ext uri="{FF2B5EF4-FFF2-40B4-BE49-F238E27FC236}">
                <a16:creationId xmlns:a16="http://schemas.microsoft.com/office/drawing/2014/main" id="{11699F94-C15D-AD16-C6CA-98E9E577640E}"/>
              </a:ext>
            </a:extLst>
          </p:cNvPr>
          <p:cNvSpPr>
            <a:spLocks noGrp="1"/>
          </p:cNvSpPr>
          <p:nvPr>
            <p:ph type="sldNum" sz="quarter" idx="12"/>
          </p:nvPr>
        </p:nvSpPr>
        <p:spPr/>
        <p:txBody>
          <a:bodyPr/>
          <a:lstStyle/>
          <a:p>
            <a:fld id="{6F8A1D6D-7550-4D35-A6BA-32C32BFBD6D4}" type="slidenum">
              <a:rPr lang="zh-CN" altLang="en-US" smtClean="0"/>
              <a:t>14</a:t>
            </a:fld>
            <a:endParaRPr lang="zh-CN" altLang="en-US"/>
          </a:p>
        </p:txBody>
      </p:sp>
      <p:sp>
        <p:nvSpPr>
          <p:cNvPr id="12" name="TextBox 11">
            <a:extLst>
              <a:ext uri="{FF2B5EF4-FFF2-40B4-BE49-F238E27FC236}">
                <a16:creationId xmlns:a16="http://schemas.microsoft.com/office/drawing/2014/main" id="{AD0021C0-1AFE-8350-1166-E060AFE89585}"/>
              </a:ext>
            </a:extLst>
          </p:cNvPr>
          <p:cNvSpPr txBox="1"/>
          <p:nvPr/>
        </p:nvSpPr>
        <p:spPr>
          <a:xfrm>
            <a:off x="1014355" y="1661249"/>
            <a:ext cx="10163290" cy="421653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dirty="0"/>
              <a:t>Observational results :</a:t>
            </a:r>
          </a:p>
          <a:p>
            <a:endParaRPr lang="en-US" sz="2000" dirty="0"/>
          </a:p>
          <a:p>
            <a:pPr marL="285750" indent="-285750">
              <a:buFont typeface="Arial" panose="020B0604020202020204" pitchFamily="34" charset="0"/>
              <a:buChar char="•"/>
            </a:pPr>
            <a:r>
              <a:rPr lang="en-US" sz="2000" dirty="0"/>
              <a:t>Most massive galaxies (or blackholes) always host jets, and luminous radio AGN hosts are all quenched.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Evidence of nuclear jet-ionized gas: radio AGN hosts have emission line excess.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altLang="zh-CN" sz="2000" dirty="0"/>
              <a:t>Radio AGN hosts</a:t>
            </a:r>
            <a:r>
              <a:rPr lang="en-US" sz="2000" dirty="0"/>
              <a:t> are older and more quiescent in outskirts.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Radio AGN hosts and their SMBHs grew faster and earlier.</a:t>
            </a:r>
          </a:p>
        </p:txBody>
      </p:sp>
      <p:sp>
        <p:nvSpPr>
          <p:cNvPr id="5" name="文本框 4">
            <a:extLst>
              <a:ext uri="{FF2B5EF4-FFF2-40B4-BE49-F238E27FC236}">
                <a16:creationId xmlns:a16="http://schemas.microsoft.com/office/drawing/2014/main" id="{7B774CA9-0545-E8C2-9EA2-10B18A67FDD6}"/>
              </a:ext>
            </a:extLst>
          </p:cNvPr>
          <p:cNvSpPr txBox="1"/>
          <p:nvPr/>
        </p:nvSpPr>
        <p:spPr>
          <a:xfrm>
            <a:off x="0" y="6492875"/>
            <a:ext cx="253596" cy="369332"/>
          </a:xfrm>
          <a:prstGeom prst="rect">
            <a:avLst/>
          </a:prstGeom>
          <a:noFill/>
        </p:spPr>
        <p:txBody>
          <a:bodyPr wrap="none" rtlCol="0">
            <a:spAutoFit/>
          </a:bodyPr>
          <a:lstStyle/>
          <a:p>
            <a:r>
              <a:rPr lang="en-US" altLang="zh-CN" dirty="0">
                <a:solidFill>
                  <a:schemeClr val="bg1"/>
                </a:solidFill>
              </a:rPr>
              <a:t> </a:t>
            </a:r>
            <a:endParaRPr lang="zh-CN" altLang="en-US" dirty="0">
              <a:solidFill>
                <a:schemeClr val="bg1"/>
              </a:solidFill>
            </a:endParaRPr>
          </a:p>
        </p:txBody>
      </p:sp>
      <p:sp>
        <p:nvSpPr>
          <p:cNvPr id="6" name="文本框 3">
            <a:extLst>
              <a:ext uri="{FF2B5EF4-FFF2-40B4-BE49-F238E27FC236}">
                <a16:creationId xmlns:a16="http://schemas.microsoft.com/office/drawing/2014/main" id="{7B88F4EE-9571-22F1-265D-5104898B2FA8}"/>
              </a:ext>
            </a:extLst>
          </p:cNvPr>
          <p:cNvSpPr txBox="1"/>
          <p:nvPr/>
        </p:nvSpPr>
        <p:spPr>
          <a:xfrm>
            <a:off x="0" y="6492875"/>
            <a:ext cx="3437031" cy="369332"/>
          </a:xfrm>
          <a:prstGeom prst="rect">
            <a:avLst/>
          </a:prstGeom>
          <a:noFill/>
        </p:spPr>
        <p:txBody>
          <a:bodyPr wrap="none" rtlCol="0">
            <a:spAutoFit/>
          </a:bodyPr>
          <a:lstStyle/>
          <a:p>
            <a:r>
              <a:rPr lang="en-US" altLang="zh-CN" dirty="0">
                <a:solidFill>
                  <a:schemeClr val="bg1"/>
                </a:solidFill>
              </a:rPr>
              <a:t>gxjin@mpa-garching.mpg.de</a:t>
            </a:r>
            <a:endParaRPr lang="zh-CN" altLang="en-US" dirty="0">
              <a:solidFill>
                <a:schemeClr val="bg1"/>
              </a:solidFill>
            </a:endParaRPr>
          </a:p>
        </p:txBody>
      </p:sp>
    </p:spTree>
    <p:extLst>
      <p:ext uri="{BB962C8B-B14F-4D97-AF65-F5344CB8AC3E}">
        <p14:creationId xmlns:p14="http://schemas.microsoft.com/office/powerpoint/2010/main" val="389596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CC554A9-8E86-E8BE-3A16-7A5581D607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12" r="5199"/>
          <a:stretch/>
        </p:blipFill>
        <p:spPr bwMode="auto">
          <a:xfrm>
            <a:off x="0" y="681037"/>
            <a:ext cx="7785463" cy="617841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B3356376-A809-F7F5-EF36-433D5BF6059D}"/>
              </a:ext>
            </a:extLst>
          </p:cNvPr>
          <p:cNvSpPr>
            <a:spLocks noGrp="1"/>
          </p:cNvSpPr>
          <p:nvPr>
            <p:ph type="title"/>
          </p:nvPr>
        </p:nvSpPr>
        <p:spPr/>
        <p:txBody>
          <a:bodyPr>
            <a:normAutofit fontScale="90000"/>
          </a:bodyPr>
          <a:lstStyle/>
          <a:p>
            <a:r>
              <a:rPr lang="en-US" altLang="zh-CN" dirty="0"/>
              <a:t> What can radio AGN tell us?</a:t>
            </a:r>
            <a:endParaRPr lang="zh-CN" altLang="en-US" dirty="0"/>
          </a:p>
        </p:txBody>
      </p:sp>
      <p:sp>
        <p:nvSpPr>
          <p:cNvPr id="4" name="灯片编号占位符 3">
            <a:extLst>
              <a:ext uri="{FF2B5EF4-FFF2-40B4-BE49-F238E27FC236}">
                <a16:creationId xmlns:a16="http://schemas.microsoft.com/office/drawing/2014/main" id="{E488E137-6541-8BFF-1F71-2FCD48895BEB}"/>
              </a:ext>
            </a:extLst>
          </p:cNvPr>
          <p:cNvSpPr>
            <a:spLocks noGrp="1"/>
          </p:cNvSpPr>
          <p:nvPr>
            <p:ph type="sldNum" sz="quarter" idx="12"/>
          </p:nvPr>
        </p:nvSpPr>
        <p:spPr/>
        <p:txBody>
          <a:bodyPr/>
          <a:lstStyle/>
          <a:p>
            <a:fld id="{6F8A1D6D-7550-4D35-A6BA-32C32BFBD6D4}" type="slidenum">
              <a:rPr lang="zh-CN" altLang="en-US" smtClean="0"/>
              <a:t>2</a:t>
            </a:fld>
            <a:endParaRPr lang="zh-CN" altLang="en-US" dirty="0"/>
          </a:p>
        </p:txBody>
      </p:sp>
      <p:sp>
        <p:nvSpPr>
          <p:cNvPr id="5" name="文本框 4">
            <a:extLst>
              <a:ext uri="{FF2B5EF4-FFF2-40B4-BE49-F238E27FC236}">
                <a16:creationId xmlns:a16="http://schemas.microsoft.com/office/drawing/2014/main" id="{548EB92D-1256-FDE3-0464-475D364869AC}"/>
              </a:ext>
            </a:extLst>
          </p:cNvPr>
          <p:cNvSpPr txBox="1"/>
          <p:nvPr/>
        </p:nvSpPr>
        <p:spPr>
          <a:xfrm>
            <a:off x="8178778" y="2339085"/>
            <a:ext cx="3754605" cy="2862322"/>
          </a:xfrm>
          <a:prstGeom prst="rect">
            <a:avLst/>
          </a:prstGeom>
          <a:noFill/>
        </p:spPr>
        <p:txBody>
          <a:bodyPr wrap="square" rtlCol="0">
            <a:spAutoFit/>
          </a:bodyPr>
          <a:lstStyle/>
          <a:p>
            <a:pPr algn="ctr"/>
            <a:r>
              <a:rPr lang="en-US" altLang="zh-CN" sz="2000" b="1" dirty="0"/>
              <a:t>Key questions:</a:t>
            </a:r>
          </a:p>
          <a:p>
            <a:pPr marL="285750" indent="-285750">
              <a:buFont typeface="Arial" panose="020B0604020202020204" pitchFamily="34" charset="0"/>
              <a:buChar char="•"/>
            </a:pPr>
            <a:endParaRPr lang="en-US" altLang="zh-CN" sz="2000" b="1" dirty="0"/>
          </a:p>
          <a:p>
            <a:pPr marL="285750" indent="-285750">
              <a:buFont typeface="Arial" panose="020B0604020202020204" pitchFamily="34" charset="0"/>
              <a:buChar char="•"/>
            </a:pPr>
            <a:r>
              <a:rPr lang="en-US" altLang="zh-CN" sz="2000" b="1" dirty="0"/>
              <a:t>The accretion mode of supermassive blackholes</a:t>
            </a:r>
          </a:p>
          <a:p>
            <a:pPr marL="285750" indent="-285750">
              <a:buFont typeface="Arial" panose="020B0604020202020204" pitchFamily="34" charset="0"/>
              <a:buChar char="•"/>
            </a:pPr>
            <a:endParaRPr lang="en-US" altLang="zh-CN" sz="2000" b="1" dirty="0"/>
          </a:p>
          <a:p>
            <a:pPr marL="285750" indent="-285750">
              <a:buFont typeface="Arial" panose="020B0604020202020204" pitchFamily="34" charset="0"/>
              <a:buChar char="•"/>
            </a:pPr>
            <a:r>
              <a:rPr lang="en-US" altLang="zh-CN" sz="2000" b="1" dirty="0"/>
              <a:t>Radio AGN feedback</a:t>
            </a:r>
          </a:p>
          <a:p>
            <a:pPr marL="285750" indent="-285750">
              <a:buFont typeface="Arial" panose="020B0604020202020204" pitchFamily="34" charset="0"/>
              <a:buChar char="•"/>
            </a:pPr>
            <a:endParaRPr lang="en-US" altLang="zh-CN" sz="2000" b="1" dirty="0"/>
          </a:p>
          <a:p>
            <a:pPr marL="285750" indent="-285750">
              <a:buFont typeface="Arial" panose="020B0604020202020204" pitchFamily="34" charset="0"/>
              <a:buChar char="•"/>
            </a:pPr>
            <a:r>
              <a:rPr lang="en-US" altLang="zh-CN" sz="2000" b="1" dirty="0"/>
              <a:t>Jet-ISM interaction</a:t>
            </a:r>
          </a:p>
          <a:p>
            <a:pPr marL="285750" indent="-285750">
              <a:buFont typeface="Arial" panose="020B0604020202020204" pitchFamily="34" charset="0"/>
              <a:buChar char="•"/>
            </a:pPr>
            <a:endParaRPr lang="zh-CN" altLang="en-US" sz="2000" b="1" dirty="0"/>
          </a:p>
        </p:txBody>
      </p:sp>
    </p:spTree>
    <p:extLst>
      <p:ext uri="{BB962C8B-B14F-4D97-AF65-F5344CB8AC3E}">
        <p14:creationId xmlns:p14="http://schemas.microsoft.com/office/powerpoint/2010/main" val="96031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the world&#10;&#10;Description automatically generated">
            <a:extLst>
              <a:ext uri="{FF2B5EF4-FFF2-40B4-BE49-F238E27FC236}">
                <a16:creationId xmlns:a16="http://schemas.microsoft.com/office/drawing/2014/main" id="{46A3362F-2663-95F9-A48C-7DDFD3F63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627" y="2737303"/>
            <a:ext cx="6762124" cy="3495877"/>
          </a:xfrm>
          <a:prstGeom prst="rect">
            <a:avLst/>
          </a:prstGeom>
        </p:spPr>
      </p:pic>
      <p:sp>
        <p:nvSpPr>
          <p:cNvPr id="2" name="Title 1">
            <a:extLst>
              <a:ext uri="{FF2B5EF4-FFF2-40B4-BE49-F238E27FC236}">
                <a16:creationId xmlns:a16="http://schemas.microsoft.com/office/drawing/2014/main" id="{2080B820-B1DC-CE7E-BE43-1EF148C9EB2B}"/>
              </a:ext>
            </a:extLst>
          </p:cNvPr>
          <p:cNvSpPr>
            <a:spLocks noGrp="1"/>
          </p:cNvSpPr>
          <p:nvPr>
            <p:ph type="title"/>
          </p:nvPr>
        </p:nvSpPr>
        <p:spPr/>
        <p:txBody>
          <a:bodyPr>
            <a:normAutofit fontScale="90000"/>
          </a:bodyPr>
          <a:lstStyle/>
          <a:p>
            <a:r>
              <a:rPr lang="en-US" altLang="zh-CN" dirty="0"/>
              <a:t> Data: </a:t>
            </a:r>
            <a:r>
              <a:rPr lang="en-US" altLang="zh-CN" dirty="0" err="1"/>
              <a:t>MaNGA</a:t>
            </a:r>
            <a:r>
              <a:rPr lang="en-US" altLang="zh-CN" dirty="0"/>
              <a:t> and LoTSS</a:t>
            </a:r>
            <a:endParaRPr lang="zh-CN" altLang="en-US" dirty="0"/>
          </a:p>
        </p:txBody>
      </p:sp>
      <p:sp>
        <p:nvSpPr>
          <p:cNvPr id="4" name="Slide Number Placeholder 3">
            <a:extLst>
              <a:ext uri="{FF2B5EF4-FFF2-40B4-BE49-F238E27FC236}">
                <a16:creationId xmlns:a16="http://schemas.microsoft.com/office/drawing/2014/main" id="{636A5C80-2C16-BB2F-EC99-7B9492BF2B31}"/>
              </a:ext>
            </a:extLst>
          </p:cNvPr>
          <p:cNvSpPr>
            <a:spLocks noGrp="1"/>
          </p:cNvSpPr>
          <p:nvPr>
            <p:ph type="sldNum" sz="quarter" idx="12"/>
          </p:nvPr>
        </p:nvSpPr>
        <p:spPr/>
        <p:txBody>
          <a:bodyPr/>
          <a:lstStyle/>
          <a:p>
            <a:fld id="{6F8A1D6D-7550-4D35-A6BA-32C32BFBD6D4}" type="slidenum">
              <a:rPr lang="zh-CN" altLang="en-US" smtClean="0"/>
              <a:t>3</a:t>
            </a:fld>
            <a:endParaRPr lang="zh-CN" altLang="en-US"/>
          </a:p>
        </p:txBody>
      </p:sp>
      <p:pic>
        <p:nvPicPr>
          <p:cNvPr id="1026" name="Picture 2" descr="&#10;MaNGA obtains spectra across the entire face of target galaxies using custom designed fiber bundles. The bottom right illustrates how the array of fibers spatially samples a particular galaxy. The top right compares spectra observed by two fibers at different locations in the galaxy, showing how the spectrum of the central regions differs dramatically from outer regions. Image Credit: Dana Berry / SkyWorks Digital Inc., David Law, and the SDSS collaboration. ">
            <a:extLst>
              <a:ext uri="{FF2B5EF4-FFF2-40B4-BE49-F238E27FC236}">
                <a16:creationId xmlns:a16="http://schemas.microsoft.com/office/drawing/2014/main" id="{1DF6E2F4-EAD4-D5AA-F35D-8550FA4D866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29228" y="1596063"/>
            <a:ext cx="4127267" cy="3095451"/>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D0CFBCF6-94B3-2C69-2D91-1DED32E07B17}"/>
              </a:ext>
            </a:extLst>
          </p:cNvPr>
          <p:cNvSpPr txBox="1"/>
          <p:nvPr/>
        </p:nvSpPr>
        <p:spPr>
          <a:xfrm>
            <a:off x="295921" y="857073"/>
            <a:ext cx="5323380" cy="646331"/>
          </a:xfrm>
          <a:prstGeom prst="rect">
            <a:avLst/>
          </a:prstGeom>
          <a:noFill/>
        </p:spPr>
        <p:txBody>
          <a:bodyPr wrap="none" rtlCol="0">
            <a:spAutoFit/>
          </a:bodyPr>
          <a:lstStyle/>
          <a:p>
            <a:pPr algn="ctr"/>
            <a:r>
              <a:rPr lang="en-US" altLang="zh-CN" dirty="0" err="1"/>
              <a:t>MaNGA</a:t>
            </a:r>
            <a:r>
              <a:rPr lang="en-US" altLang="zh-CN" dirty="0"/>
              <a:t>: Mapping Nearby Galaxies at APO</a:t>
            </a:r>
          </a:p>
          <a:p>
            <a:pPr algn="ctr"/>
            <a:r>
              <a:rPr lang="en-US" altLang="zh-CN" b="1" dirty="0"/>
              <a:t>spatially resolved spectroscopic information</a:t>
            </a:r>
            <a:endParaRPr lang="zh-CN" altLang="en-US" b="1" dirty="0"/>
          </a:p>
        </p:txBody>
      </p:sp>
      <p:pic>
        <p:nvPicPr>
          <p:cNvPr id="6" name="图片 5">
            <a:extLst>
              <a:ext uri="{FF2B5EF4-FFF2-40B4-BE49-F238E27FC236}">
                <a16:creationId xmlns:a16="http://schemas.microsoft.com/office/drawing/2014/main" id="{1F55C273-5953-D269-F052-6287424F6B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228" y="4691514"/>
            <a:ext cx="4127267" cy="1846099"/>
          </a:xfrm>
          <a:prstGeom prst="rect">
            <a:avLst/>
          </a:prstGeom>
        </p:spPr>
      </p:pic>
      <p:sp>
        <p:nvSpPr>
          <p:cNvPr id="18" name="文本框 17">
            <a:extLst>
              <a:ext uri="{FF2B5EF4-FFF2-40B4-BE49-F238E27FC236}">
                <a16:creationId xmlns:a16="http://schemas.microsoft.com/office/drawing/2014/main" id="{BAC8AD42-56BB-704A-A71D-D4CFFC18FE40}"/>
              </a:ext>
            </a:extLst>
          </p:cNvPr>
          <p:cNvSpPr txBox="1"/>
          <p:nvPr/>
        </p:nvSpPr>
        <p:spPr>
          <a:xfrm>
            <a:off x="0" y="6600915"/>
            <a:ext cx="2387192" cy="261610"/>
          </a:xfrm>
          <a:prstGeom prst="rect">
            <a:avLst/>
          </a:prstGeom>
          <a:noFill/>
        </p:spPr>
        <p:txBody>
          <a:bodyPr wrap="none" rtlCol="0">
            <a:spAutoFit/>
          </a:bodyPr>
          <a:lstStyle/>
          <a:p>
            <a:r>
              <a:rPr lang="en-US" altLang="zh-CN" sz="1100" dirty="0"/>
              <a:t>Credit: sdss.org/surveys/manga</a:t>
            </a:r>
            <a:endParaRPr lang="zh-CN" altLang="en-US" sz="1100" dirty="0"/>
          </a:p>
        </p:txBody>
      </p:sp>
      <p:sp>
        <p:nvSpPr>
          <p:cNvPr id="8" name="文本框 7">
            <a:extLst>
              <a:ext uri="{FF2B5EF4-FFF2-40B4-BE49-F238E27FC236}">
                <a16:creationId xmlns:a16="http://schemas.microsoft.com/office/drawing/2014/main" id="{6375744E-6639-46A5-06D2-4806987B272F}"/>
              </a:ext>
            </a:extLst>
          </p:cNvPr>
          <p:cNvSpPr txBox="1"/>
          <p:nvPr/>
        </p:nvSpPr>
        <p:spPr>
          <a:xfrm>
            <a:off x="2447205" y="4892605"/>
            <a:ext cx="2055522" cy="369332"/>
          </a:xfrm>
          <a:prstGeom prst="rect">
            <a:avLst/>
          </a:prstGeom>
          <a:noFill/>
        </p:spPr>
        <p:txBody>
          <a:bodyPr wrap="square" rtlCol="0">
            <a:spAutoFit/>
          </a:bodyPr>
          <a:lstStyle/>
          <a:p>
            <a:r>
              <a:rPr lang="en-US" altLang="zh-CN" b="1" dirty="0">
                <a:solidFill>
                  <a:srgbClr val="FF0000"/>
                </a:solidFill>
              </a:rPr>
              <a:t>Without IFU</a:t>
            </a:r>
            <a:endParaRPr lang="zh-CN" altLang="en-US" b="1" dirty="0">
              <a:solidFill>
                <a:srgbClr val="FF0000"/>
              </a:solidFill>
            </a:endParaRPr>
          </a:p>
        </p:txBody>
      </p:sp>
      <p:sp>
        <p:nvSpPr>
          <p:cNvPr id="16" name="文本框 9">
            <a:extLst>
              <a:ext uri="{FF2B5EF4-FFF2-40B4-BE49-F238E27FC236}">
                <a16:creationId xmlns:a16="http://schemas.microsoft.com/office/drawing/2014/main" id="{E2A29AA6-DBCF-0BC7-ED86-75219BA552DD}"/>
              </a:ext>
            </a:extLst>
          </p:cNvPr>
          <p:cNvSpPr txBox="1"/>
          <p:nvPr/>
        </p:nvSpPr>
        <p:spPr>
          <a:xfrm>
            <a:off x="6497825" y="1596063"/>
            <a:ext cx="4614917" cy="1092607"/>
          </a:xfrm>
          <a:prstGeom prst="rect">
            <a:avLst/>
          </a:prstGeom>
          <a:noFill/>
        </p:spPr>
        <p:txBody>
          <a:bodyPr wrap="none" rtlCol="0">
            <a:spAutoFit/>
          </a:bodyPr>
          <a:lstStyle/>
          <a:p>
            <a:pPr algn="ctr"/>
            <a:r>
              <a:rPr lang="en-US" altLang="zh-CN" dirty="0" err="1"/>
              <a:t>MaNGA</a:t>
            </a:r>
            <a:r>
              <a:rPr lang="en-US" altLang="zh-CN" dirty="0"/>
              <a:t>-LoTSS</a:t>
            </a:r>
          </a:p>
          <a:p>
            <a:pPr algn="ctr"/>
            <a:endParaRPr lang="en-US" altLang="zh-CN" sz="1050" dirty="0"/>
          </a:p>
          <a:p>
            <a:pPr algn="ctr"/>
            <a:r>
              <a:rPr lang="en-US" altLang="zh-CN" b="1" dirty="0"/>
              <a:t>~6000 galaxies covered by LoTSS DR2</a:t>
            </a:r>
          </a:p>
          <a:p>
            <a:pPr algn="ctr"/>
            <a:r>
              <a:rPr lang="en-US" altLang="zh-CN" b="1" dirty="0"/>
              <a:t>~9000 covered by the final LoTSS</a:t>
            </a:r>
            <a:endParaRPr lang="zh-CN" altLang="en-US" b="1" dirty="0"/>
          </a:p>
        </p:txBody>
      </p:sp>
    </p:spTree>
    <p:extLst>
      <p:ext uri="{BB962C8B-B14F-4D97-AF65-F5344CB8AC3E}">
        <p14:creationId xmlns:p14="http://schemas.microsoft.com/office/powerpoint/2010/main" val="283614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C1D50-27AC-6190-A9B7-A3FAE60CCEBA}"/>
              </a:ext>
            </a:extLst>
          </p:cNvPr>
          <p:cNvSpPr>
            <a:spLocks noGrp="1"/>
          </p:cNvSpPr>
          <p:nvPr>
            <p:ph type="title"/>
          </p:nvPr>
        </p:nvSpPr>
        <p:spPr/>
        <p:txBody>
          <a:bodyPr>
            <a:normAutofit fontScale="90000"/>
          </a:bodyPr>
          <a:lstStyle/>
          <a:p>
            <a:r>
              <a:rPr lang="en-US" dirty="0"/>
              <a:t> The improvement from LoTSS</a:t>
            </a:r>
          </a:p>
        </p:txBody>
      </p:sp>
      <p:pic>
        <p:nvPicPr>
          <p:cNvPr id="6" name="Content Placeholder 5">
            <a:extLst>
              <a:ext uri="{FF2B5EF4-FFF2-40B4-BE49-F238E27FC236}">
                <a16:creationId xmlns:a16="http://schemas.microsoft.com/office/drawing/2014/main" id="{71ABD5B2-2217-CBF5-1C08-F308795314F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219468" y="1361987"/>
            <a:ext cx="5496013" cy="5496013"/>
          </a:xfrm>
        </p:spPr>
      </p:pic>
      <p:sp>
        <p:nvSpPr>
          <p:cNvPr id="4" name="Slide Number Placeholder 3">
            <a:extLst>
              <a:ext uri="{FF2B5EF4-FFF2-40B4-BE49-F238E27FC236}">
                <a16:creationId xmlns:a16="http://schemas.microsoft.com/office/drawing/2014/main" id="{FB547015-160F-7613-8178-8476D219BF97}"/>
              </a:ext>
            </a:extLst>
          </p:cNvPr>
          <p:cNvSpPr>
            <a:spLocks noGrp="1"/>
          </p:cNvSpPr>
          <p:nvPr>
            <p:ph type="sldNum" sz="quarter" idx="12"/>
          </p:nvPr>
        </p:nvSpPr>
        <p:spPr/>
        <p:txBody>
          <a:bodyPr/>
          <a:lstStyle/>
          <a:p>
            <a:fld id="{6F8A1D6D-7550-4D35-A6BA-32C32BFBD6D4}" type="slidenum">
              <a:rPr lang="zh-CN" altLang="en-US" smtClean="0"/>
              <a:t>4</a:t>
            </a:fld>
            <a:endParaRPr lang="zh-CN" altLang="en-US" dirty="0"/>
          </a:p>
        </p:txBody>
      </p:sp>
      <p:sp>
        <p:nvSpPr>
          <p:cNvPr id="9" name="文本框 8">
            <a:extLst>
              <a:ext uri="{FF2B5EF4-FFF2-40B4-BE49-F238E27FC236}">
                <a16:creationId xmlns:a16="http://schemas.microsoft.com/office/drawing/2014/main" id="{A7E2A834-8B10-F300-8F1C-DF05C002B980}"/>
              </a:ext>
            </a:extLst>
          </p:cNvPr>
          <p:cNvSpPr txBox="1"/>
          <p:nvPr/>
        </p:nvSpPr>
        <p:spPr>
          <a:xfrm>
            <a:off x="7175555" y="1520429"/>
            <a:ext cx="1707519" cy="646331"/>
          </a:xfrm>
          <a:prstGeom prst="rect">
            <a:avLst/>
          </a:prstGeom>
          <a:noFill/>
        </p:spPr>
        <p:txBody>
          <a:bodyPr wrap="none" rtlCol="0">
            <a:spAutoFit/>
          </a:bodyPr>
          <a:lstStyle/>
          <a:p>
            <a:r>
              <a:rPr lang="en-US" altLang="zh-CN" dirty="0"/>
              <a:t>Low-z sample</a:t>
            </a:r>
          </a:p>
          <a:p>
            <a:r>
              <a:rPr lang="en-US" altLang="zh-CN" dirty="0"/>
              <a:t>~15×deeper</a:t>
            </a:r>
          </a:p>
        </p:txBody>
      </p:sp>
      <p:pic>
        <p:nvPicPr>
          <p:cNvPr id="3" name="图片 2" descr="图片包含 照片, 星星, 游戏机, 不同&#10;&#10;描述已自动生成">
            <a:extLst>
              <a:ext uri="{FF2B5EF4-FFF2-40B4-BE49-F238E27FC236}">
                <a16:creationId xmlns:a16="http://schemas.microsoft.com/office/drawing/2014/main" id="{FBD5258A-087F-5D2B-3D66-CA945D3E263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1869" y="1189993"/>
            <a:ext cx="3709894" cy="1889334"/>
          </a:xfrm>
          <a:prstGeom prst="rect">
            <a:avLst/>
          </a:prstGeom>
        </p:spPr>
      </p:pic>
      <p:pic>
        <p:nvPicPr>
          <p:cNvPr id="10" name="图片 9">
            <a:extLst>
              <a:ext uri="{FF2B5EF4-FFF2-40B4-BE49-F238E27FC236}">
                <a16:creationId xmlns:a16="http://schemas.microsoft.com/office/drawing/2014/main" id="{8B3813F5-4C7C-5FE1-7C8D-0DDB2D10C9C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01879" y="4968663"/>
            <a:ext cx="3709896" cy="1889336"/>
          </a:xfrm>
          <a:prstGeom prst="rect">
            <a:avLst/>
          </a:prstGeom>
        </p:spPr>
      </p:pic>
      <p:pic>
        <p:nvPicPr>
          <p:cNvPr id="12" name="图片 11">
            <a:extLst>
              <a:ext uri="{FF2B5EF4-FFF2-40B4-BE49-F238E27FC236}">
                <a16:creationId xmlns:a16="http://schemas.microsoft.com/office/drawing/2014/main" id="{ABC72561-3A36-928A-9B7F-03646730822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1875" y="3079327"/>
            <a:ext cx="3709894" cy="1889336"/>
          </a:xfrm>
          <a:prstGeom prst="rect">
            <a:avLst/>
          </a:prstGeom>
        </p:spPr>
      </p:pic>
      <p:sp>
        <p:nvSpPr>
          <p:cNvPr id="13" name="文本框 12">
            <a:extLst>
              <a:ext uri="{FF2B5EF4-FFF2-40B4-BE49-F238E27FC236}">
                <a16:creationId xmlns:a16="http://schemas.microsoft.com/office/drawing/2014/main" id="{DDF94A52-0DD9-63FF-BEF6-8D1118F3CEC9}"/>
              </a:ext>
            </a:extLst>
          </p:cNvPr>
          <p:cNvSpPr txBox="1"/>
          <p:nvPr/>
        </p:nvSpPr>
        <p:spPr>
          <a:xfrm>
            <a:off x="6642675" y="794747"/>
            <a:ext cx="5129482" cy="646331"/>
          </a:xfrm>
          <a:prstGeom prst="rect">
            <a:avLst/>
          </a:prstGeom>
          <a:noFill/>
        </p:spPr>
        <p:txBody>
          <a:bodyPr wrap="none" rtlCol="0">
            <a:spAutoFit/>
          </a:bodyPr>
          <a:lstStyle/>
          <a:p>
            <a:pPr algn="ctr"/>
            <a:r>
              <a:rPr lang="en-US" altLang="zh-CN" b="1" dirty="0" err="1"/>
              <a:t>MaNGA</a:t>
            </a:r>
            <a:r>
              <a:rPr lang="en-US" altLang="zh-CN" b="1" dirty="0"/>
              <a:t>-LoTSS(DR2): </a:t>
            </a:r>
          </a:p>
          <a:p>
            <a:pPr algn="ctr"/>
            <a:r>
              <a:rPr lang="en-US" altLang="zh-CN" b="1" dirty="0"/>
              <a:t>~6000 galaxies, ~50% radio detection rate</a:t>
            </a:r>
            <a:endParaRPr lang="zh-CN" altLang="en-US" b="1" dirty="0"/>
          </a:p>
        </p:txBody>
      </p:sp>
      <p:pic>
        <p:nvPicPr>
          <p:cNvPr id="16" name="图片 15">
            <a:extLst>
              <a:ext uri="{FF2B5EF4-FFF2-40B4-BE49-F238E27FC236}">
                <a16:creationId xmlns:a16="http://schemas.microsoft.com/office/drawing/2014/main" id="{6BD14B04-C9D1-3D76-53F5-54D5AAEE5E6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083724" y="3233766"/>
            <a:ext cx="1580457" cy="1580457"/>
          </a:xfrm>
          <a:prstGeom prst="rect">
            <a:avLst/>
          </a:prstGeom>
        </p:spPr>
      </p:pic>
      <p:pic>
        <p:nvPicPr>
          <p:cNvPr id="18" name="图片 17">
            <a:extLst>
              <a:ext uri="{FF2B5EF4-FFF2-40B4-BE49-F238E27FC236}">
                <a16:creationId xmlns:a16="http://schemas.microsoft.com/office/drawing/2014/main" id="{FEECE3D0-538E-9205-CACE-9C472E1BD1E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083724" y="5123102"/>
            <a:ext cx="1580457" cy="1580457"/>
          </a:xfrm>
          <a:prstGeom prst="rect">
            <a:avLst/>
          </a:prstGeom>
        </p:spPr>
      </p:pic>
      <p:pic>
        <p:nvPicPr>
          <p:cNvPr id="20" name="图片 19">
            <a:extLst>
              <a:ext uri="{FF2B5EF4-FFF2-40B4-BE49-F238E27FC236}">
                <a16:creationId xmlns:a16="http://schemas.microsoft.com/office/drawing/2014/main" id="{C446AB45-A0F6-C5EA-E4A2-2B93FF724CD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083723" y="1344430"/>
            <a:ext cx="1580457" cy="1580457"/>
          </a:xfrm>
          <a:prstGeom prst="rect">
            <a:avLst/>
          </a:prstGeom>
        </p:spPr>
      </p:pic>
      <p:sp>
        <p:nvSpPr>
          <p:cNvPr id="21" name="文本框 20">
            <a:extLst>
              <a:ext uri="{FF2B5EF4-FFF2-40B4-BE49-F238E27FC236}">
                <a16:creationId xmlns:a16="http://schemas.microsoft.com/office/drawing/2014/main" id="{5CC6C313-08EB-E02D-70C2-CBC3F758FE04}"/>
              </a:ext>
            </a:extLst>
          </p:cNvPr>
          <p:cNvSpPr txBox="1"/>
          <p:nvPr/>
        </p:nvSpPr>
        <p:spPr>
          <a:xfrm>
            <a:off x="1315623" y="1403403"/>
            <a:ext cx="2045303" cy="36933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CN" dirty="0">
                <a:solidFill>
                  <a:schemeClr val="bg1">
                    <a:lumMod val="95000"/>
                  </a:schemeClr>
                </a:solidFill>
              </a:rPr>
              <a:t>Reveal diffuse SF</a:t>
            </a:r>
            <a:endParaRPr lang="zh-CN" altLang="en-US" dirty="0">
              <a:solidFill>
                <a:schemeClr val="bg1">
                  <a:lumMod val="95000"/>
                </a:schemeClr>
              </a:solidFill>
            </a:endParaRPr>
          </a:p>
        </p:txBody>
      </p:sp>
      <p:sp>
        <p:nvSpPr>
          <p:cNvPr id="22" name="文本框 21">
            <a:extLst>
              <a:ext uri="{FF2B5EF4-FFF2-40B4-BE49-F238E27FC236}">
                <a16:creationId xmlns:a16="http://schemas.microsoft.com/office/drawing/2014/main" id="{A673935F-4E52-F59B-B5A3-607AAA3E4419}"/>
              </a:ext>
            </a:extLst>
          </p:cNvPr>
          <p:cNvSpPr txBox="1"/>
          <p:nvPr/>
        </p:nvSpPr>
        <p:spPr>
          <a:xfrm>
            <a:off x="1315623" y="3215347"/>
            <a:ext cx="2067746" cy="36933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CN" dirty="0">
                <a:solidFill>
                  <a:schemeClr val="bg1">
                    <a:lumMod val="95000"/>
                  </a:schemeClr>
                </a:solidFill>
              </a:rPr>
              <a:t>Reveal diffuse jet</a:t>
            </a:r>
            <a:endParaRPr lang="zh-CN" altLang="en-US" dirty="0">
              <a:solidFill>
                <a:schemeClr val="bg1">
                  <a:lumMod val="95000"/>
                </a:schemeClr>
              </a:solidFill>
            </a:endParaRPr>
          </a:p>
        </p:txBody>
      </p:sp>
      <p:sp>
        <p:nvSpPr>
          <p:cNvPr id="23" name="文本框 22">
            <a:extLst>
              <a:ext uri="{FF2B5EF4-FFF2-40B4-BE49-F238E27FC236}">
                <a16:creationId xmlns:a16="http://schemas.microsoft.com/office/drawing/2014/main" id="{909B2D3A-62FA-806F-E4B9-065747499CBA}"/>
              </a:ext>
            </a:extLst>
          </p:cNvPr>
          <p:cNvSpPr txBox="1"/>
          <p:nvPr/>
        </p:nvSpPr>
        <p:spPr>
          <a:xfrm>
            <a:off x="1315623" y="5134686"/>
            <a:ext cx="1816075" cy="36933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CN" dirty="0">
                <a:solidFill>
                  <a:schemeClr val="bg1">
                    <a:lumMod val="95000"/>
                  </a:schemeClr>
                </a:solidFill>
              </a:rPr>
              <a:t>Reveal faint jet</a:t>
            </a:r>
            <a:endParaRPr lang="zh-CN" altLang="en-US" dirty="0">
              <a:solidFill>
                <a:schemeClr val="bg1">
                  <a:lumMod val="95000"/>
                </a:schemeClr>
              </a:solidFill>
            </a:endParaRPr>
          </a:p>
        </p:txBody>
      </p:sp>
      <p:sp>
        <p:nvSpPr>
          <p:cNvPr id="24" name="文本框 23">
            <a:extLst>
              <a:ext uri="{FF2B5EF4-FFF2-40B4-BE49-F238E27FC236}">
                <a16:creationId xmlns:a16="http://schemas.microsoft.com/office/drawing/2014/main" id="{150F7B5C-392D-6F0D-1B12-BFFEA1C853F8}"/>
              </a:ext>
            </a:extLst>
          </p:cNvPr>
          <p:cNvSpPr txBox="1"/>
          <p:nvPr/>
        </p:nvSpPr>
        <p:spPr>
          <a:xfrm>
            <a:off x="454211" y="820659"/>
            <a:ext cx="4964821" cy="369332"/>
          </a:xfrm>
          <a:prstGeom prst="rect">
            <a:avLst/>
          </a:prstGeom>
          <a:noFill/>
        </p:spPr>
        <p:txBody>
          <a:bodyPr wrap="none" rtlCol="0">
            <a:spAutoFit/>
          </a:bodyPr>
          <a:lstStyle/>
          <a:p>
            <a:r>
              <a:rPr lang="en-US" altLang="zh-CN" b="1" dirty="0"/>
              <a:t>     SDSS                  LoTSS                 FIRST</a:t>
            </a:r>
            <a:endParaRPr lang="zh-CN" altLang="en-US" b="1" dirty="0"/>
          </a:p>
        </p:txBody>
      </p:sp>
    </p:spTree>
    <p:extLst>
      <p:ext uri="{BB962C8B-B14F-4D97-AF65-F5344CB8AC3E}">
        <p14:creationId xmlns:p14="http://schemas.microsoft.com/office/powerpoint/2010/main" val="72893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29A941F-1BF4-C492-371B-65C37B4A02B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681037"/>
            <a:ext cx="6796268" cy="6127710"/>
          </a:xfrm>
        </p:spPr>
      </p:pic>
      <p:sp>
        <p:nvSpPr>
          <p:cNvPr id="2" name="Title 1">
            <a:extLst>
              <a:ext uri="{FF2B5EF4-FFF2-40B4-BE49-F238E27FC236}">
                <a16:creationId xmlns:a16="http://schemas.microsoft.com/office/drawing/2014/main" id="{2080B820-B1DC-CE7E-BE43-1EF148C9EB2B}"/>
              </a:ext>
            </a:extLst>
          </p:cNvPr>
          <p:cNvSpPr>
            <a:spLocks noGrp="1"/>
          </p:cNvSpPr>
          <p:nvPr>
            <p:ph type="title"/>
          </p:nvPr>
        </p:nvSpPr>
        <p:spPr/>
        <p:txBody>
          <a:bodyPr>
            <a:normAutofit fontScale="90000"/>
          </a:bodyPr>
          <a:lstStyle/>
          <a:p>
            <a:r>
              <a:rPr lang="en-US" altLang="zh-CN" dirty="0"/>
              <a:t> Decompose AGN from star formation</a:t>
            </a:r>
            <a:endParaRPr lang="zh-CN" altLang="en-US" dirty="0"/>
          </a:p>
        </p:txBody>
      </p:sp>
      <p:sp>
        <p:nvSpPr>
          <p:cNvPr id="4" name="Slide Number Placeholder 3">
            <a:extLst>
              <a:ext uri="{FF2B5EF4-FFF2-40B4-BE49-F238E27FC236}">
                <a16:creationId xmlns:a16="http://schemas.microsoft.com/office/drawing/2014/main" id="{636A5C80-2C16-BB2F-EC99-7B9492BF2B31}"/>
              </a:ext>
            </a:extLst>
          </p:cNvPr>
          <p:cNvSpPr>
            <a:spLocks noGrp="1"/>
          </p:cNvSpPr>
          <p:nvPr>
            <p:ph type="sldNum" sz="quarter" idx="12"/>
          </p:nvPr>
        </p:nvSpPr>
        <p:spPr/>
        <p:txBody>
          <a:bodyPr/>
          <a:lstStyle/>
          <a:p>
            <a:fld id="{6F8A1D6D-7550-4D35-A6BA-32C32BFBD6D4}" type="slidenum">
              <a:rPr lang="zh-CN" altLang="en-US" smtClean="0"/>
              <a:t>5</a:t>
            </a:fld>
            <a:endParaRPr lang="zh-CN" altLang="en-US" dirty="0"/>
          </a:p>
        </p:txBody>
      </p:sp>
      <p:pic>
        <p:nvPicPr>
          <p:cNvPr id="5" name="Picture 4">
            <a:extLst>
              <a:ext uri="{FF2B5EF4-FFF2-40B4-BE49-F238E27FC236}">
                <a16:creationId xmlns:a16="http://schemas.microsoft.com/office/drawing/2014/main" id="{F775EE18-835C-75F2-2198-963EFA9AE8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20078" y="1721102"/>
            <a:ext cx="5371921" cy="4789704"/>
          </a:xfrm>
          <a:prstGeom prst="rect">
            <a:avLst/>
          </a:prstGeom>
        </p:spPr>
      </p:pic>
      <p:sp>
        <p:nvSpPr>
          <p:cNvPr id="8" name="文本框 7">
            <a:extLst>
              <a:ext uri="{FF2B5EF4-FFF2-40B4-BE49-F238E27FC236}">
                <a16:creationId xmlns:a16="http://schemas.microsoft.com/office/drawing/2014/main" id="{EEF86C80-5725-80A1-C4DE-E5BA69D89E00}"/>
              </a:ext>
            </a:extLst>
          </p:cNvPr>
          <p:cNvSpPr txBox="1"/>
          <p:nvPr/>
        </p:nvSpPr>
        <p:spPr>
          <a:xfrm>
            <a:off x="7861276" y="877904"/>
            <a:ext cx="3788228" cy="646331"/>
          </a:xfrm>
          <a:prstGeom prst="rect">
            <a:avLst/>
          </a:prstGeom>
          <a:noFill/>
        </p:spPr>
        <p:txBody>
          <a:bodyPr wrap="square" rtlCol="0">
            <a:spAutoFit/>
          </a:bodyPr>
          <a:lstStyle/>
          <a:p>
            <a:pPr algn="ctr"/>
            <a:r>
              <a:rPr lang="en-US" altLang="zh-CN" b="1" dirty="0"/>
              <a:t>Method: SF radio </a:t>
            </a:r>
            <a:r>
              <a:rPr lang="zh-CN" altLang="en-US" b="1" dirty="0"/>
              <a:t>∝ </a:t>
            </a:r>
            <a:r>
              <a:rPr lang="en-US" altLang="zh-CN" b="1" dirty="0"/>
              <a:t>SFR</a:t>
            </a:r>
          </a:p>
          <a:p>
            <a:pPr algn="ctr"/>
            <a:r>
              <a:rPr lang="en-US" altLang="zh-CN" b="1" dirty="0"/>
              <a:t>AGN jets bring excess</a:t>
            </a:r>
            <a:endParaRPr lang="zh-CN" altLang="en-US" b="1" dirty="0"/>
          </a:p>
        </p:txBody>
      </p:sp>
      <p:sp>
        <p:nvSpPr>
          <p:cNvPr id="3" name="文本框 2">
            <a:extLst>
              <a:ext uri="{FF2B5EF4-FFF2-40B4-BE49-F238E27FC236}">
                <a16:creationId xmlns:a16="http://schemas.microsoft.com/office/drawing/2014/main" id="{63293D13-E6B8-717A-EDD3-266AA93BFBB9}"/>
              </a:ext>
            </a:extLst>
          </p:cNvPr>
          <p:cNvSpPr txBox="1"/>
          <p:nvPr/>
        </p:nvSpPr>
        <p:spPr>
          <a:xfrm>
            <a:off x="3910148" y="5364480"/>
            <a:ext cx="2449517" cy="369332"/>
          </a:xfrm>
          <a:prstGeom prst="rect">
            <a:avLst/>
          </a:prstGeom>
          <a:noFill/>
        </p:spPr>
        <p:txBody>
          <a:bodyPr wrap="none" rtlCol="0">
            <a:spAutoFit/>
          </a:bodyPr>
          <a:lstStyle/>
          <a:p>
            <a:r>
              <a:rPr lang="en-US" altLang="zh-CN" b="1" dirty="0">
                <a:solidFill>
                  <a:srgbClr val="00B0F0"/>
                </a:solidFill>
              </a:rPr>
              <a:t>If there are no AGN</a:t>
            </a:r>
            <a:endParaRPr lang="zh-CN" altLang="en-US" b="1" dirty="0">
              <a:solidFill>
                <a:srgbClr val="00B0F0"/>
              </a:solidFill>
            </a:endParaRPr>
          </a:p>
        </p:txBody>
      </p:sp>
    </p:spTree>
    <p:extLst>
      <p:ext uri="{BB962C8B-B14F-4D97-AF65-F5344CB8AC3E}">
        <p14:creationId xmlns:p14="http://schemas.microsoft.com/office/powerpoint/2010/main" val="126505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D5C20C-B803-8275-CEA5-5DA3CA8977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77237" y="1231128"/>
            <a:ext cx="5761512" cy="5261747"/>
          </a:xfrm>
          <a:prstGeom prst="rect">
            <a:avLst/>
          </a:prstGeom>
        </p:spPr>
      </p:pic>
      <p:sp>
        <p:nvSpPr>
          <p:cNvPr id="2" name="Title 1">
            <a:extLst>
              <a:ext uri="{FF2B5EF4-FFF2-40B4-BE49-F238E27FC236}">
                <a16:creationId xmlns:a16="http://schemas.microsoft.com/office/drawing/2014/main" id="{2080B820-B1DC-CE7E-BE43-1EF148C9EB2B}"/>
              </a:ext>
            </a:extLst>
          </p:cNvPr>
          <p:cNvSpPr>
            <a:spLocks noGrp="1"/>
          </p:cNvSpPr>
          <p:nvPr>
            <p:ph type="title"/>
          </p:nvPr>
        </p:nvSpPr>
        <p:spPr/>
        <p:txBody>
          <a:bodyPr>
            <a:normAutofit fontScale="90000"/>
          </a:bodyPr>
          <a:lstStyle/>
          <a:p>
            <a:r>
              <a:rPr lang="en-US" altLang="zh-CN" dirty="0"/>
              <a:t> Global SF: Radio AGN hosts are quenched</a:t>
            </a:r>
            <a:endParaRPr lang="zh-CN" altLang="en-US" dirty="0"/>
          </a:p>
        </p:txBody>
      </p:sp>
      <p:sp>
        <p:nvSpPr>
          <p:cNvPr id="4" name="Slide Number Placeholder 3">
            <a:extLst>
              <a:ext uri="{FF2B5EF4-FFF2-40B4-BE49-F238E27FC236}">
                <a16:creationId xmlns:a16="http://schemas.microsoft.com/office/drawing/2014/main" id="{636A5C80-2C16-BB2F-EC99-7B9492BF2B31}"/>
              </a:ext>
            </a:extLst>
          </p:cNvPr>
          <p:cNvSpPr>
            <a:spLocks noGrp="1"/>
          </p:cNvSpPr>
          <p:nvPr>
            <p:ph type="sldNum" sz="quarter" idx="12"/>
          </p:nvPr>
        </p:nvSpPr>
        <p:spPr/>
        <p:txBody>
          <a:bodyPr/>
          <a:lstStyle/>
          <a:p>
            <a:fld id="{6F8A1D6D-7550-4D35-A6BA-32C32BFBD6D4}" type="slidenum">
              <a:rPr lang="zh-CN" altLang="en-US" smtClean="0"/>
              <a:t>6</a:t>
            </a:fld>
            <a:endParaRPr lang="zh-CN" altLang="en-US" dirty="0"/>
          </a:p>
        </p:txBody>
      </p:sp>
      <p:pic>
        <p:nvPicPr>
          <p:cNvPr id="5" name="图片 4">
            <a:extLst>
              <a:ext uri="{FF2B5EF4-FFF2-40B4-BE49-F238E27FC236}">
                <a16:creationId xmlns:a16="http://schemas.microsoft.com/office/drawing/2014/main" id="{F63E605F-5DAA-E7F9-229A-E781DAA8DB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175" y="1238195"/>
            <a:ext cx="5809318" cy="5254680"/>
          </a:xfrm>
          <a:prstGeom prst="rect">
            <a:avLst/>
          </a:prstGeom>
        </p:spPr>
      </p:pic>
      <p:sp>
        <p:nvSpPr>
          <p:cNvPr id="7" name="文本框 6">
            <a:extLst>
              <a:ext uri="{FF2B5EF4-FFF2-40B4-BE49-F238E27FC236}">
                <a16:creationId xmlns:a16="http://schemas.microsoft.com/office/drawing/2014/main" id="{5C3ED2A5-A316-CE9D-7DBA-F36E97610026}"/>
              </a:ext>
            </a:extLst>
          </p:cNvPr>
          <p:cNvSpPr txBox="1"/>
          <p:nvPr/>
        </p:nvSpPr>
        <p:spPr>
          <a:xfrm>
            <a:off x="462229" y="874841"/>
            <a:ext cx="5794279" cy="369332"/>
          </a:xfrm>
          <a:prstGeom prst="rect">
            <a:avLst/>
          </a:prstGeom>
          <a:noFill/>
        </p:spPr>
        <p:txBody>
          <a:bodyPr wrap="none" rtlCol="0">
            <a:spAutoFit/>
          </a:bodyPr>
          <a:lstStyle/>
          <a:p>
            <a:r>
              <a:rPr lang="en-US" altLang="zh-CN" b="1" dirty="0"/>
              <a:t>High jet incidence in massive quiescent galaxies</a:t>
            </a:r>
            <a:endParaRPr lang="zh-CN" altLang="en-US" b="1" dirty="0"/>
          </a:p>
        </p:txBody>
      </p:sp>
      <p:sp>
        <p:nvSpPr>
          <p:cNvPr id="9" name="文本框 8">
            <a:extLst>
              <a:ext uri="{FF2B5EF4-FFF2-40B4-BE49-F238E27FC236}">
                <a16:creationId xmlns:a16="http://schemas.microsoft.com/office/drawing/2014/main" id="{5A61EF19-4FD5-97B1-8DAB-5B8E3D9FFA8A}"/>
              </a:ext>
            </a:extLst>
          </p:cNvPr>
          <p:cNvSpPr txBox="1"/>
          <p:nvPr/>
        </p:nvSpPr>
        <p:spPr>
          <a:xfrm>
            <a:off x="7413203" y="874841"/>
            <a:ext cx="4274825" cy="369332"/>
          </a:xfrm>
          <a:prstGeom prst="rect">
            <a:avLst/>
          </a:prstGeom>
          <a:noFill/>
        </p:spPr>
        <p:txBody>
          <a:bodyPr wrap="none" rtlCol="0">
            <a:spAutoFit/>
          </a:bodyPr>
          <a:lstStyle/>
          <a:p>
            <a:r>
              <a:rPr lang="en-US" altLang="zh-CN" b="1" dirty="0"/>
              <a:t>Powerful jet hosts are all quenched</a:t>
            </a:r>
            <a:endParaRPr lang="zh-CN" altLang="en-US" b="1" dirty="0"/>
          </a:p>
        </p:txBody>
      </p:sp>
      <p:sp>
        <p:nvSpPr>
          <p:cNvPr id="3" name="椭圆 2">
            <a:extLst>
              <a:ext uri="{FF2B5EF4-FFF2-40B4-BE49-F238E27FC236}">
                <a16:creationId xmlns:a16="http://schemas.microsoft.com/office/drawing/2014/main" id="{A304EE41-3B48-CC62-BF9E-5A9D52190DD7}"/>
              </a:ext>
            </a:extLst>
          </p:cNvPr>
          <p:cNvSpPr/>
          <p:nvPr/>
        </p:nvSpPr>
        <p:spPr>
          <a:xfrm rot="4445701">
            <a:off x="3856975" y="2445215"/>
            <a:ext cx="1300028" cy="3007392"/>
          </a:xfrm>
          <a:prstGeom prst="ellipse">
            <a:avLst/>
          </a:prstGeom>
          <a:noFill/>
          <a:ln w="571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7CA8C0B1-CC44-688B-5655-74626772030D}"/>
              </a:ext>
            </a:extLst>
          </p:cNvPr>
          <p:cNvSpPr/>
          <p:nvPr/>
        </p:nvSpPr>
        <p:spPr>
          <a:xfrm rot="5916303">
            <a:off x="10265710" y="1883867"/>
            <a:ext cx="1420552" cy="1989527"/>
          </a:xfrm>
          <a:prstGeom prst="ellipse">
            <a:avLst/>
          </a:prstGeom>
          <a:noFill/>
          <a:ln w="571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0" name="椭圆 7">
            <a:extLst>
              <a:ext uri="{FF2B5EF4-FFF2-40B4-BE49-F238E27FC236}">
                <a16:creationId xmlns:a16="http://schemas.microsoft.com/office/drawing/2014/main" id="{0CF2FBF9-8D67-D2A8-0F1E-502F56F9B1C3}"/>
              </a:ext>
            </a:extLst>
          </p:cNvPr>
          <p:cNvSpPr/>
          <p:nvPr/>
        </p:nvSpPr>
        <p:spPr>
          <a:xfrm rot="5685033">
            <a:off x="7715719" y="2346392"/>
            <a:ext cx="1124315" cy="1130624"/>
          </a:xfrm>
          <a:prstGeom prst="ellipse">
            <a:avLst/>
          </a:prstGeom>
          <a:noFill/>
          <a:ln w="571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67192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AEAC-2329-99FD-8358-7F03748C1DD0}"/>
              </a:ext>
            </a:extLst>
          </p:cNvPr>
          <p:cNvSpPr>
            <a:spLocks noGrp="1"/>
          </p:cNvSpPr>
          <p:nvPr>
            <p:ph type="title"/>
          </p:nvPr>
        </p:nvSpPr>
        <p:spPr/>
        <p:txBody>
          <a:bodyPr>
            <a:normAutofit fontScale="90000"/>
          </a:bodyPr>
          <a:lstStyle/>
          <a:p>
            <a:r>
              <a:rPr lang="en-US" dirty="0"/>
              <a:t> Jet-ISM interplay</a:t>
            </a:r>
            <a:r>
              <a:rPr lang="en-US" altLang="zh-CN" dirty="0"/>
              <a:t>: Method</a:t>
            </a:r>
            <a:endParaRPr lang="en-US" dirty="0"/>
          </a:p>
        </p:txBody>
      </p:sp>
      <p:sp>
        <p:nvSpPr>
          <p:cNvPr id="4" name="Slide Number Placeholder 3">
            <a:extLst>
              <a:ext uri="{FF2B5EF4-FFF2-40B4-BE49-F238E27FC236}">
                <a16:creationId xmlns:a16="http://schemas.microsoft.com/office/drawing/2014/main" id="{398CBB2A-AE02-A228-4B4E-89FF0AB8BD8D}"/>
              </a:ext>
            </a:extLst>
          </p:cNvPr>
          <p:cNvSpPr>
            <a:spLocks noGrp="1"/>
          </p:cNvSpPr>
          <p:nvPr>
            <p:ph type="sldNum" sz="quarter" idx="12"/>
          </p:nvPr>
        </p:nvSpPr>
        <p:spPr/>
        <p:txBody>
          <a:bodyPr/>
          <a:lstStyle/>
          <a:p>
            <a:fld id="{6F8A1D6D-7550-4D35-A6BA-32C32BFBD6D4}" type="slidenum">
              <a:rPr lang="zh-CN" altLang="en-US" smtClean="0"/>
              <a:t>7</a:t>
            </a:fld>
            <a:endParaRPr lang="zh-CN" altLang="en-US" dirty="0"/>
          </a:p>
        </p:txBody>
      </p:sp>
      <p:pic>
        <p:nvPicPr>
          <p:cNvPr id="11" name="图片 10">
            <a:extLst>
              <a:ext uri="{FF2B5EF4-FFF2-40B4-BE49-F238E27FC236}">
                <a16:creationId xmlns:a16="http://schemas.microsoft.com/office/drawing/2014/main" id="{D13308C8-CE3F-11CD-6EC3-84B98C5FF6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10449" y="3114091"/>
            <a:ext cx="7571101" cy="3743909"/>
          </a:xfrm>
          <a:prstGeom prst="rect">
            <a:avLst/>
          </a:prstGeom>
        </p:spPr>
      </p:pic>
      <p:sp>
        <p:nvSpPr>
          <p:cNvPr id="12" name="文本框 11">
            <a:extLst>
              <a:ext uri="{FF2B5EF4-FFF2-40B4-BE49-F238E27FC236}">
                <a16:creationId xmlns:a16="http://schemas.microsoft.com/office/drawing/2014/main" id="{70C2C57C-F7D2-A6F2-C964-79ABFA55EA1C}"/>
              </a:ext>
            </a:extLst>
          </p:cNvPr>
          <p:cNvSpPr txBox="1"/>
          <p:nvPr/>
        </p:nvSpPr>
        <p:spPr>
          <a:xfrm>
            <a:off x="5177665" y="4472546"/>
            <a:ext cx="4415824" cy="1200329"/>
          </a:xfrm>
          <a:prstGeom prst="rect">
            <a:avLst/>
          </a:prstGeom>
          <a:noFill/>
        </p:spPr>
        <p:txBody>
          <a:bodyPr wrap="none" rtlCol="0">
            <a:spAutoFit/>
          </a:bodyPr>
          <a:lstStyle/>
          <a:p>
            <a:pPr marL="342900" indent="-342900">
              <a:buFont typeface="Arial" panose="020B0604020202020204" pitchFamily="34" charset="0"/>
              <a:buChar char="•"/>
            </a:pPr>
            <a:r>
              <a:rPr lang="en-US" altLang="zh-CN" sz="2400" b="1" dirty="0"/>
              <a:t>Controlled well</a:t>
            </a:r>
          </a:p>
          <a:p>
            <a:pPr marL="342900" indent="-342900">
              <a:buFont typeface="Arial" panose="020B0604020202020204" pitchFamily="34" charset="0"/>
              <a:buChar char="•"/>
            </a:pPr>
            <a:r>
              <a:rPr lang="en-US" altLang="zh-CN" sz="2400" b="1" dirty="0"/>
              <a:t>Typical quiescent spectra</a:t>
            </a:r>
          </a:p>
          <a:p>
            <a:pPr marL="342900" indent="-342900">
              <a:buFont typeface="Arial" panose="020B0604020202020204" pitchFamily="34" charset="0"/>
              <a:buChar char="•"/>
            </a:pPr>
            <a:r>
              <a:rPr lang="en-US" altLang="zh-CN" sz="2400" b="1" dirty="0"/>
              <a:t>Need stacking</a:t>
            </a:r>
            <a:endParaRPr lang="zh-CN" altLang="en-US" sz="2400" b="1" dirty="0"/>
          </a:p>
        </p:txBody>
      </p:sp>
      <p:pic>
        <p:nvPicPr>
          <p:cNvPr id="3" name="Picture 2" descr="A graph of a graph with a line&#10;&#10;Description automatically generated with medium confidence">
            <a:extLst>
              <a:ext uri="{FF2B5EF4-FFF2-40B4-BE49-F238E27FC236}">
                <a16:creationId xmlns:a16="http://schemas.microsoft.com/office/drawing/2014/main" id="{641509FF-2632-E8F7-6FAE-9EF1244D0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0" y="756830"/>
            <a:ext cx="6692900" cy="2281468"/>
          </a:xfrm>
          <a:prstGeom prst="rect">
            <a:avLst/>
          </a:prstGeom>
        </p:spPr>
      </p:pic>
      <p:pic>
        <p:nvPicPr>
          <p:cNvPr id="17" name="图片 16">
            <a:extLst>
              <a:ext uri="{FF2B5EF4-FFF2-40B4-BE49-F238E27FC236}">
                <a16:creationId xmlns:a16="http://schemas.microsoft.com/office/drawing/2014/main" id="{AFBA5AF5-FF92-53C1-E2D4-CD77B550E261}"/>
              </a:ext>
            </a:extLst>
          </p:cNvPr>
          <p:cNvPicPr>
            <a:picLocks noChangeAspect="1"/>
          </p:cNvPicPr>
          <p:nvPr/>
        </p:nvPicPr>
        <p:blipFill>
          <a:blip r:embed="rId4"/>
          <a:stretch>
            <a:fillRect/>
          </a:stretch>
        </p:blipFill>
        <p:spPr>
          <a:xfrm>
            <a:off x="185961" y="1677539"/>
            <a:ext cx="4352411" cy="1024718"/>
          </a:xfrm>
          <a:prstGeom prst="rect">
            <a:avLst/>
          </a:prstGeom>
        </p:spPr>
      </p:pic>
      <p:sp>
        <p:nvSpPr>
          <p:cNvPr id="19" name="文本框 18">
            <a:extLst>
              <a:ext uri="{FF2B5EF4-FFF2-40B4-BE49-F238E27FC236}">
                <a16:creationId xmlns:a16="http://schemas.microsoft.com/office/drawing/2014/main" id="{54CEEADC-2E39-3E09-E7D9-B296CE075873}"/>
              </a:ext>
            </a:extLst>
          </p:cNvPr>
          <p:cNvSpPr txBox="1"/>
          <p:nvPr/>
        </p:nvSpPr>
        <p:spPr>
          <a:xfrm>
            <a:off x="751945" y="1262168"/>
            <a:ext cx="3117007" cy="369332"/>
          </a:xfrm>
          <a:prstGeom prst="rect">
            <a:avLst/>
          </a:prstGeom>
          <a:noFill/>
        </p:spPr>
        <p:txBody>
          <a:bodyPr wrap="none" rtlCol="0">
            <a:spAutoFit/>
          </a:bodyPr>
          <a:lstStyle/>
          <a:p>
            <a:r>
              <a:rPr lang="en-US" altLang="zh-CN" b="1" dirty="0"/>
              <a:t>Selecting control sample:</a:t>
            </a:r>
            <a:endParaRPr lang="zh-CN" altLang="en-US" b="1" dirty="0"/>
          </a:p>
        </p:txBody>
      </p:sp>
    </p:spTree>
    <p:extLst>
      <p:ext uri="{BB962C8B-B14F-4D97-AF65-F5344CB8AC3E}">
        <p14:creationId xmlns:p14="http://schemas.microsoft.com/office/powerpoint/2010/main" val="48892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6EEC1DE-9824-F99D-12F4-0FD868931589}"/>
              </a:ext>
            </a:extLst>
          </p:cNvPr>
          <p:cNvPicPr>
            <a:picLocks noGrp="1" noChangeAspect="1"/>
          </p:cNvPicPr>
          <p:nvPr>
            <p:ph idx="1"/>
          </p:nvPr>
        </p:nvPicPr>
        <p:blipFill>
          <a:blip r:embed="rId2"/>
          <a:stretch>
            <a:fillRect/>
          </a:stretch>
        </p:blipFill>
        <p:spPr>
          <a:xfrm>
            <a:off x="0" y="681037"/>
            <a:ext cx="9475635" cy="6176963"/>
          </a:xfrm>
        </p:spPr>
      </p:pic>
      <p:sp>
        <p:nvSpPr>
          <p:cNvPr id="2" name="Title 1">
            <a:extLst>
              <a:ext uri="{FF2B5EF4-FFF2-40B4-BE49-F238E27FC236}">
                <a16:creationId xmlns:a16="http://schemas.microsoft.com/office/drawing/2014/main" id="{C13E3706-81B8-11E5-479F-AD27AC5E60DB}"/>
              </a:ext>
            </a:extLst>
          </p:cNvPr>
          <p:cNvSpPr>
            <a:spLocks noGrp="1"/>
          </p:cNvSpPr>
          <p:nvPr>
            <p:ph type="title"/>
          </p:nvPr>
        </p:nvSpPr>
        <p:spPr/>
        <p:txBody>
          <a:bodyPr>
            <a:normAutofit fontScale="90000"/>
          </a:bodyPr>
          <a:lstStyle/>
          <a:p>
            <a:r>
              <a:rPr lang="en-US" dirty="0"/>
              <a:t> Jet-ISM interplay: Nuclear emission excess</a:t>
            </a:r>
          </a:p>
        </p:txBody>
      </p:sp>
      <p:sp>
        <p:nvSpPr>
          <p:cNvPr id="4" name="Slide Number Placeholder 3">
            <a:extLst>
              <a:ext uri="{FF2B5EF4-FFF2-40B4-BE49-F238E27FC236}">
                <a16:creationId xmlns:a16="http://schemas.microsoft.com/office/drawing/2014/main" id="{C32460D2-3F69-D831-FDE1-1FD624821915}"/>
              </a:ext>
            </a:extLst>
          </p:cNvPr>
          <p:cNvSpPr>
            <a:spLocks noGrp="1"/>
          </p:cNvSpPr>
          <p:nvPr>
            <p:ph type="sldNum" sz="quarter" idx="12"/>
          </p:nvPr>
        </p:nvSpPr>
        <p:spPr/>
        <p:txBody>
          <a:bodyPr/>
          <a:lstStyle/>
          <a:p>
            <a:fld id="{6F8A1D6D-7550-4D35-A6BA-32C32BFBD6D4}" type="slidenum">
              <a:rPr lang="zh-CN" altLang="en-US" smtClean="0"/>
              <a:t>8</a:t>
            </a:fld>
            <a:endParaRPr lang="zh-CN" altLang="en-US" dirty="0"/>
          </a:p>
        </p:txBody>
      </p:sp>
      <p:sp>
        <p:nvSpPr>
          <p:cNvPr id="8" name="Rectangle 7">
            <a:extLst>
              <a:ext uri="{FF2B5EF4-FFF2-40B4-BE49-F238E27FC236}">
                <a16:creationId xmlns:a16="http://schemas.microsoft.com/office/drawing/2014/main" id="{E7577E05-358D-CC5D-2DF0-B5C0CEE22BD6}"/>
              </a:ext>
            </a:extLst>
          </p:cNvPr>
          <p:cNvSpPr/>
          <p:nvPr/>
        </p:nvSpPr>
        <p:spPr>
          <a:xfrm>
            <a:off x="2044949" y="848518"/>
            <a:ext cx="469900" cy="5842000"/>
          </a:xfrm>
          <a:prstGeom prst="rect">
            <a:avLst/>
          </a:prstGeom>
          <a:solidFill>
            <a:srgbClr val="D092A7">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9170CC-8115-6F2C-E4B5-C35BCD7C002A}"/>
              </a:ext>
            </a:extLst>
          </p:cNvPr>
          <p:cNvSpPr/>
          <p:nvPr/>
        </p:nvSpPr>
        <p:spPr>
          <a:xfrm>
            <a:off x="368674" y="848518"/>
            <a:ext cx="469900" cy="5842000"/>
          </a:xfrm>
          <a:prstGeom prst="rect">
            <a:avLst/>
          </a:prstGeom>
          <a:solidFill>
            <a:srgbClr val="D092A7">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1C9159-327E-2E60-7506-70D18393AC5D}"/>
              </a:ext>
            </a:extLst>
          </p:cNvPr>
          <p:cNvSpPr/>
          <p:nvPr/>
        </p:nvSpPr>
        <p:spPr>
          <a:xfrm>
            <a:off x="9531613" y="1050878"/>
            <a:ext cx="2432036" cy="2552131"/>
          </a:xfrm>
          <a:prstGeom prst="rect">
            <a:avLst/>
          </a:prstGeom>
          <a:solidFill>
            <a:srgbClr val="D092A7">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Ionized gas enhancement in the nuclear region.</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sz="1800" dirty="0">
                <a:solidFill>
                  <a:srgbClr val="0070C0"/>
                </a:solidFill>
              </a:rPr>
              <a:t>Jets may affect the ionization of central ISM</a:t>
            </a:r>
          </a:p>
        </p:txBody>
      </p:sp>
      <p:sp>
        <p:nvSpPr>
          <p:cNvPr id="13" name="Rectangle 12">
            <a:extLst>
              <a:ext uri="{FF2B5EF4-FFF2-40B4-BE49-F238E27FC236}">
                <a16:creationId xmlns:a16="http://schemas.microsoft.com/office/drawing/2014/main" id="{B689DFCC-273F-8DC4-4E39-1EEC4F144B67}"/>
              </a:ext>
            </a:extLst>
          </p:cNvPr>
          <p:cNvSpPr/>
          <p:nvPr/>
        </p:nvSpPr>
        <p:spPr>
          <a:xfrm>
            <a:off x="8604188" y="848518"/>
            <a:ext cx="469900" cy="5842000"/>
          </a:xfrm>
          <a:prstGeom prst="rect">
            <a:avLst/>
          </a:prstGeom>
          <a:solidFill>
            <a:srgbClr val="FFC000">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EB419A-309E-305A-9EB3-A155A0914EBA}"/>
              </a:ext>
            </a:extLst>
          </p:cNvPr>
          <p:cNvSpPr/>
          <p:nvPr/>
        </p:nvSpPr>
        <p:spPr>
          <a:xfrm>
            <a:off x="6414996" y="848518"/>
            <a:ext cx="469900" cy="5842000"/>
          </a:xfrm>
          <a:prstGeom prst="rect">
            <a:avLst/>
          </a:prstGeom>
          <a:solidFill>
            <a:srgbClr val="FFC000">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1F46D2-1756-3E4A-B877-B1FAFC3D00FF}"/>
              </a:ext>
            </a:extLst>
          </p:cNvPr>
          <p:cNvSpPr/>
          <p:nvPr/>
        </p:nvSpPr>
        <p:spPr>
          <a:xfrm>
            <a:off x="9531613" y="3893402"/>
            <a:ext cx="2432036" cy="2432335"/>
          </a:xfrm>
          <a:prstGeom prst="rect">
            <a:avLst/>
          </a:prstGeom>
          <a:solidFill>
            <a:srgbClr val="FFC000">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SF residual in non-RDAGN outskirts.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sz="1800" dirty="0">
                <a:solidFill>
                  <a:srgbClr val="0070C0"/>
                </a:solidFill>
              </a:rPr>
              <a:t>Jets may </a:t>
            </a:r>
            <a:r>
              <a:rPr lang="en-US" dirty="0">
                <a:solidFill>
                  <a:srgbClr val="0070C0"/>
                </a:solidFill>
              </a:rPr>
              <a:t>be important in maintaining quiescent.</a:t>
            </a:r>
            <a:endParaRPr lang="en-US" sz="1800" dirty="0">
              <a:solidFill>
                <a:srgbClr val="0070C0"/>
              </a:solidFill>
            </a:endParaRPr>
          </a:p>
        </p:txBody>
      </p:sp>
    </p:spTree>
    <p:extLst>
      <p:ext uri="{BB962C8B-B14F-4D97-AF65-F5344CB8AC3E}">
        <p14:creationId xmlns:p14="http://schemas.microsoft.com/office/powerpoint/2010/main" val="378442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D4A0-5765-683B-4626-6CC82C0DEDEF}"/>
              </a:ext>
            </a:extLst>
          </p:cNvPr>
          <p:cNvSpPr>
            <a:spLocks noGrp="1"/>
          </p:cNvSpPr>
          <p:nvPr>
            <p:ph type="title"/>
          </p:nvPr>
        </p:nvSpPr>
        <p:spPr/>
        <p:txBody>
          <a:bodyPr>
            <a:normAutofit fontScale="90000"/>
          </a:bodyPr>
          <a:lstStyle/>
          <a:p>
            <a:r>
              <a:rPr lang="en-US" dirty="0"/>
              <a:t> Jet-ISM interplay: More significant in lower M</a:t>
            </a:r>
            <a:r>
              <a:rPr lang="en-US" baseline="-25000" dirty="0"/>
              <a:t>*</a:t>
            </a:r>
            <a:endParaRPr lang="en-US" dirty="0"/>
          </a:p>
        </p:txBody>
      </p:sp>
      <p:sp>
        <p:nvSpPr>
          <p:cNvPr id="4" name="Slide Number Placeholder 3">
            <a:extLst>
              <a:ext uri="{FF2B5EF4-FFF2-40B4-BE49-F238E27FC236}">
                <a16:creationId xmlns:a16="http://schemas.microsoft.com/office/drawing/2014/main" id="{A24F3B40-5F10-4103-22DC-4230FA1B21A8}"/>
              </a:ext>
            </a:extLst>
          </p:cNvPr>
          <p:cNvSpPr>
            <a:spLocks noGrp="1"/>
          </p:cNvSpPr>
          <p:nvPr>
            <p:ph type="sldNum" sz="quarter" idx="12"/>
          </p:nvPr>
        </p:nvSpPr>
        <p:spPr/>
        <p:txBody>
          <a:bodyPr/>
          <a:lstStyle/>
          <a:p>
            <a:fld id="{6F8A1D6D-7550-4D35-A6BA-32C32BFBD6D4}" type="slidenum">
              <a:rPr lang="zh-CN" altLang="en-US" smtClean="0"/>
              <a:t>9</a:t>
            </a:fld>
            <a:endParaRPr lang="zh-CN" altLang="en-US" dirty="0"/>
          </a:p>
        </p:txBody>
      </p:sp>
      <p:pic>
        <p:nvPicPr>
          <p:cNvPr id="8" name="Picture 7">
            <a:extLst>
              <a:ext uri="{FF2B5EF4-FFF2-40B4-BE49-F238E27FC236}">
                <a16:creationId xmlns:a16="http://schemas.microsoft.com/office/drawing/2014/main" id="{048EC08F-7E08-2EED-105C-B903D28D5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805383"/>
            <a:ext cx="4883498" cy="3052617"/>
          </a:xfrm>
          <a:prstGeom prst="rect">
            <a:avLst/>
          </a:prstGeom>
        </p:spPr>
      </p:pic>
      <p:pic>
        <p:nvPicPr>
          <p:cNvPr id="12" name="Content Placeholder 11">
            <a:extLst>
              <a:ext uri="{FF2B5EF4-FFF2-40B4-BE49-F238E27FC236}">
                <a16:creationId xmlns:a16="http://schemas.microsoft.com/office/drawing/2014/main" id="{8DA557AA-8DD0-4DE2-8FC3-F8E293E23997}"/>
              </a:ext>
            </a:extLst>
          </p:cNvPr>
          <p:cNvPicPr>
            <a:picLocks noGrp="1" noChangeAspect="1"/>
          </p:cNvPicPr>
          <p:nvPr>
            <p:ph idx="1"/>
          </p:nvPr>
        </p:nvPicPr>
        <p:blipFill>
          <a:blip r:embed="rId4"/>
          <a:stretch>
            <a:fillRect/>
          </a:stretch>
        </p:blipFill>
        <p:spPr>
          <a:xfrm>
            <a:off x="-1" y="681037"/>
            <a:ext cx="4883499" cy="3052617"/>
          </a:xfrm>
        </p:spPr>
      </p:pic>
      <p:pic>
        <p:nvPicPr>
          <p:cNvPr id="14" name="Picture 13">
            <a:extLst>
              <a:ext uri="{FF2B5EF4-FFF2-40B4-BE49-F238E27FC236}">
                <a16:creationId xmlns:a16="http://schemas.microsoft.com/office/drawing/2014/main" id="{9911DB75-8B03-E9F9-F64E-3A2C42A283F3}"/>
              </a:ext>
            </a:extLst>
          </p:cNvPr>
          <p:cNvPicPr>
            <a:picLocks noChangeAspect="1"/>
          </p:cNvPicPr>
          <p:nvPr/>
        </p:nvPicPr>
        <p:blipFill>
          <a:blip r:embed="rId5"/>
          <a:stretch>
            <a:fillRect/>
          </a:stretch>
        </p:blipFill>
        <p:spPr>
          <a:xfrm>
            <a:off x="5650174" y="781727"/>
            <a:ext cx="5811288" cy="3632566"/>
          </a:xfrm>
          <a:prstGeom prst="rect">
            <a:avLst/>
          </a:prstGeom>
        </p:spPr>
      </p:pic>
      <p:pic>
        <p:nvPicPr>
          <p:cNvPr id="20" name="Picture 19">
            <a:extLst>
              <a:ext uri="{FF2B5EF4-FFF2-40B4-BE49-F238E27FC236}">
                <a16:creationId xmlns:a16="http://schemas.microsoft.com/office/drawing/2014/main" id="{73DF4A61-3397-7642-89E6-3C72B0E59830}"/>
              </a:ext>
            </a:extLst>
          </p:cNvPr>
          <p:cNvPicPr>
            <a:picLocks noChangeAspect="1"/>
          </p:cNvPicPr>
          <p:nvPr/>
        </p:nvPicPr>
        <p:blipFill rotWithShape="1">
          <a:blip r:embed="rId6"/>
          <a:srcRect r="2910" b="72747"/>
          <a:stretch/>
        </p:blipFill>
        <p:spPr>
          <a:xfrm>
            <a:off x="4950947" y="4414293"/>
            <a:ext cx="7209742" cy="1321347"/>
          </a:xfrm>
          <a:prstGeom prst="rect">
            <a:avLst/>
          </a:prstGeom>
        </p:spPr>
      </p:pic>
      <p:sp>
        <p:nvSpPr>
          <p:cNvPr id="3" name="TextBox 2">
            <a:extLst>
              <a:ext uri="{FF2B5EF4-FFF2-40B4-BE49-F238E27FC236}">
                <a16:creationId xmlns:a16="http://schemas.microsoft.com/office/drawing/2014/main" id="{A64ED1F5-47FE-B3D6-2E5A-9EAF3B2E7C14}"/>
              </a:ext>
            </a:extLst>
          </p:cNvPr>
          <p:cNvSpPr txBox="1"/>
          <p:nvPr/>
        </p:nvSpPr>
        <p:spPr>
          <a:xfrm>
            <a:off x="6030077" y="5873815"/>
            <a:ext cx="5739969" cy="923330"/>
          </a:xfrm>
          <a:prstGeom prst="rect">
            <a:avLst/>
          </a:prstGeom>
          <a:noFill/>
        </p:spPr>
        <p:txBody>
          <a:bodyPr wrap="none" rtlCol="0">
            <a:spAutoFit/>
          </a:bodyPr>
          <a:lstStyle/>
          <a:p>
            <a:pPr marL="285750" indent="-285750">
              <a:buFont typeface="Arial" panose="020B0604020202020204" pitchFamily="34" charset="0"/>
              <a:buChar char="•"/>
            </a:pPr>
            <a:r>
              <a:rPr lang="en-US" dirty="0"/>
              <a:t>More nuclear gas in lower mass galaxies?</a:t>
            </a:r>
          </a:p>
          <a:p>
            <a:pPr marL="285750" indent="-285750">
              <a:buFont typeface="Arial" panose="020B0604020202020204" pitchFamily="34" charset="0"/>
              <a:buChar char="•"/>
            </a:pPr>
            <a:r>
              <a:rPr lang="en-US" dirty="0"/>
              <a:t>Need high resolution gas observations</a:t>
            </a:r>
          </a:p>
          <a:p>
            <a:pPr marL="285750" indent="-285750">
              <a:buFont typeface="Arial" panose="020B0604020202020204" pitchFamily="34" charset="0"/>
              <a:buChar char="•"/>
            </a:pPr>
            <a:r>
              <a:rPr lang="en-US" dirty="0"/>
              <a:t>LOFAR2.0 can resolve these jets in ~100pc scale</a:t>
            </a:r>
          </a:p>
        </p:txBody>
      </p:sp>
    </p:spTree>
    <p:extLst>
      <p:ext uri="{BB962C8B-B14F-4D97-AF65-F5344CB8AC3E}">
        <p14:creationId xmlns:p14="http://schemas.microsoft.com/office/powerpoint/2010/main" val="387074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par>
                                <p:cTn id="20" presetID="9" presetClass="emph" presetSubtype="0" nodeType="withEffect">
                                  <p:stCondLst>
                                    <p:cond delay="0"/>
                                  </p:stCondLst>
                                  <p:childTnLst>
                                    <p:set>
                                      <p:cBhvr>
                                        <p:cTn id="21" dur="indefinite"/>
                                        <p:tgtEl>
                                          <p:spTgt spid="12"/>
                                        </p:tgtEl>
                                        <p:attrNameLst>
                                          <p:attrName>style.opacity</p:attrName>
                                        </p:attrNameLst>
                                      </p:cBhvr>
                                      <p:to>
                                        <p:strVal val="0.5"/>
                                      </p:to>
                                    </p:set>
                                    <p:animEffect filter="image" prLst="opacity: 0.5">
                                      <p:cBhvr rctx="IE">
                                        <p:cTn id="22"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1">
      <a:majorFont>
        <a:latin typeface="Abadi"/>
        <a:ea typeface="Microsoft YaHei UI"/>
        <a:cs typeface=""/>
      </a:majorFont>
      <a:minorFont>
        <a:latin typeface="Microsoft YaHei UI"/>
        <a:ea typeface="DengXia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11930</TotalTime>
  <Words>606</Words>
  <Application>Microsoft Office PowerPoint</Application>
  <PresentationFormat>Widescreen</PresentationFormat>
  <Paragraphs>143</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Microsoft YaHei UI</vt:lpstr>
      <vt:lpstr>等线</vt:lpstr>
      <vt:lpstr>Abadi</vt:lpstr>
      <vt:lpstr>Arial</vt:lpstr>
      <vt:lpstr>Office Theme</vt:lpstr>
      <vt:lpstr>IFU study of radio AGN host galaxies</vt:lpstr>
      <vt:lpstr> What can radio AGN tell us?</vt:lpstr>
      <vt:lpstr> Data: MaNGA and LoTSS</vt:lpstr>
      <vt:lpstr> The improvement from LoTSS</vt:lpstr>
      <vt:lpstr> Decompose AGN from star formation</vt:lpstr>
      <vt:lpstr> Global SF: Radio AGN hosts are quenched</vt:lpstr>
      <vt:lpstr> Jet-ISM interplay: Method</vt:lpstr>
      <vt:lpstr> Jet-ISM interplay: Nuclear emission excess</vt:lpstr>
      <vt:lpstr> Jet-ISM interplay: More significant in lower M*</vt:lpstr>
      <vt:lpstr> Star formation history: Radio AGN hosts grow faster</vt:lpstr>
      <vt:lpstr> Star formation history: tAGN (Myr) « tquench (Gyr)</vt:lpstr>
      <vt:lpstr> What triggered the current radio AGN?</vt:lpstr>
      <vt:lpstr> The IFU-LOFAR results now and future</vt:lpstr>
      <vt:lpstr>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Jin Schach</dc:creator>
  <cp:lastModifiedBy>Gaoxiang Jin</cp:lastModifiedBy>
  <cp:revision>7</cp:revision>
  <dcterms:created xsi:type="dcterms:W3CDTF">2022-11-03T13:13:30Z</dcterms:created>
  <dcterms:modified xsi:type="dcterms:W3CDTF">2024-06-07T07:06:45Z</dcterms:modified>
</cp:coreProperties>
</file>