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316" r:id="rId2"/>
    <p:sldId id="307" r:id="rId3"/>
    <p:sldId id="322" r:id="rId4"/>
    <p:sldId id="324" r:id="rId5"/>
    <p:sldId id="310" r:id="rId6"/>
    <p:sldId id="311" r:id="rId7"/>
    <p:sldId id="312" r:id="rId8"/>
    <p:sldId id="314" r:id="rId9"/>
    <p:sldId id="315" r:id="rId10"/>
    <p:sldId id="297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69AE"/>
    <a:srgbClr val="072F6B"/>
    <a:srgbClr val="193570"/>
    <a:srgbClr val="002060"/>
    <a:srgbClr val="303030"/>
    <a:srgbClr val="016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5"/>
    <p:restoredTop sz="95680"/>
  </p:normalViewPr>
  <p:slideViewPr>
    <p:cSldViewPr snapToGrid="0">
      <p:cViewPr>
        <p:scale>
          <a:sx n="70" d="100"/>
          <a:sy n="70" d="100"/>
        </p:scale>
        <p:origin x="14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273E5-08B5-7549-ABBF-79B4C96CDA8F}" type="datetimeFigureOut">
              <a:rPr lang="en-NL" smtClean="0"/>
              <a:t>04/06/2024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CE4A8-BE18-3740-BD99-6F5A6FC04E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841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E4A8-BE18-3740-BD99-6F5A6FC04E69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7038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E4A8-BE18-3740-BD99-6F5A6FC04E69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0671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672740-31DA-9948-AA53-1C65593F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2639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3406" y="373063"/>
            <a:ext cx="595964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223DF54-B322-E34B-8485-D6C33E9F9E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22181" y="3243715"/>
            <a:ext cx="4559952" cy="2625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599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0172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0C1E3C9-96E4-A64D-8C34-0D31CA8608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570846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431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2282" y="661821"/>
            <a:ext cx="1126316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16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427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1902-81DA-AFEF-FA9E-02DB570C1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811D7-41D1-7384-7CAF-A534F192C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F3FD-82AE-3B30-63E9-038A798B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A5950-5315-6A2C-9CE9-CAFC6E15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C3E2E-8D58-6B3B-90CC-63D4E1A1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736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C9FD-FE08-449F-CA0C-3B2BB895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D913-0E4D-4B97-D017-167E30C49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CE0AD-2863-5917-07BE-0BEA9DC95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39B8-FFB2-20B6-FD6D-F25D342F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550A-5220-4327-A15F-01918B05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674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FD2D77-3304-3243-817E-52D774883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DBA22-0AC4-6546-B708-FFDE530A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7842183" cy="193307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92848D-72A7-3C42-9B4B-81581DA1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4456497"/>
            <a:ext cx="7842183" cy="8494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B43029-B593-2A4D-8367-98B69E90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17" y="6098406"/>
            <a:ext cx="3048000" cy="6096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38FFA4-6136-C04A-AADA-BFF2D6A0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16" y="2058402"/>
            <a:ext cx="1371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ACC82B-D4C6-D74E-BF84-08A04799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01C39F-9A1D-9245-8E9B-ECBF6615B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6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ist &amp;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FA52D22-2C7F-8A4F-9371-D886D4F9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1356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F8E7338F-C68A-E545-B595-FE8780857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3003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D712F41-0681-114A-B58D-7A71069B2B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64650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21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is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E7290F-7A9B-7940-9783-0EF3B6639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78969-0D58-064C-82C0-0950D2E36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38425"/>
            <a:ext cx="3932237" cy="4030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51AE29-C9E4-CA4E-9A20-AFBF5ED9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ACE209-501B-F648-B150-D3A2F7AA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3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766"/>
            <a:ext cx="10515600" cy="58906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CE424C-A9ED-2649-B798-92A317C6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8334859-DF52-7A45-B184-9F5CE7AC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7225"/>
            <a:ext cx="3932237" cy="17421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D6382-D963-144E-9884-7EB5B94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39338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5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04DE82-EF01-A248-A829-FAE1727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987A07-622A-284A-8C4A-72FFCC54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216EA-D05C-A845-8433-69F940B67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3F2132-A97F-FA42-85A2-1E9EFC263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DBBC8-CAA6-6B42-9774-B019857D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809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VEN Reveals That Solar Wind Has Transformed Martian Atmosphere">
            <a:extLst>
              <a:ext uri="{FF2B5EF4-FFF2-40B4-BE49-F238E27FC236}">
                <a16:creationId xmlns:a16="http://schemas.microsoft.com/office/drawing/2014/main" id="{03847809-29BB-A988-4ED9-92EB54FD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28" y="-102476"/>
            <a:ext cx="12551455" cy="70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6A659-E033-0DFE-4B16-4568AC240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9574"/>
            <a:ext cx="9144000" cy="2175792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Catching the wisps</a:t>
            </a:r>
            <a:endParaRPr lang="en-NL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CF1BC-2446-023B-FD1F-B18133B0B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9254"/>
            <a:ext cx="9144000" cy="109839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Constraining mass-loss rates of cool stars at low frequencies</a:t>
            </a:r>
            <a:endParaRPr lang="en-NL" sz="36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881B51-7463-70BE-2B2C-299C47EB05E1}"/>
              </a:ext>
            </a:extLst>
          </p:cNvPr>
          <p:cNvSpPr txBox="1"/>
          <p:nvPr/>
        </p:nvSpPr>
        <p:spPr>
          <a:xfrm>
            <a:off x="3109452" y="4765469"/>
            <a:ext cx="59730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chemeClr val="bg1"/>
                </a:solidFill>
              </a:rPr>
              <a:t>Sanne Bloot</a:t>
            </a:r>
          </a:p>
          <a:p>
            <a:pPr algn="ctr"/>
            <a:endParaRPr lang="en-NL" sz="1400" dirty="0">
              <a:solidFill>
                <a:schemeClr val="bg1"/>
              </a:solidFill>
            </a:endParaRP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LOFAR Family 2024</a:t>
            </a: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05-06-2024</a:t>
            </a:r>
          </a:p>
          <a:p>
            <a:pPr algn="ctr"/>
            <a:endParaRPr lang="en-NL" sz="2000" dirty="0">
              <a:solidFill>
                <a:schemeClr val="bg1"/>
              </a:solidFill>
            </a:endParaRPr>
          </a:p>
          <a:p>
            <a:pPr algn="ctr"/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68AD3-3DA9-E6DA-F99E-1829780EBA20}"/>
              </a:ext>
            </a:extLst>
          </p:cNvPr>
          <p:cNvSpPr txBox="1"/>
          <p:nvPr/>
        </p:nvSpPr>
        <p:spPr>
          <a:xfrm>
            <a:off x="9553902" y="6332568"/>
            <a:ext cx="272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>
                    <a:lumMod val="75000"/>
                  </a:schemeClr>
                </a:solidFill>
              </a:rPr>
              <a:t>Image credit: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NASA/GSFC</a:t>
            </a:r>
            <a:endParaRPr lang="en-N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Dutch Research Council (NWO) | NORFACE">
            <a:extLst>
              <a:ext uri="{FF2B5EF4-FFF2-40B4-BE49-F238E27FC236}">
                <a16:creationId xmlns:a16="http://schemas.microsoft.com/office/drawing/2014/main" id="{076AE16C-7FB6-0630-074D-0558D46D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5839717"/>
            <a:ext cx="495300" cy="8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0E326E-EE8D-106F-1C9B-DD20C01D8046}"/>
              </a:ext>
            </a:extLst>
          </p:cNvPr>
          <p:cNvSpPr txBox="1"/>
          <p:nvPr/>
        </p:nvSpPr>
        <p:spPr>
          <a:xfrm>
            <a:off x="754792" y="5940580"/>
            <a:ext cx="272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VIDI Grant</a:t>
            </a:r>
          </a:p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PI: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Vedantham</a:t>
            </a:r>
            <a:endParaRPr lang="en-NL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3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1A4A7477-E9E3-03C9-F2E9-6FD74EEA0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6A659-E033-0DFE-4B16-4568AC240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en-NL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CF1BC-2446-023B-FD1F-B18133B0B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NL" dirty="0">
              <a:solidFill>
                <a:srgbClr val="FFFFFF"/>
              </a:solidFill>
            </a:endParaRPr>
          </a:p>
        </p:txBody>
      </p:sp>
      <p:pic>
        <p:nvPicPr>
          <p:cNvPr id="5" name="Picture 4" descr="Curved Arrow PNGs for Free Download">
            <a:extLst>
              <a:ext uri="{FF2B5EF4-FFF2-40B4-BE49-F238E27FC236}">
                <a16:creationId xmlns:a16="http://schemas.microsoft.com/office/drawing/2014/main" id="{03BB979C-5345-FE32-332F-0F7604649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r="-1"/>
          <a:stretch/>
        </p:blipFill>
        <p:spPr bwMode="auto">
          <a:xfrm rot="2660614" flipH="1">
            <a:off x="6924598" y="5336873"/>
            <a:ext cx="2289482" cy="24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33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Stellar winds of low-mass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B233-CC63-E484-B62F-0A2EC0C27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8927" cy="4351338"/>
          </a:xfrm>
        </p:spPr>
        <p:txBody>
          <a:bodyPr/>
          <a:lstStyle/>
          <a:p>
            <a:r>
              <a:rPr lang="en-NL" dirty="0"/>
              <a:t>Stellar evolution</a:t>
            </a:r>
          </a:p>
          <a:p>
            <a:endParaRPr lang="en-NL" sz="1600" dirty="0"/>
          </a:p>
          <a:p>
            <a:r>
              <a:rPr lang="en-NL" dirty="0"/>
              <a:t>Star-planet interactions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97506-FBDD-4B44-A0B1-B21A88B0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127" y="1289564"/>
            <a:ext cx="62230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59E28-FE7C-A031-2747-C020EAA244F9}"/>
              </a:ext>
            </a:extLst>
          </p:cNvPr>
          <p:cNvSpPr txBox="1"/>
          <p:nvPr/>
        </p:nvSpPr>
        <p:spPr>
          <a:xfrm>
            <a:off x="9823662" y="5713432"/>
            <a:ext cx="178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Wood et al. 2002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9010EF-E2E2-44F7-9E67-01412C3CF0FD}"/>
              </a:ext>
            </a:extLst>
          </p:cNvPr>
          <p:cNvSpPr txBox="1">
            <a:spLocks/>
          </p:cNvSpPr>
          <p:nvPr/>
        </p:nvSpPr>
        <p:spPr>
          <a:xfrm>
            <a:off x="838198" y="3897755"/>
            <a:ext cx="49389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  <a:p>
            <a:r>
              <a:rPr lang="en-NL" dirty="0"/>
              <a:t>Astrospheric absorption</a:t>
            </a:r>
          </a:p>
          <a:p>
            <a:pPr lvl="1"/>
            <a:r>
              <a:rPr lang="en-GB" dirty="0"/>
              <a:t>E</a:t>
            </a:r>
            <a:r>
              <a:rPr lang="en-NL" dirty="0"/>
              <a:t>.g. Wood et al. 2002, 2004, 2005, 2010, 2021</a:t>
            </a:r>
          </a:p>
          <a:p>
            <a:pPr lvl="1"/>
            <a:r>
              <a:rPr lang="en-NL" dirty="0"/>
              <a:t>Limited to 7 pc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8A1C70-8910-2D90-727C-9B3D758FCFB5}"/>
              </a:ext>
            </a:extLst>
          </p:cNvPr>
          <p:cNvSpPr txBox="1">
            <a:spLocks/>
          </p:cNvSpPr>
          <p:nvPr/>
        </p:nvSpPr>
        <p:spPr>
          <a:xfrm>
            <a:off x="784834" y="3102202"/>
            <a:ext cx="4938927" cy="338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  <a:p>
            <a:r>
              <a:rPr lang="en-NL" dirty="0"/>
              <a:t>Extremely tenuous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47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A013C-5D3B-6ECD-2B8D-3EDFC71A5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8"/>
          <a:stretch/>
        </p:blipFill>
        <p:spPr>
          <a:xfrm>
            <a:off x="1189744" y="902496"/>
            <a:ext cx="7523829" cy="5492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5C30B-258F-60B6-2C9A-2BDFF4EA9E68}"/>
              </a:ext>
            </a:extLst>
          </p:cNvPr>
          <p:cNvSpPr/>
          <p:nvPr/>
        </p:nvSpPr>
        <p:spPr>
          <a:xfrm>
            <a:off x="1477139" y="-331849"/>
            <a:ext cx="6723529" cy="8184984"/>
          </a:xfrm>
          <a:prstGeom prst="rect">
            <a:avLst/>
          </a:prstGeom>
          <a:gradFill>
            <a:gsLst>
              <a:gs pos="52000">
                <a:schemeClr val="bg1"/>
              </a:gs>
              <a:gs pos="4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Free-free absorption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C0CF4-C4FE-BA69-8C8C-593EC89BDB92}"/>
              </a:ext>
            </a:extLst>
          </p:cNvPr>
          <p:cNvSpPr txBox="1"/>
          <p:nvPr/>
        </p:nvSpPr>
        <p:spPr>
          <a:xfrm>
            <a:off x="8160353" y="4938152"/>
            <a:ext cx="187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Lim &amp; White 1996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94146EC-B503-F545-CA84-F266C87E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700" y="3075218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98A4BDF-FAB1-8292-D847-8D3C493A1E35}"/>
              </a:ext>
            </a:extLst>
          </p:cNvPr>
          <p:cNvSpPr/>
          <p:nvPr/>
        </p:nvSpPr>
        <p:spPr>
          <a:xfrm rot="5400000">
            <a:off x="5091581" y="3539192"/>
            <a:ext cx="300582" cy="21624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FA0C22-5D4A-DB68-21FB-EA372B9C191C}"/>
              </a:ext>
            </a:extLst>
          </p:cNvPr>
          <p:cNvCxnSpPr>
            <a:cxnSpLocks/>
          </p:cNvCxnSpPr>
          <p:nvPr/>
        </p:nvCxnSpPr>
        <p:spPr>
          <a:xfrm>
            <a:off x="5663381" y="3647313"/>
            <a:ext cx="2596359" cy="0"/>
          </a:xfrm>
          <a:prstGeom prst="straightConnector1">
            <a:avLst/>
          </a:prstGeom>
          <a:ln w="34925" cap="rnd">
            <a:solidFill>
              <a:schemeClr val="tx1"/>
            </a:solidFill>
            <a:tailEnd type="arrow"/>
          </a:ln>
          <a:effectLst>
            <a:glow>
              <a:srgbClr val="0070C0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E003116-5FEE-F9D1-2829-1827F7B1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5" r="28629" b="22446"/>
          <a:stretch/>
        </p:blipFill>
        <p:spPr>
          <a:xfrm>
            <a:off x="1189744" y="530366"/>
            <a:ext cx="8878570" cy="5547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Free-free absorption</a:t>
            </a:r>
          </a:p>
        </p:txBody>
      </p:sp>
    </p:spTree>
    <p:extLst>
      <p:ext uri="{BB962C8B-B14F-4D97-AF65-F5344CB8AC3E}">
        <p14:creationId xmlns:p14="http://schemas.microsoft.com/office/powerpoint/2010/main" val="269756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Free-free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B233-CC63-E484-B62F-0A2EC0C27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85996-9B54-96AD-06B3-3650B340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88" y="1471150"/>
            <a:ext cx="6111023" cy="47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6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829"/>
            <a:ext cx="10515600" cy="1325563"/>
          </a:xfrm>
        </p:spPr>
        <p:txBody>
          <a:bodyPr/>
          <a:lstStyle/>
          <a:p>
            <a:r>
              <a:rPr lang="en-NL" dirty="0"/>
              <a:t>LOFAR-detected M dwarfs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87F75F-AB01-D76D-C86B-36C2942F8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033" y="1286393"/>
            <a:ext cx="6198510" cy="495880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</p:spTree>
    <p:extLst>
      <p:ext uri="{BB962C8B-B14F-4D97-AF65-F5344CB8AC3E}">
        <p14:creationId xmlns:p14="http://schemas.microsoft.com/office/powerpoint/2010/main" val="404666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LOFAR-detected M dwarfs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614C6A-A62F-7444-1DAB-F4E32DC4A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745" y="1541843"/>
            <a:ext cx="9790510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</p:spTree>
    <p:extLst>
      <p:ext uri="{BB962C8B-B14F-4D97-AF65-F5344CB8AC3E}">
        <p14:creationId xmlns:p14="http://schemas.microsoft.com/office/powerpoint/2010/main" val="358068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GJ 625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4EB01-53C5-888F-AAA5-B694E466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4" y="783598"/>
            <a:ext cx="6613505" cy="529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E13A-9AE2-0101-A1ED-D23718B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B233-CC63-E484-B62F-0A2EC0C27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4852" cy="1325563"/>
          </a:xfrm>
        </p:spPr>
        <p:txBody>
          <a:bodyPr/>
          <a:lstStyle/>
          <a:p>
            <a:r>
              <a:rPr lang="en-NL" dirty="0"/>
              <a:t>With coherent radio emission of a star, we can constrain its mass-loss rate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A1AF1-A0DC-176A-F0DC-F5E05F9E8D41}"/>
              </a:ext>
            </a:extLst>
          </p:cNvPr>
          <p:cNvSpPr txBox="1"/>
          <p:nvPr/>
        </p:nvSpPr>
        <p:spPr>
          <a:xfrm>
            <a:off x="784834" y="6488668"/>
            <a:ext cx="456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Sanne Bloot – ASTRON/RUG – bloot@astron.nl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942720E-6F7B-3BE1-83AF-22B0E5D3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52" y="1513920"/>
            <a:ext cx="543917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0DC39-4E9A-84B3-2AA0-25DBD219C577}"/>
              </a:ext>
            </a:extLst>
          </p:cNvPr>
          <p:cNvSpPr txBox="1"/>
          <p:nvPr/>
        </p:nvSpPr>
        <p:spPr>
          <a:xfrm>
            <a:off x="838200" y="3656604"/>
            <a:ext cx="451179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GJ 625 b is probably not being stripped of its atmosphere by the stellar wind</a:t>
            </a:r>
            <a:endParaRPr lang="en-NL" noProof="0" dirty="0"/>
          </a:p>
        </p:txBody>
      </p:sp>
    </p:spTree>
    <p:extLst>
      <p:ext uri="{BB962C8B-B14F-4D97-AF65-F5344CB8AC3E}">
        <p14:creationId xmlns:p14="http://schemas.microsoft.com/office/powerpoint/2010/main" val="7996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31621</TotalTime>
  <Words>215</Words>
  <Application>Microsoft Macintosh PowerPoint</Application>
  <PresentationFormat>Widescreen</PresentationFormat>
  <Paragraphs>41</Paragraphs>
  <Slides>10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Source Sans Pro</vt:lpstr>
      <vt:lpstr>Kantoorthema</vt:lpstr>
      <vt:lpstr>Catching the wisps</vt:lpstr>
      <vt:lpstr>Stellar winds of low-mass stars</vt:lpstr>
      <vt:lpstr>Free-free absorption</vt:lpstr>
      <vt:lpstr>Free-free absorption</vt:lpstr>
      <vt:lpstr>Free-free absorption</vt:lpstr>
      <vt:lpstr>LOFAR-detected M dwarfs</vt:lpstr>
      <vt:lpstr>LOFAR-detected M dwarfs</vt:lpstr>
      <vt:lpstr>GJ 625 b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radio star  AU Microscopii</dc:title>
  <dc:creator>Sanne Bloot</dc:creator>
  <cp:lastModifiedBy>Sanne Bloot</cp:lastModifiedBy>
  <cp:revision>17</cp:revision>
  <dcterms:created xsi:type="dcterms:W3CDTF">2023-04-11T07:44:57Z</dcterms:created>
  <dcterms:modified xsi:type="dcterms:W3CDTF">2024-06-05T09:45:19Z</dcterms:modified>
</cp:coreProperties>
</file>