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5" r:id="rId2"/>
    <p:sldId id="341" r:id="rId3"/>
    <p:sldId id="350" r:id="rId4"/>
    <p:sldId id="345" r:id="rId5"/>
    <p:sldId id="349" r:id="rId6"/>
    <p:sldId id="348" r:id="rId7"/>
    <p:sldId id="357" r:id="rId8"/>
    <p:sldId id="452" r:id="rId9"/>
    <p:sldId id="358" r:id="rId10"/>
    <p:sldId id="359" r:id="rId11"/>
    <p:sldId id="446" r:id="rId12"/>
    <p:sldId id="453" r:id="rId13"/>
    <p:sldId id="447" r:id="rId14"/>
    <p:sldId id="448" r:id="rId15"/>
    <p:sldId id="449" r:id="rId16"/>
    <p:sldId id="450" r:id="rId17"/>
    <p:sldId id="360" r:id="rId18"/>
    <p:sldId id="451" r:id="rId19"/>
    <p:sldId id="454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. Hare" initials="BH" lastIdx="5" clrIdx="0">
    <p:extLst>
      <p:ext uri="{19B8F6BF-5375-455C-9EA6-DF929625EA0E}">
        <p15:presenceInfo xmlns:p15="http://schemas.microsoft.com/office/powerpoint/2012/main" userId="B. Ha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85723"/>
    <a:srgbClr val="537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6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88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C912-94F4-4924-BF7A-8CCB61ADD1D4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BB037-BA7E-488C-A06B-CE8FFE0D8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4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Talk Time is 13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BB037-BA7E-488C-A06B-CE8FFE0D87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0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6D11-0B7A-47C3-A776-B771F18F8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D53FA-003A-49EE-AB53-E68A57B05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6B510-3278-4A06-9CB9-BDD2ABBF4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35CBE-7C93-4B02-9EAE-1CB2B454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465A2-6CFF-45FF-BE7B-7AA77D9B6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1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4733D-7D9E-4A7A-A979-38ABBFFF4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699FA-8B93-46BF-8ACA-C41DFE3D3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358D1-C26D-437F-8724-BD1DF1D1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6D686-C442-444D-A3F6-8E62DEFE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32CA8-8B97-4088-BF2C-862C46B6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0B7EA-6964-409C-8FE7-D4F5FBEED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E5EA0-1DB6-4ABA-81BB-16EB84F26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3E532-9467-400D-A22B-7AE0119F9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36BC9-4903-4706-9A9E-EE2699DAF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91343-1203-41CE-B54B-ABCDFE08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9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0D507-69D1-4C59-AA06-D4AD4E9D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9E59-0C4B-4E7B-B837-5DBF9222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48113-63BD-4D88-BE16-89B693D8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D0A1B-8D39-4D7F-9AD3-61C83F706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A7C5-EB89-4C9D-A230-5D199B9F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86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FFAC-CFAD-47EB-A6F3-2EC59858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2B3F8-995B-484F-963B-7C20DFBAC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625B2-294D-472B-AFCD-FA31328E8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01F2A-B15C-40BC-84C2-812DB7EC7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5C01E-50A8-401D-AE84-E32817E2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1FA5-002C-44BE-B869-27095055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73CAC-EAA7-4271-8158-806215785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97BBD-145D-4FD7-BECF-D96568145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2FF17-09F1-412F-876F-69AAB775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0240D-6FE8-4945-87DB-F893C74D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680AA-1BF8-4735-9F08-0266A8E7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8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95F55-BDE8-4954-88C3-0F8EFF94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C8CB2-AB28-441A-82BA-B930EEC99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83417-2589-4DE9-ABDE-F3D3439CD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737BA-6A9B-4957-949A-92B36E3DD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4E904B-4F07-4DE9-A18C-51D3784EF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43970-5CC9-4338-BCDD-0DE299F3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4DF04-AEAA-4E8B-9E39-3380A729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DD4E6-8769-4ED7-BF40-D7005C4A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4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CC5B-FA4B-4572-878C-B5B08DC9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AD65F-95E5-4582-A9EE-04A6057C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525D8-3B7B-4EE6-81D3-44298901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46BC9-BB1B-47BE-9B76-0A845687B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2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98EC80-18B3-44F1-9A91-9B804F94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3B50B3-B205-412D-9777-DA8832A3C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7B3FD-AA77-4E44-938A-417544B7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1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E448-2FC1-4666-B719-3AF40688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9095-3E51-4BC2-9D4E-A3DFBB13D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D7BE2-D73C-4149-B11C-82B6E70FF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C1127-1070-4ED8-AF91-7BFDDCBC1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1EA01-7A5D-4A49-8538-2A6267854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3A015-70B6-4B40-AA31-2197EF47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5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FB4-14BC-40D0-A516-3099C67E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46DDA-4468-4710-B6BA-D64DB29B7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F92B0-C780-4B78-B6A1-B15A8586E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6CA5C-1D4B-4F38-8C98-37E0371A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38DAF-EA2A-4406-B60D-240CB357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7557D-7AE4-4D70-8B6F-481438B4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3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B2D13-A316-4584-83C6-CDAE3700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FA8C6-D364-4DC2-992B-E48FB7CA5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CE7B8-897B-44EB-BFF0-1E72EEB4B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A1798-E6F2-4ABE-A774-3995EA766DA2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D1799-9C1A-41E3-9EBF-1539975FD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D2BAD-9754-4657-A1EF-7669B64B7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75D50-47EC-4F56-A0C3-272FCC8D3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6FAAF-9377-47CA-8FBD-81ED792B3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" y="0"/>
            <a:ext cx="12192000" cy="68573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7160A87-88EA-4002-8643-6C03826B771A}"/>
              </a:ext>
            </a:extLst>
          </p:cNvPr>
          <p:cNvSpPr txBox="1">
            <a:spLocks/>
          </p:cNvSpPr>
          <p:nvPr/>
        </p:nvSpPr>
        <p:spPr>
          <a:xfrm>
            <a:off x="-977817" y="4267407"/>
            <a:ext cx="7915743" cy="28118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Brian Hare,</a:t>
            </a: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Olaf Scholten, Paulina </a:t>
            </a:r>
            <a:r>
              <a:rPr lang="en-US" sz="36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Turekova</a:t>
            </a:r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LOFAR lightning group,</a:t>
            </a:r>
          </a:p>
          <a:p>
            <a:pPr algn="ctr"/>
            <a:r>
              <a: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many collaborators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75302E-A29F-4EEB-97B7-9CF1CD56B6CC}"/>
              </a:ext>
            </a:extLst>
          </p:cNvPr>
          <p:cNvSpPr txBox="1">
            <a:spLocks/>
          </p:cNvSpPr>
          <p:nvPr/>
        </p:nvSpPr>
        <p:spPr>
          <a:xfrm>
            <a:off x="-1753" y="-76642"/>
            <a:ext cx="11911263" cy="1576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Recent Lightning Results with LOFAR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D0150-A7C4-4955-B7AD-A7109FA9B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408" y="6227810"/>
            <a:ext cx="3303660" cy="597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BCD4A-EE7A-4B64-8792-F83377CE3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13" y="5495130"/>
            <a:ext cx="2501498" cy="6902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A2BC5-871D-481E-8ECB-125FFC1AFB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24725" r="6871" b="23026"/>
          <a:stretch/>
        </p:blipFill>
        <p:spPr>
          <a:xfrm>
            <a:off x="9635888" y="4365119"/>
            <a:ext cx="2519680" cy="10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mformed_Initiation_Movie_2018">
            <a:hlinkClick r:id="" action="ppaction://media"/>
            <a:extLst>
              <a:ext uri="{FF2B5EF4-FFF2-40B4-BE49-F238E27FC236}">
                <a16:creationId xmlns:a16="http://schemas.microsoft.com/office/drawing/2014/main" id="{3A43AA9C-352D-4561-B3F5-4657E3C702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646" y="407238"/>
            <a:ext cx="9528913" cy="6352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0ABE4-3E02-4C23-BB5E-4E90769C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646" y="-235767"/>
            <a:ext cx="10515600" cy="1325563"/>
          </a:xfrm>
        </p:spPr>
        <p:txBody>
          <a:bodyPr/>
          <a:lstStyle/>
          <a:p>
            <a:r>
              <a:rPr lang="en-US" dirty="0"/>
              <a:t>First Image of “normal” Lightning Initiation</a:t>
            </a:r>
          </a:p>
        </p:txBody>
      </p:sp>
    </p:spTree>
    <p:extLst>
      <p:ext uri="{BB962C8B-B14F-4D97-AF65-F5344CB8AC3E}">
        <p14:creationId xmlns:p14="http://schemas.microsoft.com/office/powerpoint/2010/main" val="10868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B97D-A03E-4BA0-9ED8-27414DAC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5409"/>
            <a:ext cx="10515600" cy="1325563"/>
          </a:xfrm>
        </p:spPr>
        <p:txBody>
          <a:bodyPr/>
          <a:lstStyle/>
          <a:p>
            <a:r>
              <a:rPr lang="en-US" dirty="0"/>
              <a:t>Initiation</a:t>
            </a:r>
            <a:endParaRPr lang="nl-NL" sz="28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B42FC-EEA1-448B-83EA-31450ED7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2EE48-C2E3-4DD9-AF7A-FE749D15F565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A8A73-BC7E-4A14-847C-78EC19E2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81"/>
            <a:ext cx="12192000" cy="3738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063338-0F7E-4BFD-AE2B-A0871974A601}"/>
              </a:ext>
            </a:extLst>
          </p:cNvPr>
          <p:cNvSpPr txBox="1"/>
          <p:nvPr/>
        </p:nvSpPr>
        <p:spPr>
          <a:xfrm>
            <a:off x="467360" y="1011276"/>
            <a:ext cx="5547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Image of first process in lightning</a:t>
            </a:r>
            <a:endParaRPr lang="nl-N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271F5-0EF2-4693-946B-65CA4CCF9026}"/>
              </a:ext>
            </a:extLst>
          </p:cNvPr>
          <p:cNvSpPr txBox="1"/>
          <p:nvPr/>
        </p:nvSpPr>
        <p:spPr>
          <a:xfrm>
            <a:off x="308609" y="5472449"/>
            <a:ext cx="578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arenR"/>
            </a:pPr>
            <a:r>
              <a:rPr lang="en-US" sz="2000" dirty="0"/>
              <a:t>Process goes UP</a:t>
            </a:r>
          </a:p>
          <a:p>
            <a:r>
              <a:rPr lang="en-US" sz="2000" dirty="0"/>
              <a:t>  </a:t>
            </a:r>
          </a:p>
          <a:p>
            <a:r>
              <a:rPr lang="en-US" sz="2000" dirty="0"/>
              <a:t>    Confirmation that initial breakdown is positively charged</a:t>
            </a:r>
          </a:p>
        </p:txBody>
      </p:sp>
    </p:spTree>
    <p:extLst>
      <p:ext uri="{BB962C8B-B14F-4D97-AF65-F5344CB8AC3E}">
        <p14:creationId xmlns:p14="http://schemas.microsoft.com/office/powerpoint/2010/main" val="547625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7C88-E84A-422B-8584-75A43A03D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4" y="-134083"/>
            <a:ext cx="10515600" cy="1325563"/>
          </a:xfrm>
        </p:spPr>
        <p:txBody>
          <a:bodyPr/>
          <a:lstStyle/>
          <a:p>
            <a:r>
              <a:rPr lang="en-US" dirty="0"/>
              <a:t>Initiation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051FB-A771-475B-8F23-44EEC95A6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" y="1869739"/>
            <a:ext cx="4706971" cy="4504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812F6-358E-430E-B7B5-82AB96C41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67" y="1869739"/>
            <a:ext cx="4512182" cy="4616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38F82-DCB6-41B8-8D7D-14ED637BE516}"/>
              </a:ext>
            </a:extLst>
          </p:cNvPr>
          <p:cNvSpPr txBox="1"/>
          <p:nvPr/>
        </p:nvSpPr>
        <p:spPr>
          <a:xfrm>
            <a:off x="1316318" y="1107812"/>
            <a:ext cx="2735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Power Vs Time</a:t>
            </a:r>
          </a:p>
          <a:p>
            <a:pPr algn="ctr"/>
            <a:r>
              <a:rPr lang="en-US" sz="2000" dirty="0"/>
              <a:t>With log-y scale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A5F173-7D0C-4646-9ACD-ED58416E1FAB}"/>
              </a:ext>
            </a:extLst>
          </p:cNvPr>
          <p:cNvSpPr txBox="1"/>
          <p:nvPr/>
        </p:nvSpPr>
        <p:spPr>
          <a:xfrm>
            <a:off x="5985949" y="1415589"/>
            <a:ext cx="273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Location Vs Time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66031-28BF-428E-A03B-E292DBFE9C1A}"/>
              </a:ext>
            </a:extLst>
          </p:cNvPr>
          <p:cNvSpPr txBox="1"/>
          <p:nvPr/>
        </p:nvSpPr>
        <p:spPr>
          <a:xfrm>
            <a:off x="9702279" y="2363597"/>
            <a:ext cx="25758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Power increases exponentially</a:t>
            </a:r>
          </a:p>
          <a:p>
            <a:endParaRPr lang="en-US" sz="2400" dirty="0"/>
          </a:p>
          <a:p>
            <a:r>
              <a:rPr lang="en-US" sz="2400" dirty="0"/>
              <a:t>Speed is constant</a:t>
            </a:r>
          </a:p>
          <a:p>
            <a:endParaRPr lang="en-US" sz="2400" dirty="0"/>
          </a:p>
          <a:p>
            <a:r>
              <a:rPr lang="en-US" sz="2400" dirty="0"/>
              <a:t>Explaining both is hard</a:t>
            </a:r>
          </a:p>
        </p:txBody>
      </p:sp>
    </p:spTree>
    <p:extLst>
      <p:ext uri="{BB962C8B-B14F-4D97-AF65-F5344CB8AC3E}">
        <p14:creationId xmlns:p14="http://schemas.microsoft.com/office/powerpoint/2010/main" val="1934486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Recent 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038D74-2C7A-4295-9C79-2FDE92F4B06D}"/>
              </a:ext>
            </a:extLst>
          </p:cNvPr>
          <p:cNvCxnSpPr>
            <a:cxnSpLocks/>
          </p:cNvCxnSpPr>
          <p:nvPr/>
        </p:nvCxnSpPr>
        <p:spPr>
          <a:xfrm flipH="1">
            <a:off x="6369172" y="1909409"/>
            <a:ext cx="2219657" cy="139410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DFEE93-6F2C-41CF-B0C9-3B58DFB05EEE}"/>
              </a:ext>
            </a:extLst>
          </p:cNvPr>
          <p:cNvSpPr txBox="1"/>
          <p:nvPr/>
        </p:nvSpPr>
        <p:spPr>
          <a:xfrm>
            <a:off x="8542020" y="1678577"/>
            <a:ext cx="272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Dart Leaders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121CB-1760-4799-B1FA-AA4B0EF73AB6}"/>
              </a:ext>
            </a:extLst>
          </p:cNvPr>
          <p:cNvSpPr txBox="1"/>
          <p:nvPr/>
        </p:nvSpPr>
        <p:spPr>
          <a:xfrm>
            <a:off x="192984" y="1017787"/>
            <a:ext cx="82740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I. </a:t>
            </a:r>
            <a:r>
              <a:rPr lang="en-US" sz="2000" dirty="0" err="1"/>
              <a:t>Kolmašová</a:t>
            </a:r>
            <a:r>
              <a:rPr lang="en-US" sz="2000" dirty="0"/>
              <a:t> et al, </a:t>
            </a:r>
          </a:p>
          <a:p>
            <a:r>
              <a:rPr lang="en-US" sz="2000" i="1" dirty="0"/>
              <a:t>	A Strong Pulsing Nature of Negative Intracloud Dart Leaders Accompanied by Regular Trains of Microsecond-Scale Pulses	</a:t>
            </a:r>
          </a:p>
          <a:p>
            <a:endParaRPr lang="en-US" sz="2000" i="1" dirty="0"/>
          </a:p>
          <a:p>
            <a:r>
              <a:rPr lang="en-US" sz="2000" i="1" dirty="0"/>
              <a:t>	</a:t>
            </a:r>
            <a:r>
              <a:rPr lang="en-US" sz="2000" dirty="0"/>
              <a:t> Czech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20716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F21886-4BFA-4A93-A657-523597C48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1" b="1"/>
          <a:stretch/>
        </p:blipFill>
        <p:spPr>
          <a:xfrm>
            <a:off x="3009900" y="109404"/>
            <a:ext cx="7023100" cy="6639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39FD3-1B41-45B0-A3C5-06F9B08D3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09404"/>
            <a:ext cx="3263900" cy="1325563"/>
          </a:xfrm>
        </p:spPr>
        <p:txBody>
          <a:bodyPr/>
          <a:lstStyle/>
          <a:p>
            <a:r>
              <a:rPr lang="en-US" dirty="0"/>
              <a:t>Dart 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89E58-B57C-4595-B23A-8562A6FDE719}"/>
              </a:ext>
            </a:extLst>
          </p:cNvPr>
          <p:cNvSpPr txBox="1"/>
          <p:nvPr/>
        </p:nvSpPr>
        <p:spPr>
          <a:xfrm>
            <a:off x="76200" y="2546350"/>
            <a:ext cx="308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Colored dots show dart leader imaged by LOFAR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135F9E-5DAD-4954-BAC9-F38B3A46D759}"/>
              </a:ext>
            </a:extLst>
          </p:cNvPr>
          <p:cNvCxnSpPr>
            <a:cxnSpLocks/>
          </p:cNvCxnSpPr>
          <p:nvPr/>
        </p:nvCxnSpPr>
        <p:spPr>
          <a:xfrm>
            <a:off x="2428165" y="3308350"/>
            <a:ext cx="2118435" cy="149860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67C3AB-1A63-44DA-B819-C6F5802C57D5}"/>
              </a:ext>
            </a:extLst>
          </p:cNvPr>
          <p:cNvSpPr txBox="1"/>
          <p:nvPr/>
        </p:nvSpPr>
        <p:spPr>
          <a:xfrm>
            <a:off x="10108062" y="2084685"/>
            <a:ext cx="222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Speed!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A18073-C498-465A-A7DB-C76F96DE645A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936174" y="1211250"/>
            <a:ext cx="2171888" cy="110426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C35CB18-24FA-4B9C-946E-1E28B9397A53}"/>
              </a:ext>
            </a:extLst>
          </p:cNvPr>
          <p:cNvSpPr txBox="1"/>
          <p:nvPr/>
        </p:nvSpPr>
        <p:spPr>
          <a:xfrm>
            <a:off x="9867614" y="3431506"/>
            <a:ext cx="2466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Regular Pulse Train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Loop antenna</a:t>
            </a:r>
          </a:p>
          <a:p>
            <a:pPr algn="ctr"/>
            <a:r>
              <a:rPr lang="en-US" sz="2400" dirty="0"/>
              <a:t>f &lt; 10 MHz</a:t>
            </a:r>
          </a:p>
        </p:txBody>
      </p:sp>
    </p:spTree>
    <p:extLst>
      <p:ext uri="{BB962C8B-B14F-4D97-AF65-F5344CB8AC3E}">
        <p14:creationId xmlns:p14="http://schemas.microsoft.com/office/powerpoint/2010/main" val="191474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BAA41-1FA6-4674-AB2A-8F191DCA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0"/>
          <a:stretch/>
        </p:blipFill>
        <p:spPr>
          <a:xfrm>
            <a:off x="167523" y="3507849"/>
            <a:ext cx="6586556" cy="255454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E38327-ED9F-46DB-8D11-0AC51CE79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3" r="30810"/>
          <a:stretch/>
        </p:blipFill>
        <p:spPr>
          <a:xfrm>
            <a:off x="7262783" y="2262274"/>
            <a:ext cx="4578977" cy="43659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E330E0-4993-461D-B166-14799639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05" y="-153728"/>
            <a:ext cx="4349417" cy="1325563"/>
          </a:xfrm>
        </p:spPr>
        <p:txBody>
          <a:bodyPr/>
          <a:lstStyle/>
          <a:p>
            <a:r>
              <a:rPr lang="en-US" dirty="0"/>
              <a:t>The Flash</a:t>
            </a:r>
          </a:p>
        </p:txBody>
      </p:sp>
    </p:spTree>
    <p:extLst>
      <p:ext uri="{BB962C8B-B14F-4D97-AF65-F5344CB8AC3E}">
        <p14:creationId xmlns:p14="http://schemas.microsoft.com/office/powerpoint/2010/main" val="4066418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BAA41-1FA6-4674-AB2A-8F191DCA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0"/>
          <a:stretch/>
        </p:blipFill>
        <p:spPr>
          <a:xfrm>
            <a:off x="167523" y="3507849"/>
            <a:ext cx="6586556" cy="255454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E38327-ED9F-46DB-8D11-0AC51CE79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3" r="30810"/>
          <a:stretch/>
        </p:blipFill>
        <p:spPr>
          <a:xfrm>
            <a:off x="7262783" y="2262274"/>
            <a:ext cx="4578977" cy="436599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C37B5C3-F336-401D-8B36-A3F33D79ECF9}"/>
              </a:ext>
            </a:extLst>
          </p:cNvPr>
          <p:cNvSpPr/>
          <p:nvPr/>
        </p:nvSpPr>
        <p:spPr>
          <a:xfrm>
            <a:off x="716506" y="3350151"/>
            <a:ext cx="1903863" cy="1105469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E330E0-4993-461D-B166-14799639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05" y="-153728"/>
            <a:ext cx="4349417" cy="1325563"/>
          </a:xfrm>
        </p:spPr>
        <p:txBody>
          <a:bodyPr/>
          <a:lstStyle/>
          <a:p>
            <a:r>
              <a:rPr lang="en-US" dirty="0"/>
              <a:t>The Flash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B778D-BB52-42D9-A9AB-86DC7D29569E}"/>
              </a:ext>
            </a:extLst>
          </p:cNvPr>
          <p:cNvSpPr txBox="1"/>
          <p:nvPr/>
        </p:nvSpPr>
        <p:spPr>
          <a:xfrm>
            <a:off x="2315469" y="974948"/>
            <a:ext cx="49473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Sparkles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Independent small discharges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At top of thundercloud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Often observed from 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Only LOFAR can resolve shape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9C677F-D75F-4CD8-8822-E4D4E8EBCFD0}"/>
              </a:ext>
            </a:extLst>
          </p:cNvPr>
          <p:cNvCxnSpPr>
            <a:cxnSpLocks/>
          </p:cNvCxnSpPr>
          <p:nvPr/>
        </p:nvCxnSpPr>
        <p:spPr>
          <a:xfrm flipH="1">
            <a:off x="1763054" y="1453487"/>
            <a:ext cx="707191" cy="189666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2160F0-733C-4721-9D8D-F7BEECB58D7A}"/>
              </a:ext>
            </a:extLst>
          </p:cNvPr>
          <p:cNvSpPr txBox="1"/>
          <p:nvPr/>
        </p:nvSpPr>
        <p:spPr>
          <a:xfrm>
            <a:off x="7146854" y="321367"/>
            <a:ext cx="4947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O. Scholten et al </a:t>
            </a:r>
          </a:p>
          <a:p>
            <a:r>
              <a:rPr lang="en-US" i="1" dirty="0"/>
              <a:t>	Small-scale discharges observed near the top of a thunderstorm</a:t>
            </a:r>
          </a:p>
          <a:p>
            <a:endParaRPr lang="en-US" i="1" dirty="0"/>
          </a:p>
          <a:p>
            <a:r>
              <a:rPr lang="en-US" i="1" dirty="0"/>
              <a:t>	</a:t>
            </a:r>
            <a:r>
              <a:rPr lang="en-US" dirty="0"/>
              <a:t>University of Groningen / ASTRON</a:t>
            </a:r>
          </a:p>
        </p:txBody>
      </p:sp>
    </p:spTree>
    <p:extLst>
      <p:ext uri="{BB962C8B-B14F-4D97-AF65-F5344CB8AC3E}">
        <p14:creationId xmlns:p14="http://schemas.microsoft.com/office/powerpoint/2010/main" val="2042450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F37E0-4AB0-4F5B-BF61-481348CB6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856" y="60628"/>
            <a:ext cx="5815527" cy="1325563"/>
          </a:xfrm>
        </p:spPr>
        <p:txBody>
          <a:bodyPr/>
          <a:lstStyle/>
          <a:p>
            <a:pPr algn="ctr"/>
            <a:r>
              <a:rPr lang="en-US" dirty="0"/>
              <a:t>Sparkle Storm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54745D-1E8E-4692-84BB-4584D2CCA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72183"/>
          <a:stretch/>
        </p:blipFill>
        <p:spPr>
          <a:xfrm>
            <a:off x="171901" y="136525"/>
            <a:ext cx="5815527" cy="1849521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1C62A6-DE49-4EAE-BAE5-23EB07B73DF6}"/>
              </a:ext>
            </a:extLst>
          </p:cNvPr>
          <p:cNvGrpSpPr>
            <a:grpSpLocks noChangeAspect="1"/>
          </p:cNvGrpSpPr>
          <p:nvPr/>
        </p:nvGrpSpPr>
        <p:grpSpPr>
          <a:xfrm>
            <a:off x="563787" y="2111898"/>
            <a:ext cx="4889956" cy="4578232"/>
            <a:chOff x="3277000" y="4213412"/>
            <a:chExt cx="2544082" cy="2381902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8DADF043-9B7B-4F8B-A4B7-315ADA30B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61" r="23992"/>
            <a:stretch/>
          </p:blipFill>
          <p:spPr>
            <a:xfrm>
              <a:off x="3277000" y="4213412"/>
              <a:ext cx="2442482" cy="238190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25C704-C51A-4B14-AB1F-48EC576ED7FF}"/>
                </a:ext>
              </a:extLst>
            </p:cNvPr>
            <p:cNvSpPr/>
            <p:nvPr/>
          </p:nvSpPr>
          <p:spPr>
            <a:xfrm>
              <a:off x="5599953" y="6364941"/>
              <a:ext cx="221129" cy="1279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BB00B2-FF0A-4A60-87EB-F2A234280C1E}"/>
              </a:ext>
            </a:extLst>
          </p:cNvPr>
          <p:cNvSpPr txBox="1"/>
          <p:nvPr/>
        </p:nvSpPr>
        <p:spPr>
          <a:xfrm>
            <a:off x="6096000" y="1672537"/>
            <a:ext cx="61810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Figure shows a complex of many lightning flashes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Single dots shows sparkles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Sparkles cover large distance (whole storm)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and long time (as far as we can tell)</a:t>
            </a:r>
          </a:p>
        </p:txBody>
      </p:sp>
    </p:spTree>
    <p:extLst>
      <p:ext uri="{BB962C8B-B14F-4D97-AF65-F5344CB8AC3E}">
        <p14:creationId xmlns:p14="http://schemas.microsoft.com/office/powerpoint/2010/main" val="385516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A56A-F5D4-4211-A6F6-598A9436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7" y="119465"/>
            <a:ext cx="10515600" cy="1325563"/>
          </a:xfrm>
        </p:spPr>
        <p:txBody>
          <a:bodyPr/>
          <a:lstStyle/>
          <a:p>
            <a:r>
              <a:rPr lang="en-US" dirty="0"/>
              <a:t>Sparkles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0F60E-2595-41D7-A830-AB76F9E54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7" r="75709"/>
          <a:stretch/>
        </p:blipFill>
        <p:spPr>
          <a:xfrm>
            <a:off x="2777233" y="2177114"/>
            <a:ext cx="4790452" cy="4561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A92FE-7B2C-4FE5-9B07-2D65DD4164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7" b="74675"/>
          <a:stretch/>
        </p:blipFill>
        <p:spPr>
          <a:xfrm>
            <a:off x="2670412" y="119465"/>
            <a:ext cx="6343468" cy="20437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8F2DDB-04D5-41BC-8199-7E257DA3CB03}"/>
              </a:ext>
            </a:extLst>
          </p:cNvPr>
          <p:cNvSpPr/>
          <p:nvPr/>
        </p:nvSpPr>
        <p:spPr>
          <a:xfrm>
            <a:off x="2872854" y="2163170"/>
            <a:ext cx="586853" cy="136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B31CCB-03B5-43E3-88BD-46217F19C4D0}"/>
              </a:ext>
            </a:extLst>
          </p:cNvPr>
          <p:cNvSpPr/>
          <p:nvPr/>
        </p:nvSpPr>
        <p:spPr>
          <a:xfrm>
            <a:off x="7344770" y="6266596"/>
            <a:ext cx="502693" cy="229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18CE3-1962-4C09-96B2-5B05BC7EE547}"/>
              </a:ext>
            </a:extLst>
          </p:cNvPr>
          <p:cNvSpPr txBox="1"/>
          <p:nvPr/>
        </p:nvSpPr>
        <p:spPr>
          <a:xfrm>
            <a:off x="7559301" y="5132933"/>
            <a:ext cx="479045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Thus, sparkles are many different phenomena</a:t>
            </a:r>
          </a:p>
          <a:p>
            <a:pPr algn="ctr"/>
            <a:endParaRPr lang="en-US" sz="1100" dirty="0"/>
          </a:p>
          <a:p>
            <a:pPr algn="ctr"/>
            <a:r>
              <a:rPr lang="en-US" sz="2000" dirty="0"/>
              <a:t>Previous studies assumed they were all the same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6BB2A0-9A2E-430C-A716-CF1A215146E9}"/>
              </a:ext>
            </a:extLst>
          </p:cNvPr>
          <p:cNvSpPr txBox="1"/>
          <p:nvPr/>
        </p:nvSpPr>
        <p:spPr>
          <a:xfrm>
            <a:off x="7847463" y="3416136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 km long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00807-8258-4B45-AD18-61DD08FAF80C}"/>
              </a:ext>
            </a:extLst>
          </p:cNvPr>
          <p:cNvSpPr txBox="1"/>
          <p:nvPr/>
        </p:nvSpPr>
        <p:spPr>
          <a:xfrm>
            <a:off x="8064500" y="410279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Nearly point-like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6C38F-13B8-4077-B7BF-33B16C89AD45}"/>
              </a:ext>
            </a:extLst>
          </p:cNvPr>
          <p:cNvSpPr txBox="1"/>
          <p:nvPr/>
        </p:nvSpPr>
        <p:spPr>
          <a:xfrm>
            <a:off x="7890777" y="2383809"/>
            <a:ext cx="412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Sparkles come in many shapes and sizes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CDFCB0-ADAA-4857-BE8D-5E322F2EC687}"/>
              </a:ext>
            </a:extLst>
          </p:cNvPr>
          <p:cNvCxnSpPr>
            <a:cxnSpLocks/>
          </p:cNvCxnSpPr>
          <p:nvPr/>
        </p:nvCxnSpPr>
        <p:spPr>
          <a:xfrm flipH="1" flipV="1">
            <a:off x="7645400" y="3503706"/>
            <a:ext cx="1600201" cy="14434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C18B66-43DA-407B-A8C2-FC69D5E35E30}"/>
              </a:ext>
            </a:extLst>
          </p:cNvPr>
          <p:cNvCxnSpPr>
            <a:cxnSpLocks/>
          </p:cNvCxnSpPr>
          <p:nvPr/>
        </p:nvCxnSpPr>
        <p:spPr>
          <a:xfrm flipH="1">
            <a:off x="6184900" y="4318320"/>
            <a:ext cx="2828981" cy="3014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915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315A-D367-4B91-B4F3-751DA13E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11" y="91441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AE39B-80CA-4097-B791-03B883A58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11" y="1619794"/>
            <a:ext cx="11127377" cy="5146765"/>
          </a:xfrm>
        </p:spPr>
        <p:txBody>
          <a:bodyPr>
            <a:normAutofit/>
          </a:bodyPr>
          <a:lstStyle/>
          <a:p>
            <a:r>
              <a:rPr lang="en-US" dirty="0"/>
              <a:t>Discussed:</a:t>
            </a:r>
          </a:p>
          <a:p>
            <a:pPr lvl="1"/>
            <a:r>
              <a:rPr lang="en-US" dirty="0"/>
              <a:t>Image of initiation</a:t>
            </a:r>
          </a:p>
          <a:p>
            <a:pPr lvl="1"/>
            <a:r>
              <a:rPr lang="en-US" dirty="0"/>
              <a:t>Dart Leaders</a:t>
            </a:r>
          </a:p>
          <a:p>
            <a:pPr lvl="1"/>
            <a:r>
              <a:rPr lang="en-US" dirty="0"/>
              <a:t>Sparkles</a:t>
            </a:r>
          </a:p>
          <a:p>
            <a:pPr lvl="1"/>
            <a:endParaRPr lang="en-US" dirty="0"/>
          </a:p>
          <a:p>
            <a:r>
              <a:rPr lang="en-US" dirty="0"/>
              <a:t>Far more science published and in to be published</a:t>
            </a:r>
          </a:p>
          <a:p>
            <a:endParaRPr lang="en-US" dirty="0"/>
          </a:p>
          <a:p>
            <a:r>
              <a:rPr lang="en-US" dirty="0"/>
              <a:t>LOFAR is a leader in the lightning field</a:t>
            </a:r>
          </a:p>
          <a:p>
            <a:endParaRPr lang="en-US" dirty="0"/>
          </a:p>
          <a:p>
            <a:r>
              <a:rPr lang="en-US" dirty="0"/>
              <a:t>LOFAR data used by a significant international collaboration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1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95F6-31B0-4FEB-9F12-BE7BC2A3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093" y="-208319"/>
            <a:ext cx="4349417" cy="1325563"/>
          </a:xfrm>
        </p:spPr>
        <p:txBody>
          <a:bodyPr/>
          <a:lstStyle/>
          <a:p>
            <a:r>
              <a:rPr lang="en-US" dirty="0"/>
              <a:t>The Flash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BAA41-1FA6-4674-AB2A-8F191DCA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0"/>
          <a:stretch/>
        </p:blipFill>
        <p:spPr>
          <a:xfrm>
            <a:off x="167523" y="3507849"/>
            <a:ext cx="6586556" cy="255454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E38327-ED9F-46DB-8D11-0AC51CE79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3" r="30810"/>
          <a:stretch/>
        </p:blipFill>
        <p:spPr>
          <a:xfrm>
            <a:off x="7262783" y="2262274"/>
            <a:ext cx="4578977" cy="4365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100428-4CA0-4451-AF96-AEBE4340AC86}"/>
              </a:ext>
            </a:extLst>
          </p:cNvPr>
          <p:cNvSpPr txBox="1"/>
          <p:nvPr/>
        </p:nvSpPr>
        <p:spPr>
          <a:xfrm>
            <a:off x="319156" y="795607"/>
            <a:ext cx="6087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Lightning Flash observed by LOFAR in 2021</a:t>
            </a:r>
          </a:p>
          <a:p>
            <a:endParaRPr lang="en-US" sz="2000" dirty="0"/>
          </a:p>
          <a:p>
            <a:r>
              <a:rPr lang="en-US" sz="2000" dirty="0"/>
              <a:t>     Imaged by Impulsive Imager</a:t>
            </a:r>
          </a:p>
          <a:p>
            <a:r>
              <a:rPr lang="en-US" sz="2000" dirty="0"/>
              <a:t>          Fancy Time-of-Arrival </a:t>
            </a:r>
          </a:p>
          <a:p>
            <a:r>
              <a:rPr lang="en-US" sz="2000" dirty="0"/>
              <a:t>          Very computationally efficient</a:t>
            </a:r>
          </a:p>
          <a:p>
            <a:endParaRPr lang="en-US" sz="2000" dirty="0"/>
          </a:p>
          <a:p>
            <a:r>
              <a:rPr lang="en-US" sz="2000" dirty="0"/>
              <a:t>     We also have near-field beamforming</a:t>
            </a:r>
          </a:p>
          <a:p>
            <a:r>
              <a:rPr lang="en-US" sz="2000" dirty="0"/>
              <a:t>          See Poster by P. </a:t>
            </a:r>
            <a:r>
              <a:rPr lang="en-US" sz="2000" dirty="0" err="1"/>
              <a:t>Turekova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11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995F6-31B0-4FEB-9F12-BE7BC2A3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093" y="-208319"/>
            <a:ext cx="4349417" cy="1325563"/>
          </a:xfrm>
        </p:spPr>
        <p:txBody>
          <a:bodyPr/>
          <a:lstStyle/>
          <a:p>
            <a:r>
              <a:rPr lang="en-US" dirty="0"/>
              <a:t>The Flash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BAA41-1FA6-4674-AB2A-8F191DCA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0"/>
          <a:stretch/>
        </p:blipFill>
        <p:spPr>
          <a:xfrm>
            <a:off x="167523" y="3507849"/>
            <a:ext cx="6586556" cy="255454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E38327-ED9F-46DB-8D11-0AC51CE79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3" r="30810"/>
          <a:stretch/>
        </p:blipFill>
        <p:spPr>
          <a:xfrm>
            <a:off x="7262783" y="2262274"/>
            <a:ext cx="4578977" cy="4365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100428-4CA0-4451-AF96-AEBE4340AC86}"/>
              </a:ext>
            </a:extLst>
          </p:cNvPr>
          <p:cNvSpPr txBox="1"/>
          <p:nvPr/>
        </p:nvSpPr>
        <p:spPr>
          <a:xfrm>
            <a:off x="319156" y="795607"/>
            <a:ext cx="6087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Lightning Flash observed by LOFAR in 2021</a:t>
            </a:r>
          </a:p>
          <a:p>
            <a:endParaRPr lang="en-US" sz="2000" dirty="0"/>
          </a:p>
          <a:p>
            <a:r>
              <a:rPr lang="en-US" sz="2000" dirty="0"/>
              <a:t>     Imaged by Impulsive Imager</a:t>
            </a:r>
          </a:p>
          <a:p>
            <a:r>
              <a:rPr lang="en-US" sz="2000" dirty="0"/>
              <a:t>          Fancy Time-of-Arrival </a:t>
            </a:r>
          </a:p>
          <a:p>
            <a:r>
              <a:rPr lang="en-US" sz="2000" dirty="0"/>
              <a:t>          Very computationally efficient</a:t>
            </a:r>
          </a:p>
          <a:p>
            <a:endParaRPr lang="en-US" sz="2000" dirty="0"/>
          </a:p>
          <a:p>
            <a:r>
              <a:rPr lang="en-US" sz="2000" dirty="0"/>
              <a:t>     We also have near-field beamforming</a:t>
            </a:r>
          </a:p>
          <a:p>
            <a:r>
              <a:rPr lang="en-US" sz="2000" dirty="0"/>
              <a:t>          See Poster by P. </a:t>
            </a:r>
            <a:r>
              <a:rPr lang="en-US" sz="2000" dirty="0" err="1"/>
              <a:t>Turekova</a:t>
            </a: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111530-4A64-40FE-A817-B48F277F7455}"/>
              </a:ext>
            </a:extLst>
          </p:cNvPr>
          <p:cNvGrpSpPr/>
          <p:nvPr/>
        </p:nvGrpSpPr>
        <p:grpSpPr>
          <a:xfrm>
            <a:off x="962207" y="4834965"/>
            <a:ext cx="436282" cy="555811"/>
            <a:chOff x="6311150" y="3902635"/>
            <a:chExt cx="436282" cy="55581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9FC486-37AE-46FC-A0AF-43E07DD2ED2F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0" y="4440518"/>
              <a:ext cx="43628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B6D75F-5BA8-42D1-AB6E-6FA1DE5BE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1150" y="3902635"/>
              <a:ext cx="0" cy="5378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FBACEE-DE93-4BAA-BDAB-16BA714AF6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456" y="3920562"/>
              <a:ext cx="0" cy="53788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0A7F1E-5FD6-4A91-846C-42AF95570C28}"/>
              </a:ext>
            </a:extLst>
          </p:cNvPr>
          <p:cNvSpPr txBox="1"/>
          <p:nvPr/>
        </p:nvSpPr>
        <p:spPr>
          <a:xfrm>
            <a:off x="562023" y="5948714"/>
            <a:ext cx="172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Zoom-In</a:t>
            </a:r>
          </a:p>
        </p:txBody>
      </p:sp>
    </p:spTree>
    <p:extLst>
      <p:ext uri="{BB962C8B-B14F-4D97-AF65-F5344CB8AC3E}">
        <p14:creationId xmlns:p14="http://schemas.microsoft.com/office/powerpoint/2010/main" val="3094335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Some Phenomenology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7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Some Phenomenology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79AFD-4DCB-4FAB-9F14-A4965127C6A2}"/>
              </a:ext>
            </a:extLst>
          </p:cNvPr>
          <p:cNvSpPr txBox="1"/>
          <p:nvPr/>
        </p:nvSpPr>
        <p:spPr>
          <a:xfrm>
            <a:off x="0" y="1813287"/>
            <a:ext cx="532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 Initial Leader</a:t>
            </a:r>
          </a:p>
          <a:p>
            <a:r>
              <a:rPr lang="en-US" sz="2000" dirty="0"/>
              <a:t>       negatively charged plasma channel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285EE-C695-43B4-BB4F-6D49D8283A93}"/>
              </a:ext>
            </a:extLst>
          </p:cNvPr>
          <p:cNvCxnSpPr/>
          <p:nvPr/>
        </p:nvCxnSpPr>
        <p:spPr>
          <a:xfrm>
            <a:off x="233082" y="2259106"/>
            <a:ext cx="986118" cy="116989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1EFB2E-6A05-4F34-A2D6-627889392B0F}"/>
              </a:ext>
            </a:extLst>
          </p:cNvPr>
          <p:cNvCxnSpPr/>
          <p:nvPr/>
        </p:nvCxnSpPr>
        <p:spPr>
          <a:xfrm flipV="1">
            <a:off x="8803341" y="3429000"/>
            <a:ext cx="0" cy="7844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24E901-FF52-4EFE-9F8B-1963A026E8A1}"/>
              </a:ext>
            </a:extLst>
          </p:cNvPr>
          <p:cNvCxnSpPr/>
          <p:nvPr/>
        </p:nvCxnSpPr>
        <p:spPr>
          <a:xfrm flipV="1">
            <a:off x="10569388" y="3473824"/>
            <a:ext cx="0" cy="7844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65EFAC-E111-4137-9209-1FB9F9660264}"/>
              </a:ext>
            </a:extLst>
          </p:cNvPr>
          <p:cNvCxnSpPr>
            <a:cxnSpLocks/>
          </p:cNvCxnSpPr>
          <p:nvPr/>
        </p:nvCxnSpPr>
        <p:spPr>
          <a:xfrm>
            <a:off x="8881035" y="3566272"/>
            <a:ext cx="1631577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3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Some Phenomenology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79AFD-4DCB-4FAB-9F14-A4965127C6A2}"/>
              </a:ext>
            </a:extLst>
          </p:cNvPr>
          <p:cNvSpPr txBox="1"/>
          <p:nvPr/>
        </p:nvSpPr>
        <p:spPr>
          <a:xfrm>
            <a:off x="0" y="1813287"/>
            <a:ext cx="532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 Initial Leader</a:t>
            </a:r>
          </a:p>
          <a:p>
            <a:r>
              <a:rPr lang="en-US" sz="2000" dirty="0"/>
              <a:t>       negatively charged plasma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F3346-862E-42EA-98A4-2869B6644C73}"/>
              </a:ext>
            </a:extLst>
          </p:cNvPr>
          <p:cNvSpPr txBox="1"/>
          <p:nvPr/>
        </p:nvSpPr>
        <p:spPr>
          <a:xfrm>
            <a:off x="2551428" y="5906663"/>
            <a:ext cx="407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2) Negative Leader Branches re-start propagating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285EE-C695-43B4-BB4F-6D49D8283A93}"/>
              </a:ext>
            </a:extLst>
          </p:cNvPr>
          <p:cNvCxnSpPr/>
          <p:nvPr/>
        </p:nvCxnSpPr>
        <p:spPr>
          <a:xfrm>
            <a:off x="233082" y="2259106"/>
            <a:ext cx="986118" cy="116989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340BB3-767C-487E-A9F4-935A64D04784}"/>
              </a:ext>
            </a:extLst>
          </p:cNvPr>
          <p:cNvCxnSpPr>
            <a:cxnSpLocks/>
          </p:cNvCxnSpPr>
          <p:nvPr/>
        </p:nvCxnSpPr>
        <p:spPr>
          <a:xfrm flipV="1">
            <a:off x="2795451" y="3899162"/>
            <a:ext cx="1463040" cy="208362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D7BAF3-C938-471D-B1D6-B10ACF3862A5}"/>
              </a:ext>
            </a:extLst>
          </p:cNvPr>
          <p:cNvCxnSpPr>
            <a:cxnSpLocks/>
          </p:cNvCxnSpPr>
          <p:nvPr/>
        </p:nvCxnSpPr>
        <p:spPr>
          <a:xfrm flipV="1">
            <a:off x="2795451" y="3840622"/>
            <a:ext cx="711926" cy="208362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7806F6-C2D8-46CB-B919-2928D47ACF60}"/>
              </a:ext>
            </a:extLst>
          </p:cNvPr>
          <p:cNvCxnSpPr>
            <a:cxnSpLocks/>
          </p:cNvCxnSpPr>
          <p:nvPr/>
        </p:nvCxnSpPr>
        <p:spPr>
          <a:xfrm flipV="1">
            <a:off x="9185835" y="4673600"/>
            <a:ext cx="1039906" cy="152997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73ECF2-49ED-4DA7-884C-B8AFB93753ED}"/>
              </a:ext>
            </a:extLst>
          </p:cNvPr>
          <p:cNvCxnSpPr>
            <a:cxnSpLocks/>
          </p:cNvCxnSpPr>
          <p:nvPr/>
        </p:nvCxnSpPr>
        <p:spPr>
          <a:xfrm flipH="1" flipV="1">
            <a:off x="8564282" y="4631765"/>
            <a:ext cx="621553" cy="15718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4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Some Phenomenology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79AFD-4DCB-4FAB-9F14-A4965127C6A2}"/>
              </a:ext>
            </a:extLst>
          </p:cNvPr>
          <p:cNvSpPr txBox="1"/>
          <p:nvPr/>
        </p:nvSpPr>
        <p:spPr>
          <a:xfrm>
            <a:off x="0" y="1813287"/>
            <a:ext cx="532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 Initial Leader</a:t>
            </a:r>
          </a:p>
          <a:p>
            <a:r>
              <a:rPr lang="en-US" sz="2000" dirty="0"/>
              <a:t>       negatively charged plasma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F3346-862E-42EA-98A4-2869B6644C73}"/>
              </a:ext>
            </a:extLst>
          </p:cNvPr>
          <p:cNvSpPr txBox="1"/>
          <p:nvPr/>
        </p:nvSpPr>
        <p:spPr>
          <a:xfrm>
            <a:off x="2551428" y="5906663"/>
            <a:ext cx="407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2) Negative Leader Branches re-start propagating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1EA64-83EC-4B0B-BC55-0C4029FCF12A}"/>
              </a:ext>
            </a:extLst>
          </p:cNvPr>
          <p:cNvSpPr txBox="1"/>
          <p:nvPr/>
        </p:nvSpPr>
        <p:spPr>
          <a:xfrm>
            <a:off x="3334748" y="920733"/>
            <a:ext cx="5325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3) Needles</a:t>
            </a:r>
          </a:p>
          <a:p>
            <a:r>
              <a:rPr lang="en-US" sz="2000" dirty="0"/>
              <a:t>     Discharges along positive channel</a:t>
            </a:r>
          </a:p>
          <a:p>
            <a:r>
              <a:rPr lang="en-US" sz="2000" dirty="0"/>
              <a:t>     which is otherwise VHF-invisible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285EE-C695-43B4-BB4F-6D49D8283A93}"/>
              </a:ext>
            </a:extLst>
          </p:cNvPr>
          <p:cNvCxnSpPr/>
          <p:nvPr/>
        </p:nvCxnSpPr>
        <p:spPr>
          <a:xfrm>
            <a:off x="233082" y="2259106"/>
            <a:ext cx="986118" cy="116989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B70F1FF-6C76-4990-98ED-D372E4B6AB8B}"/>
              </a:ext>
            </a:extLst>
          </p:cNvPr>
          <p:cNvSpPr/>
          <p:nvPr/>
        </p:nvSpPr>
        <p:spPr>
          <a:xfrm>
            <a:off x="1862684" y="3043788"/>
            <a:ext cx="4167051" cy="7968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D8B17F-3570-4652-9296-B469FEE14186}"/>
              </a:ext>
            </a:extLst>
          </p:cNvPr>
          <p:cNvCxnSpPr>
            <a:cxnSpLocks/>
          </p:cNvCxnSpPr>
          <p:nvPr/>
        </p:nvCxnSpPr>
        <p:spPr>
          <a:xfrm>
            <a:off x="3526971" y="1311914"/>
            <a:ext cx="880414" cy="173187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340BB3-767C-487E-A9F4-935A64D04784}"/>
              </a:ext>
            </a:extLst>
          </p:cNvPr>
          <p:cNvCxnSpPr>
            <a:cxnSpLocks/>
          </p:cNvCxnSpPr>
          <p:nvPr/>
        </p:nvCxnSpPr>
        <p:spPr>
          <a:xfrm flipV="1">
            <a:off x="2795451" y="3899162"/>
            <a:ext cx="1463040" cy="208362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D7BAF3-C938-471D-B1D6-B10ACF3862A5}"/>
              </a:ext>
            </a:extLst>
          </p:cNvPr>
          <p:cNvCxnSpPr>
            <a:cxnSpLocks/>
          </p:cNvCxnSpPr>
          <p:nvPr/>
        </p:nvCxnSpPr>
        <p:spPr>
          <a:xfrm flipV="1">
            <a:off x="2795451" y="3840622"/>
            <a:ext cx="711926" cy="208362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8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Some Phenomenology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579AFD-4DCB-4FAB-9F14-A4965127C6A2}"/>
              </a:ext>
            </a:extLst>
          </p:cNvPr>
          <p:cNvSpPr txBox="1"/>
          <p:nvPr/>
        </p:nvSpPr>
        <p:spPr>
          <a:xfrm>
            <a:off x="0" y="1813287"/>
            <a:ext cx="532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 Initial Leader</a:t>
            </a:r>
          </a:p>
          <a:p>
            <a:r>
              <a:rPr lang="en-US" sz="2000" dirty="0"/>
              <a:t>       negatively charged plasma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F3346-862E-42EA-98A4-2869B6644C73}"/>
              </a:ext>
            </a:extLst>
          </p:cNvPr>
          <p:cNvSpPr txBox="1"/>
          <p:nvPr/>
        </p:nvSpPr>
        <p:spPr>
          <a:xfrm>
            <a:off x="2551428" y="5906663"/>
            <a:ext cx="407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2) Negative Leader Branches re-start propagating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1EA64-83EC-4B0B-BC55-0C4029FCF12A}"/>
              </a:ext>
            </a:extLst>
          </p:cNvPr>
          <p:cNvSpPr txBox="1"/>
          <p:nvPr/>
        </p:nvSpPr>
        <p:spPr>
          <a:xfrm>
            <a:off x="3334748" y="920733"/>
            <a:ext cx="5325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3) Needles</a:t>
            </a:r>
          </a:p>
          <a:p>
            <a:r>
              <a:rPr lang="en-US" sz="2000" dirty="0"/>
              <a:t>     Discharges along positive channel</a:t>
            </a:r>
          </a:p>
          <a:p>
            <a:r>
              <a:rPr lang="en-US" sz="2000" dirty="0"/>
              <a:t>     which is otherwise VHF-invisible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A6E31-E6B2-4F0F-9AB2-E78E93FEEF44}"/>
              </a:ext>
            </a:extLst>
          </p:cNvPr>
          <p:cNvSpPr/>
          <p:nvPr/>
        </p:nvSpPr>
        <p:spPr>
          <a:xfrm>
            <a:off x="7920477" y="145214"/>
            <a:ext cx="4127967" cy="26192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A9242-60D5-446B-9B81-565F4E07FCDB}"/>
              </a:ext>
            </a:extLst>
          </p:cNvPr>
          <p:cNvSpPr txBox="1"/>
          <p:nvPr/>
        </p:nvSpPr>
        <p:spPr>
          <a:xfrm>
            <a:off x="8002373" y="116541"/>
            <a:ext cx="40460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Dart Leader</a:t>
            </a:r>
          </a:p>
          <a:p>
            <a:endParaRPr lang="en-US" sz="2000" dirty="0"/>
          </a:p>
          <a:p>
            <a:r>
              <a:rPr lang="en-US" sz="2000" dirty="0"/>
              <a:t>  propagates along previous channel</a:t>
            </a:r>
          </a:p>
          <a:p>
            <a:endParaRPr lang="en-US" sz="2000" dirty="0"/>
          </a:p>
          <a:p>
            <a:r>
              <a:rPr lang="en-US" sz="2000" dirty="0"/>
              <a:t>  very fast (≈10</a:t>
            </a:r>
            <a:r>
              <a:rPr lang="en-US" sz="2000" baseline="30000" dirty="0"/>
              <a:t>7</a:t>
            </a:r>
            <a:r>
              <a:rPr lang="en-US" sz="2000" dirty="0"/>
              <a:t> m/s )</a:t>
            </a:r>
          </a:p>
          <a:p>
            <a:r>
              <a:rPr lang="en-US" sz="2000" dirty="0"/>
              <a:t>      Thus appears as vertical bar</a:t>
            </a:r>
          </a:p>
          <a:p>
            <a:endParaRPr lang="en-US" sz="2000" dirty="0"/>
          </a:p>
          <a:p>
            <a:r>
              <a:rPr lang="en-US" sz="2000" dirty="0"/>
              <a:t>  Can re-energize tips of leaders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285EE-C695-43B4-BB4F-6D49D8283A93}"/>
              </a:ext>
            </a:extLst>
          </p:cNvPr>
          <p:cNvCxnSpPr/>
          <p:nvPr/>
        </p:nvCxnSpPr>
        <p:spPr>
          <a:xfrm>
            <a:off x="233082" y="2259106"/>
            <a:ext cx="986118" cy="116989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B70F1FF-6C76-4990-98ED-D372E4B6AB8B}"/>
              </a:ext>
            </a:extLst>
          </p:cNvPr>
          <p:cNvSpPr/>
          <p:nvPr/>
        </p:nvSpPr>
        <p:spPr>
          <a:xfrm>
            <a:off x="1862684" y="3043788"/>
            <a:ext cx="4167051" cy="7968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D8B17F-3570-4652-9296-B469FEE14186}"/>
              </a:ext>
            </a:extLst>
          </p:cNvPr>
          <p:cNvCxnSpPr>
            <a:cxnSpLocks/>
          </p:cNvCxnSpPr>
          <p:nvPr/>
        </p:nvCxnSpPr>
        <p:spPr>
          <a:xfrm>
            <a:off x="3526971" y="1311914"/>
            <a:ext cx="880414" cy="173187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340BB3-767C-487E-A9F4-935A64D04784}"/>
              </a:ext>
            </a:extLst>
          </p:cNvPr>
          <p:cNvCxnSpPr>
            <a:cxnSpLocks/>
          </p:cNvCxnSpPr>
          <p:nvPr/>
        </p:nvCxnSpPr>
        <p:spPr>
          <a:xfrm flipV="1">
            <a:off x="2795451" y="3899162"/>
            <a:ext cx="1463040" cy="208362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D7BAF3-C938-471D-B1D6-B10ACF3862A5}"/>
              </a:ext>
            </a:extLst>
          </p:cNvPr>
          <p:cNvCxnSpPr>
            <a:cxnSpLocks/>
          </p:cNvCxnSpPr>
          <p:nvPr/>
        </p:nvCxnSpPr>
        <p:spPr>
          <a:xfrm flipV="1">
            <a:off x="2795451" y="3840622"/>
            <a:ext cx="711926" cy="208362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6F52DE-7668-4463-8B0B-626CA0F6D621}"/>
              </a:ext>
            </a:extLst>
          </p:cNvPr>
          <p:cNvCxnSpPr>
            <a:cxnSpLocks/>
          </p:cNvCxnSpPr>
          <p:nvPr/>
        </p:nvCxnSpPr>
        <p:spPr>
          <a:xfrm flipH="1">
            <a:off x="6344655" y="285074"/>
            <a:ext cx="1746842" cy="300895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04BAFF-6B38-48C2-A101-12E6F015021C}"/>
              </a:ext>
            </a:extLst>
          </p:cNvPr>
          <p:cNvCxnSpPr>
            <a:cxnSpLocks/>
          </p:cNvCxnSpPr>
          <p:nvPr/>
        </p:nvCxnSpPr>
        <p:spPr>
          <a:xfrm flipH="1">
            <a:off x="6773264" y="2557463"/>
            <a:ext cx="1504148" cy="151208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4FCB99-4CC9-4816-9511-1EFC9E73B757}"/>
              </a:ext>
            </a:extLst>
          </p:cNvPr>
          <p:cNvCxnSpPr>
            <a:cxnSpLocks/>
          </p:cNvCxnSpPr>
          <p:nvPr/>
        </p:nvCxnSpPr>
        <p:spPr>
          <a:xfrm>
            <a:off x="8277412" y="2557463"/>
            <a:ext cx="2328856" cy="130345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52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F407-671F-4DD0-800A-9257F7148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855" y="-226943"/>
            <a:ext cx="10515600" cy="1325563"/>
          </a:xfrm>
        </p:spPr>
        <p:txBody>
          <a:bodyPr/>
          <a:lstStyle/>
          <a:p>
            <a:r>
              <a:rPr lang="en-US" dirty="0"/>
              <a:t>Recent 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C1BF-2627-4649-8DF6-F574B3F47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9"/>
          <a:stretch/>
        </p:blipFill>
        <p:spPr>
          <a:xfrm>
            <a:off x="693270" y="2936619"/>
            <a:ext cx="6438262" cy="249767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41DE97-48A0-4E27-AE04-BCE8032D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30803"/>
          <a:stretch/>
        </p:blipFill>
        <p:spPr>
          <a:xfrm>
            <a:off x="7524376" y="2764419"/>
            <a:ext cx="4275303" cy="401953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038D74-2C7A-4295-9C79-2FDE92F4B06D}"/>
              </a:ext>
            </a:extLst>
          </p:cNvPr>
          <p:cNvCxnSpPr>
            <a:cxnSpLocks/>
          </p:cNvCxnSpPr>
          <p:nvPr/>
        </p:nvCxnSpPr>
        <p:spPr>
          <a:xfrm flipH="1">
            <a:off x="1254034" y="1208314"/>
            <a:ext cx="1391195" cy="2266406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DFEE93-6F2C-41CF-B0C9-3B58DFB05EEE}"/>
              </a:ext>
            </a:extLst>
          </p:cNvPr>
          <p:cNvSpPr txBox="1"/>
          <p:nvPr/>
        </p:nvSpPr>
        <p:spPr>
          <a:xfrm>
            <a:off x="2645229" y="977049"/>
            <a:ext cx="272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Initiation!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121CB-1760-4799-B1FA-AA4B0EF73AB6}"/>
              </a:ext>
            </a:extLst>
          </p:cNvPr>
          <p:cNvSpPr txBox="1"/>
          <p:nvPr/>
        </p:nvSpPr>
        <p:spPr>
          <a:xfrm>
            <a:off x="2693536" y="1541592"/>
            <a:ext cx="6968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Sterpka</a:t>
            </a:r>
            <a:r>
              <a:rPr lang="en-US" sz="2000" dirty="0"/>
              <a:t> et al, </a:t>
            </a:r>
          </a:p>
          <a:p>
            <a:r>
              <a:rPr lang="en-US" sz="2000" i="1" dirty="0"/>
              <a:t>	The Spontaneous Nature of Lightning Initiation Revealed	</a:t>
            </a:r>
            <a:r>
              <a:rPr lang="en-US" sz="2000" dirty="0"/>
              <a:t>(PhD student in New Hampshire, now graduated)</a:t>
            </a:r>
          </a:p>
        </p:txBody>
      </p:sp>
    </p:spTree>
    <p:extLst>
      <p:ext uri="{BB962C8B-B14F-4D97-AF65-F5344CB8AC3E}">
        <p14:creationId xmlns:p14="http://schemas.microsoft.com/office/powerpoint/2010/main" val="3473531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490</Words>
  <Application>Microsoft Office PowerPoint</Application>
  <PresentationFormat>Widescreen</PresentationFormat>
  <Paragraphs>129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The Flash</vt:lpstr>
      <vt:lpstr>The Flash</vt:lpstr>
      <vt:lpstr>Some Phenomenology</vt:lpstr>
      <vt:lpstr>Some Phenomenology</vt:lpstr>
      <vt:lpstr>Some Phenomenology</vt:lpstr>
      <vt:lpstr>Some Phenomenology</vt:lpstr>
      <vt:lpstr>Some Phenomenology</vt:lpstr>
      <vt:lpstr>Recent Work</vt:lpstr>
      <vt:lpstr>First Image of “normal” Lightning Initiation</vt:lpstr>
      <vt:lpstr>Initiation</vt:lpstr>
      <vt:lpstr>Initiation</vt:lpstr>
      <vt:lpstr>Recent Work</vt:lpstr>
      <vt:lpstr>Dart Leaders</vt:lpstr>
      <vt:lpstr>The Flash</vt:lpstr>
      <vt:lpstr>The Flash</vt:lpstr>
      <vt:lpstr>Sparkle Storm</vt:lpstr>
      <vt:lpstr>Sparkles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 Hare</dc:creator>
  <cp:lastModifiedBy>B. Hare</cp:lastModifiedBy>
  <cp:revision>174</cp:revision>
  <dcterms:created xsi:type="dcterms:W3CDTF">2024-03-20T10:15:09Z</dcterms:created>
  <dcterms:modified xsi:type="dcterms:W3CDTF">2024-06-03T07:43:54Z</dcterms:modified>
</cp:coreProperties>
</file>