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7" r:id="rId2"/>
    <p:sldId id="415" r:id="rId3"/>
    <p:sldId id="258" r:id="rId4"/>
    <p:sldId id="407" r:id="rId5"/>
    <p:sldId id="418" r:id="rId6"/>
    <p:sldId id="403" r:id="rId7"/>
    <p:sldId id="413" r:id="rId8"/>
    <p:sldId id="414" r:id="rId9"/>
    <p:sldId id="406" r:id="rId10"/>
    <p:sldId id="265" r:id="rId11"/>
    <p:sldId id="362" r:id="rId12"/>
    <p:sldId id="419" r:id="rId13"/>
    <p:sldId id="401" r:id="rId14"/>
    <p:sldId id="417" r:id="rId15"/>
    <p:sldId id="416" r:id="rId16"/>
    <p:sldId id="272"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88"/>
    <a:srgbClr val="E673FF"/>
    <a:srgbClr val="D586FB"/>
    <a:srgbClr val="FF9ABF"/>
    <a:srgbClr val="D9D9D9"/>
    <a:srgbClr val="DCDCDC"/>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8"/>
    <p:restoredTop sz="81197"/>
  </p:normalViewPr>
  <p:slideViewPr>
    <p:cSldViewPr snapToGrid="0">
      <p:cViewPr>
        <p:scale>
          <a:sx n="80" d="100"/>
          <a:sy n="80" d="100"/>
        </p:scale>
        <p:origin x="1632" y="5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9AC7A-6E5B-104E-9435-1601FA784F29}" type="datetimeFigureOut">
              <a:rPr lang="de-DE" smtClean="0"/>
              <a:t>29.05.24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5171A-BEA4-9349-990B-CB49E52F3E13}" type="slidenum">
              <a:rPr lang="de-DE" smtClean="0"/>
              <a:t>‹Nr.›</a:t>
            </a:fld>
            <a:endParaRPr lang="de-DE"/>
          </a:p>
        </p:txBody>
      </p:sp>
    </p:spTree>
    <p:extLst>
      <p:ext uri="{BB962C8B-B14F-4D97-AF65-F5344CB8AC3E}">
        <p14:creationId xmlns:p14="http://schemas.microsoft.com/office/powerpoint/2010/main" val="408262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dirty="0"/>
              <a:t>Lukas Böhme, PhD </a:t>
            </a:r>
            <a:r>
              <a:rPr lang="de-DE" sz="1600" dirty="0" err="1"/>
              <a:t>student</a:t>
            </a:r>
            <a:r>
              <a:rPr lang="de-DE" sz="1600" dirty="0"/>
              <a:t> </a:t>
            </a:r>
            <a:r>
              <a:rPr lang="de-DE" sz="1600" dirty="0" err="1"/>
              <a:t>from</a:t>
            </a:r>
            <a:r>
              <a:rPr lang="de-DE" sz="1600" dirty="0"/>
              <a:t> Bielefeld University</a:t>
            </a:r>
          </a:p>
          <a:p>
            <a:r>
              <a:rPr lang="de-DE" sz="1600" dirty="0"/>
              <a:t>Topic </a:t>
            </a:r>
            <a:r>
              <a:rPr lang="de-DE" sz="1600" dirty="0" err="1"/>
              <a:t>cosmic</a:t>
            </a:r>
            <a:r>
              <a:rPr lang="de-DE" sz="1600" dirty="0"/>
              <a:t> </a:t>
            </a:r>
            <a:r>
              <a:rPr lang="de-DE" sz="1600" dirty="0" err="1"/>
              <a:t>radio</a:t>
            </a:r>
            <a:r>
              <a:rPr lang="de-DE" sz="1600" dirty="0"/>
              <a:t> </a:t>
            </a:r>
            <a:r>
              <a:rPr lang="de-DE" sz="1600" dirty="0" err="1"/>
              <a:t>dipole</a:t>
            </a:r>
            <a:r>
              <a:rPr lang="de-DE" sz="1600" dirty="0"/>
              <a:t> + </a:t>
            </a:r>
            <a:r>
              <a:rPr lang="de-DE" sz="1600" dirty="0" err="1"/>
              <a:t>observing</a:t>
            </a:r>
            <a:r>
              <a:rPr lang="de-DE" sz="1600" dirty="0"/>
              <a:t> </a:t>
            </a:r>
            <a:r>
              <a:rPr lang="de-DE" sz="1600" dirty="0" err="1"/>
              <a:t>it</a:t>
            </a:r>
            <a:r>
              <a:rPr lang="de-DE" sz="1600" dirty="0"/>
              <a:t> </a:t>
            </a:r>
            <a:r>
              <a:rPr lang="de-DE" sz="1600" dirty="0" err="1"/>
              <a:t>with</a:t>
            </a:r>
            <a:r>
              <a:rPr lang="de-DE" sz="1600" dirty="0"/>
              <a:t> LOFAR</a:t>
            </a:r>
            <a:endParaRPr lang="en-GB" sz="1600" dirty="0"/>
          </a:p>
        </p:txBody>
      </p:sp>
      <p:sp>
        <p:nvSpPr>
          <p:cNvPr id="4" name="Slide Number Placeholder 3"/>
          <p:cNvSpPr>
            <a:spLocks noGrp="1"/>
          </p:cNvSpPr>
          <p:nvPr>
            <p:ph type="sldNum" sz="quarter" idx="5"/>
          </p:nvPr>
        </p:nvSpPr>
        <p:spPr/>
        <p:txBody>
          <a:bodyPr/>
          <a:lstStyle/>
          <a:p>
            <a:fld id="{018A60BF-54B1-6948-931F-95F3033624DF}" type="slidenum">
              <a:rPr lang="en-GB" smtClean="0"/>
              <a:t>1</a:t>
            </a:fld>
            <a:endParaRPr lang="en-GB"/>
          </a:p>
        </p:txBody>
      </p:sp>
    </p:spTree>
    <p:extLst>
      <p:ext uri="{BB962C8B-B14F-4D97-AF65-F5344CB8AC3E}">
        <p14:creationId xmlns:p14="http://schemas.microsoft.com/office/powerpoint/2010/main" val="2326901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rPr lang="de-DE" dirty="0"/>
              <a:t>Use </a:t>
            </a:r>
            <a:r>
              <a:rPr lang="de-DE" dirty="0" err="1"/>
              <a:t>Morteza‘s</a:t>
            </a:r>
            <a:r>
              <a:rPr lang="de-DE" dirty="0"/>
              <a:t> </a:t>
            </a:r>
            <a:r>
              <a:rPr lang="de-DE" dirty="0" err="1"/>
              <a:t>result</a:t>
            </a:r>
            <a:r>
              <a:rPr lang="de-DE" dirty="0"/>
              <a:t>, </a:t>
            </a:r>
            <a:r>
              <a:rPr lang="de-DE" dirty="0" err="1"/>
              <a:t>build</a:t>
            </a:r>
            <a:r>
              <a:rPr lang="de-DE" dirty="0"/>
              <a:t> </a:t>
            </a:r>
            <a:r>
              <a:rPr lang="de-DE" dirty="0" err="1"/>
              <a:t>Bayesian</a:t>
            </a:r>
            <a:r>
              <a:rPr lang="de-DE" dirty="0"/>
              <a:t> </a:t>
            </a:r>
            <a:r>
              <a:rPr lang="de-DE" dirty="0" err="1"/>
              <a:t>estimator</a:t>
            </a:r>
            <a:r>
              <a:rPr lang="de-DE" dirty="0"/>
              <a:t> </a:t>
            </a:r>
            <a:r>
              <a:rPr lang="de-DE" dirty="0" err="1"/>
              <a:t>of</a:t>
            </a:r>
            <a:r>
              <a:rPr lang="de-DE" dirty="0"/>
              <a:t> it.</a:t>
            </a:r>
          </a:p>
          <a:p>
            <a:r>
              <a:rPr lang="de-DE" dirty="0" err="1"/>
              <a:t>Likelihood</a:t>
            </a:r>
            <a:r>
              <a:rPr lang="de-DE" dirty="0"/>
              <a:t> and </a:t>
            </a:r>
            <a:r>
              <a:rPr lang="de-DE" dirty="0" err="1"/>
              <a:t>add</a:t>
            </a:r>
            <a:r>
              <a:rPr lang="de-DE" dirty="0"/>
              <a:t> </a:t>
            </a:r>
            <a:r>
              <a:rPr lang="de-DE" dirty="0" err="1"/>
              <a:t>dipole</a:t>
            </a:r>
            <a:r>
              <a:rPr lang="de-DE" dirty="0"/>
              <a:t> </a:t>
            </a:r>
            <a:r>
              <a:rPr lang="de-DE" dirty="0" err="1"/>
              <a:t>as</a:t>
            </a:r>
            <a:r>
              <a:rPr lang="de-DE" dirty="0"/>
              <a:t> </a:t>
            </a:r>
            <a:r>
              <a:rPr lang="de-DE" dirty="0" err="1"/>
              <a:t>r</a:t>
            </a:r>
            <a:r>
              <a:rPr lang="de-DE" dirty="0"/>
              <a:t>(d). Implement in </a:t>
            </a:r>
            <a:r>
              <a:rPr lang="de-DE" dirty="0" err="1"/>
              <a:t>bilby</a:t>
            </a:r>
            <a:r>
              <a:rPr lang="de-DE" dirty="0"/>
              <a:t>.</a:t>
            </a:r>
          </a:p>
          <a:p>
            <a:r>
              <a:rPr lang="de-DE" dirty="0"/>
              <a:t>Easy </a:t>
            </a:r>
            <a:r>
              <a:rPr lang="de-DE" dirty="0" err="1"/>
              <a:t>to</a:t>
            </a:r>
            <a:r>
              <a:rPr lang="de-DE" dirty="0"/>
              <a:t> </a:t>
            </a:r>
            <a:r>
              <a:rPr lang="de-DE" dirty="0" err="1"/>
              <a:t>combine</a:t>
            </a:r>
            <a:r>
              <a:rPr lang="de-DE" dirty="0"/>
              <a:t> multiple </a:t>
            </a:r>
            <a:r>
              <a:rPr lang="de-DE" dirty="0" err="1"/>
              <a:t>surveys</a:t>
            </a:r>
            <a:r>
              <a:rPr lang="de-DE" dirty="0"/>
              <a:t> </a:t>
            </a:r>
            <a:r>
              <a:rPr lang="de-DE" dirty="0" err="1"/>
              <a:t>with</a:t>
            </a:r>
            <a:r>
              <a:rPr lang="de-DE" dirty="0"/>
              <a:t> </a:t>
            </a:r>
            <a:r>
              <a:rPr lang="de-DE" dirty="0" err="1"/>
              <a:t>this</a:t>
            </a:r>
            <a:endParaRPr lang="de-DE" dirty="0"/>
          </a:p>
          <a:p>
            <a:r>
              <a:rPr lang="de-DE" dirty="0"/>
              <a:t>Start </a:t>
            </a:r>
            <a:r>
              <a:rPr lang="de-DE" dirty="0" err="1"/>
              <a:t>with</a:t>
            </a:r>
            <a:r>
              <a:rPr lang="de-DE" dirty="0"/>
              <a:t> </a:t>
            </a:r>
            <a:r>
              <a:rPr lang="de-DE" dirty="0" err="1"/>
              <a:t>assumption</a:t>
            </a:r>
            <a:r>
              <a:rPr lang="de-DE" dirty="0"/>
              <a:t> </a:t>
            </a:r>
            <a:r>
              <a:rPr lang="de-DE" dirty="0" err="1"/>
              <a:t>of</a:t>
            </a:r>
            <a:r>
              <a:rPr lang="de-DE" dirty="0"/>
              <a:t> </a:t>
            </a:r>
            <a:r>
              <a:rPr lang="de-DE" dirty="0" err="1"/>
              <a:t>direction</a:t>
            </a:r>
            <a:r>
              <a:rPr lang="de-DE" dirty="0"/>
              <a:t> </a:t>
            </a:r>
            <a:r>
              <a:rPr lang="de-DE" dirty="0" err="1"/>
              <a:t>fixed</a:t>
            </a:r>
            <a:r>
              <a:rPr lang="de-DE" dirty="0"/>
              <a:t> </a:t>
            </a:r>
            <a:r>
              <a:rPr lang="de-DE" dirty="0" err="1"/>
              <a:t>towards</a:t>
            </a:r>
            <a:r>
              <a:rPr lang="de-DE" dirty="0"/>
              <a:t> CMB </a:t>
            </a:r>
            <a:r>
              <a:rPr lang="de-DE" dirty="0" err="1"/>
              <a:t>Dipoe</a:t>
            </a:r>
            <a:r>
              <a:rPr lang="de-DE" dirty="0"/>
              <a:t>.</a:t>
            </a:r>
          </a:p>
          <a:p>
            <a:r>
              <a:rPr dirty="0"/>
              <a:t>So</a:t>
            </a:r>
            <a:r>
              <a:rPr lang="de-DE" dirty="0"/>
              <a:t> I </a:t>
            </a:r>
            <a:r>
              <a:rPr lang="de-DE" dirty="0" err="1"/>
              <a:t>take</a:t>
            </a:r>
            <a:r>
              <a:rPr lang="de-DE" dirty="0"/>
              <a:t> </a:t>
            </a:r>
            <a:r>
              <a:rPr lang="de-DE" dirty="0" err="1"/>
              <a:t>this</a:t>
            </a:r>
            <a:r>
              <a:rPr lang="de-DE" dirty="0"/>
              <a:t> </a:t>
            </a:r>
            <a:r>
              <a:rPr lang="de-DE" dirty="0" err="1"/>
              <a:t>result</a:t>
            </a:r>
            <a:r>
              <a:rPr lang="de-DE" dirty="0"/>
              <a:t> </a:t>
            </a:r>
            <a:r>
              <a:rPr lang="de-DE" dirty="0" err="1"/>
              <a:t>from</a:t>
            </a:r>
            <a:r>
              <a:rPr lang="de-DE" dirty="0"/>
              <a:t> Morteza and </a:t>
            </a:r>
            <a:r>
              <a:rPr lang="de-DE" dirty="0" err="1"/>
              <a:t>build</a:t>
            </a:r>
            <a:r>
              <a:rPr lang="de-DE" dirty="0"/>
              <a:t> a </a:t>
            </a:r>
            <a:r>
              <a:rPr lang="de-DE" dirty="0" err="1"/>
              <a:t>Bayesian</a:t>
            </a:r>
            <a:r>
              <a:rPr lang="de-DE" dirty="0"/>
              <a:t> </a:t>
            </a:r>
            <a:r>
              <a:rPr lang="de-DE" dirty="0" err="1"/>
              <a:t>estimator</a:t>
            </a:r>
            <a:r>
              <a:rPr lang="de-DE" dirty="0"/>
              <a:t> </a:t>
            </a:r>
            <a:r>
              <a:rPr lang="de-DE" dirty="0" err="1"/>
              <a:t>for</a:t>
            </a:r>
            <a:r>
              <a:rPr lang="de-DE" dirty="0"/>
              <a:t> </a:t>
            </a:r>
            <a:r>
              <a:rPr lang="de-DE" dirty="0" err="1"/>
              <a:t>the</a:t>
            </a:r>
            <a:r>
              <a:rPr lang="de-DE" dirty="0"/>
              <a:t> </a:t>
            </a:r>
            <a:r>
              <a:rPr lang="de-DE" dirty="0" err="1"/>
              <a:t>dipole</a:t>
            </a:r>
            <a:r>
              <a:rPr lang="de-DE" dirty="0"/>
              <a:t> out </a:t>
            </a:r>
            <a:r>
              <a:rPr lang="de-DE" dirty="0" err="1"/>
              <a:t>of</a:t>
            </a:r>
            <a:r>
              <a:rPr lang="de-DE" dirty="0"/>
              <a:t> it.</a:t>
            </a:r>
          </a:p>
          <a:p>
            <a:pPr marL="0" marR="0" lvl="0" indent="0" defTabSz="457200" eaLnBrk="1" fontAlgn="auto" latinLnBrk="0" hangingPunct="1">
              <a:lnSpc>
                <a:spcPct val="117999"/>
              </a:lnSpc>
              <a:spcBef>
                <a:spcPts val="0"/>
              </a:spcBef>
              <a:spcAft>
                <a:spcPts val="0"/>
              </a:spcAft>
              <a:buClrTx/>
              <a:buSzTx/>
              <a:buFontTx/>
              <a:buNone/>
              <a:tabLst/>
              <a:defRPr/>
            </a:pPr>
            <a:r>
              <a:rPr lang="de-DE" dirty="0"/>
              <a:t>First, </a:t>
            </a:r>
            <a:r>
              <a:rPr lang="de-DE" dirty="0" err="1"/>
              <a:t>we</a:t>
            </a:r>
            <a:r>
              <a:rPr lang="de-DE" dirty="0"/>
              <a:t> </a:t>
            </a:r>
            <a:r>
              <a:rPr lang="de-DE" dirty="0" err="1"/>
              <a:t>have</a:t>
            </a:r>
            <a:r>
              <a:rPr lang="de-DE" dirty="0"/>
              <a:t> </a:t>
            </a:r>
            <a:r>
              <a:rPr lang="de-DE" dirty="0" err="1"/>
              <a:t>to</a:t>
            </a:r>
            <a:r>
              <a:rPr lang="de-DE" dirty="0"/>
              <a:t> </a:t>
            </a:r>
            <a:r>
              <a:rPr lang="de-DE" dirty="0" err="1"/>
              <a:t>add</a:t>
            </a:r>
            <a:r>
              <a:rPr lang="de-DE" dirty="0"/>
              <a:t> </a:t>
            </a:r>
            <a:r>
              <a:rPr lang="de-DE" dirty="0" err="1"/>
              <a:t>the</a:t>
            </a:r>
            <a:r>
              <a:rPr lang="de-DE" dirty="0"/>
              <a:t> </a:t>
            </a:r>
            <a:r>
              <a:rPr lang="de-DE" dirty="0" err="1"/>
              <a:t>effect</a:t>
            </a:r>
            <a:r>
              <a:rPr lang="de-DE" dirty="0"/>
              <a:t> </a:t>
            </a:r>
            <a:r>
              <a:rPr lang="de-DE" dirty="0" err="1"/>
              <a:t>of</a:t>
            </a:r>
            <a:r>
              <a:rPr lang="de-DE" dirty="0"/>
              <a:t> </a:t>
            </a:r>
            <a:r>
              <a:rPr lang="de-DE" dirty="0" err="1"/>
              <a:t>the</a:t>
            </a:r>
            <a:r>
              <a:rPr lang="de-DE" dirty="0"/>
              <a:t> </a:t>
            </a:r>
            <a:r>
              <a:rPr lang="de-DE" dirty="0" err="1"/>
              <a:t>radio</a:t>
            </a:r>
            <a:r>
              <a:rPr lang="de-DE" dirty="0"/>
              <a:t> </a:t>
            </a:r>
            <a:r>
              <a:rPr lang="de-DE" dirty="0" err="1"/>
              <a:t>dipole</a:t>
            </a:r>
            <a:r>
              <a:rPr lang="de-DE" dirty="0"/>
              <a:t> on </a:t>
            </a:r>
            <a:r>
              <a:rPr lang="de-DE" dirty="0" err="1"/>
              <a:t>the</a:t>
            </a:r>
            <a:r>
              <a:rPr lang="de-DE" dirty="0"/>
              <a:t> source </a:t>
            </a:r>
            <a:r>
              <a:rPr lang="de-DE" dirty="0" err="1"/>
              <a:t>counts</a:t>
            </a:r>
            <a:r>
              <a:rPr lang="de-DE" dirty="0"/>
              <a:t> </a:t>
            </a:r>
            <a:r>
              <a:rPr lang="de-DE" dirty="0" err="1"/>
              <a:t>to</a:t>
            </a:r>
            <a:r>
              <a:rPr lang="de-DE" dirty="0"/>
              <a:t> </a:t>
            </a:r>
            <a:r>
              <a:rPr lang="de-DE" dirty="0" err="1"/>
              <a:t>the</a:t>
            </a:r>
            <a:r>
              <a:rPr lang="de-DE" dirty="0"/>
              <a:t> </a:t>
            </a:r>
            <a:r>
              <a:rPr lang="de-DE" dirty="0" err="1"/>
              <a:t>distribution</a:t>
            </a:r>
            <a:r>
              <a:rPr lang="de-DE" dirty="0"/>
              <a:t>. This </a:t>
            </a:r>
            <a:r>
              <a:rPr lang="de-DE" dirty="0" err="1"/>
              <a:t>is</a:t>
            </a:r>
            <a:r>
              <a:rPr lang="de-DE" dirty="0"/>
              <a:t> a </a:t>
            </a:r>
            <a:r>
              <a:rPr lang="de-DE" dirty="0" err="1"/>
              <a:t>straightforward</a:t>
            </a:r>
            <a:r>
              <a:rPr lang="de-DE" dirty="0"/>
              <a:t> </a:t>
            </a:r>
            <a:r>
              <a:rPr lang="de-DE" dirty="0" err="1"/>
              <a:t>modification</a:t>
            </a:r>
            <a:r>
              <a:rPr lang="de-DE" dirty="0"/>
              <a:t> </a:t>
            </a:r>
            <a:r>
              <a:rPr lang="de-DE" dirty="0" err="1"/>
              <a:t>of</a:t>
            </a:r>
            <a:r>
              <a:rPr lang="de-DE" dirty="0"/>
              <a:t> </a:t>
            </a:r>
            <a:r>
              <a:rPr lang="de-DE" dirty="0" err="1"/>
              <a:t>the</a:t>
            </a:r>
            <a:r>
              <a:rPr lang="de-DE" dirty="0"/>
              <a:t> </a:t>
            </a:r>
            <a:r>
              <a:rPr lang="de-DE" dirty="0" err="1"/>
              <a:t>mean</a:t>
            </a:r>
            <a:r>
              <a:rPr lang="de-DE" dirty="0"/>
              <a:t>, and </a:t>
            </a:r>
            <a:r>
              <a:rPr lang="de-DE" dirty="0" err="1"/>
              <a:t>represented</a:t>
            </a:r>
            <a:r>
              <a:rPr lang="de-DE" dirty="0"/>
              <a:t> </a:t>
            </a:r>
            <a:r>
              <a:rPr lang="de-DE" dirty="0" err="1"/>
              <a:t>here</a:t>
            </a:r>
            <a:r>
              <a:rPr lang="de-DE" dirty="0"/>
              <a:t> </a:t>
            </a:r>
            <a:r>
              <a:rPr lang="de-DE" dirty="0" err="1"/>
              <a:t>by</a:t>
            </a:r>
            <a:r>
              <a:rPr lang="de-DE" dirty="0"/>
              <a:t> </a:t>
            </a:r>
            <a:r>
              <a:rPr lang="de-DE" dirty="0" err="1"/>
              <a:t>the</a:t>
            </a:r>
            <a:r>
              <a:rPr lang="de-DE" dirty="0"/>
              <a:t> </a:t>
            </a:r>
            <a:r>
              <a:rPr lang="de-DE" dirty="0" err="1"/>
              <a:t>parameter</a:t>
            </a:r>
            <a:r>
              <a:rPr lang="de-DE" dirty="0"/>
              <a:t> </a:t>
            </a:r>
            <a:r>
              <a:rPr lang="de-DE" dirty="0" err="1"/>
              <a:t>r</a:t>
            </a:r>
            <a:r>
              <a:rPr lang="de-DE" dirty="0"/>
              <a:t>, </a:t>
            </a:r>
            <a:r>
              <a:rPr lang="de-DE" dirty="0" err="1"/>
              <a:t>as</a:t>
            </a:r>
            <a:r>
              <a:rPr lang="de-DE" dirty="0"/>
              <a:t> </a:t>
            </a:r>
            <a:r>
              <a:rPr lang="de-DE" dirty="0" err="1"/>
              <a:t>seen</a:t>
            </a:r>
            <a:r>
              <a:rPr lang="de-DE" dirty="0"/>
              <a:t> </a:t>
            </a:r>
            <a:r>
              <a:rPr lang="de-DE" dirty="0" err="1"/>
              <a:t>before</a:t>
            </a:r>
            <a:r>
              <a:rPr lang="de-DE" dirty="0"/>
              <a:t>.</a:t>
            </a:r>
          </a:p>
          <a:p>
            <a:r>
              <a:rPr lang="de-DE" dirty="0" err="1"/>
              <a:t>We</a:t>
            </a:r>
            <a:r>
              <a:rPr lang="de-DE" dirty="0"/>
              <a:t> </a:t>
            </a:r>
            <a:r>
              <a:rPr lang="de-DE" dirty="0" err="1"/>
              <a:t>then</a:t>
            </a:r>
            <a:r>
              <a:rPr lang="de-DE" dirty="0"/>
              <a:t> </a:t>
            </a:r>
            <a:r>
              <a:rPr lang="de-DE" dirty="0" err="1"/>
              <a:t>implement</a:t>
            </a:r>
            <a:r>
              <a:rPr lang="de-DE" dirty="0"/>
              <a:t> </a:t>
            </a:r>
            <a:r>
              <a:rPr lang="de-DE" dirty="0" err="1"/>
              <a:t>the</a:t>
            </a:r>
            <a:r>
              <a:rPr lang="de-DE" dirty="0"/>
              <a:t> negative </a:t>
            </a:r>
            <a:r>
              <a:rPr lang="de-DE" dirty="0" err="1"/>
              <a:t>binomial</a:t>
            </a:r>
            <a:r>
              <a:rPr lang="de-DE" dirty="0"/>
              <a:t> </a:t>
            </a:r>
            <a:r>
              <a:rPr lang="de-DE" dirty="0" err="1"/>
              <a:t>distribution</a:t>
            </a:r>
            <a:r>
              <a:rPr lang="de-DE" dirty="0"/>
              <a:t> </a:t>
            </a:r>
            <a:r>
              <a:rPr lang="de-DE" dirty="0" err="1"/>
              <a:t>as</a:t>
            </a:r>
            <a:r>
              <a:rPr lang="de-DE" dirty="0"/>
              <a:t> a negative log-</a:t>
            </a:r>
            <a:r>
              <a:rPr lang="de-DE" dirty="0" err="1"/>
              <a:t>likelihood</a:t>
            </a:r>
            <a:r>
              <a:rPr lang="de-DE" dirty="0"/>
              <a:t> in </a:t>
            </a:r>
            <a:r>
              <a:rPr lang="de-DE" dirty="0" err="1"/>
              <a:t>bilby</a:t>
            </a:r>
            <a:r>
              <a:rPr lang="de-DE" dirty="0"/>
              <a:t>. </a:t>
            </a:r>
          </a:p>
          <a:p>
            <a:r>
              <a:rPr lang="de-DE" dirty="0" err="1"/>
              <a:t>For</a:t>
            </a:r>
            <a:r>
              <a:rPr lang="de-DE" dirty="0"/>
              <a:t> </a:t>
            </a:r>
            <a:r>
              <a:rPr lang="de-DE" dirty="0" err="1"/>
              <a:t>our</a:t>
            </a:r>
            <a:r>
              <a:rPr lang="de-DE" dirty="0"/>
              <a:t> </a:t>
            </a:r>
            <a:r>
              <a:rPr lang="de-DE" dirty="0" err="1"/>
              <a:t>measurement</a:t>
            </a:r>
            <a:r>
              <a:rPr lang="de-DE" dirty="0"/>
              <a:t> </a:t>
            </a:r>
            <a:r>
              <a:rPr lang="de-DE" dirty="0" err="1"/>
              <a:t>we</a:t>
            </a:r>
            <a:r>
              <a:rPr lang="de-DE" dirty="0"/>
              <a:t> </a:t>
            </a:r>
            <a:r>
              <a:rPr lang="de-DE" dirty="0" err="1"/>
              <a:t>make</a:t>
            </a:r>
            <a:r>
              <a:rPr lang="de-DE" dirty="0"/>
              <a:t> </a:t>
            </a:r>
            <a:r>
              <a:rPr lang="de-DE" dirty="0" err="1"/>
              <a:t>one</a:t>
            </a:r>
            <a:r>
              <a:rPr lang="de-DE" dirty="0"/>
              <a:t> </a:t>
            </a:r>
            <a:r>
              <a:rPr lang="de-DE" dirty="0" err="1"/>
              <a:t>assumption</a:t>
            </a:r>
            <a:r>
              <a:rPr lang="de-DE" dirty="0"/>
              <a:t>.</a:t>
            </a:r>
          </a:p>
          <a:p>
            <a:r>
              <a:rPr lang="de-DE" dirty="0" err="1"/>
              <a:t>For</a:t>
            </a:r>
            <a:r>
              <a:rPr lang="de-DE" dirty="0"/>
              <a:t> </a:t>
            </a:r>
            <a:r>
              <a:rPr lang="de-DE" dirty="0" err="1"/>
              <a:t>the</a:t>
            </a:r>
            <a:r>
              <a:rPr lang="de-DE" dirty="0"/>
              <a:t> multi-survey </a:t>
            </a:r>
            <a:r>
              <a:rPr lang="de-DE" dirty="0" err="1"/>
              <a:t>estimation</a:t>
            </a:r>
            <a:r>
              <a:rPr lang="de-DE" dirty="0"/>
              <a:t>, </a:t>
            </a:r>
            <a:r>
              <a:rPr lang="de-DE" dirty="0" err="1"/>
              <a:t>we</a:t>
            </a:r>
            <a:r>
              <a:rPr lang="de-DE" dirty="0"/>
              <a:t> </a:t>
            </a:r>
            <a:r>
              <a:rPr lang="de-DE" dirty="0" err="1"/>
              <a:t>can</a:t>
            </a:r>
            <a:r>
              <a:rPr lang="de-DE" dirty="0"/>
              <a:t> </a:t>
            </a:r>
            <a:r>
              <a:rPr lang="de-DE" dirty="0" err="1"/>
              <a:t>simply</a:t>
            </a:r>
            <a:r>
              <a:rPr lang="de-DE" dirty="0"/>
              <a:t> </a:t>
            </a:r>
            <a:r>
              <a:rPr lang="de-DE" dirty="0" err="1"/>
              <a:t>add</a:t>
            </a:r>
            <a:r>
              <a:rPr lang="de-DE" dirty="0"/>
              <a:t> </a:t>
            </a:r>
            <a:r>
              <a:rPr lang="de-DE" dirty="0" err="1"/>
              <a:t>the</a:t>
            </a:r>
            <a:r>
              <a:rPr lang="de-DE" dirty="0"/>
              <a:t> log-</a:t>
            </a:r>
            <a:r>
              <a:rPr lang="de-DE" dirty="0" err="1"/>
              <a:t>likelihoods</a:t>
            </a:r>
            <a:r>
              <a:rPr lang="de-DE" dirty="0"/>
              <a:t> </a:t>
            </a:r>
            <a:r>
              <a:rPr lang="de-DE" dirty="0" err="1"/>
              <a:t>for</a:t>
            </a:r>
            <a:r>
              <a:rPr lang="de-DE" dirty="0"/>
              <a:t> </a:t>
            </a:r>
            <a:r>
              <a:rPr lang="de-DE" dirty="0" err="1"/>
              <a:t>the</a:t>
            </a:r>
            <a:r>
              <a:rPr lang="de-DE" dirty="0"/>
              <a:t> individual </a:t>
            </a:r>
            <a:r>
              <a:rPr lang="de-DE" dirty="0" err="1"/>
              <a:t>surveys</a:t>
            </a:r>
            <a:r>
              <a:rPr lang="de-DE" dirty="0"/>
              <a:t> </a:t>
            </a:r>
            <a:r>
              <a:rPr lang="de-DE" dirty="0" err="1"/>
              <a:t>to</a:t>
            </a:r>
            <a:r>
              <a:rPr lang="de-DE" dirty="0"/>
              <a:t> </a:t>
            </a:r>
            <a:r>
              <a:rPr lang="de-DE" dirty="0" err="1"/>
              <a:t>obtain</a:t>
            </a:r>
            <a:r>
              <a:rPr lang="de-DE" dirty="0"/>
              <a:t> a </a:t>
            </a:r>
            <a:r>
              <a:rPr lang="de-DE" dirty="0" err="1"/>
              <a:t>combined</a:t>
            </a:r>
            <a:r>
              <a:rPr lang="de-DE" dirty="0"/>
              <a:t> </a:t>
            </a:r>
            <a:r>
              <a:rPr lang="de-DE" dirty="0" err="1"/>
              <a:t>estimator</a:t>
            </a:r>
            <a:r>
              <a:rPr lang="de-DE" dirty="0"/>
              <a:t>. An additional </a:t>
            </a:r>
            <a:r>
              <a:rPr lang="de-DE" dirty="0" err="1"/>
              <a:t>assumption</a:t>
            </a:r>
            <a:r>
              <a:rPr lang="de-DE" dirty="0"/>
              <a:t> </a:t>
            </a:r>
            <a:r>
              <a:rPr lang="de-DE" dirty="0" err="1"/>
              <a:t>we</a:t>
            </a:r>
            <a:r>
              <a:rPr lang="de-DE" dirty="0"/>
              <a:t> </a:t>
            </a:r>
            <a:r>
              <a:rPr lang="de-DE" dirty="0" err="1"/>
              <a:t>take</a:t>
            </a:r>
            <a:r>
              <a:rPr lang="de-DE" dirty="0"/>
              <a:t> </a:t>
            </a:r>
            <a:r>
              <a:rPr lang="de-DE" dirty="0" err="1"/>
              <a:t>here</a:t>
            </a:r>
            <a:r>
              <a:rPr lang="de-DE" dirty="0"/>
              <a:t> </a:t>
            </a:r>
            <a:r>
              <a:rPr lang="de-DE" dirty="0" err="1"/>
              <a:t>is</a:t>
            </a:r>
            <a:r>
              <a:rPr lang="de-DE" dirty="0"/>
              <a:t> </a:t>
            </a:r>
            <a:r>
              <a:rPr lang="de-DE" dirty="0" err="1"/>
              <a:t>that</a:t>
            </a:r>
            <a:r>
              <a:rPr lang="de-DE" dirty="0"/>
              <a:t> </a:t>
            </a:r>
            <a:r>
              <a:rPr lang="de-DE" dirty="0" err="1"/>
              <a:t>the</a:t>
            </a:r>
            <a:r>
              <a:rPr lang="de-DE" dirty="0"/>
              <a:t> </a:t>
            </a:r>
            <a:r>
              <a:rPr lang="de-DE" dirty="0" err="1"/>
              <a:t>underlying</a:t>
            </a:r>
            <a:r>
              <a:rPr lang="de-DE" dirty="0"/>
              <a:t> </a:t>
            </a:r>
            <a:r>
              <a:rPr lang="de-DE" dirty="0" err="1"/>
              <a:t>dipole</a:t>
            </a:r>
            <a:r>
              <a:rPr lang="de-DE" dirty="0"/>
              <a:t> in all </a:t>
            </a:r>
            <a:r>
              <a:rPr lang="de-DE" dirty="0" err="1"/>
              <a:t>surveys</a:t>
            </a:r>
            <a:r>
              <a:rPr lang="de-DE" dirty="0"/>
              <a:t> </a:t>
            </a:r>
            <a:r>
              <a:rPr lang="de-DE" dirty="0" err="1"/>
              <a:t>is</a:t>
            </a:r>
            <a:r>
              <a:rPr lang="de-DE" dirty="0"/>
              <a:t> </a:t>
            </a:r>
            <a:r>
              <a:rPr lang="de-DE" dirty="0" err="1"/>
              <a:t>the</a:t>
            </a:r>
            <a:r>
              <a:rPr lang="de-DE" dirty="0"/>
              <a:t> same. So </a:t>
            </a:r>
            <a:r>
              <a:rPr lang="de-DE" dirty="0" err="1"/>
              <a:t>we</a:t>
            </a:r>
            <a:r>
              <a:rPr lang="de-DE" dirty="0"/>
              <a:t> </a:t>
            </a:r>
            <a:r>
              <a:rPr lang="de-DE" dirty="0" err="1"/>
              <a:t>exclude</a:t>
            </a:r>
            <a:r>
              <a:rPr lang="de-DE" dirty="0"/>
              <a:t> </a:t>
            </a:r>
            <a:r>
              <a:rPr lang="de-DE" dirty="0" err="1"/>
              <a:t>the</a:t>
            </a:r>
            <a:r>
              <a:rPr lang="de-DE" dirty="0"/>
              <a:t> </a:t>
            </a:r>
            <a:r>
              <a:rPr lang="de-DE" dirty="0" err="1"/>
              <a:t>possibility</a:t>
            </a:r>
            <a:r>
              <a:rPr lang="de-DE" dirty="0"/>
              <a:t> </a:t>
            </a:r>
            <a:r>
              <a:rPr lang="de-DE" dirty="0" err="1"/>
              <a:t>of</a:t>
            </a:r>
            <a:r>
              <a:rPr lang="de-DE" dirty="0"/>
              <a:t> a </a:t>
            </a:r>
            <a:r>
              <a:rPr lang="de-DE" dirty="0" err="1"/>
              <a:t>frequency</a:t>
            </a:r>
            <a:r>
              <a:rPr lang="de-DE" dirty="0"/>
              <a:t> </a:t>
            </a:r>
            <a:r>
              <a:rPr lang="de-DE" dirty="0" err="1"/>
              <a:t>dependent</a:t>
            </a:r>
            <a:r>
              <a:rPr lang="de-DE" dirty="0"/>
              <a:t>  </a:t>
            </a:r>
            <a:r>
              <a:rPr lang="de-DE" dirty="0" err="1"/>
              <a:t>dipole</a:t>
            </a:r>
            <a:r>
              <a:rPr lang="de-DE" dirty="0"/>
              <a:t>, in </a:t>
            </a:r>
            <a:r>
              <a:rPr lang="de-DE" dirty="0" err="1"/>
              <a:t>the</a:t>
            </a:r>
            <a:r>
              <a:rPr lang="de-DE" dirty="0"/>
              <a:t> </a:t>
            </a:r>
            <a:r>
              <a:rPr lang="de-DE" dirty="0" err="1"/>
              <a:t>combined</a:t>
            </a:r>
            <a:r>
              <a:rPr lang="de-DE" dirty="0"/>
              <a:t> </a:t>
            </a:r>
            <a:r>
              <a:rPr lang="de-DE" dirty="0" err="1"/>
              <a:t>estimator</a:t>
            </a:r>
            <a:r>
              <a:rPr lang="de-DE"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Result for LoTSS-DR2, fixed direction @ diff. flux cuts.</a:t>
            </a:r>
          </a:p>
          <a:p>
            <a:r>
              <a:rPr lang="en-GB" sz="1600" dirty="0"/>
              <a:t>Velocity quite stable, in line with previous measurements in the back.</a:t>
            </a:r>
          </a:p>
          <a:p>
            <a:r>
              <a:rPr lang="en-GB" sz="1600" dirty="0"/>
              <a:t>Continue and ask, what is the preferred direction of the data? Is it really this?</a:t>
            </a:r>
          </a:p>
          <a:p>
            <a:endParaRPr lang="en-GB" sz="1600" dirty="0"/>
          </a:p>
          <a:p>
            <a:r>
              <a:rPr lang="en-GB" sz="1600" dirty="0"/>
              <a:t>This is the result I get for LoTSS-DR2 for the fixed direction towards the CMB dipole shown for different minimum flux density cuts. Overall we see that the velocity is quite stable and in line with previous measurements shown here in the back, just not with the CMB velocity.</a:t>
            </a:r>
          </a:p>
          <a:p>
            <a:r>
              <a:rPr lang="en-GB" sz="1600" dirty="0"/>
              <a:t>But, then we can continue and ask, is this also the preferred direction of the data? And the answer to that is NO.</a:t>
            </a:r>
          </a:p>
        </p:txBody>
      </p:sp>
      <p:sp>
        <p:nvSpPr>
          <p:cNvPr id="4" name="Slide Number Placeholder 3"/>
          <p:cNvSpPr>
            <a:spLocks noGrp="1"/>
          </p:cNvSpPr>
          <p:nvPr>
            <p:ph type="sldNum" sz="quarter" idx="5"/>
          </p:nvPr>
        </p:nvSpPr>
        <p:spPr/>
        <p:txBody>
          <a:bodyPr/>
          <a:lstStyle/>
          <a:p>
            <a:fld id="{018A60BF-54B1-6948-931F-95F3033624DF}" type="slidenum">
              <a:rPr lang="en-GB" smtClean="0"/>
              <a:t>11</a:t>
            </a:fld>
            <a:endParaRPr lang="en-GB"/>
          </a:p>
        </p:txBody>
      </p:sp>
    </p:spTree>
    <p:extLst>
      <p:ext uri="{BB962C8B-B14F-4D97-AF65-F5344CB8AC3E}">
        <p14:creationId xmlns:p14="http://schemas.microsoft.com/office/powerpoint/2010/main" val="163380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So what I find is that the data prefers a direction towards -70° in declination, which means we are mainly fitting some declination dependent effect.</a:t>
            </a:r>
          </a:p>
          <a:p>
            <a:r>
              <a:rPr lang="en-GB" sz="1600" dirty="0"/>
              <a:t>Reasons for this are probably the flux density calibration across large-scales,</a:t>
            </a:r>
          </a:p>
          <a:p>
            <a:r>
              <a:rPr lang="en-GB" sz="1600" dirty="0"/>
              <a:t>See here in the illustration</a:t>
            </a:r>
          </a:p>
          <a:p>
            <a:r>
              <a:rPr lang="en-GB" sz="1600" dirty="0"/>
              <a:t>and more</a:t>
            </a:r>
          </a:p>
          <a:p>
            <a:r>
              <a:rPr lang="en-GB" sz="1600" dirty="0"/>
              <a:t>and more</a:t>
            </a:r>
          </a:p>
        </p:txBody>
      </p:sp>
      <p:sp>
        <p:nvSpPr>
          <p:cNvPr id="4" name="Slide Number Placeholder 3"/>
          <p:cNvSpPr>
            <a:spLocks noGrp="1"/>
          </p:cNvSpPr>
          <p:nvPr>
            <p:ph type="sldNum" sz="quarter" idx="5"/>
          </p:nvPr>
        </p:nvSpPr>
        <p:spPr/>
        <p:txBody>
          <a:bodyPr/>
          <a:lstStyle/>
          <a:p>
            <a:fld id="{018A60BF-54B1-6948-931F-95F3033624DF}" type="slidenum">
              <a:rPr lang="en-GB" smtClean="0"/>
              <a:t>12</a:t>
            </a:fld>
            <a:endParaRPr lang="en-GB"/>
          </a:p>
        </p:txBody>
      </p:sp>
    </p:spTree>
    <p:extLst>
      <p:ext uri="{BB962C8B-B14F-4D97-AF65-F5344CB8AC3E}">
        <p14:creationId xmlns:p14="http://schemas.microsoft.com/office/powerpoint/2010/main" val="411725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200" dirty="0" err="1"/>
              <a:t>Luckily</a:t>
            </a:r>
            <a:r>
              <a:rPr lang="de-DE" sz="1200" dirty="0"/>
              <a:t> </a:t>
            </a:r>
            <a:r>
              <a:rPr lang="de-DE" sz="1200" dirty="0" err="1"/>
              <a:t>for</a:t>
            </a:r>
            <a:r>
              <a:rPr lang="de-DE" sz="1200" dirty="0"/>
              <a:t> </a:t>
            </a:r>
            <a:r>
              <a:rPr lang="de-DE" sz="1200" dirty="0" err="1"/>
              <a:t>my</a:t>
            </a:r>
            <a:r>
              <a:rPr lang="de-DE" sz="1200" dirty="0"/>
              <a:t> PhD, I </a:t>
            </a:r>
            <a:r>
              <a:rPr lang="de-DE" sz="1200" dirty="0" err="1"/>
              <a:t>found</a:t>
            </a:r>
            <a:r>
              <a:rPr lang="de-DE" sz="1200" dirty="0"/>
              <a:t> </a:t>
            </a:r>
            <a:r>
              <a:rPr lang="de-DE" sz="1200" dirty="0" err="1"/>
              <a:t>some</a:t>
            </a:r>
            <a:r>
              <a:rPr lang="de-DE" sz="1200" dirty="0"/>
              <a:t> </a:t>
            </a:r>
            <a:r>
              <a:rPr lang="de-DE" sz="1200" dirty="0" err="1"/>
              <a:t>other</a:t>
            </a:r>
            <a:r>
              <a:rPr lang="de-DE" sz="1200" dirty="0"/>
              <a:t> </a:t>
            </a:r>
            <a:r>
              <a:rPr lang="de-DE" sz="1200" dirty="0" err="1"/>
              <a:t>data</a:t>
            </a:r>
            <a:r>
              <a:rPr lang="de-DE" sz="1200" dirty="0"/>
              <a:t> </a:t>
            </a:r>
            <a:r>
              <a:rPr lang="de-DE" sz="1200" dirty="0" err="1"/>
              <a:t>to</a:t>
            </a:r>
            <a:r>
              <a:rPr lang="de-DE" sz="1200" dirty="0"/>
              <a:t> </a:t>
            </a:r>
            <a:r>
              <a:rPr lang="de-DE" sz="1200" dirty="0" err="1"/>
              <a:t>study</a:t>
            </a:r>
            <a:r>
              <a:rPr lang="de-DE" sz="1200" dirty="0"/>
              <a:t>.</a:t>
            </a:r>
          </a:p>
          <a:p>
            <a:r>
              <a:rPr lang="de-DE" sz="1200" dirty="0"/>
              <a:t>Here </a:t>
            </a:r>
            <a:r>
              <a:rPr lang="de-DE" sz="1200" dirty="0" err="1"/>
              <a:t>I'll</a:t>
            </a:r>
            <a:r>
              <a:rPr lang="de-DE" sz="1200" dirty="0"/>
              <a:t> </a:t>
            </a:r>
            <a:r>
              <a:rPr lang="de-DE" sz="1200" dirty="0" err="1"/>
              <a:t>give</a:t>
            </a:r>
            <a:r>
              <a:rPr lang="de-DE" sz="1200" dirty="0"/>
              <a:t> </a:t>
            </a:r>
            <a:r>
              <a:rPr lang="de-DE" sz="1200" dirty="0" err="1"/>
              <a:t>you</a:t>
            </a:r>
            <a:r>
              <a:rPr lang="de-DE" sz="1200" dirty="0"/>
              <a:t> a quick </a:t>
            </a:r>
            <a:r>
              <a:rPr lang="de-DE" sz="1200" dirty="0" err="1"/>
              <a:t>overview</a:t>
            </a:r>
            <a:r>
              <a:rPr lang="de-DE" sz="1200" dirty="0"/>
              <a:t> </a:t>
            </a:r>
            <a:r>
              <a:rPr lang="de-DE" sz="1200" dirty="0" err="1"/>
              <a:t>of</a:t>
            </a:r>
            <a:r>
              <a:rPr lang="de-DE" sz="1200" dirty="0"/>
              <a:t> </a:t>
            </a:r>
            <a:r>
              <a:rPr lang="de-DE" sz="1200" dirty="0" err="1"/>
              <a:t>the</a:t>
            </a:r>
            <a:r>
              <a:rPr lang="de-DE" sz="1200" dirty="0"/>
              <a:t> different </a:t>
            </a:r>
            <a:r>
              <a:rPr lang="de-DE" sz="1200" dirty="0" err="1"/>
              <a:t>datasets</a:t>
            </a:r>
            <a:r>
              <a:rPr lang="de-DE" sz="1200" dirty="0"/>
              <a:t> I </a:t>
            </a:r>
            <a:r>
              <a:rPr lang="de-DE" sz="1200" dirty="0" err="1"/>
              <a:t>use</a:t>
            </a:r>
            <a:r>
              <a:rPr lang="de-DE" sz="1200" dirty="0"/>
              <a:t>. In </a:t>
            </a:r>
            <a:r>
              <a:rPr lang="de-DE" sz="1200" dirty="0" err="1"/>
              <a:t>addition</a:t>
            </a:r>
            <a:r>
              <a:rPr lang="de-DE" sz="1200" dirty="0"/>
              <a:t> </a:t>
            </a:r>
            <a:r>
              <a:rPr lang="de-DE" sz="1200" dirty="0" err="1"/>
              <a:t>to</a:t>
            </a:r>
            <a:r>
              <a:rPr lang="de-DE" sz="1200" dirty="0"/>
              <a:t> LoTSS-DR2, </a:t>
            </a:r>
            <a:r>
              <a:rPr lang="de-DE" sz="1200" dirty="0" err="1"/>
              <a:t>I'm</a:t>
            </a:r>
            <a:r>
              <a:rPr lang="de-DE" sz="1200" dirty="0"/>
              <a:t> also </a:t>
            </a:r>
            <a:r>
              <a:rPr lang="de-DE" sz="1200" dirty="0" err="1"/>
              <a:t>using</a:t>
            </a:r>
            <a:r>
              <a:rPr lang="de-DE" sz="1200" dirty="0"/>
              <a:t> RACS-</a:t>
            </a:r>
            <a:r>
              <a:rPr lang="de-DE" sz="1200" dirty="0" err="1"/>
              <a:t>low</a:t>
            </a:r>
            <a:r>
              <a:rPr lang="de-DE" sz="1200" dirty="0"/>
              <a:t> at 888MHz, </a:t>
            </a:r>
          </a:p>
          <a:p>
            <a:r>
              <a:rPr lang="de-DE" sz="1200" dirty="0" err="1"/>
              <a:t>for</a:t>
            </a:r>
            <a:r>
              <a:rPr lang="de-DE" sz="1200" dirty="0"/>
              <a:t> </a:t>
            </a:r>
            <a:r>
              <a:rPr lang="de-DE" sz="1200" dirty="0" err="1"/>
              <a:t>the</a:t>
            </a:r>
            <a:r>
              <a:rPr lang="de-DE" sz="1200" dirty="0"/>
              <a:t> </a:t>
            </a:r>
            <a:r>
              <a:rPr lang="de-DE" sz="1200" dirty="0" err="1"/>
              <a:t>first</a:t>
            </a:r>
            <a:r>
              <a:rPr lang="de-DE" sz="1200" dirty="0"/>
              <a:t> time </a:t>
            </a:r>
            <a:r>
              <a:rPr lang="de-DE" sz="1200" dirty="0" err="1"/>
              <a:t>the</a:t>
            </a:r>
            <a:r>
              <a:rPr lang="de-DE" sz="1200" dirty="0"/>
              <a:t> </a:t>
            </a:r>
            <a:r>
              <a:rPr lang="de-DE" sz="1200" dirty="0" err="1"/>
              <a:t>newly</a:t>
            </a:r>
            <a:r>
              <a:rPr lang="de-DE" sz="1200" dirty="0"/>
              <a:t> </a:t>
            </a:r>
            <a:r>
              <a:rPr lang="de-DE" sz="1200" dirty="0" err="1"/>
              <a:t>released</a:t>
            </a:r>
            <a:r>
              <a:rPr lang="de-DE" sz="1200" dirty="0"/>
              <a:t> RACS-</a:t>
            </a:r>
            <a:r>
              <a:rPr lang="de-DE" sz="1200" dirty="0" err="1"/>
              <a:t>mid</a:t>
            </a:r>
            <a:r>
              <a:rPr lang="de-DE" sz="1200" dirty="0"/>
              <a:t>, </a:t>
            </a:r>
          </a:p>
          <a:p>
            <a:r>
              <a:rPr lang="de-DE" sz="1200" dirty="0" err="1"/>
              <a:t>the</a:t>
            </a:r>
            <a:r>
              <a:rPr lang="de-DE" sz="1200" dirty="0"/>
              <a:t> classic NVSS at 1.4 GHz</a:t>
            </a:r>
          </a:p>
          <a:p>
            <a:r>
              <a:rPr lang="de-DE" sz="1200" dirty="0"/>
              <a:t>and on </a:t>
            </a:r>
            <a:r>
              <a:rPr lang="de-DE" sz="1200" dirty="0" err="1"/>
              <a:t>the</a:t>
            </a:r>
            <a:r>
              <a:rPr lang="de-DE" sz="1200" dirty="0"/>
              <a:t> </a:t>
            </a:r>
            <a:r>
              <a:rPr lang="de-DE" sz="1200" dirty="0" err="1"/>
              <a:t>upper</a:t>
            </a:r>
            <a:r>
              <a:rPr lang="de-DE" sz="1200" dirty="0"/>
              <a:t> end </a:t>
            </a:r>
            <a:r>
              <a:rPr lang="de-DE" sz="1200" dirty="0" err="1"/>
              <a:t>of</a:t>
            </a:r>
            <a:r>
              <a:rPr lang="de-DE" sz="1200" dirty="0"/>
              <a:t> </a:t>
            </a:r>
            <a:r>
              <a:rPr lang="de-DE" sz="1200" dirty="0" err="1"/>
              <a:t>the</a:t>
            </a:r>
            <a:r>
              <a:rPr lang="de-DE" sz="1200" dirty="0"/>
              <a:t> </a:t>
            </a:r>
            <a:r>
              <a:rPr lang="de-DE" sz="1200" dirty="0" err="1"/>
              <a:t>frequency</a:t>
            </a:r>
            <a:r>
              <a:rPr lang="de-DE" sz="1200" dirty="0"/>
              <a:t> </a:t>
            </a:r>
            <a:r>
              <a:rPr lang="de-DE" sz="1200" dirty="0" err="1"/>
              <a:t>range</a:t>
            </a:r>
            <a:r>
              <a:rPr lang="de-DE" sz="1200" dirty="0"/>
              <a:t> VLASS at 3GHz. </a:t>
            </a:r>
          </a:p>
          <a:p>
            <a:r>
              <a:rPr lang="de-DE" sz="1200" dirty="0" err="1"/>
              <a:t>For</a:t>
            </a:r>
            <a:r>
              <a:rPr lang="de-DE" sz="1200" dirty="0"/>
              <a:t> all </a:t>
            </a:r>
            <a:r>
              <a:rPr lang="de-DE" sz="1200" dirty="0" err="1"/>
              <a:t>surveys</a:t>
            </a:r>
            <a:r>
              <a:rPr lang="de-DE" sz="1200" dirty="0"/>
              <a:t>, I </a:t>
            </a:r>
            <a:r>
              <a:rPr lang="de-DE" sz="1200" dirty="0" err="1"/>
              <a:t>mask</a:t>
            </a:r>
            <a:r>
              <a:rPr lang="de-DE" sz="1200" dirty="0"/>
              <a:t> </a:t>
            </a:r>
            <a:r>
              <a:rPr lang="de-DE" sz="1200" dirty="0" err="1"/>
              <a:t>the</a:t>
            </a:r>
            <a:r>
              <a:rPr lang="de-DE" sz="1200" dirty="0"/>
              <a:t> </a:t>
            </a:r>
            <a:r>
              <a:rPr lang="de-DE" sz="1200" dirty="0" err="1"/>
              <a:t>galactic</a:t>
            </a:r>
            <a:r>
              <a:rPr lang="de-DE" sz="1200" dirty="0"/>
              <a:t> plane </a:t>
            </a:r>
            <a:r>
              <a:rPr lang="de-DE" sz="1200" dirty="0" err="1"/>
              <a:t>up</a:t>
            </a:r>
            <a:r>
              <a:rPr lang="de-DE" sz="1200" dirty="0"/>
              <a:t> </a:t>
            </a:r>
            <a:r>
              <a:rPr lang="de-DE" sz="1200" dirty="0" err="1"/>
              <a:t>to</a:t>
            </a:r>
            <a:r>
              <a:rPr lang="de-DE" sz="1200" dirty="0"/>
              <a:t> 10 </a:t>
            </a:r>
            <a:r>
              <a:rPr lang="de-DE" sz="1200" dirty="0" err="1"/>
              <a:t>degrees</a:t>
            </a:r>
            <a:r>
              <a:rPr lang="de-DE" sz="1200" dirty="0"/>
              <a:t>. </a:t>
            </a:r>
          </a:p>
          <a:p>
            <a:r>
              <a:rPr lang="de-DE" sz="1200" dirty="0"/>
              <a:t>As </a:t>
            </a:r>
            <a:r>
              <a:rPr lang="de-DE" sz="1200" dirty="0" err="1"/>
              <a:t>you</a:t>
            </a:r>
            <a:r>
              <a:rPr lang="de-DE" sz="1200" dirty="0"/>
              <a:t> </a:t>
            </a:r>
            <a:r>
              <a:rPr lang="de-DE" sz="1200" dirty="0" err="1"/>
              <a:t>can</a:t>
            </a:r>
            <a:r>
              <a:rPr lang="de-DE" sz="1200" dirty="0"/>
              <a:t> </a:t>
            </a:r>
            <a:r>
              <a:rPr lang="de-DE" sz="1200" dirty="0" err="1"/>
              <a:t>see</a:t>
            </a:r>
            <a:r>
              <a:rPr lang="de-DE" sz="1200" dirty="0"/>
              <a:t>, </a:t>
            </a:r>
            <a:r>
              <a:rPr lang="de-DE" sz="1200" dirty="0" err="1"/>
              <a:t>the</a:t>
            </a:r>
            <a:r>
              <a:rPr lang="de-DE" sz="1200" dirty="0"/>
              <a:t> negative </a:t>
            </a:r>
            <a:r>
              <a:rPr lang="de-DE" sz="1200" dirty="0" err="1"/>
              <a:t>binomial</a:t>
            </a:r>
            <a:r>
              <a:rPr lang="de-DE" sz="1200" dirty="0"/>
              <a:t> </a:t>
            </a:r>
            <a:r>
              <a:rPr lang="de-DE" sz="1200" dirty="0" err="1"/>
              <a:t>distribution</a:t>
            </a:r>
            <a:r>
              <a:rPr lang="de-DE" sz="1200" dirty="0"/>
              <a:t> </a:t>
            </a:r>
            <a:r>
              <a:rPr lang="de-DE" sz="1200" dirty="0" err="1"/>
              <a:t>gives</a:t>
            </a:r>
            <a:r>
              <a:rPr lang="de-DE" sz="1200" dirty="0"/>
              <a:t> a </a:t>
            </a:r>
            <a:r>
              <a:rPr lang="de-DE" sz="1200" dirty="0" err="1"/>
              <a:t>better</a:t>
            </a:r>
            <a:r>
              <a:rPr lang="de-DE" sz="1200" dirty="0"/>
              <a:t> </a:t>
            </a:r>
            <a:r>
              <a:rPr lang="de-DE" sz="1200" dirty="0" err="1"/>
              <a:t>description</a:t>
            </a:r>
            <a:r>
              <a:rPr lang="de-DE" sz="1200" dirty="0"/>
              <a:t> </a:t>
            </a:r>
            <a:r>
              <a:rPr lang="de-DE" sz="1200" dirty="0" err="1"/>
              <a:t>of</a:t>
            </a:r>
            <a:r>
              <a:rPr lang="de-DE" sz="1200" dirty="0"/>
              <a:t> </a:t>
            </a:r>
            <a:r>
              <a:rPr lang="de-DE" sz="1200" dirty="0" err="1"/>
              <a:t>the</a:t>
            </a:r>
            <a:r>
              <a:rPr lang="de-DE" sz="1200" dirty="0"/>
              <a:t> source </a:t>
            </a:r>
            <a:r>
              <a:rPr lang="de-DE" sz="1200" dirty="0" err="1"/>
              <a:t>counts</a:t>
            </a:r>
            <a:r>
              <a:rPr lang="de-DE" sz="1200" dirty="0"/>
              <a:t> </a:t>
            </a:r>
            <a:r>
              <a:rPr lang="de-DE" sz="1200" dirty="0" err="1"/>
              <a:t>for</a:t>
            </a:r>
            <a:r>
              <a:rPr lang="de-DE" sz="1200" dirty="0"/>
              <a:t> all </a:t>
            </a:r>
            <a:r>
              <a:rPr lang="de-DE" sz="1200" dirty="0" err="1"/>
              <a:t>four</a:t>
            </a:r>
            <a:r>
              <a:rPr lang="de-DE" sz="1200" dirty="0"/>
              <a:t> </a:t>
            </a:r>
            <a:r>
              <a:rPr lang="de-DE" sz="1200" dirty="0" err="1"/>
              <a:t>radio</a:t>
            </a:r>
            <a:r>
              <a:rPr lang="de-DE" sz="1200" dirty="0"/>
              <a:t> </a:t>
            </a:r>
            <a:r>
              <a:rPr lang="de-DE" sz="1200" dirty="0" err="1"/>
              <a:t>surveys</a:t>
            </a:r>
            <a:r>
              <a:rPr lang="de-DE" sz="1200" dirty="0"/>
              <a:t>, </a:t>
            </a:r>
            <a:r>
              <a:rPr lang="de-DE" sz="1200" dirty="0" err="1"/>
              <a:t>though</a:t>
            </a:r>
            <a:r>
              <a:rPr lang="de-DE" sz="1200" dirty="0"/>
              <a:t> </a:t>
            </a:r>
            <a:r>
              <a:rPr lang="de-DE" sz="1200" dirty="0" err="1"/>
              <a:t>the</a:t>
            </a:r>
            <a:r>
              <a:rPr lang="de-DE" sz="1200" dirty="0"/>
              <a:t> </a:t>
            </a:r>
            <a:r>
              <a:rPr lang="de-DE" sz="1200" dirty="0" err="1"/>
              <a:t>difference</a:t>
            </a:r>
            <a:r>
              <a:rPr lang="de-DE" sz="1200" dirty="0"/>
              <a:t> </a:t>
            </a:r>
            <a:r>
              <a:rPr lang="de-DE" sz="1200" dirty="0" err="1"/>
              <a:t>is</a:t>
            </a:r>
            <a:r>
              <a:rPr lang="de-DE" sz="1200" dirty="0"/>
              <a:t> </a:t>
            </a:r>
            <a:r>
              <a:rPr lang="de-DE" sz="1200" dirty="0" err="1"/>
              <a:t>smaller</a:t>
            </a:r>
            <a:r>
              <a:rPr lang="de-DE" sz="1200" dirty="0"/>
              <a:t> </a:t>
            </a:r>
            <a:r>
              <a:rPr lang="de-DE" sz="1200" dirty="0" err="1"/>
              <a:t>than</a:t>
            </a:r>
            <a:r>
              <a:rPr lang="de-DE" sz="1200" dirty="0"/>
              <a:t> </a:t>
            </a:r>
            <a:r>
              <a:rPr lang="de-DE" sz="1200" dirty="0" err="1"/>
              <a:t>for</a:t>
            </a:r>
            <a:r>
              <a:rPr lang="de-DE" sz="1200" dirty="0"/>
              <a:t> LoTSS-DR2. This </a:t>
            </a:r>
            <a:r>
              <a:rPr lang="de-DE" sz="1200" dirty="0" err="1"/>
              <a:t>is</a:t>
            </a:r>
            <a:r>
              <a:rPr lang="de-DE" sz="1200" dirty="0"/>
              <a:t> due </a:t>
            </a:r>
            <a:r>
              <a:rPr lang="de-DE" sz="1200" dirty="0" err="1"/>
              <a:t>to</a:t>
            </a:r>
            <a:r>
              <a:rPr lang="de-DE" sz="1200" dirty="0"/>
              <a:t> </a:t>
            </a:r>
            <a:r>
              <a:rPr lang="de-DE" sz="1200" dirty="0" err="1"/>
              <a:t>the</a:t>
            </a:r>
            <a:r>
              <a:rPr lang="de-DE" sz="1200" dirty="0"/>
              <a:t> </a:t>
            </a:r>
            <a:r>
              <a:rPr lang="de-DE" sz="1200" dirty="0" err="1"/>
              <a:t>fact</a:t>
            </a:r>
            <a:r>
              <a:rPr lang="de-DE" sz="1200" dirty="0"/>
              <a:t> </a:t>
            </a:r>
            <a:r>
              <a:rPr lang="de-DE" sz="1200" dirty="0" err="1"/>
              <a:t>that</a:t>
            </a:r>
            <a:r>
              <a:rPr lang="de-DE" sz="1200" dirty="0"/>
              <a:t> </a:t>
            </a:r>
            <a:r>
              <a:rPr lang="de-DE" sz="1200" dirty="0" err="1"/>
              <a:t>we</a:t>
            </a:r>
            <a:r>
              <a:rPr lang="de-DE" sz="1200" dirty="0"/>
              <a:t> </a:t>
            </a:r>
            <a:r>
              <a:rPr lang="de-DE" sz="1200" dirty="0" err="1"/>
              <a:t>see</a:t>
            </a:r>
            <a:r>
              <a:rPr lang="de-DE" sz="1200" dirty="0"/>
              <a:t> </a:t>
            </a:r>
            <a:r>
              <a:rPr lang="de-DE" sz="1200" dirty="0" err="1"/>
              <a:t>less</a:t>
            </a:r>
            <a:r>
              <a:rPr lang="de-DE" sz="1200" dirty="0"/>
              <a:t> multi-</a:t>
            </a:r>
            <a:r>
              <a:rPr lang="de-DE" sz="1200" dirty="0" err="1"/>
              <a:t>component</a:t>
            </a:r>
            <a:r>
              <a:rPr lang="de-DE" sz="1200" dirty="0"/>
              <a:t> </a:t>
            </a:r>
            <a:r>
              <a:rPr lang="de-DE" sz="1200" dirty="0" err="1"/>
              <a:t>sources</a:t>
            </a:r>
            <a:r>
              <a:rPr lang="de-DE" sz="1200" dirty="0"/>
              <a:t> in </a:t>
            </a:r>
            <a:r>
              <a:rPr lang="de-DE" sz="1200" dirty="0" err="1"/>
              <a:t>these</a:t>
            </a:r>
            <a:r>
              <a:rPr lang="de-DE" sz="1200" dirty="0"/>
              <a:t> </a:t>
            </a:r>
            <a:r>
              <a:rPr lang="de-DE" sz="1200" dirty="0" err="1"/>
              <a:t>surveys</a:t>
            </a:r>
            <a:r>
              <a:rPr lang="de-DE" sz="1200" dirty="0"/>
              <a:t> </a:t>
            </a:r>
            <a:r>
              <a:rPr lang="de-DE" sz="1200" dirty="0" err="1"/>
              <a:t>either</a:t>
            </a:r>
            <a:r>
              <a:rPr lang="de-DE" sz="1200" dirty="0"/>
              <a:t> due </a:t>
            </a:r>
            <a:r>
              <a:rPr lang="de-DE" sz="1200" dirty="0" err="1"/>
              <a:t>to</a:t>
            </a:r>
            <a:r>
              <a:rPr lang="de-DE" sz="1200" dirty="0"/>
              <a:t> </a:t>
            </a:r>
            <a:r>
              <a:rPr lang="de-DE" sz="1200" dirty="0" err="1"/>
              <a:t>resolution</a:t>
            </a:r>
            <a:r>
              <a:rPr lang="de-DE" sz="1200" dirty="0"/>
              <a:t> </a:t>
            </a:r>
            <a:r>
              <a:rPr lang="de-DE" sz="1200" dirty="0" err="1"/>
              <a:t>or</a:t>
            </a:r>
            <a:r>
              <a:rPr lang="de-DE" sz="1200" dirty="0"/>
              <a:t> </a:t>
            </a:r>
            <a:r>
              <a:rPr lang="de-DE" sz="1200" dirty="0" err="1"/>
              <a:t>sensitivity</a:t>
            </a:r>
            <a:r>
              <a:rPr lang="de-DE" sz="1200" dirty="0"/>
              <a:t>. </a:t>
            </a:r>
          </a:p>
        </p:txBody>
      </p:sp>
    </p:spTree>
    <p:extLst>
      <p:ext uri="{BB962C8B-B14F-4D97-AF65-F5344CB8AC3E}">
        <p14:creationId xmlns:p14="http://schemas.microsoft.com/office/powerpoint/2010/main" val="429188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When we make the same plots for the remaining surveys, we find that VLASS shows the same problems as </a:t>
            </a:r>
            <a:r>
              <a:rPr lang="en-GB" sz="1600" dirty="0" err="1"/>
              <a:t>LoTSS</a:t>
            </a:r>
            <a:r>
              <a:rPr lang="en-GB" sz="1600" dirty="0"/>
              <a:t>. </a:t>
            </a:r>
          </a:p>
          <a:p>
            <a:r>
              <a:rPr lang="en-GB" sz="1600" dirty="0"/>
              <a:t>And here for RACS-low all flux cuts are fine, RACS-mid is fine above 10mJy and NVSS also above 10.</a:t>
            </a:r>
          </a:p>
        </p:txBody>
      </p:sp>
      <p:sp>
        <p:nvSpPr>
          <p:cNvPr id="4" name="Slide Number Placeholder 3"/>
          <p:cNvSpPr>
            <a:spLocks noGrp="1"/>
          </p:cNvSpPr>
          <p:nvPr>
            <p:ph type="sldNum" sz="quarter" idx="5"/>
          </p:nvPr>
        </p:nvSpPr>
        <p:spPr/>
        <p:txBody>
          <a:bodyPr/>
          <a:lstStyle/>
          <a:p>
            <a:fld id="{018A60BF-54B1-6948-931F-95F3033624DF}" type="slidenum">
              <a:rPr lang="en-GB" smtClean="0"/>
              <a:t>14</a:t>
            </a:fld>
            <a:endParaRPr lang="en-GB"/>
          </a:p>
        </p:txBody>
      </p:sp>
    </p:spTree>
    <p:extLst>
      <p:ext uri="{BB962C8B-B14F-4D97-AF65-F5344CB8AC3E}">
        <p14:creationId xmlns:p14="http://schemas.microsoft.com/office/powerpoint/2010/main" val="54124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Joint estimate</a:t>
            </a:r>
          </a:p>
          <a:p>
            <a:r>
              <a:rPr lang="en-GB" dirty="0"/>
              <a:t>Use RACS-low, RACS-mid and NVSS, all at 20mJy</a:t>
            </a:r>
          </a:p>
          <a:p>
            <a:r>
              <a:rPr lang="en-GB" dirty="0"/>
              <a:t>Direction within 1 sigma to CMB</a:t>
            </a:r>
          </a:p>
          <a:p>
            <a:r>
              <a:rPr lang="en-GB" dirty="0"/>
              <a:t>Velocity 1250km/s, 4 times higher</a:t>
            </a:r>
          </a:p>
          <a:p>
            <a:r>
              <a:rPr lang="en-GB" dirty="0"/>
              <a:t>Small </a:t>
            </a:r>
            <a:r>
              <a:rPr lang="en-GB" dirty="0" err="1"/>
              <a:t>errorbars</a:t>
            </a:r>
            <a:r>
              <a:rPr lang="en-GB" dirty="0"/>
              <a:t>, would mean significant tension</a:t>
            </a:r>
          </a:p>
          <a:p>
            <a:endParaRPr lang="en-GB" dirty="0"/>
          </a:p>
          <a:p>
            <a:endParaRPr lang="en-GB" dirty="0"/>
          </a:p>
          <a:p>
            <a:r>
              <a:rPr lang="en-GB" dirty="0"/>
              <a:t>Then I do the joint estimate I have talked about before. For this we use the RACS-low, RACS-mid and NVSS, all at 20mJy. </a:t>
            </a:r>
          </a:p>
          <a:p>
            <a:r>
              <a:rPr lang="en-GB" dirty="0"/>
              <a:t>The direction we find is within 1sigma to the CMB direction as shown here, but the velocity we find is 1250 km/s, which is about 4 times higher than the CMB. As you can see from the error bars here, this is also in significant tension to the CMB. Though I should add that these are of course not completely independent samples.</a:t>
            </a:r>
          </a:p>
        </p:txBody>
      </p:sp>
      <p:sp>
        <p:nvSpPr>
          <p:cNvPr id="4" name="Foliennummernplatzhalter 3"/>
          <p:cNvSpPr>
            <a:spLocks noGrp="1"/>
          </p:cNvSpPr>
          <p:nvPr>
            <p:ph type="sldNum" sz="quarter" idx="5"/>
          </p:nvPr>
        </p:nvSpPr>
        <p:spPr/>
        <p:txBody>
          <a:bodyPr/>
          <a:lstStyle/>
          <a:p>
            <a:fld id="{62D5171A-BEA4-9349-990B-CB49E52F3E13}" type="slidenum">
              <a:rPr lang="de-DE" smtClean="0"/>
              <a:t>15</a:t>
            </a:fld>
            <a:endParaRPr lang="de-DE"/>
          </a:p>
        </p:txBody>
      </p:sp>
    </p:spTree>
    <p:extLst>
      <p:ext uri="{BB962C8B-B14F-4D97-AF65-F5344CB8AC3E}">
        <p14:creationId xmlns:p14="http://schemas.microsoft.com/office/powerpoint/2010/main" val="3479916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rPr lang="de-DE" dirty="0"/>
              <a:t>Okay, </a:t>
            </a:r>
            <a:r>
              <a:rPr lang="de-DE" dirty="0" err="1"/>
              <a:t>let</a:t>
            </a:r>
            <a:r>
              <a:rPr lang="de-DE" dirty="0"/>
              <a:t> </a:t>
            </a:r>
            <a:r>
              <a:rPr lang="de-DE" dirty="0" err="1"/>
              <a:t>me</a:t>
            </a:r>
            <a:r>
              <a:rPr lang="de-DE" dirty="0"/>
              <a:t> </a:t>
            </a:r>
            <a:r>
              <a:rPr lang="de-DE" dirty="0" err="1"/>
              <a:t>come</a:t>
            </a:r>
            <a:r>
              <a:rPr lang="de-DE" dirty="0"/>
              <a:t> </a:t>
            </a:r>
            <a:r>
              <a:rPr lang="de-DE" dirty="0" err="1"/>
              <a:t>to</a:t>
            </a:r>
            <a:r>
              <a:rPr lang="de-DE" dirty="0"/>
              <a:t> </a:t>
            </a:r>
            <a:r>
              <a:rPr lang="de-DE" dirty="0" err="1"/>
              <a:t>my</a:t>
            </a:r>
            <a:r>
              <a:rPr lang="de-DE" dirty="0"/>
              <a:t> </a:t>
            </a:r>
            <a:r>
              <a:rPr lang="de-DE" dirty="0" err="1"/>
              <a:t>conclusion</a:t>
            </a:r>
            <a:r>
              <a:rPr lang="de-DE" dirty="0"/>
              <a:t>. </a:t>
            </a:r>
            <a:r>
              <a:rPr lang="de-DE" dirty="0" err="1"/>
              <a:t>For</a:t>
            </a:r>
            <a:r>
              <a:rPr lang="de-DE" dirty="0"/>
              <a:t> </a:t>
            </a:r>
            <a:r>
              <a:rPr lang="de-DE" dirty="0" err="1"/>
              <a:t>the</a:t>
            </a:r>
            <a:r>
              <a:rPr lang="de-DE" dirty="0"/>
              <a:t> </a:t>
            </a:r>
            <a:r>
              <a:rPr lang="de-DE" dirty="0" err="1"/>
              <a:t>joint</a:t>
            </a:r>
            <a:r>
              <a:rPr lang="de-DE" dirty="0"/>
              <a:t> </a:t>
            </a:r>
            <a:r>
              <a:rPr lang="de-DE" dirty="0" err="1"/>
              <a:t>estimate</a:t>
            </a:r>
            <a:r>
              <a:rPr lang="de-DE" dirty="0"/>
              <a:t> </a:t>
            </a:r>
            <a:r>
              <a:rPr lang="de-DE" dirty="0" err="1"/>
              <a:t>we</a:t>
            </a:r>
            <a:r>
              <a:rPr lang="de-DE" dirty="0"/>
              <a:t> find a </a:t>
            </a:r>
            <a:r>
              <a:rPr lang="de-DE" dirty="0" err="1"/>
              <a:t>significant</a:t>
            </a:r>
            <a:r>
              <a:rPr lang="de-DE" dirty="0"/>
              <a:t> </a:t>
            </a:r>
            <a:r>
              <a:rPr lang="de-DE" dirty="0" err="1"/>
              <a:t>tension</a:t>
            </a:r>
            <a:r>
              <a:rPr lang="de-DE" dirty="0"/>
              <a:t> </a:t>
            </a:r>
            <a:r>
              <a:rPr lang="de-DE" dirty="0" err="1"/>
              <a:t>with</a:t>
            </a:r>
            <a:r>
              <a:rPr lang="de-DE" dirty="0"/>
              <a:t> </a:t>
            </a:r>
            <a:r>
              <a:rPr lang="de-DE" dirty="0" err="1"/>
              <a:t>the</a:t>
            </a:r>
            <a:r>
              <a:rPr lang="de-DE" dirty="0"/>
              <a:t> CMB </a:t>
            </a:r>
            <a:r>
              <a:rPr lang="de-DE" dirty="0" err="1"/>
              <a:t>dipole</a:t>
            </a:r>
            <a:r>
              <a:rPr lang="de-DE" dirty="0"/>
              <a:t> but </a:t>
            </a:r>
            <a:r>
              <a:rPr lang="de-DE" dirty="0" err="1"/>
              <a:t>are</a:t>
            </a:r>
            <a:r>
              <a:rPr lang="de-DE" dirty="0"/>
              <a:t> in </a:t>
            </a:r>
            <a:r>
              <a:rPr lang="de-DE" dirty="0" err="1"/>
              <a:t>agreement</a:t>
            </a:r>
            <a:r>
              <a:rPr lang="de-DE" dirty="0"/>
              <a:t> </a:t>
            </a:r>
            <a:r>
              <a:rPr lang="de-DE" dirty="0" err="1"/>
              <a:t>with</a:t>
            </a:r>
            <a:r>
              <a:rPr lang="de-DE" dirty="0"/>
              <a:t> </a:t>
            </a:r>
            <a:r>
              <a:rPr lang="de-DE" dirty="0" err="1"/>
              <a:t>previous</a:t>
            </a:r>
            <a:r>
              <a:rPr lang="de-DE" dirty="0"/>
              <a:t> </a:t>
            </a:r>
            <a:r>
              <a:rPr lang="de-DE" dirty="0" err="1"/>
              <a:t>measurement</a:t>
            </a:r>
            <a:r>
              <a:rPr lang="de-DE" dirty="0"/>
              <a:t> </a:t>
            </a:r>
            <a:r>
              <a:rPr lang="de-DE" dirty="0" err="1"/>
              <a:t>that</a:t>
            </a:r>
            <a:r>
              <a:rPr lang="de-DE" dirty="0"/>
              <a:t> </a:t>
            </a:r>
            <a:r>
              <a:rPr lang="de-DE" dirty="0" err="1"/>
              <a:t>use</a:t>
            </a:r>
            <a:r>
              <a:rPr lang="de-DE" dirty="0"/>
              <a:t> different </a:t>
            </a:r>
            <a:r>
              <a:rPr lang="de-DE" dirty="0" err="1"/>
              <a:t>estimators</a:t>
            </a:r>
            <a:r>
              <a:rPr lang="de-DE" dirty="0"/>
              <a:t> and </a:t>
            </a:r>
            <a:r>
              <a:rPr lang="de-DE" dirty="0" err="1"/>
              <a:t>datasets</a:t>
            </a:r>
            <a:r>
              <a:rPr lang="de-DE" dirty="0"/>
              <a:t>, also in </a:t>
            </a:r>
            <a:r>
              <a:rPr lang="de-DE" dirty="0" err="1"/>
              <a:t>the</a:t>
            </a:r>
            <a:r>
              <a:rPr lang="de-DE" dirty="0"/>
              <a:t> </a:t>
            </a:r>
            <a:r>
              <a:rPr lang="de-DE" dirty="0" err="1"/>
              <a:t>infrared</a:t>
            </a:r>
            <a:r>
              <a:rPr lang="de-DE" dirty="0"/>
              <a:t> </a:t>
            </a:r>
            <a:r>
              <a:rPr lang="de-DE" dirty="0" err="1"/>
              <a:t>with</a:t>
            </a:r>
            <a:r>
              <a:rPr lang="de-DE" dirty="0"/>
              <a:t> </a:t>
            </a:r>
            <a:r>
              <a:rPr lang="de-DE" dirty="0" err="1"/>
              <a:t>CatWISE</a:t>
            </a:r>
            <a:r>
              <a:rPr lang="de-DE" dirty="0"/>
              <a:t> </a:t>
            </a:r>
            <a:r>
              <a:rPr lang="de-DE" dirty="0" err="1"/>
              <a:t>quasars</a:t>
            </a:r>
            <a:r>
              <a:rPr lang="de-DE" dirty="0"/>
              <a:t>. </a:t>
            </a:r>
          </a:p>
          <a:p>
            <a:endParaRPr lang="de-DE" dirty="0"/>
          </a:p>
          <a:p>
            <a:r>
              <a:rPr lang="de-DE" dirty="0"/>
              <a:t>In </a:t>
            </a:r>
            <a:r>
              <a:rPr lang="de-DE" dirty="0" err="1"/>
              <a:t>the</a:t>
            </a:r>
            <a:r>
              <a:rPr lang="de-DE" dirty="0"/>
              <a:t> </a:t>
            </a:r>
            <a:r>
              <a:rPr lang="de-DE" dirty="0" err="1"/>
              <a:t>future</a:t>
            </a:r>
            <a:r>
              <a:rPr lang="de-DE" dirty="0"/>
              <a:t> I </a:t>
            </a:r>
            <a:r>
              <a:rPr lang="de-DE" dirty="0" err="1"/>
              <a:t>think</a:t>
            </a:r>
            <a:r>
              <a:rPr lang="de-DE" dirty="0"/>
              <a:t> </a:t>
            </a:r>
            <a:r>
              <a:rPr lang="de-DE" dirty="0" err="1"/>
              <a:t>new</a:t>
            </a:r>
            <a:r>
              <a:rPr lang="de-DE" dirty="0"/>
              <a:t> large </a:t>
            </a:r>
            <a:r>
              <a:rPr lang="de-DE" dirty="0" err="1"/>
              <a:t>area</a:t>
            </a:r>
            <a:r>
              <a:rPr lang="de-DE" dirty="0"/>
              <a:t> </a:t>
            </a:r>
            <a:r>
              <a:rPr lang="de-DE" dirty="0" err="1"/>
              <a:t>sky</a:t>
            </a:r>
            <a:r>
              <a:rPr lang="de-DE" dirty="0"/>
              <a:t> </a:t>
            </a:r>
            <a:r>
              <a:rPr lang="de-DE" dirty="0" err="1"/>
              <a:t>surveys</a:t>
            </a:r>
            <a:r>
              <a:rPr lang="de-DE" dirty="0"/>
              <a:t> will </a:t>
            </a:r>
            <a:r>
              <a:rPr lang="de-DE" dirty="0" err="1"/>
              <a:t>help</a:t>
            </a:r>
            <a:r>
              <a:rPr lang="de-DE" dirty="0"/>
              <a:t> </a:t>
            </a:r>
            <a:r>
              <a:rPr lang="de-DE" dirty="0" err="1"/>
              <a:t>us</a:t>
            </a:r>
            <a:r>
              <a:rPr lang="de-DE" dirty="0"/>
              <a:t> </a:t>
            </a:r>
            <a:r>
              <a:rPr lang="de-DE" dirty="0" err="1"/>
              <a:t>identify</a:t>
            </a:r>
            <a:r>
              <a:rPr lang="de-DE" dirty="0"/>
              <a:t> </a:t>
            </a:r>
            <a:r>
              <a:rPr lang="de-DE" dirty="0" err="1"/>
              <a:t>reasons</a:t>
            </a:r>
            <a:r>
              <a:rPr lang="de-DE" dirty="0"/>
              <a:t> </a:t>
            </a:r>
            <a:r>
              <a:rPr lang="de-DE" dirty="0" err="1"/>
              <a:t>for</a:t>
            </a:r>
            <a:r>
              <a:rPr lang="de-DE" dirty="0"/>
              <a:t> </a:t>
            </a:r>
            <a:r>
              <a:rPr lang="de-DE" dirty="0" err="1"/>
              <a:t>this</a:t>
            </a:r>
            <a:r>
              <a:rPr lang="de-DE" dirty="0"/>
              <a:t> </a:t>
            </a:r>
            <a:r>
              <a:rPr lang="de-DE" dirty="0" err="1"/>
              <a:t>excess</a:t>
            </a:r>
            <a:r>
              <a:rPr lang="de-DE" dirty="0"/>
              <a:t>, </a:t>
            </a:r>
            <a:r>
              <a:rPr lang="de-DE" dirty="0" err="1"/>
              <a:t>especially</a:t>
            </a:r>
            <a:r>
              <a:rPr lang="de-DE" dirty="0"/>
              <a:t> in </a:t>
            </a:r>
            <a:r>
              <a:rPr lang="de-DE" dirty="0" err="1"/>
              <a:t>the</a:t>
            </a:r>
            <a:r>
              <a:rPr lang="de-DE" dirty="0"/>
              <a:t> </a:t>
            </a:r>
            <a:r>
              <a:rPr lang="de-DE" dirty="0" err="1"/>
              <a:t>near</a:t>
            </a:r>
            <a:r>
              <a:rPr lang="de-DE" dirty="0"/>
              <a:t> </a:t>
            </a:r>
            <a:r>
              <a:rPr lang="de-DE" dirty="0" err="1"/>
              <a:t>future</a:t>
            </a:r>
            <a:r>
              <a:rPr lang="de-DE" dirty="0"/>
              <a:t> </a:t>
            </a:r>
            <a:r>
              <a:rPr lang="de-DE" dirty="0" err="1"/>
              <a:t>with</a:t>
            </a:r>
            <a:r>
              <a:rPr lang="de-DE" dirty="0"/>
              <a:t> LoTSS-DR3, LoLSS-DR2, RACS-high and </a:t>
            </a:r>
            <a:r>
              <a:rPr lang="de-DE" dirty="0" err="1"/>
              <a:t>the</a:t>
            </a:r>
            <a:r>
              <a:rPr lang="de-DE" dirty="0"/>
              <a:t> </a:t>
            </a:r>
            <a:r>
              <a:rPr lang="de-DE" dirty="0" err="1"/>
              <a:t>improved</a:t>
            </a:r>
            <a:r>
              <a:rPr lang="de-DE" dirty="0"/>
              <a:t> RACS-low-DR2 and </a:t>
            </a:r>
            <a:r>
              <a:rPr lang="de-DE" dirty="0" err="1"/>
              <a:t>then</a:t>
            </a:r>
            <a:r>
              <a:rPr lang="de-DE" dirty="0"/>
              <a:t> </a:t>
            </a:r>
            <a:r>
              <a:rPr lang="de-DE" dirty="0" err="1"/>
              <a:t>finally</a:t>
            </a:r>
            <a:r>
              <a:rPr lang="de-DE" dirty="0"/>
              <a:t> in </a:t>
            </a:r>
            <a:r>
              <a:rPr lang="de-DE" dirty="0" err="1"/>
              <a:t>some</a:t>
            </a:r>
            <a:r>
              <a:rPr lang="de-DE" dirty="0"/>
              <a:t> time </a:t>
            </a:r>
            <a:r>
              <a:rPr lang="de-DE" dirty="0" err="1"/>
              <a:t>the</a:t>
            </a:r>
            <a:r>
              <a:rPr lang="de-DE" dirty="0"/>
              <a:t> SKA.</a:t>
            </a:r>
          </a:p>
          <a:p>
            <a:r>
              <a:rPr lang="de-DE" dirty="0"/>
              <a:t>Also, </a:t>
            </a:r>
            <a:r>
              <a:rPr lang="de-DE" dirty="0" err="1"/>
              <a:t>wide-field</a:t>
            </a:r>
            <a:r>
              <a:rPr lang="de-DE" dirty="0"/>
              <a:t> </a:t>
            </a:r>
            <a:r>
              <a:rPr lang="de-DE" dirty="0" err="1"/>
              <a:t>spectroscopic</a:t>
            </a:r>
            <a:r>
              <a:rPr lang="de-DE" dirty="0"/>
              <a:t> follow </a:t>
            </a:r>
            <a:r>
              <a:rPr lang="de-DE" dirty="0" err="1"/>
              <a:t>ups</a:t>
            </a:r>
            <a:r>
              <a:rPr lang="de-DE" dirty="0"/>
              <a:t> will </a:t>
            </a:r>
            <a:r>
              <a:rPr lang="de-DE" dirty="0" err="1"/>
              <a:t>be</a:t>
            </a:r>
            <a:r>
              <a:rPr lang="de-DE" dirty="0"/>
              <a:t> </a:t>
            </a:r>
            <a:r>
              <a:rPr lang="de-DE" dirty="0" err="1"/>
              <a:t>very</a:t>
            </a:r>
            <a:r>
              <a:rPr lang="de-DE" dirty="0"/>
              <a:t> </a:t>
            </a:r>
            <a:r>
              <a:rPr lang="de-DE" dirty="0" err="1"/>
              <a:t>important</a:t>
            </a:r>
            <a:r>
              <a:rPr lang="de-DE" dirty="0"/>
              <a:t> </a:t>
            </a:r>
            <a:r>
              <a:rPr lang="de-DE" dirty="0" err="1"/>
              <a:t>for</a:t>
            </a:r>
            <a:r>
              <a:rPr lang="de-DE" dirty="0"/>
              <a:t> </a:t>
            </a:r>
            <a:r>
              <a:rPr lang="de-DE" dirty="0" err="1"/>
              <a:t>observing</a:t>
            </a:r>
            <a:r>
              <a:rPr lang="de-DE" dirty="0"/>
              <a:t> </a:t>
            </a:r>
            <a:r>
              <a:rPr lang="de-DE" dirty="0" err="1"/>
              <a:t>the</a:t>
            </a:r>
            <a:r>
              <a:rPr lang="de-DE" dirty="0"/>
              <a:t> Dipole in different </a:t>
            </a:r>
            <a:r>
              <a:rPr lang="de-DE" dirty="0" err="1"/>
              <a:t>redshift</a:t>
            </a:r>
            <a:r>
              <a:rPr lang="de-DE" dirty="0"/>
              <a:t> </a:t>
            </a:r>
            <a:r>
              <a:rPr lang="de-DE" dirty="0" err="1"/>
              <a:t>slices</a:t>
            </a:r>
            <a:r>
              <a:rPr lang="de-DE" dirty="0"/>
              <a:t> and </a:t>
            </a:r>
            <a:r>
              <a:rPr lang="de-DE" dirty="0" err="1"/>
              <a:t>maybe</a:t>
            </a:r>
            <a:r>
              <a:rPr lang="de-DE" dirty="0"/>
              <a:t> </a:t>
            </a:r>
            <a:r>
              <a:rPr lang="de-DE" dirty="0" err="1"/>
              <a:t>localising</a:t>
            </a:r>
            <a:r>
              <a:rPr lang="de-DE" dirty="0"/>
              <a:t> </a:t>
            </a:r>
            <a:r>
              <a:rPr lang="de-DE" dirty="0" err="1"/>
              <a:t>anisotropies</a:t>
            </a:r>
            <a:r>
              <a:rPr lang="de-DE" dirty="0"/>
              <a:t>. </a:t>
            </a:r>
            <a:r>
              <a:rPr lang="de-DE" dirty="0" err="1"/>
              <a:t>What</a:t>
            </a:r>
            <a:r>
              <a:rPr lang="de-DE" dirty="0"/>
              <a:t> will also </a:t>
            </a:r>
            <a:r>
              <a:rPr lang="de-DE" dirty="0" err="1"/>
              <a:t>be</a:t>
            </a:r>
            <a:r>
              <a:rPr lang="de-DE" dirty="0"/>
              <a:t> </a:t>
            </a:r>
            <a:r>
              <a:rPr lang="de-DE" dirty="0" err="1"/>
              <a:t>important</a:t>
            </a:r>
            <a:r>
              <a:rPr lang="de-DE" dirty="0"/>
              <a:t> </a:t>
            </a:r>
            <a:r>
              <a:rPr lang="de-DE" dirty="0" err="1"/>
              <a:t>is</a:t>
            </a:r>
            <a:r>
              <a:rPr lang="de-DE" dirty="0"/>
              <a:t> </a:t>
            </a:r>
            <a:r>
              <a:rPr lang="de-DE" dirty="0" err="1"/>
              <a:t>the</a:t>
            </a:r>
            <a:r>
              <a:rPr lang="de-DE" dirty="0"/>
              <a:t> </a:t>
            </a:r>
            <a:r>
              <a:rPr lang="de-DE" dirty="0" err="1"/>
              <a:t>more</a:t>
            </a:r>
            <a:r>
              <a:rPr lang="de-DE" dirty="0"/>
              <a:t> </a:t>
            </a:r>
            <a:r>
              <a:rPr lang="de-DE" dirty="0" err="1"/>
              <a:t>thorough</a:t>
            </a:r>
            <a:r>
              <a:rPr lang="de-DE" dirty="0"/>
              <a:t> </a:t>
            </a:r>
            <a:r>
              <a:rPr lang="de-DE" dirty="0" err="1"/>
              <a:t>analysis</a:t>
            </a:r>
            <a:r>
              <a:rPr lang="de-DE" dirty="0"/>
              <a:t> </a:t>
            </a:r>
            <a:r>
              <a:rPr lang="de-DE" dirty="0" err="1"/>
              <a:t>of</a:t>
            </a:r>
            <a:r>
              <a:rPr lang="de-DE" dirty="0"/>
              <a:t> </a:t>
            </a:r>
            <a:r>
              <a:rPr lang="de-DE" dirty="0" err="1"/>
              <a:t>systematic</a:t>
            </a:r>
            <a:r>
              <a:rPr lang="de-DE" dirty="0"/>
              <a:t> </a:t>
            </a:r>
            <a:r>
              <a:rPr lang="de-DE" dirty="0" err="1"/>
              <a:t>effects</a:t>
            </a:r>
            <a:r>
              <a:rPr lang="de-DE" dirty="0"/>
              <a:t>, </a:t>
            </a:r>
            <a:r>
              <a:rPr lang="de-DE" dirty="0" err="1"/>
              <a:t>since</a:t>
            </a:r>
            <a:r>
              <a:rPr lang="de-DE" dirty="0"/>
              <a:t> </a:t>
            </a:r>
            <a:r>
              <a:rPr lang="de-DE" dirty="0" err="1"/>
              <a:t>we</a:t>
            </a:r>
            <a:r>
              <a:rPr lang="de-DE" dirty="0"/>
              <a:t> </a:t>
            </a:r>
            <a:r>
              <a:rPr lang="de-DE" dirty="0" err="1"/>
              <a:t>are</a:t>
            </a:r>
            <a:r>
              <a:rPr lang="de-DE" dirty="0"/>
              <a:t> </a:t>
            </a:r>
            <a:r>
              <a:rPr lang="de-DE" dirty="0" err="1"/>
              <a:t>expecting</a:t>
            </a:r>
            <a:r>
              <a:rPr lang="de-DE" dirty="0"/>
              <a:t> a .5% </a:t>
            </a:r>
            <a:r>
              <a:rPr lang="de-DE" dirty="0" err="1"/>
              <a:t>effect</a:t>
            </a:r>
            <a:r>
              <a:rPr lang="de-DE" dirty="0"/>
              <a:t> </a:t>
            </a:r>
            <a:r>
              <a:rPr lang="de-DE" dirty="0" err="1"/>
              <a:t>over</a:t>
            </a:r>
            <a:r>
              <a:rPr lang="de-DE" dirty="0"/>
              <a:t> </a:t>
            </a:r>
            <a:r>
              <a:rPr lang="de-DE" dirty="0" err="1"/>
              <a:t>the</a:t>
            </a:r>
            <a:r>
              <a:rPr lang="de-DE" dirty="0"/>
              <a:t> </a:t>
            </a:r>
            <a:r>
              <a:rPr lang="de-DE" dirty="0" err="1"/>
              <a:t>whole</a:t>
            </a:r>
            <a:r>
              <a:rPr lang="de-DE" dirty="0"/>
              <a:t> </a:t>
            </a:r>
            <a:r>
              <a:rPr lang="de-DE" dirty="0" err="1"/>
              <a:t>sky</a:t>
            </a:r>
            <a:r>
              <a:rPr lang="de-DE" dirty="0"/>
              <a:t>.</a:t>
            </a:r>
          </a:p>
          <a:p>
            <a:r>
              <a:rPr lang="de-DE" dirty="0" err="1"/>
              <a:t>Thank</a:t>
            </a:r>
            <a:r>
              <a:rPr lang="de-DE" dirty="0"/>
              <a:t> </a:t>
            </a:r>
            <a:r>
              <a:rPr lang="de-DE" dirty="0" err="1"/>
              <a:t>you</a:t>
            </a:r>
            <a:r>
              <a:rPr lang="de-DE" dirty="0"/>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rPr lang="de-DE" dirty="0" err="1"/>
              <a:t>Let's</a:t>
            </a:r>
            <a:r>
              <a:rPr lang="de-DE" dirty="0"/>
              <a:t> </a:t>
            </a:r>
            <a:r>
              <a:rPr lang="de-DE" dirty="0" err="1"/>
              <a:t>start</a:t>
            </a:r>
            <a:r>
              <a:rPr lang="de-DE" dirty="0"/>
              <a:t> </a:t>
            </a:r>
            <a:r>
              <a:rPr lang="de-DE" dirty="0" err="1"/>
              <a:t>with</a:t>
            </a:r>
            <a:r>
              <a:rPr lang="de-DE" dirty="0"/>
              <a:t> </a:t>
            </a:r>
            <a:r>
              <a:rPr dirty="0"/>
              <a:t>a quick overview of the cosmic microwave background dipole anisotropy. </a:t>
            </a:r>
          </a:p>
          <a:p>
            <a:r>
              <a:rPr dirty="0"/>
              <a:t>First noted 1967 in measurements</a:t>
            </a:r>
          </a:p>
          <a:p>
            <a:r>
              <a:rPr dirty="0"/>
              <a:t>Clear with COBE 1994, shown on the right</a:t>
            </a:r>
          </a:p>
          <a:p>
            <a:r>
              <a:rPr dirty="0"/>
              <a:t>Possible explanation for dipole anisotropy: Motion of Solar System towards CMB rest-frame</a:t>
            </a:r>
          </a:p>
          <a:p>
            <a:r>
              <a:rPr dirty="0"/>
              <a:t>Anisotropies of order: 10^-3</a:t>
            </a:r>
          </a:p>
          <a:p>
            <a:r>
              <a:rPr dirty="0"/>
              <a:t>Measured velocity: 369 km/s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rPr dirty="0"/>
              <a:t>Switch to radio, expect same </a:t>
            </a:r>
            <a:r>
              <a:rPr dirty="0" err="1"/>
              <a:t>aniso</a:t>
            </a:r>
            <a:r>
              <a:rPr dirty="0"/>
              <a:t>. in distr. Of radio</a:t>
            </a:r>
          </a:p>
          <a:p>
            <a:r>
              <a:rPr lang="de-DE" dirty="0"/>
              <a:t>Hope </a:t>
            </a:r>
            <a:r>
              <a:rPr lang="de-DE" dirty="0" err="1"/>
              <a:t>that</a:t>
            </a:r>
            <a:r>
              <a:rPr lang="de-DE" dirty="0"/>
              <a:t> </a:t>
            </a:r>
            <a:r>
              <a:rPr lang="de-DE" dirty="0" err="1"/>
              <a:t>we</a:t>
            </a:r>
            <a:r>
              <a:rPr lang="de-DE" dirty="0"/>
              <a:t> </a:t>
            </a:r>
            <a:r>
              <a:rPr lang="de-DE" dirty="0" err="1"/>
              <a:t>only</a:t>
            </a:r>
            <a:r>
              <a:rPr lang="de-DE" dirty="0"/>
              <a:t> </a:t>
            </a:r>
            <a:r>
              <a:rPr lang="de-DE" dirty="0" err="1"/>
              <a:t>see</a:t>
            </a:r>
            <a:r>
              <a:rPr lang="de-DE" dirty="0"/>
              <a:t> </a:t>
            </a:r>
            <a:r>
              <a:rPr lang="de-DE" dirty="0" err="1"/>
              <a:t>Extragalactic</a:t>
            </a:r>
            <a:endParaRPr dirty="0"/>
          </a:p>
          <a:p>
            <a:r>
              <a:rPr dirty="0"/>
              <a:t>Radio dipole also assumed mainly kinematic</a:t>
            </a:r>
          </a:p>
          <a:p>
            <a:r>
              <a:rPr dirty="0"/>
              <a:t>Due to doppler shift and aberration</a:t>
            </a:r>
            <a:endParaRPr lang="de-DE" dirty="0"/>
          </a:p>
          <a:p>
            <a:r>
              <a:rPr lang="de-DE" dirty="0" err="1"/>
              <a:t>Example</a:t>
            </a:r>
            <a:r>
              <a:rPr lang="de-DE" dirty="0"/>
              <a:t>: Pixel == Source at 4mJy + Noise</a:t>
            </a:r>
            <a:endParaRPr dirty="0"/>
          </a:p>
          <a:p>
            <a:r>
              <a:rPr dirty="0"/>
              <a:t>Doppler motion </a:t>
            </a:r>
            <a:r>
              <a:rPr lang="de-DE" dirty="0"/>
              <a:t>-&gt; </a:t>
            </a:r>
            <a:r>
              <a:rPr dirty="0"/>
              <a:t>change flux</a:t>
            </a:r>
            <a:r>
              <a:rPr lang="de-DE" dirty="0"/>
              <a:t>, S </a:t>
            </a:r>
            <a:r>
              <a:rPr lang="de-DE" dirty="0" err="1"/>
              <a:t>prop</a:t>
            </a:r>
            <a:r>
              <a:rPr lang="de-DE" dirty="0"/>
              <a:t> </a:t>
            </a:r>
            <a:r>
              <a:rPr lang="de-DE" dirty="0" err="1"/>
              <a:t>to</a:t>
            </a:r>
            <a:r>
              <a:rPr lang="de-DE" dirty="0"/>
              <a:t> </a:t>
            </a:r>
            <a:r>
              <a:rPr lang="de-DE" dirty="0" err="1"/>
              <a:t>Frequency</a:t>
            </a:r>
            <a:endParaRPr dirty="0"/>
          </a:p>
          <a:p>
            <a:r>
              <a:rPr dirty="0"/>
              <a:t>Overall, </a:t>
            </a:r>
            <a:r>
              <a:rPr lang="de-DE" dirty="0" err="1"/>
              <a:t>more</a:t>
            </a:r>
            <a:r>
              <a:rPr dirty="0"/>
              <a:t> sources in </a:t>
            </a:r>
            <a:r>
              <a:rPr dirty="0" err="1"/>
              <a:t>d.o.m</a:t>
            </a:r>
            <a:endParaRPr dirty="0"/>
          </a:p>
          <a:p>
            <a:r>
              <a:rPr dirty="0"/>
              <a:t>Aberration observed angle towards dir. Of motion</a:t>
            </a:r>
          </a:p>
          <a:p>
            <a:r>
              <a:rPr dirty="0"/>
              <a:t>Also leads to more and less sources, </a:t>
            </a:r>
            <a:endParaRPr lang="de-DE" dirty="0"/>
          </a:p>
          <a:p>
            <a:r>
              <a:rPr lang="de-DE" dirty="0"/>
              <a:t>These </a:t>
            </a:r>
            <a:r>
              <a:rPr lang="de-DE" dirty="0" err="1"/>
              <a:t>two</a:t>
            </a:r>
            <a:r>
              <a:rPr lang="de-DE" dirty="0"/>
              <a:t> </a:t>
            </a:r>
            <a:r>
              <a:rPr lang="de-DE" dirty="0" err="1"/>
              <a:t>are</a:t>
            </a:r>
            <a:r>
              <a:rPr lang="de-DE" dirty="0"/>
              <a:t> </a:t>
            </a:r>
            <a:r>
              <a:rPr dirty="0"/>
              <a:t>additive effects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lang="de-DE" sz="1600" dirty="0"/>
              <a:t>Dipole in Count-in-Cells </a:t>
            </a:r>
            <a:r>
              <a:rPr lang="de-DE" sz="1600" dirty="0" err="1"/>
              <a:t>restframe</a:t>
            </a:r>
            <a:r>
              <a:rPr lang="de-DE" sz="1600" dirty="0"/>
              <a:t> </a:t>
            </a:r>
            <a:r>
              <a:rPr lang="de-DE" sz="1600" dirty="0" err="1"/>
              <a:t>times</a:t>
            </a:r>
            <a:r>
              <a:rPr lang="de-DE" sz="1600" dirty="0"/>
              <a:t> 1+d cos </a:t>
            </a:r>
            <a:r>
              <a:rPr lang="de-DE" sz="1600" dirty="0" err="1"/>
              <a:t>theta</a:t>
            </a:r>
            <a:endParaRPr lang="de-DE" sz="1600" dirty="0"/>
          </a:p>
          <a:p>
            <a:r>
              <a:rPr lang="de-DE" sz="1600" dirty="0"/>
              <a:t>D </a:t>
            </a:r>
            <a:r>
              <a:rPr lang="de-DE" sz="1600" dirty="0" err="1"/>
              <a:t>expected</a:t>
            </a:r>
            <a:r>
              <a:rPr lang="de-DE" sz="1600" dirty="0"/>
              <a:t> </a:t>
            </a:r>
            <a:r>
              <a:rPr lang="de-DE" sz="1600" dirty="0" err="1"/>
              <a:t>amplitude</a:t>
            </a:r>
            <a:r>
              <a:rPr lang="de-DE" sz="1600" dirty="0"/>
              <a:t>, CMB + </a:t>
            </a:r>
            <a:r>
              <a:rPr lang="de-DE" sz="1600" dirty="0" err="1"/>
              <a:t>alpha</a:t>
            </a:r>
            <a:r>
              <a:rPr lang="de-DE" sz="1600" dirty="0"/>
              <a:t>, x</a:t>
            </a:r>
          </a:p>
          <a:p>
            <a:r>
              <a:rPr lang="de-DE" sz="1600" dirty="0" err="1"/>
              <a:t>Expected</a:t>
            </a:r>
            <a:r>
              <a:rPr lang="de-DE" sz="1600" dirty="0"/>
              <a:t> </a:t>
            </a:r>
            <a:r>
              <a:rPr lang="de-DE" sz="1600" dirty="0" err="1"/>
              <a:t>amplitude</a:t>
            </a:r>
            <a:r>
              <a:rPr lang="de-DE" sz="1600" dirty="0"/>
              <a:t> </a:t>
            </a:r>
            <a:r>
              <a:rPr lang="de-DE" sz="1600" dirty="0" err="1"/>
              <a:t>is</a:t>
            </a:r>
            <a:r>
              <a:rPr lang="de-DE" sz="1600" dirty="0"/>
              <a:t> </a:t>
            </a:r>
            <a:r>
              <a:rPr lang="de-DE" sz="1600" dirty="0" err="1"/>
              <a:t>only</a:t>
            </a:r>
            <a:r>
              <a:rPr lang="de-DE" sz="1600" dirty="0"/>
              <a:t> 0.5 * 10^-2</a:t>
            </a:r>
          </a:p>
          <a:p>
            <a:endParaRPr lang="de-DE" sz="1600" dirty="0"/>
          </a:p>
          <a:p>
            <a:r>
              <a:rPr lang="de-DE" sz="1600" dirty="0"/>
              <a:t>This </a:t>
            </a:r>
            <a:r>
              <a:rPr lang="de-DE" sz="1600" dirty="0" err="1"/>
              <a:t>is</a:t>
            </a:r>
            <a:r>
              <a:rPr lang="de-DE" sz="1600" dirty="0"/>
              <a:t> </a:t>
            </a:r>
            <a:r>
              <a:rPr lang="de-DE" sz="1600" dirty="0" err="1"/>
              <a:t>the</a:t>
            </a:r>
            <a:r>
              <a:rPr lang="de-DE" sz="1600" dirty="0"/>
              <a:t> </a:t>
            </a:r>
            <a:r>
              <a:rPr lang="de-DE" sz="1600" dirty="0" err="1"/>
              <a:t>description</a:t>
            </a:r>
            <a:r>
              <a:rPr lang="de-DE" sz="1600" dirty="0"/>
              <a:t> </a:t>
            </a:r>
            <a:r>
              <a:rPr lang="de-DE" sz="1600" dirty="0" err="1"/>
              <a:t>of</a:t>
            </a:r>
            <a:r>
              <a:rPr lang="de-DE" sz="1600" dirty="0"/>
              <a:t> </a:t>
            </a:r>
            <a:r>
              <a:rPr lang="de-DE" sz="1600" dirty="0" err="1"/>
              <a:t>the</a:t>
            </a:r>
            <a:r>
              <a:rPr lang="de-DE" sz="1600" dirty="0"/>
              <a:t> </a:t>
            </a:r>
            <a:r>
              <a:rPr lang="de-DE" sz="1600" dirty="0" err="1"/>
              <a:t>dipole</a:t>
            </a:r>
            <a:r>
              <a:rPr lang="de-DE" sz="1600" dirty="0"/>
              <a:t> in </a:t>
            </a:r>
            <a:r>
              <a:rPr lang="de-DE" sz="1600" dirty="0" err="1"/>
              <a:t>the</a:t>
            </a:r>
            <a:r>
              <a:rPr lang="de-DE" sz="1600" dirty="0"/>
              <a:t> Counts-in-Cells. So </a:t>
            </a:r>
            <a:r>
              <a:rPr lang="de-DE" sz="1600" dirty="0" err="1"/>
              <a:t>the</a:t>
            </a:r>
            <a:r>
              <a:rPr lang="de-DE" sz="1600" dirty="0"/>
              <a:t> </a:t>
            </a:r>
            <a:r>
              <a:rPr lang="de-DE" sz="1600" dirty="0" err="1"/>
              <a:t>observed</a:t>
            </a:r>
            <a:r>
              <a:rPr lang="de-DE" sz="1600" dirty="0"/>
              <a:t> Counts-in-</a:t>
            </a:r>
            <a:r>
              <a:rPr lang="de-DE" sz="1600" dirty="0" err="1"/>
              <a:t>Cell</a:t>
            </a:r>
            <a:r>
              <a:rPr lang="de-DE" sz="1600" dirty="0"/>
              <a:t> </a:t>
            </a:r>
            <a:r>
              <a:rPr lang="de-DE" sz="1600" dirty="0" err="1"/>
              <a:t>are</a:t>
            </a:r>
            <a:r>
              <a:rPr lang="de-DE" sz="1600" dirty="0"/>
              <a:t> </a:t>
            </a:r>
            <a:r>
              <a:rPr lang="de-DE" sz="1600" dirty="0" err="1"/>
              <a:t>the</a:t>
            </a:r>
            <a:r>
              <a:rPr lang="de-DE" sz="1600" dirty="0"/>
              <a:t> </a:t>
            </a:r>
            <a:r>
              <a:rPr lang="de-DE" sz="1600" dirty="0" err="1"/>
              <a:t>restframe</a:t>
            </a:r>
            <a:r>
              <a:rPr lang="de-DE" sz="1600" dirty="0"/>
              <a:t> </a:t>
            </a:r>
            <a:r>
              <a:rPr lang="de-DE" sz="1600" dirty="0" err="1"/>
              <a:t>times</a:t>
            </a:r>
            <a:r>
              <a:rPr lang="de-DE" sz="1600" dirty="0"/>
              <a:t> 1+dcos </a:t>
            </a:r>
            <a:r>
              <a:rPr lang="de-DE" sz="1600" dirty="0" err="1"/>
              <a:t>theta</a:t>
            </a:r>
            <a:r>
              <a:rPr lang="de-DE" sz="1600" dirty="0"/>
              <a:t>.</a:t>
            </a:r>
          </a:p>
          <a:p>
            <a:r>
              <a:rPr lang="de-DE" sz="1600" dirty="0" err="1"/>
              <a:t>What</a:t>
            </a:r>
            <a:r>
              <a:rPr lang="de-DE" sz="1600" dirty="0"/>
              <a:t> </a:t>
            </a:r>
            <a:r>
              <a:rPr lang="de-DE" sz="1600" dirty="0" err="1"/>
              <a:t>is</a:t>
            </a:r>
            <a:r>
              <a:rPr lang="de-DE" sz="1600" dirty="0"/>
              <a:t> d? Formula </a:t>
            </a:r>
            <a:r>
              <a:rPr lang="de-DE" sz="1600" dirty="0" err="1"/>
              <a:t>for</a:t>
            </a:r>
            <a:r>
              <a:rPr lang="de-DE" sz="1600" dirty="0"/>
              <a:t> </a:t>
            </a:r>
            <a:r>
              <a:rPr lang="de-DE" sz="1600" dirty="0" err="1"/>
              <a:t>expected</a:t>
            </a:r>
            <a:r>
              <a:rPr lang="de-DE" sz="1600" dirty="0"/>
              <a:t> </a:t>
            </a:r>
            <a:r>
              <a:rPr lang="de-DE" sz="1600" dirty="0" err="1"/>
              <a:t>dipole</a:t>
            </a:r>
            <a:r>
              <a:rPr lang="de-DE" sz="1600" dirty="0"/>
              <a:t> </a:t>
            </a:r>
            <a:r>
              <a:rPr lang="de-DE" sz="1600" dirty="0" err="1"/>
              <a:t>amplitude</a:t>
            </a:r>
            <a:r>
              <a:rPr lang="de-DE" sz="1600" dirty="0"/>
              <a:t>, </a:t>
            </a:r>
            <a:r>
              <a:rPr lang="de-DE" sz="1600" dirty="0" err="1"/>
              <a:t>insert</a:t>
            </a:r>
            <a:r>
              <a:rPr lang="de-DE" sz="1600" dirty="0"/>
              <a:t> CMB </a:t>
            </a:r>
            <a:r>
              <a:rPr lang="de-DE" sz="1600" dirty="0" err="1"/>
              <a:t>velocity</a:t>
            </a:r>
            <a:r>
              <a:rPr lang="de-DE" sz="1600" dirty="0"/>
              <a:t> and </a:t>
            </a:r>
            <a:r>
              <a:rPr lang="de-DE" sz="1600" dirty="0" err="1"/>
              <a:t>two</a:t>
            </a:r>
            <a:r>
              <a:rPr lang="de-DE" sz="1600" dirty="0"/>
              <a:t> </a:t>
            </a:r>
            <a:r>
              <a:rPr lang="de-DE" sz="1600" dirty="0" err="1"/>
              <a:t>survey</a:t>
            </a:r>
            <a:r>
              <a:rPr lang="de-DE" sz="1600" dirty="0"/>
              <a:t> </a:t>
            </a:r>
            <a:r>
              <a:rPr lang="de-DE" sz="1600" dirty="0" err="1"/>
              <a:t>dependent</a:t>
            </a:r>
            <a:r>
              <a:rPr lang="de-DE" sz="1600" dirty="0"/>
              <a:t> variables, x and </a:t>
            </a:r>
            <a:r>
              <a:rPr lang="de-DE" sz="1600" dirty="0" err="1"/>
              <a:t>alpha</a:t>
            </a:r>
            <a:r>
              <a:rPr lang="de-DE" sz="1600" dirty="0"/>
              <a:t>. </a:t>
            </a:r>
            <a:r>
              <a:rPr lang="de-DE" sz="1600" dirty="0" err="1"/>
              <a:t>alpha</a:t>
            </a:r>
            <a:r>
              <a:rPr lang="de-DE" sz="1600" dirty="0"/>
              <a:t> </a:t>
            </a:r>
            <a:r>
              <a:rPr lang="de-DE" sz="1600" dirty="0" err="1"/>
              <a:t>is</a:t>
            </a:r>
            <a:r>
              <a:rPr lang="de-DE" sz="1600" dirty="0"/>
              <a:t> </a:t>
            </a:r>
            <a:r>
              <a:rPr lang="de-DE" sz="1600" dirty="0" err="1"/>
              <a:t>the</a:t>
            </a:r>
            <a:r>
              <a:rPr lang="de-DE" sz="1600" dirty="0"/>
              <a:t> </a:t>
            </a:r>
            <a:r>
              <a:rPr lang="de-DE" sz="1600" dirty="0" err="1"/>
              <a:t>mean</a:t>
            </a:r>
            <a:r>
              <a:rPr lang="de-DE" sz="1600" dirty="0"/>
              <a:t> </a:t>
            </a:r>
            <a:r>
              <a:rPr lang="de-DE" sz="1600" dirty="0" err="1"/>
              <a:t>spectral</a:t>
            </a:r>
            <a:r>
              <a:rPr lang="de-DE" sz="1600" dirty="0"/>
              <a:t> </a:t>
            </a:r>
            <a:r>
              <a:rPr lang="de-DE" sz="1600" dirty="0" err="1"/>
              <a:t>index</a:t>
            </a:r>
            <a:r>
              <a:rPr lang="de-DE" sz="1600" dirty="0"/>
              <a:t> and x </a:t>
            </a:r>
            <a:r>
              <a:rPr lang="de-DE" sz="1600" dirty="0" err="1"/>
              <a:t>the</a:t>
            </a:r>
            <a:r>
              <a:rPr lang="de-DE" sz="1600" dirty="0"/>
              <a:t> </a:t>
            </a:r>
            <a:r>
              <a:rPr lang="de-DE" sz="1600" dirty="0" err="1"/>
              <a:t>slope</a:t>
            </a:r>
            <a:r>
              <a:rPr lang="de-DE" sz="1600" dirty="0"/>
              <a:t> </a:t>
            </a:r>
            <a:r>
              <a:rPr lang="de-DE" sz="1600" dirty="0" err="1"/>
              <a:t>of</a:t>
            </a:r>
            <a:r>
              <a:rPr lang="de-DE" sz="1600" dirty="0"/>
              <a:t> </a:t>
            </a:r>
            <a:r>
              <a:rPr lang="de-DE" sz="1600" dirty="0" err="1"/>
              <a:t>the</a:t>
            </a:r>
            <a:r>
              <a:rPr lang="de-DE" sz="1600" dirty="0"/>
              <a:t> power </a:t>
            </a:r>
            <a:r>
              <a:rPr lang="de-DE" sz="1600" dirty="0" err="1"/>
              <a:t>law</a:t>
            </a:r>
            <a:r>
              <a:rPr lang="de-DE" sz="1600" dirty="0"/>
              <a:t> in </a:t>
            </a:r>
            <a:r>
              <a:rPr lang="de-DE" sz="1600" dirty="0" err="1"/>
              <a:t>the</a:t>
            </a:r>
            <a:r>
              <a:rPr lang="de-DE" sz="1600" dirty="0"/>
              <a:t> source </a:t>
            </a:r>
            <a:r>
              <a:rPr lang="de-DE" sz="1600" dirty="0" err="1"/>
              <a:t>counts</a:t>
            </a:r>
            <a:r>
              <a:rPr lang="de-DE" sz="1600" dirty="0"/>
              <a:t> at </a:t>
            </a:r>
            <a:r>
              <a:rPr lang="de-DE" sz="1600" dirty="0" err="1"/>
              <a:t>the</a:t>
            </a:r>
            <a:r>
              <a:rPr lang="de-DE" sz="1600" dirty="0"/>
              <a:t> </a:t>
            </a:r>
            <a:r>
              <a:rPr lang="de-DE" sz="1600" dirty="0" err="1"/>
              <a:t>flux</a:t>
            </a:r>
            <a:r>
              <a:rPr lang="de-DE" sz="1600" dirty="0"/>
              <a:t> </a:t>
            </a:r>
            <a:r>
              <a:rPr lang="de-DE" sz="1600" dirty="0" err="1"/>
              <a:t>cut</a:t>
            </a:r>
            <a:r>
              <a:rPr lang="de-DE" sz="1600" dirty="0"/>
              <a:t>. Alpha </a:t>
            </a:r>
            <a:r>
              <a:rPr lang="de-DE" sz="1600" dirty="0" err="1"/>
              <a:t>is</a:t>
            </a:r>
            <a:r>
              <a:rPr lang="de-DE" sz="1600" dirty="0"/>
              <a:t> </a:t>
            </a:r>
            <a:r>
              <a:rPr lang="de-DE" sz="1600" dirty="0" err="1"/>
              <a:t>roughly</a:t>
            </a:r>
            <a:r>
              <a:rPr lang="de-DE" sz="1600" dirty="0"/>
              <a:t> .75 and x </a:t>
            </a:r>
            <a:r>
              <a:rPr lang="de-DE" sz="1600" dirty="0" err="1"/>
              <a:t>roughly</a:t>
            </a:r>
            <a:r>
              <a:rPr lang="de-DE" sz="1600" dirty="0"/>
              <a:t> 1.</a:t>
            </a:r>
          </a:p>
          <a:p>
            <a:r>
              <a:rPr lang="de-DE" sz="1600" dirty="0" err="1"/>
              <a:t>Expected</a:t>
            </a:r>
            <a:r>
              <a:rPr lang="de-DE" sz="1600" dirty="0"/>
              <a:t> </a:t>
            </a:r>
            <a:r>
              <a:rPr lang="de-DE" sz="1600" dirty="0" err="1"/>
              <a:t>amplitude</a:t>
            </a:r>
            <a:r>
              <a:rPr lang="de-DE" sz="1600" dirty="0"/>
              <a:t> </a:t>
            </a:r>
            <a:r>
              <a:rPr lang="de-DE" sz="1600" dirty="0" err="1"/>
              <a:t>is</a:t>
            </a:r>
            <a:r>
              <a:rPr lang="de-DE" sz="1600" dirty="0"/>
              <a:t> </a:t>
            </a:r>
            <a:r>
              <a:rPr lang="de-DE" sz="1600" dirty="0" err="1"/>
              <a:t>only</a:t>
            </a:r>
            <a:r>
              <a:rPr lang="de-DE" sz="1600" dirty="0"/>
              <a:t> 0.5 * 10^-2</a:t>
            </a:r>
          </a:p>
          <a:p>
            <a:r>
              <a:rPr lang="de-DE" sz="1600" dirty="0"/>
              <a:t>Max. </a:t>
            </a:r>
            <a:r>
              <a:rPr lang="de-DE" sz="1600" dirty="0" err="1"/>
              <a:t>change</a:t>
            </a:r>
            <a:r>
              <a:rPr lang="de-DE" sz="1600" dirty="0"/>
              <a:t> </a:t>
            </a:r>
            <a:r>
              <a:rPr lang="de-DE" sz="1600" dirty="0" err="1"/>
              <a:t>only</a:t>
            </a:r>
            <a:r>
              <a:rPr lang="de-DE" sz="1600" dirty="0"/>
              <a:t> 0.5%</a:t>
            </a:r>
          </a:p>
        </p:txBody>
      </p:sp>
    </p:spTree>
    <p:extLst>
      <p:ext uri="{BB962C8B-B14F-4D97-AF65-F5344CB8AC3E}">
        <p14:creationId xmlns:p14="http://schemas.microsoft.com/office/powerpoint/2010/main" val="56447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a:t>Small </a:t>
            </a:r>
            <a:r>
              <a:rPr lang="de-DE" sz="1600" dirty="0" err="1"/>
              <a:t>excursion</a:t>
            </a:r>
            <a:r>
              <a:rPr lang="de-DE" sz="1600" dirty="0"/>
              <a:t> </a:t>
            </a:r>
            <a:r>
              <a:rPr lang="de-DE" sz="1600" dirty="0" err="1"/>
              <a:t>from</a:t>
            </a:r>
            <a:r>
              <a:rPr lang="de-DE" sz="1600" dirty="0"/>
              <a:t> </a:t>
            </a:r>
            <a:r>
              <a:rPr lang="de-DE" sz="1600" dirty="0" err="1"/>
              <a:t>dipole</a:t>
            </a:r>
            <a:r>
              <a:rPr lang="de-DE" sz="1600" dirty="0"/>
              <a:t> </a:t>
            </a:r>
            <a:r>
              <a:rPr lang="de-DE" sz="1600" dirty="0" err="1"/>
              <a:t>to</a:t>
            </a:r>
            <a:r>
              <a:rPr lang="de-DE" sz="1600" dirty="0"/>
              <a:t> Counts-in-</a:t>
            </a:r>
            <a:r>
              <a:rPr lang="de-DE" sz="1600" dirty="0" err="1"/>
              <a:t>Cell</a:t>
            </a:r>
            <a:endParaRPr lang="de-DE" sz="1600" dirty="0"/>
          </a:p>
          <a:p>
            <a:r>
              <a:rPr lang="de-DE" sz="1600" dirty="0"/>
              <a:t>Take </a:t>
            </a:r>
            <a:r>
              <a:rPr lang="de-DE" sz="1600" dirty="0" err="1"/>
              <a:t>data</a:t>
            </a:r>
            <a:r>
              <a:rPr lang="de-DE" sz="1600" dirty="0"/>
              <a:t> and bin </a:t>
            </a:r>
            <a:r>
              <a:rPr lang="de-DE" sz="1600" dirty="0" err="1"/>
              <a:t>it</a:t>
            </a:r>
            <a:r>
              <a:rPr lang="de-DE" sz="1600" dirty="0"/>
              <a:t> </a:t>
            </a:r>
            <a:r>
              <a:rPr lang="de-DE" sz="1600" dirty="0" err="1"/>
              <a:t>using</a:t>
            </a:r>
            <a:r>
              <a:rPr lang="de-DE" sz="1600" dirty="0"/>
              <a:t> </a:t>
            </a:r>
            <a:r>
              <a:rPr lang="de-DE" sz="1600" dirty="0" err="1"/>
              <a:t>Healpy</a:t>
            </a:r>
            <a:endParaRPr lang="de-DE" sz="1600" dirty="0"/>
          </a:p>
          <a:p>
            <a:r>
              <a:rPr lang="de-DE" sz="1600" dirty="0" err="1"/>
              <a:t>Map</a:t>
            </a:r>
            <a:r>
              <a:rPr lang="de-DE" sz="1600" dirty="0"/>
              <a:t> </a:t>
            </a:r>
            <a:r>
              <a:rPr lang="de-DE" sz="1600" dirty="0" err="1"/>
              <a:t>to</a:t>
            </a:r>
            <a:r>
              <a:rPr lang="de-DE" sz="1600" dirty="0"/>
              <a:t> </a:t>
            </a:r>
            <a:r>
              <a:rPr lang="de-DE" sz="1600" dirty="0" err="1"/>
              <a:t>histogram</a:t>
            </a:r>
            <a:endParaRPr lang="de-DE" sz="1600" dirty="0"/>
          </a:p>
          <a:p>
            <a:endParaRPr lang="de-DE" sz="1600" dirty="0"/>
          </a:p>
          <a:p>
            <a:endParaRPr lang="de-DE" sz="1600" dirty="0"/>
          </a:p>
          <a:p>
            <a:r>
              <a:rPr lang="de-DE" sz="1600" dirty="0" err="1"/>
              <a:t>Let's</a:t>
            </a:r>
            <a:r>
              <a:rPr lang="de-DE" sz="1600" dirty="0"/>
              <a:t> </a:t>
            </a:r>
            <a:r>
              <a:rPr lang="de-DE" sz="1600" dirty="0" err="1"/>
              <a:t>take</a:t>
            </a:r>
            <a:r>
              <a:rPr lang="de-DE" sz="1600" dirty="0"/>
              <a:t> a </a:t>
            </a:r>
            <a:r>
              <a:rPr lang="de-DE" sz="1600" dirty="0" err="1"/>
              <a:t>small</a:t>
            </a:r>
            <a:r>
              <a:rPr lang="de-DE" sz="1600" dirty="0"/>
              <a:t> </a:t>
            </a:r>
            <a:r>
              <a:rPr lang="de-DE" sz="1600" dirty="0" err="1"/>
              <a:t>excursion</a:t>
            </a:r>
            <a:r>
              <a:rPr lang="de-DE" sz="1600" dirty="0"/>
              <a:t> </a:t>
            </a:r>
            <a:r>
              <a:rPr lang="de-DE" sz="1600" dirty="0" err="1"/>
              <a:t>from</a:t>
            </a:r>
            <a:r>
              <a:rPr lang="de-DE" sz="1600" dirty="0"/>
              <a:t> </a:t>
            </a:r>
            <a:r>
              <a:rPr lang="de-DE" sz="1600" dirty="0" err="1"/>
              <a:t>the</a:t>
            </a:r>
            <a:r>
              <a:rPr lang="de-DE" sz="1600" dirty="0"/>
              <a:t> </a:t>
            </a:r>
            <a:r>
              <a:rPr lang="de-DE" sz="1600" dirty="0" err="1"/>
              <a:t>dipole</a:t>
            </a:r>
            <a:r>
              <a:rPr lang="de-DE" sz="1600" dirty="0"/>
              <a:t> </a:t>
            </a:r>
            <a:r>
              <a:rPr lang="de-DE" sz="1600" dirty="0" err="1"/>
              <a:t>to</a:t>
            </a:r>
            <a:r>
              <a:rPr lang="de-DE" sz="1600" dirty="0"/>
              <a:t> </a:t>
            </a:r>
            <a:r>
              <a:rPr lang="de-DE" sz="1600" dirty="0" err="1"/>
              <a:t>the</a:t>
            </a:r>
            <a:r>
              <a:rPr lang="de-DE" sz="1600" dirty="0"/>
              <a:t> Counts-in-</a:t>
            </a:r>
            <a:r>
              <a:rPr lang="de-DE" sz="1600" dirty="0" err="1"/>
              <a:t>Cell</a:t>
            </a:r>
            <a:r>
              <a:rPr lang="de-DE" sz="1600" dirty="0"/>
              <a:t>. </a:t>
            </a:r>
            <a:r>
              <a:rPr lang="de-DE" sz="1600" dirty="0" err="1"/>
              <a:t>When</a:t>
            </a:r>
            <a:r>
              <a:rPr lang="de-DE" sz="1600" dirty="0"/>
              <a:t> </a:t>
            </a:r>
            <a:r>
              <a:rPr lang="de-DE" sz="1600" dirty="0" err="1"/>
              <a:t>we</a:t>
            </a:r>
            <a:r>
              <a:rPr lang="de-DE" sz="1600" dirty="0"/>
              <a:t> </a:t>
            </a:r>
            <a:r>
              <a:rPr lang="de-DE" sz="1600" dirty="0" err="1"/>
              <a:t>take</a:t>
            </a:r>
            <a:r>
              <a:rPr lang="de-DE" sz="1600" dirty="0"/>
              <a:t> </a:t>
            </a:r>
            <a:r>
              <a:rPr lang="de-DE" sz="1600" dirty="0" err="1"/>
              <a:t>our</a:t>
            </a:r>
            <a:r>
              <a:rPr lang="de-DE" sz="1600" dirty="0"/>
              <a:t> </a:t>
            </a:r>
            <a:r>
              <a:rPr lang="de-DE" sz="1600" dirty="0" err="1"/>
              <a:t>data</a:t>
            </a:r>
            <a:r>
              <a:rPr lang="de-DE" sz="1600" dirty="0"/>
              <a:t> and bin </a:t>
            </a:r>
            <a:r>
              <a:rPr lang="de-DE" sz="1600" dirty="0" err="1"/>
              <a:t>it</a:t>
            </a:r>
            <a:r>
              <a:rPr lang="de-DE" sz="1600" dirty="0"/>
              <a:t> </a:t>
            </a:r>
            <a:r>
              <a:rPr lang="de-DE" sz="1600" dirty="0" err="1"/>
              <a:t>using</a:t>
            </a:r>
            <a:r>
              <a:rPr lang="de-DE" sz="1600" dirty="0"/>
              <a:t> </a:t>
            </a:r>
            <a:r>
              <a:rPr lang="de-DE" sz="1600" dirty="0" err="1"/>
              <a:t>Healpy</a:t>
            </a:r>
            <a:r>
              <a:rPr lang="de-DE" sz="1600" dirty="0"/>
              <a:t>, </a:t>
            </a:r>
            <a:r>
              <a:rPr lang="de-DE" sz="1600" dirty="0" err="1"/>
              <a:t>we</a:t>
            </a:r>
            <a:r>
              <a:rPr lang="de-DE" sz="1600" dirty="0"/>
              <a:t> </a:t>
            </a:r>
            <a:r>
              <a:rPr lang="de-DE" sz="1600" dirty="0" err="1"/>
              <a:t>get</a:t>
            </a:r>
            <a:r>
              <a:rPr lang="de-DE" sz="1600" dirty="0"/>
              <a:t> </a:t>
            </a:r>
            <a:r>
              <a:rPr lang="de-DE" sz="1600" dirty="0" err="1"/>
              <a:t>the</a:t>
            </a:r>
            <a:r>
              <a:rPr lang="de-DE" sz="1600" dirty="0"/>
              <a:t> Counts-in-</a:t>
            </a:r>
            <a:r>
              <a:rPr lang="de-DE" sz="1600" dirty="0" err="1"/>
              <a:t>Cell</a:t>
            </a:r>
            <a:r>
              <a:rPr lang="de-DE" sz="1600" dirty="0"/>
              <a:t>.</a:t>
            </a:r>
          </a:p>
          <a:p>
            <a:r>
              <a:rPr lang="de-DE" sz="1600" dirty="0" err="1"/>
              <a:t>Then</a:t>
            </a:r>
            <a:r>
              <a:rPr lang="de-DE" sz="1600" dirty="0"/>
              <a:t> </a:t>
            </a:r>
            <a:r>
              <a:rPr lang="de-DE" sz="1600" dirty="0" err="1"/>
              <a:t>we</a:t>
            </a:r>
            <a:r>
              <a:rPr lang="de-DE" sz="1600" dirty="0"/>
              <a:t> turn </a:t>
            </a:r>
            <a:r>
              <a:rPr lang="de-DE" sz="1600" dirty="0" err="1"/>
              <a:t>this</a:t>
            </a:r>
            <a:r>
              <a:rPr lang="de-DE" sz="1600" dirty="0"/>
              <a:t> </a:t>
            </a:r>
            <a:r>
              <a:rPr lang="de-DE" sz="1600" dirty="0" err="1"/>
              <a:t>map</a:t>
            </a:r>
            <a:r>
              <a:rPr lang="de-DE" sz="1600" dirty="0"/>
              <a:t>-view </a:t>
            </a:r>
            <a:r>
              <a:rPr lang="de-DE" sz="1600" dirty="0" err="1"/>
              <a:t>of</a:t>
            </a:r>
            <a:r>
              <a:rPr lang="de-DE" sz="1600" dirty="0"/>
              <a:t> </a:t>
            </a:r>
            <a:r>
              <a:rPr lang="de-DE" sz="1600" dirty="0" err="1"/>
              <a:t>the</a:t>
            </a:r>
            <a:r>
              <a:rPr lang="de-DE" sz="1600" dirty="0"/>
              <a:t> Counts-in-</a:t>
            </a:r>
            <a:r>
              <a:rPr lang="de-DE" sz="1600" dirty="0" err="1"/>
              <a:t>Cell</a:t>
            </a:r>
            <a:r>
              <a:rPr lang="de-DE" sz="1600" dirty="0"/>
              <a:t> </a:t>
            </a:r>
            <a:r>
              <a:rPr lang="de-DE" sz="1600" dirty="0" err="1"/>
              <a:t>into</a:t>
            </a:r>
            <a:r>
              <a:rPr lang="de-DE" sz="1600" dirty="0"/>
              <a:t> a </a:t>
            </a:r>
            <a:r>
              <a:rPr lang="de-DE" sz="1600" dirty="0" err="1"/>
              <a:t>histogram</a:t>
            </a:r>
            <a:r>
              <a:rPr lang="de-DE" sz="1600" dirty="0"/>
              <a:t>.</a:t>
            </a:r>
          </a:p>
        </p:txBody>
      </p:sp>
      <p:sp>
        <p:nvSpPr>
          <p:cNvPr id="4" name="Foliennummernplatzhalter 3"/>
          <p:cNvSpPr>
            <a:spLocks noGrp="1"/>
          </p:cNvSpPr>
          <p:nvPr>
            <p:ph type="sldNum" sz="quarter" idx="5"/>
          </p:nvPr>
        </p:nvSpPr>
        <p:spPr/>
        <p:txBody>
          <a:bodyPr/>
          <a:lstStyle/>
          <a:p>
            <a:fld id="{018A60BF-54B1-6948-931F-95F3033624DF}" type="slidenum">
              <a:rPr lang="en-GB" smtClean="0"/>
              <a:t>5</a:t>
            </a:fld>
            <a:endParaRPr lang="en-GB"/>
          </a:p>
        </p:txBody>
      </p:sp>
    </p:spTree>
    <p:extLst>
      <p:ext uri="{BB962C8B-B14F-4D97-AF65-F5344CB8AC3E}">
        <p14:creationId xmlns:p14="http://schemas.microsoft.com/office/powerpoint/2010/main" val="40076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err="1"/>
              <a:t>Compare</a:t>
            </a:r>
            <a:r>
              <a:rPr lang="de-DE" sz="1600" dirty="0"/>
              <a:t> </a:t>
            </a:r>
            <a:r>
              <a:rPr lang="de-DE" sz="1600" dirty="0" err="1"/>
              <a:t>histogram</a:t>
            </a:r>
            <a:r>
              <a:rPr lang="de-DE" sz="1600" dirty="0"/>
              <a:t> </a:t>
            </a:r>
            <a:r>
              <a:rPr lang="de-DE" sz="1600" dirty="0" err="1"/>
              <a:t>with</a:t>
            </a:r>
            <a:r>
              <a:rPr lang="de-DE" sz="1600" dirty="0"/>
              <a:t> Poisson -&gt; Not </a:t>
            </a:r>
            <a:r>
              <a:rPr lang="de-DE" sz="1600" dirty="0" err="1"/>
              <a:t>good</a:t>
            </a:r>
            <a:endParaRPr lang="de-DE" sz="1600" dirty="0"/>
          </a:p>
          <a:p>
            <a:r>
              <a:rPr lang="de-DE" sz="1600" dirty="0" err="1"/>
              <a:t>Assumes</a:t>
            </a:r>
            <a:r>
              <a:rPr lang="de-DE" sz="1600" dirty="0"/>
              <a:t> </a:t>
            </a:r>
            <a:r>
              <a:rPr lang="de-DE" sz="1600" dirty="0" err="1"/>
              <a:t>independent</a:t>
            </a:r>
            <a:r>
              <a:rPr lang="de-DE" sz="1600" dirty="0"/>
              <a:t> </a:t>
            </a:r>
            <a:r>
              <a:rPr lang="de-DE" sz="1600" dirty="0" err="1"/>
              <a:t>point</a:t>
            </a:r>
            <a:r>
              <a:rPr lang="de-DE" sz="1600" dirty="0"/>
              <a:t> </a:t>
            </a:r>
            <a:r>
              <a:rPr lang="de-DE" sz="1600" dirty="0" err="1"/>
              <a:t>sources</a:t>
            </a:r>
            <a:endParaRPr lang="de-DE" sz="1600" dirty="0"/>
          </a:p>
          <a:p>
            <a:r>
              <a:rPr lang="de-DE" sz="1600" dirty="0" err="1"/>
              <a:t>Better</a:t>
            </a:r>
            <a:r>
              <a:rPr lang="de-DE" sz="1600" dirty="0"/>
              <a:t> </a:t>
            </a:r>
            <a:r>
              <a:rPr lang="de-DE" sz="1600" dirty="0" err="1"/>
              <a:t>model</a:t>
            </a:r>
            <a:r>
              <a:rPr lang="de-DE" sz="1600" dirty="0"/>
              <a:t> </a:t>
            </a:r>
            <a:r>
              <a:rPr lang="de-DE" sz="1600" dirty="0" err="1"/>
              <a:t>is</a:t>
            </a:r>
            <a:r>
              <a:rPr lang="de-DE" sz="1600" dirty="0"/>
              <a:t> negative </a:t>
            </a:r>
            <a:r>
              <a:rPr lang="de-DE" sz="1600" dirty="0" err="1"/>
              <a:t>binomial</a:t>
            </a:r>
            <a:r>
              <a:rPr lang="de-DE" sz="1600" dirty="0"/>
              <a:t>, also </a:t>
            </a:r>
            <a:r>
              <a:rPr lang="de-DE" sz="1600" dirty="0" err="1"/>
              <a:t>describes</a:t>
            </a:r>
            <a:r>
              <a:rPr lang="de-DE" sz="1600" dirty="0"/>
              <a:t> multi-</a:t>
            </a:r>
            <a:r>
              <a:rPr lang="de-DE" sz="1600" dirty="0" err="1"/>
              <a:t>comp.</a:t>
            </a:r>
            <a:endParaRPr lang="de-DE" sz="1600" dirty="0"/>
          </a:p>
          <a:p>
            <a:endParaRPr lang="de-DE" sz="1600" dirty="0"/>
          </a:p>
          <a:p>
            <a:endParaRPr lang="de-DE" sz="1600" dirty="0"/>
          </a:p>
          <a:p>
            <a:r>
              <a:rPr lang="de-DE" sz="1600" dirty="0" err="1"/>
              <a:t>When</a:t>
            </a:r>
            <a:r>
              <a:rPr lang="de-DE" sz="1600" dirty="0"/>
              <a:t> </a:t>
            </a:r>
            <a:r>
              <a:rPr lang="de-DE" sz="1600" dirty="0" err="1"/>
              <a:t>we</a:t>
            </a:r>
            <a:r>
              <a:rPr lang="de-DE" sz="1600" dirty="0"/>
              <a:t> </a:t>
            </a:r>
            <a:r>
              <a:rPr lang="de-DE" sz="1600" dirty="0" err="1"/>
              <a:t>compare</a:t>
            </a:r>
            <a:r>
              <a:rPr lang="de-DE" sz="1600" dirty="0"/>
              <a:t> </a:t>
            </a:r>
            <a:r>
              <a:rPr lang="de-DE" sz="1600" dirty="0" err="1"/>
              <a:t>the</a:t>
            </a:r>
            <a:r>
              <a:rPr lang="de-DE" sz="1600" dirty="0"/>
              <a:t> </a:t>
            </a:r>
            <a:r>
              <a:rPr lang="de-DE" sz="1600" dirty="0" err="1"/>
              <a:t>Histogram</a:t>
            </a:r>
            <a:r>
              <a:rPr lang="de-DE" sz="1600" dirty="0"/>
              <a:t> </a:t>
            </a:r>
            <a:r>
              <a:rPr lang="de-DE" sz="1600" dirty="0" err="1"/>
              <a:t>with</a:t>
            </a:r>
            <a:r>
              <a:rPr lang="de-DE" sz="1600" dirty="0"/>
              <a:t> </a:t>
            </a:r>
            <a:r>
              <a:rPr lang="de-DE" sz="1600" dirty="0" err="1"/>
              <a:t>the</a:t>
            </a:r>
            <a:r>
              <a:rPr lang="de-DE" sz="1600" dirty="0"/>
              <a:t> </a:t>
            </a:r>
            <a:r>
              <a:rPr lang="de-DE" sz="1600" dirty="0" err="1"/>
              <a:t>standard</a:t>
            </a:r>
            <a:r>
              <a:rPr lang="de-DE" sz="1600" dirty="0"/>
              <a:t> Poisson </a:t>
            </a:r>
            <a:r>
              <a:rPr lang="de-DE" sz="1600" dirty="0" err="1"/>
              <a:t>distribution</a:t>
            </a:r>
            <a:r>
              <a:rPr lang="de-DE" sz="1600" dirty="0"/>
              <a:t>, </a:t>
            </a:r>
            <a:r>
              <a:rPr lang="de-DE" sz="1600" dirty="0" err="1"/>
              <a:t>we</a:t>
            </a:r>
            <a:r>
              <a:rPr lang="de-DE" sz="1600" dirty="0"/>
              <a:t> find </a:t>
            </a:r>
            <a:r>
              <a:rPr lang="de-DE" sz="1600" dirty="0" err="1"/>
              <a:t>that</a:t>
            </a:r>
            <a:r>
              <a:rPr lang="de-DE" sz="1600" dirty="0"/>
              <a:t> </a:t>
            </a:r>
            <a:r>
              <a:rPr lang="de-DE" sz="1600" dirty="0" err="1"/>
              <a:t>this</a:t>
            </a:r>
            <a:r>
              <a:rPr lang="de-DE" sz="1600" dirty="0"/>
              <a:t> </a:t>
            </a:r>
            <a:r>
              <a:rPr lang="de-DE" sz="1600" dirty="0" err="1"/>
              <a:t>is</a:t>
            </a:r>
            <a:r>
              <a:rPr lang="de-DE" sz="1600" dirty="0"/>
              <a:t> not </a:t>
            </a:r>
            <a:r>
              <a:rPr lang="de-DE" sz="1600" dirty="0" err="1"/>
              <a:t>able</a:t>
            </a:r>
            <a:r>
              <a:rPr lang="de-DE" sz="1600" dirty="0"/>
              <a:t> </a:t>
            </a:r>
            <a:r>
              <a:rPr lang="de-DE" sz="1600" dirty="0" err="1"/>
              <a:t>to</a:t>
            </a:r>
            <a:r>
              <a:rPr lang="de-DE" sz="1600" dirty="0"/>
              <a:t> </a:t>
            </a:r>
            <a:r>
              <a:rPr lang="de-DE" sz="1600" dirty="0" err="1"/>
              <a:t>describe</a:t>
            </a:r>
            <a:r>
              <a:rPr lang="de-DE" sz="1600" dirty="0"/>
              <a:t> </a:t>
            </a:r>
            <a:r>
              <a:rPr lang="de-DE" sz="1600" dirty="0" err="1"/>
              <a:t>our</a:t>
            </a:r>
            <a:r>
              <a:rPr lang="de-DE" sz="1600" dirty="0"/>
              <a:t> </a:t>
            </a:r>
            <a:r>
              <a:rPr lang="de-DE" sz="1600" dirty="0" err="1"/>
              <a:t>observed</a:t>
            </a:r>
            <a:r>
              <a:rPr lang="de-DE" sz="1600" dirty="0"/>
              <a:t> Counts-in-Cells. The </a:t>
            </a:r>
            <a:r>
              <a:rPr lang="de-DE" sz="1600" dirty="0" err="1"/>
              <a:t>reason</a:t>
            </a:r>
            <a:r>
              <a:rPr lang="de-DE" sz="1600" dirty="0"/>
              <a:t> </a:t>
            </a:r>
            <a:r>
              <a:rPr lang="de-DE" sz="1600" dirty="0" err="1"/>
              <a:t>for</a:t>
            </a:r>
            <a:r>
              <a:rPr lang="de-DE" sz="1600" dirty="0"/>
              <a:t> </a:t>
            </a:r>
            <a:r>
              <a:rPr lang="de-DE" sz="1600" dirty="0" err="1"/>
              <a:t>this</a:t>
            </a:r>
            <a:r>
              <a:rPr lang="de-DE" sz="1600" dirty="0"/>
              <a:t> </a:t>
            </a:r>
            <a:r>
              <a:rPr lang="de-DE" sz="1600" dirty="0" err="1"/>
              <a:t>is</a:t>
            </a:r>
            <a:r>
              <a:rPr lang="de-DE" sz="1600" dirty="0"/>
              <a:t> </a:t>
            </a:r>
            <a:r>
              <a:rPr lang="de-DE" sz="1600" dirty="0" err="1"/>
              <a:t>that</a:t>
            </a:r>
            <a:r>
              <a:rPr lang="de-DE" sz="1600" dirty="0"/>
              <a:t> </a:t>
            </a:r>
            <a:r>
              <a:rPr lang="de-DE" sz="1600" dirty="0" err="1"/>
              <a:t>the</a:t>
            </a:r>
            <a:r>
              <a:rPr lang="de-DE" sz="1600" dirty="0"/>
              <a:t> Poisson </a:t>
            </a:r>
            <a:r>
              <a:rPr lang="de-DE" sz="1600" dirty="0" err="1"/>
              <a:t>distribution</a:t>
            </a:r>
            <a:r>
              <a:rPr lang="de-DE" sz="1600" dirty="0"/>
              <a:t> </a:t>
            </a:r>
            <a:r>
              <a:rPr lang="de-DE" sz="1600" dirty="0" err="1"/>
              <a:t>assumes</a:t>
            </a:r>
            <a:r>
              <a:rPr lang="de-DE" sz="1600" dirty="0"/>
              <a:t> </a:t>
            </a:r>
            <a:r>
              <a:rPr lang="de-DE" sz="1600" dirty="0" err="1"/>
              <a:t>independent</a:t>
            </a:r>
            <a:r>
              <a:rPr lang="de-DE" sz="1600" dirty="0"/>
              <a:t> </a:t>
            </a:r>
            <a:r>
              <a:rPr lang="de-DE" sz="1600" dirty="0" err="1"/>
              <a:t>point</a:t>
            </a:r>
            <a:r>
              <a:rPr lang="de-DE" sz="1600" dirty="0"/>
              <a:t> </a:t>
            </a:r>
            <a:r>
              <a:rPr lang="de-DE" sz="1600" dirty="0" err="1"/>
              <a:t>sources</a:t>
            </a:r>
            <a:r>
              <a:rPr lang="de-DE" sz="1600" dirty="0"/>
              <a:t>, but at 144 MHz and 6 </a:t>
            </a:r>
            <a:r>
              <a:rPr lang="de-DE" sz="1600" dirty="0" err="1"/>
              <a:t>arcseconds</a:t>
            </a:r>
            <a:r>
              <a:rPr lang="de-DE" sz="1600" dirty="0"/>
              <a:t> </a:t>
            </a:r>
            <a:r>
              <a:rPr lang="de-DE" sz="1600" dirty="0" err="1"/>
              <a:t>we</a:t>
            </a:r>
            <a:r>
              <a:rPr lang="de-DE" sz="1600" dirty="0"/>
              <a:t> </a:t>
            </a:r>
            <a:r>
              <a:rPr lang="de-DE" sz="1600" dirty="0" err="1"/>
              <a:t>see</a:t>
            </a:r>
            <a:r>
              <a:rPr lang="de-DE" sz="1600" dirty="0"/>
              <a:t> a </a:t>
            </a:r>
            <a:r>
              <a:rPr lang="de-DE" sz="1600" dirty="0" err="1"/>
              <a:t>lot</a:t>
            </a:r>
            <a:r>
              <a:rPr lang="de-DE" sz="1600" dirty="0"/>
              <a:t> </a:t>
            </a:r>
            <a:r>
              <a:rPr lang="de-DE" sz="1600" dirty="0" err="1"/>
              <a:t>of</a:t>
            </a:r>
            <a:r>
              <a:rPr lang="de-DE" sz="1600" dirty="0"/>
              <a:t> </a:t>
            </a:r>
            <a:r>
              <a:rPr lang="de-DE" sz="1600" dirty="0" err="1"/>
              <a:t>components</a:t>
            </a:r>
            <a:r>
              <a:rPr lang="de-DE" sz="1600" dirty="0"/>
              <a:t> </a:t>
            </a:r>
            <a:r>
              <a:rPr lang="de-DE" sz="1600" dirty="0" err="1"/>
              <a:t>as</a:t>
            </a:r>
            <a:r>
              <a:rPr lang="de-DE" sz="1600" dirty="0"/>
              <a:t> </a:t>
            </a:r>
            <a:r>
              <a:rPr lang="de-DE" sz="1600" dirty="0" err="1"/>
              <a:t>for</a:t>
            </a:r>
            <a:r>
              <a:rPr lang="de-DE" sz="1600" dirty="0"/>
              <a:t> </a:t>
            </a:r>
            <a:r>
              <a:rPr lang="de-DE" sz="1600" dirty="0" err="1"/>
              <a:t>example</a:t>
            </a:r>
            <a:r>
              <a:rPr lang="de-DE" sz="1600" dirty="0"/>
              <a:t> </a:t>
            </a:r>
            <a:r>
              <a:rPr lang="de-DE" sz="1600" dirty="0" err="1"/>
              <a:t>the</a:t>
            </a:r>
            <a:r>
              <a:rPr lang="de-DE" sz="1600" dirty="0"/>
              <a:t> </a:t>
            </a:r>
            <a:r>
              <a:rPr lang="de-DE" sz="1600" dirty="0" err="1"/>
              <a:t>jets</a:t>
            </a:r>
            <a:r>
              <a:rPr lang="de-DE" sz="1600" dirty="0"/>
              <a:t> and </a:t>
            </a:r>
            <a:r>
              <a:rPr lang="de-DE" sz="1600" dirty="0" err="1"/>
              <a:t>core</a:t>
            </a:r>
            <a:r>
              <a:rPr lang="de-DE" sz="1600" dirty="0"/>
              <a:t> </a:t>
            </a:r>
            <a:r>
              <a:rPr lang="de-DE" sz="1600" dirty="0" err="1"/>
              <a:t>from</a:t>
            </a:r>
            <a:r>
              <a:rPr lang="de-DE" sz="1600" dirty="0"/>
              <a:t> AGNs.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A </a:t>
            </a:r>
            <a:r>
              <a:rPr lang="de-DE" sz="1600" dirty="0" err="1"/>
              <a:t>better</a:t>
            </a:r>
            <a:r>
              <a:rPr lang="de-DE" sz="1600" dirty="0"/>
              <a:t> </a:t>
            </a:r>
            <a:r>
              <a:rPr lang="de-DE" sz="1600" dirty="0" err="1"/>
              <a:t>model</a:t>
            </a:r>
            <a:r>
              <a:rPr lang="de-DE" sz="1600" dirty="0"/>
              <a:t> </a:t>
            </a:r>
            <a:r>
              <a:rPr lang="de-DE" sz="1600" dirty="0" err="1"/>
              <a:t>here</a:t>
            </a:r>
            <a:r>
              <a:rPr lang="de-DE" sz="1600" dirty="0"/>
              <a:t> </a:t>
            </a:r>
            <a:r>
              <a:rPr lang="de-DE" sz="1600" dirty="0" err="1"/>
              <a:t>is</a:t>
            </a:r>
            <a:r>
              <a:rPr lang="de-DE" sz="1600" dirty="0"/>
              <a:t> </a:t>
            </a:r>
            <a:r>
              <a:rPr lang="de-DE" sz="1600" dirty="0" err="1"/>
              <a:t>the</a:t>
            </a:r>
            <a:r>
              <a:rPr lang="de-DE" sz="1600" dirty="0"/>
              <a:t> negative </a:t>
            </a:r>
            <a:r>
              <a:rPr lang="de-DE" sz="1600" dirty="0" err="1"/>
              <a:t>binomial</a:t>
            </a:r>
            <a:r>
              <a:rPr lang="de-DE" sz="1600" dirty="0"/>
              <a:t> </a:t>
            </a:r>
            <a:r>
              <a:rPr lang="de-DE" sz="1600" dirty="0" err="1"/>
              <a:t>distribution</a:t>
            </a:r>
            <a:r>
              <a:rPr lang="de-DE" sz="1600" dirty="0"/>
              <a:t>, </a:t>
            </a:r>
            <a:r>
              <a:rPr lang="de-DE" sz="1600" dirty="0" err="1"/>
              <a:t>which</a:t>
            </a:r>
            <a:r>
              <a:rPr lang="de-DE" sz="1600" dirty="0"/>
              <a:t> </a:t>
            </a:r>
            <a:r>
              <a:rPr lang="de-DE" sz="1600" dirty="0" err="1"/>
              <a:t>is</a:t>
            </a:r>
            <a:r>
              <a:rPr lang="de-DE" sz="1600" dirty="0"/>
              <a:t> also </a:t>
            </a:r>
            <a:r>
              <a:rPr lang="de-DE" sz="1600" dirty="0" err="1"/>
              <a:t>able</a:t>
            </a:r>
            <a:r>
              <a:rPr lang="de-DE" sz="1600" dirty="0"/>
              <a:t> </a:t>
            </a:r>
            <a:r>
              <a:rPr lang="de-DE" sz="1600" dirty="0" err="1"/>
              <a:t>to</a:t>
            </a:r>
            <a:r>
              <a:rPr lang="de-DE" sz="1600" dirty="0"/>
              <a:t> </a:t>
            </a:r>
            <a:r>
              <a:rPr lang="de-DE" sz="1600" dirty="0" err="1"/>
              <a:t>describe</a:t>
            </a:r>
            <a:r>
              <a:rPr lang="de-DE" sz="1600" dirty="0"/>
              <a:t> </a:t>
            </a:r>
            <a:r>
              <a:rPr lang="de-DE" sz="1600" dirty="0" err="1"/>
              <a:t>the</a:t>
            </a:r>
            <a:r>
              <a:rPr lang="de-DE" sz="1600" dirty="0"/>
              <a:t> </a:t>
            </a:r>
            <a:r>
              <a:rPr lang="de-DE" sz="1600" dirty="0" err="1"/>
              <a:t>distribution</a:t>
            </a:r>
            <a:r>
              <a:rPr lang="de-DE" sz="1600" dirty="0"/>
              <a:t> </a:t>
            </a:r>
            <a:r>
              <a:rPr lang="de-DE" sz="1600" dirty="0" err="1"/>
              <a:t>of</a:t>
            </a:r>
            <a:r>
              <a:rPr lang="de-DE" sz="1600" dirty="0"/>
              <a:t> multi-</a:t>
            </a:r>
            <a:r>
              <a:rPr lang="de-DE" sz="1600" dirty="0" err="1"/>
              <a:t>component</a:t>
            </a:r>
            <a:r>
              <a:rPr lang="de-DE" sz="1600" dirty="0"/>
              <a:t> </a:t>
            </a:r>
            <a:r>
              <a:rPr lang="de-DE" sz="1600" dirty="0" err="1"/>
              <a:t>sources</a:t>
            </a:r>
            <a:r>
              <a:rPr lang="de-DE" sz="1600" dirty="0"/>
              <a:t> and </a:t>
            </a:r>
            <a:r>
              <a:rPr lang="de-DE" sz="1600" dirty="0" err="1"/>
              <a:t>gives</a:t>
            </a:r>
            <a:r>
              <a:rPr lang="de-DE" sz="1600" dirty="0"/>
              <a:t> a </a:t>
            </a:r>
            <a:r>
              <a:rPr lang="de-DE" sz="1600" dirty="0" err="1"/>
              <a:t>much</a:t>
            </a:r>
            <a:r>
              <a:rPr lang="de-DE" sz="1600" dirty="0"/>
              <a:t> </a:t>
            </a:r>
            <a:r>
              <a:rPr lang="de-DE" sz="1600" dirty="0" err="1"/>
              <a:t>better</a:t>
            </a:r>
            <a:r>
              <a:rPr lang="de-DE" sz="1600" dirty="0"/>
              <a:t> fit </a:t>
            </a:r>
            <a:r>
              <a:rPr lang="de-DE" sz="1600" dirty="0" err="1"/>
              <a:t>to</a:t>
            </a:r>
            <a:r>
              <a:rPr lang="de-DE" sz="1600" dirty="0"/>
              <a:t> </a:t>
            </a:r>
            <a:r>
              <a:rPr lang="de-DE" sz="1600" dirty="0" err="1"/>
              <a:t>the</a:t>
            </a:r>
            <a:r>
              <a:rPr lang="de-DE" sz="1600" dirty="0"/>
              <a:t> </a:t>
            </a:r>
            <a:r>
              <a:rPr lang="de-DE" sz="1600" dirty="0" err="1"/>
              <a:t>data</a:t>
            </a:r>
            <a:r>
              <a:rPr lang="de-DE" sz="1600" dirty="0"/>
              <a:t>.</a:t>
            </a:r>
          </a:p>
          <a:p>
            <a:endParaRPr lang="de-DE" sz="1600" dirty="0"/>
          </a:p>
        </p:txBody>
      </p:sp>
      <p:sp>
        <p:nvSpPr>
          <p:cNvPr id="4" name="Foliennummernplatzhalter 3"/>
          <p:cNvSpPr>
            <a:spLocks noGrp="1"/>
          </p:cNvSpPr>
          <p:nvPr>
            <p:ph type="sldNum" sz="quarter" idx="5"/>
          </p:nvPr>
        </p:nvSpPr>
        <p:spPr/>
        <p:txBody>
          <a:bodyPr/>
          <a:lstStyle/>
          <a:p>
            <a:fld id="{018A60BF-54B1-6948-931F-95F3033624DF}" type="slidenum">
              <a:rPr lang="en-GB" smtClean="0"/>
              <a:t>6</a:t>
            </a:fld>
            <a:endParaRPr lang="en-GB"/>
          </a:p>
        </p:txBody>
      </p:sp>
    </p:spTree>
    <p:extLst>
      <p:ext uri="{BB962C8B-B14F-4D97-AF65-F5344CB8AC3E}">
        <p14:creationId xmlns:p14="http://schemas.microsoft.com/office/powerpoint/2010/main" val="208885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a:t>So in </a:t>
            </a:r>
            <a:r>
              <a:rPr lang="de-DE" sz="1600" dirty="0" err="1"/>
              <a:t>this</a:t>
            </a:r>
            <a:r>
              <a:rPr lang="de-DE" sz="1600" dirty="0"/>
              <a:t> </a:t>
            </a:r>
            <a:r>
              <a:rPr lang="de-DE" sz="1600" dirty="0" err="1"/>
              <a:t>model</a:t>
            </a:r>
            <a:r>
              <a:rPr lang="de-DE" sz="1600" dirty="0"/>
              <a:t> </a:t>
            </a:r>
            <a:r>
              <a:rPr lang="de-DE" sz="1600" dirty="0" err="1"/>
              <a:t>we</a:t>
            </a:r>
            <a:r>
              <a:rPr lang="de-DE" sz="1600" dirty="0"/>
              <a:t> </a:t>
            </a:r>
            <a:r>
              <a:rPr lang="de-DE" sz="1600" dirty="0" err="1"/>
              <a:t>describe</a:t>
            </a:r>
            <a:r>
              <a:rPr lang="de-DE" sz="1600" dirty="0"/>
              <a:t> </a:t>
            </a:r>
            <a:r>
              <a:rPr lang="de-DE" sz="1600" dirty="0" err="1"/>
              <a:t>the</a:t>
            </a:r>
            <a:r>
              <a:rPr lang="de-DE" sz="1600" dirty="0"/>
              <a:t> total </a:t>
            </a:r>
            <a:r>
              <a:rPr lang="de-DE" sz="1600" dirty="0" err="1"/>
              <a:t>count</a:t>
            </a:r>
            <a:r>
              <a:rPr lang="de-DE" sz="1600" dirty="0"/>
              <a:t> </a:t>
            </a:r>
            <a:r>
              <a:rPr lang="de-DE" sz="1600" dirty="0" err="1"/>
              <a:t>of</a:t>
            </a:r>
            <a:r>
              <a:rPr lang="de-DE" sz="1600" dirty="0"/>
              <a:t> </a:t>
            </a:r>
            <a:r>
              <a:rPr lang="de-DE" sz="1600" dirty="0" err="1"/>
              <a:t>radio</a:t>
            </a:r>
            <a:r>
              <a:rPr lang="de-DE" sz="1600" dirty="0"/>
              <a:t> </a:t>
            </a:r>
            <a:r>
              <a:rPr lang="de-DE" sz="1600" dirty="0" err="1"/>
              <a:t>sources</a:t>
            </a:r>
            <a:r>
              <a:rPr lang="de-DE" sz="1600" dirty="0"/>
              <a:t> in </a:t>
            </a:r>
            <a:r>
              <a:rPr lang="de-DE" sz="1600" dirty="0" err="1"/>
              <a:t>any</a:t>
            </a:r>
            <a:r>
              <a:rPr lang="de-DE" sz="1600" dirty="0"/>
              <a:t> </a:t>
            </a:r>
            <a:r>
              <a:rPr lang="de-DE" sz="1600" dirty="0" err="1"/>
              <a:t>given</a:t>
            </a:r>
            <a:r>
              <a:rPr lang="de-DE" sz="1600" dirty="0"/>
              <a:t> </a:t>
            </a:r>
            <a:r>
              <a:rPr lang="de-DE" sz="1600" dirty="0" err="1"/>
              <a:t>cell</a:t>
            </a:r>
            <a:r>
              <a:rPr lang="de-DE" sz="1600" dirty="0"/>
              <a:t>, N, </a:t>
            </a:r>
            <a:r>
              <a:rPr lang="de-DE" sz="1600" dirty="0" err="1"/>
              <a:t>by</a:t>
            </a:r>
            <a:r>
              <a:rPr lang="de-DE" sz="1600" dirty="0"/>
              <a:t> a </a:t>
            </a:r>
            <a:r>
              <a:rPr lang="de-DE" sz="1600" dirty="0" err="1"/>
              <a:t>sum</a:t>
            </a:r>
            <a:r>
              <a:rPr lang="de-DE" sz="1600" dirty="0"/>
              <a:t>.</a:t>
            </a:r>
          </a:p>
        </p:txBody>
      </p:sp>
      <p:sp>
        <p:nvSpPr>
          <p:cNvPr id="4" name="Foliennummernplatzhalter 3"/>
          <p:cNvSpPr>
            <a:spLocks noGrp="1"/>
          </p:cNvSpPr>
          <p:nvPr>
            <p:ph type="sldNum" sz="quarter" idx="5"/>
          </p:nvPr>
        </p:nvSpPr>
        <p:spPr/>
        <p:txBody>
          <a:bodyPr/>
          <a:lstStyle/>
          <a:p>
            <a:fld id="{018A60BF-54B1-6948-931F-95F3033624DF}" type="slidenum">
              <a:rPr lang="en-GB" smtClean="0"/>
              <a:t>7</a:t>
            </a:fld>
            <a:endParaRPr lang="en-GB"/>
          </a:p>
        </p:txBody>
      </p:sp>
    </p:spTree>
    <p:extLst>
      <p:ext uri="{BB962C8B-B14F-4D97-AF65-F5344CB8AC3E}">
        <p14:creationId xmlns:p14="http://schemas.microsoft.com/office/powerpoint/2010/main" val="78841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err="1"/>
              <a:t>Sum</a:t>
            </a:r>
            <a:r>
              <a:rPr lang="de-DE" sz="1600" dirty="0"/>
              <a:t> </a:t>
            </a:r>
            <a:r>
              <a:rPr lang="de-DE" sz="1600" dirty="0" err="1"/>
              <a:t>over</a:t>
            </a:r>
            <a:r>
              <a:rPr lang="de-DE" sz="1600" dirty="0"/>
              <a:t> </a:t>
            </a:r>
            <a:r>
              <a:rPr lang="de-DE" sz="1600" dirty="0" err="1"/>
              <a:t>number</a:t>
            </a:r>
            <a:r>
              <a:rPr lang="de-DE" sz="1600" dirty="0"/>
              <a:t> </a:t>
            </a:r>
            <a:r>
              <a:rPr lang="de-DE" sz="1600" dirty="0" err="1"/>
              <a:t>of</a:t>
            </a:r>
            <a:r>
              <a:rPr lang="de-DE" sz="1600" dirty="0"/>
              <a:t> </a:t>
            </a:r>
            <a:r>
              <a:rPr lang="de-DE" sz="1600" dirty="0" err="1"/>
              <a:t>physical</a:t>
            </a:r>
            <a:r>
              <a:rPr lang="de-DE" sz="1600" dirty="0"/>
              <a:t> </a:t>
            </a:r>
            <a:r>
              <a:rPr lang="de-DE" sz="1600" dirty="0" err="1"/>
              <a:t>objects</a:t>
            </a:r>
            <a:r>
              <a:rPr lang="de-DE" sz="1600" dirty="0"/>
              <a:t>, </a:t>
            </a:r>
            <a:r>
              <a:rPr lang="de-DE" sz="1600" dirty="0" err="1"/>
              <a:t>Poissonian</a:t>
            </a:r>
            <a:r>
              <a:rPr lang="de-DE" sz="1600" dirty="0"/>
              <a:t>, </a:t>
            </a:r>
            <a:r>
              <a:rPr lang="de-DE" sz="1600" dirty="0" err="1"/>
              <a:t>as</a:t>
            </a:r>
            <a:r>
              <a:rPr lang="de-DE" sz="1600" dirty="0"/>
              <a:t> </a:t>
            </a:r>
            <a:r>
              <a:rPr lang="de-DE" sz="1600" dirty="0" err="1"/>
              <a:t>before</a:t>
            </a:r>
            <a:r>
              <a:rPr lang="de-DE" sz="1600" dirty="0"/>
              <a:t>.</a:t>
            </a:r>
          </a:p>
          <a:p>
            <a:r>
              <a:rPr lang="de-DE" sz="1600" dirty="0" err="1"/>
              <a:t>For</a:t>
            </a:r>
            <a:r>
              <a:rPr lang="de-DE" sz="1600" dirty="0"/>
              <a:t> </a:t>
            </a:r>
            <a:r>
              <a:rPr lang="de-DE" sz="1600" dirty="0" err="1"/>
              <a:t>every</a:t>
            </a:r>
            <a:r>
              <a:rPr lang="de-DE" sz="1600" dirty="0"/>
              <a:t> </a:t>
            </a:r>
            <a:r>
              <a:rPr lang="de-DE" sz="1600" dirty="0" err="1"/>
              <a:t>one</a:t>
            </a:r>
            <a:r>
              <a:rPr lang="de-DE" sz="1600" dirty="0"/>
              <a:t>, </a:t>
            </a:r>
            <a:r>
              <a:rPr lang="de-DE" sz="1600" dirty="0" err="1"/>
              <a:t>draw</a:t>
            </a:r>
            <a:r>
              <a:rPr lang="de-DE" sz="1600" dirty="0"/>
              <a:t> </a:t>
            </a:r>
            <a:r>
              <a:rPr lang="de-DE" sz="1600" dirty="0" err="1"/>
              <a:t>component</a:t>
            </a:r>
            <a:r>
              <a:rPr lang="de-DE" sz="1600" dirty="0"/>
              <a:t> </a:t>
            </a:r>
            <a:r>
              <a:rPr lang="de-DE" sz="1600" dirty="0" err="1"/>
              <a:t>from</a:t>
            </a:r>
            <a:r>
              <a:rPr lang="de-DE" sz="1600" dirty="0"/>
              <a:t> </a:t>
            </a:r>
            <a:r>
              <a:rPr lang="de-DE" sz="1600" dirty="0" err="1"/>
              <a:t>logarithmic</a:t>
            </a:r>
            <a:endParaRPr lang="de-DE" sz="1600" dirty="0"/>
          </a:p>
          <a:p>
            <a:r>
              <a:rPr lang="de-DE" sz="1600" dirty="0" err="1"/>
              <a:t>C_j</a:t>
            </a:r>
            <a:r>
              <a:rPr lang="de-DE" sz="1600" dirty="0"/>
              <a:t> = 1, 2, 3,.</a:t>
            </a:r>
          </a:p>
          <a:p>
            <a:r>
              <a:rPr lang="de-DE" sz="1600" dirty="0" err="1"/>
              <a:t>Compount</a:t>
            </a:r>
            <a:r>
              <a:rPr lang="de-DE" sz="1600" dirty="0"/>
              <a:t> Poisson -&gt; negative </a:t>
            </a:r>
            <a:r>
              <a:rPr lang="de-DE" sz="1600" dirty="0" err="1"/>
              <a:t>binomial</a:t>
            </a:r>
            <a:r>
              <a:rPr lang="de-DE" sz="1600" dirty="0"/>
              <a:t> </a:t>
            </a:r>
            <a:r>
              <a:rPr lang="de-DE" sz="1600" dirty="0" err="1"/>
              <a:t>distr</a:t>
            </a:r>
            <a:r>
              <a:rPr lang="de-DE" sz="1600" dirty="0"/>
              <a:t>.</a:t>
            </a:r>
          </a:p>
          <a:p>
            <a:endParaRPr lang="de-DE" sz="1600" dirty="0"/>
          </a:p>
          <a:p>
            <a:endParaRPr lang="de-DE" sz="1600" dirty="0"/>
          </a:p>
          <a:p>
            <a:r>
              <a:rPr lang="de-DE" sz="1600" dirty="0"/>
              <a:t>This </a:t>
            </a:r>
            <a:r>
              <a:rPr lang="de-DE" sz="1600" dirty="0" err="1"/>
              <a:t>sum</a:t>
            </a:r>
            <a:r>
              <a:rPr lang="de-DE" sz="1600" dirty="0"/>
              <a:t> </a:t>
            </a:r>
            <a:r>
              <a:rPr lang="de-DE" sz="1600" dirty="0" err="1"/>
              <a:t>runs</a:t>
            </a:r>
            <a:r>
              <a:rPr lang="de-DE" sz="1600" dirty="0"/>
              <a:t> </a:t>
            </a:r>
            <a:r>
              <a:rPr lang="de-DE" sz="1600" dirty="0" err="1"/>
              <a:t>over</a:t>
            </a:r>
            <a:r>
              <a:rPr lang="de-DE" sz="1600" dirty="0"/>
              <a:t> </a:t>
            </a:r>
            <a:r>
              <a:rPr lang="de-DE" sz="1600" dirty="0" err="1"/>
              <a:t>the</a:t>
            </a:r>
            <a:r>
              <a:rPr lang="de-DE" sz="1600" dirty="0"/>
              <a:t> total </a:t>
            </a:r>
            <a:r>
              <a:rPr lang="de-DE" sz="1600" dirty="0" err="1"/>
              <a:t>number</a:t>
            </a:r>
            <a:r>
              <a:rPr lang="de-DE" sz="1600" dirty="0"/>
              <a:t> </a:t>
            </a:r>
            <a:r>
              <a:rPr lang="de-DE" sz="1600" dirty="0" err="1"/>
              <a:t>of</a:t>
            </a:r>
            <a:r>
              <a:rPr lang="de-DE" sz="1600" dirty="0"/>
              <a:t> </a:t>
            </a:r>
            <a:r>
              <a:rPr lang="de-DE" sz="1600" dirty="0" err="1"/>
              <a:t>physical</a:t>
            </a:r>
            <a:r>
              <a:rPr lang="de-DE" sz="1600" dirty="0"/>
              <a:t> </a:t>
            </a:r>
            <a:r>
              <a:rPr lang="de-DE" sz="1600" dirty="0" err="1"/>
              <a:t>objects</a:t>
            </a:r>
            <a:r>
              <a:rPr lang="de-DE" sz="1600" dirty="0"/>
              <a:t>, </a:t>
            </a:r>
            <a:r>
              <a:rPr lang="de-DE" sz="1600" dirty="0" err="1"/>
              <a:t>which</a:t>
            </a:r>
            <a:r>
              <a:rPr lang="de-DE" sz="1600" dirty="0"/>
              <a:t> </a:t>
            </a:r>
            <a:r>
              <a:rPr lang="de-DE" sz="1600" dirty="0" err="1"/>
              <a:t>is</a:t>
            </a:r>
            <a:r>
              <a:rPr lang="de-DE" sz="1600" dirty="0"/>
              <a:t> Poisson </a:t>
            </a:r>
            <a:r>
              <a:rPr lang="de-DE" sz="1600" dirty="0" err="1"/>
              <a:t>distributed</a:t>
            </a:r>
            <a:r>
              <a:rPr lang="de-DE" sz="1600" dirty="0"/>
              <a:t>. So just </a:t>
            </a:r>
            <a:r>
              <a:rPr lang="de-DE" sz="1600" dirty="0" err="1"/>
              <a:t>as</a:t>
            </a:r>
            <a:r>
              <a:rPr lang="de-DE" sz="1600" dirty="0"/>
              <a:t> </a:t>
            </a:r>
            <a:r>
              <a:rPr lang="de-DE" sz="1600" dirty="0" err="1"/>
              <a:t>before</a:t>
            </a:r>
            <a:r>
              <a:rPr lang="de-DE" sz="1600" dirty="0"/>
              <a:t>. But </a:t>
            </a:r>
            <a:r>
              <a:rPr lang="de-DE" sz="1600" dirty="0" err="1"/>
              <a:t>now</a:t>
            </a:r>
            <a:r>
              <a:rPr lang="de-DE" sz="1600" dirty="0"/>
              <a:t> </a:t>
            </a:r>
            <a:r>
              <a:rPr lang="de-DE" sz="1600" dirty="0" err="1"/>
              <a:t>for</a:t>
            </a:r>
            <a:r>
              <a:rPr lang="de-DE" sz="1600" dirty="0"/>
              <a:t> </a:t>
            </a:r>
            <a:r>
              <a:rPr lang="de-DE" sz="1600" dirty="0" err="1"/>
              <a:t>every</a:t>
            </a:r>
            <a:r>
              <a:rPr lang="de-DE" sz="1600" dirty="0"/>
              <a:t> </a:t>
            </a:r>
            <a:r>
              <a:rPr lang="de-DE" sz="1600" dirty="0" err="1"/>
              <a:t>one</a:t>
            </a:r>
            <a:r>
              <a:rPr lang="de-DE" sz="1600" dirty="0"/>
              <a:t> </a:t>
            </a:r>
            <a:r>
              <a:rPr lang="de-DE" sz="1600" dirty="0" err="1"/>
              <a:t>of</a:t>
            </a:r>
            <a:r>
              <a:rPr lang="de-DE" sz="1600" dirty="0"/>
              <a:t> </a:t>
            </a:r>
            <a:r>
              <a:rPr lang="de-DE" sz="1600" dirty="0" err="1"/>
              <a:t>these</a:t>
            </a:r>
            <a:r>
              <a:rPr lang="de-DE" sz="1600" dirty="0"/>
              <a:t> </a:t>
            </a:r>
            <a:r>
              <a:rPr lang="de-DE" sz="1600" dirty="0" err="1"/>
              <a:t>objects</a:t>
            </a:r>
            <a:r>
              <a:rPr lang="de-DE" sz="1600" dirty="0"/>
              <a:t>, </a:t>
            </a:r>
            <a:r>
              <a:rPr lang="de-DE" sz="1600" dirty="0" err="1"/>
              <a:t>we</a:t>
            </a:r>
            <a:r>
              <a:rPr lang="de-DE" sz="1600" dirty="0"/>
              <a:t> </a:t>
            </a:r>
            <a:r>
              <a:rPr lang="de-DE" sz="1600" dirty="0" err="1"/>
              <a:t>draw</a:t>
            </a:r>
            <a:r>
              <a:rPr lang="de-DE" sz="1600" dirty="0"/>
              <a:t> a </a:t>
            </a:r>
            <a:r>
              <a:rPr lang="de-DE" sz="1600" dirty="0" err="1"/>
              <a:t>number</a:t>
            </a:r>
            <a:r>
              <a:rPr lang="de-DE" sz="1600" dirty="0"/>
              <a:t> </a:t>
            </a:r>
            <a:r>
              <a:rPr lang="de-DE" sz="1600" dirty="0" err="1"/>
              <a:t>of</a:t>
            </a:r>
            <a:r>
              <a:rPr lang="de-DE" sz="1600" dirty="0"/>
              <a:t> </a:t>
            </a:r>
            <a:r>
              <a:rPr lang="de-DE" sz="1600" dirty="0" err="1"/>
              <a:t>components</a:t>
            </a:r>
            <a:r>
              <a:rPr lang="de-DE" sz="1600" dirty="0"/>
              <a:t> and </a:t>
            </a:r>
            <a:r>
              <a:rPr lang="de-DE" sz="1600" dirty="0" err="1"/>
              <a:t>these</a:t>
            </a:r>
            <a:r>
              <a:rPr lang="de-DE" sz="1600" dirty="0"/>
              <a:t> </a:t>
            </a:r>
            <a:r>
              <a:rPr lang="de-DE" sz="1600" dirty="0" err="1"/>
              <a:t>are</a:t>
            </a:r>
            <a:r>
              <a:rPr lang="de-DE" sz="1600" dirty="0"/>
              <a:t> </a:t>
            </a:r>
            <a:r>
              <a:rPr lang="de-DE" sz="1600" dirty="0" err="1"/>
              <a:t>distributed</a:t>
            </a:r>
            <a:r>
              <a:rPr lang="de-DE" sz="1600" dirty="0"/>
              <a:t> </a:t>
            </a:r>
            <a:r>
              <a:rPr lang="de-DE" sz="1600" dirty="0" err="1"/>
              <a:t>logarithmic</a:t>
            </a:r>
            <a:r>
              <a:rPr lang="de-DE" sz="1600" dirty="0"/>
              <a:t> </a:t>
            </a:r>
            <a:r>
              <a:rPr lang="de-DE" sz="1600" dirty="0" err="1"/>
              <a:t>with</a:t>
            </a:r>
            <a:r>
              <a:rPr lang="de-DE" sz="1600" dirty="0"/>
              <a:t> </a:t>
            </a:r>
            <a:r>
              <a:rPr lang="de-DE" sz="1600" dirty="0" err="1"/>
              <a:t>parameter</a:t>
            </a:r>
            <a:r>
              <a:rPr lang="de-DE" sz="1600" dirty="0"/>
              <a:t> p. This </a:t>
            </a:r>
            <a:r>
              <a:rPr lang="de-DE" sz="1600" dirty="0" err="1"/>
              <a:t>distribution</a:t>
            </a:r>
            <a:r>
              <a:rPr lang="de-DE" sz="1600" dirty="0"/>
              <a:t> </a:t>
            </a:r>
            <a:r>
              <a:rPr lang="de-DE" sz="1600" dirty="0" err="1"/>
              <a:t>only</a:t>
            </a:r>
            <a:r>
              <a:rPr lang="de-DE" sz="1600" dirty="0"/>
              <a:t> </a:t>
            </a:r>
            <a:r>
              <a:rPr lang="de-DE" sz="1600" dirty="0" err="1"/>
              <a:t>gives</a:t>
            </a:r>
            <a:r>
              <a:rPr lang="de-DE" sz="1600" dirty="0"/>
              <a:t> </a:t>
            </a:r>
            <a:r>
              <a:rPr lang="de-DE" sz="1600" dirty="0" err="1"/>
              <a:t>us</a:t>
            </a:r>
            <a:r>
              <a:rPr lang="de-DE" sz="1600" dirty="0"/>
              <a:t> </a:t>
            </a:r>
            <a:r>
              <a:rPr lang="de-DE" sz="1600" dirty="0" err="1"/>
              <a:t>integers</a:t>
            </a:r>
            <a:r>
              <a:rPr lang="de-DE" sz="1600" dirty="0"/>
              <a:t> </a:t>
            </a:r>
            <a:r>
              <a:rPr lang="de-DE" sz="1600" dirty="0" err="1"/>
              <a:t>greater</a:t>
            </a:r>
            <a:r>
              <a:rPr lang="de-DE" sz="1600" dirty="0"/>
              <a:t> </a:t>
            </a:r>
            <a:r>
              <a:rPr lang="de-DE" sz="1600" dirty="0" err="1"/>
              <a:t>or</a:t>
            </a:r>
            <a:r>
              <a:rPr lang="de-DE" sz="1600" dirty="0"/>
              <a:t> </a:t>
            </a:r>
            <a:r>
              <a:rPr lang="de-DE" sz="1600" dirty="0" err="1"/>
              <a:t>equal</a:t>
            </a:r>
            <a:r>
              <a:rPr lang="de-DE" sz="1600" dirty="0"/>
              <a:t> 1. So </a:t>
            </a:r>
            <a:r>
              <a:rPr lang="de-DE" sz="1600" dirty="0" err="1"/>
              <a:t>for</a:t>
            </a:r>
            <a:r>
              <a:rPr lang="de-DE" sz="1600" dirty="0"/>
              <a:t> </a:t>
            </a:r>
            <a:r>
              <a:rPr lang="de-DE" sz="1600" dirty="0" err="1"/>
              <a:t>every</a:t>
            </a:r>
            <a:r>
              <a:rPr lang="de-DE" sz="1600" dirty="0"/>
              <a:t> </a:t>
            </a:r>
            <a:r>
              <a:rPr lang="de-DE" sz="1600" dirty="0" err="1"/>
              <a:t>objects</a:t>
            </a:r>
            <a:r>
              <a:rPr lang="de-DE" sz="1600" dirty="0"/>
              <a:t> </a:t>
            </a:r>
            <a:r>
              <a:rPr lang="de-DE" sz="1600" dirty="0" err="1"/>
              <a:t>we</a:t>
            </a:r>
            <a:r>
              <a:rPr lang="de-DE" sz="1600" dirty="0"/>
              <a:t> </a:t>
            </a:r>
            <a:r>
              <a:rPr lang="de-DE" sz="1600" dirty="0" err="1"/>
              <a:t>may</a:t>
            </a:r>
            <a:r>
              <a:rPr lang="de-DE" sz="1600" dirty="0"/>
              <a:t> </a:t>
            </a:r>
            <a:r>
              <a:rPr lang="de-DE" sz="1600" dirty="0" err="1"/>
              <a:t>have</a:t>
            </a:r>
            <a:r>
              <a:rPr lang="de-DE" sz="1600" dirty="0"/>
              <a:t> 1,2,3,… </a:t>
            </a:r>
            <a:r>
              <a:rPr lang="de-DE" sz="1600" dirty="0" err="1"/>
              <a:t>components</a:t>
            </a:r>
            <a:r>
              <a:rPr lang="de-DE" sz="1600" dirty="0"/>
              <a:t>. This </a:t>
            </a:r>
            <a:r>
              <a:rPr lang="de-DE" sz="1600" dirty="0" err="1"/>
              <a:t>method</a:t>
            </a:r>
            <a:r>
              <a:rPr lang="de-DE" sz="1600" dirty="0"/>
              <a:t> </a:t>
            </a:r>
            <a:r>
              <a:rPr lang="de-DE" sz="1600" dirty="0" err="1"/>
              <a:t>is</a:t>
            </a:r>
            <a:r>
              <a:rPr lang="de-DE" sz="1600" dirty="0"/>
              <a:t> </a:t>
            </a:r>
            <a:r>
              <a:rPr lang="de-DE" sz="1600" dirty="0" err="1"/>
              <a:t>called</a:t>
            </a:r>
            <a:r>
              <a:rPr lang="de-DE" sz="1600" dirty="0"/>
              <a:t> compound Poisson and </a:t>
            </a:r>
            <a:r>
              <a:rPr lang="de-DE" sz="1600" dirty="0" err="1"/>
              <a:t>results</a:t>
            </a:r>
            <a:r>
              <a:rPr lang="de-DE" sz="1600" dirty="0"/>
              <a:t> in </a:t>
            </a:r>
            <a:r>
              <a:rPr lang="de-DE" sz="1600" dirty="0" err="1"/>
              <a:t>the</a:t>
            </a:r>
            <a:r>
              <a:rPr lang="de-DE" sz="1600" dirty="0"/>
              <a:t> negative </a:t>
            </a:r>
            <a:r>
              <a:rPr lang="de-DE" sz="1600" dirty="0" err="1"/>
              <a:t>binomial</a:t>
            </a:r>
            <a:r>
              <a:rPr lang="de-DE" sz="1600" dirty="0"/>
              <a:t> </a:t>
            </a:r>
            <a:r>
              <a:rPr lang="de-DE" sz="1600" dirty="0" err="1"/>
              <a:t>distribution</a:t>
            </a:r>
            <a:r>
              <a:rPr lang="de-DE" sz="1600" dirty="0"/>
              <a:t>. </a:t>
            </a:r>
          </a:p>
          <a:p>
            <a:endParaRPr lang="de-DE" sz="1600" dirty="0"/>
          </a:p>
        </p:txBody>
      </p:sp>
      <p:sp>
        <p:nvSpPr>
          <p:cNvPr id="4" name="Foliennummernplatzhalter 3"/>
          <p:cNvSpPr>
            <a:spLocks noGrp="1"/>
          </p:cNvSpPr>
          <p:nvPr>
            <p:ph type="sldNum" sz="quarter" idx="5"/>
          </p:nvPr>
        </p:nvSpPr>
        <p:spPr/>
        <p:txBody>
          <a:bodyPr/>
          <a:lstStyle/>
          <a:p>
            <a:fld id="{018A60BF-54B1-6948-931F-95F3033624DF}" type="slidenum">
              <a:rPr lang="en-GB" smtClean="0"/>
              <a:t>8</a:t>
            </a:fld>
            <a:endParaRPr lang="en-GB"/>
          </a:p>
        </p:txBody>
      </p:sp>
    </p:spTree>
    <p:extLst>
      <p:ext uri="{BB962C8B-B14F-4D97-AF65-F5344CB8AC3E}">
        <p14:creationId xmlns:p14="http://schemas.microsoft.com/office/powerpoint/2010/main" val="285125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a:t>Easy </a:t>
            </a:r>
            <a:r>
              <a:rPr lang="de-DE" sz="1600" dirty="0" err="1"/>
              <a:t>to</a:t>
            </a:r>
            <a:r>
              <a:rPr lang="de-DE" sz="1600" dirty="0"/>
              <a:t> </a:t>
            </a:r>
            <a:r>
              <a:rPr lang="de-DE" sz="1600" dirty="0" err="1"/>
              <a:t>measure</a:t>
            </a:r>
            <a:r>
              <a:rPr lang="de-DE" sz="1600" dirty="0"/>
              <a:t> </a:t>
            </a:r>
            <a:r>
              <a:rPr lang="de-DE" sz="1600" dirty="0" err="1"/>
              <a:t>parameters</a:t>
            </a:r>
            <a:r>
              <a:rPr lang="de-DE" sz="1600" dirty="0"/>
              <a:t>, </a:t>
            </a:r>
            <a:r>
              <a:rPr lang="de-DE" sz="1600" dirty="0" err="1"/>
              <a:t>r</a:t>
            </a:r>
            <a:r>
              <a:rPr lang="de-DE" sz="1600" dirty="0"/>
              <a:t> and p, </a:t>
            </a:r>
            <a:r>
              <a:rPr lang="de-DE" sz="1600" dirty="0" err="1"/>
              <a:t>linked</a:t>
            </a:r>
            <a:r>
              <a:rPr lang="de-DE" sz="1600" dirty="0"/>
              <a:t> </a:t>
            </a:r>
            <a:r>
              <a:rPr lang="de-DE" sz="1600" dirty="0" err="1"/>
              <a:t>to</a:t>
            </a:r>
            <a:r>
              <a:rPr lang="de-DE" sz="1600" dirty="0"/>
              <a:t> </a:t>
            </a:r>
            <a:r>
              <a:rPr lang="de-DE" sz="1600" dirty="0" err="1"/>
              <a:t>mean</a:t>
            </a:r>
            <a:r>
              <a:rPr lang="de-DE" sz="1600" dirty="0"/>
              <a:t> and </a:t>
            </a:r>
            <a:r>
              <a:rPr lang="de-DE" sz="1600" dirty="0" err="1"/>
              <a:t>standard</a:t>
            </a:r>
            <a:r>
              <a:rPr lang="de-DE" sz="1600" dirty="0"/>
              <a:t>.</a:t>
            </a:r>
          </a:p>
          <a:p>
            <a:r>
              <a:rPr lang="de-DE" sz="1600" dirty="0"/>
              <a:t>Limit p-&gt;1, </a:t>
            </a:r>
            <a:r>
              <a:rPr lang="de-DE" sz="1600" dirty="0" err="1"/>
              <a:t>r</a:t>
            </a:r>
            <a:r>
              <a:rPr lang="de-DE" sz="1600" dirty="0"/>
              <a:t>-&gt;</a:t>
            </a:r>
            <a:r>
              <a:rPr lang="de-DE" sz="1600" dirty="0" err="1"/>
              <a:t>infty</a:t>
            </a:r>
            <a:r>
              <a:rPr lang="de-DE" sz="1600" dirty="0"/>
              <a:t> </a:t>
            </a:r>
            <a:r>
              <a:rPr lang="de-DE" sz="1600" dirty="0" err="1"/>
              <a:t>gives</a:t>
            </a:r>
            <a:r>
              <a:rPr lang="de-DE" sz="1600" dirty="0"/>
              <a:t> Poisson</a:t>
            </a:r>
          </a:p>
          <a:p>
            <a:r>
              <a:rPr lang="de-DE" sz="1600" dirty="0" err="1"/>
              <a:t>It‘s</a:t>
            </a:r>
            <a:r>
              <a:rPr lang="de-DE" sz="1600" dirty="0"/>
              <a:t> </a:t>
            </a:r>
            <a:r>
              <a:rPr lang="de-DE" sz="1600" dirty="0" err="1"/>
              <a:t>able</a:t>
            </a:r>
            <a:r>
              <a:rPr lang="de-DE" sz="1600" dirty="0"/>
              <a:t> </a:t>
            </a:r>
            <a:r>
              <a:rPr lang="de-DE" sz="1600" dirty="0" err="1"/>
              <a:t>to</a:t>
            </a:r>
            <a:r>
              <a:rPr lang="de-DE" sz="1600" dirty="0"/>
              <a:t> </a:t>
            </a:r>
            <a:r>
              <a:rPr lang="de-DE" sz="1600" dirty="0" err="1"/>
              <a:t>describe</a:t>
            </a:r>
            <a:r>
              <a:rPr lang="de-DE" sz="1600" dirty="0"/>
              <a:t> High-resolution </a:t>
            </a:r>
            <a:r>
              <a:rPr lang="de-DE" sz="1600" dirty="0" err="1"/>
              <a:t>with</a:t>
            </a:r>
            <a:r>
              <a:rPr lang="de-DE" sz="1600" dirty="0"/>
              <a:t> </a:t>
            </a:r>
            <a:r>
              <a:rPr lang="de-DE" sz="1600" dirty="0" err="1"/>
              <a:t>components</a:t>
            </a:r>
            <a:r>
              <a:rPr lang="de-DE" sz="1600" dirty="0"/>
              <a:t> and </a:t>
            </a:r>
            <a:r>
              <a:rPr lang="de-DE" sz="1600" dirty="0" err="1"/>
              <a:t>low-res</a:t>
            </a:r>
            <a:r>
              <a:rPr lang="de-DE" sz="1600" dirty="0"/>
              <a:t> </a:t>
            </a:r>
            <a:r>
              <a:rPr lang="de-DE" sz="1600" dirty="0" err="1"/>
              <a:t>with</a:t>
            </a:r>
            <a:r>
              <a:rPr lang="de-DE" sz="1600" dirty="0"/>
              <a:t> </a:t>
            </a:r>
            <a:r>
              <a:rPr lang="de-DE" sz="1600" dirty="0" err="1"/>
              <a:t>no</a:t>
            </a:r>
            <a:r>
              <a:rPr lang="de-DE" sz="1600" dirty="0"/>
              <a:t>.</a:t>
            </a:r>
          </a:p>
          <a:p>
            <a:r>
              <a:rPr lang="de-DE" sz="1600" dirty="0" err="1"/>
              <a:t>Biggest</a:t>
            </a:r>
            <a:r>
              <a:rPr lang="de-DE" sz="1600" dirty="0"/>
              <a:t> </a:t>
            </a:r>
            <a:r>
              <a:rPr lang="de-DE" sz="1600" dirty="0" err="1"/>
              <a:t>improvement</a:t>
            </a:r>
            <a:r>
              <a:rPr lang="de-DE" sz="1600" dirty="0"/>
              <a:t>-&gt; </a:t>
            </a:r>
            <a:r>
              <a:rPr lang="de-DE" sz="1600" dirty="0" err="1"/>
              <a:t>more</a:t>
            </a:r>
            <a:r>
              <a:rPr lang="de-DE" sz="1600" dirty="0"/>
              <a:t> </a:t>
            </a:r>
            <a:r>
              <a:rPr lang="de-DE" sz="1600" dirty="0" err="1"/>
              <a:t>realistic</a:t>
            </a:r>
            <a:r>
              <a:rPr lang="de-DE" sz="1600" dirty="0"/>
              <a:t> </a:t>
            </a:r>
            <a:r>
              <a:rPr lang="de-DE" sz="1600" dirty="0" err="1"/>
              <a:t>errorbars</a:t>
            </a:r>
            <a:endParaRPr lang="de-DE" sz="1600" dirty="0"/>
          </a:p>
          <a:p>
            <a:endParaRPr lang="de-DE" sz="1600" dirty="0"/>
          </a:p>
          <a:p>
            <a:endParaRPr lang="de-DE" sz="1600" dirty="0"/>
          </a:p>
          <a:p>
            <a:r>
              <a:rPr lang="de-DE" sz="1600" dirty="0"/>
              <a:t>The nice </a:t>
            </a:r>
            <a:r>
              <a:rPr lang="de-DE" sz="1600" dirty="0" err="1"/>
              <a:t>thing</a:t>
            </a:r>
            <a:r>
              <a:rPr lang="de-DE" sz="1600" dirty="0"/>
              <a:t> </a:t>
            </a:r>
            <a:r>
              <a:rPr lang="de-DE" sz="1600" dirty="0" err="1"/>
              <a:t>of</a:t>
            </a:r>
            <a:r>
              <a:rPr lang="de-DE" sz="1600" dirty="0"/>
              <a:t> </a:t>
            </a:r>
            <a:r>
              <a:rPr lang="de-DE" sz="1600" dirty="0" err="1"/>
              <a:t>this</a:t>
            </a:r>
            <a:r>
              <a:rPr lang="de-DE" sz="1600" dirty="0"/>
              <a:t> </a:t>
            </a:r>
            <a:r>
              <a:rPr lang="de-DE" sz="1600" dirty="0" err="1"/>
              <a:t>distribution</a:t>
            </a:r>
            <a:r>
              <a:rPr lang="de-DE" sz="1600" dirty="0"/>
              <a:t> </a:t>
            </a:r>
            <a:r>
              <a:rPr lang="de-DE" sz="1600" dirty="0" err="1"/>
              <a:t>as</a:t>
            </a:r>
            <a:r>
              <a:rPr lang="de-DE" sz="1600" dirty="0"/>
              <a:t> </a:t>
            </a:r>
            <a:r>
              <a:rPr lang="de-DE" sz="1600" dirty="0" err="1"/>
              <a:t>seen</a:t>
            </a:r>
            <a:r>
              <a:rPr lang="de-DE" sz="1600" dirty="0"/>
              <a:t> </a:t>
            </a:r>
            <a:r>
              <a:rPr lang="de-DE" sz="1600" dirty="0" err="1"/>
              <a:t>here</a:t>
            </a:r>
            <a:r>
              <a:rPr lang="de-DE" sz="1600" dirty="0"/>
              <a:t> </a:t>
            </a:r>
            <a:r>
              <a:rPr lang="de-DE" sz="1600" dirty="0" err="1"/>
              <a:t>is</a:t>
            </a:r>
            <a:r>
              <a:rPr lang="de-DE" sz="1600" dirty="0"/>
              <a:t>, </a:t>
            </a:r>
            <a:r>
              <a:rPr lang="de-DE" sz="1600" dirty="0" err="1"/>
              <a:t>that</a:t>
            </a:r>
            <a:r>
              <a:rPr lang="de-DE" sz="1600" dirty="0"/>
              <a:t> </a:t>
            </a:r>
            <a:r>
              <a:rPr lang="de-DE" sz="1600" dirty="0" err="1"/>
              <a:t>we</a:t>
            </a:r>
            <a:r>
              <a:rPr lang="de-DE" sz="1600" dirty="0"/>
              <a:t> </a:t>
            </a:r>
            <a:r>
              <a:rPr lang="de-DE" sz="1600" dirty="0" err="1"/>
              <a:t>can</a:t>
            </a:r>
            <a:r>
              <a:rPr lang="de-DE" sz="1600" dirty="0"/>
              <a:t> </a:t>
            </a:r>
            <a:r>
              <a:rPr lang="de-DE" sz="1600" dirty="0" err="1"/>
              <a:t>directly</a:t>
            </a:r>
            <a:r>
              <a:rPr lang="de-DE" sz="1600" dirty="0"/>
              <a:t> </a:t>
            </a:r>
            <a:r>
              <a:rPr lang="de-DE" sz="1600" dirty="0" err="1"/>
              <a:t>measure</a:t>
            </a:r>
            <a:r>
              <a:rPr lang="de-DE" sz="1600" dirty="0"/>
              <a:t> </a:t>
            </a:r>
            <a:r>
              <a:rPr lang="de-DE" sz="1600" dirty="0" err="1"/>
              <a:t>it‘s</a:t>
            </a:r>
            <a:r>
              <a:rPr lang="de-DE" sz="1600" dirty="0"/>
              <a:t> </a:t>
            </a:r>
            <a:r>
              <a:rPr lang="de-DE" sz="1600" dirty="0" err="1"/>
              <a:t>parameters</a:t>
            </a:r>
            <a:r>
              <a:rPr lang="de-DE" sz="1600" dirty="0"/>
              <a:t> </a:t>
            </a:r>
            <a:r>
              <a:rPr lang="de-DE" sz="1600" dirty="0" err="1"/>
              <a:t>from</a:t>
            </a:r>
            <a:r>
              <a:rPr lang="de-DE" sz="1600" dirty="0"/>
              <a:t> </a:t>
            </a:r>
            <a:r>
              <a:rPr lang="de-DE" sz="1600" dirty="0" err="1"/>
              <a:t>the</a:t>
            </a:r>
            <a:r>
              <a:rPr lang="de-DE" sz="1600" dirty="0"/>
              <a:t> </a:t>
            </a:r>
            <a:r>
              <a:rPr lang="de-DE" sz="1600" dirty="0" err="1"/>
              <a:t>data</a:t>
            </a:r>
            <a:r>
              <a:rPr lang="de-DE" sz="1600" dirty="0"/>
              <a:t>. Both </a:t>
            </a:r>
            <a:r>
              <a:rPr lang="de-DE" sz="1600" dirty="0" err="1"/>
              <a:t>parameters</a:t>
            </a:r>
            <a:r>
              <a:rPr lang="de-DE" sz="1600" dirty="0"/>
              <a:t>, </a:t>
            </a:r>
            <a:r>
              <a:rPr lang="de-DE" sz="1600" dirty="0" err="1"/>
              <a:t>r</a:t>
            </a:r>
            <a:r>
              <a:rPr lang="de-DE" sz="1600" dirty="0"/>
              <a:t> and p, </a:t>
            </a:r>
            <a:r>
              <a:rPr lang="de-DE" sz="1600" dirty="0" err="1"/>
              <a:t>are</a:t>
            </a:r>
            <a:r>
              <a:rPr lang="de-DE" sz="1600" dirty="0"/>
              <a:t> </a:t>
            </a:r>
            <a:r>
              <a:rPr lang="de-DE" sz="1600" dirty="0" err="1"/>
              <a:t>directly</a:t>
            </a:r>
            <a:r>
              <a:rPr lang="de-DE" sz="1600" dirty="0"/>
              <a:t> </a:t>
            </a:r>
            <a:r>
              <a:rPr lang="de-DE" sz="1600" dirty="0" err="1"/>
              <a:t>linked</a:t>
            </a:r>
            <a:r>
              <a:rPr lang="de-DE" sz="1600" dirty="0"/>
              <a:t> </a:t>
            </a:r>
            <a:r>
              <a:rPr lang="de-DE" sz="1600" dirty="0" err="1"/>
              <a:t>to</a:t>
            </a:r>
            <a:r>
              <a:rPr lang="de-DE" sz="1600" dirty="0"/>
              <a:t> </a:t>
            </a:r>
            <a:r>
              <a:rPr lang="de-DE" sz="1600" dirty="0" err="1"/>
              <a:t>the</a:t>
            </a:r>
            <a:r>
              <a:rPr lang="de-DE" sz="1600" dirty="0"/>
              <a:t> </a:t>
            </a:r>
            <a:r>
              <a:rPr lang="de-DE" sz="1600" dirty="0" err="1"/>
              <a:t>mean</a:t>
            </a:r>
            <a:r>
              <a:rPr lang="de-DE" sz="1600" dirty="0"/>
              <a:t> and </a:t>
            </a:r>
            <a:r>
              <a:rPr lang="de-DE" sz="1600" dirty="0" err="1"/>
              <a:t>standard</a:t>
            </a:r>
            <a:r>
              <a:rPr lang="de-DE" sz="1600" dirty="0"/>
              <a:t> </a:t>
            </a:r>
            <a:r>
              <a:rPr lang="de-DE" sz="1600" dirty="0" err="1"/>
              <a:t>deviation</a:t>
            </a:r>
            <a:r>
              <a:rPr lang="de-DE" sz="1600" dirty="0"/>
              <a:t> </a:t>
            </a:r>
            <a:r>
              <a:rPr lang="de-DE" sz="1600" dirty="0" err="1"/>
              <a:t>of</a:t>
            </a:r>
            <a:r>
              <a:rPr lang="de-DE" sz="1600" dirty="0"/>
              <a:t> </a:t>
            </a:r>
            <a:r>
              <a:rPr lang="de-DE" sz="1600" dirty="0" err="1"/>
              <a:t>the</a:t>
            </a:r>
            <a:r>
              <a:rPr lang="de-DE" sz="1600" dirty="0"/>
              <a:t> </a:t>
            </a:r>
            <a:r>
              <a:rPr lang="de-DE" sz="1600" dirty="0" err="1"/>
              <a:t>data</a:t>
            </a:r>
            <a:r>
              <a:rPr lang="de-DE" sz="1600" dirty="0"/>
              <a:t>. </a:t>
            </a:r>
            <a:r>
              <a:rPr lang="de-DE" sz="1600" dirty="0" err="1"/>
              <a:t>What</a:t>
            </a:r>
            <a:r>
              <a:rPr lang="de-DE" sz="1600" dirty="0"/>
              <a:t> </a:t>
            </a:r>
            <a:r>
              <a:rPr lang="de-DE" sz="1600" dirty="0" err="1"/>
              <a:t>is</a:t>
            </a:r>
            <a:r>
              <a:rPr lang="de-DE" sz="1600" dirty="0"/>
              <a:t> also nice </a:t>
            </a:r>
            <a:r>
              <a:rPr lang="de-DE" sz="1600" dirty="0" err="1"/>
              <a:t>is</a:t>
            </a:r>
            <a:r>
              <a:rPr lang="de-DE" sz="1600" dirty="0"/>
              <a:t> </a:t>
            </a:r>
            <a:r>
              <a:rPr lang="de-DE" sz="1600" dirty="0" err="1"/>
              <a:t>that</a:t>
            </a:r>
            <a:r>
              <a:rPr lang="de-DE" sz="1600" dirty="0"/>
              <a:t> in </a:t>
            </a:r>
            <a:r>
              <a:rPr lang="de-DE" sz="1600" dirty="0" err="1"/>
              <a:t>the</a:t>
            </a:r>
            <a:r>
              <a:rPr lang="de-DE" sz="1600" dirty="0"/>
              <a:t> </a:t>
            </a:r>
            <a:r>
              <a:rPr lang="de-DE" sz="1600" dirty="0" err="1"/>
              <a:t>limit</a:t>
            </a:r>
            <a:r>
              <a:rPr lang="de-DE" sz="1600" dirty="0"/>
              <a:t> </a:t>
            </a:r>
            <a:r>
              <a:rPr lang="de-DE" sz="1600" dirty="0" err="1"/>
              <a:t>of</a:t>
            </a:r>
            <a:r>
              <a:rPr lang="de-DE" sz="1600" dirty="0"/>
              <a:t> p </a:t>
            </a:r>
            <a:r>
              <a:rPr lang="de-DE" sz="1600" dirty="0" err="1"/>
              <a:t>goes</a:t>
            </a:r>
            <a:r>
              <a:rPr lang="de-DE" sz="1600" dirty="0"/>
              <a:t> </a:t>
            </a:r>
            <a:r>
              <a:rPr lang="de-DE" sz="1600" dirty="0" err="1"/>
              <a:t>to</a:t>
            </a:r>
            <a:r>
              <a:rPr lang="de-DE" sz="1600" dirty="0"/>
              <a:t> 1 and </a:t>
            </a:r>
            <a:r>
              <a:rPr lang="de-DE" sz="1600" dirty="0" err="1"/>
              <a:t>r</a:t>
            </a:r>
            <a:r>
              <a:rPr lang="de-DE" sz="1600" dirty="0"/>
              <a:t> </a:t>
            </a:r>
            <a:r>
              <a:rPr lang="de-DE" sz="1600" dirty="0" err="1"/>
              <a:t>goes</a:t>
            </a:r>
            <a:r>
              <a:rPr lang="de-DE" sz="1600" dirty="0"/>
              <a:t> </a:t>
            </a:r>
            <a:r>
              <a:rPr lang="de-DE" sz="1600" dirty="0" err="1"/>
              <a:t>to</a:t>
            </a:r>
            <a:r>
              <a:rPr lang="de-DE" sz="1600" dirty="0"/>
              <a:t> </a:t>
            </a:r>
            <a:r>
              <a:rPr lang="de-DE" sz="1600" dirty="0" err="1"/>
              <a:t>infinity</a:t>
            </a:r>
            <a:r>
              <a:rPr lang="de-DE" sz="1600" dirty="0"/>
              <a:t> </a:t>
            </a:r>
            <a:r>
              <a:rPr lang="de-DE" sz="1600" dirty="0" err="1"/>
              <a:t>this</a:t>
            </a:r>
            <a:r>
              <a:rPr lang="de-DE" sz="1600" dirty="0"/>
              <a:t> </a:t>
            </a:r>
            <a:r>
              <a:rPr lang="de-DE" sz="1600" dirty="0" err="1"/>
              <a:t>results</a:t>
            </a:r>
            <a:r>
              <a:rPr lang="de-DE" sz="1600" dirty="0"/>
              <a:t> in </a:t>
            </a:r>
            <a:r>
              <a:rPr lang="de-DE" sz="1600" dirty="0" err="1"/>
              <a:t>the</a:t>
            </a:r>
            <a:r>
              <a:rPr lang="de-DE" sz="1600" dirty="0"/>
              <a:t> Poisson </a:t>
            </a:r>
            <a:r>
              <a:rPr lang="de-DE" sz="1600" dirty="0" err="1"/>
              <a:t>distribution</a:t>
            </a:r>
            <a:r>
              <a:rPr lang="de-DE" sz="1600" dirty="0"/>
              <a:t> </a:t>
            </a:r>
            <a:r>
              <a:rPr lang="de-DE" sz="1600" dirty="0" err="1"/>
              <a:t>again</a:t>
            </a:r>
            <a:r>
              <a:rPr lang="de-DE" sz="1600" dirty="0"/>
              <a:t>. So </a:t>
            </a:r>
            <a:r>
              <a:rPr lang="de-DE" sz="1600" dirty="0" err="1"/>
              <a:t>the</a:t>
            </a:r>
            <a:r>
              <a:rPr lang="de-DE" sz="1600" dirty="0"/>
              <a:t> negative </a:t>
            </a:r>
            <a:r>
              <a:rPr lang="de-DE" sz="1600" dirty="0" err="1"/>
              <a:t>binomial</a:t>
            </a:r>
            <a:r>
              <a:rPr lang="de-DE" sz="1600" dirty="0"/>
              <a:t> </a:t>
            </a:r>
            <a:r>
              <a:rPr lang="de-DE" sz="1600" dirty="0" err="1"/>
              <a:t>distribution</a:t>
            </a:r>
            <a:r>
              <a:rPr lang="de-DE" sz="1600" dirty="0"/>
              <a:t> </a:t>
            </a:r>
            <a:r>
              <a:rPr lang="de-DE" sz="1600" dirty="0" err="1"/>
              <a:t>is</a:t>
            </a:r>
            <a:r>
              <a:rPr lang="de-DE" sz="1600" dirty="0"/>
              <a:t> </a:t>
            </a:r>
            <a:r>
              <a:rPr lang="de-DE" sz="1600" dirty="0" err="1"/>
              <a:t>able</a:t>
            </a:r>
            <a:r>
              <a:rPr lang="de-DE" sz="1600" dirty="0"/>
              <a:t> </a:t>
            </a:r>
            <a:r>
              <a:rPr lang="de-DE" sz="1600" dirty="0" err="1"/>
              <a:t>to</a:t>
            </a:r>
            <a:r>
              <a:rPr lang="de-DE" sz="1600" dirty="0"/>
              <a:t> </a:t>
            </a:r>
            <a:r>
              <a:rPr lang="de-DE" sz="1600" dirty="0" err="1"/>
              <a:t>describe</a:t>
            </a:r>
            <a:r>
              <a:rPr lang="de-DE" sz="1600" dirty="0"/>
              <a:t> high-resolution </a:t>
            </a:r>
            <a:r>
              <a:rPr lang="de-DE" sz="1600" dirty="0" err="1"/>
              <a:t>radio</a:t>
            </a:r>
            <a:r>
              <a:rPr lang="de-DE" sz="1600" dirty="0"/>
              <a:t> </a:t>
            </a:r>
            <a:r>
              <a:rPr lang="de-DE" sz="1600" dirty="0" err="1"/>
              <a:t>surveys</a:t>
            </a:r>
            <a:r>
              <a:rPr lang="de-DE" sz="1600" dirty="0"/>
              <a:t> </a:t>
            </a:r>
            <a:r>
              <a:rPr lang="de-DE" sz="1600" dirty="0" err="1"/>
              <a:t>with</a:t>
            </a:r>
            <a:r>
              <a:rPr lang="de-DE" sz="1600" dirty="0"/>
              <a:t> a </a:t>
            </a:r>
            <a:r>
              <a:rPr lang="de-DE" sz="1600" dirty="0" err="1"/>
              <a:t>lot</a:t>
            </a:r>
            <a:r>
              <a:rPr lang="de-DE" sz="1600" dirty="0"/>
              <a:t> </a:t>
            </a:r>
            <a:r>
              <a:rPr lang="de-DE" sz="1600" dirty="0" err="1"/>
              <a:t>of</a:t>
            </a:r>
            <a:r>
              <a:rPr lang="de-DE" sz="1600" dirty="0"/>
              <a:t> visible </a:t>
            </a:r>
            <a:r>
              <a:rPr lang="de-DE" sz="1600" dirty="0" err="1"/>
              <a:t>components</a:t>
            </a:r>
            <a:r>
              <a:rPr lang="de-DE" sz="1600" dirty="0"/>
              <a:t> but also </a:t>
            </a:r>
            <a:r>
              <a:rPr lang="de-DE" sz="1600" dirty="0" err="1"/>
              <a:t>low</a:t>
            </a:r>
            <a:r>
              <a:rPr lang="de-DE" sz="1600" dirty="0"/>
              <a:t>-resolution </a:t>
            </a:r>
            <a:r>
              <a:rPr lang="de-DE" sz="1600" dirty="0" err="1"/>
              <a:t>ones</a:t>
            </a:r>
            <a:r>
              <a:rPr lang="de-DE" sz="1600" dirty="0"/>
              <a:t> </a:t>
            </a:r>
            <a:r>
              <a:rPr lang="de-DE" sz="1600" dirty="0" err="1"/>
              <a:t>with</a:t>
            </a:r>
            <a:r>
              <a:rPr lang="de-DE" sz="1600" dirty="0"/>
              <a:t> </a:t>
            </a:r>
            <a:r>
              <a:rPr lang="de-DE" sz="1600" dirty="0" err="1"/>
              <a:t>almost</a:t>
            </a:r>
            <a:r>
              <a:rPr lang="de-DE" sz="1600" dirty="0"/>
              <a:t> </a:t>
            </a:r>
            <a:r>
              <a:rPr lang="de-DE" sz="1600" dirty="0" err="1"/>
              <a:t>no</a:t>
            </a:r>
            <a:r>
              <a:rPr lang="de-DE" sz="1600" dirty="0"/>
              <a:t> </a:t>
            </a:r>
            <a:r>
              <a:rPr lang="de-DE" sz="1600" dirty="0" err="1"/>
              <a:t>components</a:t>
            </a:r>
            <a:r>
              <a:rPr lang="de-DE" sz="1600" dirty="0"/>
              <a:t>. The </a:t>
            </a:r>
            <a:r>
              <a:rPr lang="de-DE" sz="1600" dirty="0" err="1"/>
              <a:t>biggest</a:t>
            </a:r>
            <a:r>
              <a:rPr lang="de-DE" sz="1600" dirty="0"/>
              <a:t> </a:t>
            </a:r>
            <a:r>
              <a:rPr lang="de-DE" sz="1600" dirty="0" err="1"/>
              <a:t>improvement</a:t>
            </a:r>
            <a:r>
              <a:rPr lang="de-DE" sz="1600" dirty="0"/>
              <a:t> </a:t>
            </a:r>
            <a:r>
              <a:rPr lang="de-DE" sz="1600" dirty="0" err="1"/>
              <a:t>from</a:t>
            </a:r>
            <a:r>
              <a:rPr lang="de-DE" sz="1600" dirty="0"/>
              <a:t> </a:t>
            </a:r>
            <a:r>
              <a:rPr lang="de-DE" sz="1600" dirty="0" err="1"/>
              <a:t>this</a:t>
            </a:r>
            <a:r>
              <a:rPr lang="de-DE" sz="1600" dirty="0"/>
              <a:t> </a:t>
            </a:r>
            <a:r>
              <a:rPr lang="de-DE" sz="1600" dirty="0" err="1"/>
              <a:t>that</a:t>
            </a:r>
            <a:r>
              <a:rPr lang="de-DE" sz="1600" dirty="0"/>
              <a:t> </a:t>
            </a:r>
            <a:r>
              <a:rPr lang="de-DE" sz="1600" dirty="0" err="1"/>
              <a:t>we</a:t>
            </a:r>
            <a:r>
              <a:rPr lang="de-DE" sz="1600" dirty="0"/>
              <a:t> </a:t>
            </a:r>
            <a:r>
              <a:rPr lang="de-DE" sz="1600" dirty="0" err="1"/>
              <a:t>see</a:t>
            </a:r>
            <a:r>
              <a:rPr lang="de-DE" sz="1600" dirty="0"/>
              <a:t> in </a:t>
            </a:r>
            <a:r>
              <a:rPr lang="de-DE" sz="1600" dirty="0" err="1"/>
              <a:t>the</a:t>
            </a:r>
            <a:r>
              <a:rPr lang="de-DE" sz="1600" dirty="0"/>
              <a:t> end </a:t>
            </a:r>
            <a:r>
              <a:rPr lang="de-DE" sz="1600" dirty="0" err="1"/>
              <a:t>are</a:t>
            </a:r>
            <a:r>
              <a:rPr lang="de-DE" sz="1600" dirty="0"/>
              <a:t> </a:t>
            </a:r>
            <a:r>
              <a:rPr lang="de-DE" sz="1600" dirty="0" err="1"/>
              <a:t>more</a:t>
            </a:r>
            <a:r>
              <a:rPr lang="de-DE" sz="1600" dirty="0"/>
              <a:t> </a:t>
            </a:r>
            <a:r>
              <a:rPr lang="de-DE" sz="1600" dirty="0" err="1"/>
              <a:t>realistic</a:t>
            </a:r>
            <a:r>
              <a:rPr lang="de-DE" sz="1600" dirty="0"/>
              <a:t> </a:t>
            </a:r>
            <a:r>
              <a:rPr lang="de-DE" sz="1600" dirty="0" err="1"/>
              <a:t>error</a:t>
            </a:r>
            <a:r>
              <a:rPr lang="de-DE" sz="1600" dirty="0"/>
              <a:t> </a:t>
            </a:r>
            <a:r>
              <a:rPr lang="de-DE" sz="1600" dirty="0" err="1"/>
              <a:t>bars</a:t>
            </a:r>
            <a:r>
              <a:rPr lang="de-DE" sz="1600" dirty="0"/>
              <a:t>, </a:t>
            </a:r>
            <a:r>
              <a:rPr lang="de-DE" sz="1600" dirty="0" err="1"/>
              <a:t>as</a:t>
            </a:r>
            <a:r>
              <a:rPr lang="de-DE" sz="1600" dirty="0"/>
              <a:t> </a:t>
            </a:r>
            <a:r>
              <a:rPr lang="de-DE" sz="1600" dirty="0" err="1"/>
              <a:t>the</a:t>
            </a:r>
            <a:r>
              <a:rPr lang="de-DE" sz="1600" dirty="0"/>
              <a:t> </a:t>
            </a:r>
            <a:r>
              <a:rPr lang="de-DE" sz="1600" dirty="0" err="1"/>
              <a:t>distribution</a:t>
            </a:r>
            <a:r>
              <a:rPr lang="de-DE" sz="1600" dirty="0"/>
              <a:t> </a:t>
            </a:r>
            <a:r>
              <a:rPr lang="de-DE" sz="1600" dirty="0" err="1"/>
              <a:t>describes</a:t>
            </a:r>
            <a:r>
              <a:rPr lang="de-DE" sz="1600" dirty="0"/>
              <a:t> </a:t>
            </a:r>
            <a:r>
              <a:rPr lang="de-DE" sz="1600" dirty="0" err="1"/>
              <a:t>the</a:t>
            </a:r>
            <a:r>
              <a:rPr lang="de-DE" sz="1600" dirty="0"/>
              <a:t> </a:t>
            </a:r>
            <a:r>
              <a:rPr lang="de-DE" sz="1600" dirty="0" err="1"/>
              <a:t>spread</a:t>
            </a:r>
            <a:r>
              <a:rPr lang="de-DE" sz="1600" dirty="0"/>
              <a:t> </a:t>
            </a:r>
            <a:r>
              <a:rPr lang="de-DE" sz="1600" dirty="0" err="1"/>
              <a:t>of</a:t>
            </a:r>
            <a:r>
              <a:rPr lang="de-DE" sz="1600" dirty="0"/>
              <a:t> </a:t>
            </a:r>
            <a:r>
              <a:rPr lang="de-DE" sz="1600" dirty="0" err="1"/>
              <a:t>the</a:t>
            </a:r>
            <a:r>
              <a:rPr lang="de-DE" sz="1600" dirty="0"/>
              <a:t> </a:t>
            </a:r>
            <a:r>
              <a:rPr lang="de-DE" sz="1600" dirty="0" err="1"/>
              <a:t>data</a:t>
            </a:r>
            <a:r>
              <a:rPr lang="de-DE" sz="1600" dirty="0"/>
              <a:t> </a:t>
            </a:r>
            <a:r>
              <a:rPr lang="de-DE" sz="1600" dirty="0" err="1"/>
              <a:t>better</a:t>
            </a:r>
            <a:r>
              <a:rPr lang="de-DE" sz="1600" dirty="0"/>
              <a:t>.</a:t>
            </a:r>
          </a:p>
        </p:txBody>
      </p:sp>
      <p:sp>
        <p:nvSpPr>
          <p:cNvPr id="4" name="Foliennummernplatzhalter 3"/>
          <p:cNvSpPr>
            <a:spLocks noGrp="1"/>
          </p:cNvSpPr>
          <p:nvPr>
            <p:ph type="sldNum" sz="quarter" idx="5"/>
          </p:nvPr>
        </p:nvSpPr>
        <p:spPr/>
        <p:txBody>
          <a:bodyPr/>
          <a:lstStyle/>
          <a:p>
            <a:fld id="{018A60BF-54B1-6948-931F-95F3033624DF}" type="slidenum">
              <a:rPr lang="en-GB" smtClean="0"/>
              <a:t>9</a:t>
            </a:fld>
            <a:endParaRPr lang="en-GB"/>
          </a:p>
        </p:txBody>
      </p:sp>
    </p:spTree>
    <p:extLst>
      <p:ext uri="{BB962C8B-B14F-4D97-AF65-F5344CB8AC3E}">
        <p14:creationId xmlns:p14="http://schemas.microsoft.com/office/powerpoint/2010/main" val="182437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1405229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1496395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40859614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el, Punkte &amp; Foto">
    <p:spTree>
      <p:nvGrpSpPr>
        <p:cNvPr id="1" name=""/>
        <p:cNvGrpSpPr/>
        <p:nvPr/>
      </p:nvGrpSpPr>
      <p:grpSpPr>
        <a:xfrm>
          <a:off x="0" y="0"/>
          <a:ext cx="0" cy="0"/>
          <a:chOff x="0" y="0"/>
          <a:chExt cx="0" cy="0"/>
        </a:xfrm>
      </p:grpSpPr>
      <p:sp>
        <p:nvSpPr>
          <p:cNvPr id="34" name="Textebene 1…"/>
          <p:cNvSpPr txBox="1">
            <a:spLocks noGrp="1"/>
          </p:cNvSpPr>
          <p:nvPr>
            <p:ph type="body" sz="half" idx="1" hasCustomPrompt="1"/>
          </p:nvPr>
        </p:nvSpPr>
        <p:spPr>
          <a:xfrm>
            <a:off x="320155" y="1653620"/>
            <a:ext cx="5985788" cy="4891639"/>
          </a:xfrm>
          <a:prstGeom prst="rect">
            <a:avLst/>
          </a:prstGeom>
        </p:spPr>
        <p:txBody>
          <a:bodyPr>
            <a:noAutofit/>
          </a:bodyPr>
          <a:lstStyle/>
          <a:p>
            <a:r>
              <a:t>Text für Folienpunkt</a:t>
            </a:r>
          </a:p>
          <a:p>
            <a:pPr lvl="1"/>
            <a:endParaRPr/>
          </a:p>
          <a:p>
            <a:pPr lvl="2"/>
            <a:endParaRPr/>
          </a:p>
          <a:p>
            <a:pPr lvl="3"/>
            <a:endParaRPr/>
          </a:p>
          <a:p>
            <a:pPr lvl="4"/>
            <a:endParaRPr/>
          </a:p>
        </p:txBody>
      </p:sp>
      <p:sp>
        <p:nvSpPr>
          <p:cNvPr id="35" name="Schüssel mit Pappardelle, Petersilienbutter, gerösteten Haselnüssen und geriebenem Parmesan"/>
          <p:cNvSpPr>
            <a:spLocks noGrp="1"/>
          </p:cNvSpPr>
          <p:nvPr>
            <p:ph type="pic" idx="21"/>
          </p:nvPr>
        </p:nvSpPr>
        <p:spPr>
          <a:xfrm>
            <a:off x="6473850" y="338726"/>
            <a:ext cx="5394938" cy="7021812"/>
          </a:xfrm>
          <a:prstGeom prst="rect">
            <a:avLst/>
          </a:prstGeom>
        </p:spPr>
        <p:txBody>
          <a:bodyPr lIns="91439" tIns="45719" rIns="91439" bIns="45719">
            <a:noAutofit/>
          </a:bodyPr>
          <a:lstStyle/>
          <a:p>
            <a:endParaRPr/>
          </a:p>
        </p:txBody>
      </p:sp>
      <p:sp>
        <p:nvSpPr>
          <p:cNvPr id="36" name="Folientitel"/>
          <p:cNvSpPr txBox="1">
            <a:spLocks noGrp="1"/>
          </p:cNvSpPr>
          <p:nvPr>
            <p:ph type="title" hasCustomPrompt="1"/>
          </p:nvPr>
        </p:nvSpPr>
        <p:spPr>
          <a:xfrm>
            <a:off x="583028" y="762181"/>
            <a:ext cx="5985788" cy="717551"/>
          </a:xfrm>
          <a:prstGeom prst="rect">
            <a:avLst/>
          </a:prstGeom>
        </p:spPr>
        <p:txBody>
          <a:bodyPr>
            <a:noAutofit/>
          </a:bodyPr>
          <a:lstStyle>
            <a:lvl1pPr>
              <a:lnSpc>
                <a:spcPct val="90000"/>
              </a:lnSpc>
            </a:lvl1pPr>
          </a:lstStyle>
          <a:p>
            <a:r>
              <a:t>Folientitel</a:t>
            </a:r>
          </a:p>
        </p:txBody>
      </p:sp>
      <p:sp>
        <p:nvSpPr>
          <p:cNvPr id="37" name="Foliennummer"/>
          <p:cNvSpPr txBox="1">
            <a:spLocks noGrp="1"/>
          </p:cNvSpPr>
          <p:nvPr>
            <p:ph type="sldNum" sz="quarter" idx="2"/>
          </p:nvPr>
        </p:nvSpPr>
        <p:spPr>
          <a:xfrm>
            <a:off x="11934668" y="6599848"/>
            <a:ext cx="211635" cy="201315"/>
          </a:xfrm>
          <a:prstGeom prst="rect">
            <a:avLst/>
          </a:prstGeom>
        </p:spPr>
        <p:txBody>
          <a:bodyPr/>
          <a:lstStyle/>
          <a:p>
            <a:fld id="{86CB4B4D-7CA3-9044-876B-883B54F8677D}" type="slidenum">
              <a:t>‹Nr.›</a:t>
            </a:fld>
            <a:endParaRPr/>
          </a:p>
        </p:txBody>
      </p:sp>
      <p:cxnSp>
        <p:nvCxnSpPr>
          <p:cNvPr id="2" name="Straight Connector 9">
            <a:extLst>
              <a:ext uri="{FF2B5EF4-FFF2-40B4-BE49-F238E27FC236}">
                <a16:creationId xmlns:a16="http://schemas.microsoft.com/office/drawing/2014/main" id="{5B1B8754-F453-B77D-B15A-FB6A4ADAA508}"/>
              </a:ext>
            </a:extLst>
          </p:cNvPr>
          <p:cNvCxnSpPr>
            <a:cxnSpLocks/>
          </p:cNvCxnSpPr>
          <p:nvPr userDrawn="1"/>
        </p:nvCxnSpPr>
        <p:spPr>
          <a:xfrm>
            <a:off x="583028" y="1488560"/>
            <a:ext cx="5985788"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442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45"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6" name="Folientitel"/>
          <p:cNvSpPr txBox="1">
            <a:spLocks noGrp="1"/>
          </p:cNvSpPr>
          <p:nvPr>
            <p:ph type="title" hasCustomPrompt="1"/>
          </p:nvPr>
        </p:nvSpPr>
        <p:spPr>
          <a:prstGeom prst="rect">
            <a:avLst/>
          </a:prstGeom>
        </p:spPr>
        <p:txBody>
          <a:bodyPr/>
          <a:lstStyle/>
          <a:p>
            <a:r>
              <a:t>Folientitel</a:t>
            </a:r>
          </a:p>
        </p:txBody>
      </p:sp>
    </p:spTree>
    <p:extLst>
      <p:ext uri="{BB962C8B-B14F-4D97-AF65-F5344CB8AC3E}">
        <p14:creationId xmlns:p14="http://schemas.microsoft.com/office/powerpoint/2010/main" val="2630841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394" y="365125"/>
            <a:ext cx="11531212" cy="1325563"/>
          </a:xfrm>
        </p:spPr>
        <p:txBody>
          <a:bodyPr/>
          <a:lstStyle>
            <a:lvl1pPr algn="ctr">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5/29/24</a:t>
            </a:fld>
            <a:endParaRPr lang="en-US"/>
          </a:p>
        </p:txBody>
      </p:sp>
      <p:sp>
        <p:nvSpPr>
          <p:cNvPr id="5" name="Footer Placeholder 4"/>
          <p:cNvSpPr>
            <a:spLocks noGrp="1"/>
          </p:cNvSpPr>
          <p:nvPr>
            <p:ph type="ftr" sz="quarter" idx="11"/>
          </p:nvPr>
        </p:nvSpPr>
        <p:spPr/>
        <p:txBody>
          <a:bodyPr/>
          <a:lstStyle/>
          <a:p>
            <a:endParaRPr lang="en-US"/>
          </a:p>
        </p:txBody>
      </p:sp>
      <p:sp>
        <p:nvSpPr>
          <p:cNvPr id="11" name="Slide Number Placeholder 5">
            <a:extLst>
              <a:ext uri="{FF2B5EF4-FFF2-40B4-BE49-F238E27FC236}">
                <a16:creationId xmlns:a16="http://schemas.microsoft.com/office/drawing/2014/main" id="{CEC5EE10-C341-18A0-75FF-B43924338DB1}"/>
              </a:ext>
            </a:extLst>
          </p:cNvPr>
          <p:cNvSpPr txBox="1">
            <a:spLocks/>
          </p:cNvSpPr>
          <p:nvPr userDrawn="1"/>
        </p:nvSpPr>
        <p:spPr>
          <a:xfrm>
            <a:off x="11725836" y="6583681"/>
            <a:ext cx="498438"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71E98-A417-4ECC-ACEB-C0490C20DB04}" type="slidenum">
              <a:rPr lang="en-US" sz="1400" smtClean="0"/>
              <a:pPr algn="ctr"/>
              <a:t>‹Nr.›</a:t>
            </a:fld>
            <a:endParaRPr lang="en-US" sz="1400" dirty="0"/>
          </a:p>
        </p:txBody>
      </p:sp>
      <p:cxnSp>
        <p:nvCxnSpPr>
          <p:cNvPr id="8" name="Straight Connector 9">
            <a:extLst>
              <a:ext uri="{FF2B5EF4-FFF2-40B4-BE49-F238E27FC236}">
                <a16:creationId xmlns:a16="http://schemas.microsoft.com/office/drawing/2014/main" id="{6DF2EF0A-FCFA-8DAE-434C-5FFA5883B524}"/>
              </a:ext>
            </a:extLst>
          </p:cNvPr>
          <p:cNvCxnSpPr>
            <a:cxnSpLocks/>
          </p:cNvCxnSpPr>
          <p:nvPr userDrawn="1"/>
        </p:nvCxnSpPr>
        <p:spPr>
          <a:xfrm>
            <a:off x="838200" y="1461608"/>
            <a:ext cx="10515600"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56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C2B07E4-CDF9-4C88-A2F3-04620E58224D}" type="datetimeFigureOut">
              <a:rPr lang="en-US" smtClean="0"/>
              <a:t>5/29/24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580470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C2B07E4-CDF9-4C88-A2F3-04620E58224D}" type="datetimeFigureOut">
              <a:rPr lang="en-US" smtClean="0"/>
              <a:t>5/29/24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‹Nr.›</a:t>
            </a:fld>
            <a:endParaRPr lang="en-US"/>
          </a:p>
        </p:txBody>
      </p:sp>
      <p:cxnSp>
        <p:nvCxnSpPr>
          <p:cNvPr id="9" name="Straight Connector 9">
            <a:extLst>
              <a:ext uri="{FF2B5EF4-FFF2-40B4-BE49-F238E27FC236}">
                <a16:creationId xmlns:a16="http://schemas.microsoft.com/office/drawing/2014/main" id="{6B16EB8E-5F24-265F-1571-FAD6E96D41BC}"/>
              </a:ext>
            </a:extLst>
          </p:cNvPr>
          <p:cNvCxnSpPr>
            <a:cxnSpLocks/>
          </p:cNvCxnSpPr>
          <p:nvPr userDrawn="1"/>
        </p:nvCxnSpPr>
        <p:spPr>
          <a:xfrm>
            <a:off x="838200" y="1461608"/>
            <a:ext cx="10515600"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C31DC46-6271-6DB8-BADF-E760130CAB89}"/>
              </a:ext>
            </a:extLst>
          </p:cNvPr>
          <p:cNvSpPr>
            <a:spLocks noGrp="1"/>
          </p:cNvSpPr>
          <p:nvPr>
            <p:ph type="title"/>
          </p:nvPr>
        </p:nvSpPr>
        <p:spPr>
          <a:xfrm>
            <a:off x="330394" y="365125"/>
            <a:ext cx="11531212" cy="1325563"/>
          </a:xfrm>
        </p:spPr>
        <p:txBody>
          <a:bodyPr/>
          <a:lstStyle>
            <a:lvl1pPr algn="ctr">
              <a:defRPr/>
            </a:lvl1pPr>
          </a:lstStyle>
          <a:p>
            <a:r>
              <a:rPr lang="en-GB" dirty="0"/>
              <a:t>Click to edit Master title style</a:t>
            </a:r>
            <a:endParaRPr lang="en-US" dirty="0"/>
          </a:p>
        </p:txBody>
      </p:sp>
      <p:sp>
        <p:nvSpPr>
          <p:cNvPr id="2" name="Slide Number Placeholder 5">
            <a:extLst>
              <a:ext uri="{FF2B5EF4-FFF2-40B4-BE49-F238E27FC236}">
                <a16:creationId xmlns:a16="http://schemas.microsoft.com/office/drawing/2014/main" id="{638ABFAD-8C07-506D-31EF-824B27782145}"/>
              </a:ext>
            </a:extLst>
          </p:cNvPr>
          <p:cNvSpPr txBox="1">
            <a:spLocks/>
          </p:cNvSpPr>
          <p:nvPr userDrawn="1"/>
        </p:nvSpPr>
        <p:spPr>
          <a:xfrm>
            <a:off x="11725836" y="6583681"/>
            <a:ext cx="498438"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71E98-A417-4ECC-ACEB-C0490C20DB04}" type="slidenum">
              <a:rPr lang="en-US" sz="1200" smtClean="0"/>
              <a:pPr algn="ctr"/>
              <a:t>‹Nr.›</a:t>
            </a:fld>
            <a:endParaRPr lang="en-US" sz="1200" dirty="0"/>
          </a:p>
        </p:txBody>
      </p:sp>
    </p:spTree>
    <p:extLst>
      <p:ext uri="{BB962C8B-B14F-4D97-AF65-F5344CB8AC3E}">
        <p14:creationId xmlns:p14="http://schemas.microsoft.com/office/powerpoint/2010/main" val="3821768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C2B07E4-CDF9-4C88-A2F3-04620E58224D}" type="datetimeFigureOut">
              <a:rPr lang="en-US" smtClean="0"/>
              <a:t>5/29/24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71E98-A417-4ECC-ACEB-C0490C20DB04}" type="slidenum">
              <a:rPr lang="en-US" smtClean="0"/>
              <a:t>‹Nr.›</a:t>
            </a:fld>
            <a:endParaRPr lang="en-US"/>
          </a:p>
        </p:txBody>
      </p:sp>
      <p:cxnSp>
        <p:nvCxnSpPr>
          <p:cNvPr id="10" name="Straight Connector 9">
            <a:extLst>
              <a:ext uri="{FF2B5EF4-FFF2-40B4-BE49-F238E27FC236}">
                <a16:creationId xmlns:a16="http://schemas.microsoft.com/office/drawing/2014/main" id="{AE5593DA-3338-4B9E-C232-5797ACDC8265}"/>
              </a:ext>
            </a:extLst>
          </p:cNvPr>
          <p:cNvCxnSpPr>
            <a:cxnSpLocks/>
          </p:cNvCxnSpPr>
          <p:nvPr userDrawn="1"/>
        </p:nvCxnSpPr>
        <p:spPr>
          <a:xfrm>
            <a:off x="838200" y="1461608"/>
            <a:ext cx="10515600"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6831916-700C-938B-D879-2CAB8B262356}"/>
              </a:ext>
            </a:extLst>
          </p:cNvPr>
          <p:cNvSpPr>
            <a:spLocks noGrp="1"/>
          </p:cNvSpPr>
          <p:nvPr>
            <p:ph type="title"/>
          </p:nvPr>
        </p:nvSpPr>
        <p:spPr>
          <a:xfrm>
            <a:off x="330394" y="365125"/>
            <a:ext cx="11531212" cy="1325563"/>
          </a:xfrm>
        </p:spPr>
        <p:txBody>
          <a:bodyPr/>
          <a:lstStyle>
            <a:lvl1pPr algn="ctr">
              <a:defRPr/>
            </a:lvl1pPr>
          </a:lstStyle>
          <a:p>
            <a:r>
              <a:rPr lang="en-GB" dirty="0"/>
              <a:t>Click to edit Master title style</a:t>
            </a:r>
            <a:endParaRPr lang="en-US" dirty="0"/>
          </a:p>
        </p:txBody>
      </p:sp>
      <p:sp>
        <p:nvSpPr>
          <p:cNvPr id="2" name="Slide Number Placeholder 5">
            <a:extLst>
              <a:ext uri="{FF2B5EF4-FFF2-40B4-BE49-F238E27FC236}">
                <a16:creationId xmlns:a16="http://schemas.microsoft.com/office/drawing/2014/main" id="{6D7EE8E4-90B3-8EF7-770F-397E80C8DB4E}"/>
              </a:ext>
            </a:extLst>
          </p:cNvPr>
          <p:cNvSpPr txBox="1">
            <a:spLocks/>
          </p:cNvSpPr>
          <p:nvPr userDrawn="1"/>
        </p:nvSpPr>
        <p:spPr>
          <a:xfrm>
            <a:off x="11725836" y="6583681"/>
            <a:ext cx="498438"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71E98-A417-4ECC-ACEB-C0490C20DB04}" type="slidenum">
              <a:rPr lang="en-US" sz="1200" smtClean="0"/>
              <a:pPr algn="ctr"/>
              <a:t>‹Nr.›</a:t>
            </a:fld>
            <a:endParaRPr lang="en-US" sz="1200" dirty="0"/>
          </a:p>
        </p:txBody>
      </p:sp>
    </p:spTree>
    <p:extLst>
      <p:ext uri="{BB962C8B-B14F-4D97-AF65-F5344CB8AC3E}">
        <p14:creationId xmlns:p14="http://schemas.microsoft.com/office/powerpoint/2010/main" val="1419441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2B07E4-CDF9-4C88-A2F3-04620E58224D}" type="datetimeFigureOut">
              <a:rPr lang="en-US" smtClean="0"/>
              <a:t>5/29/24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71E98-A417-4ECC-ACEB-C0490C20DB04}" type="slidenum">
              <a:rPr lang="en-US" smtClean="0"/>
              <a:t>‹Nr.›</a:t>
            </a:fld>
            <a:endParaRPr lang="en-US"/>
          </a:p>
        </p:txBody>
      </p:sp>
      <p:cxnSp>
        <p:nvCxnSpPr>
          <p:cNvPr id="7" name="Straight Connector 9">
            <a:extLst>
              <a:ext uri="{FF2B5EF4-FFF2-40B4-BE49-F238E27FC236}">
                <a16:creationId xmlns:a16="http://schemas.microsoft.com/office/drawing/2014/main" id="{B784D019-470D-6864-04FC-E9D2154D5456}"/>
              </a:ext>
            </a:extLst>
          </p:cNvPr>
          <p:cNvCxnSpPr>
            <a:cxnSpLocks/>
          </p:cNvCxnSpPr>
          <p:nvPr userDrawn="1"/>
        </p:nvCxnSpPr>
        <p:spPr>
          <a:xfrm>
            <a:off x="838200" y="1461608"/>
            <a:ext cx="10515600"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6A3083A-9C68-7A21-287F-CE5E5BDA15D3}"/>
              </a:ext>
            </a:extLst>
          </p:cNvPr>
          <p:cNvSpPr>
            <a:spLocks noGrp="1"/>
          </p:cNvSpPr>
          <p:nvPr>
            <p:ph type="title"/>
          </p:nvPr>
        </p:nvSpPr>
        <p:spPr>
          <a:xfrm>
            <a:off x="330394" y="365125"/>
            <a:ext cx="11531212" cy="1325563"/>
          </a:xfrm>
        </p:spPr>
        <p:txBody>
          <a:bodyPr/>
          <a:lstStyle>
            <a:lvl1pPr algn="ctr">
              <a:defRPr/>
            </a:lvl1pPr>
          </a:lstStyle>
          <a:p>
            <a:r>
              <a:rPr lang="en-GB" dirty="0"/>
              <a:t>Click to edit Master title style</a:t>
            </a:r>
            <a:endParaRPr lang="en-US" dirty="0"/>
          </a:p>
        </p:txBody>
      </p:sp>
      <p:sp>
        <p:nvSpPr>
          <p:cNvPr id="2" name="Slide Number Placeholder 5">
            <a:extLst>
              <a:ext uri="{FF2B5EF4-FFF2-40B4-BE49-F238E27FC236}">
                <a16:creationId xmlns:a16="http://schemas.microsoft.com/office/drawing/2014/main" id="{E1F30EB9-B00C-432F-0A77-BC3E5D969F70}"/>
              </a:ext>
            </a:extLst>
          </p:cNvPr>
          <p:cNvSpPr txBox="1">
            <a:spLocks/>
          </p:cNvSpPr>
          <p:nvPr userDrawn="1"/>
        </p:nvSpPr>
        <p:spPr>
          <a:xfrm>
            <a:off x="11725836" y="6583681"/>
            <a:ext cx="498438"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71E98-A417-4ECC-ACEB-C0490C20DB04}" type="slidenum">
              <a:rPr lang="en-US" sz="1200" smtClean="0"/>
              <a:pPr algn="ctr"/>
              <a:t>‹Nr.›</a:t>
            </a:fld>
            <a:endParaRPr lang="en-US" sz="1200" dirty="0"/>
          </a:p>
        </p:txBody>
      </p:sp>
    </p:spTree>
    <p:extLst>
      <p:ext uri="{BB962C8B-B14F-4D97-AF65-F5344CB8AC3E}">
        <p14:creationId xmlns:p14="http://schemas.microsoft.com/office/powerpoint/2010/main" val="19351837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B07E4-CDF9-4C88-A2F3-04620E58224D}" type="datetimeFigureOut">
              <a:rPr lang="en-US" smtClean="0"/>
              <a:t>5/29/24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741647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5/29/24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‹Nr.›</a:t>
            </a:fld>
            <a:endParaRPr lang="en-US"/>
          </a:p>
        </p:txBody>
      </p:sp>
      <p:cxnSp>
        <p:nvCxnSpPr>
          <p:cNvPr id="8" name="Straight Connector 9">
            <a:extLst>
              <a:ext uri="{FF2B5EF4-FFF2-40B4-BE49-F238E27FC236}">
                <a16:creationId xmlns:a16="http://schemas.microsoft.com/office/drawing/2014/main" id="{03F00675-D798-2309-12CE-7E25C4B0E736}"/>
              </a:ext>
            </a:extLst>
          </p:cNvPr>
          <p:cNvCxnSpPr>
            <a:cxnSpLocks/>
          </p:cNvCxnSpPr>
          <p:nvPr userDrawn="1"/>
        </p:nvCxnSpPr>
        <p:spPr>
          <a:xfrm>
            <a:off x="838200" y="2069640"/>
            <a:ext cx="393382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523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5/29/24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‹Nr.›</a:t>
            </a:fld>
            <a:endParaRPr lang="en-US"/>
          </a:p>
        </p:txBody>
      </p:sp>
      <p:cxnSp>
        <p:nvCxnSpPr>
          <p:cNvPr id="8" name="Straight Connector 9">
            <a:extLst>
              <a:ext uri="{FF2B5EF4-FFF2-40B4-BE49-F238E27FC236}">
                <a16:creationId xmlns:a16="http://schemas.microsoft.com/office/drawing/2014/main" id="{E66E6AE8-59DB-8597-7197-25F96C900A6F}"/>
              </a:ext>
            </a:extLst>
          </p:cNvPr>
          <p:cNvCxnSpPr>
            <a:cxnSpLocks/>
          </p:cNvCxnSpPr>
          <p:nvPr userDrawn="1"/>
        </p:nvCxnSpPr>
        <p:spPr>
          <a:xfrm>
            <a:off x="838200" y="2069640"/>
            <a:ext cx="393382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018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B07E4-CDF9-4C88-A2F3-04620E58224D}" type="datetimeFigureOut">
              <a:rPr lang="en-US" smtClean="0"/>
              <a:pPr/>
              <a:t>5/29/24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71E98-A417-4ECC-ACEB-C0490C20DB04}" type="slidenum">
              <a:rPr lang="en-US" smtClean="0"/>
              <a:pPr/>
              <a:t>‹Nr.›</a:t>
            </a:fld>
            <a:endParaRPr lang="en-US"/>
          </a:p>
        </p:txBody>
      </p:sp>
    </p:spTree>
    <p:extLst>
      <p:ext uri="{BB962C8B-B14F-4D97-AF65-F5344CB8AC3E}">
        <p14:creationId xmlns:p14="http://schemas.microsoft.com/office/powerpoint/2010/main" val="685080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emf"/><Relationship Id="rId3" Type="http://schemas.openxmlformats.org/officeDocument/2006/relationships/image" Target="../media/image1.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emf"/><Relationship Id="rId2" Type="http://schemas.openxmlformats.org/officeDocument/2006/relationships/notesSlide" Target="../notesSlides/notesSlide13.xml"/><Relationship Id="rId16"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emf"/><Relationship Id="rId15" Type="http://schemas.openxmlformats.org/officeDocument/2006/relationships/image" Target="../media/image49.emf"/><Relationship Id="rId10" Type="http://schemas.openxmlformats.org/officeDocument/2006/relationships/image" Target="../media/image44.png"/><Relationship Id="rId19" Type="http://schemas.openxmlformats.org/officeDocument/2006/relationships/image" Target="../media/image53.emf"/><Relationship Id="rId4" Type="http://schemas.openxmlformats.org/officeDocument/2006/relationships/image" Target="../media/image38.emf"/><Relationship Id="rId9" Type="http://schemas.openxmlformats.org/officeDocument/2006/relationships/image" Target="../media/image43.png"/><Relationship Id="rId1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emf"/><Relationship Id="rId5" Type="http://schemas.openxmlformats.org/officeDocument/2006/relationships/image" Target="../media/image25.png"/><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9.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3.em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3.em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EE9AD78-8E96-BB63-4344-9566B5305D2E}"/>
              </a:ext>
            </a:extLst>
          </p:cNvPr>
          <p:cNvPicPr>
            <a:picLocks noChangeAspect="1"/>
          </p:cNvPicPr>
          <p:nvPr/>
        </p:nvPicPr>
        <p:blipFill>
          <a:blip r:embed="rId3"/>
          <a:srcRect/>
          <a:stretch/>
        </p:blipFill>
        <p:spPr>
          <a:xfrm>
            <a:off x="0" y="289864"/>
            <a:ext cx="12192000" cy="6278273"/>
          </a:xfrm>
          <a:prstGeom prst="rect">
            <a:avLst/>
          </a:prstGeom>
        </p:spPr>
      </p:pic>
      <p:cxnSp>
        <p:nvCxnSpPr>
          <p:cNvPr id="9" name="Straight Connector 8">
            <a:extLst>
              <a:ext uri="{FF2B5EF4-FFF2-40B4-BE49-F238E27FC236}">
                <a16:creationId xmlns:a16="http://schemas.microsoft.com/office/drawing/2014/main" id="{C70C466A-F450-9060-B034-00E501A29807}"/>
              </a:ext>
            </a:extLst>
          </p:cNvPr>
          <p:cNvCxnSpPr/>
          <p:nvPr/>
        </p:nvCxnSpPr>
        <p:spPr>
          <a:xfrm>
            <a:off x="1040517" y="2994449"/>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C23ABA-2966-A7EA-B4C4-024B423433FB}"/>
              </a:ext>
            </a:extLst>
          </p:cNvPr>
          <p:cNvSpPr txBox="1"/>
          <p:nvPr/>
        </p:nvSpPr>
        <p:spPr>
          <a:xfrm>
            <a:off x="5176367" y="5055057"/>
            <a:ext cx="1836913" cy="461665"/>
          </a:xfrm>
          <a:prstGeom prst="rect">
            <a:avLst/>
          </a:prstGeom>
          <a:noFill/>
        </p:spPr>
        <p:txBody>
          <a:bodyPr wrap="none" rtlCol="0">
            <a:spAutoFit/>
          </a:bodyPr>
          <a:lstStyle/>
          <a:p>
            <a:pPr algn="ctr"/>
            <a:r>
              <a:rPr lang="en-GB" sz="2400" dirty="0"/>
              <a:t>Lukas </a:t>
            </a:r>
            <a:r>
              <a:rPr lang="en-GB" sz="2400" dirty="0" err="1"/>
              <a:t>Böhme</a:t>
            </a:r>
            <a:endParaRPr lang="en-GB" sz="2400" dirty="0"/>
          </a:p>
        </p:txBody>
      </p:sp>
      <p:sp>
        <p:nvSpPr>
          <p:cNvPr id="18" name="TextBox 17">
            <a:extLst>
              <a:ext uri="{FF2B5EF4-FFF2-40B4-BE49-F238E27FC236}">
                <a16:creationId xmlns:a16="http://schemas.microsoft.com/office/drawing/2014/main" id="{9B58C227-D25F-017A-3C16-A9D024ED24F3}"/>
              </a:ext>
            </a:extLst>
          </p:cNvPr>
          <p:cNvSpPr txBox="1"/>
          <p:nvPr/>
        </p:nvSpPr>
        <p:spPr>
          <a:xfrm>
            <a:off x="995361" y="1758251"/>
            <a:ext cx="10201275" cy="830997"/>
          </a:xfrm>
          <a:prstGeom prst="rect">
            <a:avLst/>
          </a:prstGeom>
          <a:noFill/>
        </p:spPr>
        <p:txBody>
          <a:bodyPr wrap="square">
            <a:spAutoFit/>
          </a:bodyPr>
          <a:lstStyle/>
          <a:p>
            <a:pPr algn="ctr"/>
            <a:r>
              <a:rPr lang="en-AU" sz="4800" b="1"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Cosmic Radio Dipole</a:t>
            </a:r>
          </a:p>
        </p:txBody>
      </p:sp>
      <p:pic>
        <p:nvPicPr>
          <p:cNvPr id="7" name="Grafik 6" descr="Ein Bild, das Screenshot, Text, Schrift, Schwarz enthält.&#10;&#10;Automatisch generierte Beschreibung">
            <a:extLst>
              <a:ext uri="{FF2B5EF4-FFF2-40B4-BE49-F238E27FC236}">
                <a16:creationId xmlns:a16="http://schemas.microsoft.com/office/drawing/2014/main" id="{AE48B2BB-0A30-D79D-3627-17E296C969DF}"/>
              </a:ext>
            </a:extLst>
          </p:cNvPr>
          <p:cNvPicPr>
            <a:picLocks noChangeAspect="1"/>
          </p:cNvPicPr>
          <p:nvPr/>
        </p:nvPicPr>
        <p:blipFill>
          <a:blip r:embed="rId4"/>
          <a:stretch>
            <a:fillRect/>
          </a:stretch>
        </p:blipFill>
        <p:spPr>
          <a:xfrm>
            <a:off x="286426" y="23635"/>
            <a:ext cx="2843743" cy="1641602"/>
          </a:xfrm>
          <a:prstGeom prst="rect">
            <a:avLst/>
          </a:prstGeom>
        </p:spPr>
      </p:pic>
      <p:sp>
        <p:nvSpPr>
          <p:cNvPr id="20" name="Textfeld 19">
            <a:extLst>
              <a:ext uri="{FF2B5EF4-FFF2-40B4-BE49-F238E27FC236}">
                <a16:creationId xmlns:a16="http://schemas.microsoft.com/office/drawing/2014/main" id="{3A96CFF7-92B0-4B05-445A-4057352FC9B2}"/>
              </a:ext>
            </a:extLst>
          </p:cNvPr>
          <p:cNvSpPr txBox="1"/>
          <p:nvPr/>
        </p:nvSpPr>
        <p:spPr>
          <a:xfrm>
            <a:off x="-97722" y="3776263"/>
            <a:ext cx="184731" cy="369332"/>
          </a:xfrm>
          <a:prstGeom prst="rect">
            <a:avLst/>
          </a:prstGeom>
          <a:noFill/>
        </p:spPr>
        <p:txBody>
          <a:bodyPr wrap="none" rtlCol="0">
            <a:spAutoFit/>
          </a:bodyPr>
          <a:lstStyle/>
          <a:p>
            <a:endParaRPr lang="de-DE" dirty="0"/>
          </a:p>
        </p:txBody>
      </p:sp>
      <p:pic>
        <p:nvPicPr>
          <p:cNvPr id="23" name="Grafik 22">
            <a:extLst>
              <a:ext uri="{FF2B5EF4-FFF2-40B4-BE49-F238E27FC236}">
                <a16:creationId xmlns:a16="http://schemas.microsoft.com/office/drawing/2014/main" id="{9A7AB978-C25F-7ABF-8606-3C6255D380D4}"/>
              </a:ext>
            </a:extLst>
          </p:cNvPr>
          <p:cNvPicPr>
            <a:picLocks noChangeAspect="1"/>
          </p:cNvPicPr>
          <p:nvPr/>
        </p:nvPicPr>
        <p:blipFill>
          <a:blip r:embed="rId5"/>
          <a:stretch>
            <a:fillRect/>
          </a:stretch>
        </p:blipFill>
        <p:spPr>
          <a:xfrm>
            <a:off x="10773869" y="289863"/>
            <a:ext cx="1131705" cy="862251"/>
          </a:xfrm>
          <a:prstGeom prst="rect">
            <a:avLst/>
          </a:prstGeom>
        </p:spPr>
      </p:pic>
      <p:sp>
        <p:nvSpPr>
          <p:cNvPr id="6" name="Rechteck 5">
            <a:extLst>
              <a:ext uri="{FF2B5EF4-FFF2-40B4-BE49-F238E27FC236}">
                <a16:creationId xmlns:a16="http://schemas.microsoft.com/office/drawing/2014/main" id="{3AC0619D-A6B6-44DD-E17E-3BD8DA4D0AB3}"/>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9">
            <a:extLst>
              <a:ext uri="{FF2B5EF4-FFF2-40B4-BE49-F238E27FC236}">
                <a16:creationId xmlns:a16="http://schemas.microsoft.com/office/drawing/2014/main" id="{4AE1F886-112A-5D42-D8B6-8E97042B9694}"/>
              </a:ext>
            </a:extLst>
          </p:cNvPr>
          <p:cNvSpPr txBox="1"/>
          <p:nvPr/>
        </p:nvSpPr>
        <p:spPr>
          <a:xfrm>
            <a:off x="4695145" y="3640431"/>
            <a:ext cx="2799356" cy="369332"/>
          </a:xfrm>
          <a:prstGeom prst="rect">
            <a:avLst/>
          </a:prstGeom>
          <a:noFill/>
        </p:spPr>
        <p:txBody>
          <a:bodyPr wrap="none" rtlCol="0">
            <a:spAutoFit/>
          </a:bodyPr>
          <a:lstStyle/>
          <a:p>
            <a:pPr algn="ctr"/>
            <a:r>
              <a:rPr lang="en-GB" dirty="0"/>
              <a:t>LOFAR Family Meeting 2024</a:t>
            </a:r>
          </a:p>
        </p:txBody>
      </p:sp>
    </p:spTree>
    <p:extLst>
      <p:ext uri="{BB962C8B-B14F-4D97-AF65-F5344CB8AC3E}">
        <p14:creationId xmlns:p14="http://schemas.microsoft.com/office/powerpoint/2010/main" val="2802472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093354-F745-7437-02DB-6183558D161D}"/>
              </a:ext>
            </a:extLst>
          </p:cNvPr>
          <p:cNvPicPr>
            <a:picLocks noChangeAspect="1"/>
          </p:cNvPicPr>
          <p:nvPr/>
        </p:nvPicPr>
        <p:blipFill>
          <a:blip r:embed="rId3"/>
          <a:srcRect/>
          <a:stretch/>
        </p:blipFill>
        <p:spPr>
          <a:xfrm>
            <a:off x="-12457847" y="-11101111"/>
            <a:ext cx="37108053" cy="19108800"/>
          </a:xfrm>
          <a:prstGeom prst="rect">
            <a:avLst/>
          </a:prstGeom>
        </p:spPr>
      </p:pic>
      <p:sp>
        <p:nvSpPr>
          <p:cNvPr id="5" name="Rechteck 4">
            <a:extLst>
              <a:ext uri="{FF2B5EF4-FFF2-40B4-BE49-F238E27FC236}">
                <a16:creationId xmlns:a16="http://schemas.microsoft.com/office/drawing/2014/main" id="{D7078DA8-6AB3-06C6-80D9-2066F282867D}"/>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Estimator for radio source counts"/>
          <p:cNvSpPr txBox="1">
            <a:spLocks noGrp="1"/>
          </p:cNvSpPr>
          <p:nvPr>
            <p:ph type="title"/>
          </p:nvPr>
        </p:nvSpPr>
        <p:spPr>
          <a:prstGeom prst="rect">
            <a:avLst/>
          </a:prstGeom>
        </p:spPr>
        <p:txBody>
          <a:bodyPr/>
          <a:lstStyle/>
          <a:p>
            <a:r>
              <a:rPr dirty="0"/>
              <a:t>Estimator for radio source counts</a:t>
            </a:r>
          </a:p>
        </p:txBody>
      </p:sp>
      <p:sp>
        <p:nvSpPr>
          <p:cNvPr id="253" name="Likelihood for the negative binomial distr. with dipole given by:…"/>
          <p:cNvSpPr txBox="1">
            <a:spLocks noGrp="1"/>
          </p:cNvSpPr>
          <p:nvPr>
            <p:ph idx="1"/>
          </p:nvPr>
        </p:nvSpPr>
        <p:spPr>
          <a:prstGeom prst="rect">
            <a:avLst/>
          </a:prstGeom>
        </p:spPr>
        <p:txBody>
          <a:bodyPr/>
          <a:lstStyle/>
          <a:p>
            <a:r>
              <a:rPr lang="en-GB" sz="2000" dirty="0"/>
              <a:t>Likelihood for the negative binomial distr. with dipole given by:   </a:t>
            </a:r>
          </a:p>
          <a:p>
            <a:endParaRPr lang="en-GB" sz="2000" dirty="0"/>
          </a:p>
          <a:p>
            <a:endParaRPr lang="en-GB" sz="2000" dirty="0"/>
          </a:p>
          <a:p>
            <a:endParaRPr lang="en-GB" sz="2000" dirty="0"/>
          </a:p>
          <a:p>
            <a:endParaRPr lang="en-GB" sz="2000" dirty="0"/>
          </a:p>
          <a:p>
            <a:r>
              <a:rPr lang="en-GB" sz="2000" dirty="0"/>
              <a:t>Minimise the negative log-likelihood with Bilby [1,2]</a:t>
            </a:r>
          </a:p>
          <a:p>
            <a:pPr marL="457200" lvl="1" indent="0">
              <a:buNone/>
            </a:pPr>
            <a:endParaRPr lang="en-GB" sz="2000" dirty="0"/>
          </a:p>
          <a:p>
            <a:r>
              <a:rPr lang="en-GB" sz="2000" dirty="0"/>
              <a:t>Multi-survey estimation:</a:t>
            </a:r>
          </a:p>
          <a:p>
            <a:pPr lvl="1"/>
            <a:r>
              <a:rPr lang="en-GB" sz="2000" dirty="0"/>
              <a:t>Simply add log-likelihoods to obtain a combined estimate</a:t>
            </a:r>
          </a:p>
          <a:p>
            <a:pPr lvl="1"/>
            <a:r>
              <a:rPr lang="en-GB" sz="2000" dirty="0"/>
              <a:t>+Assume:</a:t>
            </a:r>
            <a:r>
              <a:rPr lang="en-GB" sz="2000" kern="0" dirty="0">
                <a:solidFill>
                  <a:srgbClr val="000000"/>
                </a:solidFill>
                <a:latin typeface="Carlito"/>
                <a:sym typeface="Carlito"/>
              </a:rPr>
              <a:t>      </a:t>
            </a:r>
            <a:r>
              <a:rPr lang="en-GB" sz="2000" dirty="0"/>
              <a:t>Same underlying dipole in all surveys</a:t>
            </a:r>
          </a:p>
        </p:txBody>
      </p:sp>
      <p:sp>
        <p:nvSpPr>
          <p:cNvPr id="255" name="Foliennummer"/>
          <p:cNvSpPr txBox="1">
            <a:spLocks noGrp="1"/>
          </p:cNvSpPr>
          <p:nvPr>
            <p:ph type="sldNum" sz="quarter" idx="4294967295"/>
          </p:nvPr>
        </p:nvSpPr>
        <p:spPr>
          <a:xfrm>
            <a:off x="12057063" y="6599238"/>
            <a:ext cx="134937" cy="201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256" name="eingesetzter-Film.png"/>
          <p:cNvPicPr>
            <a:picLocks noChangeAspect="1"/>
          </p:cNvPicPr>
          <p:nvPr/>
        </p:nvPicPr>
        <p:blipFill>
          <a:blip r:embed="rId4"/>
          <a:srcRect/>
          <a:stretch/>
        </p:blipFill>
        <p:spPr>
          <a:xfrm>
            <a:off x="7663422" y="3681109"/>
            <a:ext cx="4390207" cy="2260737"/>
          </a:xfrm>
          <a:prstGeom prst="rect">
            <a:avLst/>
          </a:prstGeom>
          <a:noFill/>
          <a:ln w="12700">
            <a:noFill/>
            <a:miter lim="400000"/>
          </a:ln>
        </p:spPr>
      </p:pic>
      <p:sp>
        <p:nvSpPr>
          <p:cNvPr id="261" name="Dipole affects mean count"/>
          <p:cNvSpPr txBox="1"/>
          <p:nvPr/>
        </p:nvSpPr>
        <p:spPr>
          <a:xfrm>
            <a:off x="6083230" y="2603597"/>
            <a:ext cx="4899996"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dirty="0"/>
              <a:t>Dipole affects mean count</a:t>
            </a:r>
            <a:r>
              <a:rPr lang="de-DE" dirty="0"/>
              <a:t> </a:t>
            </a:r>
            <a:r>
              <a:rPr lang="de-DE" dirty="0" err="1"/>
              <a:t>as</a:t>
            </a:r>
            <a:r>
              <a:rPr lang="de-DE" dirty="0"/>
              <a:t> a </a:t>
            </a:r>
            <a:r>
              <a:rPr lang="de-DE" dirty="0" err="1"/>
              <a:t>function</a:t>
            </a:r>
            <a:r>
              <a:rPr lang="de-DE" dirty="0"/>
              <a:t> </a:t>
            </a:r>
            <a:r>
              <a:rPr lang="de-DE" dirty="0" err="1"/>
              <a:t>of</a:t>
            </a:r>
            <a:r>
              <a:rPr lang="de-DE" dirty="0"/>
              <a:t> </a:t>
            </a:r>
            <a:r>
              <a:rPr lang="de-DE" dirty="0" err="1"/>
              <a:t>direction</a:t>
            </a:r>
            <a:endParaRPr dirty="0"/>
          </a:p>
        </p:txBody>
      </p:sp>
      <p:sp>
        <p:nvSpPr>
          <p:cNvPr id="262" name="Linien"/>
          <p:cNvSpPr/>
          <p:nvPr/>
        </p:nvSpPr>
        <p:spPr>
          <a:xfrm flipH="1">
            <a:off x="5524648" y="2901036"/>
            <a:ext cx="506925" cy="353873"/>
          </a:xfrm>
          <a:prstGeom prst="line">
            <a:avLst/>
          </a:prstGeom>
          <a:ln w="50800">
            <a:solidFill>
              <a:srgbClr val="000000"/>
            </a:solidFill>
            <a:miter lim="400000"/>
            <a:tailEnd type="triangle"/>
          </a:ln>
        </p:spPr>
        <p:txBody>
          <a:bodyPr lIns="25400" tIns="25400" rIns="25400" bIns="25400" anchor="ctr"/>
          <a:lstStyle/>
          <a:p>
            <a:endParaRPr sz="900"/>
          </a:p>
        </p:txBody>
      </p:sp>
      <p:sp>
        <p:nvSpPr>
          <p:cNvPr id="263" name="[1] Ashton et al. 2019…"/>
          <p:cNvSpPr txBox="1"/>
          <p:nvPr/>
        </p:nvSpPr>
        <p:spPr>
          <a:xfrm>
            <a:off x="9333647" y="6176963"/>
            <a:ext cx="2020153" cy="717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l">
              <a:lnSpc>
                <a:spcPct val="90000"/>
              </a:lnSpc>
              <a:defRPr sz="2500">
                <a:latin typeface="+mj-lt"/>
                <a:ea typeface="+mj-ea"/>
                <a:cs typeface="+mj-cs"/>
                <a:sym typeface="Carlito"/>
              </a:defRPr>
            </a:pPr>
            <a:r>
              <a:rPr sz="1250" dirty="0"/>
              <a:t>[1] Ashton et al. 2019</a:t>
            </a:r>
          </a:p>
          <a:p>
            <a:pPr algn="l">
              <a:lnSpc>
                <a:spcPct val="90000"/>
              </a:lnSpc>
              <a:defRPr sz="2500">
                <a:latin typeface="+mj-lt"/>
                <a:ea typeface="+mj-ea"/>
                <a:cs typeface="+mj-cs"/>
                <a:sym typeface="Carlito"/>
              </a:defRPr>
            </a:pPr>
            <a:r>
              <a:rPr sz="1250" dirty="0"/>
              <a:t>[2] Romero-Shaw et al. 2020</a:t>
            </a:r>
          </a:p>
        </p:txBody>
      </p:sp>
      <p:pic>
        <p:nvPicPr>
          <p:cNvPr id="2" name="Grafik 1">
            <a:extLst>
              <a:ext uri="{FF2B5EF4-FFF2-40B4-BE49-F238E27FC236}">
                <a16:creationId xmlns:a16="http://schemas.microsoft.com/office/drawing/2014/main" id="{F16033BE-D76E-560C-5BA2-3274F1624A8F}"/>
              </a:ext>
            </a:extLst>
          </p:cNvPr>
          <p:cNvPicPr>
            <a:picLocks noChangeAspect="1"/>
          </p:cNvPicPr>
          <p:nvPr/>
        </p:nvPicPr>
        <p:blipFill>
          <a:blip r:embed="rId5"/>
          <a:stretch>
            <a:fillRect/>
          </a:stretch>
        </p:blipFill>
        <p:spPr>
          <a:xfrm>
            <a:off x="1152099" y="2422248"/>
            <a:ext cx="4423326" cy="617964"/>
          </a:xfrm>
          <a:prstGeom prst="rect">
            <a:avLst/>
          </a:prstGeom>
        </p:spPr>
      </p:pic>
      <p:pic>
        <p:nvPicPr>
          <p:cNvPr id="3" name="Grafik 2">
            <a:extLst>
              <a:ext uri="{FF2B5EF4-FFF2-40B4-BE49-F238E27FC236}">
                <a16:creationId xmlns:a16="http://schemas.microsoft.com/office/drawing/2014/main" id="{A2D489F1-4C58-02B2-F065-9B7BBCD60674}"/>
              </a:ext>
            </a:extLst>
          </p:cNvPr>
          <p:cNvPicPr>
            <a:picLocks noChangeAspect="1"/>
          </p:cNvPicPr>
          <p:nvPr/>
        </p:nvPicPr>
        <p:blipFill>
          <a:blip r:embed="rId6"/>
          <a:stretch>
            <a:fillRect/>
          </a:stretch>
        </p:blipFill>
        <p:spPr>
          <a:xfrm>
            <a:off x="5163651" y="3363860"/>
            <a:ext cx="1922805" cy="225853"/>
          </a:xfrm>
          <a:prstGeom prst="rect">
            <a:avLst/>
          </a:prstGeom>
        </p:spPr>
      </p:pic>
      <p:cxnSp>
        <p:nvCxnSpPr>
          <p:cNvPr id="6" name="Straight Connector 8">
            <a:extLst>
              <a:ext uri="{FF2B5EF4-FFF2-40B4-BE49-F238E27FC236}">
                <a16:creationId xmlns:a16="http://schemas.microsoft.com/office/drawing/2014/main" id="{ABED5480-B2DE-E5D7-E996-C1BD1712DAEF}"/>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5930A74C-FC88-8C4F-6CF7-D29164892775}"/>
              </a:ext>
            </a:extLst>
          </p:cNvPr>
          <p:cNvPicPr>
            <a:picLocks noChangeAspect="1"/>
          </p:cNvPicPr>
          <p:nvPr/>
        </p:nvPicPr>
        <p:blipFill>
          <a:blip r:embed="rId3"/>
          <a:srcRect/>
          <a:stretch/>
        </p:blipFill>
        <p:spPr>
          <a:xfrm>
            <a:off x="-6361847" y="-9189183"/>
            <a:ext cx="37107694" cy="19108615"/>
          </a:xfrm>
          <a:prstGeom prst="rect">
            <a:avLst/>
          </a:prstGeom>
        </p:spPr>
      </p:pic>
      <p:sp>
        <p:nvSpPr>
          <p:cNvPr id="30" name="Rechteck 29">
            <a:extLst>
              <a:ext uri="{FF2B5EF4-FFF2-40B4-BE49-F238E27FC236}">
                <a16:creationId xmlns:a16="http://schemas.microsoft.com/office/drawing/2014/main" id="{B3CE4316-7A52-7352-EFFC-6341926A6732}"/>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B8588E-225E-06CD-A0B9-6D0EC424BB12}"/>
              </a:ext>
            </a:extLst>
          </p:cNvPr>
          <p:cNvSpPr>
            <a:spLocks noGrp="1"/>
          </p:cNvSpPr>
          <p:nvPr>
            <p:ph type="title"/>
          </p:nvPr>
        </p:nvSpPr>
        <p:spPr/>
        <p:txBody>
          <a:bodyPr/>
          <a:lstStyle/>
          <a:p>
            <a:r>
              <a:rPr lang="en-GB" dirty="0"/>
              <a:t>Radio Dipole</a:t>
            </a:r>
          </a:p>
        </p:txBody>
      </p:sp>
      <p:sp>
        <p:nvSpPr>
          <p:cNvPr id="16" name="TextBox 6">
            <a:extLst>
              <a:ext uri="{FF2B5EF4-FFF2-40B4-BE49-F238E27FC236}">
                <a16:creationId xmlns:a16="http://schemas.microsoft.com/office/drawing/2014/main" id="{A84691CC-FA88-9376-6E2E-49E475732AD0}"/>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cxnSp>
        <p:nvCxnSpPr>
          <p:cNvPr id="31" name="Straight Connector 8">
            <a:extLst>
              <a:ext uri="{FF2B5EF4-FFF2-40B4-BE49-F238E27FC236}">
                <a16:creationId xmlns:a16="http://schemas.microsoft.com/office/drawing/2014/main" id="{46499D68-3305-0E2E-D8F2-C8FF9D119C3D}"/>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pic>
        <p:nvPicPr>
          <p:cNvPr id="33" name="Grafik 32" descr="Ein Bild, das Farbigkeit, Reihe, Licht, Screenshot enthält.&#10;&#10;Automatisch generierte Beschreibung">
            <a:extLst>
              <a:ext uri="{FF2B5EF4-FFF2-40B4-BE49-F238E27FC236}">
                <a16:creationId xmlns:a16="http://schemas.microsoft.com/office/drawing/2014/main" id="{EC75EC7E-B5DD-DEF9-7ADB-B3DB2BDB50CC}"/>
              </a:ext>
            </a:extLst>
          </p:cNvPr>
          <p:cNvPicPr>
            <a:picLocks noChangeAspect="1"/>
          </p:cNvPicPr>
          <p:nvPr/>
        </p:nvPicPr>
        <p:blipFill>
          <a:blip r:embed="rId4"/>
          <a:stretch>
            <a:fillRect/>
          </a:stretch>
        </p:blipFill>
        <p:spPr>
          <a:xfrm>
            <a:off x="330394" y="2467403"/>
            <a:ext cx="12200306" cy="4357252"/>
          </a:xfrm>
          <a:prstGeom prst="rect">
            <a:avLst/>
          </a:prstGeom>
        </p:spPr>
      </p:pic>
      <p:sp>
        <p:nvSpPr>
          <p:cNvPr id="34" name="Textfeld 33">
            <a:extLst>
              <a:ext uri="{FF2B5EF4-FFF2-40B4-BE49-F238E27FC236}">
                <a16:creationId xmlns:a16="http://schemas.microsoft.com/office/drawing/2014/main" id="{3DCD0B03-15B1-C769-BC41-305415B08918}"/>
              </a:ext>
            </a:extLst>
          </p:cNvPr>
          <p:cNvSpPr txBox="1"/>
          <p:nvPr/>
        </p:nvSpPr>
        <p:spPr>
          <a:xfrm>
            <a:off x="942108" y="1518710"/>
            <a:ext cx="8522514" cy="707886"/>
          </a:xfrm>
          <a:prstGeom prst="rect">
            <a:avLst/>
          </a:prstGeom>
          <a:noFill/>
        </p:spPr>
        <p:txBody>
          <a:bodyPr wrap="square" rtlCol="0">
            <a:spAutoFit/>
          </a:bodyPr>
          <a:lstStyle/>
          <a:p>
            <a:pPr marL="342900" indent="-342900">
              <a:buFont typeface="Arial" panose="020B0604020202020204" pitchFamily="34" charset="0"/>
              <a:buChar char="•"/>
            </a:pPr>
            <a:r>
              <a:rPr lang="en-GB" sz="2000" dirty="0"/>
              <a:t>Fixed direction towards CMB dipole</a:t>
            </a:r>
          </a:p>
          <a:p>
            <a:pPr marL="342900" indent="-342900">
              <a:buFont typeface="Arial" panose="020B0604020202020204" pitchFamily="34" charset="0"/>
              <a:buChar char="•"/>
            </a:pPr>
            <a:r>
              <a:rPr lang="en-GB" sz="2000" dirty="0"/>
              <a:t>Measure at different flux density cuts</a:t>
            </a:r>
          </a:p>
        </p:txBody>
      </p:sp>
    </p:spTree>
    <p:extLst>
      <p:ext uri="{BB962C8B-B14F-4D97-AF65-F5344CB8AC3E}">
        <p14:creationId xmlns:p14="http://schemas.microsoft.com/office/powerpoint/2010/main" val="25925375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5930A74C-FC88-8C4F-6CF7-D29164892775}"/>
              </a:ext>
            </a:extLst>
          </p:cNvPr>
          <p:cNvPicPr>
            <a:picLocks noChangeAspect="1"/>
          </p:cNvPicPr>
          <p:nvPr/>
        </p:nvPicPr>
        <p:blipFill>
          <a:blip r:embed="rId3"/>
          <a:srcRect/>
          <a:stretch/>
        </p:blipFill>
        <p:spPr>
          <a:xfrm>
            <a:off x="-6361847" y="-9189183"/>
            <a:ext cx="37107694" cy="19108615"/>
          </a:xfrm>
          <a:prstGeom prst="rect">
            <a:avLst/>
          </a:prstGeom>
        </p:spPr>
      </p:pic>
      <p:sp>
        <p:nvSpPr>
          <p:cNvPr id="30" name="Rechteck 29">
            <a:extLst>
              <a:ext uri="{FF2B5EF4-FFF2-40B4-BE49-F238E27FC236}">
                <a16:creationId xmlns:a16="http://schemas.microsoft.com/office/drawing/2014/main" id="{B3CE4316-7A52-7352-EFFC-6341926A6732}"/>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B8588E-225E-06CD-A0B9-6D0EC424BB12}"/>
              </a:ext>
            </a:extLst>
          </p:cNvPr>
          <p:cNvSpPr>
            <a:spLocks noGrp="1"/>
          </p:cNvSpPr>
          <p:nvPr>
            <p:ph type="title"/>
          </p:nvPr>
        </p:nvSpPr>
        <p:spPr/>
        <p:txBody>
          <a:bodyPr/>
          <a:lstStyle/>
          <a:p>
            <a:r>
              <a:rPr lang="en-GB" dirty="0"/>
              <a:t>Radio Dipole</a:t>
            </a:r>
          </a:p>
        </p:txBody>
      </p:sp>
      <p:sp>
        <p:nvSpPr>
          <p:cNvPr id="4" name="Textfeld 3">
            <a:extLst>
              <a:ext uri="{FF2B5EF4-FFF2-40B4-BE49-F238E27FC236}">
                <a16:creationId xmlns:a16="http://schemas.microsoft.com/office/drawing/2014/main" id="{2ABD257E-6058-255D-30EB-F07E8760656B}"/>
              </a:ext>
            </a:extLst>
          </p:cNvPr>
          <p:cNvSpPr txBox="1"/>
          <p:nvPr/>
        </p:nvSpPr>
        <p:spPr>
          <a:xfrm>
            <a:off x="942108" y="1518710"/>
            <a:ext cx="8522514" cy="2862322"/>
          </a:xfrm>
          <a:prstGeom prst="rect">
            <a:avLst/>
          </a:prstGeom>
          <a:noFill/>
        </p:spPr>
        <p:txBody>
          <a:bodyPr wrap="square" rtlCol="0">
            <a:spAutoFit/>
          </a:bodyPr>
          <a:lstStyle/>
          <a:p>
            <a:pPr marL="342900" indent="-342900">
              <a:buFont typeface="Arial" panose="020B0604020202020204" pitchFamily="34" charset="0"/>
              <a:buChar char="•"/>
            </a:pPr>
            <a:r>
              <a:rPr lang="en-GB" sz="2000" dirty="0"/>
              <a:t>LoTSS-DR2 result unusable for my analysis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Reasons:</a:t>
            </a:r>
          </a:p>
          <a:p>
            <a:pPr marL="800100" lvl="1" indent="-342900">
              <a:buFont typeface="Arial" panose="020B0604020202020204" pitchFamily="34" charset="0"/>
              <a:buChar char="•"/>
            </a:pPr>
            <a:r>
              <a:rPr lang="en-GB" sz="2000" dirty="0"/>
              <a:t>Flux density calibration across large-scales</a:t>
            </a:r>
          </a:p>
          <a:p>
            <a:pPr marL="1257300" lvl="2" indent="-342900">
              <a:buFont typeface="Arial" panose="020B0604020202020204" pitchFamily="34" charset="0"/>
              <a:buChar char="•"/>
            </a:pPr>
            <a:r>
              <a:rPr lang="en-GB" sz="2000" dirty="0"/>
              <a:t>Fitting a N-S variance</a:t>
            </a:r>
          </a:p>
          <a:p>
            <a:pPr marL="800100" lvl="1" indent="-342900">
              <a:buFont typeface="Arial" panose="020B0604020202020204" pitchFamily="34" charset="0"/>
              <a:buChar char="•"/>
            </a:pPr>
            <a:r>
              <a:rPr lang="en-GB" sz="2000" dirty="0"/>
              <a:t>???</a:t>
            </a:r>
          </a:p>
          <a:p>
            <a:pPr marL="800100" lvl="1" indent="-342900">
              <a:buFont typeface="Arial" panose="020B0604020202020204" pitchFamily="34" charset="0"/>
              <a:buChar char="•"/>
            </a:pPr>
            <a:r>
              <a:rPr lang="en-GB" sz="2000" dirty="0"/>
              <a:t>??</a:t>
            </a:r>
          </a:p>
          <a:p>
            <a:pPr marL="800100" lvl="1" indent="-342900">
              <a:buFont typeface="Arial" panose="020B0604020202020204" pitchFamily="34" charset="0"/>
              <a:buChar char="•"/>
            </a:pPr>
            <a:r>
              <a:rPr lang="en-GB" sz="2000" dirty="0"/>
              <a:t>?</a:t>
            </a:r>
          </a:p>
          <a:p>
            <a:pPr marL="342900" indent="-342900">
              <a:buFont typeface="Arial" panose="020B0604020202020204" pitchFamily="34" charset="0"/>
              <a:buChar char="•"/>
            </a:pPr>
            <a:endParaRPr lang="en-GB" sz="2000" dirty="0"/>
          </a:p>
        </p:txBody>
      </p:sp>
      <p:sp>
        <p:nvSpPr>
          <p:cNvPr id="16" name="TextBox 6">
            <a:extLst>
              <a:ext uri="{FF2B5EF4-FFF2-40B4-BE49-F238E27FC236}">
                <a16:creationId xmlns:a16="http://schemas.microsoft.com/office/drawing/2014/main" id="{A84691CC-FA88-9376-6E2E-49E475732AD0}"/>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pic>
        <p:nvPicPr>
          <p:cNvPr id="24" name="Grafik 23">
            <a:extLst>
              <a:ext uri="{FF2B5EF4-FFF2-40B4-BE49-F238E27FC236}">
                <a16:creationId xmlns:a16="http://schemas.microsoft.com/office/drawing/2014/main" id="{DCECA90A-69B4-3B6E-1971-AE7E32BE97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96797" y="1809806"/>
            <a:ext cx="3857003" cy="4716615"/>
          </a:xfrm>
          <a:prstGeom prst="rect">
            <a:avLst/>
          </a:prstGeom>
        </p:spPr>
      </p:pic>
      <p:pic>
        <p:nvPicPr>
          <p:cNvPr id="28" name="Grafik 27">
            <a:extLst>
              <a:ext uri="{FF2B5EF4-FFF2-40B4-BE49-F238E27FC236}">
                <a16:creationId xmlns:a16="http://schemas.microsoft.com/office/drawing/2014/main" id="{12B384D6-6282-069B-290D-2EDEF96C389D}"/>
              </a:ext>
            </a:extLst>
          </p:cNvPr>
          <p:cNvPicPr>
            <a:picLocks noChangeAspect="1"/>
          </p:cNvPicPr>
          <p:nvPr/>
        </p:nvPicPr>
        <p:blipFill>
          <a:blip r:embed="rId5"/>
          <a:stretch>
            <a:fillRect/>
          </a:stretch>
        </p:blipFill>
        <p:spPr>
          <a:xfrm>
            <a:off x="7018493" y="2933829"/>
            <a:ext cx="4813609" cy="3709736"/>
          </a:xfrm>
          <a:prstGeom prst="rect">
            <a:avLst/>
          </a:prstGeom>
        </p:spPr>
      </p:pic>
      <p:cxnSp>
        <p:nvCxnSpPr>
          <p:cNvPr id="31" name="Straight Connector 8">
            <a:extLst>
              <a:ext uri="{FF2B5EF4-FFF2-40B4-BE49-F238E27FC236}">
                <a16:creationId xmlns:a16="http://schemas.microsoft.com/office/drawing/2014/main" id="{46499D68-3305-0E2E-D8F2-C8FF9D119C3D}"/>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FCC741DD-4D22-F31E-848A-637ABD2032B1}"/>
              </a:ext>
            </a:extLst>
          </p:cNvPr>
          <p:cNvGrpSpPr/>
          <p:nvPr/>
        </p:nvGrpSpPr>
        <p:grpSpPr>
          <a:xfrm>
            <a:off x="2131231" y="4033510"/>
            <a:ext cx="4319767" cy="2554546"/>
            <a:chOff x="2131231" y="4033510"/>
            <a:chExt cx="4319767" cy="2554546"/>
          </a:xfrm>
        </p:grpSpPr>
        <p:pic>
          <p:nvPicPr>
            <p:cNvPr id="5" name="Grafik 4">
              <a:extLst>
                <a:ext uri="{FF2B5EF4-FFF2-40B4-BE49-F238E27FC236}">
                  <a16:creationId xmlns:a16="http://schemas.microsoft.com/office/drawing/2014/main" id="{BA49B3AE-314C-B6D5-A32A-16EA28721797}"/>
                </a:ext>
              </a:extLst>
            </p:cNvPr>
            <p:cNvPicPr>
              <a:picLocks noChangeAspect="1"/>
            </p:cNvPicPr>
            <p:nvPr/>
          </p:nvPicPr>
          <p:blipFill>
            <a:blip r:embed="rId6"/>
            <a:srcRect/>
            <a:stretch/>
          </p:blipFill>
          <p:spPr>
            <a:xfrm>
              <a:off x="2131231" y="4033510"/>
              <a:ext cx="4319767" cy="2554546"/>
            </a:xfrm>
            <a:prstGeom prst="rect">
              <a:avLst/>
            </a:prstGeom>
          </p:spPr>
        </p:pic>
        <p:pic>
          <p:nvPicPr>
            <p:cNvPr id="6" name="Grafik 5">
              <a:extLst>
                <a:ext uri="{FF2B5EF4-FFF2-40B4-BE49-F238E27FC236}">
                  <a16:creationId xmlns:a16="http://schemas.microsoft.com/office/drawing/2014/main" id="{518212AD-B9F8-D930-E31B-4BB914BB8FF3}"/>
                </a:ext>
              </a:extLst>
            </p:cNvPr>
            <p:cNvPicPr>
              <a:picLocks noChangeAspect="1"/>
            </p:cNvPicPr>
            <p:nvPr/>
          </p:nvPicPr>
          <p:blipFill>
            <a:blip r:embed="rId7">
              <a:alphaModFix amt="33000"/>
            </a:blip>
            <a:srcRect/>
            <a:stretch/>
          </p:blipFill>
          <p:spPr>
            <a:xfrm>
              <a:off x="2131231" y="4033510"/>
              <a:ext cx="4319767" cy="2224464"/>
            </a:xfrm>
            <a:prstGeom prst="rect">
              <a:avLst/>
            </a:prstGeom>
          </p:spPr>
        </p:pic>
      </p:grpSp>
      <p:pic>
        <p:nvPicPr>
          <p:cNvPr id="26" name="Grafik 25">
            <a:extLst>
              <a:ext uri="{FF2B5EF4-FFF2-40B4-BE49-F238E27FC236}">
                <a16:creationId xmlns:a16="http://schemas.microsoft.com/office/drawing/2014/main" id="{082D73F5-3C4F-B52D-85DB-21ACF6D8A2D1}"/>
              </a:ext>
            </a:extLst>
          </p:cNvPr>
          <p:cNvPicPr>
            <a:picLocks noChangeAspect="1"/>
          </p:cNvPicPr>
          <p:nvPr/>
        </p:nvPicPr>
        <p:blipFill rotWithShape="1">
          <a:blip r:embed="rId8"/>
          <a:srcRect l="17787" t="30061" r="11607" b="20388"/>
          <a:stretch/>
        </p:blipFill>
        <p:spPr>
          <a:xfrm>
            <a:off x="769955" y="4061617"/>
            <a:ext cx="5888640" cy="2582945"/>
          </a:xfrm>
          <a:prstGeom prst="rect">
            <a:avLst/>
          </a:prstGeom>
        </p:spPr>
      </p:pic>
    </p:spTree>
    <p:extLst>
      <p:ext uri="{BB962C8B-B14F-4D97-AF65-F5344CB8AC3E}">
        <p14:creationId xmlns:p14="http://schemas.microsoft.com/office/powerpoint/2010/main" val="1893700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0A0CDC6-D088-DA34-5AEB-F7D28564EC9B}"/>
              </a:ext>
            </a:extLst>
          </p:cNvPr>
          <p:cNvPicPr>
            <a:picLocks noChangeAspect="1"/>
          </p:cNvPicPr>
          <p:nvPr/>
        </p:nvPicPr>
        <p:blipFill>
          <a:blip r:embed="rId3"/>
          <a:srcRect/>
          <a:stretch/>
        </p:blipFill>
        <p:spPr>
          <a:xfrm>
            <a:off x="-12457847" y="-6125307"/>
            <a:ext cx="37107694" cy="19108615"/>
          </a:xfrm>
          <a:prstGeom prst="rect">
            <a:avLst/>
          </a:prstGeom>
        </p:spPr>
      </p:pic>
      <p:sp>
        <p:nvSpPr>
          <p:cNvPr id="3" name="Rechteck 2">
            <a:extLst>
              <a:ext uri="{FF2B5EF4-FFF2-40B4-BE49-F238E27FC236}">
                <a16:creationId xmlns:a16="http://schemas.microsoft.com/office/drawing/2014/main" id="{D2B3266F-EBBC-248E-31B7-D609B014EE17}"/>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fik 45">
            <a:extLst>
              <a:ext uri="{FF2B5EF4-FFF2-40B4-BE49-F238E27FC236}">
                <a16:creationId xmlns:a16="http://schemas.microsoft.com/office/drawing/2014/main" id="{81378BC9-E39B-8466-85A5-72F88B52B9F8}"/>
              </a:ext>
            </a:extLst>
          </p:cNvPr>
          <p:cNvPicPr>
            <a:picLocks noChangeAspect="1"/>
          </p:cNvPicPr>
          <p:nvPr/>
        </p:nvPicPr>
        <p:blipFill>
          <a:blip r:embed="rId4"/>
          <a:stretch>
            <a:fillRect/>
          </a:stretch>
        </p:blipFill>
        <p:spPr>
          <a:xfrm>
            <a:off x="4228611" y="4467416"/>
            <a:ext cx="916364" cy="518400"/>
          </a:xfrm>
          <a:prstGeom prst="rect">
            <a:avLst/>
          </a:prstGeom>
        </p:spPr>
      </p:pic>
      <p:pic>
        <p:nvPicPr>
          <p:cNvPr id="45" name="Grafik 44">
            <a:extLst>
              <a:ext uri="{FF2B5EF4-FFF2-40B4-BE49-F238E27FC236}">
                <a16:creationId xmlns:a16="http://schemas.microsoft.com/office/drawing/2014/main" id="{C991B5E2-5249-0375-2989-D8A2B1808C76}"/>
              </a:ext>
            </a:extLst>
          </p:cNvPr>
          <p:cNvPicPr>
            <a:picLocks noChangeAspect="1"/>
          </p:cNvPicPr>
          <p:nvPr/>
        </p:nvPicPr>
        <p:blipFill>
          <a:blip r:embed="rId5"/>
          <a:stretch>
            <a:fillRect/>
          </a:stretch>
        </p:blipFill>
        <p:spPr>
          <a:xfrm>
            <a:off x="10306434" y="4467416"/>
            <a:ext cx="1010618" cy="518400"/>
          </a:xfrm>
          <a:prstGeom prst="rect">
            <a:avLst/>
          </a:prstGeom>
        </p:spPr>
      </p:pic>
      <p:sp>
        <p:nvSpPr>
          <p:cNvPr id="7" name="Titel 6">
            <a:extLst>
              <a:ext uri="{FF2B5EF4-FFF2-40B4-BE49-F238E27FC236}">
                <a16:creationId xmlns:a16="http://schemas.microsoft.com/office/drawing/2014/main" id="{DB4AC4DF-2BF3-9FCB-8A91-814643B13C8B}"/>
              </a:ext>
            </a:extLst>
          </p:cNvPr>
          <p:cNvSpPr>
            <a:spLocks noGrp="1"/>
          </p:cNvSpPr>
          <p:nvPr>
            <p:ph type="title"/>
          </p:nvPr>
        </p:nvSpPr>
        <p:spPr/>
        <p:txBody>
          <a:bodyPr/>
          <a:lstStyle/>
          <a:p>
            <a:r>
              <a:rPr lang="en-GB" dirty="0"/>
              <a:t>Data distribution</a:t>
            </a:r>
            <a:endParaRPr lang="de-DE" dirty="0"/>
          </a:p>
        </p:txBody>
      </p:sp>
      <p:sp>
        <p:nvSpPr>
          <p:cNvPr id="14" name="TextBox 6">
            <a:extLst>
              <a:ext uri="{FF2B5EF4-FFF2-40B4-BE49-F238E27FC236}">
                <a16:creationId xmlns:a16="http://schemas.microsoft.com/office/drawing/2014/main" id="{19F5D6B4-7603-4B1A-1C69-CC51FEB7F7B5}"/>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grpSp>
        <p:nvGrpSpPr>
          <p:cNvPr id="33" name="Gruppieren 32">
            <a:extLst>
              <a:ext uri="{FF2B5EF4-FFF2-40B4-BE49-F238E27FC236}">
                <a16:creationId xmlns:a16="http://schemas.microsoft.com/office/drawing/2014/main" id="{EFDAD309-BE7E-2C03-2B99-6371CCE56A98}"/>
              </a:ext>
            </a:extLst>
          </p:cNvPr>
          <p:cNvGrpSpPr/>
          <p:nvPr/>
        </p:nvGrpSpPr>
        <p:grpSpPr>
          <a:xfrm>
            <a:off x="6549547" y="1477755"/>
            <a:ext cx="5224995" cy="2411322"/>
            <a:chOff x="6549547" y="1477755"/>
            <a:chExt cx="5224995" cy="2411322"/>
          </a:xfrm>
        </p:grpSpPr>
        <p:grpSp>
          <p:nvGrpSpPr>
            <p:cNvPr id="26" name="Gruppieren 25">
              <a:extLst>
                <a:ext uri="{FF2B5EF4-FFF2-40B4-BE49-F238E27FC236}">
                  <a16:creationId xmlns:a16="http://schemas.microsoft.com/office/drawing/2014/main" id="{A0387972-E17F-B4CA-9A90-1B0945A33DAB}"/>
                </a:ext>
              </a:extLst>
            </p:cNvPr>
            <p:cNvGrpSpPr/>
            <p:nvPr/>
          </p:nvGrpSpPr>
          <p:grpSpPr>
            <a:xfrm>
              <a:off x="6735611" y="1477755"/>
              <a:ext cx="5006294" cy="2411322"/>
              <a:chOff x="6735611" y="1477755"/>
              <a:chExt cx="5006294" cy="2411322"/>
            </a:xfrm>
          </p:grpSpPr>
          <p:pic>
            <p:nvPicPr>
              <p:cNvPr id="241" name="Letter_RACSmid.png"/>
              <p:cNvPicPr>
                <a:picLocks noChangeAspect="1"/>
              </p:cNvPicPr>
              <p:nvPr/>
            </p:nvPicPr>
            <p:blipFill>
              <a:blip r:embed="rId6"/>
              <a:srcRect l="916" r="916"/>
              <a:stretch/>
            </p:blipFill>
            <p:spPr>
              <a:xfrm>
                <a:off x="6735611" y="1811878"/>
                <a:ext cx="3426060" cy="2077199"/>
              </a:xfrm>
              <a:prstGeom prst="rect">
                <a:avLst/>
              </a:prstGeom>
              <a:ln w="12700">
                <a:miter lim="400000"/>
              </a:ln>
            </p:spPr>
          </p:pic>
          <p:pic>
            <p:nvPicPr>
              <p:cNvPr id="250" name="Letter_RACSmid_map.png"/>
              <p:cNvPicPr>
                <a:picLocks/>
              </p:cNvPicPr>
              <p:nvPr/>
            </p:nvPicPr>
            <p:blipFill rotWithShape="1">
              <a:blip r:embed="rId7"/>
              <a:srcRect l="337" t="648" r="-337" b="11706"/>
              <a:stretch/>
            </p:blipFill>
            <p:spPr>
              <a:xfrm>
                <a:off x="9909505" y="2484965"/>
                <a:ext cx="1832400" cy="954000"/>
              </a:xfrm>
              <a:prstGeom prst="rect">
                <a:avLst/>
              </a:prstGeom>
              <a:ln w="12700">
                <a:miter lim="400000"/>
              </a:ln>
            </p:spPr>
          </p:pic>
          <p:sp>
            <p:nvSpPr>
              <p:cNvPr id="22" name="Textfeld 21">
                <a:extLst>
                  <a:ext uri="{FF2B5EF4-FFF2-40B4-BE49-F238E27FC236}">
                    <a16:creationId xmlns:a16="http://schemas.microsoft.com/office/drawing/2014/main" id="{6E6BD26B-07C3-940B-FFB2-467B9A1461BE}"/>
                  </a:ext>
                </a:extLst>
              </p:cNvPr>
              <p:cNvSpPr txBox="1"/>
              <p:nvPr/>
            </p:nvSpPr>
            <p:spPr>
              <a:xfrm>
                <a:off x="7391752" y="1477755"/>
                <a:ext cx="1098891" cy="369332"/>
              </a:xfrm>
              <a:prstGeom prst="rect">
                <a:avLst/>
              </a:prstGeom>
              <a:noFill/>
            </p:spPr>
            <p:txBody>
              <a:bodyPr wrap="none" rtlCol="0">
                <a:spAutoFit/>
              </a:bodyPr>
              <a:lstStyle/>
              <a:p>
                <a:r>
                  <a:rPr lang="de-DE" dirty="0"/>
                  <a:t>RACS-</a:t>
                </a:r>
                <a:r>
                  <a:rPr lang="de-DE" dirty="0" err="1"/>
                  <a:t>mid</a:t>
                </a:r>
                <a:endParaRPr lang="de-DE" sz="1600" dirty="0">
                  <a:latin typeface="Latin Modern Math" panose="02000503000000000000" pitchFamily="2" charset="77"/>
                  <a:ea typeface="Latin Modern Math" panose="02000503000000000000" pitchFamily="2" charset="77"/>
                </a:endParaRPr>
              </a:p>
            </p:txBody>
          </p:sp>
        </p:grpSp>
        <p:sp>
          <p:nvSpPr>
            <p:cNvPr id="29" name="Rechteck 28">
              <a:extLst>
                <a:ext uri="{FF2B5EF4-FFF2-40B4-BE49-F238E27FC236}">
                  <a16:creationId xmlns:a16="http://schemas.microsoft.com/office/drawing/2014/main" id="{8C2D2B45-320B-075F-28C1-32CFE968601A}"/>
                </a:ext>
              </a:extLst>
            </p:cNvPr>
            <p:cNvSpPr/>
            <p:nvPr/>
          </p:nvSpPr>
          <p:spPr>
            <a:xfrm>
              <a:off x="6549547" y="1539631"/>
              <a:ext cx="5224995" cy="2349446"/>
            </a:xfrm>
            <a:prstGeom prst="rect">
              <a:avLst/>
            </a:prstGeom>
            <a:noFill/>
            <a:ln w="38100">
              <a:solidFill>
                <a:srgbClr val="6596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uppieren 35">
            <a:extLst>
              <a:ext uri="{FF2B5EF4-FFF2-40B4-BE49-F238E27FC236}">
                <a16:creationId xmlns:a16="http://schemas.microsoft.com/office/drawing/2014/main" id="{4ABCE4C5-9131-7F0C-FF06-168A68626A9B}"/>
              </a:ext>
            </a:extLst>
          </p:cNvPr>
          <p:cNvGrpSpPr/>
          <p:nvPr/>
        </p:nvGrpSpPr>
        <p:grpSpPr>
          <a:xfrm>
            <a:off x="414214" y="4083048"/>
            <a:ext cx="5224995" cy="2427674"/>
            <a:chOff x="414214" y="4083048"/>
            <a:chExt cx="5224995" cy="2427674"/>
          </a:xfrm>
        </p:grpSpPr>
        <p:grpSp>
          <p:nvGrpSpPr>
            <p:cNvPr id="24" name="Gruppieren 23">
              <a:extLst>
                <a:ext uri="{FF2B5EF4-FFF2-40B4-BE49-F238E27FC236}">
                  <a16:creationId xmlns:a16="http://schemas.microsoft.com/office/drawing/2014/main" id="{FA9022CB-9818-017D-08F0-DBDF7F2C5A3E}"/>
                </a:ext>
              </a:extLst>
            </p:cNvPr>
            <p:cNvGrpSpPr/>
            <p:nvPr/>
          </p:nvGrpSpPr>
          <p:grpSpPr>
            <a:xfrm>
              <a:off x="544406" y="4083048"/>
              <a:ext cx="5069749" cy="2427674"/>
              <a:chOff x="544406" y="4083048"/>
              <a:chExt cx="5069749" cy="2427674"/>
            </a:xfrm>
          </p:grpSpPr>
          <p:pic>
            <p:nvPicPr>
              <p:cNvPr id="239" name="Letter_NVSS.png"/>
              <p:cNvPicPr>
                <a:picLocks noChangeAspect="1"/>
              </p:cNvPicPr>
              <p:nvPr/>
            </p:nvPicPr>
            <p:blipFill>
              <a:blip r:embed="rId8"/>
              <a:srcRect/>
              <a:stretch/>
            </p:blipFill>
            <p:spPr>
              <a:xfrm>
                <a:off x="544406" y="4438299"/>
                <a:ext cx="3481977" cy="2072423"/>
              </a:xfrm>
              <a:prstGeom prst="rect">
                <a:avLst/>
              </a:prstGeom>
              <a:ln w="12700">
                <a:miter lim="400000"/>
              </a:ln>
            </p:spPr>
          </p:pic>
          <p:pic>
            <p:nvPicPr>
              <p:cNvPr id="251" name="Letter_NVSS_map.png"/>
              <p:cNvPicPr>
                <a:picLocks/>
              </p:cNvPicPr>
              <p:nvPr/>
            </p:nvPicPr>
            <p:blipFill rotWithShape="1">
              <a:blip r:embed="rId9"/>
              <a:srcRect t="-25" b="14303"/>
              <a:stretch/>
            </p:blipFill>
            <p:spPr>
              <a:xfrm>
                <a:off x="3781755" y="5096121"/>
                <a:ext cx="1832400" cy="933063"/>
              </a:xfrm>
              <a:prstGeom prst="rect">
                <a:avLst/>
              </a:prstGeom>
              <a:ln w="12700">
                <a:miter lim="400000"/>
              </a:ln>
            </p:spPr>
          </p:pic>
          <p:sp>
            <p:nvSpPr>
              <p:cNvPr id="19" name="Textfeld 18">
                <a:extLst>
                  <a:ext uri="{FF2B5EF4-FFF2-40B4-BE49-F238E27FC236}">
                    <a16:creationId xmlns:a16="http://schemas.microsoft.com/office/drawing/2014/main" id="{BD87C081-8700-EA78-5E26-D961272E3615}"/>
                  </a:ext>
                </a:extLst>
              </p:cNvPr>
              <p:cNvSpPr txBox="1"/>
              <p:nvPr/>
            </p:nvSpPr>
            <p:spPr>
              <a:xfrm>
                <a:off x="1529571" y="4083048"/>
                <a:ext cx="675441" cy="369332"/>
              </a:xfrm>
              <a:prstGeom prst="rect">
                <a:avLst/>
              </a:prstGeom>
              <a:noFill/>
            </p:spPr>
            <p:txBody>
              <a:bodyPr wrap="none" rtlCol="0">
                <a:spAutoFit/>
              </a:bodyPr>
              <a:lstStyle/>
              <a:p>
                <a:r>
                  <a:rPr lang="de-DE" dirty="0"/>
                  <a:t>NVSS</a:t>
                </a:r>
                <a:endParaRPr lang="de-DE" sz="1600" dirty="0">
                  <a:latin typeface="Latin Modern Math" panose="02000503000000000000" pitchFamily="2" charset="77"/>
                  <a:ea typeface="Latin Modern Math" panose="02000503000000000000" pitchFamily="2" charset="77"/>
                </a:endParaRPr>
              </a:p>
            </p:txBody>
          </p:sp>
        </p:grpSp>
        <p:sp>
          <p:nvSpPr>
            <p:cNvPr id="30" name="Rechteck 29">
              <a:extLst>
                <a:ext uri="{FF2B5EF4-FFF2-40B4-BE49-F238E27FC236}">
                  <a16:creationId xmlns:a16="http://schemas.microsoft.com/office/drawing/2014/main" id="{303D3A2B-A844-AF0D-F3B5-38700D28E0B4}"/>
                </a:ext>
              </a:extLst>
            </p:cNvPr>
            <p:cNvSpPr/>
            <p:nvPr/>
          </p:nvSpPr>
          <p:spPr>
            <a:xfrm>
              <a:off x="414214" y="4143429"/>
              <a:ext cx="5224995" cy="2349446"/>
            </a:xfrm>
            <a:prstGeom prst="rect">
              <a:avLst/>
            </a:prstGeom>
            <a:noFill/>
            <a:ln w="38100">
              <a:solidFill>
                <a:srgbClr val="6596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uppieren 34">
            <a:extLst>
              <a:ext uri="{FF2B5EF4-FFF2-40B4-BE49-F238E27FC236}">
                <a16:creationId xmlns:a16="http://schemas.microsoft.com/office/drawing/2014/main" id="{59F4A9F9-60C2-E448-6AF3-40814DCE5A52}"/>
              </a:ext>
            </a:extLst>
          </p:cNvPr>
          <p:cNvGrpSpPr/>
          <p:nvPr/>
        </p:nvGrpSpPr>
        <p:grpSpPr>
          <a:xfrm>
            <a:off x="6548400" y="4083048"/>
            <a:ext cx="5224995" cy="2427857"/>
            <a:chOff x="6548400" y="4083048"/>
            <a:chExt cx="5224995" cy="2427857"/>
          </a:xfrm>
        </p:grpSpPr>
        <p:grpSp>
          <p:nvGrpSpPr>
            <p:cNvPr id="25" name="Gruppieren 24">
              <a:extLst>
                <a:ext uri="{FF2B5EF4-FFF2-40B4-BE49-F238E27FC236}">
                  <a16:creationId xmlns:a16="http://schemas.microsoft.com/office/drawing/2014/main" id="{CAD8F68F-FF24-B939-5A37-1A13A1CB931A}"/>
                </a:ext>
              </a:extLst>
            </p:cNvPr>
            <p:cNvGrpSpPr/>
            <p:nvPr/>
          </p:nvGrpSpPr>
          <p:grpSpPr>
            <a:xfrm>
              <a:off x="6707346" y="4083048"/>
              <a:ext cx="5036169" cy="2427857"/>
              <a:chOff x="6707346" y="4083048"/>
              <a:chExt cx="5036169" cy="2427857"/>
            </a:xfrm>
          </p:grpSpPr>
          <p:pic>
            <p:nvPicPr>
              <p:cNvPr id="246" name="Letter_VLASS.png"/>
              <p:cNvPicPr>
                <a:picLocks noChangeAspect="1"/>
              </p:cNvPicPr>
              <p:nvPr/>
            </p:nvPicPr>
            <p:blipFill>
              <a:blip r:embed="rId10"/>
              <a:srcRect/>
              <a:stretch/>
            </p:blipFill>
            <p:spPr>
              <a:xfrm>
                <a:off x="6707346" y="4438116"/>
                <a:ext cx="3482591" cy="2072789"/>
              </a:xfrm>
              <a:prstGeom prst="rect">
                <a:avLst/>
              </a:prstGeom>
              <a:ln w="12700">
                <a:miter lim="400000"/>
              </a:ln>
            </p:spPr>
          </p:pic>
          <p:pic>
            <p:nvPicPr>
              <p:cNvPr id="248" name="Letter_VLASS_map.png"/>
              <p:cNvPicPr>
                <a:picLocks noChangeAspect="1"/>
              </p:cNvPicPr>
              <p:nvPr/>
            </p:nvPicPr>
            <p:blipFill rotWithShape="1">
              <a:blip r:embed="rId11"/>
              <a:srcRect t="-844" b="13276"/>
              <a:stretch/>
            </p:blipFill>
            <p:spPr>
              <a:xfrm>
                <a:off x="9909505" y="5096391"/>
                <a:ext cx="1834010" cy="953989"/>
              </a:xfrm>
              <a:prstGeom prst="rect">
                <a:avLst/>
              </a:prstGeom>
              <a:ln w="12700">
                <a:miter lim="400000"/>
              </a:ln>
            </p:spPr>
          </p:pic>
          <p:sp>
            <p:nvSpPr>
              <p:cNvPr id="20" name="Textfeld 19">
                <a:extLst>
                  <a:ext uri="{FF2B5EF4-FFF2-40B4-BE49-F238E27FC236}">
                    <a16:creationId xmlns:a16="http://schemas.microsoft.com/office/drawing/2014/main" id="{66FD283A-F037-984B-B349-900DA68E7C7D}"/>
                  </a:ext>
                </a:extLst>
              </p:cNvPr>
              <p:cNvSpPr txBox="1"/>
              <p:nvPr/>
            </p:nvSpPr>
            <p:spPr>
              <a:xfrm>
                <a:off x="7611274" y="4083048"/>
                <a:ext cx="758541" cy="369332"/>
              </a:xfrm>
              <a:prstGeom prst="rect">
                <a:avLst/>
              </a:prstGeom>
              <a:noFill/>
            </p:spPr>
            <p:txBody>
              <a:bodyPr wrap="none" rtlCol="0">
                <a:spAutoFit/>
              </a:bodyPr>
              <a:lstStyle/>
              <a:p>
                <a:r>
                  <a:rPr lang="de-DE" dirty="0"/>
                  <a:t>VLASS</a:t>
                </a:r>
                <a:endParaRPr lang="de-DE" sz="1600" dirty="0">
                  <a:latin typeface="Latin Modern Math" panose="02000503000000000000" pitchFamily="2" charset="77"/>
                  <a:ea typeface="Latin Modern Math" panose="02000503000000000000" pitchFamily="2" charset="77"/>
                </a:endParaRPr>
              </a:p>
            </p:txBody>
          </p:sp>
        </p:grpSp>
        <p:sp>
          <p:nvSpPr>
            <p:cNvPr id="31" name="Rechteck 30">
              <a:extLst>
                <a:ext uri="{FF2B5EF4-FFF2-40B4-BE49-F238E27FC236}">
                  <a16:creationId xmlns:a16="http://schemas.microsoft.com/office/drawing/2014/main" id="{976A959B-EB82-4BC4-C134-80BC9598421F}"/>
                </a:ext>
              </a:extLst>
            </p:cNvPr>
            <p:cNvSpPr/>
            <p:nvPr/>
          </p:nvSpPr>
          <p:spPr>
            <a:xfrm>
              <a:off x="6548400" y="4143429"/>
              <a:ext cx="5224995" cy="2349446"/>
            </a:xfrm>
            <a:prstGeom prst="rect">
              <a:avLst/>
            </a:prstGeom>
            <a:noFill/>
            <a:ln w="38100">
              <a:solidFill>
                <a:srgbClr val="6596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494C59D4-B091-32E0-70C6-DDF0F136A3B6}"/>
              </a:ext>
            </a:extLst>
          </p:cNvPr>
          <p:cNvGrpSpPr/>
          <p:nvPr/>
        </p:nvGrpSpPr>
        <p:grpSpPr>
          <a:xfrm>
            <a:off x="414215" y="1477500"/>
            <a:ext cx="5224995" cy="2411577"/>
            <a:chOff x="414215" y="1477500"/>
            <a:chExt cx="5224995" cy="2411577"/>
          </a:xfrm>
        </p:grpSpPr>
        <p:grpSp>
          <p:nvGrpSpPr>
            <p:cNvPr id="15" name="Gruppieren 14">
              <a:extLst>
                <a:ext uri="{FF2B5EF4-FFF2-40B4-BE49-F238E27FC236}">
                  <a16:creationId xmlns:a16="http://schemas.microsoft.com/office/drawing/2014/main" id="{5E9F3C19-8B61-86FB-6F77-E9C5139A1328}"/>
                </a:ext>
              </a:extLst>
            </p:cNvPr>
            <p:cNvGrpSpPr/>
            <p:nvPr/>
          </p:nvGrpSpPr>
          <p:grpSpPr>
            <a:xfrm>
              <a:off x="572365" y="1477500"/>
              <a:ext cx="5041790" cy="2411577"/>
              <a:chOff x="572365" y="1477500"/>
              <a:chExt cx="5041790" cy="2411577"/>
            </a:xfrm>
          </p:grpSpPr>
          <p:pic>
            <p:nvPicPr>
              <p:cNvPr id="18" name="Letter_RACS.png">
                <a:extLst>
                  <a:ext uri="{FF2B5EF4-FFF2-40B4-BE49-F238E27FC236}">
                    <a16:creationId xmlns:a16="http://schemas.microsoft.com/office/drawing/2014/main" id="{C004439E-9BBF-19F4-AF9E-36855D2A13F4}"/>
                  </a:ext>
                </a:extLst>
              </p:cNvPr>
              <p:cNvPicPr>
                <a:picLocks noChangeAspect="1"/>
              </p:cNvPicPr>
              <p:nvPr/>
            </p:nvPicPr>
            <p:blipFill>
              <a:blip r:embed="rId12"/>
              <a:srcRect l="555" r="555"/>
              <a:stretch/>
            </p:blipFill>
            <p:spPr>
              <a:xfrm>
                <a:off x="572365" y="1811878"/>
                <a:ext cx="3426059" cy="2077199"/>
              </a:xfrm>
              <a:prstGeom prst="rect">
                <a:avLst/>
              </a:prstGeom>
              <a:ln w="12700" cap="flat">
                <a:noFill/>
                <a:miter lim="400000"/>
              </a:ln>
              <a:effectLst/>
            </p:spPr>
          </p:pic>
          <p:pic>
            <p:nvPicPr>
              <p:cNvPr id="34" name="Letter_RACS_map.png">
                <a:extLst>
                  <a:ext uri="{FF2B5EF4-FFF2-40B4-BE49-F238E27FC236}">
                    <a16:creationId xmlns:a16="http://schemas.microsoft.com/office/drawing/2014/main" id="{BA19EA8C-7D0E-E9ED-057E-19213F20B3C8}"/>
                  </a:ext>
                </a:extLst>
              </p:cNvPr>
              <p:cNvPicPr>
                <a:picLocks/>
              </p:cNvPicPr>
              <p:nvPr/>
            </p:nvPicPr>
            <p:blipFill rotWithShape="1">
              <a:blip r:embed="rId13"/>
              <a:srcRect t="-369" b="12723"/>
              <a:stretch/>
            </p:blipFill>
            <p:spPr>
              <a:xfrm>
                <a:off x="3781755" y="2486550"/>
                <a:ext cx="1832400" cy="954000"/>
              </a:xfrm>
              <a:prstGeom prst="rect">
                <a:avLst/>
              </a:prstGeom>
              <a:ln w="12700">
                <a:miter lim="400000"/>
              </a:ln>
            </p:spPr>
          </p:pic>
          <p:sp>
            <p:nvSpPr>
              <p:cNvPr id="37" name="Textfeld 36">
                <a:extLst>
                  <a:ext uri="{FF2B5EF4-FFF2-40B4-BE49-F238E27FC236}">
                    <a16:creationId xmlns:a16="http://schemas.microsoft.com/office/drawing/2014/main" id="{718B99CB-E0FA-26B7-0720-48CBE036F833}"/>
                  </a:ext>
                </a:extLst>
              </p:cNvPr>
              <p:cNvSpPr txBox="1"/>
              <p:nvPr/>
            </p:nvSpPr>
            <p:spPr>
              <a:xfrm>
                <a:off x="1340225" y="1477500"/>
                <a:ext cx="1078757" cy="369332"/>
              </a:xfrm>
              <a:prstGeom prst="rect">
                <a:avLst/>
              </a:prstGeom>
              <a:noFill/>
            </p:spPr>
            <p:txBody>
              <a:bodyPr wrap="none" rtlCol="0">
                <a:spAutoFit/>
              </a:bodyPr>
              <a:lstStyle/>
              <a:p>
                <a:r>
                  <a:rPr lang="de-DE" dirty="0"/>
                  <a:t>RACS-</a:t>
                </a:r>
                <a:r>
                  <a:rPr lang="de-DE" dirty="0" err="1"/>
                  <a:t>low</a:t>
                </a:r>
                <a:endParaRPr lang="de-DE" sz="1600" dirty="0">
                  <a:latin typeface="Latin Modern Math" panose="02000503000000000000" pitchFamily="2" charset="77"/>
                  <a:ea typeface="Latin Modern Math" panose="02000503000000000000" pitchFamily="2" charset="77"/>
                </a:endParaRPr>
              </a:p>
            </p:txBody>
          </p:sp>
        </p:grpSp>
        <p:sp>
          <p:nvSpPr>
            <p:cNvPr id="16" name="Rechteck 15">
              <a:extLst>
                <a:ext uri="{FF2B5EF4-FFF2-40B4-BE49-F238E27FC236}">
                  <a16:creationId xmlns:a16="http://schemas.microsoft.com/office/drawing/2014/main" id="{E6EFBDD1-A240-1AFC-1BD1-09BF64053943}"/>
                </a:ext>
              </a:extLst>
            </p:cNvPr>
            <p:cNvSpPr/>
            <p:nvPr/>
          </p:nvSpPr>
          <p:spPr>
            <a:xfrm>
              <a:off x="414215" y="1539631"/>
              <a:ext cx="5224995" cy="2349446"/>
            </a:xfrm>
            <a:prstGeom prst="rect">
              <a:avLst/>
            </a:prstGeom>
            <a:noFill/>
            <a:ln w="38100">
              <a:solidFill>
                <a:srgbClr val="6596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9" name="Grafik 38">
            <a:extLst>
              <a:ext uri="{FF2B5EF4-FFF2-40B4-BE49-F238E27FC236}">
                <a16:creationId xmlns:a16="http://schemas.microsoft.com/office/drawing/2014/main" id="{3D2E6BEB-0E0D-FA06-5F99-E71334FD1E83}"/>
              </a:ext>
            </a:extLst>
          </p:cNvPr>
          <p:cNvPicPr>
            <a:picLocks noChangeAspect="1"/>
          </p:cNvPicPr>
          <p:nvPr/>
        </p:nvPicPr>
        <p:blipFill>
          <a:blip r:embed="rId14"/>
          <a:stretch>
            <a:fillRect/>
          </a:stretch>
        </p:blipFill>
        <p:spPr>
          <a:xfrm>
            <a:off x="2162488" y="4176477"/>
            <a:ext cx="2478317" cy="204682"/>
          </a:xfrm>
          <a:prstGeom prst="rect">
            <a:avLst/>
          </a:prstGeom>
        </p:spPr>
      </p:pic>
      <p:pic>
        <p:nvPicPr>
          <p:cNvPr id="40" name="Grafik 39">
            <a:extLst>
              <a:ext uri="{FF2B5EF4-FFF2-40B4-BE49-F238E27FC236}">
                <a16:creationId xmlns:a16="http://schemas.microsoft.com/office/drawing/2014/main" id="{2854636B-559A-890D-2806-95F44D2AF1D9}"/>
              </a:ext>
            </a:extLst>
          </p:cNvPr>
          <p:cNvPicPr>
            <a:picLocks noChangeAspect="1"/>
          </p:cNvPicPr>
          <p:nvPr/>
        </p:nvPicPr>
        <p:blipFill>
          <a:blip r:embed="rId15"/>
          <a:stretch>
            <a:fillRect/>
          </a:stretch>
        </p:blipFill>
        <p:spPr>
          <a:xfrm>
            <a:off x="2418982" y="1559566"/>
            <a:ext cx="2229457" cy="205199"/>
          </a:xfrm>
          <a:prstGeom prst="rect">
            <a:avLst/>
          </a:prstGeom>
        </p:spPr>
      </p:pic>
      <p:pic>
        <p:nvPicPr>
          <p:cNvPr id="41" name="Grafik 40">
            <a:extLst>
              <a:ext uri="{FF2B5EF4-FFF2-40B4-BE49-F238E27FC236}">
                <a16:creationId xmlns:a16="http://schemas.microsoft.com/office/drawing/2014/main" id="{E07FEFE9-1513-48E6-869C-D2FD41F1343E}"/>
              </a:ext>
            </a:extLst>
          </p:cNvPr>
          <p:cNvPicPr>
            <a:picLocks noChangeAspect="1"/>
          </p:cNvPicPr>
          <p:nvPr/>
        </p:nvPicPr>
        <p:blipFill>
          <a:blip r:embed="rId16"/>
          <a:stretch>
            <a:fillRect/>
          </a:stretch>
        </p:blipFill>
        <p:spPr>
          <a:xfrm>
            <a:off x="8467691" y="1563652"/>
            <a:ext cx="2484572" cy="205199"/>
          </a:xfrm>
          <a:prstGeom prst="rect">
            <a:avLst/>
          </a:prstGeom>
        </p:spPr>
      </p:pic>
      <p:pic>
        <p:nvPicPr>
          <p:cNvPr id="42" name="Grafik 41">
            <a:extLst>
              <a:ext uri="{FF2B5EF4-FFF2-40B4-BE49-F238E27FC236}">
                <a16:creationId xmlns:a16="http://schemas.microsoft.com/office/drawing/2014/main" id="{6D7283B5-9A45-D707-AF56-B092D337F1FA}"/>
              </a:ext>
            </a:extLst>
          </p:cNvPr>
          <p:cNvPicPr>
            <a:picLocks noChangeAspect="1"/>
          </p:cNvPicPr>
          <p:nvPr/>
        </p:nvPicPr>
        <p:blipFill>
          <a:blip r:embed="rId17"/>
          <a:stretch>
            <a:fillRect/>
          </a:stretch>
        </p:blipFill>
        <p:spPr>
          <a:xfrm>
            <a:off x="8348952" y="4175617"/>
            <a:ext cx="2384745" cy="205199"/>
          </a:xfrm>
          <a:prstGeom prst="rect">
            <a:avLst/>
          </a:prstGeom>
        </p:spPr>
      </p:pic>
      <p:pic>
        <p:nvPicPr>
          <p:cNvPr id="43" name="Grafik 42">
            <a:extLst>
              <a:ext uri="{FF2B5EF4-FFF2-40B4-BE49-F238E27FC236}">
                <a16:creationId xmlns:a16="http://schemas.microsoft.com/office/drawing/2014/main" id="{192B3BBB-5746-EF51-4375-0354500BD5D6}"/>
              </a:ext>
            </a:extLst>
          </p:cNvPr>
          <p:cNvPicPr>
            <a:picLocks noChangeAspect="1"/>
          </p:cNvPicPr>
          <p:nvPr/>
        </p:nvPicPr>
        <p:blipFill>
          <a:blip r:embed="rId18"/>
          <a:stretch>
            <a:fillRect/>
          </a:stretch>
        </p:blipFill>
        <p:spPr>
          <a:xfrm>
            <a:off x="4226240" y="1882379"/>
            <a:ext cx="921106" cy="518122"/>
          </a:xfrm>
          <a:prstGeom prst="rect">
            <a:avLst/>
          </a:prstGeom>
        </p:spPr>
      </p:pic>
      <p:pic>
        <p:nvPicPr>
          <p:cNvPr id="44" name="Grafik 43">
            <a:extLst>
              <a:ext uri="{FF2B5EF4-FFF2-40B4-BE49-F238E27FC236}">
                <a16:creationId xmlns:a16="http://schemas.microsoft.com/office/drawing/2014/main" id="{AFA2E68E-748E-1AA5-7443-8CF162D5191A}"/>
              </a:ext>
            </a:extLst>
          </p:cNvPr>
          <p:cNvPicPr>
            <a:picLocks noChangeAspect="1"/>
          </p:cNvPicPr>
          <p:nvPr/>
        </p:nvPicPr>
        <p:blipFill>
          <a:blip r:embed="rId19"/>
          <a:stretch>
            <a:fillRect/>
          </a:stretch>
        </p:blipFill>
        <p:spPr>
          <a:xfrm>
            <a:off x="10353561" y="1882240"/>
            <a:ext cx="916364" cy="518400"/>
          </a:xfrm>
          <a:prstGeom prst="rect">
            <a:avLst/>
          </a:prstGeom>
        </p:spPr>
      </p:pic>
      <p:cxnSp>
        <p:nvCxnSpPr>
          <p:cNvPr id="4" name="Straight Connector 8">
            <a:extLst>
              <a:ext uri="{FF2B5EF4-FFF2-40B4-BE49-F238E27FC236}">
                <a16:creationId xmlns:a16="http://schemas.microsoft.com/office/drawing/2014/main" id="{A9200CB6-E46A-4B84-4099-A1C88C80F418}"/>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804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7CBBCC-8506-B811-91F7-8E93BD717817}"/>
              </a:ext>
            </a:extLst>
          </p:cNvPr>
          <p:cNvPicPr>
            <a:picLocks noChangeAspect="1"/>
          </p:cNvPicPr>
          <p:nvPr/>
        </p:nvPicPr>
        <p:blipFill>
          <a:blip r:embed="rId3"/>
          <a:srcRect/>
          <a:stretch/>
        </p:blipFill>
        <p:spPr>
          <a:xfrm>
            <a:off x="-12457847" y="-3061433"/>
            <a:ext cx="37107694" cy="19108615"/>
          </a:xfrm>
          <a:prstGeom prst="rect">
            <a:avLst/>
          </a:prstGeom>
        </p:spPr>
      </p:pic>
      <p:sp>
        <p:nvSpPr>
          <p:cNvPr id="8" name="Rechteck 7">
            <a:extLst>
              <a:ext uri="{FF2B5EF4-FFF2-40B4-BE49-F238E27FC236}">
                <a16:creationId xmlns:a16="http://schemas.microsoft.com/office/drawing/2014/main" id="{3CBD05AF-4C71-52EB-452D-678EFEC0906E}"/>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B8588E-225E-06CD-A0B9-6D0EC424BB12}"/>
              </a:ext>
            </a:extLst>
          </p:cNvPr>
          <p:cNvSpPr>
            <a:spLocks noGrp="1"/>
          </p:cNvSpPr>
          <p:nvPr>
            <p:ph type="title"/>
          </p:nvPr>
        </p:nvSpPr>
        <p:spPr/>
        <p:txBody>
          <a:bodyPr/>
          <a:lstStyle/>
          <a:p>
            <a:r>
              <a:rPr lang="en-GB" dirty="0"/>
              <a:t>Radio Dipole</a:t>
            </a:r>
          </a:p>
        </p:txBody>
      </p:sp>
      <p:sp>
        <p:nvSpPr>
          <p:cNvPr id="4" name="Textfeld 3">
            <a:extLst>
              <a:ext uri="{FF2B5EF4-FFF2-40B4-BE49-F238E27FC236}">
                <a16:creationId xmlns:a16="http://schemas.microsoft.com/office/drawing/2014/main" id="{2ABD257E-6058-255D-30EB-F07E8760656B}"/>
              </a:ext>
            </a:extLst>
          </p:cNvPr>
          <p:cNvSpPr txBox="1"/>
          <p:nvPr/>
        </p:nvSpPr>
        <p:spPr>
          <a:xfrm>
            <a:off x="942108" y="1518710"/>
            <a:ext cx="8522514"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t>Only three of these four catalogues examined show a realistic dipole signal</a:t>
            </a:r>
          </a:p>
        </p:txBody>
      </p:sp>
      <p:sp>
        <p:nvSpPr>
          <p:cNvPr id="16" name="TextBox 6">
            <a:extLst>
              <a:ext uri="{FF2B5EF4-FFF2-40B4-BE49-F238E27FC236}">
                <a16:creationId xmlns:a16="http://schemas.microsoft.com/office/drawing/2014/main" id="{A84691CC-FA88-9376-6E2E-49E475732AD0}"/>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pic>
        <p:nvPicPr>
          <p:cNvPr id="10" name="Grafik 9" descr="Ein Bild, das Screenshot, Reihe, Kunst enthält.&#10;&#10;Automatisch generierte Beschreibung">
            <a:extLst>
              <a:ext uri="{FF2B5EF4-FFF2-40B4-BE49-F238E27FC236}">
                <a16:creationId xmlns:a16="http://schemas.microsoft.com/office/drawing/2014/main" id="{47883D59-A305-F0FC-9651-E587B143E377}"/>
              </a:ext>
            </a:extLst>
          </p:cNvPr>
          <p:cNvPicPr>
            <a:picLocks noChangeAspect="1"/>
          </p:cNvPicPr>
          <p:nvPr/>
        </p:nvPicPr>
        <p:blipFill>
          <a:blip r:embed="rId4"/>
          <a:stretch>
            <a:fillRect/>
          </a:stretch>
        </p:blipFill>
        <p:spPr>
          <a:xfrm>
            <a:off x="-174333" y="2562879"/>
            <a:ext cx="4223020" cy="4075117"/>
          </a:xfrm>
          <a:prstGeom prst="rect">
            <a:avLst/>
          </a:prstGeom>
        </p:spPr>
      </p:pic>
      <p:sp>
        <p:nvSpPr>
          <p:cNvPr id="20" name="Textfeld 19">
            <a:extLst>
              <a:ext uri="{FF2B5EF4-FFF2-40B4-BE49-F238E27FC236}">
                <a16:creationId xmlns:a16="http://schemas.microsoft.com/office/drawing/2014/main" id="{4EB4CB09-FC1A-3ED4-B4D7-90EC8D55D834}"/>
              </a:ext>
            </a:extLst>
          </p:cNvPr>
          <p:cNvSpPr txBox="1"/>
          <p:nvPr/>
        </p:nvSpPr>
        <p:spPr>
          <a:xfrm>
            <a:off x="2642967" y="5708073"/>
            <a:ext cx="1079018" cy="369332"/>
          </a:xfrm>
          <a:prstGeom prst="rect">
            <a:avLst/>
          </a:prstGeom>
          <a:noFill/>
        </p:spPr>
        <p:txBody>
          <a:bodyPr wrap="square" rtlCol="0">
            <a:spAutoFit/>
          </a:bodyPr>
          <a:lstStyle/>
          <a:p>
            <a:r>
              <a:rPr lang="de-DE" dirty="0"/>
              <a:t>All </a:t>
            </a:r>
            <a:r>
              <a:rPr lang="de-DE" dirty="0" err="1"/>
              <a:t>good</a:t>
            </a:r>
            <a:endParaRPr lang="de-DE" dirty="0"/>
          </a:p>
        </p:txBody>
      </p:sp>
      <p:grpSp>
        <p:nvGrpSpPr>
          <p:cNvPr id="11" name="Gruppieren 10">
            <a:extLst>
              <a:ext uri="{FF2B5EF4-FFF2-40B4-BE49-F238E27FC236}">
                <a16:creationId xmlns:a16="http://schemas.microsoft.com/office/drawing/2014/main" id="{5E5504EA-1B3A-4C25-E765-1D89F7CE82B2}"/>
              </a:ext>
            </a:extLst>
          </p:cNvPr>
          <p:cNvGrpSpPr/>
          <p:nvPr/>
        </p:nvGrpSpPr>
        <p:grpSpPr>
          <a:xfrm>
            <a:off x="8000634" y="2562881"/>
            <a:ext cx="4195773" cy="4075115"/>
            <a:chOff x="3901207" y="2534374"/>
            <a:chExt cx="4195773" cy="4075115"/>
          </a:xfrm>
        </p:grpSpPr>
        <p:pic>
          <p:nvPicPr>
            <p:cNvPr id="17" name="Grafik 16" descr="Ein Bild, das Screenshot, Reihe, Kunst enthält.&#10;&#10;Automatisch generierte Beschreibung">
              <a:extLst>
                <a:ext uri="{FF2B5EF4-FFF2-40B4-BE49-F238E27FC236}">
                  <a16:creationId xmlns:a16="http://schemas.microsoft.com/office/drawing/2014/main" id="{42E1055A-21FD-9D49-C6E7-EEF342153871}"/>
                </a:ext>
              </a:extLst>
            </p:cNvPr>
            <p:cNvPicPr>
              <a:picLocks noChangeAspect="1"/>
            </p:cNvPicPr>
            <p:nvPr/>
          </p:nvPicPr>
          <p:blipFill>
            <a:blip r:embed="rId5"/>
            <a:stretch>
              <a:fillRect/>
            </a:stretch>
          </p:blipFill>
          <p:spPr>
            <a:xfrm>
              <a:off x="3901207" y="2534374"/>
              <a:ext cx="4195773" cy="4075115"/>
            </a:xfrm>
            <a:prstGeom prst="rect">
              <a:avLst/>
            </a:prstGeom>
          </p:spPr>
        </p:pic>
        <p:sp>
          <p:nvSpPr>
            <p:cNvPr id="21" name="Textfeld 20">
              <a:extLst>
                <a:ext uri="{FF2B5EF4-FFF2-40B4-BE49-F238E27FC236}">
                  <a16:creationId xmlns:a16="http://schemas.microsoft.com/office/drawing/2014/main" id="{2D290711-9077-DF60-E558-4A6D1646A0CC}"/>
                </a:ext>
              </a:extLst>
            </p:cNvPr>
            <p:cNvSpPr txBox="1"/>
            <p:nvPr/>
          </p:nvSpPr>
          <p:spPr>
            <a:xfrm>
              <a:off x="4284420" y="5458691"/>
              <a:ext cx="1354380" cy="646331"/>
            </a:xfrm>
            <a:prstGeom prst="rect">
              <a:avLst/>
            </a:prstGeom>
            <a:noFill/>
          </p:spPr>
          <p:txBody>
            <a:bodyPr wrap="square" rtlCol="0">
              <a:spAutoFit/>
            </a:bodyPr>
            <a:lstStyle/>
            <a:p>
              <a:r>
                <a:rPr lang="de-DE" dirty="0"/>
                <a:t>Fine </a:t>
              </a:r>
              <a:r>
                <a:rPr lang="de-DE" dirty="0" err="1"/>
                <a:t>above</a:t>
              </a:r>
              <a:r>
                <a:rPr lang="de-DE" dirty="0"/>
                <a:t> 10 </a:t>
              </a:r>
              <a:r>
                <a:rPr lang="de-DE" dirty="0" err="1"/>
                <a:t>mJy</a:t>
              </a:r>
              <a:endParaRPr lang="de-DE" dirty="0"/>
            </a:p>
          </p:txBody>
        </p:sp>
      </p:grpSp>
      <p:grpSp>
        <p:nvGrpSpPr>
          <p:cNvPr id="13" name="Gruppieren 12">
            <a:extLst>
              <a:ext uri="{FF2B5EF4-FFF2-40B4-BE49-F238E27FC236}">
                <a16:creationId xmlns:a16="http://schemas.microsoft.com/office/drawing/2014/main" id="{D032C784-C058-5540-0EC6-4C1C7557894B}"/>
              </a:ext>
            </a:extLst>
          </p:cNvPr>
          <p:cNvGrpSpPr/>
          <p:nvPr/>
        </p:nvGrpSpPr>
        <p:grpSpPr>
          <a:xfrm>
            <a:off x="4000582" y="2562880"/>
            <a:ext cx="4195773" cy="4075116"/>
            <a:chOff x="7996227" y="2534373"/>
            <a:chExt cx="4195773" cy="4075116"/>
          </a:xfrm>
        </p:grpSpPr>
        <p:pic>
          <p:nvPicPr>
            <p:cNvPr id="19" name="Grafik 18" descr="Ein Bild, das Reihe, Kunst, Design enthält.&#10;&#10;Automatisch generierte Beschreibung">
              <a:extLst>
                <a:ext uri="{FF2B5EF4-FFF2-40B4-BE49-F238E27FC236}">
                  <a16:creationId xmlns:a16="http://schemas.microsoft.com/office/drawing/2014/main" id="{001B65D5-0F23-09A1-F8F2-94D8B87F2E8E}"/>
                </a:ext>
              </a:extLst>
            </p:cNvPr>
            <p:cNvPicPr>
              <a:picLocks noChangeAspect="1"/>
            </p:cNvPicPr>
            <p:nvPr/>
          </p:nvPicPr>
          <p:blipFill>
            <a:blip r:embed="rId6"/>
            <a:stretch>
              <a:fillRect/>
            </a:stretch>
          </p:blipFill>
          <p:spPr>
            <a:xfrm>
              <a:off x="7996227" y="2534373"/>
              <a:ext cx="4195773" cy="4075116"/>
            </a:xfrm>
            <a:prstGeom prst="rect">
              <a:avLst/>
            </a:prstGeom>
          </p:spPr>
        </p:pic>
        <p:sp>
          <p:nvSpPr>
            <p:cNvPr id="22" name="Textfeld 21">
              <a:extLst>
                <a:ext uri="{FF2B5EF4-FFF2-40B4-BE49-F238E27FC236}">
                  <a16:creationId xmlns:a16="http://schemas.microsoft.com/office/drawing/2014/main" id="{15410A93-00DB-DD5F-6485-0CC1E16A5096}"/>
                </a:ext>
              </a:extLst>
            </p:cNvPr>
            <p:cNvSpPr txBox="1"/>
            <p:nvPr/>
          </p:nvSpPr>
          <p:spPr>
            <a:xfrm>
              <a:off x="8272375" y="5135525"/>
              <a:ext cx="1334309" cy="646331"/>
            </a:xfrm>
            <a:prstGeom prst="rect">
              <a:avLst/>
            </a:prstGeom>
            <a:noFill/>
          </p:spPr>
          <p:txBody>
            <a:bodyPr wrap="square" rtlCol="0">
              <a:spAutoFit/>
            </a:bodyPr>
            <a:lstStyle/>
            <a:p>
              <a:r>
                <a:rPr lang="de-DE" dirty="0"/>
                <a:t>Fine </a:t>
              </a:r>
              <a:r>
                <a:rPr lang="de-DE" dirty="0" err="1"/>
                <a:t>above</a:t>
              </a:r>
              <a:r>
                <a:rPr lang="de-DE" dirty="0"/>
                <a:t> 10 </a:t>
              </a:r>
              <a:r>
                <a:rPr lang="de-DE" dirty="0" err="1"/>
                <a:t>mJy</a:t>
              </a:r>
              <a:endParaRPr lang="de-DE" dirty="0"/>
            </a:p>
          </p:txBody>
        </p:sp>
      </p:grpSp>
      <p:cxnSp>
        <p:nvCxnSpPr>
          <p:cNvPr id="9" name="Straight Connector 8">
            <a:extLst>
              <a:ext uri="{FF2B5EF4-FFF2-40B4-BE49-F238E27FC236}">
                <a16:creationId xmlns:a16="http://schemas.microsoft.com/office/drawing/2014/main" id="{63F061E8-07F5-1D71-28A8-8770BDFA7D43}"/>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DF6C9F55-B246-9F8B-E9E2-647F6FB51DFB}"/>
              </a:ext>
            </a:extLst>
          </p:cNvPr>
          <p:cNvSpPr txBox="1"/>
          <p:nvPr/>
        </p:nvSpPr>
        <p:spPr>
          <a:xfrm>
            <a:off x="1522795" y="2118636"/>
            <a:ext cx="1932039" cy="369332"/>
          </a:xfrm>
          <a:prstGeom prst="rect">
            <a:avLst/>
          </a:prstGeom>
          <a:noFill/>
        </p:spPr>
        <p:txBody>
          <a:bodyPr wrap="square" rtlCol="0">
            <a:spAutoFit/>
          </a:bodyPr>
          <a:lstStyle/>
          <a:p>
            <a:r>
              <a:rPr lang="en-GB" dirty="0"/>
              <a:t>RACS-low</a:t>
            </a:r>
          </a:p>
        </p:txBody>
      </p:sp>
      <p:sp>
        <p:nvSpPr>
          <p:cNvPr id="23" name="Textfeld 22">
            <a:extLst>
              <a:ext uri="{FF2B5EF4-FFF2-40B4-BE49-F238E27FC236}">
                <a16:creationId xmlns:a16="http://schemas.microsoft.com/office/drawing/2014/main" id="{1C176B9A-5A5A-5F7B-6EC5-CB6BE990E92A}"/>
              </a:ext>
            </a:extLst>
          </p:cNvPr>
          <p:cNvSpPr txBox="1"/>
          <p:nvPr/>
        </p:nvSpPr>
        <p:spPr>
          <a:xfrm>
            <a:off x="5607328" y="2076997"/>
            <a:ext cx="1932039" cy="369332"/>
          </a:xfrm>
          <a:prstGeom prst="rect">
            <a:avLst/>
          </a:prstGeom>
          <a:noFill/>
        </p:spPr>
        <p:txBody>
          <a:bodyPr wrap="square" rtlCol="0">
            <a:spAutoFit/>
          </a:bodyPr>
          <a:lstStyle/>
          <a:p>
            <a:r>
              <a:rPr lang="en-GB" dirty="0"/>
              <a:t>RACS-mid</a:t>
            </a:r>
          </a:p>
        </p:txBody>
      </p:sp>
      <p:sp>
        <p:nvSpPr>
          <p:cNvPr id="24" name="Textfeld 23">
            <a:extLst>
              <a:ext uri="{FF2B5EF4-FFF2-40B4-BE49-F238E27FC236}">
                <a16:creationId xmlns:a16="http://schemas.microsoft.com/office/drawing/2014/main" id="{6776569A-015D-1083-9B4A-68356AEDDF28}"/>
              </a:ext>
            </a:extLst>
          </p:cNvPr>
          <p:cNvSpPr txBox="1"/>
          <p:nvPr/>
        </p:nvSpPr>
        <p:spPr>
          <a:xfrm>
            <a:off x="9691861" y="2117899"/>
            <a:ext cx="1932039" cy="369332"/>
          </a:xfrm>
          <a:prstGeom prst="rect">
            <a:avLst/>
          </a:prstGeom>
          <a:noFill/>
        </p:spPr>
        <p:txBody>
          <a:bodyPr wrap="square" rtlCol="0">
            <a:spAutoFit/>
          </a:bodyPr>
          <a:lstStyle/>
          <a:p>
            <a:r>
              <a:rPr lang="en-GB" dirty="0"/>
              <a:t>NVSS</a:t>
            </a:r>
          </a:p>
        </p:txBody>
      </p:sp>
    </p:spTree>
    <p:extLst>
      <p:ext uri="{BB962C8B-B14F-4D97-AF65-F5344CB8AC3E}">
        <p14:creationId xmlns:p14="http://schemas.microsoft.com/office/powerpoint/2010/main" val="4184007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9167781-9437-8537-43F4-398646FDBC14}"/>
              </a:ext>
            </a:extLst>
          </p:cNvPr>
          <p:cNvPicPr>
            <a:picLocks noChangeAspect="1"/>
          </p:cNvPicPr>
          <p:nvPr/>
        </p:nvPicPr>
        <p:blipFill>
          <a:blip r:embed="rId3"/>
          <a:srcRect/>
          <a:stretch/>
        </p:blipFill>
        <p:spPr>
          <a:xfrm>
            <a:off x="-12457847" y="685165"/>
            <a:ext cx="37107694" cy="19108615"/>
          </a:xfrm>
          <a:prstGeom prst="rect">
            <a:avLst/>
          </a:prstGeom>
        </p:spPr>
      </p:pic>
      <p:sp>
        <p:nvSpPr>
          <p:cNvPr id="13" name="Rechteck 12">
            <a:extLst>
              <a:ext uri="{FF2B5EF4-FFF2-40B4-BE49-F238E27FC236}">
                <a16:creationId xmlns:a16="http://schemas.microsoft.com/office/drawing/2014/main" id="{3DD3B70D-324E-9B13-2E9A-C81E2F99D5A0}"/>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el 3">
            <a:extLst>
              <a:ext uri="{FF2B5EF4-FFF2-40B4-BE49-F238E27FC236}">
                <a16:creationId xmlns:a16="http://schemas.microsoft.com/office/drawing/2014/main" id="{04931B95-3AB9-63A1-2A21-A7395A3291EC}"/>
              </a:ext>
            </a:extLst>
          </p:cNvPr>
          <p:cNvSpPr>
            <a:spLocks noGrp="1"/>
          </p:cNvSpPr>
          <p:nvPr>
            <p:ph type="title" idx="4294967295"/>
          </p:nvPr>
        </p:nvSpPr>
        <p:spPr>
          <a:xfrm>
            <a:off x="330200" y="365125"/>
            <a:ext cx="11531600" cy="1325563"/>
          </a:xfrm>
        </p:spPr>
        <p:txBody>
          <a:bodyPr/>
          <a:lstStyle/>
          <a:p>
            <a:pPr algn="ctr"/>
            <a:r>
              <a:rPr lang="de-DE" dirty="0"/>
              <a:t>Joint </a:t>
            </a:r>
            <a:r>
              <a:rPr lang="de-DE" dirty="0" err="1"/>
              <a:t>estimate</a:t>
            </a:r>
            <a:endParaRPr lang="de-DE" dirty="0"/>
          </a:p>
        </p:txBody>
      </p:sp>
      <p:pic>
        <p:nvPicPr>
          <p:cNvPr id="7" name="Inhaltsplatzhalter 6" descr="Ein Bild, das Symmetrie, Farbigkeit, Screenshot, Kreis enthält.&#10;&#10;Automatisch generierte Beschreibung">
            <a:extLst>
              <a:ext uri="{FF2B5EF4-FFF2-40B4-BE49-F238E27FC236}">
                <a16:creationId xmlns:a16="http://schemas.microsoft.com/office/drawing/2014/main" id="{617BCBB0-CF14-8C62-8E99-E8143C4694D1}"/>
              </a:ext>
            </a:extLst>
          </p:cNvPr>
          <p:cNvPicPr>
            <a:picLocks noGrp="1" noChangeAspect="1"/>
          </p:cNvPicPr>
          <p:nvPr>
            <p:ph idx="4294967295"/>
          </p:nvPr>
        </p:nvPicPr>
        <p:blipFill>
          <a:blip r:embed="rId4"/>
          <a:stretch>
            <a:fillRect/>
          </a:stretch>
        </p:blipFill>
        <p:spPr>
          <a:xfrm>
            <a:off x="13358227" y="325832"/>
            <a:ext cx="4835525" cy="4940300"/>
          </a:xfrm>
        </p:spPr>
      </p:pic>
      <p:sp>
        <p:nvSpPr>
          <p:cNvPr id="8" name="Textfeld 7">
            <a:extLst>
              <a:ext uri="{FF2B5EF4-FFF2-40B4-BE49-F238E27FC236}">
                <a16:creationId xmlns:a16="http://schemas.microsoft.com/office/drawing/2014/main" id="{159569C4-B571-3649-B917-EBE0EC37939B}"/>
              </a:ext>
            </a:extLst>
          </p:cNvPr>
          <p:cNvSpPr txBox="1"/>
          <p:nvPr/>
        </p:nvSpPr>
        <p:spPr>
          <a:xfrm>
            <a:off x="942108" y="1518710"/>
            <a:ext cx="8522514" cy="3170099"/>
          </a:xfrm>
          <a:prstGeom prst="rect">
            <a:avLst/>
          </a:prstGeom>
          <a:noFill/>
        </p:spPr>
        <p:txBody>
          <a:bodyPr wrap="square" rtlCol="0">
            <a:spAutoFit/>
          </a:bodyPr>
          <a:lstStyle/>
          <a:p>
            <a:pPr marL="342900" indent="-342900">
              <a:buFont typeface="Arial" panose="020B0604020202020204" pitchFamily="34" charset="0"/>
              <a:buChar char="•"/>
            </a:pPr>
            <a:r>
              <a:rPr lang="en-GB" sz="2000" dirty="0"/>
              <a:t>Do a joint-estimate of</a:t>
            </a:r>
          </a:p>
          <a:p>
            <a:pPr marL="800100" lvl="1" indent="-342900">
              <a:buFont typeface="Arial" panose="020B0604020202020204" pitchFamily="34" charset="0"/>
              <a:buChar char="•"/>
            </a:pPr>
            <a:r>
              <a:rPr lang="en-GB" sz="2000" dirty="0"/>
              <a:t>RACS-low</a:t>
            </a:r>
          </a:p>
          <a:p>
            <a:pPr marL="800100" lvl="1" indent="-342900">
              <a:buFont typeface="Arial" panose="020B0604020202020204" pitchFamily="34" charset="0"/>
              <a:buChar char="•"/>
            </a:pPr>
            <a:r>
              <a:rPr lang="en-GB" sz="2000" dirty="0"/>
              <a:t>RACS-mid</a:t>
            </a:r>
          </a:p>
          <a:p>
            <a:pPr marL="800100" lvl="1" indent="-342900">
              <a:buFont typeface="Arial" panose="020B0604020202020204" pitchFamily="34" charset="0"/>
              <a:buChar char="•"/>
            </a:pPr>
            <a:r>
              <a:rPr lang="en-GB" sz="2000" dirty="0"/>
              <a:t>NVSS</a:t>
            </a:r>
          </a:p>
          <a:p>
            <a:pPr marL="342900" indent="-342900">
              <a:buFont typeface="Arial" panose="020B0604020202020204" pitchFamily="34" charset="0"/>
              <a:buChar char="•"/>
            </a:pPr>
            <a:endParaRPr lang="en-GB" sz="2000" dirty="0"/>
          </a:p>
          <a:p>
            <a:r>
              <a:rPr lang="en-GB" sz="2000" dirty="0"/>
              <a:t>Each at 20 </a:t>
            </a:r>
            <a:r>
              <a:rPr lang="en-GB" sz="2000" dirty="0" err="1"/>
              <a:t>mJy</a:t>
            </a:r>
            <a:endParaRPr lang="en-GB" sz="2000" dirty="0"/>
          </a:p>
          <a:p>
            <a:pPr marL="800100" lvl="1" indent="-342900">
              <a:buFont typeface="Arial" panose="020B0604020202020204" pitchFamily="34" charset="0"/>
              <a:buChar char="•"/>
            </a:pPr>
            <a:endParaRPr lang="en-GB" sz="2000" dirty="0"/>
          </a:p>
          <a:p>
            <a:pPr marL="800100" lvl="1" indent="-342900">
              <a:buFont typeface="Arial" panose="020B0604020202020204" pitchFamily="34" charset="0"/>
              <a:buChar char="•"/>
            </a:pPr>
            <a:endParaRPr lang="en-GB" sz="2000" dirty="0"/>
          </a:p>
          <a:p>
            <a:r>
              <a:rPr lang="en-GB" sz="2000" dirty="0"/>
              <a:t>Velocity ~4 times higher than CMB, </a:t>
            </a:r>
          </a:p>
          <a:p>
            <a:r>
              <a:rPr lang="en-GB" sz="2000" dirty="0"/>
              <a:t>direction well aligned</a:t>
            </a:r>
          </a:p>
        </p:txBody>
      </p:sp>
      <p:grpSp>
        <p:nvGrpSpPr>
          <p:cNvPr id="11" name="Gruppieren 10">
            <a:extLst>
              <a:ext uri="{FF2B5EF4-FFF2-40B4-BE49-F238E27FC236}">
                <a16:creationId xmlns:a16="http://schemas.microsoft.com/office/drawing/2014/main" id="{FDC8A3E0-2875-1281-7D90-9E55563300CC}"/>
              </a:ext>
            </a:extLst>
          </p:cNvPr>
          <p:cNvGrpSpPr/>
          <p:nvPr/>
        </p:nvGrpSpPr>
        <p:grpSpPr>
          <a:xfrm>
            <a:off x="6662152" y="1836127"/>
            <a:ext cx="4312616" cy="4474256"/>
            <a:chOff x="5095880" y="1690688"/>
            <a:chExt cx="2574500" cy="2670994"/>
          </a:xfrm>
        </p:grpSpPr>
        <p:pic>
          <p:nvPicPr>
            <p:cNvPr id="9" name="Inhaltsplatzhalter 6" descr="Ein Bild, das Symmetrie, Farbigkeit, Screenshot, Kreis enthält.&#10;&#10;Automatisch generierte Beschreibung">
              <a:extLst>
                <a:ext uri="{FF2B5EF4-FFF2-40B4-BE49-F238E27FC236}">
                  <a16:creationId xmlns:a16="http://schemas.microsoft.com/office/drawing/2014/main" id="{278D493C-176B-EB46-44D1-8123758CE167}"/>
                </a:ext>
              </a:extLst>
            </p:cNvPr>
            <p:cNvPicPr>
              <a:picLocks noChangeAspect="1"/>
            </p:cNvPicPr>
            <p:nvPr/>
          </p:nvPicPr>
          <p:blipFill rotWithShape="1">
            <a:blip r:embed="rId4"/>
            <a:srcRect r="46751" b="51762"/>
            <a:stretch/>
          </p:blipFill>
          <p:spPr>
            <a:xfrm>
              <a:off x="5095880" y="1690688"/>
              <a:ext cx="2574500" cy="2382567"/>
            </a:xfrm>
            <a:prstGeom prst="rect">
              <a:avLst/>
            </a:prstGeom>
          </p:spPr>
        </p:pic>
        <p:pic>
          <p:nvPicPr>
            <p:cNvPr id="10" name="Inhaltsplatzhalter 6" descr="Ein Bild, das Symmetrie, Farbigkeit, Screenshot, Kreis enthält.&#10;&#10;Automatisch generierte Beschreibung">
              <a:extLst>
                <a:ext uri="{FF2B5EF4-FFF2-40B4-BE49-F238E27FC236}">
                  <a16:creationId xmlns:a16="http://schemas.microsoft.com/office/drawing/2014/main" id="{E7EB82A1-BE7E-A0E0-E414-AB64AFC567B1}"/>
                </a:ext>
              </a:extLst>
            </p:cNvPr>
            <p:cNvPicPr>
              <a:picLocks noChangeAspect="1"/>
            </p:cNvPicPr>
            <p:nvPr/>
          </p:nvPicPr>
          <p:blipFill rotWithShape="1">
            <a:blip r:embed="rId4"/>
            <a:srcRect t="94112" r="46751" b="201"/>
            <a:stretch/>
          </p:blipFill>
          <p:spPr>
            <a:xfrm>
              <a:off x="5095880" y="4080794"/>
              <a:ext cx="2574500" cy="280888"/>
            </a:xfrm>
            <a:prstGeom prst="rect">
              <a:avLst/>
            </a:prstGeom>
          </p:spPr>
        </p:pic>
      </p:grpSp>
      <p:sp>
        <p:nvSpPr>
          <p:cNvPr id="16" name="TextBox 6">
            <a:extLst>
              <a:ext uri="{FF2B5EF4-FFF2-40B4-BE49-F238E27FC236}">
                <a16:creationId xmlns:a16="http://schemas.microsoft.com/office/drawing/2014/main" id="{230ECE19-CCF0-C9F5-F7F8-BD6A2776E779}"/>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spTree>
    <p:extLst>
      <p:ext uri="{BB962C8B-B14F-4D97-AF65-F5344CB8AC3E}">
        <p14:creationId xmlns:p14="http://schemas.microsoft.com/office/powerpoint/2010/main" val="3565696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CE0CCD-A261-0817-9653-41D446BA87F7}"/>
              </a:ext>
            </a:extLst>
          </p:cNvPr>
          <p:cNvPicPr>
            <a:picLocks noChangeAspect="1"/>
          </p:cNvPicPr>
          <p:nvPr/>
        </p:nvPicPr>
        <p:blipFill>
          <a:blip r:embed="rId3"/>
          <a:srcRect/>
          <a:stretch/>
        </p:blipFill>
        <p:spPr>
          <a:xfrm>
            <a:off x="681792" y="1341016"/>
            <a:ext cx="10828415" cy="5576094"/>
          </a:xfrm>
          <a:prstGeom prst="rect">
            <a:avLst/>
          </a:prstGeom>
        </p:spPr>
      </p:pic>
      <p:sp>
        <p:nvSpPr>
          <p:cNvPr id="4" name="Rechteck 3">
            <a:extLst>
              <a:ext uri="{FF2B5EF4-FFF2-40B4-BE49-F238E27FC236}">
                <a16:creationId xmlns:a16="http://schemas.microsoft.com/office/drawing/2014/main" id="{74B1AF53-4571-5279-DF39-D2EF35CEEF01}"/>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Foliennumm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335" name="Individual surveys: weakly reject CMB, strongly reject TGSS…"/>
          <p:cNvSpPr txBox="1">
            <a:spLocks noGrp="1"/>
          </p:cNvSpPr>
          <p:nvPr>
            <p:ph idx="4294967295"/>
          </p:nvPr>
        </p:nvSpPr>
        <p:spPr>
          <a:xfrm>
            <a:off x="1295399" y="2217139"/>
            <a:ext cx="9601200" cy="3823847"/>
          </a:xfrm>
          <a:prstGeom prst="rect">
            <a:avLst/>
          </a:prstGeom>
        </p:spPr>
        <p:txBody>
          <a:bodyPr lIns="90000">
            <a:noAutofit/>
          </a:bodyPr>
          <a:lstStyle/>
          <a:p>
            <a:pPr lvl="4"/>
            <a:r>
              <a:rPr sz="2200" dirty="0"/>
              <a:t>Joint estimate raises significant tension with CMB</a:t>
            </a:r>
            <a:r>
              <a:rPr lang="de-DE" sz="2200" dirty="0"/>
              <a:t>, </a:t>
            </a:r>
            <a:br>
              <a:rPr lang="de-DE" sz="2200" dirty="0"/>
            </a:br>
            <a:r>
              <a:rPr lang="de-DE" sz="2200" dirty="0"/>
              <a:t>c</a:t>
            </a:r>
            <a:r>
              <a:rPr sz="2200" dirty="0" err="1"/>
              <a:t>onsistent</a:t>
            </a:r>
            <a:r>
              <a:rPr sz="2200" dirty="0"/>
              <a:t> with previous measurements</a:t>
            </a:r>
          </a:p>
          <a:p>
            <a:endParaRPr sz="2200" dirty="0"/>
          </a:p>
          <a:p>
            <a:pPr lvl="1"/>
            <a:r>
              <a:rPr sz="2200" dirty="0"/>
              <a:t>Future large area sky surveys</a:t>
            </a:r>
            <a:r>
              <a:rPr lang="de-DE" sz="2200" dirty="0"/>
              <a:t> will </a:t>
            </a:r>
            <a:r>
              <a:rPr lang="de-DE" sz="2200" dirty="0" err="1"/>
              <a:t>help</a:t>
            </a:r>
            <a:br>
              <a:rPr lang="de-DE" sz="2200" b="1" dirty="0"/>
            </a:br>
            <a:r>
              <a:rPr lang="de-DE" sz="2200" dirty="0" err="1"/>
              <a:t>Current</a:t>
            </a:r>
            <a:r>
              <a:rPr lang="de-DE" sz="2200" dirty="0"/>
              <a:t> </a:t>
            </a:r>
            <a:r>
              <a:rPr lang="de-DE" sz="2200" dirty="0" err="1"/>
              <a:t>impression</a:t>
            </a:r>
            <a:r>
              <a:rPr lang="de-DE" sz="2200" dirty="0"/>
              <a:t>: More </a:t>
            </a:r>
            <a:r>
              <a:rPr lang="de-DE" sz="2200" dirty="0" err="1"/>
              <a:t>area</a:t>
            </a:r>
            <a:r>
              <a:rPr lang="de-DE" sz="2200" dirty="0"/>
              <a:t> -&gt; </a:t>
            </a:r>
            <a:r>
              <a:rPr lang="de-DE" sz="2200" dirty="0" err="1"/>
              <a:t>less</a:t>
            </a:r>
            <a:r>
              <a:rPr lang="de-DE" sz="2200" dirty="0"/>
              <a:t> </a:t>
            </a:r>
            <a:r>
              <a:rPr lang="de-DE" sz="2200" dirty="0" err="1"/>
              <a:t>problems</a:t>
            </a:r>
            <a:r>
              <a:rPr lang="de-DE" sz="2200" dirty="0"/>
              <a:t> </a:t>
            </a:r>
            <a:r>
              <a:rPr lang="de-DE" sz="2200" dirty="0" err="1"/>
              <a:t>with</a:t>
            </a:r>
            <a:r>
              <a:rPr lang="de-DE" sz="2200" dirty="0"/>
              <a:t> </a:t>
            </a:r>
            <a:r>
              <a:rPr lang="de-DE" sz="2200" dirty="0" err="1"/>
              <a:t>systematics</a:t>
            </a:r>
            <a:endParaRPr lang="de-DE" sz="2200" dirty="0"/>
          </a:p>
          <a:p>
            <a:endParaRPr sz="2200" dirty="0"/>
          </a:p>
          <a:p>
            <a:pPr lvl="1"/>
            <a:r>
              <a:rPr sz="2200" dirty="0"/>
              <a:t>Wide-field spectroscopic follow ups:      WEAVE-LOFAR</a:t>
            </a:r>
            <a:r>
              <a:rPr lang="de-DE" sz="2200" dirty="0"/>
              <a:t> -&gt; </a:t>
            </a:r>
            <a:r>
              <a:rPr lang="de-DE" sz="2200" dirty="0" err="1"/>
              <a:t>Removing</a:t>
            </a:r>
            <a:r>
              <a:rPr lang="de-DE" sz="2200" dirty="0"/>
              <a:t> </a:t>
            </a:r>
            <a:r>
              <a:rPr lang="de-DE" sz="2200" dirty="0" err="1"/>
              <a:t>low-z</a:t>
            </a:r>
            <a:r>
              <a:rPr lang="de-DE" sz="2200" dirty="0"/>
              <a:t>/</a:t>
            </a:r>
            <a:r>
              <a:rPr lang="de-DE" sz="2200" dirty="0" err="1"/>
              <a:t>local</a:t>
            </a:r>
            <a:r>
              <a:rPr lang="de-DE" sz="2200" dirty="0"/>
              <a:t> </a:t>
            </a:r>
            <a:r>
              <a:rPr lang="de-DE" sz="2200" dirty="0" err="1"/>
              <a:t>sources</a:t>
            </a:r>
            <a:endParaRPr lang="de-DE" sz="2200" dirty="0"/>
          </a:p>
          <a:p>
            <a:endParaRPr sz="2200" dirty="0"/>
          </a:p>
          <a:p>
            <a:pPr algn="ctr"/>
            <a:r>
              <a:rPr sz="2200" dirty="0"/>
              <a:t>More thorough analysis of systematics</a:t>
            </a:r>
          </a:p>
        </p:txBody>
      </p:sp>
      <p:sp>
        <p:nvSpPr>
          <p:cNvPr id="336" name="Conclusion, future prospects"/>
          <p:cNvSpPr txBox="1">
            <a:spLocks noGrp="1"/>
          </p:cNvSpPr>
          <p:nvPr>
            <p:ph type="title" idx="4294967295"/>
          </p:nvPr>
        </p:nvSpPr>
        <p:spPr>
          <a:xfrm>
            <a:off x="330200" y="365125"/>
            <a:ext cx="11531600" cy="1325563"/>
          </a:xfrm>
          <a:prstGeom prst="rect">
            <a:avLst/>
          </a:prstGeom>
        </p:spPr>
        <p:txBody>
          <a:bodyPr/>
          <a:lstStyle/>
          <a:p>
            <a:pPr algn="ctr"/>
            <a:r>
              <a:rPr dirty="0"/>
              <a:t>Conclusion, future prospects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41BB34-B670-8B55-A3B9-6EFA7675EF7A}"/>
              </a:ext>
            </a:extLst>
          </p:cNvPr>
          <p:cNvPicPr>
            <a:picLocks noChangeAspect="1"/>
          </p:cNvPicPr>
          <p:nvPr/>
        </p:nvPicPr>
        <p:blipFill>
          <a:blip r:embed="rId3"/>
          <a:srcRect/>
          <a:stretch/>
        </p:blipFill>
        <p:spPr>
          <a:xfrm>
            <a:off x="-12457847" y="-1195754"/>
            <a:ext cx="37107694" cy="19108615"/>
          </a:xfrm>
          <a:prstGeom prst="rect">
            <a:avLst/>
          </a:prstGeom>
        </p:spPr>
      </p:pic>
      <p:sp>
        <p:nvSpPr>
          <p:cNvPr id="163" name="CMB Dipole"/>
          <p:cNvSpPr txBox="1">
            <a:spLocks noGrp="1"/>
          </p:cNvSpPr>
          <p:nvPr>
            <p:ph type="title"/>
          </p:nvPr>
        </p:nvSpPr>
        <p:spPr>
          <a:prstGeom prst="rect">
            <a:avLst/>
          </a:prstGeom>
        </p:spPr>
        <p:txBody>
          <a:bodyPr>
            <a:normAutofit/>
          </a:bodyPr>
          <a:lstStyle/>
          <a:p>
            <a:r>
              <a:rPr lang="de-DE" dirty="0"/>
              <a:t>Cosmic </a:t>
            </a:r>
            <a:r>
              <a:rPr lang="de-DE" dirty="0" err="1"/>
              <a:t>Microwave</a:t>
            </a:r>
            <a:r>
              <a:rPr lang="de-DE" dirty="0"/>
              <a:t> Background</a:t>
            </a:r>
            <a:endParaRPr dirty="0"/>
          </a:p>
        </p:txBody>
      </p:sp>
      <mc:AlternateContent xmlns:mc="http://schemas.openxmlformats.org/markup-compatibility/2006">
        <mc:Choice xmlns:a14="http://schemas.microsoft.com/office/drawing/2010/main" Requires="a14">
          <p:sp>
            <p:nvSpPr>
              <p:cNvPr id="162" name="First noted in 1967/69 [1]…"/>
              <p:cNvSpPr txBox="1">
                <a:spLocks noGrp="1"/>
              </p:cNvSpPr>
              <p:nvPr>
                <p:ph idx="1"/>
              </p:nvPr>
            </p:nvSpPr>
            <p:spPr>
              <a:prstGeom prst="rect">
                <a:avLst/>
              </a:prstGeom>
            </p:spPr>
            <p:txBody>
              <a:bodyPr/>
              <a:lstStyle/>
              <a:p>
                <a:r>
                  <a:rPr lang="de-DE" sz="2000" dirty="0"/>
                  <a:t>First noted in 1967/69 [1]</a:t>
                </a:r>
              </a:p>
              <a:p>
                <a:r>
                  <a:rPr lang="de-DE" sz="2000" dirty="0"/>
                  <a:t>Clear result: 1994 COBE [2]</a:t>
                </a:r>
              </a:p>
              <a:p>
                <a:r>
                  <a:rPr lang="de-DE" sz="2000" dirty="0"/>
                  <a:t>Assumption: Due to motion of the Solar System in relation to CMB rest-frame</a:t>
                </a:r>
              </a:p>
              <a:p>
                <a:r>
                  <a:rPr lang="de-DE" sz="2000" dirty="0"/>
                  <a:t>On the order of </a:t>
                </a:r>
                <a14:m>
                  <m:oMath xmlns:m="http://schemas.openxmlformats.org/officeDocument/2006/math">
                    <m:sSup>
                      <m:sSupPr>
                        <m:ctrlPr>
                          <a:rPr lang="ar-AE" sz="2000" i="1">
                            <a:solidFill>
                              <a:srgbClr val="000000"/>
                            </a:solidFill>
                            <a:latin typeface="Cambria Math" panose="02040503050406030204" pitchFamily="18" charset="0"/>
                            <a:ea typeface="Latin Modern Math" panose="02000503000000000000" pitchFamily="2" charset="77"/>
                          </a:rPr>
                        </m:ctrlPr>
                      </m:sSupPr>
                      <m:e>
                        <m:r>
                          <a:rPr lang="ar-AE" sz="2000" i="1">
                            <a:solidFill>
                              <a:srgbClr val="000000"/>
                            </a:solidFill>
                            <a:latin typeface="Latin Modern Math" panose="02000503000000000000" pitchFamily="2" charset="77"/>
                            <a:ea typeface="Latin Modern Math" panose="02000503000000000000" pitchFamily="2" charset="77"/>
                          </a:rPr>
                          <m:t>10</m:t>
                        </m:r>
                      </m:e>
                      <m:sup>
                        <m:r>
                          <a:rPr lang="ar-AE" sz="2000" i="1">
                            <a:solidFill>
                              <a:srgbClr val="000000"/>
                            </a:solidFill>
                            <a:latin typeface="Latin Modern Math" panose="02000503000000000000" pitchFamily="2" charset="77"/>
                            <a:ea typeface="Latin Modern Math" panose="02000503000000000000" pitchFamily="2" charset="77"/>
                          </a:rPr>
                          <m:t>−</m:t>
                        </m:r>
                        <m:r>
                          <a:rPr lang="de-DE" sz="2000" i="1">
                            <a:solidFill>
                              <a:srgbClr val="000000"/>
                            </a:solidFill>
                            <a:latin typeface="Cambria Math" panose="02040503050406030204" pitchFamily="18" charset="0"/>
                            <a:ea typeface="Latin Modern Math" panose="02000503000000000000" pitchFamily="2" charset="77"/>
                          </a:rPr>
                          <m:t>3</m:t>
                        </m:r>
                      </m:sup>
                    </m:sSup>
                  </m:oMath>
                </a14:m>
                <a:endParaRPr lang="ar-AE" sz="2000" dirty="0">
                  <a:latin typeface="Latin Modern Math" panose="02000503000000000000" pitchFamily="2" charset="77"/>
                  <a:ea typeface="Latin Modern Math" panose="02000503000000000000" pitchFamily="2" charset="77"/>
                </a:endParaRPr>
              </a:p>
              <a:p>
                <a:pPr marL="63500" indent="0">
                  <a:buNone/>
                </a:pPr>
                <a14:m>
                  <m:oMathPara xmlns:m="http://schemas.openxmlformats.org/officeDocument/2006/math">
                    <m:oMathParaPr>
                      <m:jc m:val="centerGroup"/>
                    </m:oMathParaPr>
                    <m:oMath xmlns:m="http://schemas.openxmlformats.org/officeDocument/2006/math">
                      <m:r>
                        <a:rPr lang="de-DE" sz="2000" b="0" i="0" smtClean="0">
                          <a:solidFill>
                            <a:srgbClr val="000000"/>
                          </a:solidFill>
                          <a:latin typeface="Cambria Math" panose="02040503050406030204" pitchFamily="18" charset="0"/>
                          <a:ea typeface="Latin Modern Math" panose="02000503000000000000" pitchFamily="2" charset="77"/>
                        </a:rPr>
                        <m:t>                        </m:t>
                      </m:r>
                    </m:oMath>
                  </m:oMathPara>
                </a14:m>
                <a:endParaRPr lang="de-DE" sz="2000" b="0" i="0" dirty="0">
                  <a:solidFill>
                    <a:srgbClr val="000000"/>
                  </a:solidFill>
                  <a:latin typeface="Cambria Math" panose="02040503050406030204" pitchFamily="18" charset="0"/>
                  <a:ea typeface="Latin Modern Math" panose="02000503000000000000" pitchFamily="2" charset="77"/>
                </a:endParaRPr>
              </a:p>
              <a:p>
                <a:pPr marL="63500" indent="0">
                  <a:buNone/>
                </a:pPr>
                <a:r>
                  <a:rPr lang="de-DE" sz="2000" dirty="0">
                    <a:solidFill>
                      <a:srgbClr val="000000"/>
                    </a:solidFill>
                    <a:ea typeface="Latin Modern Math" panose="02000503000000000000" pitchFamily="2" charset="77"/>
                  </a:rPr>
                  <a:t>                       </a:t>
                </a:r>
                <a14:m>
                  <m:oMath xmlns:m="http://schemas.openxmlformats.org/officeDocument/2006/math">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𝑣</m:t>
                        </m:r>
                      </m:e>
                      <m:sub>
                        <m:r>
                          <m:rPr>
                            <m:sty m:val="p"/>
                          </m:rPr>
                          <a:rPr lang="de-DE" sz="2000" i="1">
                            <a:solidFill>
                              <a:srgbClr val="000000"/>
                            </a:solidFill>
                            <a:latin typeface="Latin Modern Math" panose="02000503000000000000" pitchFamily="2" charset="77"/>
                            <a:ea typeface="Latin Modern Math" panose="02000503000000000000" pitchFamily="2" charset="77"/>
                          </a:rPr>
                          <m:t>CMB</m:t>
                        </m:r>
                      </m:sub>
                    </m:sSub>
                    <m:r>
                      <a:rPr lang="ar-AE" sz="2000" i="1">
                        <a:solidFill>
                          <a:srgbClr val="000000"/>
                        </a:solidFill>
                        <a:latin typeface="Latin Modern Math" panose="02000503000000000000" pitchFamily="2" charset="77"/>
                        <a:ea typeface="Latin Modern Math" panose="02000503000000000000" pitchFamily="2" charset="77"/>
                      </a:rPr>
                      <m:t>=369.82±0.11</m:t>
                    </m:r>
                    <m:sSup>
                      <m:sSupPr>
                        <m:ctrlPr>
                          <a:rPr lang="ar-AE" sz="2000" i="1">
                            <a:solidFill>
                              <a:srgbClr val="000000"/>
                            </a:solidFill>
                            <a:latin typeface="Cambria Math" panose="02040503050406030204" pitchFamily="18" charset="0"/>
                            <a:ea typeface="Latin Modern Math" panose="02000503000000000000" pitchFamily="2" charset="77"/>
                          </a:rPr>
                        </m:ctrlPr>
                      </m:sSupPr>
                      <m:e>
                        <m:r>
                          <a:rPr lang="ar-AE" sz="2000" b="0" i="1" smtClean="0">
                            <a:solidFill>
                              <a:srgbClr val="000000"/>
                            </a:solidFill>
                            <a:latin typeface="Cambria Math" panose="02040503050406030204" pitchFamily="18" charset="0"/>
                            <a:ea typeface="Latin Modern Math" panose="02000503000000000000" pitchFamily="2" charset="77"/>
                          </a:rPr>
                          <m:t> </m:t>
                        </m:r>
                        <m:r>
                          <m:rPr>
                            <m:sty m:val="p"/>
                          </m:rPr>
                          <a:rPr lang="de-DE" sz="2000" i="1">
                            <a:solidFill>
                              <a:srgbClr val="000000"/>
                            </a:solidFill>
                            <a:latin typeface="Latin Modern Math" panose="02000503000000000000" pitchFamily="2" charset="77"/>
                            <a:ea typeface="Latin Modern Math" panose="02000503000000000000" pitchFamily="2" charset="77"/>
                          </a:rPr>
                          <m:t>km</m:t>
                        </m:r>
                        <m:r>
                          <a:rPr lang="de-DE" sz="2000" b="0" i="1" smtClean="0">
                            <a:solidFill>
                              <a:srgbClr val="000000"/>
                            </a:solidFill>
                            <a:latin typeface="Cambria Math" panose="02040503050406030204" pitchFamily="18" charset="0"/>
                            <a:ea typeface="Latin Modern Math" panose="02000503000000000000" pitchFamily="2" charset="77"/>
                          </a:rPr>
                          <m:t> </m:t>
                        </m:r>
                        <m:r>
                          <m:rPr>
                            <m:sty m:val="p"/>
                          </m:rPr>
                          <a:rPr lang="de-DE" sz="2000" i="1">
                            <a:solidFill>
                              <a:srgbClr val="000000"/>
                            </a:solidFill>
                            <a:latin typeface="Latin Modern Math" panose="02000503000000000000" pitchFamily="2" charset="77"/>
                            <a:ea typeface="Latin Modern Math" panose="02000503000000000000" pitchFamily="2" charset="77"/>
                          </a:rPr>
                          <m:t>s</m:t>
                        </m:r>
                      </m:e>
                      <m:sup>
                        <m:r>
                          <a:rPr lang="ar-AE" sz="2000" i="1">
                            <a:solidFill>
                              <a:srgbClr val="000000"/>
                            </a:solidFill>
                            <a:latin typeface="Latin Modern Math" panose="02000503000000000000" pitchFamily="2" charset="77"/>
                            <a:ea typeface="Latin Modern Math" panose="02000503000000000000" pitchFamily="2" charset="77"/>
                          </a:rPr>
                          <m:t>−</m:t>
                        </m:r>
                        <m:r>
                          <a:rPr lang="de-DE" sz="2000" b="0" i="1" smtClean="0">
                            <a:solidFill>
                              <a:srgbClr val="000000"/>
                            </a:solidFill>
                            <a:latin typeface="Cambria Math" panose="02040503050406030204" pitchFamily="18" charset="0"/>
                            <a:ea typeface="Latin Modern Math" panose="02000503000000000000" pitchFamily="2" charset="77"/>
                          </a:rPr>
                          <m:t>1</m:t>
                        </m:r>
                      </m:sup>
                    </m:sSup>
                  </m:oMath>
                </a14:m>
                <a:r>
                  <a:rPr lang="ar-AE" sz="2000" dirty="0"/>
                  <a:t> [3]</a:t>
                </a:r>
                <a:endParaRPr sz="2000" dirty="0"/>
              </a:p>
            </p:txBody>
          </p:sp>
        </mc:Choice>
        <mc:Fallback>
          <p:sp>
            <p:nvSpPr>
              <p:cNvPr id="162" name="First noted in 1967/69 [1]…"/>
              <p:cNvSpPr txBox="1">
                <a:spLocks noGrp="1" noRot="1" noChangeAspect="1" noMove="1" noResize="1" noEditPoints="1" noAdjustHandles="1" noChangeArrowheads="1" noChangeShapeType="1" noTextEdit="1"/>
              </p:cNvSpPr>
              <p:nvPr>
                <p:ph idx="1"/>
              </p:nvPr>
            </p:nvSpPr>
            <p:spPr>
              <a:prstGeom prst="rect">
                <a:avLst/>
              </a:prstGeom>
              <a:blipFill>
                <a:blip r:embed="rId4"/>
                <a:stretch>
                  <a:fillRect l="-603" t="-1453"/>
                </a:stretch>
              </a:blipFill>
            </p:spPr>
            <p:txBody>
              <a:bodyPr/>
              <a:lstStyle/>
              <a:p>
                <a:r>
                  <a:rPr lang="de-DE">
                    <a:noFill/>
                  </a:rPr>
                  <a:t> </a:t>
                </a:r>
              </a:p>
            </p:txBody>
          </p:sp>
        </mc:Fallback>
      </mc:AlternateContent>
      <p:pic>
        <p:nvPicPr>
          <p:cNvPr id="161" name="Schüssel mit Pappardelle, Petersilienbutter, gerösteten Haselnüssen und geriebenem Parmesan" descr="Schüssel mit Pappardelle, Petersilienbutter, gerösteten Haselnüssen und geriebenem Parmesan"/>
          <p:cNvPicPr>
            <a:picLocks noGrp="1" noChangeAspect="1"/>
          </p:cNvPicPr>
          <p:nvPr>
            <p:ph type="pic" idx="4294967295"/>
          </p:nvPr>
        </p:nvPicPr>
        <p:blipFill rotWithShape="1">
          <a:blip r:embed="rId5">
            <a:clrChange>
              <a:clrFrom>
                <a:srgbClr val="FFFFFF"/>
              </a:clrFrom>
              <a:clrTo>
                <a:srgbClr val="FFFFFF">
                  <a:alpha val="0"/>
                </a:srgbClr>
              </a:clrTo>
            </a:clrChange>
          </a:blip>
          <a:srcRect l="5585" t="-688" r="5029" b="630"/>
          <a:stretch/>
        </p:blipFill>
        <p:spPr>
          <a:xfrm>
            <a:off x="6272019" y="3026087"/>
            <a:ext cx="5589587" cy="2922588"/>
          </a:xfrm>
          <a:prstGeom prst="rect">
            <a:avLst/>
          </a:prstGeom>
          <a:noFill/>
        </p:spPr>
      </p:pic>
      <p:sp>
        <p:nvSpPr>
          <p:cNvPr id="164" name="Foliennummer"/>
          <p:cNvSpPr txBox="1">
            <a:spLocks noGrp="1"/>
          </p:cNvSpPr>
          <p:nvPr>
            <p:ph type="sldNum" sz="quarter" idx="4294967295"/>
          </p:nvPr>
        </p:nvSpPr>
        <p:spPr>
          <a:xfrm>
            <a:off x="12057063" y="6599238"/>
            <a:ext cx="134937" cy="201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167" name="[1] Partridge and Wilkinson, 1967…"/>
          <p:cNvSpPr txBox="1"/>
          <p:nvPr/>
        </p:nvSpPr>
        <p:spPr>
          <a:xfrm>
            <a:off x="9299775" y="6083612"/>
            <a:ext cx="2412867" cy="717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l">
              <a:lnSpc>
                <a:spcPct val="90000"/>
              </a:lnSpc>
              <a:defRPr sz="2500">
                <a:latin typeface="+mj-lt"/>
                <a:ea typeface="+mj-ea"/>
                <a:cs typeface="+mj-cs"/>
                <a:sym typeface="Carlito"/>
              </a:defRPr>
            </a:pPr>
            <a:r>
              <a:rPr sz="1250" dirty="0">
                <a:latin typeface="Calibri" panose="020F0502020204030204" pitchFamily="34" charset="0"/>
                <a:cs typeface="Calibri" panose="020F0502020204030204" pitchFamily="34" charset="0"/>
              </a:rPr>
              <a:t>[1] Partridge and Wilkinson, 1967</a:t>
            </a:r>
          </a:p>
          <a:p>
            <a:pPr algn="l">
              <a:lnSpc>
                <a:spcPct val="90000"/>
              </a:lnSpc>
              <a:defRPr sz="2500">
                <a:latin typeface="+mj-lt"/>
                <a:ea typeface="+mj-ea"/>
                <a:cs typeface="+mj-cs"/>
                <a:sym typeface="Carlito"/>
              </a:defRPr>
            </a:pPr>
            <a:r>
              <a:rPr sz="1250" dirty="0">
                <a:latin typeface="Calibri" panose="020F0502020204030204" pitchFamily="34" charset="0"/>
                <a:cs typeface="Calibri" panose="020F0502020204030204" pitchFamily="34" charset="0"/>
              </a:rPr>
              <a:t>[2] </a:t>
            </a:r>
            <a:r>
              <a:rPr sz="1250" dirty="0" err="1">
                <a:latin typeface="Calibri" panose="020F0502020204030204" pitchFamily="34" charset="0"/>
                <a:cs typeface="Calibri" panose="020F0502020204030204" pitchFamily="34" charset="0"/>
              </a:rPr>
              <a:t>Fixsen</a:t>
            </a:r>
            <a:r>
              <a:rPr sz="1250" dirty="0">
                <a:latin typeface="Calibri" panose="020F0502020204030204" pitchFamily="34" charset="0"/>
                <a:cs typeface="Calibri" panose="020F0502020204030204" pitchFamily="34" charset="0"/>
              </a:rPr>
              <a:t> et al. 1994</a:t>
            </a:r>
          </a:p>
          <a:p>
            <a:pPr algn="l">
              <a:lnSpc>
                <a:spcPct val="90000"/>
              </a:lnSpc>
              <a:defRPr sz="2500">
                <a:latin typeface="+mj-lt"/>
                <a:ea typeface="+mj-ea"/>
                <a:cs typeface="+mj-cs"/>
                <a:sym typeface="Carlito"/>
              </a:defRPr>
            </a:pPr>
            <a:r>
              <a:rPr sz="1250" dirty="0">
                <a:latin typeface="Calibri" panose="020F0502020204030204" pitchFamily="34" charset="0"/>
                <a:cs typeface="Calibri" panose="020F0502020204030204" pitchFamily="34" charset="0"/>
              </a:rPr>
              <a:t>[3] Planck Collaboration 2020</a:t>
            </a:r>
          </a:p>
        </p:txBody>
      </p:sp>
      <p:sp>
        <p:nvSpPr>
          <p:cNvPr id="4" name="Rechteck 3">
            <a:extLst>
              <a:ext uri="{FF2B5EF4-FFF2-40B4-BE49-F238E27FC236}">
                <a16:creationId xmlns:a16="http://schemas.microsoft.com/office/drawing/2014/main" id="{09A3F33E-028B-69BA-616A-198B2AF2D8A5}"/>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8">
            <a:extLst>
              <a:ext uri="{FF2B5EF4-FFF2-40B4-BE49-F238E27FC236}">
                <a16:creationId xmlns:a16="http://schemas.microsoft.com/office/drawing/2014/main" id="{7A23B55E-4494-1609-5576-5D30C3E696BA}"/>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6883D9E-370A-2929-023E-9BEEEE0CAE7A}"/>
              </a:ext>
            </a:extLst>
          </p:cNvPr>
          <p:cNvPicPr>
            <a:picLocks noChangeAspect="1"/>
          </p:cNvPicPr>
          <p:nvPr/>
        </p:nvPicPr>
        <p:blipFill>
          <a:blip r:embed="rId3"/>
          <a:srcRect/>
          <a:stretch/>
        </p:blipFill>
        <p:spPr>
          <a:xfrm>
            <a:off x="-18553847" y="-2955070"/>
            <a:ext cx="37107694" cy="19108615"/>
          </a:xfrm>
          <a:prstGeom prst="rect">
            <a:avLst/>
          </a:prstGeom>
        </p:spPr>
      </p:pic>
      <p:pic>
        <p:nvPicPr>
          <p:cNvPr id="171" name="Presentation_Fluxes_1.png" descr="Presentation_Fluxes_1.png"/>
          <p:cNvPicPr>
            <a:picLocks noChangeAspect="1"/>
          </p:cNvPicPr>
          <p:nvPr/>
        </p:nvPicPr>
        <p:blipFill>
          <a:blip r:embed="rId4">
            <a:clrChange>
              <a:clrFrom>
                <a:srgbClr val="FFFFFF"/>
              </a:clrFrom>
              <a:clrTo>
                <a:srgbClr val="FFFFFF">
                  <a:alpha val="0"/>
                </a:srgbClr>
              </a:clrTo>
            </a:clrChange>
          </a:blip>
          <a:stretch>
            <a:fillRect/>
          </a:stretch>
        </p:blipFill>
        <p:spPr>
          <a:xfrm>
            <a:off x="6094800" y="1653620"/>
            <a:ext cx="5748461" cy="3414009"/>
          </a:xfrm>
          <a:prstGeom prst="rect">
            <a:avLst/>
          </a:prstGeom>
          <a:noFill/>
          <a:ln w="12700">
            <a:miter lim="400000"/>
          </a:ln>
        </p:spPr>
      </p:pic>
      <p:pic>
        <p:nvPicPr>
          <p:cNvPr id="177" name="Presentation_Fluxes_2.png" descr="Presentation_Fluxes_2.png"/>
          <p:cNvPicPr>
            <a:picLocks noChangeAspect="1"/>
          </p:cNvPicPr>
          <p:nvPr/>
        </p:nvPicPr>
        <p:blipFill>
          <a:blip r:embed="rId5">
            <a:clrChange>
              <a:clrFrom>
                <a:srgbClr val="FFFFFF"/>
              </a:clrFrom>
              <a:clrTo>
                <a:srgbClr val="FFFFFF">
                  <a:alpha val="0"/>
                </a:srgbClr>
              </a:clrTo>
            </a:clrChange>
          </a:blip>
          <a:stretch>
            <a:fillRect/>
          </a:stretch>
        </p:blipFill>
        <p:spPr>
          <a:xfrm>
            <a:off x="6094135" y="1653620"/>
            <a:ext cx="5748461" cy="3414009"/>
          </a:xfrm>
          <a:prstGeom prst="rect">
            <a:avLst/>
          </a:prstGeom>
          <a:noFill/>
          <a:ln w="12700">
            <a:miter lim="400000"/>
          </a:ln>
        </p:spPr>
      </p:pic>
      <p:pic>
        <p:nvPicPr>
          <p:cNvPr id="178" name="Presentation_Fluxes_3.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3470" y="1653620"/>
            <a:ext cx="5747392" cy="3414009"/>
          </a:xfrm>
          <a:prstGeom prst="rect">
            <a:avLst/>
          </a:prstGeom>
          <a:noFill/>
          <a:ln w="12700">
            <a:miter lim="400000"/>
          </a:ln>
        </p:spPr>
      </p:pic>
      <p:sp>
        <p:nvSpPr>
          <p:cNvPr id="173" name="Cosmic Radio Dipole"/>
          <p:cNvSpPr txBox="1">
            <a:spLocks noGrp="1"/>
          </p:cNvSpPr>
          <p:nvPr>
            <p:ph type="title"/>
          </p:nvPr>
        </p:nvSpPr>
        <p:spPr>
          <a:prstGeom prst="rect">
            <a:avLst/>
          </a:prstGeom>
        </p:spPr>
        <p:txBody>
          <a:bodyPr/>
          <a:lstStyle/>
          <a:p>
            <a:r>
              <a:rPr dirty="0"/>
              <a:t>Cosmic Radio Dipole</a:t>
            </a:r>
          </a:p>
        </p:txBody>
      </p:sp>
      <mc:AlternateContent xmlns:mc="http://schemas.openxmlformats.org/markup-compatibility/2006">
        <mc:Choice xmlns:a14="http://schemas.microsoft.com/office/drawing/2010/main" Requires="a14">
          <p:sp>
            <p:nvSpPr>
              <p:cNvPr id="172" name="1…"/>
              <p:cNvSpPr txBox="1">
                <a:spLocks noGrp="1"/>
              </p:cNvSpPr>
              <p:nvPr>
                <p:ph idx="1"/>
              </p:nvPr>
            </p:nvSpPr>
            <p:spPr>
              <a:prstGeom prst="rect">
                <a:avLst/>
              </a:prstGeom>
            </p:spPr>
            <p:txBody>
              <a:bodyPr/>
              <a:lstStyle/>
              <a:p>
                <a14:m>
                  <m:oMath xmlns:m="http://schemas.openxmlformats.org/officeDocument/2006/math">
                    <m:bar>
                      <m:barPr>
                        <m:pos m:val="top"/>
                        <m:ctrlPr>
                          <a:rPr lang="ar-AE" sz="2000" i="1" smtClean="0">
                            <a:solidFill>
                              <a:srgbClr val="000000"/>
                            </a:solidFill>
                            <a:latin typeface="Cambria Math" panose="02040503050406030204" pitchFamily="18" charset="0"/>
                            <a:ea typeface="Latin Modern Math" panose="02000503000000000000" pitchFamily="2" charset="77"/>
                          </a:rPr>
                        </m:ctrlPr>
                      </m:barPr>
                      <m:e>
                        <m:r>
                          <a:rPr lang="ar-AE" sz="2000" i="1">
                            <a:solidFill>
                              <a:srgbClr val="000000"/>
                            </a:solidFill>
                            <a:latin typeface="Latin Modern Math" panose="02000503000000000000" pitchFamily="2" charset="77"/>
                            <a:ea typeface="Latin Modern Math" panose="02000503000000000000" pitchFamily="2" charset="77"/>
                          </a:rPr>
                          <m:t>𝑧</m:t>
                        </m:r>
                      </m:e>
                    </m:bar>
                    <m:r>
                      <a:rPr lang="ar-AE" sz="2000" i="1">
                        <a:solidFill>
                          <a:srgbClr val="000000"/>
                        </a:solidFill>
                        <a:latin typeface="Latin Modern Math" panose="02000503000000000000" pitchFamily="2" charset="77"/>
                        <a:ea typeface="Latin Modern Math" panose="02000503000000000000" pitchFamily="2" charset="77"/>
                      </a:rPr>
                      <m:t>≈</m:t>
                    </m:r>
                  </m:oMath>
                </a14:m>
                <a:r>
                  <a:rPr lang="ar-AE" sz="2000" dirty="0">
                    <a:latin typeface="Latin Modern Math" panose="02000503000000000000" pitchFamily="2" charset="77"/>
                    <a:ea typeface="Latin Modern Math" panose="02000503000000000000" pitchFamily="2" charset="77"/>
                  </a:rPr>
                  <a:t>1</a:t>
                </a:r>
              </a:p>
              <a:p>
                <a14:m>
                  <m:oMath xmlns:m="http://schemas.openxmlformats.org/officeDocument/2006/math">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𝑑</m:t>
                        </m:r>
                      </m:e>
                      <m:sub>
                        <m:r>
                          <m:rPr>
                            <m:sty m:val="p"/>
                          </m:rPr>
                          <a:rPr lang="de-DE" sz="2000" i="1">
                            <a:solidFill>
                              <a:srgbClr val="000000"/>
                            </a:solidFill>
                            <a:latin typeface="Latin Modern Math" panose="02000503000000000000" pitchFamily="2" charset="77"/>
                            <a:ea typeface="Latin Modern Math" panose="02000503000000000000" pitchFamily="2" charset="77"/>
                          </a:rPr>
                          <m:t>radio</m:t>
                        </m:r>
                      </m:sub>
                    </m:sSub>
                    <m:r>
                      <a:rPr lang="ar-AE" sz="2000" i="1">
                        <a:solidFill>
                          <a:srgbClr val="000000"/>
                        </a:solidFill>
                        <a:latin typeface="Latin Modern Math" panose="02000503000000000000" pitchFamily="2" charset="77"/>
                        <a:ea typeface="Latin Modern Math" panose="02000503000000000000" pitchFamily="2" charset="77"/>
                      </a:rPr>
                      <m:t>=</m:t>
                    </m:r>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𝑑</m:t>
                        </m:r>
                      </m:e>
                      <m:sub>
                        <m:r>
                          <m:rPr>
                            <m:sty m:val="p"/>
                          </m:rPr>
                          <a:rPr lang="de-DE" sz="2000" i="1">
                            <a:solidFill>
                              <a:srgbClr val="000000"/>
                            </a:solidFill>
                            <a:latin typeface="Latin Modern Math" panose="02000503000000000000" pitchFamily="2" charset="77"/>
                            <a:ea typeface="Latin Modern Math" panose="02000503000000000000" pitchFamily="2" charset="77"/>
                          </a:rPr>
                          <m:t>kin</m:t>
                        </m:r>
                      </m:sub>
                    </m:sSub>
                    <m:r>
                      <a:rPr lang="ar-AE" sz="2000" i="1">
                        <a:solidFill>
                          <a:srgbClr val="000000"/>
                        </a:solidFill>
                        <a:latin typeface="Latin Modern Math" panose="02000503000000000000" pitchFamily="2" charset="77"/>
                        <a:ea typeface="Latin Modern Math" panose="02000503000000000000" pitchFamily="2" charset="77"/>
                      </a:rPr>
                      <m:t>+</m:t>
                    </m:r>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𝑑</m:t>
                        </m:r>
                      </m:e>
                      <m:sub>
                        <m:r>
                          <m:rPr>
                            <m:sty m:val="p"/>
                          </m:rPr>
                          <a:rPr lang="de-DE" sz="2000" i="1">
                            <a:solidFill>
                              <a:srgbClr val="000000"/>
                            </a:solidFill>
                            <a:latin typeface="Latin Modern Math" panose="02000503000000000000" pitchFamily="2" charset="77"/>
                            <a:ea typeface="Latin Modern Math" panose="02000503000000000000" pitchFamily="2" charset="77"/>
                          </a:rPr>
                          <m:t>matter</m:t>
                        </m:r>
                      </m:sub>
                    </m:sSub>
                  </m:oMath>
                </a14:m>
                <a:endParaRPr lang="ar-AE" sz="2000" dirty="0">
                  <a:latin typeface="Latin Modern Math" panose="02000503000000000000" pitchFamily="2" charset="77"/>
                  <a:ea typeface="Latin Modern Math" panose="02000503000000000000" pitchFamily="2" charset="77"/>
                </a:endParaRPr>
              </a:p>
              <a:p>
                <a14:m>
                  <m:oMath xmlns:m="http://schemas.openxmlformats.org/officeDocument/2006/math">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𝑑</m:t>
                        </m:r>
                      </m:e>
                      <m:sub>
                        <m:r>
                          <m:rPr>
                            <m:sty m:val="p"/>
                          </m:rPr>
                          <a:rPr lang="de-DE" sz="2000" i="1">
                            <a:solidFill>
                              <a:srgbClr val="000000"/>
                            </a:solidFill>
                            <a:latin typeface="Latin Modern Math" panose="02000503000000000000" pitchFamily="2" charset="77"/>
                            <a:ea typeface="Latin Modern Math" panose="02000503000000000000" pitchFamily="2" charset="77"/>
                          </a:rPr>
                          <m:t>matter</m:t>
                        </m:r>
                      </m:sub>
                    </m:sSub>
                  </m:oMath>
                </a14:m>
                <a:r>
                  <a:rPr lang="ar-AE" sz="2000" dirty="0">
                    <a:latin typeface="Latin Modern Math" panose="02000503000000000000" pitchFamily="2" charset="77"/>
                    <a:ea typeface="Latin Modern Math" panose="02000503000000000000" pitchFamily="2" charset="77"/>
                  </a:rPr>
                  <a:t> </a:t>
                </a:r>
                <a:r>
                  <a:rPr lang="de-DE" sz="2000" dirty="0"/>
                  <a:t>expected to be small</a:t>
                </a:r>
              </a:p>
              <a:p>
                <a14:m>
                  <m:oMath xmlns:m="http://schemas.openxmlformats.org/officeDocument/2006/math">
                    <m:sSub>
                      <m:sSubPr>
                        <m:ctrlPr>
                          <a:rPr lang="ar-AE" sz="2000" i="1">
                            <a:solidFill>
                              <a:srgbClr val="000000"/>
                            </a:solidFill>
                            <a:latin typeface="Cambria Math" panose="02040503050406030204" pitchFamily="18" charset="0"/>
                            <a:ea typeface="Latin Modern Math" panose="02000503000000000000" pitchFamily="2" charset="77"/>
                          </a:rPr>
                        </m:ctrlPr>
                      </m:sSubPr>
                      <m:e>
                        <m:r>
                          <a:rPr lang="ar-AE" sz="2000" i="1">
                            <a:solidFill>
                              <a:srgbClr val="000000"/>
                            </a:solidFill>
                            <a:latin typeface="Latin Modern Math" panose="02000503000000000000" pitchFamily="2" charset="77"/>
                            <a:ea typeface="Latin Modern Math" panose="02000503000000000000" pitchFamily="2" charset="77"/>
                          </a:rPr>
                          <m:t>𝑑</m:t>
                        </m:r>
                      </m:e>
                      <m:sub>
                        <m:r>
                          <m:rPr>
                            <m:sty m:val="p"/>
                          </m:rPr>
                          <a:rPr lang="de-DE" sz="2000" i="1">
                            <a:solidFill>
                              <a:srgbClr val="000000"/>
                            </a:solidFill>
                            <a:latin typeface="Latin Modern Math" panose="02000503000000000000" pitchFamily="2" charset="77"/>
                            <a:ea typeface="Latin Modern Math" panose="02000503000000000000" pitchFamily="2" charset="77"/>
                          </a:rPr>
                          <m:t>kin</m:t>
                        </m:r>
                      </m:sub>
                    </m:sSub>
                  </m:oMath>
                </a14:m>
                <a:r>
                  <a:rPr lang="ar-AE" sz="2000" dirty="0">
                    <a:latin typeface="Latin Modern Math" panose="02000503000000000000" pitchFamily="2" charset="77"/>
                    <a:ea typeface="Latin Modern Math" panose="02000503000000000000" pitchFamily="2" charset="77"/>
                  </a:rPr>
                  <a:t> </a:t>
                </a:r>
                <a:r>
                  <a:rPr lang="de-DE" sz="2000" dirty="0"/>
                  <a:t>due to Doppler shift &amp; Aberration</a:t>
                </a:r>
              </a:p>
              <a:p>
                <a:pPr marL="0" indent="0">
                  <a:buNone/>
                  <a:defRPr b="1"/>
                </a:pPr>
                <a:r>
                  <a:rPr lang="de-DE" sz="2000" dirty="0"/>
                  <a:t>Doppler shift</a:t>
                </a:r>
              </a:p>
              <a:p>
                <a:r>
                  <a:rPr lang="de-DE" sz="2000" dirty="0"/>
                  <a:t>Change in frequency </a:t>
                </a:r>
              </a:p>
              <a:p>
                <a:pPr lvl="1">
                  <a:buFont typeface="Wingdings" pitchFamily="2" charset="2"/>
                  <a:buChar char="Ø"/>
                </a:pPr>
                <a:r>
                  <a:rPr lang="de-DE" sz="2000" dirty="0"/>
                  <a:t> Change in flux density (</a:t>
                </a:r>
                <a14:m>
                  <m:oMath xmlns:m="http://schemas.openxmlformats.org/officeDocument/2006/math">
                    <m:r>
                      <a:rPr lang="de-DE" sz="2000" i="1">
                        <a:solidFill>
                          <a:srgbClr val="000000"/>
                        </a:solidFill>
                        <a:latin typeface="Latin Modern Math" panose="02000503000000000000" pitchFamily="2" charset="77"/>
                        <a:ea typeface="Latin Modern Math" panose="02000503000000000000" pitchFamily="2" charset="77"/>
                      </a:rPr>
                      <m:t>𝑆</m:t>
                    </m:r>
                    <m:r>
                      <a:rPr lang="de-DE" sz="2000" i="1">
                        <a:solidFill>
                          <a:srgbClr val="000000"/>
                        </a:solidFill>
                        <a:latin typeface="Latin Modern Math" panose="02000503000000000000" pitchFamily="2" charset="77"/>
                        <a:ea typeface="Latin Modern Math" panose="02000503000000000000" pitchFamily="2" charset="77"/>
                      </a:rPr>
                      <m:t>∝</m:t>
                    </m:r>
                    <m:sSup>
                      <m:sSupPr>
                        <m:ctrlPr>
                          <a:rPr lang="ar-AE" sz="2000" i="1">
                            <a:solidFill>
                              <a:srgbClr val="000000"/>
                            </a:solidFill>
                            <a:latin typeface="Cambria Math" panose="02040503050406030204" pitchFamily="18" charset="0"/>
                            <a:ea typeface="Latin Modern Math" panose="02000503000000000000" pitchFamily="2" charset="77"/>
                          </a:rPr>
                        </m:ctrlPr>
                      </m:sSupPr>
                      <m:e>
                        <m:r>
                          <a:rPr lang="ar-AE" sz="2000" i="1">
                            <a:solidFill>
                              <a:srgbClr val="000000"/>
                            </a:solidFill>
                            <a:latin typeface="Latin Modern Math" panose="02000503000000000000" pitchFamily="2" charset="77"/>
                            <a:ea typeface="Latin Modern Math" panose="02000503000000000000" pitchFamily="2" charset="77"/>
                          </a:rPr>
                          <m:t>𝜈</m:t>
                        </m:r>
                      </m:e>
                      <m:sup>
                        <m:r>
                          <a:rPr lang="ar-AE" sz="2000" b="0" i="1" smtClean="0">
                            <a:solidFill>
                              <a:srgbClr val="000000"/>
                            </a:solidFill>
                            <a:latin typeface="Cambria Math" panose="02040503050406030204" pitchFamily="18" charset="0"/>
                            <a:ea typeface="Latin Modern Math" panose="02000503000000000000" pitchFamily="2" charset="77"/>
                          </a:rPr>
                          <m:t>−</m:t>
                        </m:r>
                        <m:r>
                          <a:rPr lang="ar-AE" sz="2000" i="1">
                            <a:solidFill>
                              <a:srgbClr val="000000"/>
                            </a:solidFill>
                            <a:latin typeface="Latin Modern Math" panose="02000503000000000000" pitchFamily="2" charset="77"/>
                            <a:ea typeface="Latin Modern Math" panose="02000503000000000000" pitchFamily="2" charset="77"/>
                          </a:rPr>
                          <m:t>𝛼</m:t>
                        </m:r>
                      </m:sup>
                    </m:sSup>
                  </m:oMath>
                </a14:m>
                <a:r>
                  <a:rPr lang="de-DE" sz="2000" dirty="0"/>
                  <a:t>)</a:t>
                </a:r>
                <a:endParaRPr lang="ar-AE" sz="2000" dirty="0"/>
              </a:p>
              <a:p>
                <a:pPr marL="0" indent="0">
                  <a:buNone/>
                  <a:defRPr b="1"/>
                </a:pPr>
                <a:r>
                  <a:rPr lang="de-DE" sz="2000" dirty="0"/>
                  <a:t>Aberration</a:t>
                </a:r>
              </a:p>
              <a:p>
                <a:r>
                  <a:rPr lang="de-DE" sz="2000" dirty="0"/>
                  <a:t>Change of observed angle towards direction of motion („Clustering“)</a:t>
                </a:r>
                <a:endParaRPr sz="2000" dirty="0"/>
              </a:p>
            </p:txBody>
          </p:sp>
        </mc:Choice>
        <mc:Fallback>
          <p:sp>
            <p:nvSpPr>
              <p:cNvPr id="172" name="1…"/>
              <p:cNvSpPr txBox="1">
                <a:spLocks noGrp="1" noRot="1" noChangeAspect="1" noMove="1" noResize="1" noEditPoints="1" noAdjustHandles="1" noChangeArrowheads="1" noChangeShapeType="1" noTextEdit="1"/>
              </p:cNvSpPr>
              <p:nvPr>
                <p:ph idx="1"/>
              </p:nvPr>
            </p:nvSpPr>
            <p:spPr>
              <a:prstGeom prst="rect">
                <a:avLst/>
              </a:prstGeom>
              <a:blipFill>
                <a:blip r:embed="rId7"/>
                <a:stretch>
                  <a:fillRect l="-724" t="-1163"/>
                </a:stretch>
              </a:blipFill>
            </p:spPr>
            <p:txBody>
              <a:bodyPr/>
              <a:lstStyle/>
              <a:p>
                <a:r>
                  <a:rPr lang="de-DE">
                    <a:noFill/>
                  </a:rPr>
                  <a:t> </a:t>
                </a:r>
              </a:p>
            </p:txBody>
          </p:sp>
        </mc:Fallback>
      </mc:AlternateContent>
      <p:sp>
        <p:nvSpPr>
          <p:cNvPr id="174" name="Foliennummer"/>
          <p:cNvSpPr txBox="1">
            <a:spLocks noGrp="1"/>
          </p:cNvSpPr>
          <p:nvPr>
            <p:ph type="sldNum" sz="quarter" idx="4294967295"/>
          </p:nvPr>
        </p:nvSpPr>
        <p:spPr>
          <a:xfrm>
            <a:off x="12057063" y="6599238"/>
            <a:ext cx="134937" cy="2016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2" name="Textfeld 1">
            <a:extLst>
              <a:ext uri="{FF2B5EF4-FFF2-40B4-BE49-F238E27FC236}">
                <a16:creationId xmlns:a16="http://schemas.microsoft.com/office/drawing/2014/main" id="{E4EB3935-5C2D-D96C-8F88-4E7FE500AA15}"/>
              </a:ext>
            </a:extLst>
          </p:cNvPr>
          <p:cNvSpPr txBox="1"/>
          <p:nvPr/>
        </p:nvSpPr>
        <p:spPr>
          <a:xfrm>
            <a:off x="10216946" y="5504738"/>
            <a:ext cx="881973" cy="369332"/>
          </a:xfrm>
          <a:prstGeom prst="rect">
            <a:avLst/>
          </a:prstGeom>
          <a:noFill/>
        </p:spPr>
        <p:txBody>
          <a:bodyPr wrap="none" rtlCol="0">
            <a:spAutoFit/>
          </a:bodyPr>
          <a:lstStyle/>
          <a:p>
            <a:r>
              <a:rPr lang="en-GB" dirty="0"/>
              <a:t>+ Noise</a:t>
            </a:r>
          </a:p>
        </p:txBody>
      </p:sp>
      <p:sp>
        <p:nvSpPr>
          <p:cNvPr id="4" name="Rechteck 3">
            <a:extLst>
              <a:ext uri="{FF2B5EF4-FFF2-40B4-BE49-F238E27FC236}">
                <a16:creationId xmlns:a16="http://schemas.microsoft.com/office/drawing/2014/main" id="{3917D977-28C3-C967-BA11-0E36EDBA952E}"/>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8">
            <a:extLst>
              <a:ext uri="{FF2B5EF4-FFF2-40B4-BE49-F238E27FC236}">
                <a16:creationId xmlns:a16="http://schemas.microsoft.com/office/drawing/2014/main" id="{3DAB9A15-A9E2-8FED-42C2-3F4566C3A030}"/>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973D1406-DF72-6932-636C-B3C9A361550C}"/>
              </a:ext>
            </a:extLst>
          </p:cNvPr>
          <p:cNvSpPr txBox="1"/>
          <p:nvPr/>
        </p:nvSpPr>
        <p:spPr>
          <a:xfrm>
            <a:off x="7398328" y="5798022"/>
            <a:ext cx="1543051" cy="369332"/>
          </a:xfrm>
          <a:prstGeom prst="rect">
            <a:avLst/>
          </a:prstGeom>
          <a:noFill/>
        </p:spPr>
        <p:txBody>
          <a:bodyPr wrap="none" rtlCol="0">
            <a:spAutoFit/>
          </a:bodyPr>
          <a:lstStyle/>
          <a:p>
            <a:r>
              <a:rPr lang="en-GB" dirty="0"/>
              <a:t>+ Dipole boost</a:t>
            </a:r>
          </a:p>
        </p:txBody>
      </p:sp>
      <p:sp>
        <p:nvSpPr>
          <p:cNvPr id="7" name="Textfeld 6">
            <a:extLst>
              <a:ext uri="{FF2B5EF4-FFF2-40B4-BE49-F238E27FC236}">
                <a16:creationId xmlns:a16="http://schemas.microsoft.com/office/drawing/2014/main" id="{14C83700-DACF-A2C1-0499-E083C47F92AB}"/>
              </a:ext>
            </a:extLst>
          </p:cNvPr>
          <p:cNvSpPr txBox="1"/>
          <p:nvPr/>
        </p:nvSpPr>
        <p:spPr>
          <a:xfrm>
            <a:off x="7398328" y="6091306"/>
            <a:ext cx="1579278" cy="369332"/>
          </a:xfrm>
          <a:prstGeom prst="rect">
            <a:avLst/>
          </a:prstGeom>
          <a:noFill/>
        </p:spPr>
        <p:txBody>
          <a:bodyPr wrap="none" rtlCol="0">
            <a:spAutoFit/>
          </a:bodyPr>
          <a:lstStyle/>
          <a:p>
            <a:r>
              <a:rPr lang="en-GB" dirty="0"/>
              <a:t>+ 4mJy flux cut</a:t>
            </a:r>
          </a:p>
        </p:txBody>
      </p:sp>
      <p:pic>
        <p:nvPicPr>
          <p:cNvPr id="11" name="Grafik 10" descr="Ein Bild, das Kreis, Screenshot, Farbigkeit enthält.&#10;&#10;Automatisch generierte Beschreibung">
            <a:extLst>
              <a:ext uri="{FF2B5EF4-FFF2-40B4-BE49-F238E27FC236}">
                <a16:creationId xmlns:a16="http://schemas.microsoft.com/office/drawing/2014/main" id="{07B51394-B861-61E5-E20F-C764A2358E68}"/>
              </a:ext>
            </a:extLst>
          </p:cNvPr>
          <p:cNvPicPr>
            <a:picLocks noChangeAspect="1"/>
          </p:cNvPicPr>
          <p:nvPr/>
        </p:nvPicPr>
        <p:blipFill>
          <a:blip r:embed="rId8"/>
          <a:stretch>
            <a:fillRect/>
          </a:stretch>
        </p:blipFill>
        <p:spPr>
          <a:xfrm>
            <a:off x="6093471" y="1653621"/>
            <a:ext cx="5747391" cy="3414008"/>
          </a:xfrm>
          <a:prstGeom prst="rect">
            <a:avLst/>
          </a:prstGeom>
        </p:spPr>
      </p:pic>
      <mc:AlternateContent xmlns:mc="http://schemas.openxmlformats.org/markup-compatibility/2006">
        <mc:Choice xmlns:a14="http://schemas.microsoft.com/office/drawing/2010/main" Requires="a14">
          <p:sp>
            <p:nvSpPr>
              <p:cNvPr id="12" name="Textfeld 11">
                <a:extLst>
                  <a:ext uri="{FF2B5EF4-FFF2-40B4-BE49-F238E27FC236}">
                    <a16:creationId xmlns:a16="http://schemas.microsoft.com/office/drawing/2014/main" id="{73A6A926-7847-173D-D7A5-C13CF0A5EEC7}"/>
                  </a:ext>
                </a:extLst>
              </p:cNvPr>
              <p:cNvSpPr txBox="1"/>
              <p:nvPr/>
            </p:nvSpPr>
            <p:spPr>
              <a:xfrm>
                <a:off x="7398328" y="5504738"/>
                <a:ext cx="2955233" cy="369332"/>
              </a:xfrm>
              <a:prstGeom prst="rect">
                <a:avLst/>
              </a:prstGeom>
              <a:noFill/>
            </p:spPr>
            <p:txBody>
              <a:bodyPr wrap="none" rtlCol="0">
                <a:spAutoFit/>
              </a:bodyPr>
              <a:lstStyle/>
              <a:p>
                <a:r>
                  <a:rPr lang="en-GB" dirty="0"/>
                  <a:t>Each pixel </a:t>
                </a:r>
                <a14:m>
                  <m:oMath xmlns:m="http://schemas.openxmlformats.org/officeDocument/2006/math">
                    <m:r>
                      <a:rPr lang="en-GB" i="1" smtClean="0">
                        <a:latin typeface="Cambria Math" panose="02040503050406030204" pitchFamily="18" charset="0"/>
                      </a:rPr>
                      <m:t>≜</m:t>
                    </m:r>
                  </m:oMath>
                </a14:m>
                <a:r>
                  <a:rPr lang="en-GB" dirty="0"/>
                  <a:t> 1 source at 4mJy</a:t>
                </a:r>
              </a:p>
            </p:txBody>
          </p:sp>
        </mc:Choice>
        <mc:Fallback>
          <p:sp>
            <p:nvSpPr>
              <p:cNvPr id="12" name="Textfeld 11">
                <a:extLst>
                  <a:ext uri="{FF2B5EF4-FFF2-40B4-BE49-F238E27FC236}">
                    <a16:creationId xmlns:a16="http://schemas.microsoft.com/office/drawing/2014/main" id="{73A6A926-7847-173D-D7A5-C13CF0A5EEC7}"/>
                  </a:ext>
                </a:extLst>
              </p:cNvPr>
              <p:cNvSpPr txBox="1">
                <a:spLocks noRot="1" noChangeAspect="1" noMove="1" noResize="1" noEditPoints="1" noAdjustHandles="1" noChangeArrowheads="1" noChangeShapeType="1" noTextEdit="1"/>
              </p:cNvSpPr>
              <p:nvPr/>
            </p:nvSpPr>
            <p:spPr>
              <a:xfrm>
                <a:off x="7398328" y="5504738"/>
                <a:ext cx="2955233" cy="369332"/>
              </a:xfrm>
              <a:prstGeom prst="rect">
                <a:avLst/>
              </a:prstGeom>
              <a:blipFill>
                <a:blip r:embed="rId9"/>
                <a:stretch>
                  <a:fillRect l="-1709" t="-6667" r="-427" b="-26667"/>
                </a:stretch>
              </a:blipFill>
            </p:spPr>
            <p:txBody>
              <a:bodyPr/>
              <a:lstStyle/>
              <a:p>
                <a:r>
                  <a:rPr lang="de-DE">
                    <a:noFill/>
                  </a:rPr>
                  <a:t> </a:t>
                </a:r>
              </a:p>
            </p:txBody>
          </p:sp>
        </mc:Fallback>
      </mc:AlternateContent>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7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77"/>
                                        </p:tgtEl>
                                        <p:attrNameLst>
                                          <p:attrName>style.visibility</p:attrName>
                                        </p:attrNameLst>
                                      </p:cBhvr>
                                      <p:to>
                                        <p:strVal val="hidden"/>
                                      </p:to>
                                    </p:set>
                                  </p:childTnLst>
                                </p:cTn>
                              </p:par>
                              <p:par>
                                <p:cTn id="35" presetID="1" presetClass="entr" presetSubtype="0" fill="hold" grpId="0" nodeType="withEffect">
                                  <p:stCondLst>
                                    <p:cond delay="0"/>
                                  </p:stCondLst>
                                  <p:iterate>
                                    <p:tmAbs val="0"/>
                                  </p:iterate>
                                  <p:childTnLst>
                                    <p:set>
                                      <p:cBhvr>
                                        <p:cTn id="36" fill="hold"/>
                                        <p:tgtEl>
                                          <p:spTgt spid="1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2">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P spid="177" grpId="0" animBg="1" advAuto="0"/>
      <p:bldP spid="178" grpId="0" animBg="1" advAuto="0"/>
      <p:bldP spid="172" grpId="0" uiExpand="1" build="p"/>
      <p:bldP spid="2" grpId="0"/>
      <p:bldP spid="6" grpId="0"/>
      <p:bldP spid="7"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32717DD4-E4FF-B1F2-6941-5D538C681276}"/>
              </a:ext>
            </a:extLst>
          </p:cNvPr>
          <p:cNvPicPr>
            <a:picLocks noChangeAspect="1"/>
          </p:cNvPicPr>
          <p:nvPr/>
        </p:nvPicPr>
        <p:blipFill>
          <a:blip r:embed="rId3"/>
          <a:srcRect/>
          <a:stretch/>
        </p:blipFill>
        <p:spPr>
          <a:xfrm>
            <a:off x="-22871847" y="-6125308"/>
            <a:ext cx="37107694" cy="19108615"/>
          </a:xfrm>
          <a:prstGeom prst="rect">
            <a:avLst/>
          </a:prstGeom>
        </p:spPr>
      </p:pic>
      <p:pic>
        <p:nvPicPr>
          <p:cNvPr id="2" name="Grafik 1">
            <a:extLst>
              <a:ext uri="{FF2B5EF4-FFF2-40B4-BE49-F238E27FC236}">
                <a16:creationId xmlns:a16="http://schemas.microsoft.com/office/drawing/2014/main" id="{FDC47B84-2506-9CBC-C55C-D46236C0D651}"/>
              </a:ext>
            </a:extLst>
          </p:cNvPr>
          <p:cNvPicPr>
            <a:picLocks noChangeAspect="1"/>
          </p:cNvPicPr>
          <p:nvPr/>
        </p:nvPicPr>
        <p:blipFill>
          <a:blip r:embed="rId4"/>
          <a:stretch>
            <a:fillRect/>
          </a:stretch>
        </p:blipFill>
        <p:spPr>
          <a:xfrm>
            <a:off x="6093411" y="1664790"/>
            <a:ext cx="2263216" cy="1044000"/>
          </a:xfrm>
          <a:prstGeom prst="rect">
            <a:avLst/>
          </a:prstGeom>
        </p:spPr>
      </p:pic>
      <mc:AlternateContent xmlns:mc="http://schemas.openxmlformats.org/markup-compatibility/2006" xmlns:a14="http://schemas.microsoft.com/office/drawing/2010/main">
        <mc:Choice Requires="a14">
          <p:sp>
            <p:nvSpPr>
              <p:cNvPr id="199" name="[1]…"/>
              <p:cNvSpPr txBox="1">
                <a:spLocks noGrp="1"/>
              </p:cNvSpPr>
              <p:nvPr>
                <p:ph idx="1"/>
              </p:nvPr>
            </p:nvSpPr>
            <p:spPr>
              <a:xfrm>
                <a:off x="838200" y="3233511"/>
                <a:ext cx="5445369" cy="1930260"/>
              </a:xfrm>
              <a:prstGeom prst="rect">
                <a:avLst/>
              </a:prstGeom>
            </p:spPr>
            <p:txBody>
              <a:bodyPr>
                <a:normAutofit lnSpcReduction="10000"/>
              </a:bodyPr>
              <a:lstStyle/>
              <a:p>
                <a:pPr marL="0" indent="0">
                  <a:buNone/>
                  <a:defRPr b="1"/>
                </a:pPr>
                <a:endParaRPr lang="de-DE" sz="2000" b="0" dirty="0"/>
              </a:p>
              <a:p>
                <a:pPr marL="0" indent="0">
                  <a:buNone/>
                  <a:defRPr b="1"/>
                </a:pPr>
                <a:endParaRPr lang="de-DE" sz="2000" dirty="0"/>
              </a:p>
              <a:p>
                <a:pPr marL="0" indent="0">
                  <a:buNone/>
                  <a:defRPr b="1"/>
                </a:pPr>
                <a:r>
                  <a:rPr lang="de-DE" sz="2000" b="0" dirty="0"/>
                  <a:t>Radio </a:t>
                </a:r>
                <a:r>
                  <a:rPr lang="de-DE" sz="2000" b="0" dirty="0" err="1"/>
                  <a:t>survey</a:t>
                </a:r>
                <a:r>
                  <a:rPr lang="de-DE" sz="2000" b="0" dirty="0"/>
                  <a:t> </a:t>
                </a:r>
                <a:r>
                  <a:rPr lang="de-DE" sz="2000" b="0" dirty="0" err="1"/>
                  <a:t>dependent</a:t>
                </a:r>
                <a:r>
                  <a:rPr lang="de-DE" sz="2000" b="0" dirty="0"/>
                  <a:t> </a:t>
                </a:r>
              </a:p>
              <a:p>
                <a:pPr marL="0" indent="0">
                  <a:buNone/>
                  <a:defRPr b="1"/>
                </a:pPr>
                <a:endParaRPr lang="de-DE" b="0" dirty="0"/>
              </a:p>
              <a:p>
                <a:pPr marL="0" indent="0">
                  <a:buNone/>
                  <a:defRPr b="1"/>
                </a:pPr>
                <a14:m>
                  <m:oMath xmlns:m="http://schemas.openxmlformats.org/officeDocument/2006/math">
                    <m:r>
                      <a:rPr lang="de-DE" sz="2000" b="0" i="1" smtClean="0">
                        <a:latin typeface="Cambria Math" panose="02040503050406030204" pitchFamily="18" charset="0"/>
                      </a:rPr>
                      <m:t>⇒</m:t>
                    </m:r>
                  </m:oMath>
                </a14:m>
                <a:r>
                  <a:rPr lang="de-DE" sz="2000" b="0" dirty="0"/>
                  <a:t> 0.5% </a:t>
                </a:r>
                <a:r>
                  <a:rPr lang="de-DE" sz="2000" b="0" dirty="0" err="1"/>
                  <a:t>effect</a:t>
                </a:r>
                <a:r>
                  <a:rPr lang="de-DE" sz="2000" b="0" dirty="0"/>
                  <a:t> at </a:t>
                </a:r>
                <a:r>
                  <a:rPr lang="de-DE" sz="2000" b="0" dirty="0" err="1"/>
                  <a:t>max</a:t>
                </a:r>
                <a:r>
                  <a:rPr lang="de-DE" sz="2000" b="0" dirty="0"/>
                  <a:t> and min</a:t>
                </a:r>
              </a:p>
            </p:txBody>
          </p:sp>
        </mc:Choice>
        <mc:Fallback xmlns="">
          <p:sp>
            <p:nvSpPr>
              <p:cNvPr id="199" name="[1]…"/>
              <p:cNvSpPr txBox="1">
                <a:spLocks noGrp="1" noRot="1" noChangeAspect="1" noMove="1" noResize="1" noEditPoints="1" noAdjustHandles="1" noChangeArrowheads="1" noChangeShapeType="1" noTextEdit="1"/>
              </p:cNvSpPr>
              <p:nvPr>
                <p:ph idx="1"/>
              </p:nvPr>
            </p:nvSpPr>
            <p:spPr>
              <a:xfrm>
                <a:off x="838200" y="3233511"/>
                <a:ext cx="5445369" cy="1930260"/>
              </a:xfrm>
              <a:prstGeom prst="rect">
                <a:avLst/>
              </a:prstGeom>
              <a:blipFill>
                <a:blip r:embed="rId5"/>
                <a:stretch>
                  <a:fillRect l="-1399" b="-5229"/>
                </a:stretch>
              </a:blipFill>
            </p:spPr>
            <p:txBody>
              <a:bodyPr/>
              <a:lstStyle/>
              <a:p>
                <a:r>
                  <a:rPr lang="de-DE">
                    <a:noFill/>
                  </a:rPr>
                  <a:t> </a:t>
                </a:r>
              </a:p>
            </p:txBody>
          </p:sp>
        </mc:Fallback>
      </mc:AlternateContent>
      <p:sp>
        <p:nvSpPr>
          <p:cNvPr id="207" name="Linien"/>
          <p:cNvSpPr/>
          <p:nvPr/>
        </p:nvSpPr>
        <p:spPr>
          <a:xfrm flipV="1">
            <a:off x="2838817" y="3626122"/>
            <a:ext cx="330273" cy="285477"/>
          </a:xfrm>
          <a:prstGeom prst="line">
            <a:avLst/>
          </a:prstGeom>
          <a:ln w="38100" cap="sq">
            <a:solidFill>
              <a:srgbClr val="000000"/>
            </a:solidFill>
            <a:miter lim="400000"/>
            <a:tailEnd type="triangle"/>
          </a:ln>
        </p:spPr>
        <p:txBody>
          <a:bodyPr lIns="25400" tIns="25400" rIns="25400" bIns="25400" anchor="ctr"/>
          <a:lstStyle/>
          <a:p>
            <a:endParaRPr sz="900"/>
          </a:p>
        </p:txBody>
      </p:sp>
      <p:sp>
        <p:nvSpPr>
          <p:cNvPr id="208" name="Linien"/>
          <p:cNvSpPr/>
          <p:nvPr/>
        </p:nvSpPr>
        <p:spPr>
          <a:xfrm flipH="1" flipV="1">
            <a:off x="2500557" y="3626123"/>
            <a:ext cx="330272" cy="285476"/>
          </a:xfrm>
          <a:prstGeom prst="line">
            <a:avLst/>
          </a:prstGeom>
          <a:ln w="38100" cap="sq">
            <a:solidFill>
              <a:srgbClr val="000000"/>
            </a:solidFill>
            <a:miter lim="400000"/>
            <a:tailEnd type="triangle"/>
          </a:ln>
        </p:spPr>
        <p:txBody>
          <a:bodyPr lIns="25400" tIns="25400" rIns="25400" bIns="25400" anchor="ctr"/>
          <a:lstStyle/>
          <a:p>
            <a:endParaRPr sz="900"/>
          </a:p>
        </p:txBody>
      </p:sp>
      <p:sp>
        <p:nvSpPr>
          <p:cNvPr id="209" name="Counts-in-Cell"/>
          <p:cNvSpPr txBox="1"/>
          <p:nvPr/>
        </p:nvSpPr>
        <p:spPr>
          <a:xfrm>
            <a:off x="1031797" y="1481153"/>
            <a:ext cx="1510863"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2000" dirty="0"/>
              <a:t>Counts-in-Cell</a:t>
            </a:r>
          </a:p>
        </p:txBody>
      </p:sp>
      <p:sp>
        <p:nvSpPr>
          <p:cNvPr id="210" name="Linien"/>
          <p:cNvSpPr/>
          <p:nvPr/>
        </p:nvSpPr>
        <p:spPr>
          <a:xfrm flipH="1">
            <a:off x="1293273" y="1827967"/>
            <a:ext cx="336623" cy="336623"/>
          </a:xfrm>
          <a:prstGeom prst="line">
            <a:avLst/>
          </a:prstGeom>
          <a:ln w="41275">
            <a:solidFill>
              <a:srgbClr val="000000"/>
            </a:solidFill>
            <a:miter lim="400000"/>
            <a:tailEnd type="triangle"/>
          </a:ln>
        </p:spPr>
        <p:txBody>
          <a:bodyPr lIns="25400" tIns="25400" rIns="25400" bIns="25400" anchor="ctr"/>
          <a:lstStyle/>
          <a:p>
            <a:endParaRPr sz="900"/>
          </a:p>
        </p:txBody>
      </p:sp>
      <p:sp>
        <p:nvSpPr>
          <p:cNvPr id="212" name="[1] Ellis and Baldwin, 1984"/>
          <p:cNvSpPr txBox="1"/>
          <p:nvPr/>
        </p:nvSpPr>
        <p:spPr>
          <a:xfrm>
            <a:off x="3696311" y="2912848"/>
            <a:ext cx="2412867" cy="273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a:lnSpc>
                <a:spcPct val="90000"/>
              </a:lnSpc>
              <a:defRPr sz="2500">
                <a:latin typeface="+mj-lt"/>
                <a:ea typeface="+mj-ea"/>
                <a:cs typeface="+mj-cs"/>
                <a:sym typeface="Carlito"/>
              </a:defRPr>
            </a:lvl1pPr>
          </a:lstStyle>
          <a:p>
            <a:r>
              <a:rPr lang="de-DE" sz="1200" i="1" dirty="0">
                <a:latin typeface="+mn-lt"/>
              </a:rPr>
              <a:t>(</a:t>
            </a:r>
            <a:r>
              <a:rPr sz="1200" i="1" dirty="0">
                <a:latin typeface="+mn-lt"/>
              </a:rPr>
              <a:t>Ellis and Baldwin, 1984</a:t>
            </a:r>
            <a:r>
              <a:rPr lang="de-DE" sz="1200" i="1" dirty="0">
                <a:latin typeface="+mn-lt"/>
              </a:rPr>
              <a:t>)</a:t>
            </a:r>
            <a:endParaRPr sz="1200" i="1" dirty="0">
              <a:latin typeface="+mn-lt"/>
            </a:endParaRPr>
          </a:p>
        </p:txBody>
      </p:sp>
      <p:pic>
        <p:nvPicPr>
          <p:cNvPr id="3" name="Schüssel mit Pappardelle, Petersilienbutter, gerösteten Haselnüssen und geriebenem Parmesan" descr="Schüssel mit Pappardelle, Petersilienbutter, gerösteten Haselnüssen und geriebenem Parmesan">
            <a:extLst>
              <a:ext uri="{FF2B5EF4-FFF2-40B4-BE49-F238E27FC236}">
                <a16:creationId xmlns:a16="http://schemas.microsoft.com/office/drawing/2014/main" id="{48E30702-11FA-A0EA-6466-5778E1E776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92" b="97806" l="7405" r="91569">
                        <a14:foregroundMark x1="24487" y1="10502" x2="48607" y2="3292"/>
                        <a14:foregroundMark x1="7405" y1="46708" x2="7405" y2="46708"/>
                        <a14:foregroundMark x1="46408" y1="91379" x2="46408" y2="91379"/>
                        <a14:foregroundMark x1="91569" y1="53762" x2="91569" y2="53762"/>
                        <a14:backgroundMark x1="54106" y1="98119" x2="54106" y2="98119"/>
                        <a14:backgroundMark x1="53959" y1="97806" x2="53959" y2="97806"/>
                        <a14:backgroundMark x1="54765" y1="97649" x2="54765" y2="97649"/>
                        <a14:backgroundMark x1="54765" y1="97335" x2="54765" y2="97335"/>
                        <a14:backgroundMark x1="54765" y1="97492" x2="54765" y2="97492"/>
                        <a14:backgroundMark x1="54765" y1="97649" x2="54765" y2="97649"/>
                        <a14:backgroundMark x1="54765" y1="97649" x2="54765" y2="97649"/>
                        <a14:backgroundMark x1="54106" y1="98119" x2="54765" y2="98276"/>
                      </a14:backgroundRemoval>
                    </a14:imgEffect>
                  </a14:imgLayer>
                </a14:imgProps>
              </a:ext>
            </a:extLst>
          </a:blip>
          <a:srcRect/>
          <a:stretch>
            <a:fillRect/>
          </a:stretch>
        </p:blipFill>
        <p:spPr>
          <a:xfrm>
            <a:off x="6374778" y="3987825"/>
            <a:ext cx="5355624" cy="2505050"/>
          </a:xfrm>
          <a:prstGeom prst="rect">
            <a:avLst/>
          </a:prstGeom>
          <a:noFill/>
          <a:ln w="38100">
            <a:solidFill>
              <a:srgbClr val="659696"/>
            </a:solidFill>
          </a:ln>
        </p:spPr>
      </p:pic>
      <p:sp>
        <p:nvSpPr>
          <p:cNvPr id="4" name="TextBox 10">
            <a:extLst>
              <a:ext uri="{FF2B5EF4-FFF2-40B4-BE49-F238E27FC236}">
                <a16:creationId xmlns:a16="http://schemas.microsoft.com/office/drawing/2014/main" id="{A5BEE656-32B6-316E-E90A-C2338100C71E}"/>
              </a:ext>
            </a:extLst>
          </p:cNvPr>
          <p:cNvSpPr txBox="1"/>
          <p:nvPr/>
        </p:nvSpPr>
        <p:spPr>
          <a:xfrm>
            <a:off x="6374778" y="6031210"/>
            <a:ext cx="1356232" cy="461665"/>
          </a:xfrm>
          <a:prstGeom prst="rect">
            <a:avLst/>
          </a:prstGeom>
          <a:noFill/>
        </p:spPr>
        <p:txBody>
          <a:bodyPr wrap="square" rtlCol="0">
            <a:spAutoFit/>
          </a:bodyPr>
          <a:lstStyle/>
          <a:p>
            <a:r>
              <a:rPr lang="en-GB" sz="1200" i="1" dirty="0"/>
              <a:t>COBE, NASA</a:t>
            </a:r>
            <a:br>
              <a:rPr lang="en-GB" sz="1200" i="1" dirty="0"/>
            </a:br>
            <a:r>
              <a:rPr lang="en-GB" sz="1200" i="1" dirty="0" err="1"/>
              <a:t>Fixsen</a:t>
            </a:r>
            <a:r>
              <a:rPr lang="en-GB" sz="1200" i="1" dirty="0"/>
              <a:t>+ 1994</a:t>
            </a:r>
          </a:p>
        </p:txBody>
      </p:sp>
      <p:sp>
        <p:nvSpPr>
          <p:cNvPr id="15" name="Titel 14">
            <a:extLst>
              <a:ext uri="{FF2B5EF4-FFF2-40B4-BE49-F238E27FC236}">
                <a16:creationId xmlns:a16="http://schemas.microsoft.com/office/drawing/2014/main" id="{1E47B76B-4802-951B-6308-DE9B347573E2}"/>
              </a:ext>
            </a:extLst>
          </p:cNvPr>
          <p:cNvSpPr>
            <a:spLocks noGrp="1"/>
          </p:cNvSpPr>
          <p:nvPr>
            <p:ph type="title"/>
          </p:nvPr>
        </p:nvSpPr>
        <p:spPr/>
        <p:txBody>
          <a:bodyPr/>
          <a:lstStyle/>
          <a:p>
            <a:r>
              <a:rPr lang="de-DE" dirty="0"/>
              <a:t>Source Count Dipole</a:t>
            </a:r>
          </a:p>
        </p:txBody>
      </p:sp>
      <p:sp>
        <p:nvSpPr>
          <p:cNvPr id="11" name="Textfeld 10">
            <a:extLst>
              <a:ext uri="{FF2B5EF4-FFF2-40B4-BE49-F238E27FC236}">
                <a16:creationId xmlns:a16="http://schemas.microsoft.com/office/drawing/2014/main" id="{A2012810-5300-90FB-1F31-C805AD9D91A2}"/>
              </a:ext>
            </a:extLst>
          </p:cNvPr>
          <p:cNvSpPr txBox="1"/>
          <p:nvPr/>
        </p:nvSpPr>
        <p:spPr>
          <a:xfrm>
            <a:off x="8362462" y="1504353"/>
            <a:ext cx="3412079" cy="1295868"/>
          </a:xfrm>
          <a:prstGeom prst="rect">
            <a:avLst/>
          </a:prstGeom>
          <a:noFill/>
        </p:spPr>
        <p:txBody>
          <a:bodyPr wrap="square" rtlCol="0">
            <a:spAutoFit/>
          </a:bodyPr>
          <a:lstStyle/>
          <a:p>
            <a:pPr>
              <a:lnSpc>
                <a:spcPct val="150000"/>
              </a:lnSpc>
            </a:pPr>
            <a:r>
              <a:rPr lang="en-GB" dirty="0"/>
              <a:t>(Pixel, direction of motion)</a:t>
            </a:r>
            <a:r>
              <a:rPr lang="de-DE" dirty="0"/>
              <a:t> </a:t>
            </a:r>
          </a:p>
          <a:p>
            <a:pPr>
              <a:lnSpc>
                <a:spcPct val="150000"/>
              </a:lnSpc>
            </a:pPr>
            <a:r>
              <a:rPr lang="de-DE" b="0" dirty="0" err="1"/>
              <a:t>Slope</a:t>
            </a:r>
            <a:r>
              <a:rPr lang="de-DE" b="0" dirty="0"/>
              <a:t> in source </a:t>
            </a:r>
            <a:r>
              <a:rPr lang="de-DE" b="0" dirty="0" err="1"/>
              <a:t>counts</a:t>
            </a:r>
            <a:br>
              <a:rPr lang="de-DE" b="0" dirty="0"/>
            </a:br>
            <a:r>
              <a:rPr lang="de-DE" b="0" dirty="0" err="1">
                <a:ea typeface="Latin Modern Math" panose="02000503000000000000" pitchFamily="2" charset="77"/>
              </a:rPr>
              <a:t>Spectral</a:t>
            </a:r>
            <a:r>
              <a:rPr lang="de-DE" b="0" dirty="0">
                <a:ea typeface="Latin Modern Math" panose="02000503000000000000" pitchFamily="2" charset="77"/>
              </a:rPr>
              <a:t> </a:t>
            </a:r>
            <a:r>
              <a:rPr lang="de-DE" b="0" dirty="0" err="1">
                <a:ea typeface="Latin Modern Math" panose="02000503000000000000" pitchFamily="2" charset="77"/>
              </a:rPr>
              <a:t>index</a:t>
            </a:r>
            <a:endParaRPr lang="de-DE" b="0" dirty="0">
              <a:ea typeface="Latin Modern Math" panose="02000503000000000000" pitchFamily="2" charset="77"/>
            </a:endParaRPr>
          </a:p>
        </p:txBody>
      </p:sp>
      <p:pic>
        <p:nvPicPr>
          <p:cNvPr id="12" name="Grafik 11">
            <a:extLst>
              <a:ext uri="{FF2B5EF4-FFF2-40B4-BE49-F238E27FC236}">
                <a16:creationId xmlns:a16="http://schemas.microsoft.com/office/drawing/2014/main" id="{68C3093A-055F-DD0C-16F1-95244BEC3116}"/>
              </a:ext>
            </a:extLst>
          </p:cNvPr>
          <p:cNvPicPr>
            <a:picLocks noChangeAspect="1"/>
          </p:cNvPicPr>
          <p:nvPr/>
        </p:nvPicPr>
        <p:blipFill>
          <a:blip r:embed="rId8"/>
          <a:stretch>
            <a:fillRect/>
          </a:stretch>
        </p:blipFill>
        <p:spPr>
          <a:xfrm>
            <a:off x="1031798" y="2248566"/>
            <a:ext cx="3121795" cy="594000"/>
          </a:xfrm>
          <a:prstGeom prst="rect">
            <a:avLst/>
          </a:prstGeom>
        </p:spPr>
      </p:pic>
      <p:pic>
        <p:nvPicPr>
          <p:cNvPr id="13" name="Grafik 12">
            <a:extLst>
              <a:ext uri="{FF2B5EF4-FFF2-40B4-BE49-F238E27FC236}">
                <a16:creationId xmlns:a16="http://schemas.microsoft.com/office/drawing/2014/main" id="{263C2D5F-BC20-3F5A-45BD-E96470856B9C}"/>
              </a:ext>
            </a:extLst>
          </p:cNvPr>
          <p:cNvPicPr>
            <a:picLocks noChangeAspect="1"/>
          </p:cNvPicPr>
          <p:nvPr/>
        </p:nvPicPr>
        <p:blipFill>
          <a:blip r:embed="rId9"/>
          <a:stretch>
            <a:fillRect/>
          </a:stretch>
        </p:blipFill>
        <p:spPr>
          <a:xfrm>
            <a:off x="991041" y="3260628"/>
            <a:ext cx="4740457" cy="490391"/>
          </a:xfrm>
          <a:prstGeom prst="rect">
            <a:avLst/>
          </a:prstGeom>
        </p:spPr>
      </p:pic>
      <p:pic>
        <p:nvPicPr>
          <p:cNvPr id="14" name="Grafik 13">
            <a:extLst>
              <a:ext uri="{FF2B5EF4-FFF2-40B4-BE49-F238E27FC236}">
                <a16:creationId xmlns:a16="http://schemas.microsoft.com/office/drawing/2014/main" id="{D6840ECF-7BB8-BF0D-7603-2C35E762814C}"/>
              </a:ext>
            </a:extLst>
          </p:cNvPr>
          <p:cNvPicPr>
            <a:picLocks noChangeAspect="1"/>
          </p:cNvPicPr>
          <p:nvPr/>
        </p:nvPicPr>
        <p:blipFill>
          <a:blip r:embed="rId10"/>
          <a:stretch>
            <a:fillRect/>
          </a:stretch>
        </p:blipFill>
        <p:spPr>
          <a:xfrm>
            <a:off x="8166314" y="3616426"/>
            <a:ext cx="2248059" cy="262164"/>
          </a:xfrm>
          <a:prstGeom prst="rect">
            <a:avLst/>
          </a:prstGeom>
        </p:spPr>
      </p:pic>
      <p:pic>
        <p:nvPicPr>
          <p:cNvPr id="18" name="Grafik 17">
            <a:extLst>
              <a:ext uri="{FF2B5EF4-FFF2-40B4-BE49-F238E27FC236}">
                <a16:creationId xmlns:a16="http://schemas.microsoft.com/office/drawing/2014/main" id="{D0DFA144-FC5E-7356-4AEA-F5088580227B}"/>
              </a:ext>
            </a:extLst>
          </p:cNvPr>
          <p:cNvPicPr>
            <a:picLocks noChangeAspect="1"/>
          </p:cNvPicPr>
          <p:nvPr/>
        </p:nvPicPr>
        <p:blipFill>
          <a:blip r:embed="rId11"/>
          <a:stretch>
            <a:fillRect/>
          </a:stretch>
        </p:blipFill>
        <p:spPr>
          <a:xfrm>
            <a:off x="10772389" y="2307809"/>
            <a:ext cx="633926" cy="213533"/>
          </a:xfrm>
          <a:prstGeom prst="rect">
            <a:avLst/>
          </a:prstGeom>
        </p:spPr>
      </p:pic>
      <p:pic>
        <p:nvPicPr>
          <p:cNvPr id="19" name="Grafik 18">
            <a:extLst>
              <a:ext uri="{FF2B5EF4-FFF2-40B4-BE49-F238E27FC236}">
                <a16:creationId xmlns:a16="http://schemas.microsoft.com/office/drawing/2014/main" id="{FE800CC0-8F21-577B-2DF8-D367EF159E80}"/>
              </a:ext>
            </a:extLst>
          </p:cNvPr>
          <p:cNvPicPr>
            <a:picLocks noChangeAspect="1"/>
          </p:cNvPicPr>
          <p:nvPr/>
        </p:nvPicPr>
        <p:blipFill>
          <a:blip r:embed="rId12"/>
          <a:stretch>
            <a:fillRect/>
          </a:stretch>
        </p:blipFill>
        <p:spPr>
          <a:xfrm>
            <a:off x="10563329" y="2095248"/>
            <a:ext cx="177800" cy="625654"/>
          </a:xfrm>
          <a:prstGeom prst="rect">
            <a:avLst/>
          </a:prstGeom>
        </p:spPr>
      </p:pic>
      <p:sp>
        <p:nvSpPr>
          <p:cNvPr id="22" name="Rechteck 21">
            <a:extLst>
              <a:ext uri="{FF2B5EF4-FFF2-40B4-BE49-F238E27FC236}">
                <a16:creationId xmlns:a16="http://schemas.microsoft.com/office/drawing/2014/main" id="{82EC0095-16B1-B21C-57BB-E0630A58644F}"/>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8">
            <a:extLst>
              <a:ext uri="{FF2B5EF4-FFF2-40B4-BE49-F238E27FC236}">
                <a16:creationId xmlns:a16="http://schemas.microsoft.com/office/drawing/2014/main" id="{90FABF78-1400-58D7-4E09-E5B82ADEBAE7}"/>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151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E8155F88-7C5D-9DFA-A98E-2E5F2587FB6C}"/>
              </a:ext>
            </a:extLst>
          </p:cNvPr>
          <p:cNvPicPr>
            <a:picLocks noChangeAspect="1"/>
          </p:cNvPicPr>
          <p:nvPr/>
        </p:nvPicPr>
        <p:blipFill>
          <a:blip r:embed="rId3"/>
          <a:srcRect/>
          <a:stretch/>
        </p:blipFill>
        <p:spPr>
          <a:xfrm>
            <a:off x="-18553847" y="-9189183"/>
            <a:ext cx="37107694" cy="19108615"/>
          </a:xfrm>
          <a:prstGeom prst="rect">
            <a:avLst/>
          </a:prstGeom>
        </p:spPr>
      </p:pic>
      <p:sp>
        <p:nvSpPr>
          <p:cNvPr id="21" name="Rechteck 20">
            <a:extLst>
              <a:ext uri="{FF2B5EF4-FFF2-40B4-BE49-F238E27FC236}">
                <a16:creationId xmlns:a16="http://schemas.microsoft.com/office/drawing/2014/main" id="{103C262A-935D-559E-5105-A379237774C7}"/>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uppieren 9">
            <a:extLst>
              <a:ext uri="{FF2B5EF4-FFF2-40B4-BE49-F238E27FC236}">
                <a16:creationId xmlns:a16="http://schemas.microsoft.com/office/drawing/2014/main" id="{5352E9F0-B644-F133-A1E0-AE9652155615}"/>
              </a:ext>
            </a:extLst>
          </p:cNvPr>
          <p:cNvGrpSpPr/>
          <p:nvPr/>
        </p:nvGrpSpPr>
        <p:grpSpPr>
          <a:xfrm>
            <a:off x="7688290" y="3462051"/>
            <a:ext cx="3699699" cy="2578983"/>
            <a:chOff x="5617976" y="3631410"/>
            <a:chExt cx="3699699" cy="2578983"/>
          </a:xfrm>
        </p:grpSpPr>
        <p:pic>
          <p:nvPicPr>
            <p:cNvPr id="25" name="Grafik 24">
              <a:extLst>
                <a:ext uri="{FF2B5EF4-FFF2-40B4-BE49-F238E27FC236}">
                  <a16:creationId xmlns:a16="http://schemas.microsoft.com/office/drawing/2014/main" id="{938BBC81-BE2C-1CBE-4A44-6A3F05BC57BA}"/>
                </a:ext>
              </a:extLst>
            </p:cNvPr>
            <p:cNvPicPr>
              <a:picLocks noChangeAspect="1"/>
            </p:cNvPicPr>
            <p:nvPr/>
          </p:nvPicPr>
          <p:blipFill>
            <a:blip r:embed="rId4"/>
            <a:srcRect/>
            <a:stretch/>
          </p:blipFill>
          <p:spPr>
            <a:xfrm>
              <a:off x="5617976" y="3992210"/>
              <a:ext cx="3699699" cy="2218183"/>
            </a:xfrm>
            <a:prstGeom prst="rect">
              <a:avLst/>
            </a:prstGeom>
            <a:ln w="38100">
              <a:solidFill>
                <a:srgbClr val="659696"/>
              </a:solidFill>
            </a:ln>
          </p:spPr>
        </p:pic>
        <p:sp>
          <p:nvSpPr>
            <p:cNvPr id="26" name="TextBox 5">
              <a:extLst>
                <a:ext uri="{FF2B5EF4-FFF2-40B4-BE49-F238E27FC236}">
                  <a16:creationId xmlns:a16="http://schemas.microsoft.com/office/drawing/2014/main" id="{45D8DB5B-FE44-9CD4-1771-8CC52C397A33}"/>
                </a:ext>
              </a:extLst>
            </p:cNvPr>
            <p:cNvSpPr txBox="1"/>
            <p:nvPr/>
          </p:nvSpPr>
          <p:spPr>
            <a:xfrm>
              <a:off x="6107025" y="3631410"/>
              <a:ext cx="2721600" cy="261610"/>
            </a:xfrm>
            <a:prstGeom prst="rect">
              <a:avLst/>
            </a:prstGeom>
            <a:noFill/>
          </p:spPr>
          <p:txBody>
            <a:bodyPr wrap="square" rtlCol="0">
              <a:spAutoFit/>
            </a:bodyPr>
            <a:lstStyle/>
            <a:p>
              <a:pPr algn="ctr"/>
              <a:r>
                <a:rPr lang="en-GB" sz="1100" dirty="0"/>
                <a:t>Counts-in-Cell histogram </a:t>
              </a:r>
            </a:p>
          </p:txBody>
        </p:sp>
      </p:grpSp>
      <p:sp>
        <p:nvSpPr>
          <p:cNvPr id="9" name="Titel 19">
            <a:extLst>
              <a:ext uri="{FF2B5EF4-FFF2-40B4-BE49-F238E27FC236}">
                <a16:creationId xmlns:a16="http://schemas.microsoft.com/office/drawing/2014/main" id="{D5126A5F-98B2-AFAC-44BE-725150873C52}"/>
              </a:ext>
            </a:extLst>
          </p:cNvPr>
          <p:cNvSpPr>
            <a:spLocks noGrp="1"/>
          </p:cNvSpPr>
          <p:nvPr>
            <p:ph type="title"/>
          </p:nvPr>
        </p:nvSpPr>
        <p:spPr>
          <a:xfrm>
            <a:off x="330394" y="365125"/>
            <a:ext cx="11531212" cy="1325563"/>
          </a:xfrm>
        </p:spPr>
        <p:txBody>
          <a:bodyPr>
            <a:normAutofit/>
          </a:bodyPr>
          <a:lstStyle/>
          <a:p>
            <a:r>
              <a:rPr kumimoji="0" lang="de-DE" b="0" i="0" u="none" strike="noStrike" kern="1200" cap="none" spc="0" normalizeH="0" baseline="0" noProof="0" dirty="0">
                <a:ln>
                  <a:noFill/>
                </a:ln>
                <a:solidFill>
                  <a:prstClr val="black"/>
                </a:solidFill>
                <a:effectLst/>
                <a:uLnTx/>
                <a:uFillTx/>
                <a:ea typeface="+mj-ea"/>
                <a:cs typeface="+mj-cs"/>
              </a:rPr>
              <a:t>Counts-in-</a:t>
            </a:r>
            <a:r>
              <a:rPr kumimoji="0" lang="de-DE" b="0" i="0" u="none" strike="noStrike" kern="1200" cap="none" spc="0" normalizeH="0" baseline="0" noProof="0" dirty="0" err="1">
                <a:ln>
                  <a:noFill/>
                </a:ln>
                <a:solidFill>
                  <a:prstClr val="black"/>
                </a:solidFill>
                <a:effectLst/>
                <a:uLnTx/>
                <a:uFillTx/>
                <a:ea typeface="+mj-ea"/>
                <a:cs typeface="+mj-cs"/>
              </a:rPr>
              <a:t>Cell</a:t>
            </a:r>
            <a:endParaRPr lang="de-DE" dirty="0"/>
          </a:p>
        </p:txBody>
      </p:sp>
      <p:sp>
        <p:nvSpPr>
          <p:cNvPr id="11" name="TextBox 6">
            <a:extLst>
              <a:ext uri="{FF2B5EF4-FFF2-40B4-BE49-F238E27FC236}">
                <a16:creationId xmlns:a16="http://schemas.microsoft.com/office/drawing/2014/main" id="{013622DE-3A95-2820-0475-93885710223B}"/>
              </a:ext>
            </a:extLst>
          </p:cNvPr>
          <p:cNvSpPr txBox="1"/>
          <p:nvPr/>
        </p:nvSpPr>
        <p:spPr>
          <a:xfrm>
            <a:off x="7716689" y="6201779"/>
            <a:ext cx="4144917" cy="369332"/>
          </a:xfrm>
          <a:prstGeom prst="rect">
            <a:avLst/>
          </a:prstGeom>
          <a:noFill/>
        </p:spPr>
        <p:txBody>
          <a:bodyPr wrap="none" rtlCol="0">
            <a:spAutoFit/>
          </a:bodyPr>
          <a:lstStyle/>
          <a:p>
            <a:r>
              <a:rPr lang="en-GB" i="1" dirty="0" err="1"/>
              <a:t>Pashapour-Ahmadabadi</a:t>
            </a:r>
            <a:r>
              <a:rPr lang="en-GB" i="1" dirty="0"/>
              <a:t>, </a:t>
            </a:r>
            <a:r>
              <a:rPr lang="en-GB" i="1" dirty="0" err="1"/>
              <a:t>Böhme</a:t>
            </a:r>
            <a:r>
              <a:rPr lang="en-GB" i="1" dirty="0"/>
              <a:t>+, in prep.</a:t>
            </a:r>
          </a:p>
        </p:txBody>
      </p:sp>
      <p:pic>
        <p:nvPicPr>
          <p:cNvPr id="6" name="Grafik 5">
            <a:extLst>
              <a:ext uri="{FF2B5EF4-FFF2-40B4-BE49-F238E27FC236}">
                <a16:creationId xmlns:a16="http://schemas.microsoft.com/office/drawing/2014/main" id="{DDEB4D6F-31C6-10C7-FDF9-B0CECE4FEAAC}"/>
              </a:ext>
            </a:extLst>
          </p:cNvPr>
          <p:cNvPicPr>
            <a:picLocks noChangeAspect="1"/>
          </p:cNvPicPr>
          <p:nvPr/>
        </p:nvPicPr>
        <p:blipFill>
          <a:blip r:embed="rId5"/>
          <a:stretch>
            <a:fillRect/>
          </a:stretch>
        </p:blipFill>
        <p:spPr>
          <a:xfrm>
            <a:off x="463298" y="1422186"/>
            <a:ext cx="7642244" cy="2962800"/>
          </a:xfrm>
          <a:prstGeom prst="rect">
            <a:avLst/>
          </a:prstGeom>
        </p:spPr>
      </p:pic>
      <p:sp>
        <p:nvSpPr>
          <p:cNvPr id="19" name="TextBox 6">
            <a:extLst>
              <a:ext uri="{FF2B5EF4-FFF2-40B4-BE49-F238E27FC236}">
                <a16:creationId xmlns:a16="http://schemas.microsoft.com/office/drawing/2014/main" id="{9BDC5486-A808-0454-EED1-F3444C5353C5}"/>
              </a:ext>
            </a:extLst>
          </p:cNvPr>
          <p:cNvSpPr txBox="1"/>
          <p:nvPr/>
        </p:nvSpPr>
        <p:spPr>
          <a:xfrm>
            <a:off x="6341777" y="6201779"/>
            <a:ext cx="1531125" cy="369332"/>
          </a:xfrm>
          <a:prstGeom prst="rect">
            <a:avLst/>
          </a:prstGeom>
          <a:noFill/>
        </p:spPr>
        <p:txBody>
          <a:bodyPr wrap="none" rtlCol="0">
            <a:spAutoFit/>
          </a:bodyPr>
          <a:lstStyle/>
          <a:p>
            <a:r>
              <a:rPr lang="en-GB" dirty="0"/>
              <a:t>Poster on this:</a:t>
            </a:r>
          </a:p>
        </p:txBody>
      </p:sp>
      <p:cxnSp>
        <p:nvCxnSpPr>
          <p:cNvPr id="22" name="Straight Connector 8">
            <a:extLst>
              <a:ext uri="{FF2B5EF4-FFF2-40B4-BE49-F238E27FC236}">
                <a16:creationId xmlns:a16="http://schemas.microsoft.com/office/drawing/2014/main" id="{280F3081-32EC-D6E6-29C3-AFC7896CC029}"/>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102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C3743993-6951-FD72-E7BE-B6476A674F2E}"/>
              </a:ext>
            </a:extLst>
          </p:cNvPr>
          <p:cNvPicPr>
            <a:picLocks noChangeAspect="1"/>
          </p:cNvPicPr>
          <p:nvPr/>
        </p:nvPicPr>
        <p:blipFill>
          <a:blip r:embed="rId3"/>
          <a:srcRect/>
          <a:stretch/>
        </p:blipFill>
        <p:spPr>
          <a:xfrm>
            <a:off x="-18553847" y="-9189183"/>
            <a:ext cx="37107694" cy="19108615"/>
          </a:xfrm>
          <a:prstGeom prst="rect">
            <a:avLst/>
          </a:prstGeom>
        </p:spPr>
      </p:pic>
      <p:sp>
        <p:nvSpPr>
          <p:cNvPr id="21" name="Rechteck 20">
            <a:extLst>
              <a:ext uri="{FF2B5EF4-FFF2-40B4-BE49-F238E27FC236}">
                <a16:creationId xmlns:a16="http://schemas.microsoft.com/office/drawing/2014/main" id="{434BEE9A-1B43-5CFF-0418-A418ACEDE923}"/>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nhaltsplatzhalter 5">
            <a:extLst>
              <a:ext uri="{FF2B5EF4-FFF2-40B4-BE49-F238E27FC236}">
                <a16:creationId xmlns:a16="http://schemas.microsoft.com/office/drawing/2014/main" id="{C09CED7B-BCEA-8644-F345-E5BBDC83E580}"/>
              </a:ext>
            </a:extLst>
          </p:cNvPr>
          <p:cNvSpPr txBox="1">
            <a:spLocks/>
          </p:cNvSpPr>
          <p:nvPr/>
        </p:nvSpPr>
        <p:spPr>
          <a:xfrm>
            <a:off x="838201" y="2126132"/>
            <a:ext cx="3903763" cy="2273409"/>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Poisson distr. Point sources</a:t>
            </a:r>
            <a:endParaRPr lang="de-DE" sz="2000" dirty="0"/>
          </a:p>
        </p:txBody>
      </p:sp>
      <p:sp>
        <p:nvSpPr>
          <p:cNvPr id="24" name="Multiplizieren 23">
            <a:extLst>
              <a:ext uri="{FF2B5EF4-FFF2-40B4-BE49-F238E27FC236}">
                <a16:creationId xmlns:a16="http://schemas.microsoft.com/office/drawing/2014/main" id="{24064A31-6C47-F108-D190-53E8632437AD}"/>
              </a:ext>
            </a:extLst>
          </p:cNvPr>
          <p:cNvSpPr/>
          <p:nvPr/>
        </p:nvSpPr>
        <p:spPr>
          <a:xfrm>
            <a:off x="602767" y="2126132"/>
            <a:ext cx="331200" cy="331200"/>
          </a:xfrm>
          <a:prstGeom prst="mathMultiply">
            <a:avLst/>
          </a:prstGeom>
          <a:solidFill>
            <a:srgbClr val="6596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3">
            <a:extLst>
              <a:ext uri="{FF2B5EF4-FFF2-40B4-BE49-F238E27FC236}">
                <a16:creationId xmlns:a16="http://schemas.microsoft.com/office/drawing/2014/main" id="{8C6EAB53-0DAD-9A87-1EB3-BE1B19BDAAB5}"/>
              </a:ext>
            </a:extLst>
          </p:cNvPr>
          <p:cNvPicPr>
            <a:picLocks noChangeAspect="1"/>
          </p:cNvPicPr>
          <p:nvPr/>
        </p:nvPicPr>
        <p:blipFill>
          <a:blip r:embed="rId4"/>
          <a:stretch>
            <a:fillRect/>
          </a:stretch>
        </p:blipFill>
        <p:spPr>
          <a:xfrm>
            <a:off x="1722298" y="3914317"/>
            <a:ext cx="2135567" cy="2125494"/>
          </a:xfrm>
          <a:prstGeom prst="rect">
            <a:avLst/>
          </a:prstGeom>
          <a:ln w="38100">
            <a:solidFill>
              <a:srgbClr val="659696"/>
            </a:solidFill>
          </a:ln>
        </p:spPr>
      </p:pic>
      <p:sp>
        <p:nvSpPr>
          <p:cNvPr id="4" name="Inhaltsplatzhalter 5">
            <a:extLst>
              <a:ext uri="{FF2B5EF4-FFF2-40B4-BE49-F238E27FC236}">
                <a16:creationId xmlns:a16="http://schemas.microsoft.com/office/drawing/2014/main" id="{BF9FD410-7769-EF5B-B9AC-D8946018260D}"/>
              </a:ext>
            </a:extLst>
          </p:cNvPr>
          <p:cNvSpPr txBox="1">
            <a:spLocks/>
          </p:cNvSpPr>
          <p:nvPr/>
        </p:nvSpPr>
        <p:spPr>
          <a:xfrm>
            <a:off x="838201" y="2609780"/>
            <a:ext cx="3903763" cy="2273409"/>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Negative binomial distribution</a:t>
            </a:r>
            <a:endParaRPr lang="de-DE" sz="2000" dirty="0"/>
          </a:p>
        </p:txBody>
      </p:sp>
      <p:sp>
        <p:nvSpPr>
          <p:cNvPr id="5" name="L-Form 4">
            <a:extLst>
              <a:ext uri="{FF2B5EF4-FFF2-40B4-BE49-F238E27FC236}">
                <a16:creationId xmlns:a16="http://schemas.microsoft.com/office/drawing/2014/main" id="{0A25D227-380C-1658-990E-B4AB1D6002FA}"/>
              </a:ext>
            </a:extLst>
          </p:cNvPr>
          <p:cNvSpPr>
            <a:spLocks/>
          </p:cNvSpPr>
          <p:nvPr/>
        </p:nvSpPr>
        <p:spPr>
          <a:xfrm rot="18900000">
            <a:off x="547398" y="2625191"/>
            <a:ext cx="362369" cy="207492"/>
          </a:xfrm>
          <a:prstGeom prst="corner">
            <a:avLst/>
          </a:prstGeom>
          <a:solidFill>
            <a:srgbClr val="65969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5352E9F0-B644-F133-A1E0-AE9652155615}"/>
              </a:ext>
            </a:extLst>
          </p:cNvPr>
          <p:cNvGrpSpPr/>
          <p:nvPr/>
        </p:nvGrpSpPr>
        <p:grpSpPr>
          <a:xfrm>
            <a:off x="4944638" y="1789200"/>
            <a:ext cx="6443351" cy="4251835"/>
            <a:chOff x="2874324" y="1958559"/>
            <a:chExt cx="6443351" cy="4251835"/>
          </a:xfrm>
        </p:grpSpPr>
        <p:pic>
          <p:nvPicPr>
            <p:cNvPr id="25" name="Grafik 24">
              <a:extLst>
                <a:ext uri="{FF2B5EF4-FFF2-40B4-BE49-F238E27FC236}">
                  <a16:creationId xmlns:a16="http://schemas.microsoft.com/office/drawing/2014/main" id="{938BBC81-BE2C-1CBE-4A44-6A3F05BC57BA}"/>
                </a:ext>
              </a:extLst>
            </p:cNvPr>
            <p:cNvPicPr>
              <a:picLocks noChangeAspect="1"/>
            </p:cNvPicPr>
            <p:nvPr/>
          </p:nvPicPr>
          <p:blipFill>
            <a:blip r:embed="rId5"/>
            <a:srcRect/>
            <a:stretch/>
          </p:blipFill>
          <p:spPr>
            <a:xfrm>
              <a:off x="2874324" y="2347234"/>
              <a:ext cx="6443351" cy="3863160"/>
            </a:xfrm>
            <a:prstGeom prst="rect">
              <a:avLst/>
            </a:prstGeom>
            <a:ln w="38100">
              <a:solidFill>
                <a:srgbClr val="659696"/>
              </a:solidFill>
            </a:ln>
          </p:spPr>
        </p:pic>
        <p:sp>
          <p:nvSpPr>
            <p:cNvPr id="26" name="TextBox 5">
              <a:extLst>
                <a:ext uri="{FF2B5EF4-FFF2-40B4-BE49-F238E27FC236}">
                  <a16:creationId xmlns:a16="http://schemas.microsoft.com/office/drawing/2014/main" id="{45D8DB5B-FE44-9CD4-1771-8CC52C397A33}"/>
                </a:ext>
              </a:extLst>
            </p:cNvPr>
            <p:cNvSpPr txBox="1"/>
            <p:nvPr/>
          </p:nvSpPr>
          <p:spPr>
            <a:xfrm>
              <a:off x="4735199" y="1958559"/>
              <a:ext cx="2721600" cy="400110"/>
            </a:xfrm>
            <a:prstGeom prst="rect">
              <a:avLst/>
            </a:prstGeom>
            <a:noFill/>
          </p:spPr>
          <p:txBody>
            <a:bodyPr wrap="square" rtlCol="0">
              <a:spAutoFit/>
            </a:bodyPr>
            <a:lstStyle/>
            <a:p>
              <a:r>
                <a:rPr lang="en-GB" sz="2000" dirty="0"/>
                <a:t>Counts-in-Cell histogram </a:t>
              </a:r>
            </a:p>
          </p:txBody>
        </p:sp>
      </p:grpSp>
      <p:sp>
        <p:nvSpPr>
          <p:cNvPr id="27" name="Textfeld 26">
            <a:extLst>
              <a:ext uri="{FF2B5EF4-FFF2-40B4-BE49-F238E27FC236}">
                <a16:creationId xmlns:a16="http://schemas.microsoft.com/office/drawing/2014/main" id="{7B00AACB-4666-7485-9038-D7D076D5300E}"/>
              </a:ext>
            </a:extLst>
          </p:cNvPr>
          <p:cNvSpPr txBox="1"/>
          <p:nvPr/>
        </p:nvSpPr>
        <p:spPr>
          <a:xfrm>
            <a:off x="9094247" y="4069418"/>
            <a:ext cx="120706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defTabSz="2438338" hangingPunct="0"/>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Poi</a:t>
            </a:r>
            <a:r>
              <a:rPr lang="de-DE" dirty="0">
                <a:solidFill>
                  <a:srgbClr val="000000"/>
                </a:solidFill>
                <a:ea typeface="Latin Modern Math" panose="02000503000000000000" pitchFamily="2" charset="77"/>
                <a:sym typeface="Helvetica Neue"/>
              </a:rPr>
              <a:t>sson:</a:t>
            </a:r>
            <a:endParaRPr kumimoji="0" lang="de-DE" b="0" i="1" u="none" strike="noStrike" cap="none" spc="0" normalizeH="0" baseline="0" dirty="0">
              <a:ln>
                <a:noFill/>
              </a:ln>
              <a:solidFill>
                <a:srgbClr val="000000"/>
              </a:solidFill>
              <a:effectLst/>
              <a:uFillTx/>
              <a:latin typeface="Cambria Math" panose="02040503050406030204" pitchFamily="18" charset="0"/>
              <a:ea typeface="Latin Modern Math" panose="02000503000000000000" pitchFamily="2" charset="77"/>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Neg. </a:t>
            </a:r>
            <a:r>
              <a:rPr kumimoji="0" lang="de-DE" b="0" u="none" strike="noStrike" cap="none" spc="0" normalizeH="0" baseline="0" dirty="0" err="1">
                <a:ln>
                  <a:noFill/>
                </a:ln>
                <a:solidFill>
                  <a:srgbClr val="000000"/>
                </a:solidFill>
                <a:effectLst/>
                <a:uFillTx/>
                <a:ea typeface="Latin Modern Math" panose="02000503000000000000" pitchFamily="2" charset="77"/>
                <a:sym typeface="Helvetica Neue"/>
              </a:rPr>
              <a:t>binom</a:t>
            </a: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a:t>
            </a:r>
            <a:endParaRPr kumimoji="0" lang="de-DE" b="0" i="0" u="none" strike="noStrike" cap="none" spc="0" normalizeH="0" baseline="0" dirty="0">
              <a:ln>
                <a:noFill/>
              </a:ln>
              <a:solidFill>
                <a:srgbClr val="000000"/>
              </a:solidFill>
              <a:effectLst/>
              <a:uFillTx/>
              <a:latin typeface="Latin Modern Math" panose="02000503000000000000" pitchFamily="2" charset="77"/>
              <a:ea typeface="Latin Modern Math" panose="02000503000000000000" pitchFamily="2" charset="77"/>
              <a:sym typeface="Helvetica Neue"/>
            </a:endParaRPr>
          </a:p>
        </p:txBody>
      </p:sp>
      <p:pic>
        <p:nvPicPr>
          <p:cNvPr id="28" name="Grafik 27">
            <a:extLst>
              <a:ext uri="{FF2B5EF4-FFF2-40B4-BE49-F238E27FC236}">
                <a16:creationId xmlns:a16="http://schemas.microsoft.com/office/drawing/2014/main" id="{D4635D09-2F0D-9748-F7F3-FE46A794E770}"/>
              </a:ext>
            </a:extLst>
          </p:cNvPr>
          <p:cNvPicPr>
            <a:picLocks noChangeAspect="1"/>
          </p:cNvPicPr>
          <p:nvPr/>
        </p:nvPicPr>
        <p:blipFill>
          <a:blip r:embed="rId6"/>
          <a:stretch>
            <a:fillRect/>
          </a:stretch>
        </p:blipFill>
        <p:spPr>
          <a:xfrm>
            <a:off x="10346633" y="4052812"/>
            <a:ext cx="1026301" cy="552195"/>
          </a:xfrm>
          <a:prstGeom prst="rect">
            <a:avLst/>
          </a:prstGeom>
        </p:spPr>
      </p:pic>
      <p:sp>
        <p:nvSpPr>
          <p:cNvPr id="9" name="Titel 19">
            <a:extLst>
              <a:ext uri="{FF2B5EF4-FFF2-40B4-BE49-F238E27FC236}">
                <a16:creationId xmlns:a16="http://schemas.microsoft.com/office/drawing/2014/main" id="{D5126A5F-98B2-AFAC-44BE-725150873C52}"/>
              </a:ext>
            </a:extLst>
          </p:cNvPr>
          <p:cNvSpPr>
            <a:spLocks noGrp="1"/>
          </p:cNvSpPr>
          <p:nvPr>
            <p:ph type="title"/>
          </p:nvPr>
        </p:nvSpPr>
        <p:spPr>
          <a:xfrm>
            <a:off x="330394" y="365125"/>
            <a:ext cx="11531212" cy="1325563"/>
          </a:xfrm>
        </p:spPr>
        <p:txBody>
          <a:bodyPr>
            <a:normAutofit/>
          </a:bodyPr>
          <a:lstStyle/>
          <a:p>
            <a:r>
              <a:rPr kumimoji="0" lang="de-DE" b="0" i="0" u="none" strike="noStrike" kern="1200" cap="none" spc="0" normalizeH="0" baseline="0" noProof="0" dirty="0">
                <a:ln>
                  <a:noFill/>
                </a:ln>
                <a:solidFill>
                  <a:prstClr val="black"/>
                </a:solidFill>
                <a:effectLst/>
                <a:uLnTx/>
                <a:uFillTx/>
                <a:ea typeface="+mj-ea"/>
                <a:cs typeface="+mj-cs"/>
              </a:rPr>
              <a:t>Counts-in-</a:t>
            </a:r>
            <a:r>
              <a:rPr kumimoji="0" lang="de-DE" b="0" i="0" u="none" strike="noStrike" kern="1200" cap="none" spc="0" normalizeH="0" baseline="0" noProof="0" dirty="0" err="1">
                <a:ln>
                  <a:noFill/>
                </a:ln>
                <a:solidFill>
                  <a:prstClr val="black"/>
                </a:solidFill>
                <a:effectLst/>
                <a:uLnTx/>
                <a:uFillTx/>
                <a:ea typeface="+mj-ea"/>
                <a:cs typeface="+mj-cs"/>
              </a:rPr>
              <a:t>Cell</a:t>
            </a:r>
            <a:endParaRPr lang="de-DE" dirty="0"/>
          </a:p>
        </p:txBody>
      </p:sp>
      <p:sp>
        <p:nvSpPr>
          <p:cNvPr id="11" name="TextBox 6">
            <a:extLst>
              <a:ext uri="{FF2B5EF4-FFF2-40B4-BE49-F238E27FC236}">
                <a16:creationId xmlns:a16="http://schemas.microsoft.com/office/drawing/2014/main" id="{013622DE-3A95-2820-0475-93885710223B}"/>
              </a:ext>
            </a:extLst>
          </p:cNvPr>
          <p:cNvSpPr txBox="1"/>
          <p:nvPr/>
        </p:nvSpPr>
        <p:spPr>
          <a:xfrm>
            <a:off x="7716689" y="6201779"/>
            <a:ext cx="4144917" cy="369332"/>
          </a:xfrm>
          <a:prstGeom prst="rect">
            <a:avLst/>
          </a:prstGeom>
          <a:noFill/>
        </p:spPr>
        <p:txBody>
          <a:bodyPr wrap="none" rtlCol="0">
            <a:spAutoFit/>
          </a:bodyPr>
          <a:lstStyle/>
          <a:p>
            <a:r>
              <a:rPr lang="en-GB" i="1" dirty="0" err="1"/>
              <a:t>Pashapour-Ahmadabadi</a:t>
            </a:r>
            <a:r>
              <a:rPr lang="en-GB" i="1" dirty="0"/>
              <a:t>, </a:t>
            </a:r>
            <a:r>
              <a:rPr lang="en-GB" i="1" dirty="0" err="1"/>
              <a:t>Böhme</a:t>
            </a:r>
            <a:r>
              <a:rPr lang="en-GB" i="1" dirty="0"/>
              <a:t>+, in prep.</a:t>
            </a:r>
          </a:p>
        </p:txBody>
      </p:sp>
      <p:sp>
        <p:nvSpPr>
          <p:cNvPr id="12" name="TextBox 6">
            <a:extLst>
              <a:ext uri="{FF2B5EF4-FFF2-40B4-BE49-F238E27FC236}">
                <a16:creationId xmlns:a16="http://schemas.microsoft.com/office/drawing/2014/main" id="{F7E4DE7F-BA59-4E19-FB6E-921B71AC3D46}"/>
              </a:ext>
            </a:extLst>
          </p:cNvPr>
          <p:cNvSpPr txBox="1"/>
          <p:nvPr/>
        </p:nvSpPr>
        <p:spPr>
          <a:xfrm>
            <a:off x="6341777" y="6201779"/>
            <a:ext cx="1531125" cy="369332"/>
          </a:xfrm>
          <a:prstGeom prst="rect">
            <a:avLst/>
          </a:prstGeom>
          <a:noFill/>
        </p:spPr>
        <p:txBody>
          <a:bodyPr wrap="none" rtlCol="0">
            <a:spAutoFit/>
          </a:bodyPr>
          <a:lstStyle/>
          <a:p>
            <a:r>
              <a:rPr lang="en-GB" dirty="0"/>
              <a:t>Poster on this:</a:t>
            </a:r>
          </a:p>
        </p:txBody>
      </p:sp>
      <p:cxnSp>
        <p:nvCxnSpPr>
          <p:cNvPr id="22" name="Straight Connector 8">
            <a:extLst>
              <a:ext uri="{FF2B5EF4-FFF2-40B4-BE49-F238E27FC236}">
                <a16:creationId xmlns:a16="http://schemas.microsoft.com/office/drawing/2014/main" id="{6269A3BD-7FE3-7997-48DC-A3A3C72D4C44}"/>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44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8793E5A-6E75-7032-75A8-C2A48A48A2A0}"/>
              </a:ext>
            </a:extLst>
          </p:cNvPr>
          <p:cNvPicPr>
            <a:picLocks noChangeAspect="1"/>
          </p:cNvPicPr>
          <p:nvPr/>
        </p:nvPicPr>
        <p:blipFill>
          <a:blip r:embed="rId3"/>
          <a:srcRect/>
          <a:stretch/>
        </p:blipFill>
        <p:spPr>
          <a:xfrm>
            <a:off x="-18553847" y="-9189183"/>
            <a:ext cx="37107694" cy="19108615"/>
          </a:xfrm>
          <a:prstGeom prst="rect">
            <a:avLst/>
          </a:prstGeom>
        </p:spPr>
      </p:pic>
      <p:sp>
        <p:nvSpPr>
          <p:cNvPr id="7" name="Rechteck 6">
            <a:extLst>
              <a:ext uri="{FF2B5EF4-FFF2-40B4-BE49-F238E27FC236}">
                <a16:creationId xmlns:a16="http://schemas.microsoft.com/office/drawing/2014/main" id="{CE248D16-EE5D-1DE8-F8C9-A30FCDE4F092}"/>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9">
            <a:extLst>
              <a:ext uri="{FF2B5EF4-FFF2-40B4-BE49-F238E27FC236}">
                <a16:creationId xmlns:a16="http://schemas.microsoft.com/office/drawing/2014/main" id="{340A804C-F7E6-A5B6-91FF-7BA3FD13A505}"/>
              </a:ext>
            </a:extLst>
          </p:cNvPr>
          <p:cNvPicPr>
            <a:picLocks noChangeAspect="1"/>
          </p:cNvPicPr>
          <p:nvPr/>
        </p:nvPicPr>
        <p:blipFill>
          <a:blip r:embed="rId4"/>
          <a:srcRect/>
          <a:stretch/>
        </p:blipFill>
        <p:spPr>
          <a:xfrm>
            <a:off x="7692102" y="1618116"/>
            <a:ext cx="3961699" cy="2375267"/>
          </a:xfrm>
          <a:prstGeom prst="rect">
            <a:avLst/>
          </a:prstGeom>
          <a:ln w="38100">
            <a:solidFill>
              <a:srgbClr val="659696"/>
            </a:solidFill>
          </a:ln>
        </p:spPr>
      </p:pic>
      <p:sp>
        <p:nvSpPr>
          <p:cNvPr id="17" name="Titel 19">
            <a:extLst>
              <a:ext uri="{FF2B5EF4-FFF2-40B4-BE49-F238E27FC236}">
                <a16:creationId xmlns:a16="http://schemas.microsoft.com/office/drawing/2014/main" id="{C74F9251-A116-32D3-8322-197A273763CA}"/>
              </a:ext>
            </a:extLst>
          </p:cNvPr>
          <p:cNvSpPr>
            <a:spLocks noGrp="1"/>
          </p:cNvSpPr>
          <p:nvPr>
            <p:ph type="title"/>
          </p:nvPr>
        </p:nvSpPr>
        <p:spPr>
          <a:xfrm>
            <a:off x="330394" y="365125"/>
            <a:ext cx="11531212" cy="1325563"/>
          </a:xfrm>
        </p:spPr>
        <p:txBody>
          <a:bodyPr>
            <a:normAutofit/>
          </a:bodyPr>
          <a:lstStyle/>
          <a:p>
            <a:r>
              <a:rPr kumimoji="0" lang="de-DE" b="0" i="0" u="none" strike="noStrike" kern="1200" cap="none" spc="0" normalizeH="0" baseline="0" noProof="0" dirty="0">
                <a:ln>
                  <a:noFill/>
                </a:ln>
                <a:solidFill>
                  <a:prstClr val="black"/>
                </a:solidFill>
                <a:effectLst/>
                <a:uLnTx/>
                <a:uFillTx/>
                <a:ea typeface="+mj-ea"/>
                <a:cs typeface="+mj-cs"/>
              </a:rPr>
              <a:t>Negative </a:t>
            </a:r>
            <a:r>
              <a:rPr kumimoji="0" lang="de-DE" b="0" i="0" u="none" strike="noStrike" kern="1200" cap="none" spc="0" normalizeH="0" baseline="0" noProof="0" dirty="0" err="1">
                <a:ln>
                  <a:noFill/>
                </a:ln>
                <a:solidFill>
                  <a:prstClr val="black"/>
                </a:solidFill>
                <a:effectLst/>
                <a:uLnTx/>
                <a:uFillTx/>
                <a:ea typeface="+mj-ea"/>
                <a:cs typeface="+mj-cs"/>
              </a:rPr>
              <a:t>binomial</a:t>
            </a:r>
            <a:r>
              <a:rPr kumimoji="0" lang="de-DE" b="0" i="0" u="none" strike="noStrike" kern="1200" cap="none" spc="0" normalizeH="0" baseline="0" noProof="0" dirty="0">
                <a:ln>
                  <a:noFill/>
                </a:ln>
                <a:solidFill>
                  <a:prstClr val="black"/>
                </a:solidFill>
                <a:effectLst/>
                <a:uLnTx/>
                <a:uFillTx/>
                <a:ea typeface="+mj-ea"/>
                <a:cs typeface="+mj-cs"/>
              </a:rPr>
              <a:t> </a:t>
            </a:r>
            <a:r>
              <a:rPr kumimoji="0" lang="de-DE" b="0" i="0" u="none" strike="noStrike" kern="1200" cap="none" spc="0" normalizeH="0" baseline="0" noProof="0" dirty="0" err="1">
                <a:ln>
                  <a:noFill/>
                </a:ln>
                <a:solidFill>
                  <a:prstClr val="black"/>
                </a:solidFill>
                <a:effectLst/>
                <a:uLnTx/>
                <a:uFillTx/>
                <a:ea typeface="+mj-ea"/>
                <a:cs typeface="+mj-cs"/>
              </a:rPr>
              <a:t>distribution</a:t>
            </a:r>
            <a:endParaRPr lang="de-DE" dirty="0"/>
          </a:p>
        </p:txBody>
      </p:sp>
      <p:sp>
        <p:nvSpPr>
          <p:cNvPr id="21" name="Textfeld 20">
            <a:extLst>
              <a:ext uri="{FF2B5EF4-FFF2-40B4-BE49-F238E27FC236}">
                <a16:creationId xmlns:a16="http://schemas.microsoft.com/office/drawing/2014/main" id="{0F6B2FF4-D5E1-09D2-BE15-48A869EF8ADB}"/>
              </a:ext>
            </a:extLst>
          </p:cNvPr>
          <p:cNvSpPr txBox="1"/>
          <p:nvPr/>
        </p:nvSpPr>
        <p:spPr>
          <a:xfrm>
            <a:off x="330394" y="3523910"/>
            <a:ext cx="3289150" cy="400110"/>
          </a:xfrm>
          <a:prstGeom prst="rect">
            <a:avLst/>
          </a:prstGeom>
          <a:noFill/>
        </p:spPr>
        <p:txBody>
          <a:bodyPr wrap="square">
            <a:spAutoFit/>
          </a:bodyPr>
          <a:lstStyle/>
          <a:p>
            <a:pPr algn="ctr"/>
            <a:r>
              <a:rPr lang="de-DE" sz="2000" dirty="0"/>
              <a:t>Count of radio sources in </a:t>
            </a:r>
            <a:r>
              <a:rPr lang="de-DE" sz="2000" dirty="0" err="1"/>
              <a:t>cell</a:t>
            </a:r>
            <a:endParaRPr lang="de-DE" sz="2000" dirty="0"/>
          </a:p>
        </p:txBody>
      </p:sp>
      <p:sp>
        <p:nvSpPr>
          <p:cNvPr id="26" name="Linien">
            <a:extLst>
              <a:ext uri="{FF2B5EF4-FFF2-40B4-BE49-F238E27FC236}">
                <a16:creationId xmlns:a16="http://schemas.microsoft.com/office/drawing/2014/main" id="{B5BC50E3-2108-8AB5-EF08-8315352A9F4D}"/>
              </a:ext>
            </a:extLst>
          </p:cNvPr>
          <p:cNvSpPr/>
          <p:nvPr/>
        </p:nvSpPr>
        <p:spPr>
          <a:xfrm rot="10800000" flipH="1">
            <a:off x="1776917" y="3027015"/>
            <a:ext cx="277694" cy="484711"/>
          </a:xfrm>
          <a:prstGeom prst="line">
            <a:avLst/>
          </a:prstGeom>
          <a:ln w="41275">
            <a:solidFill>
              <a:srgbClr val="000000"/>
            </a:solidFill>
            <a:miter lim="400000"/>
            <a:tailEnd type="triangle"/>
          </a:ln>
        </p:spPr>
        <p:txBody>
          <a:bodyPr lIns="25400" tIns="25400" rIns="25400" bIns="25400" anchor="ctr"/>
          <a:lstStyle/>
          <a:p>
            <a:endParaRPr sz="900"/>
          </a:p>
        </p:txBody>
      </p:sp>
      <p:sp>
        <p:nvSpPr>
          <p:cNvPr id="2" name="Textfeld 1">
            <a:extLst>
              <a:ext uri="{FF2B5EF4-FFF2-40B4-BE49-F238E27FC236}">
                <a16:creationId xmlns:a16="http://schemas.microsoft.com/office/drawing/2014/main" id="{05BFFD59-A89E-F357-981F-574A16016636}"/>
              </a:ext>
            </a:extLst>
          </p:cNvPr>
          <p:cNvSpPr txBox="1"/>
          <p:nvPr/>
        </p:nvSpPr>
        <p:spPr>
          <a:xfrm>
            <a:off x="469826" y="2612707"/>
            <a:ext cx="930063" cy="400110"/>
          </a:xfrm>
          <a:prstGeom prst="rect">
            <a:avLst/>
          </a:prstGeom>
          <a:noFill/>
        </p:spPr>
        <p:txBody>
          <a:bodyPr wrap="none" rtlCol="0">
            <a:spAutoFit/>
          </a:bodyPr>
          <a:lstStyle/>
          <a:p>
            <a:r>
              <a:rPr lang="de-DE" sz="2000" dirty="0"/>
              <a:t>Model:</a:t>
            </a:r>
          </a:p>
        </p:txBody>
      </p:sp>
      <p:pic>
        <p:nvPicPr>
          <p:cNvPr id="11" name="Grafik 10">
            <a:extLst>
              <a:ext uri="{FF2B5EF4-FFF2-40B4-BE49-F238E27FC236}">
                <a16:creationId xmlns:a16="http://schemas.microsoft.com/office/drawing/2014/main" id="{63C0C41C-813B-4349-5D57-6009F59F9F96}"/>
              </a:ext>
            </a:extLst>
          </p:cNvPr>
          <p:cNvPicPr>
            <a:picLocks noChangeAspect="1"/>
          </p:cNvPicPr>
          <p:nvPr/>
        </p:nvPicPr>
        <p:blipFill>
          <a:blip r:embed="rId5"/>
          <a:stretch>
            <a:fillRect/>
          </a:stretch>
        </p:blipFill>
        <p:spPr>
          <a:xfrm>
            <a:off x="2052428" y="2449448"/>
            <a:ext cx="1390846" cy="887264"/>
          </a:xfrm>
          <a:prstGeom prst="rect">
            <a:avLst/>
          </a:prstGeom>
        </p:spPr>
      </p:pic>
      <p:pic>
        <p:nvPicPr>
          <p:cNvPr id="28" name="Grafik 27">
            <a:extLst>
              <a:ext uri="{FF2B5EF4-FFF2-40B4-BE49-F238E27FC236}">
                <a16:creationId xmlns:a16="http://schemas.microsoft.com/office/drawing/2014/main" id="{315F1A72-B437-461B-4D98-C65C6852F47A}"/>
              </a:ext>
            </a:extLst>
          </p:cNvPr>
          <p:cNvPicPr>
            <a:picLocks noChangeAspect="1"/>
          </p:cNvPicPr>
          <p:nvPr/>
        </p:nvPicPr>
        <p:blipFill>
          <a:blip r:embed="rId6"/>
          <a:stretch>
            <a:fillRect/>
          </a:stretch>
        </p:blipFill>
        <p:spPr>
          <a:xfrm>
            <a:off x="10346633" y="4052812"/>
            <a:ext cx="1026301" cy="552195"/>
          </a:xfrm>
          <a:prstGeom prst="rect">
            <a:avLst/>
          </a:prstGeom>
        </p:spPr>
      </p:pic>
      <p:sp>
        <p:nvSpPr>
          <p:cNvPr id="29" name="TextBox 6">
            <a:extLst>
              <a:ext uri="{FF2B5EF4-FFF2-40B4-BE49-F238E27FC236}">
                <a16:creationId xmlns:a16="http://schemas.microsoft.com/office/drawing/2014/main" id="{AF81EA78-0C8F-28F2-5F86-1083C15BAB6F}"/>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sp>
        <p:nvSpPr>
          <p:cNvPr id="4" name="TextBox 6">
            <a:extLst>
              <a:ext uri="{FF2B5EF4-FFF2-40B4-BE49-F238E27FC236}">
                <a16:creationId xmlns:a16="http://schemas.microsoft.com/office/drawing/2014/main" id="{21791113-772E-083E-A77C-0918B77DAB53}"/>
              </a:ext>
            </a:extLst>
          </p:cNvPr>
          <p:cNvSpPr txBox="1"/>
          <p:nvPr/>
        </p:nvSpPr>
        <p:spPr>
          <a:xfrm>
            <a:off x="7716689" y="6201779"/>
            <a:ext cx="4144917" cy="369332"/>
          </a:xfrm>
          <a:prstGeom prst="rect">
            <a:avLst/>
          </a:prstGeom>
          <a:noFill/>
        </p:spPr>
        <p:txBody>
          <a:bodyPr wrap="none" rtlCol="0">
            <a:spAutoFit/>
          </a:bodyPr>
          <a:lstStyle/>
          <a:p>
            <a:r>
              <a:rPr lang="en-GB" i="1" dirty="0" err="1"/>
              <a:t>Pashapour-Ahmadabadi</a:t>
            </a:r>
            <a:r>
              <a:rPr lang="en-GB" i="1" dirty="0"/>
              <a:t>, </a:t>
            </a:r>
            <a:r>
              <a:rPr lang="en-GB" i="1" dirty="0" err="1"/>
              <a:t>Böhme</a:t>
            </a:r>
            <a:r>
              <a:rPr lang="en-GB" i="1" dirty="0"/>
              <a:t>+, in prep.</a:t>
            </a:r>
          </a:p>
        </p:txBody>
      </p:sp>
      <p:sp>
        <p:nvSpPr>
          <p:cNvPr id="5" name="TextBox 6">
            <a:extLst>
              <a:ext uri="{FF2B5EF4-FFF2-40B4-BE49-F238E27FC236}">
                <a16:creationId xmlns:a16="http://schemas.microsoft.com/office/drawing/2014/main" id="{4E5C5F1F-9837-BD75-7DCD-8E12769EAA7E}"/>
              </a:ext>
            </a:extLst>
          </p:cNvPr>
          <p:cNvSpPr txBox="1"/>
          <p:nvPr/>
        </p:nvSpPr>
        <p:spPr>
          <a:xfrm>
            <a:off x="6341777" y="6201779"/>
            <a:ext cx="1531125" cy="369332"/>
          </a:xfrm>
          <a:prstGeom prst="rect">
            <a:avLst/>
          </a:prstGeom>
          <a:noFill/>
        </p:spPr>
        <p:txBody>
          <a:bodyPr wrap="none" rtlCol="0">
            <a:spAutoFit/>
          </a:bodyPr>
          <a:lstStyle/>
          <a:p>
            <a:r>
              <a:rPr lang="en-GB" dirty="0"/>
              <a:t>Poster on this:</a:t>
            </a:r>
          </a:p>
        </p:txBody>
      </p:sp>
      <p:cxnSp>
        <p:nvCxnSpPr>
          <p:cNvPr id="8" name="Straight Connector 8">
            <a:extLst>
              <a:ext uri="{FF2B5EF4-FFF2-40B4-BE49-F238E27FC236}">
                <a16:creationId xmlns:a16="http://schemas.microsoft.com/office/drawing/2014/main" id="{B9DF53D5-199E-C587-1FB4-B5B82BCD3B02}"/>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CFBA5B66-4744-A49C-80BA-B8A2A1F9A0EE}"/>
              </a:ext>
            </a:extLst>
          </p:cNvPr>
          <p:cNvSpPr txBox="1"/>
          <p:nvPr/>
        </p:nvSpPr>
        <p:spPr>
          <a:xfrm>
            <a:off x="9094247" y="4069418"/>
            <a:ext cx="120706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defTabSz="2438338" hangingPunct="0"/>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Poi</a:t>
            </a:r>
            <a:r>
              <a:rPr lang="de-DE" dirty="0">
                <a:solidFill>
                  <a:srgbClr val="000000"/>
                </a:solidFill>
                <a:ea typeface="Latin Modern Math" panose="02000503000000000000" pitchFamily="2" charset="77"/>
                <a:sym typeface="Helvetica Neue"/>
              </a:rPr>
              <a:t>sson:</a:t>
            </a:r>
            <a:endParaRPr kumimoji="0" lang="de-DE" b="0" i="1" u="none" strike="noStrike" cap="none" spc="0" normalizeH="0" baseline="0" dirty="0">
              <a:ln>
                <a:noFill/>
              </a:ln>
              <a:solidFill>
                <a:srgbClr val="000000"/>
              </a:solidFill>
              <a:effectLst/>
              <a:uFillTx/>
              <a:latin typeface="Cambria Math" panose="02040503050406030204" pitchFamily="18" charset="0"/>
              <a:ea typeface="Latin Modern Math" panose="02000503000000000000" pitchFamily="2" charset="77"/>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Neg. </a:t>
            </a:r>
            <a:r>
              <a:rPr kumimoji="0" lang="de-DE" b="0" u="none" strike="noStrike" cap="none" spc="0" normalizeH="0" baseline="0" dirty="0" err="1">
                <a:ln>
                  <a:noFill/>
                </a:ln>
                <a:solidFill>
                  <a:srgbClr val="000000"/>
                </a:solidFill>
                <a:effectLst/>
                <a:uFillTx/>
                <a:ea typeface="Latin Modern Math" panose="02000503000000000000" pitchFamily="2" charset="77"/>
                <a:sym typeface="Helvetica Neue"/>
              </a:rPr>
              <a:t>binom</a:t>
            </a: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a:t>
            </a:r>
            <a:endParaRPr kumimoji="0" lang="de-DE" b="0" i="0" u="none" strike="noStrike" cap="none" spc="0" normalizeH="0" baseline="0" dirty="0">
              <a:ln>
                <a:noFill/>
              </a:ln>
              <a:solidFill>
                <a:srgbClr val="000000"/>
              </a:solidFill>
              <a:effectLst/>
              <a:uFillTx/>
              <a:latin typeface="Latin Modern Math" panose="02000503000000000000" pitchFamily="2" charset="77"/>
              <a:ea typeface="Latin Modern Math" panose="02000503000000000000" pitchFamily="2" charset="77"/>
              <a:sym typeface="Helvetica Neue"/>
            </a:endParaRPr>
          </a:p>
        </p:txBody>
      </p:sp>
    </p:spTree>
    <p:extLst>
      <p:ext uri="{BB962C8B-B14F-4D97-AF65-F5344CB8AC3E}">
        <p14:creationId xmlns:p14="http://schemas.microsoft.com/office/powerpoint/2010/main" val="24490671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EE621289-1A0B-1CB4-7218-618353FB4F5A}"/>
              </a:ext>
            </a:extLst>
          </p:cNvPr>
          <p:cNvPicPr>
            <a:picLocks noChangeAspect="1"/>
          </p:cNvPicPr>
          <p:nvPr/>
        </p:nvPicPr>
        <p:blipFill>
          <a:blip r:embed="rId3"/>
          <a:srcRect/>
          <a:stretch/>
        </p:blipFill>
        <p:spPr>
          <a:xfrm>
            <a:off x="-18553847" y="-9189183"/>
            <a:ext cx="37107694" cy="19108615"/>
          </a:xfrm>
          <a:prstGeom prst="rect">
            <a:avLst/>
          </a:prstGeom>
        </p:spPr>
      </p:pic>
      <p:sp>
        <p:nvSpPr>
          <p:cNvPr id="19" name="Rechteck 18">
            <a:extLst>
              <a:ext uri="{FF2B5EF4-FFF2-40B4-BE49-F238E27FC236}">
                <a16:creationId xmlns:a16="http://schemas.microsoft.com/office/drawing/2014/main" id="{6AA2084B-DBC4-1EF2-06BE-C856ACBDA385}"/>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9">
            <a:extLst>
              <a:ext uri="{FF2B5EF4-FFF2-40B4-BE49-F238E27FC236}">
                <a16:creationId xmlns:a16="http://schemas.microsoft.com/office/drawing/2014/main" id="{340A804C-F7E6-A5B6-91FF-7BA3FD13A505}"/>
              </a:ext>
            </a:extLst>
          </p:cNvPr>
          <p:cNvPicPr>
            <a:picLocks noChangeAspect="1"/>
          </p:cNvPicPr>
          <p:nvPr/>
        </p:nvPicPr>
        <p:blipFill>
          <a:blip r:embed="rId4"/>
          <a:srcRect/>
          <a:stretch/>
        </p:blipFill>
        <p:spPr>
          <a:xfrm>
            <a:off x="7692102" y="1618116"/>
            <a:ext cx="3961699" cy="2375267"/>
          </a:xfrm>
          <a:prstGeom prst="rect">
            <a:avLst/>
          </a:prstGeom>
          <a:ln w="38100">
            <a:solidFill>
              <a:srgbClr val="659696"/>
            </a:solidFill>
          </a:ln>
        </p:spPr>
      </p:pic>
      <p:sp>
        <p:nvSpPr>
          <p:cNvPr id="21" name="Textfeld 20">
            <a:extLst>
              <a:ext uri="{FF2B5EF4-FFF2-40B4-BE49-F238E27FC236}">
                <a16:creationId xmlns:a16="http://schemas.microsoft.com/office/drawing/2014/main" id="{0F6B2FF4-D5E1-09D2-BE15-48A869EF8ADB}"/>
              </a:ext>
            </a:extLst>
          </p:cNvPr>
          <p:cNvSpPr txBox="1"/>
          <p:nvPr/>
        </p:nvSpPr>
        <p:spPr>
          <a:xfrm>
            <a:off x="330394" y="3523910"/>
            <a:ext cx="3289150" cy="400110"/>
          </a:xfrm>
          <a:prstGeom prst="rect">
            <a:avLst/>
          </a:prstGeom>
          <a:noFill/>
        </p:spPr>
        <p:txBody>
          <a:bodyPr wrap="square">
            <a:spAutoFit/>
          </a:bodyPr>
          <a:lstStyle/>
          <a:p>
            <a:pPr algn="ctr"/>
            <a:r>
              <a:rPr lang="de-DE" sz="2000" dirty="0"/>
              <a:t>Count of radio sources in </a:t>
            </a:r>
            <a:r>
              <a:rPr lang="de-DE" sz="2000" dirty="0" err="1"/>
              <a:t>cell</a:t>
            </a:r>
            <a:endParaRPr lang="de-DE" sz="2000" dirty="0"/>
          </a:p>
        </p:txBody>
      </p:sp>
      <p:sp>
        <p:nvSpPr>
          <p:cNvPr id="22" name="Textfeld 21">
            <a:extLst>
              <a:ext uri="{FF2B5EF4-FFF2-40B4-BE49-F238E27FC236}">
                <a16:creationId xmlns:a16="http://schemas.microsoft.com/office/drawing/2014/main" id="{0ECDCA3D-62CF-5C4A-8603-1DDECE114257}"/>
              </a:ext>
            </a:extLst>
          </p:cNvPr>
          <p:cNvSpPr txBox="1"/>
          <p:nvPr/>
        </p:nvSpPr>
        <p:spPr>
          <a:xfrm>
            <a:off x="968876" y="1849494"/>
            <a:ext cx="4552194" cy="400110"/>
          </a:xfrm>
          <a:prstGeom prst="rect">
            <a:avLst/>
          </a:prstGeom>
          <a:noFill/>
        </p:spPr>
        <p:txBody>
          <a:bodyPr wrap="square">
            <a:spAutoFit/>
          </a:bodyPr>
          <a:lstStyle/>
          <a:p>
            <a:pPr algn="ctr"/>
            <a:r>
              <a:rPr lang="de-DE" sz="2000" dirty="0"/>
              <a:t>Poisson </a:t>
            </a:r>
            <a:r>
              <a:rPr lang="de-DE" sz="2000" dirty="0" err="1"/>
              <a:t>distributed</a:t>
            </a:r>
            <a:r>
              <a:rPr lang="de-DE" sz="2000" dirty="0"/>
              <a:t> </a:t>
            </a:r>
            <a:r>
              <a:rPr lang="de-DE" sz="2000" dirty="0" err="1"/>
              <a:t>physical</a:t>
            </a:r>
            <a:r>
              <a:rPr lang="de-DE" sz="2000" dirty="0"/>
              <a:t> </a:t>
            </a:r>
            <a:r>
              <a:rPr lang="de-DE" sz="2000" dirty="0" err="1"/>
              <a:t>objects</a:t>
            </a:r>
            <a:endParaRPr lang="de-DE" sz="2000" dirty="0"/>
          </a:p>
        </p:txBody>
      </p:sp>
      <mc:AlternateContent xmlns:mc="http://schemas.openxmlformats.org/markup-compatibility/2006">
        <mc:Choice xmlns:a14="http://schemas.microsoft.com/office/drawing/2010/main" Requires="a14">
          <p:sp>
            <p:nvSpPr>
              <p:cNvPr id="24" name="Textfeld 23">
                <a:extLst>
                  <a:ext uri="{FF2B5EF4-FFF2-40B4-BE49-F238E27FC236}">
                    <a16:creationId xmlns:a16="http://schemas.microsoft.com/office/drawing/2014/main" id="{C8564E9A-BB4B-F603-30DA-6F37FDF5FEF2}"/>
                  </a:ext>
                </a:extLst>
              </p:cNvPr>
              <p:cNvSpPr txBox="1"/>
              <p:nvPr/>
            </p:nvSpPr>
            <p:spPr>
              <a:xfrm>
                <a:off x="4059419" y="2526877"/>
                <a:ext cx="3587273" cy="707886"/>
              </a:xfrm>
              <a:prstGeom prst="rect">
                <a:avLst/>
              </a:prstGeom>
              <a:noFill/>
            </p:spPr>
            <p:txBody>
              <a:bodyPr wrap="square">
                <a:spAutoFit/>
              </a:bodyPr>
              <a:lstStyle/>
              <a:p>
                <a:r>
                  <a:rPr lang="de-DE" sz="2000" dirty="0" err="1"/>
                  <a:t>Number</a:t>
                </a:r>
                <a:r>
                  <a:rPr lang="de-DE" sz="2000" dirty="0"/>
                  <a:t> </a:t>
                </a:r>
                <a:r>
                  <a:rPr lang="de-DE" sz="2000" dirty="0" err="1"/>
                  <a:t>components</a:t>
                </a:r>
                <a:r>
                  <a:rPr lang="de-DE" sz="2000" dirty="0"/>
                  <a:t> </a:t>
                </a:r>
                <a:r>
                  <a:rPr lang="de-DE" sz="2000" dirty="0" err="1"/>
                  <a:t>of</a:t>
                </a:r>
                <a:r>
                  <a:rPr lang="de-DE" sz="2000" dirty="0"/>
                  <a:t> </a:t>
                </a:r>
                <a:r>
                  <a:rPr lang="en-GB" sz="2000" dirty="0"/>
                  <a:t>object</a:t>
                </a:r>
                <a:r>
                  <a:rPr lang="de-DE" sz="2000" dirty="0"/>
                  <a:t> </a:t>
                </a:r>
                <a14:m>
                  <m:oMath xmlns:m="http://schemas.openxmlformats.org/officeDocument/2006/math">
                    <m:r>
                      <a:rPr lang="ar-AE" sz="2000" i="1">
                        <a:latin typeface="Latin Modern Math" panose="02000503000000000000" pitchFamily="2" charset="77"/>
                        <a:ea typeface="Latin Modern Math" panose="02000503000000000000" pitchFamily="2" charset="77"/>
                      </a:rPr>
                      <m:t>𝑗</m:t>
                    </m:r>
                  </m:oMath>
                </a14:m>
                <a:r>
                  <a:rPr lang="de-DE" sz="2000" dirty="0"/>
                  <a:t>, </a:t>
                </a:r>
                <a:r>
                  <a:rPr lang="de-DE" sz="2000" dirty="0" err="1"/>
                  <a:t>distributed</a:t>
                </a:r>
                <a:r>
                  <a:rPr lang="de-DE" sz="2000" dirty="0"/>
                  <a:t> logarithmic with </a:t>
                </a:r>
                <a14:m>
                  <m:oMath xmlns:m="http://schemas.openxmlformats.org/officeDocument/2006/math">
                    <m:r>
                      <a:rPr lang="de-DE" sz="2000" i="1">
                        <a:solidFill>
                          <a:srgbClr val="000000"/>
                        </a:solidFill>
                        <a:latin typeface="Latin Modern Math" panose="02000503000000000000" pitchFamily="2" charset="77"/>
                        <a:ea typeface="Latin Modern Math" panose="02000503000000000000" pitchFamily="2" charset="77"/>
                      </a:rPr>
                      <m:t>𝑝</m:t>
                    </m:r>
                  </m:oMath>
                </a14:m>
                <a:endParaRPr lang="de-DE" sz="2000" dirty="0">
                  <a:latin typeface="Latin Modern Math" panose="02000503000000000000" pitchFamily="2" charset="77"/>
                  <a:ea typeface="Latin Modern Math" panose="02000503000000000000" pitchFamily="2" charset="77"/>
                </a:endParaRPr>
              </a:p>
            </p:txBody>
          </p:sp>
        </mc:Choice>
        <mc:Fallback>
          <p:sp>
            <p:nvSpPr>
              <p:cNvPr id="24" name="Textfeld 23">
                <a:extLst>
                  <a:ext uri="{FF2B5EF4-FFF2-40B4-BE49-F238E27FC236}">
                    <a16:creationId xmlns:a16="http://schemas.microsoft.com/office/drawing/2014/main" id="{C8564E9A-BB4B-F603-30DA-6F37FDF5FEF2}"/>
                  </a:ext>
                </a:extLst>
              </p:cNvPr>
              <p:cNvSpPr txBox="1">
                <a:spLocks noRot="1" noChangeAspect="1" noMove="1" noResize="1" noEditPoints="1" noAdjustHandles="1" noChangeArrowheads="1" noChangeShapeType="1" noTextEdit="1"/>
              </p:cNvSpPr>
              <p:nvPr/>
            </p:nvSpPr>
            <p:spPr>
              <a:xfrm>
                <a:off x="4059419" y="2526877"/>
                <a:ext cx="3587273" cy="707886"/>
              </a:xfrm>
              <a:prstGeom prst="rect">
                <a:avLst/>
              </a:prstGeom>
              <a:blipFill>
                <a:blip r:embed="rId5"/>
                <a:stretch>
                  <a:fillRect l="-1767" t="-5357" r="-3180" b="-16071"/>
                </a:stretch>
              </a:blipFill>
            </p:spPr>
            <p:txBody>
              <a:bodyPr/>
              <a:lstStyle/>
              <a:p>
                <a:r>
                  <a:rPr lang="de-DE">
                    <a:noFill/>
                  </a:rPr>
                  <a:t> </a:t>
                </a:r>
              </a:p>
            </p:txBody>
          </p:sp>
        </mc:Fallback>
      </mc:AlternateContent>
      <p:sp>
        <p:nvSpPr>
          <p:cNvPr id="25" name="Linien">
            <a:extLst>
              <a:ext uri="{FF2B5EF4-FFF2-40B4-BE49-F238E27FC236}">
                <a16:creationId xmlns:a16="http://schemas.microsoft.com/office/drawing/2014/main" id="{444C4264-C847-BDB9-45A0-02933B123C01}"/>
              </a:ext>
            </a:extLst>
          </p:cNvPr>
          <p:cNvSpPr/>
          <p:nvPr/>
        </p:nvSpPr>
        <p:spPr>
          <a:xfrm flipH="1">
            <a:off x="2960037" y="2218826"/>
            <a:ext cx="140214" cy="224216"/>
          </a:xfrm>
          <a:prstGeom prst="line">
            <a:avLst/>
          </a:prstGeom>
          <a:ln w="41275">
            <a:solidFill>
              <a:srgbClr val="000000"/>
            </a:solidFill>
            <a:miter lim="400000"/>
            <a:tailEnd type="triangle"/>
          </a:ln>
        </p:spPr>
        <p:txBody>
          <a:bodyPr lIns="25400" tIns="25400" rIns="25400" bIns="25400" anchor="ctr"/>
          <a:lstStyle/>
          <a:p>
            <a:endParaRPr sz="900"/>
          </a:p>
        </p:txBody>
      </p:sp>
      <p:sp>
        <p:nvSpPr>
          <p:cNvPr id="26" name="Linien">
            <a:extLst>
              <a:ext uri="{FF2B5EF4-FFF2-40B4-BE49-F238E27FC236}">
                <a16:creationId xmlns:a16="http://schemas.microsoft.com/office/drawing/2014/main" id="{B5BC50E3-2108-8AB5-EF08-8315352A9F4D}"/>
              </a:ext>
            </a:extLst>
          </p:cNvPr>
          <p:cNvSpPr/>
          <p:nvPr/>
        </p:nvSpPr>
        <p:spPr>
          <a:xfrm rot="10800000" flipH="1">
            <a:off x="1776917" y="3027015"/>
            <a:ext cx="277694" cy="484711"/>
          </a:xfrm>
          <a:prstGeom prst="line">
            <a:avLst/>
          </a:prstGeom>
          <a:ln w="41275">
            <a:solidFill>
              <a:srgbClr val="000000"/>
            </a:solidFill>
            <a:miter lim="400000"/>
            <a:tailEnd type="triangle"/>
          </a:ln>
        </p:spPr>
        <p:txBody>
          <a:bodyPr lIns="25400" tIns="25400" rIns="25400" bIns="25400" anchor="ctr"/>
          <a:lstStyle/>
          <a:p>
            <a:endParaRPr sz="900"/>
          </a:p>
        </p:txBody>
      </p:sp>
      <p:sp>
        <p:nvSpPr>
          <p:cNvPr id="27" name="Linien">
            <a:extLst>
              <a:ext uri="{FF2B5EF4-FFF2-40B4-BE49-F238E27FC236}">
                <a16:creationId xmlns:a16="http://schemas.microsoft.com/office/drawing/2014/main" id="{30D1BC1E-5F3B-544C-0856-DB065BF15F77}"/>
              </a:ext>
            </a:extLst>
          </p:cNvPr>
          <p:cNvSpPr/>
          <p:nvPr/>
        </p:nvSpPr>
        <p:spPr>
          <a:xfrm rot="10800000">
            <a:off x="3530530" y="2867891"/>
            <a:ext cx="528889" cy="0"/>
          </a:xfrm>
          <a:prstGeom prst="line">
            <a:avLst/>
          </a:prstGeom>
          <a:ln w="41275">
            <a:solidFill>
              <a:srgbClr val="000000"/>
            </a:solidFill>
            <a:miter lim="400000"/>
            <a:tailEnd type="triangle"/>
          </a:ln>
        </p:spPr>
        <p:txBody>
          <a:bodyPr lIns="25400" tIns="25400" rIns="25400" bIns="25400" anchor="ctr"/>
          <a:lstStyle/>
          <a:p>
            <a:endParaRPr sz="900" dirty="0"/>
          </a:p>
        </p:txBody>
      </p:sp>
      <p:sp>
        <p:nvSpPr>
          <p:cNvPr id="2" name="Textfeld 1">
            <a:extLst>
              <a:ext uri="{FF2B5EF4-FFF2-40B4-BE49-F238E27FC236}">
                <a16:creationId xmlns:a16="http://schemas.microsoft.com/office/drawing/2014/main" id="{05BFFD59-A89E-F357-981F-574A16016636}"/>
              </a:ext>
            </a:extLst>
          </p:cNvPr>
          <p:cNvSpPr txBox="1"/>
          <p:nvPr/>
        </p:nvSpPr>
        <p:spPr>
          <a:xfrm>
            <a:off x="469826" y="2612707"/>
            <a:ext cx="930063" cy="400110"/>
          </a:xfrm>
          <a:prstGeom prst="rect">
            <a:avLst/>
          </a:prstGeom>
          <a:noFill/>
        </p:spPr>
        <p:txBody>
          <a:bodyPr wrap="none" rtlCol="0">
            <a:spAutoFit/>
          </a:bodyPr>
          <a:lstStyle/>
          <a:p>
            <a:r>
              <a:rPr lang="de-DE" sz="2000" dirty="0"/>
              <a:t>Model:</a:t>
            </a:r>
          </a:p>
        </p:txBody>
      </p:sp>
      <p:pic>
        <p:nvPicPr>
          <p:cNvPr id="11" name="Grafik 10">
            <a:extLst>
              <a:ext uri="{FF2B5EF4-FFF2-40B4-BE49-F238E27FC236}">
                <a16:creationId xmlns:a16="http://schemas.microsoft.com/office/drawing/2014/main" id="{58566D2F-A565-7AF5-3847-D1765D8FCEB2}"/>
              </a:ext>
            </a:extLst>
          </p:cNvPr>
          <p:cNvPicPr>
            <a:picLocks noChangeAspect="1"/>
          </p:cNvPicPr>
          <p:nvPr/>
        </p:nvPicPr>
        <p:blipFill>
          <a:blip r:embed="rId6"/>
          <a:stretch>
            <a:fillRect/>
          </a:stretch>
        </p:blipFill>
        <p:spPr>
          <a:xfrm>
            <a:off x="2052428" y="2449448"/>
            <a:ext cx="1390846" cy="887264"/>
          </a:xfrm>
          <a:prstGeom prst="rect">
            <a:avLst/>
          </a:prstGeom>
        </p:spPr>
      </p:pic>
      <p:pic>
        <p:nvPicPr>
          <p:cNvPr id="28" name="Grafik 27">
            <a:extLst>
              <a:ext uri="{FF2B5EF4-FFF2-40B4-BE49-F238E27FC236}">
                <a16:creationId xmlns:a16="http://schemas.microsoft.com/office/drawing/2014/main" id="{7419E496-2D08-F0B1-0EA2-69CD7C7FCF9A}"/>
              </a:ext>
            </a:extLst>
          </p:cNvPr>
          <p:cNvPicPr>
            <a:picLocks noChangeAspect="1"/>
          </p:cNvPicPr>
          <p:nvPr/>
        </p:nvPicPr>
        <p:blipFill>
          <a:blip r:embed="rId7"/>
          <a:stretch>
            <a:fillRect/>
          </a:stretch>
        </p:blipFill>
        <p:spPr>
          <a:xfrm>
            <a:off x="10346633" y="4052812"/>
            <a:ext cx="1026301" cy="552195"/>
          </a:xfrm>
          <a:prstGeom prst="rect">
            <a:avLst/>
          </a:prstGeom>
        </p:spPr>
      </p:pic>
      <p:sp>
        <p:nvSpPr>
          <p:cNvPr id="29" name="TextBox 6">
            <a:extLst>
              <a:ext uri="{FF2B5EF4-FFF2-40B4-BE49-F238E27FC236}">
                <a16:creationId xmlns:a16="http://schemas.microsoft.com/office/drawing/2014/main" id="{A5983CB1-1F51-2A21-EE73-8FB742EE3935}"/>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sp>
        <p:nvSpPr>
          <p:cNvPr id="4" name="TextBox 6">
            <a:extLst>
              <a:ext uri="{FF2B5EF4-FFF2-40B4-BE49-F238E27FC236}">
                <a16:creationId xmlns:a16="http://schemas.microsoft.com/office/drawing/2014/main" id="{40505126-845F-2613-AD51-1A026426452B}"/>
              </a:ext>
            </a:extLst>
          </p:cNvPr>
          <p:cNvSpPr txBox="1"/>
          <p:nvPr/>
        </p:nvSpPr>
        <p:spPr>
          <a:xfrm>
            <a:off x="7716689" y="6201779"/>
            <a:ext cx="4144917" cy="369332"/>
          </a:xfrm>
          <a:prstGeom prst="rect">
            <a:avLst/>
          </a:prstGeom>
          <a:noFill/>
        </p:spPr>
        <p:txBody>
          <a:bodyPr wrap="none" rtlCol="0">
            <a:spAutoFit/>
          </a:bodyPr>
          <a:lstStyle/>
          <a:p>
            <a:r>
              <a:rPr lang="en-GB" i="1" dirty="0" err="1"/>
              <a:t>Pashapour-Ahmadabadi</a:t>
            </a:r>
            <a:r>
              <a:rPr lang="en-GB" i="1" dirty="0"/>
              <a:t>, </a:t>
            </a:r>
            <a:r>
              <a:rPr lang="en-GB" i="1" dirty="0" err="1"/>
              <a:t>Böhme</a:t>
            </a:r>
            <a:r>
              <a:rPr lang="en-GB" i="1" dirty="0"/>
              <a:t>+, in prep.</a:t>
            </a:r>
          </a:p>
        </p:txBody>
      </p:sp>
      <p:sp>
        <p:nvSpPr>
          <p:cNvPr id="8" name="Titel 19">
            <a:extLst>
              <a:ext uri="{FF2B5EF4-FFF2-40B4-BE49-F238E27FC236}">
                <a16:creationId xmlns:a16="http://schemas.microsoft.com/office/drawing/2014/main" id="{EE4306AF-FC57-006F-A59C-6EA9EEBBB4B4}"/>
              </a:ext>
            </a:extLst>
          </p:cNvPr>
          <p:cNvSpPr>
            <a:spLocks noGrp="1"/>
          </p:cNvSpPr>
          <p:nvPr>
            <p:ph type="title"/>
          </p:nvPr>
        </p:nvSpPr>
        <p:spPr>
          <a:xfrm>
            <a:off x="330394" y="365125"/>
            <a:ext cx="11531212" cy="1325563"/>
          </a:xfrm>
        </p:spPr>
        <p:txBody>
          <a:bodyPr>
            <a:normAutofit/>
          </a:bodyPr>
          <a:lstStyle/>
          <a:p>
            <a:r>
              <a:rPr kumimoji="0" lang="de-DE" b="0" i="0" u="none" strike="noStrike" kern="1200" cap="none" spc="0" normalizeH="0" baseline="0" noProof="0" dirty="0">
                <a:ln>
                  <a:noFill/>
                </a:ln>
                <a:solidFill>
                  <a:prstClr val="black"/>
                </a:solidFill>
                <a:effectLst/>
                <a:uLnTx/>
                <a:uFillTx/>
                <a:ea typeface="+mj-ea"/>
                <a:cs typeface="+mj-cs"/>
              </a:rPr>
              <a:t>Negative </a:t>
            </a:r>
            <a:r>
              <a:rPr kumimoji="0" lang="de-DE" b="0" i="0" u="none" strike="noStrike" kern="1200" cap="none" spc="0" normalizeH="0" baseline="0" noProof="0" dirty="0" err="1">
                <a:ln>
                  <a:noFill/>
                </a:ln>
                <a:solidFill>
                  <a:prstClr val="black"/>
                </a:solidFill>
                <a:effectLst/>
                <a:uLnTx/>
                <a:uFillTx/>
                <a:ea typeface="+mj-ea"/>
                <a:cs typeface="+mj-cs"/>
              </a:rPr>
              <a:t>binomial</a:t>
            </a:r>
            <a:r>
              <a:rPr kumimoji="0" lang="de-DE" b="0" i="0" u="none" strike="noStrike" kern="1200" cap="none" spc="0" normalizeH="0" baseline="0" noProof="0" dirty="0">
                <a:ln>
                  <a:noFill/>
                </a:ln>
                <a:solidFill>
                  <a:prstClr val="black"/>
                </a:solidFill>
                <a:effectLst/>
                <a:uLnTx/>
                <a:uFillTx/>
                <a:ea typeface="+mj-ea"/>
                <a:cs typeface="+mj-cs"/>
              </a:rPr>
              <a:t> </a:t>
            </a:r>
            <a:r>
              <a:rPr kumimoji="0" lang="de-DE" b="0" i="0" u="none" strike="noStrike" kern="1200" cap="none" spc="0" normalizeH="0" baseline="0" noProof="0" dirty="0" err="1">
                <a:ln>
                  <a:noFill/>
                </a:ln>
                <a:solidFill>
                  <a:prstClr val="black"/>
                </a:solidFill>
                <a:effectLst/>
                <a:uLnTx/>
                <a:uFillTx/>
                <a:ea typeface="+mj-ea"/>
                <a:cs typeface="+mj-cs"/>
              </a:rPr>
              <a:t>distribution</a:t>
            </a:r>
            <a:endParaRPr lang="de-DE" dirty="0"/>
          </a:p>
        </p:txBody>
      </p:sp>
      <p:cxnSp>
        <p:nvCxnSpPr>
          <p:cNvPr id="20" name="Straight Connector 8">
            <a:extLst>
              <a:ext uri="{FF2B5EF4-FFF2-40B4-BE49-F238E27FC236}">
                <a16:creationId xmlns:a16="http://schemas.microsoft.com/office/drawing/2014/main" id="{BA8CA036-2F3F-5FE0-6613-E19A81BA435A}"/>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385051CE-E018-AC54-B03B-4D2EEA2BF8C9}"/>
              </a:ext>
            </a:extLst>
          </p:cNvPr>
          <p:cNvSpPr txBox="1"/>
          <p:nvPr/>
        </p:nvSpPr>
        <p:spPr>
          <a:xfrm>
            <a:off x="9094247" y="4069418"/>
            <a:ext cx="120706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defTabSz="2438338" hangingPunct="0"/>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Poi</a:t>
            </a:r>
            <a:r>
              <a:rPr lang="de-DE" dirty="0">
                <a:solidFill>
                  <a:srgbClr val="000000"/>
                </a:solidFill>
                <a:ea typeface="Latin Modern Math" panose="02000503000000000000" pitchFamily="2" charset="77"/>
                <a:sym typeface="Helvetica Neue"/>
              </a:rPr>
              <a:t>sson:</a:t>
            </a:r>
            <a:endParaRPr kumimoji="0" lang="de-DE" b="0" i="1" u="none" strike="noStrike" cap="none" spc="0" normalizeH="0" baseline="0" dirty="0">
              <a:ln>
                <a:noFill/>
              </a:ln>
              <a:solidFill>
                <a:srgbClr val="000000"/>
              </a:solidFill>
              <a:effectLst/>
              <a:uFillTx/>
              <a:latin typeface="Cambria Math" panose="02040503050406030204" pitchFamily="18" charset="0"/>
              <a:ea typeface="Latin Modern Math" panose="02000503000000000000" pitchFamily="2" charset="77"/>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Neg. </a:t>
            </a:r>
            <a:r>
              <a:rPr kumimoji="0" lang="de-DE" b="0" u="none" strike="noStrike" cap="none" spc="0" normalizeH="0" baseline="0" dirty="0" err="1">
                <a:ln>
                  <a:noFill/>
                </a:ln>
                <a:solidFill>
                  <a:srgbClr val="000000"/>
                </a:solidFill>
                <a:effectLst/>
                <a:uFillTx/>
                <a:ea typeface="Latin Modern Math" panose="02000503000000000000" pitchFamily="2" charset="77"/>
                <a:sym typeface="Helvetica Neue"/>
              </a:rPr>
              <a:t>binom</a:t>
            </a:r>
            <a:r>
              <a:rPr kumimoji="0" lang="de-DE" b="0" u="none" strike="noStrike" cap="none" spc="0" normalizeH="0" baseline="0" dirty="0">
                <a:ln>
                  <a:noFill/>
                </a:ln>
                <a:solidFill>
                  <a:srgbClr val="000000"/>
                </a:solidFill>
                <a:effectLst/>
                <a:uFillTx/>
                <a:ea typeface="Latin Modern Math" panose="02000503000000000000" pitchFamily="2" charset="77"/>
                <a:sym typeface="Helvetica Neue"/>
              </a:rPr>
              <a:t>.:</a:t>
            </a:r>
            <a:endParaRPr kumimoji="0" lang="de-DE" b="0" i="0" u="none" strike="noStrike" cap="none" spc="0" normalizeH="0" baseline="0" dirty="0">
              <a:ln>
                <a:noFill/>
              </a:ln>
              <a:solidFill>
                <a:srgbClr val="000000"/>
              </a:solidFill>
              <a:effectLst/>
              <a:uFillTx/>
              <a:latin typeface="Latin Modern Math" panose="02000503000000000000" pitchFamily="2" charset="77"/>
              <a:ea typeface="Latin Modern Math" panose="02000503000000000000" pitchFamily="2" charset="77"/>
              <a:sym typeface="Helvetica Neue"/>
            </a:endParaRPr>
          </a:p>
        </p:txBody>
      </p:sp>
    </p:spTree>
    <p:extLst>
      <p:ext uri="{BB962C8B-B14F-4D97-AF65-F5344CB8AC3E}">
        <p14:creationId xmlns:p14="http://schemas.microsoft.com/office/powerpoint/2010/main" val="16843973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913646E-A8E0-3149-7C0D-961E2CB467CF}"/>
              </a:ext>
            </a:extLst>
          </p:cNvPr>
          <p:cNvPicPr>
            <a:picLocks noChangeAspect="1"/>
          </p:cNvPicPr>
          <p:nvPr/>
        </p:nvPicPr>
        <p:blipFill>
          <a:blip r:embed="rId3"/>
          <a:srcRect/>
          <a:stretch/>
        </p:blipFill>
        <p:spPr>
          <a:xfrm>
            <a:off x="-18553847" y="-9189183"/>
            <a:ext cx="37107694" cy="19108615"/>
          </a:xfrm>
          <a:prstGeom prst="rect">
            <a:avLst/>
          </a:prstGeom>
        </p:spPr>
      </p:pic>
      <p:sp>
        <p:nvSpPr>
          <p:cNvPr id="10" name="Rechteck 9">
            <a:extLst>
              <a:ext uri="{FF2B5EF4-FFF2-40B4-BE49-F238E27FC236}">
                <a16:creationId xmlns:a16="http://schemas.microsoft.com/office/drawing/2014/main" id="{F3F1176A-6A88-10F9-5C7E-816EC3723158}"/>
              </a:ext>
            </a:extLst>
          </p:cNvPr>
          <p:cNvSpPr/>
          <p:nvPr/>
        </p:nvSpPr>
        <p:spPr>
          <a:xfrm>
            <a:off x="0" y="0"/>
            <a:ext cx="12192000" cy="6858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9">
            <a:extLst>
              <a:ext uri="{FF2B5EF4-FFF2-40B4-BE49-F238E27FC236}">
                <a16:creationId xmlns:a16="http://schemas.microsoft.com/office/drawing/2014/main" id="{340A804C-F7E6-A5B6-91FF-7BA3FD13A505}"/>
              </a:ext>
            </a:extLst>
          </p:cNvPr>
          <p:cNvPicPr>
            <a:picLocks noChangeAspect="1"/>
          </p:cNvPicPr>
          <p:nvPr/>
        </p:nvPicPr>
        <p:blipFill>
          <a:blip r:embed="rId4"/>
          <a:srcRect/>
          <a:stretch/>
        </p:blipFill>
        <p:spPr>
          <a:xfrm>
            <a:off x="7692102" y="1618116"/>
            <a:ext cx="3961699" cy="2375267"/>
          </a:xfrm>
          <a:prstGeom prst="rect">
            <a:avLst/>
          </a:prstGeom>
          <a:ln w="38100">
            <a:solidFill>
              <a:srgbClr val="659696"/>
            </a:solidFill>
          </a:ln>
        </p:spPr>
      </p:pic>
      <p:sp>
        <p:nvSpPr>
          <p:cNvPr id="17" name="Titel 19">
            <a:extLst>
              <a:ext uri="{FF2B5EF4-FFF2-40B4-BE49-F238E27FC236}">
                <a16:creationId xmlns:a16="http://schemas.microsoft.com/office/drawing/2014/main" id="{C74F9251-A116-32D3-8322-197A273763CA}"/>
              </a:ext>
            </a:extLst>
          </p:cNvPr>
          <p:cNvSpPr>
            <a:spLocks noGrp="1"/>
          </p:cNvSpPr>
          <p:nvPr>
            <p:ph type="title"/>
          </p:nvPr>
        </p:nvSpPr>
        <p:spPr>
          <a:xfrm>
            <a:off x="330394" y="365125"/>
            <a:ext cx="11531212" cy="1325563"/>
          </a:xfrm>
        </p:spPr>
        <p:txBody>
          <a:bodyPr>
            <a:normAutofit/>
          </a:bodyPr>
          <a:lstStyle/>
          <a:p>
            <a:r>
              <a:rPr kumimoji="0" lang="de-DE" b="0" i="0" u="none" strike="noStrike" kern="1200" cap="none" spc="0" normalizeH="0" baseline="0" noProof="0" dirty="0">
                <a:ln>
                  <a:noFill/>
                </a:ln>
                <a:solidFill>
                  <a:prstClr val="black"/>
                </a:solidFill>
                <a:effectLst/>
                <a:uLnTx/>
                <a:uFillTx/>
                <a:ea typeface="+mj-ea"/>
                <a:cs typeface="+mj-cs"/>
              </a:rPr>
              <a:t>Negative </a:t>
            </a:r>
            <a:r>
              <a:rPr kumimoji="0" lang="de-DE" b="0" i="0" u="none" strike="noStrike" kern="1200" cap="none" spc="0" normalizeH="0" baseline="0" noProof="0" dirty="0" err="1">
                <a:ln>
                  <a:noFill/>
                </a:ln>
                <a:solidFill>
                  <a:prstClr val="black"/>
                </a:solidFill>
                <a:effectLst/>
                <a:uLnTx/>
                <a:uFillTx/>
                <a:ea typeface="+mj-ea"/>
                <a:cs typeface="+mj-cs"/>
              </a:rPr>
              <a:t>binomial</a:t>
            </a:r>
            <a:r>
              <a:rPr kumimoji="0" lang="de-DE" b="0" i="0" u="none" strike="noStrike" kern="1200" cap="none" spc="0" normalizeH="0" baseline="0" noProof="0" dirty="0">
                <a:ln>
                  <a:noFill/>
                </a:ln>
                <a:solidFill>
                  <a:prstClr val="black"/>
                </a:solidFill>
                <a:effectLst/>
                <a:uLnTx/>
                <a:uFillTx/>
                <a:ea typeface="+mj-ea"/>
                <a:cs typeface="+mj-cs"/>
              </a:rPr>
              <a:t> </a:t>
            </a:r>
            <a:r>
              <a:rPr kumimoji="0" lang="de-DE" b="0" i="0" u="none" strike="noStrike" kern="1200" cap="none" spc="0" normalizeH="0" baseline="0" noProof="0" dirty="0" err="1">
                <a:ln>
                  <a:noFill/>
                </a:ln>
                <a:solidFill>
                  <a:prstClr val="black"/>
                </a:solidFill>
                <a:effectLst/>
                <a:uLnTx/>
                <a:uFillTx/>
                <a:ea typeface="+mj-ea"/>
                <a:cs typeface="+mj-cs"/>
              </a:rPr>
              <a:t>distribution</a:t>
            </a:r>
            <a:endParaRPr lang="de-DE" dirty="0"/>
          </a:p>
        </p:txBody>
      </p:sp>
      <p:sp>
        <p:nvSpPr>
          <p:cNvPr id="21" name="Textfeld 20">
            <a:extLst>
              <a:ext uri="{FF2B5EF4-FFF2-40B4-BE49-F238E27FC236}">
                <a16:creationId xmlns:a16="http://schemas.microsoft.com/office/drawing/2014/main" id="{0F6B2FF4-D5E1-09D2-BE15-48A869EF8ADB}"/>
              </a:ext>
            </a:extLst>
          </p:cNvPr>
          <p:cNvSpPr txBox="1"/>
          <p:nvPr/>
        </p:nvSpPr>
        <p:spPr>
          <a:xfrm>
            <a:off x="330394" y="3523910"/>
            <a:ext cx="3289150" cy="400110"/>
          </a:xfrm>
          <a:prstGeom prst="rect">
            <a:avLst/>
          </a:prstGeom>
          <a:noFill/>
        </p:spPr>
        <p:txBody>
          <a:bodyPr wrap="square">
            <a:spAutoFit/>
          </a:bodyPr>
          <a:lstStyle/>
          <a:p>
            <a:pPr algn="ctr"/>
            <a:r>
              <a:rPr lang="de-DE" sz="2000" dirty="0"/>
              <a:t>Count of radio sources in </a:t>
            </a:r>
            <a:r>
              <a:rPr lang="de-DE" sz="2000" dirty="0" err="1"/>
              <a:t>cell</a:t>
            </a:r>
            <a:endParaRPr lang="de-DE" sz="2000" dirty="0"/>
          </a:p>
        </p:txBody>
      </p:sp>
      <p:sp>
        <p:nvSpPr>
          <p:cNvPr id="22" name="Textfeld 21">
            <a:extLst>
              <a:ext uri="{FF2B5EF4-FFF2-40B4-BE49-F238E27FC236}">
                <a16:creationId xmlns:a16="http://schemas.microsoft.com/office/drawing/2014/main" id="{0ECDCA3D-62CF-5C4A-8603-1DDECE114257}"/>
              </a:ext>
            </a:extLst>
          </p:cNvPr>
          <p:cNvSpPr txBox="1"/>
          <p:nvPr/>
        </p:nvSpPr>
        <p:spPr>
          <a:xfrm>
            <a:off x="968876" y="1849494"/>
            <a:ext cx="4552194" cy="400110"/>
          </a:xfrm>
          <a:prstGeom prst="rect">
            <a:avLst/>
          </a:prstGeom>
          <a:noFill/>
        </p:spPr>
        <p:txBody>
          <a:bodyPr wrap="square">
            <a:spAutoFit/>
          </a:bodyPr>
          <a:lstStyle/>
          <a:p>
            <a:pPr algn="ctr"/>
            <a:r>
              <a:rPr lang="de-DE" sz="2000" dirty="0"/>
              <a:t>Poisson </a:t>
            </a:r>
            <a:r>
              <a:rPr lang="de-DE" sz="2000" dirty="0" err="1"/>
              <a:t>distributed</a:t>
            </a:r>
            <a:r>
              <a:rPr lang="de-DE" sz="2000" dirty="0"/>
              <a:t> </a:t>
            </a:r>
            <a:r>
              <a:rPr lang="de-DE" sz="2000" dirty="0" err="1"/>
              <a:t>physical</a:t>
            </a:r>
            <a:r>
              <a:rPr lang="de-DE" sz="2000" dirty="0"/>
              <a:t> </a:t>
            </a:r>
            <a:r>
              <a:rPr lang="de-DE" sz="2000" dirty="0" err="1"/>
              <a:t>objects</a:t>
            </a:r>
            <a:endParaRPr lang="de-DE" sz="2000" dirty="0"/>
          </a:p>
        </p:txBody>
      </p:sp>
      <p:sp>
        <p:nvSpPr>
          <p:cNvPr id="25" name="Linien">
            <a:extLst>
              <a:ext uri="{FF2B5EF4-FFF2-40B4-BE49-F238E27FC236}">
                <a16:creationId xmlns:a16="http://schemas.microsoft.com/office/drawing/2014/main" id="{444C4264-C847-BDB9-45A0-02933B123C01}"/>
              </a:ext>
            </a:extLst>
          </p:cNvPr>
          <p:cNvSpPr/>
          <p:nvPr/>
        </p:nvSpPr>
        <p:spPr>
          <a:xfrm flipH="1">
            <a:off x="2960037" y="2218826"/>
            <a:ext cx="140214" cy="224216"/>
          </a:xfrm>
          <a:prstGeom prst="line">
            <a:avLst/>
          </a:prstGeom>
          <a:ln w="41275">
            <a:solidFill>
              <a:srgbClr val="000000"/>
            </a:solidFill>
            <a:miter lim="400000"/>
            <a:tailEnd type="triangle"/>
          </a:ln>
        </p:spPr>
        <p:txBody>
          <a:bodyPr lIns="25400" tIns="25400" rIns="25400" bIns="25400" anchor="ctr"/>
          <a:lstStyle/>
          <a:p>
            <a:endParaRPr sz="900"/>
          </a:p>
        </p:txBody>
      </p:sp>
      <p:sp>
        <p:nvSpPr>
          <p:cNvPr id="26" name="Linien">
            <a:extLst>
              <a:ext uri="{FF2B5EF4-FFF2-40B4-BE49-F238E27FC236}">
                <a16:creationId xmlns:a16="http://schemas.microsoft.com/office/drawing/2014/main" id="{B5BC50E3-2108-8AB5-EF08-8315352A9F4D}"/>
              </a:ext>
            </a:extLst>
          </p:cNvPr>
          <p:cNvSpPr/>
          <p:nvPr/>
        </p:nvSpPr>
        <p:spPr>
          <a:xfrm rot="10800000" flipH="1">
            <a:off x="1776917" y="3027015"/>
            <a:ext cx="277694" cy="484711"/>
          </a:xfrm>
          <a:prstGeom prst="line">
            <a:avLst/>
          </a:prstGeom>
          <a:ln w="41275">
            <a:solidFill>
              <a:srgbClr val="000000"/>
            </a:solidFill>
            <a:miter lim="400000"/>
            <a:tailEnd type="triangle"/>
          </a:ln>
        </p:spPr>
        <p:txBody>
          <a:bodyPr lIns="25400" tIns="25400" rIns="25400" bIns="25400" anchor="ctr"/>
          <a:lstStyle/>
          <a:p>
            <a:endParaRPr sz="900"/>
          </a:p>
        </p:txBody>
      </p:sp>
      <p:sp>
        <p:nvSpPr>
          <p:cNvPr id="2" name="Textfeld 1">
            <a:extLst>
              <a:ext uri="{FF2B5EF4-FFF2-40B4-BE49-F238E27FC236}">
                <a16:creationId xmlns:a16="http://schemas.microsoft.com/office/drawing/2014/main" id="{05BFFD59-A89E-F357-981F-574A16016636}"/>
              </a:ext>
            </a:extLst>
          </p:cNvPr>
          <p:cNvSpPr txBox="1"/>
          <p:nvPr/>
        </p:nvSpPr>
        <p:spPr>
          <a:xfrm>
            <a:off x="469826" y="2612707"/>
            <a:ext cx="930063" cy="400110"/>
          </a:xfrm>
          <a:prstGeom prst="rect">
            <a:avLst/>
          </a:prstGeom>
          <a:noFill/>
        </p:spPr>
        <p:txBody>
          <a:bodyPr wrap="none" rtlCol="0">
            <a:spAutoFit/>
          </a:bodyPr>
          <a:lstStyle/>
          <a:p>
            <a:r>
              <a:rPr lang="de-DE" sz="2000" dirty="0"/>
              <a:t>Model:</a:t>
            </a:r>
          </a:p>
        </p:txBody>
      </p:sp>
      <p:sp>
        <p:nvSpPr>
          <p:cNvPr id="18" name="Textfeld 17">
            <a:extLst>
              <a:ext uri="{FF2B5EF4-FFF2-40B4-BE49-F238E27FC236}">
                <a16:creationId xmlns:a16="http://schemas.microsoft.com/office/drawing/2014/main" id="{A184EEE1-C05F-B5C2-F7D2-025832B5639A}"/>
              </a:ext>
            </a:extLst>
          </p:cNvPr>
          <p:cNvSpPr txBox="1"/>
          <p:nvPr/>
        </p:nvSpPr>
        <p:spPr>
          <a:xfrm>
            <a:off x="1814109" y="5415826"/>
            <a:ext cx="6097712" cy="369332"/>
          </a:xfrm>
          <a:prstGeom prst="rect">
            <a:avLst/>
          </a:prstGeom>
          <a:noFill/>
        </p:spPr>
        <p:txBody>
          <a:bodyPr wrap="square">
            <a:spAutoFit/>
          </a:bodyPr>
          <a:lstStyle/>
          <a:p>
            <a:r>
              <a:rPr lang="de-DE" sz="1800" dirty="0">
                <a:ea typeface="Latin Modern Math" panose="02000503000000000000" pitchFamily="2" charset="77"/>
              </a:rPr>
              <a:t>Poissonian </a:t>
            </a:r>
            <a:r>
              <a:rPr lang="de-DE" sz="1800" dirty="0" err="1">
                <a:ea typeface="Latin Modern Math" panose="02000503000000000000" pitchFamily="2" charset="77"/>
              </a:rPr>
              <a:t>limit</a:t>
            </a:r>
            <a:r>
              <a:rPr lang="de-DE" sz="1800" dirty="0">
                <a:ea typeface="Latin Modern Math" panose="02000503000000000000" pitchFamily="2" charset="77"/>
              </a:rPr>
              <a:t>,                  : Clustering</a:t>
            </a:r>
            <a:endParaRPr lang="de-DE" dirty="0"/>
          </a:p>
        </p:txBody>
      </p:sp>
      <p:pic>
        <p:nvPicPr>
          <p:cNvPr id="28" name="Grafik 27">
            <a:extLst>
              <a:ext uri="{FF2B5EF4-FFF2-40B4-BE49-F238E27FC236}">
                <a16:creationId xmlns:a16="http://schemas.microsoft.com/office/drawing/2014/main" id="{F9FFA78B-6EBE-2D77-3F57-CDEE9629FCEB}"/>
              </a:ext>
            </a:extLst>
          </p:cNvPr>
          <p:cNvPicPr>
            <a:picLocks noChangeAspect="1"/>
          </p:cNvPicPr>
          <p:nvPr/>
        </p:nvPicPr>
        <p:blipFill>
          <a:blip r:embed="rId5"/>
          <a:stretch>
            <a:fillRect/>
          </a:stretch>
        </p:blipFill>
        <p:spPr>
          <a:xfrm>
            <a:off x="2052428" y="2449448"/>
            <a:ext cx="1390846" cy="887264"/>
          </a:xfrm>
          <a:prstGeom prst="rect">
            <a:avLst/>
          </a:prstGeom>
        </p:spPr>
      </p:pic>
      <p:pic>
        <p:nvPicPr>
          <p:cNvPr id="30" name="Grafik 29">
            <a:extLst>
              <a:ext uri="{FF2B5EF4-FFF2-40B4-BE49-F238E27FC236}">
                <a16:creationId xmlns:a16="http://schemas.microsoft.com/office/drawing/2014/main" id="{4FB647B0-01C9-F346-2080-AC2A5EEAFE49}"/>
              </a:ext>
            </a:extLst>
          </p:cNvPr>
          <p:cNvPicPr>
            <a:picLocks noChangeAspect="1"/>
          </p:cNvPicPr>
          <p:nvPr/>
        </p:nvPicPr>
        <p:blipFill>
          <a:blip r:embed="rId6"/>
          <a:stretch>
            <a:fillRect/>
          </a:stretch>
        </p:blipFill>
        <p:spPr>
          <a:xfrm>
            <a:off x="980173" y="4264610"/>
            <a:ext cx="4235162" cy="672370"/>
          </a:xfrm>
          <a:prstGeom prst="rect">
            <a:avLst/>
          </a:prstGeom>
        </p:spPr>
      </p:pic>
      <p:pic>
        <p:nvPicPr>
          <p:cNvPr id="32" name="Grafik 31">
            <a:extLst>
              <a:ext uri="{FF2B5EF4-FFF2-40B4-BE49-F238E27FC236}">
                <a16:creationId xmlns:a16="http://schemas.microsoft.com/office/drawing/2014/main" id="{C9FC4C11-CB13-9F1E-22E9-76AD9C45F71A}"/>
              </a:ext>
            </a:extLst>
          </p:cNvPr>
          <p:cNvPicPr>
            <a:picLocks noChangeAspect="1"/>
          </p:cNvPicPr>
          <p:nvPr/>
        </p:nvPicPr>
        <p:blipFill>
          <a:blip r:embed="rId7"/>
          <a:stretch>
            <a:fillRect/>
          </a:stretch>
        </p:blipFill>
        <p:spPr>
          <a:xfrm>
            <a:off x="1012117" y="5377591"/>
            <a:ext cx="726835" cy="522000"/>
          </a:xfrm>
          <a:prstGeom prst="rect">
            <a:avLst/>
          </a:prstGeom>
        </p:spPr>
      </p:pic>
      <p:pic>
        <p:nvPicPr>
          <p:cNvPr id="33" name="Grafik 32">
            <a:extLst>
              <a:ext uri="{FF2B5EF4-FFF2-40B4-BE49-F238E27FC236}">
                <a16:creationId xmlns:a16="http://schemas.microsoft.com/office/drawing/2014/main" id="{02FE022E-8CDC-CDC4-81A8-465234C60815}"/>
              </a:ext>
            </a:extLst>
          </p:cNvPr>
          <p:cNvPicPr>
            <a:picLocks noChangeAspect="1"/>
          </p:cNvPicPr>
          <p:nvPr/>
        </p:nvPicPr>
        <p:blipFill>
          <a:blip r:embed="rId8"/>
          <a:stretch>
            <a:fillRect/>
          </a:stretch>
        </p:blipFill>
        <p:spPr>
          <a:xfrm>
            <a:off x="3769308" y="5536991"/>
            <a:ext cx="527050" cy="203200"/>
          </a:xfrm>
          <a:prstGeom prst="rect">
            <a:avLst/>
          </a:prstGeom>
        </p:spPr>
      </p:pic>
      <p:sp>
        <p:nvSpPr>
          <p:cNvPr id="42" name="TextBox 6">
            <a:extLst>
              <a:ext uri="{FF2B5EF4-FFF2-40B4-BE49-F238E27FC236}">
                <a16:creationId xmlns:a16="http://schemas.microsoft.com/office/drawing/2014/main" id="{7E6A95F1-CE10-3E39-80ED-0C1EB22527B9}"/>
              </a:ext>
            </a:extLst>
          </p:cNvPr>
          <p:cNvSpPr txBox="1"/>
          <p:nvPr/>
        </p:nvSpPr>
        <p:spPr>
          <a:xfrm>
            <a:off x="10006494" y="286889"/>
            <a:ext cx="1768048" cy="369332"/>
          </a:xfrm>
          <a:prstGeom prst="rect">
            <a:avLst/>
          </a:prstGeom>
          <a:noFill/>
        </p:spPr>
        <p:txBody>
          <a:bodyPr wrap="none" rtlCol="0">
            <a:spAutoFit/>
          </a:bodyPr>
          <a:lstStyle/>
          <a:p>
            <a:r>
              <a:rPr lang="en-GB" i="1" dirty="0"/>
              <a:t>Work in progress</a:t>
            </a:r>
          </a:p>
        </p:txBody>
      </p:sp>
      <p:pic>
        <p:nvPicPr>
          <p:cNvPr id="4" name="Grafik 3">
            <a:extLst>
              <a:ext uri="{FF2B5EF4-FFF2-40B4-BE49-F238E27FC236}">
                <a16:creationId xmlns:a16="http://schemas.microsoft.com/office/drawing/2014/main" id="{A2F62B60-C736-5625-9620-AF82264CB2BD}"/>
              </a:ext>
            </a:extLst>
          </p:cNvPr>
          <p:cNvPicPr>
            <a:picLocks noChangeAspect="1"/>
          </p:cNvPicPr>
          <p:nvPr/>
        </p:nvPicPr>
        <p:blipFill>
          <a:blip r:embed="rId9"/>
          <a:stretch>
            <a:fillRect/>
          </a:stretch>
        </p:blipFill>
        <p:spPr>
          <a:xfrm>
            <a:off x="6300039" y="4301434"/>
            <a:ext cx="4612866" cy="602856"/>
          </a:xfrm>
          <a:prstGeom prst="rect">
            <a:avLst/>
          </a:prstGeom>
        </p:spPr>
      </p:pic>
      <p:sp>
        <p:nvSpPr>
          <p:cNvPr id="5" name="TextBox 6">
            <a:extLst>
              <a:ext uri="{FF2B5EF4-FFF2-40B4-BE49-F238E27FC236}">
                <a16:creationId xmlns:a16="http://schemas.microsoft.com/office/drawing/2014/main" id="{02508477-68A8-2041-E6A8-C71355AC51CF}"/>
              </a:ext>
            </a:extLst>
          </p:cNvPr>
          <p:cNvSpPr txBox="1"/>
          <p:nvPr/>
        </p:nvSpPr>
        <p:spPr>
          <a:xfrm>
            <a:off x="7716689" y="6201779"/>
            <a:ext cx="4144917" cy="369332"/>
          </a:xfrm>
          <a:prstGeom prst="rect">
            <a:avLst/>
          </a:prstGeom>
          <a:noFill/>
        </p:spPr>
        <p:txBody>
          <a:bodyPr wrap="none" rtlCol="0">
            <a:spAutoFit/>
          </a:bodyPr>
          <a:lstStyle/>
          <a:p>
            <a:r>
              <a:rPr lang="en-GB" i="1" dirty="0" err="1"/>
              <a:t>Pashapour-Ahmadabadi</a:t>
            </a:r>
            <a:r>
              <a:rPr lang="en-GB" i="1" dirty="0"/>
              <a:t>, </a:t>
            </a:r>
            <a:r>
              <a:rPr lang="en-GB" i="1" dirty="0" err="1"/>
              <a:t>Böhme</a:t>
            </a:r>
            <a:r>
              <a:rPr lang="en-GB" i="1" dirty="0"/>
              <a:t>+, in prep.</a:t>
            </a:r>
          </a:p>
        </p:txBody>
      </p:sp>
      <mc:AlternateContent xmlns:mc="http://schemas.openxmlformats.org/markup-compatibility/2006">
        <mc:Choice xmlns:a14="http://schemas.microsoft.com/office/drawing/2010/main" Requires="a14">
          <p:sp>
            <p:nvSpPr>
              <p:cNvPr id="6" name="Textfeld 5">
                <a:extLst>
                  <a:ext uri="{FF2B5EF4-FFF2-40B4-BE49-F238E27FC236}">
                    <a16:creationId xmlns:a16="http://schemas.microsoft.com/office/drawing/2014/main" id="{8C3F349D-94A7-B2CD-E7D4-FAF4EC8FCA9F}"/>
                  </a:ext>
                </a:extLst>
              </p:cNvPr>
              <p:cNvSpPr txBox="1"/>
              <p:nvPr/>
            </p:nvSpPr>
            <p:spPr>
              <a:xfrm>
                <a:off x="4059419" y="2526877"/>
                <a:ext cx="3587273" cy="707886"/>
              </a:xfrm>
              <a:prstGeom prst="rect">
                <a:avLst/>
              </a:prstGeom>
              <a:noFill/>
            </p:spPr>
            <p:txBody>
              <a:bodyPr wrap="square">
                <a:spAutoFit/>
              </a:bodyPr>
              <a:lstStyle/>
              <a:p>
                <a:r>
                  <a:rPr lang="de-DE" sz="2000" dirty="0" err="1"/>
                  <a:t>Number</a:t>
                </a:r>
                <a:r>
                  <a:rPr lang="de-DE" sz="2000" dirty="0"/>
                  <a:t> </a:t>
                </a:r>
                <a:r>
                  <a:rPr lang="de-DE" sz="2000" dirty="0" err="1"/>
                  <a:t>components</a:t>
                </a:r>
                <a:r>
                  <a:rPr lang="de-DE" sz="2000" dirty="0"/>
                  <a:t> </a:t>
                </a:r>
                <a:r>
                  <a:rPr lang="de-DE" sz="2000" dirty="0" err="1"/>
                  <a:t>of</a:t>
                </a:r>
                <a:r>
                  <a:rPr lang="de-DE" sz="2000" dirty="0"/>
                  <a:t> </a:t>
                </a:r>
                <a:r>
                  <a:rPr lang="en-GB" sz="2000" dirty="0"/>
                  <a:t>object</a:t>
                </a:r>
                <a:r>
                  <a:rPr lang="de-DE" sz="2000" dirty="0"/>
                  <a:t> </a:t>
                </a:r>
                <a14:m>
                  <m:oMath xmlns:m="http://schemas.openxmlformats.org/officeDocument/2006/math">
                    <m:r>
                      <a:rPr lang="ar-AE" sz="2000" i="1">
                        <a:latin typeface="Latin Modern Math" panose="02000503000000000000" pitchFamily="2" charset="77"/>
                        <a:ea typeface="Latin Modern Math" panose="02000503000000000000" pitchFamily="2" charset="77"/>
                      </a:rPr>
                      <m:t>𝑗</m:t>
                    </m:r>
                  </m:oMath>
                </a14:m>
                <a:r>
                  <a:rPr lang="de-DE" sz="2000" dirty="0"/>
                  <a:t>, </a:t>
                </a:r>
                <a:r>
                  <a:rPr lang="de-DE" sz="2000" dirty="0" err="1"/>
                  <a:t>distributed</a:t>
                </a:r>
                <a:r>
                  <a:rPr lang="de-DE" sz="2000" dirty="0"/>
                  <a:t> logarithmic with </a:t>
                </a:r>
                <a14:m>
                  <m:oMath xmlns:m="http://schemas.openxmlformats.org/officeDocument/2006/math">
                    <m:r>
                      <a:rPr lang="de-DE" sz="2000" i="1">
                        <a:solidFill>
                          <a:srgbClr val="000000"/>
                        </a:solidFill>
                        <a:latin typeface="Latin Modern Math" panose="02000503000000000000" pitchFamily="2" charset="77"/>
                        <a:ea typeface="Latin Modern Math" panose="02000503000000000000" pitchFamily="2" charset="77"/>
                      </a:rPr>
                      <m:t>𝑝</m:t>
                    </m:r>
                  </m:oMath>
                </a14:m>
                <a:endParaRPr lang="de-DE" sz="2000" dirty="0">
                  <a:latin typeface="Latin Modern Math" panose="02000503000000000000" pitchFamily="2" charset="77"/>
                  <a:ea typeface="Latin Modern Math" panose="02000503000000000000" pitchFamily="2" charset="77"/>
                </a:endParaRPr>
              </a:p>
            </p:txBody>
          </p:sp>
        </mc:Choice>
        <mc:Fallback>
          <p:sp>
            <p:nvSpPr>
              <p:cNvPr id="6" name="Textfeld 5">
                <a:extLst>
                  <a:ext uri="{FF2B5EF4-FFF2-40B4-BE49-F238E27FC236}">
                    <a16:creationId xmlns:a16="http://schemas.microsoft.com/office/drawing/2014/main" id="{8C3F349D-94A7-B2CD-E7D4-FAF4EC8FCA9F}"/>
                  </a:ext>
                </a:extLst>
              </p:cNvPr>
              <p:cNvSpPr txBox="1">
                <a:spLocks noRot="1" noChangeAspect="1" noMove="1" noResize="1" noEditPoints="1" noAdjustHandles="1" noChangeArrowheads="1" noChangeShapeType="1" noTextEdit="1"/>
              </p:cNvSpPr>
              <p:nvPr/>
            </p:nvSpPr>
            <p:spPr>
              <a:xfrm>
                <a:off x="4059419" y="2526877"/>
                <a:ext cx="3587273" cy="707886"/>
              </a:xfrm>
              <a:prstGeom prst="rect">
                <a:avLst/>
              </a:prstGeom>
              <a:blipFill>
                <a:blip r:embed="rId10"/>
                <a:stretch>
                  <a:fillRect l="-1767" t="-5357" r="-3180" b="-16071"/>
                </a:stretch>
              </a:blipFill>
            </p:spPr>
            <p:txBody>
              <a:bodyPr/>
              <a:lstStyle/>
              <a:p>
                <a:r>
                  <a:rPr lang="de-DE">
                    <a:noFill/>
                  </a:rPr>
                  <a:t> </a:t>
                </a:r>
              </a:p>
            </p:txBody>
          </p:sp>
        </mc:Fallback>
      </mc:AlternateContent>
      <p:sp>
        <p:nvSpPr>
          <p:cNvPr id="7" name="Linien">
            <a:extLst>
              <a:ext uri="{FF2B5EF4-FFF2-40B4-BE49-F238E27FC236}">
                <a16:creationId xmlns:a16="http://schemas.microsoft.com/office/drawing/2014/main" id="{EBE7364B-F8BF-405F-94A5-7D5A137D1DB4}"/>
              </a:ext>
            </a:extLst>
          </p:cNvPr>
          <p:cNvSpPr/>
          <p:nvPr/>
        </p:nvSpPr>
        <p:spPr>
          <a:xfrm rot="10800000">
            <a:off x="3530530" y="2867891"/>
            <a:ext cx="528889" cy="0"/>
          </a:xfrm>
          <a:prstGeom prst="line">
            <a:avLst/>
          </a:prstGeom>
          <a:ln w="41275">
            <a:solidFill>
              <a:srgbClr val="000000"/>
            </a:solidFill>
            <a:miter lim="400000"/>
            <a:tailEnd type="triangle"/>
          </a:ln>
        </p:spPr>
        <p:txBody>
          <a:bodyPr lIns="25400" tIns="25400" rIns="25400" bIns="25400" anchor="ctr"/>
          <a:lstStyle/>
          <a:p>
            <a:endParaRPr sz="900" dirty="0"/>
          </a:p>
        </p:txBody>
      </p:sp>
      <p:cxnSp>
        <p:nvCxnSpPr>
          <p:cNvPr id="11" name="Straight Connector 8">
            <a:extLst>
              <a:ext uri="{FF2B5EF4-FFF2-40B4-BE49-F238E27FC236}">
                <a16:creationId xmlns:a16="http://schemas.microsoft.com/office/drawing/2014/main" id="{8D79B4B6-3F76-7E13-BBAE-B0FA4E288429}"/>
              </a:ext>
            </a:extLst>
          </p:cNvPr>
          <p:cNvCxnSpPr>
            <a:cxnSpLocks/>
          </p:cNvCxnSpPr>
          <p:nvPr/>
        </p:nvCxnSpPr>
        <p:spPr>
          <a:xfrm>
            <a:off x="995363" y="1432936"/>
            <a:ext cx="10201275" cy="0"/>
          </a:xfrm>
          <a:prstGeom prst="line">
            <a:avLst/>
          </a:prstGeom>
          <a:ln w="57150">
            <a:solidFill>
              <a:srgbClr val="65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0258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2142</Words>
  <Application>Microsoft Macintosh PowerPoint</Application>
  <PresentationFormat>Breitbild</PresentationFormat>
  <Paragraphs>250</Paragraphs>
  <Slides>16</Slides>
  <Notes>16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16</vt:i4>
      </vt:variant>
    </vt:vector>
  </HeadingPairs>
  <TitlesOfParts>
    <vt:vector size="26" baseType="lpstr">
      <vt:lpstr>Aptos</vt:lpstr>
      <vt:lpstr>Arial</vt:lpstr>
      <vt:lpstr>Calibri</vt:lpstr>
      <vt:lpstr>Calibri Light</vt:lpstr>
      <vt:lpstr>Cambria Math</vt:lpstr>
      <vt:lpstr>Carlito</vt:lpstr>
      <vt:lpstr>Helvetica Neue</vt:lpstr>
      <vt:lpstr>Latin Modern Math</vt:lpstr>
      <vt:lpstr>Wingdings</vt:lpstr>
      <vt:lpstr>Office Theme</vt:lpstr>
      <vt:lpstr>PowerPoint-Präsentation</vt:lpstr>
      <vt:lpstr>Cosmic Microwave Background</vt:lpstr>
      <vt:lpstr>Cosmic Radio Dipole</vt:lpstr>
      <vt:lpstr>Source Count Dipole</vt:lpstr>
      <vt:lpstr>Counts-in-Cell</vt:lpstr>
      <vt:lpstr>Counts-in-Cell</vt:lpstr>
      <vt:lpstr>Negative binomial distribution</vt:lpstr>
      <vt:lpstr>Negative binomial distribution</vt:lpstr>
      <vt:lpstr>Negative binomial distribution</vt:lpstr>
      <vt:lpstr>Estimator for radio source counts</vt:lpstr>
      <vt:lpstr>Radio Dipole</vt:lpstr>
      <vt:lpstr>Radio Dipole</vt:lpstr>
      <vt:lpstr>Data distribution</vt:lpstr>
      <vt:lpstr>Radio Dipole</vt:lpstr>
      <vt:lpstr>Joint estimate</vt:lpstr>
      <vt:lpstr>Conclusion, future prospects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Lukas Böhme</dc:creator>
  <cp:lastModifiedBy>Lukas Böhme</cp:lastModifiedBy>
  <cp:revision>32</cp:revision>
  <dcterms:created xsi:type="dcterms:W3CDTF">2024-05-29T14:35:01Z</dcterms:created>
  <dcterms:modified xsi:type="dcterms:W3CDTF">2024-06-06T06:57:05Z</dcterms:modified>
</cp:coreProperties>
</file>