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9.xml" ContentType="application/vnd.openxmlformats-officedocument.theme+xml"/>
  <Override PartName="/ppt/slideLayouts/slideLayout22.xml" ContentType="application/vnd.openxmlformats-officedocument.presentationml.slideLayout+xml"/>
  <Override PartName="/ppt/theme/theme10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1.xml" ContentType="application/vnd.openxmlformats-officedocument.theme+xml"/>
  <Override PartName="/ppt/slideLayouts/slideLayout26.xml" ContentType="application/vnd.openxmlformats-officedocument.presentationml.slideLayout+xml"/>
  <Override PartName="/ppt/theme/theme1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1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4" r:id="rId5"/>
    <p:sldMasterId id="2147483668" r:id="rId6"/>
    <p:sldMasterId id="2147483670" r:id="rId7"/>
    <p:sldMasterId id="2147483699" r:id="rId8"/>
    <p:sldMasterId id="2147483678" r:id="rId9"/>
    <p:sldMasterId id="2147483680" r:id="rId10"/>
    <p:sldMasterId id="2147483684" r:id="rId11"/>
    <p:sldMasterId id="2147483686" r:id="rId12"/>
    <p:sldMasterId id="2147483690" r:id="rId13"/>
    <p:sldMasterId id="2147483692" r:id="rId14"/>
    <p:sldMasterId id="2147483696" r:id="rId15"/>
    <p:sldMasterId id="2147483672" r:id="rId16"/>
    <p:sldMasterId id="2147483701" r:id="rId17"/>
  </p:sldMasterIdLst>
  <p:notesMasterIdLst>
    <p:notesMasterId r:id="rId65"/>
  </p:notesMasterIdLst>
  <p:sldIdLst>
    <p:sldId id="256" r:id="rId18"/>
    <p:sldId id="465" r:id="rId19"/>
    <p:sldId id="483" r:id="rId20"/>
    <p:sldId id="516" r:id="rId21"/>
    <p:sldId id="455" r:id="rId22"/>
    <p:sldId id="439" r:id="rId23"/>
    <p:sldId id="464" r:id="rId24"/>
    <p:sldId id="463" r:id="rId25"/>
    <p:sldId id="431" r:id="rId26"/>
    <p:sldId id="504" r:id="rId27"/>
    <p:sldId id="507" r:id="rId28"/>
    <p:sldId id="508" r:id="rId29"/>
    <p:sldId id="485" r:id="rId30"/>
    <p:sldId id="509" r:id="rId31"/>
    <p:sldId id="510" r:id="rId32"/>
    <p:sldId id="496" r:id="rId33"/>
    <p:sldId id="492" r:id="rId34"/>
    <p:sldId id="488" r:id="rId35"/>
    <p:sldId id="502" r:id="rId36"/>
    <p:sldId id="484" r:id="rId37"/>
    <p:sldId id="517" r:id="rId38"/>
    <p:sldId id="511" r:id="rId39"/>
    <p:sldId id="512" r:id="rId40"/>
    <p:sldId id="506" r:id="rId41"/>
    <p:sldId id="489" r:id="rId42"/>
    <p:sldId id="513" r:id="rId43"/>
    <p:sldId id="481" r:id="rId44"/>
    <p:sldId id="501" r:id="rId45"/>
    <p:sldId id="442" r:id="rId46"/>
    <p:sldId id="498" r:id="rId47"/>
    <p:sldId id="499" r:id="rId48"/>
    <p:sldId id="514" r:id="rId49"/>
    <p:sldId id="515" r:id="rId50"/>
    <p:sldId id="486" r:id="rId51"/>
    <p:sldId id="487" r:id="rId52"/>
    <p:sldId id="493" r:id="rId53"/>
    <p:sldId id="458" r:id="rId54"/>
    <p:sldId id="446" r:id="rId55"/>
    <p:sldId id="473" r:id="rId56"/>
    <p:sldId id="444" r:id="rId57"/>
    <p:sldId id="471" r:id="rId58"/>
    <p:sldId id="435" r:id="rId59"/>
    <p:sldId id="429" r:id="rId60"/>
    <p:sldId id="443" r:id="rId61"/>
    <p:sldId id="476" r:id="rId62"/>
    <p:sldId id="477" r:id="rId63"/>
    <p:sldId id="478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E5D66B03-8578-4064-A61D-8954F75D4604}">
          <p14:sldIdLst>
            <p14:sldId id="256"/>
          </p14:sldIdLst>
        </p14:section>
        <p14:section name="Key Points/Hart van het probleem" id="{BEF48F7D-F789-4849-AE57-E293601CC76D}">
          <p14:sldIdLst>
            <p14:sldId id="465"/>
            <p14:sldId id="483"/>
            <p14:sldId id="516"/>
          </p14:sldIdLst>
        </p14:section>
        <p14:section name="Beams in 4D" id="{79002F2C-5F09-448C-A939-C971E22C8CE8}">
          <p14:sldIdLst>
            <p14:sldId id="455"/>
            <p14:sldId id="439"/>
            <p14:sldId id="464"/>
            <p14:sldId id="463"/>
            <p14:sldId id="431"/>
            <p14:sldId id="504"/>
            <p14:sldId id="507"/>
            <p14:sldId id="508"/>
            <p14:sldId id="485"/>
            <p14:sldId id="509"/>
            <p14:sldId id="510"/>
            <p14:sldId id="496"/>
          </p14:sldIdLst>
        </p14:section>
        <p14:section name="Beam unmoddeled/current situation" id="{FB4FCB17-9213-4D0A-9010-5A0D10065EC0}">
          <p14:sldIdLst>
            <p14:sldId id="492"/>
            <p14:sldId id="488"/>
          </p14:sldIdLst>
        </p14:section>
        <p14:section name="Beam known (DDEcal)" id="{16B008BB-C35C-468B-BBF7-527E67E1B7F8}">
          <p14:sldIdLst>
            <p14:sldId id="502"/>
            <p14:sldId id="484"/>
            <p14:sldId id="517"/>
            <p14:sldId id="511"/>
            <p14:sldId id="512"/>
            <p14:sldId id="506"/>
            <p14:sldId id="489"/>
            <p14:sldId id="513"/>
            <p14:sldId id="481"/>
          </p14:sldIdLst>
        </p14:section>
        <p14:section name="Errors that cannot be modelled" id="{BC976FB9-B2B9-470A-B75F-0A493D9BD883}">
          <p14:sldIdLst>
            <p14:sldId id="501"/>
            <p14:sldId id="442"/>
            <p14:sldId id="498"/>
            <p14:sldId id="499"/>
            <p14:sldId id="514"/>
            <p14:sldId id="515"/>
          </p14:sldIdLst>
        </p14:section>
        <p14:section name="Future Outlook" id="{8CB55896-4A66-4355-A606-AC0D379337F5}">
          <p14:sldIdLst>
            <p14:sldId id="486"/>
            <p14:sldId id="487"/>
            <p14:sldId id="493"/>
            <p14:sldId id="458"/>
            <p14:sldId id="446"/>
            <p14:sldId id="473"/>
            <p14:sldId id="444"/>
            <p14:sldId id="471"/>
            <p14:sldId id="435"/>
            <p14:sldId id="429"/>
            <p14:sldId id="443"/>
            <p14:sldId id="476"/>
            <p14:sldId id="477"/>
            <p14:sldId id="4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DCAAAA"/>
    <a:srgbClr val="FFFFFF"/>
    <a:srgbClr val="CC0000"/>
    <a:srgbClr val="40B0A6"/>
    <a:srgbClr val="4C4C4C"/>
    <a:srgbClr val="005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5491C2-0D6B-B4E8-375B-6EC9C256187A}" v="12" dt="2024-06-04T09:57:30.469"/>
    <p1510:client id="{330947AC-1E0D-6793-9D1D-97EE570D74E7}" v="61" dt="2024-06-04T12:25:04.374"/>
    <p1510:client id="{369C15D0-58BF-EEAD-C4C2-104953FC15F1}" v="660" dt="2024-06-04T10:19:42.009"/>
    <p1510:client id="{880FFD23-3537-49C1-81ED-1B1D8BE0CC97}" v="285" dt="2024-06-04T18:50:34.935"/>
    <p1510:client id="{D9F7593C-166C-CEAC-97BA-C433C95F5B53}" v="631" dt="2024-06-03T21:44:40.7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4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viewProps" Target="view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0A1D27-44FE-4B4E-9F74-A513603B85A0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29EE68A0-A447-4CF6-9FC6-04FFC9B0DDD6}">
      <dgm:prSet phldrT="[Tekst]"/>
      <dgm:spPr/>
      <dgm:t>
        <a:bodyPr/>
        <a:lstStyle/>
        <a:p>
          <a:r>
            <a:rPr lang="nl-NL"/>
            <a:t> </a:t>
          </a:r>
        </a:p>
      </dgm:t>
    </dgm:pt>
    <dgm:pt modelId="{36038CDE-1050-4A73-A86C-5C1879B1236F}" type="parTrans" cxnId="{C4E663FE-F9E9-41EC-AC98-64E5BF8BB2E7}">
      <dgm:prSet/>
      <dgm:spPr/>
      <dgm:t>
        <a:bodyPr/>
        <a:lstStyle/>
        <a:p>
          <a:endParaRPr lang="nl-NL"/>
        </a:p>
      </dgm:t>
    </dgm:pt>
    <dgm:pt modelId="{C1CE42FB-8773-4062-9D5B-DC426F7F2C4D}" type="sibTrans" cxnId="{C4E663FE-F9E9-41EC-AC98-64E5BF8BB2E7}">
      <dgm:prSet/>
      <dgm:spPr/>
      <dgm:t>
        <a:bodyPr/>
        <a:lstStyle/>
        <a:p>
          <a:endParaRPr lang="nl-NL"/>
        </a:p>
      </dgm:t>
    </dgm:pt>
    <dgm:pt modelId="{E4F4F0D2-110B-4B88-8DE7-85B2B3E25AA3}">
      <dgm:prSet phldrT="[Tekst]"/>
      <dgm:spPr/>
      <dgm:t>
        <a:bodyPr/>
        <a:lstStyle/>
        <a:p>
          <a:r>
            <a:rPr lang="nl-NL"/>
            <a:t> </a:t>
          </a:r>
        </a:p>
      </dgm:t>
    </dgm:pt>
    <dgm:pt modelId="{DE1B1F31-CBBA-4DE2-B8F5-9615D682DC04}" type="parTrans" cxnId="{91466863-DC17-404C-918D-EB5B5D2D595A}">
      <dgm:prSet/>
      <dgm:spPr/>
      <dgm:t>
        <a:bodyPr/>
        <a:lstStyle/>
        <a:p>
          <a:endParaRPr lang="nl-NL"/>
        </a:p>
      </dgm:t>
    </dgm:pt>
    <dgm:pt modelId="{8475D598-E7C4-4950-B172-C5B8298A9E00}" type="sibTrans" cxnId="{91466863-DC17-404C-918D-EB5B5D2D595A}">
      <dgm:prSet/>
      <dgm:spPr/>
      <dgm:t>
        <a:bodyPr/>
        <a:lstStyle/>
        <a:p>
          <a:endParaRPr lang="nl-NL"/>
        </a:p>
      </dgm:t>
    </dgm:pt>
    <dgm:pt modelId="{73AE3454-5220-449A-8409-2DCA32D1B5A2}">
      <dgm:prSet phldrT="[Tekst]"/>
      <dgm:spPr/>
      <dgm:t>
        <a:bodyPr/>
        <a:lstStyle/>
        <a:p>
          <a:endParaRPr lang="nl-NL"/>
        </a:p>
      </dgm:t>
    </dgm:pt>
    <dgm:pt modelId="{2BFBFE6C-6CBD-43A0-8238-EDF3B6060E25}" type="parTrans" cxnId="{B490955F-54F8-47A7-BB55-3BCB1511A090}">
      <dgm:prSet/>
      <dgm:spPr/>
      <dgm:t>
        <a:bodyPr/>
        <a:lstStyle/>
        <a:p>
          <a:endParaRPr lang="nl-NL"/>
        </a:p>
      </dgm:t>
    </dgm:pt>
    <dgm:pt modelId="{79B69148-2834-4118-9525-7E00E89E6E54}" type="sibTrans" cxnId="{B490955F-54F8-47A7-BB55-3BCB1511A090}">
      <dgm:prSet/>
      <dgm:spPr/>
      <dgm:t>
        <a:bodyPr/>
        <a:lstStyle/>
        <a:p>
          <a:endParaRPr lang="nl-NL"/>
        </a:p>
      </dgm:t>
    </dgm:pt>
    <dgm:pt modelId="{447270EB-7AC5-4308-B0C2-9C0729B7B18E}">
      <dgm:prSet phldr="0"/>
      <dgm:spPr/>
      <dgm:t>
        <a:bodyPr/>
        <a:lstStyle/>
        <a:p>
          <a:pPr rtl="0"/>
          <a:endParaRPr lang="nl-NL">
            <a:latin typeface="Calibri Light" panose="020F0302020204030204"/>
          </a:endParaRPr>
        </a:p>
      </dgm:t>
    </dgm:pt>
    <dgm:pt modelId="{E6BB4D3C-0189-4A80-830C-7AED70ACCA9E}" type="parTrans" cxnId="{409D9D4B-D951-4CA9-AFBF-00A41E41CB94}">
      <dgm:prSet/>
      <dgm:spPr/>
      <dgm:t>
        <a:bodyPr/>
        <a:lstStyle/>
        <a:p>
          <a:endParaRPr lang="nl-NL"/>
        </a:p>
      </dgm:t>
    </dgm:pt>
    <dgm:pt modelId="{F6DCCACC-DA24-486C-A79B-ECB6447A704A}" type="sibTrans" cxnId="{409D9D4B-D951-4CA9-AFBF-00A41E41CB94}">
      <dgm:prSet/>
      <dgm:spPr/>
      <dgm:t>
        <a:bodyPr/>
        <a:lstStyle/>
        <a:p>
          <a:endParaRPr lang="nl-NL"/>
        </a:p>
      </dgm:t>
    </dgm:pt>
    <dgm:pt modelId="{AA541947-2785-49E3-887A-B13248A0B297}" type="pres">
      <dgm:prSet presAssocID="{130A1D27-44FE-4B4E-9F74-A513603B85A0}" presName="linearFlow" presStyleCnt="0">
        <dgm:presLayoutVars>
          <dgm:dir/>
          <dgm:resizeHandles val="exact"/>
        </dgm:presLayoutVars>
      </dgm:prSet>
      <dgm:spPr/>
    </dgm:pt>
    <dgm:pt modelId="{3EBBB34F-91A6-4A77-BF7F-9C2849AA7779}" type="pres">
      <dgm:prSet presAssocID="{29EE68A0-A447-4CF6-9FC6-04FFC9B0DDD6}" presName="node" presStyleLbl="node1" presStyleIdx="0" presStyleCnt="4">
        <dgm:presLayoutVars>
          <dgm:bulletEnabled val="1"/>
        </dgm:presLayoutVars>
      </dgm:prSet>
      <dgm:spPr/>
    </dgm:pt>
    <dgm:pt modelId="{B9154028-8601-4783-B14C-572B4BE417A3}" type="pres">
      <dgm:prSet presAssocID="{C1CE42FB-8773-4062-9D5B-DC426F7F2C4D}" presName="spacerL" presStyleCnt="0"/>
      <dgm:spPr/>
    </dgm:pt>
    <dgm:pt modelId="{07D33AA6-DF13-489F-87B2-3616C784B6FF}" type="pres">
      <dgm:prSet presAssocID="{C1CE42FB-8773-4062-9D5B-DC426F7F2C4D}" presName="sibTrans" presStyleLbl="sibTrans2D1" presStyleIdx="0" presStyleCnt="3"/>
      <dgm:spPr/>
    </dgm:pt>
    <dgm:pt modelId="{8ED4DC84-7498-4D06-8CD4-7026F0CA0DD8}" type="pres">
      <dgm:prSet presAssocID="{C1CE42FB-8773-4062-9D5B-DC426F7F2C4D}" presName="spacerR" presStyleCnt="0"/>
      <dgm:spPr/>
    </dgm:pt>
    <dgm:pt modelId="{CB2DF112-CACE-4508-8C70-90BA2CE19CD0}" type="pres">
      <dgm:prSet presAssocID="{E4F4F0D2-110B-4B88-8DE7-85B2B3E25AA3}" presName="node" presStyleLbl="node1" presStyleIdx="1" presStyleCnt="4">
        <dgm:presLayoutVars>
          <dgm:bulletEnabled val="1"/>
        </dgm:presLayoutVars>
      </dgm:prSet>
      <dgm:spPr/>
    </dgm:pt>
    <dgm:pt modelId="{8B44FA19-C463-4BF6-AECF-C64D2323F7E0}" type="pres">
      <dgm:prSet presAssocID="{8475D598-E7C4-4950-B172-C5B8298A9E00}" presName="spacerL" presStyleCnt="0"/>
      <dgm:spPr/>
    </dgm:pt>
    <dgm:pt modelId="{3453B1A4-9065-4964-B0BE-247AE7E4EB47}" type="pres">
      <dgm:prSet presAssocID="{8475D598-E7C4-4950-B172-C5B8298A9E00}" presName="sibTrans" presStyleLbl="sibTrans2D1" presStyleIdx="1" presStyleCnt="3"/>
      <dgm:spPr/>
    </dgm:pt>
    <dgm:pt modelId="{DD9BC91B-A34E-452D-8FAD-B49B13547AC6}" type="pres">
      <dgm:prSet presAssocID="{8475D598-E7C4-4950-B172-C5B8298A9E00}" presName="spacerR" presStyleCnt="0"/>
      <dgm:spPr/>
    </dgm:pt>
    <dgm:pt modelId="{A5E8AAF2-B345-4E02-B382-F48DAFF73C7E}" type="pres">
      <dgm:prSet presAssocID="{73AE3454-5220-449A-8409-2DCA32D1B5A2}" presName="node" presStyleLbl="node1" presStyleIdx="2" presStyleCnt="4">
        <dgm:presLayoutVars>
          <dgm:bulletEnabled val="1"/>
        </dgm:presLayoutVars>
      </dgm:prSet>
      <dgm:spPr/>
    </dgm:pt>
    <dgm:pt modelId="{EBFDC628-23F9-4740-960A-BA115E6B71EA}" type="pres">
      <dgm:prSet presAssocID="{79B69148-2834-4118-9525-7E00E89E6E54}" presName="spacerL" presStyleCnt="0"/>
      <dgm:spPr/>
    </dgm:pt>
    <dgm:pt modelId="{53DB5BCF-BD69-4ED5-89E5-8644501A6B38}" type="pres">
      <dgm:prSet presAssocID="{79B69148-2834-4118-9525-7E00E89E6E54}" presName="sibTrans" presStyleLbl="sibTrans2D1" presStyleIdx="2" presStyleCnt="3"/>
      <dgm:spPr/>
    </dgm:pt>
    <dgm:pt modelId="{E0521F9C-7614-4039-A66C-A678481D9EAD}" type="pres">
      <dgm:prSet presAssocID="{79B69148-2834-4118-9525-7E00E89E6E54}" presName="spacerR" presStyleCnt="0"/>
      <dgm:spPr/>
    </dgm:pt>
    <dgm:pt modelId="{9B4993AB-1096-4697-B7C6-C849ADC76094}" type="pres">
      <dgm:prSet presAssocID="{447270EB-7AC5-4308-B0C2-9C0729B7B18E}" presName="node" presStyleLbl="node1" presStyleIdx="3" presStyleCnt="4">
        <dgm:presLayoutVars>
          <dgm:bulletEnabled val="1"/>
        </dgm:presLayoutVars>
      </dgm:prSet>
      <dgm:spPr/>
    </dgm:pt>
  </dgm:ptLst>
  <dgm:cxnLst>
    <dgm:cxn modelId="{7C715812-1CEA-4C39-82AD-D0A33E7E99E7}" type="presOf" srcId="{130A1D27-44FE-4B4E-9F74-A513603B85A0}" destId="{AA541947-2785-49E3-887A-B13248A0B297}" srcOrd="0" destOrd="0" presId="urn:microsoft.com/office/officeart/2005/8/layout/equation1"/>
    <dgm:cxn modelId="{D0187532-B8F0-42B6-8101-E6EA5C1D93EC}" type="presOf" srcId="{C1CE42FB-8773-4062-9D5B-DC426F7F2C4D}" destId="{07D33AA6-DF13-489F-87B2-3616C784B6FF}" srcOrd="0" destOrd="0" presId="urn:microsoft.com/office/officeart/2005/8/layout/equation1"/>
    <dgm:cxn modelId="{B490955F-54F8-47A7-BB55-3BCB1511A090}" srcId="{130A1D27-44FE-4B4E-9F74-A513603B85A0}" destId="{73AE3454-5220-449A-8409-2DCA32D1B5A2}" srcOrd="2" destOrd="0" parTransId="{2BFBFE6C-6CBD-43A0-8238-EDF3B6060E25}" sibTransId="{79B69148-2834-4118-9525-7E00E89E6E54}"/>
    <dgm:cxn modelId="{91466863-DC17-404C-918D-EB5B5D2D595A}" srcId="{130A1D27-44FE-4B4E-9F74-A513603B85A0}" destId="{E4F4F0D2-110B-4B88-8DE7-85B2B3E25AA3}" srcOrd="1" destOrd="0" parTransId="{DE1B1F31-CBBA-4DE2-B8F5-9615D682DC04}" sibTransId="{8475D598-E7C4-4950-B172-C5B8298A9E00}"/>
    <dgm:cxn modelId="{1FE1F449-725C-4EDC-B40C-6E723732CD08}" type="presOf" srcId="{79B69148-2834-4118-9525-7E00E89E6E54}" destId="{53DB5BCF-BD69-4ED5-89E5-8644501A6B38}" srcOrd="0" destOrd="0" presId="urn:microsoft.com/office/officeart/2005/8/layout/equation1"/>
    <dgm:cxn modelId="{409D9D4B-D951-4CA9-AFBF-00A41E41CB94}" srcId="{130A1D27-44FE-4B4E-9F74-A513603B85A0}" destId="{447270EB-7AC5-4308-B0C2-9C0729B7B18E}" srcOrd="3" destOrd="0" parTransId="{E6BB4D3C-0189-4A80-830C-7AED70ACCA9E}" sibTransId="{F6DCCACC-DA24-486C-A79B-ECB6447A704A}"/>
    <dgm:cxn modelId="{F6EE5D8F-57FB-44ED-A7E2-48B4065D6F9A}" type="presOf" srcId="{73AE3454-5220-449A-8409-2DCA32D1B5A2}" destId="{A5E8AAF2-B345-4E02-B382-F48DAFF73C7E}" srcOrd="0" destOrd="0" presId="urn:microsoft.com/office/officeart/2005/8/layout/equation1"/>
    <dgm:cxn modelId="{0F82D795-9A7B-4C66-88F2-E61B98540264}" type="presOf" srcId="{447270EB-7AC5-4308-B0C2-9C0729B7B18E}" destId="{9B4993AB-1096-4697-B7C6-C849ADC76094}" srcOrd="0" destOrd="0" presId="urn:microsoft.com/office/officeart/2005/8/layout/equation1"/>
    <dgm:cxn modelId="{13E987C3-D6A4-4BAF-9A47-0B6F21432218}" type="presOf" srcId="{29EE68A0-A447-4CF6-9FC6-04FFC9B0DDD6}" destId="{3EBBB34F-91A6-4A77-BF7F-9C2849AA7779}" srcOrd="0" destOrd="0" presId="urn:microsoft.com/office/officeart/2005/8/layout/equation1"/>
    <dgm:cxn modelId="{FC7E07C9-65F5-47EE-994C-37DD709F33A8}" type="presOf" srcId="{E4F4F0D2-110B-4B88-8DE7-85B2B3E25AA3}" destId="{CB2DF112-CACE-4508-8C70-90BA2CE19CD0}" srcOrd="0" destOrd="0" presId="urn:microsoft.com/office/officeart/2005/8/layout/equation1"/>
    <dgm:cxn modelId="{1419E1DA-4599-403D-AA38-9A661C4C46B7}" type="presOf" srcId="{8475D598-E7C4-4950-B172-C5B8298A9E00}" destId="{3453B1A4-9065-4964-B0BE-247AE7E4EB47}" srcOrd="0" destOrd="0" presId="urn:microsoft.com/office/officeart/2005/8/layout/equation1"/>
    <dgm:cxn modelId="{C4E663FE-F9E9-41EC-AC98-64E5BF8BB2E7}" srcId="{130A1D27-44FE-4B4E-9F74-A513603B85A0}" destId="{29EE68A0-A447-4CF6-9FC6-04FFC9B0DDD6}" srcOrd="0" destOrd="0" parTransId="{36038CDE-1050-4A73-A86C-5C1879B1236F}" sibTransId="{C1CE42FB-8773-4062-9D5B-DC426F7F2C4D}"/>
    <dgm:cxn modelId="{1D5E9063-28C8-40C2-9162-89A51C5C3CDA}" type="presParOf" srcId="{AA541947-2785-49E3-887A-B13248A0B297}" destId="{3EBBB34F-91A6-4A77-BF7F-9C2849AA7779}" srcOrd="0" destOrd="0" presId="urn:microsoft.com/office/officeart/2005/8/layout/equation1"/>
    <dgm:cxn modelId="{B0AA99E6-28A6-4EE9-B40A-DD7DDA86603E}" type="presParOf" srcId="{AA541947-2785-49E3-887A-B13248A0B297}" destId="{B9154028-8601-4783-B14C-572B4BE417A3}" srcOrd="1" destOrd="0" presId="urn:microsoft.com/office/officeart/2005/8/layout/equation1"/>
    <dgm:cxn modelId="{A48CC86A-CD27-4E1D-9D75-C3945535B3CB}" type="presParOf" srcId="{AA541947-2785-49E3-887A-B13248A0B297}" destId="{07D33AA6-DF13-489F-87B2-3616C784B6FF}" srcOrd="2" destOrd="0" presId="urn:microsoft.com/office/officeart/2005/8/layout/equation1"/>
    <dgm:cxn modelId="{7567B75C-E87E-461C-8A15-1B200BD7605B}" type="presParOf" srcId="{AA541947-2785-49E3-887A-B13248A0B297}" destId="{8ED4DC84-7498-4D06-8CD4-7026F0CA0DD8}" srcOrd="3" destOrd="0" presId="urn:microsoft.com/office/officeart/2005/8/layout/equation1"/>
    <dgm:cxn modelId="{02115067-310A-40B4-87DC-9F307C833213}" type="presParOf" srcId="{AA541947-2785-49E3-887A-B13248A0B297}" destId="{CB2DF112-CACE-4508-8C70-90BA2CE19CD0}" srcOrd="4" destOrd="0" presId="urn:microsoft.com/office/officeart/2005/8/layout/equation1"/>
    <dgm:cxn modelId="{6E270B81-8950-45DE-886E-50C091E156C9}" type="presParOf" srcId="{AA541947-2785-49E3-887A-B13248A0B297}" destId="{8B44FA19-C463-4BF6-AECF-C64D2323F7E0}" srcOrd="5" destOrd="0" presId="urn:microsoft.com/office/officeart/2005/8/layout/equation1"/>
    <dgm:cxn modelId="{06883E82-AD31-464B-9660-ED17F825ED43}" type="presParOf" srcId="{AA541947-2785-49E3-887A-B13248A0B297}" destId="{3453B1A4-9065-4964-B0BE-247AE7E4EB47}" srcOrd="6" destOrd="0" presId="urn:microsoft.com/office/officeart/2005/8/layout/equation1"/>
    <dgm:cxn modelId="{896F22D7-3F9F-4F1E-9615-9804B7DEFBFC}" type="presParOf" srcId="{AA541947-2785-49E3-887A-B13248A0B297}" destId="{DD9BC91B-A34E-452D-8FAD-B49B13547AC6}" srcOrd="7" destOrd="0" presId="urn:microsoft.com/office/officeart/2005/8/layout/equation1"/>
    <dgm:cxn modelId="{E4E85B58-915D-45D8-8DD7-9A34B8F4A733}" type="presParOf" srcId="{AA541947-2785-49E3-887A-B13248A0B297}" destId="{A5E8AAF2-B345-4E02-B382-F48DAFF73C7E}" srcOrd="8" destOrd="0" presId="urn:microsoft.com/office/officeart/2005/8/layout/equation1"/>
    <dgm:cxn modelId="{F57D5D19-2580-432D-BE03-FF8047AA9C8C}" type="presParOf" srcId="{AA541947-2785-49E3-887A-B13248A0B297}" destId="{EBFDC628-23F9-4740-960A-BA115E6B71EA}" srcOrd="9" destOrd="0" presId="urn:microsoft.com/office/officeart/2005/8/layout/equation1"/>
    <dgm:cxn modelId="{113FB1E3-8B3E-4E70-9EC3-24AD75819815}" type="presParOf" srcId="{AA541947-2785-49E3-887A-B13248A0B297}" destId="{53DB5BCF-BD69-4ED5-89E5-8644501A6B38}" srcOrd="10" destOrd="0" presId="urn:microsoft.com/office/officeart/2005/8/layout/equation1"/>
    <dgm:cxn modelId="{AB75242B-1064-4EE7-8ADE-BF868A3CAFED}" type="presParOf" srcId="{AA541947-2785-49E3-887A-B13248A0B297}" destId="{E0521F9C-7614-4039-A66C-A678481D9EAD}" srcOrd="11" destOrd="0" presId="urn:microsoft.com/office/officeart/2005/8/layout/equation1"/>
    <dgm:cxn modelId="{4E427851-94AD-4639-A135-1878599880DF}" type="presParOf" srcId="{AA541947-2785-49E3-887A-B13248A0B297}" destId="{9B4993AB-1096-4697-B7C6-C849ADC76094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0A1D27-44FE-4B4E-9F74-A513603B85A0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29EE68A0-A447-4CF6-9FC6-04FFC9B0DDD6}">
      <dgm:prSet phldrT="[Tekst]"/>
      <dgm:spPr/>
      <dgm:t>
        <a:bodyPr/>
        <a:lstStyle/>
        <a:p>
          <a:r>
            <a:rPr lang="nl-NL"/>
            <a:t> </a:t>
          </a:r>
        </a:p>
      </dgm:t>
    </dgm:pt>
    <dgm:pt modelId="{36038CDE-1050-4A73-A86C-5C1879B1236F}" type="parTrans" cxnId="{C4E663FE-F9E9-41EC-AC98-64E5BF8BB2E7}">
      <dgm:prSet/>
      <dgm:spPr/>
      <dgm:t>
        <a:bodyPr/>
        <a:lstStyle/>
        <a:p>
          <a:endParaRPr lang="nl-NL"/>
        </a:p>
      </dgm:t>
    </dgm:pt>
    <dgm:pt modelId="{C1CE42FB-8773-4062-9D5B-DC426F7F2C4D}" type="sibTrans" cxnId="{C4E663FE-F9E9-41EC-AC98-64E5BF8BB2E7}">
      <dgm:prSet/>
      <dgm:spPr/>
      <dgm:t>
        <a:bodyPr/>
        <a:lstStyle/>
        <a:p>
          <a:endParaRPr lang="nl-NL"/>
        </a:p>
      </dgm:t>
    </dgm:pt>
    <dgm:pt modelId="{E4F4F0D2-110B-4B88-8DE7-85B2B3E25AA3}">
      <dgm:prSet phldrT="[Tekst]"/>
      <dgm:spPr/>
      <dgm:t>
        <a:bodyPr/>
        <a:lstStyle/>
        <a:p>
          <a:r>
            <a:rPr lang="nl-NL"/>
            <a:t> </a:t>
          </a:r>
        </a:p>
      </dgm:t>
    </dgm:pt>
    <dgm:pt modelId="{DE1B1F31-CBBA-4DE2-B8F5-9615D682DC04}" type="parTrans" cxnId="{91466863-DC17-404C-918D-EB5B5D2D595A}">
      <dgm:prSet/>
      <dgm:spPr/>
      <dgm:t>
        <a:bodyPr/>
        <a:lstStyle/>
        <a:p>
          <a:endParaRPr lang="nl-NL"/>
        </a:p>
      </dgm:t>
    </dgm:pt>
    <dgm:pt modelId="{8475D598-E7C4-4950-B172-C5B8298A9E00}" type="sibTrans" cxnId="{91466863-DC17-404C-918D-EB5B5D2D595A}">
      <dgm:prSet/>
      <dgm:spPr/>
      <dgm:t>
        <a:bodyPr/>
        <a:lstStyle/>
        <a:p>
          <a:endParaRPr lang="nl-NL"/>
        </a:p>
      </dgm:t>
    </dgm:pt>
    <dgm:pt modelId="{73AE3454-5220-449A-8409-2DCA32D1B5A2}">
      <dgm:prSet phldrT="[Tekst]"/>
      <dgm:spPr/>
      <dgm:t>
        <a:bodyPr/>
        <a:lstStyle/>
        <a:p>
          <a:endParaRPr lang="nl-NL"/>
        </a:p>
      </dgm:t>
    </dgm:pt>
    <dgm:pt modelId="{2BFBFE6C-6CBD-43A0-8238-EDF3B6060E25}" type="parTrans" cxnId="{B490955F-54F8-47A7-BB55-3BCB1511A090}">
      <dgm:prSet/>
      <dgm:spPr/>
      <dgm:t>
        <a:bodyPr/>
        <a:lstStyle/>
        <a:p>
          <a:endParaRPr lang="nl-NL"/>
        </a:p>
      </dgm:t>
    </dgm:pt>
    <dgm:pt modelId="{79B69148-2834-4118-9525-7E00E89E6E54}" type="sibTrans" cxnId="{B490955F-54F8-47A7-BB55-3BCB1511A090}">
      <dgm:prSet/>
      <dgm:spPr/>
      <dgm:t>
        <a:bodyPr/>
        <a:lstStyle/>
        <a:p>
          <a:endParaRPr lang="nl-NL"/>
        </a:p>
      </dgm:t>
    </dgm:pt>
    <dgm:pt modelId="{447270EB-7AC5-4308-B0C2-9C0729B7B18E}">
      <dgm:prSet phldr="0"/>
      <dgm:spPr/>
      <dgm:t>
        <a:bodyPr/>
        <a:lstStyle/>
        <a:p>
          <a:pPr rtl="0"/>
          <a:endParaRPr lang="nl-NL">
            <a:latin typeface="Calibri Light" panose="020F0302020204030204"/>
          </a:endParaRPr>
        </a:p>
      </dgm:t>
    </dgm:pt>
    <dgm:pt modelId="{E6BB4D3C-0189-4A80-830C-7AED70ACCA9E}" type="parTrans" cxnId="{409D9D4B-D951-4CA9-AFBF-00A41E41CB94}">
      <dgm:prSet/>
      <dgm:spPr/>
    </dgm:pt>
    <dgm:pt modelId="{F6DCCACC-DA24-486C-A79B-ECB6447A704A}" type="sibTrans" cxnId="{409D9D4B-D951-4CA9-AFBF-00A41E41CB94}">
      <dgm:prSet/>
      <dgm:spPr/>
    </dgm:pt>
    <dgm:pt modelId="{AA541947-2785-49E3-887A-B13248A0B297}" type="pres">
      <dgm:prSet presAssocID="{130A1D27-44FE-4B4E-9F74-A513603B85A0}" presName="linearFlow" presStyleCnt="0">
        <dgm:presLayoutVars>
          <dgm:dir/>
          <dgm:resizeHandles val="exact"/>
        </dgm:presLayoutVars>
      </dgm:prSet>
      <dgm:spPr/>
    </dgm:pt>
    <dgm:pt modelId="{3EBBB34F-91A6-4A77-BF7F-9C2849AA7779}" type="pres">
      <dgm:prSet presAssocID="{29EE68A0-A447-4CF6-9FC6-04FFC9B0DDD6}" presName="node" presStyleLbl="node1" presStyleIdx="0" presStyleCnt="4">
        <dgm:presLayoutVars>
          <dgm:bulletEnabled val="1"/>
        </dgm:presLayoutVars>
      </dgm:prSet>
      <dgm:spPr/>
    </dgm:pt>
    <dgm:pt modelId="{B9154028-8601-4783-B14C-572B4BE417A3}" type="pres">
      <dgm:prSet presAssocID="{C1CE42FB-8773-4062-9D5B-DC426F7F2C4D}" presName="spacerL" presStyleCnt="0"/>
      <dgm:spPr/>
    </dgm:pt>
    <dgm:pt modelId="{07D33AA6-DF13-489F-87B2-3616C784B6FF}" type="pres">
      <dgm:prSet presAssocID="{C1CE42FB-8773-4062-9D5B-DC426F7F2C4D}" presName="sibTrans" presStyleLbl="sibTrans2D1" presStyleIdx="0" presStyleCnt="3"/>
      <dgm:spPr/>
    </dgm:pt>
    <dgm:pt modelId="{8ED4DC84-7498-4D06-8CD4-7026F0CA0DD8}" type="pres">
      <dgm:prSet presAssocID="{C1CE42FB-8773-4062-9D5B-DC426F7F2C4D}" presName="spacerR" presStyleCnt="0"/>
      <dgm:spPr/>
    </dgm:pt>
    <dgm:pt modelId="{CB2DF112-CACE-4508-8C70-90BA2CE19CD0}" type="pres">
      <dgm:prSet presAssocID="{E4F4F0D2-110B-4B88-8DE7-85B2B3E25AA3}" presName="node" presStyleLbl="node1" presStyleIdx="1" presStyleCnt="4">
        <dgm:presLayoutVars>
          <dgm:bulletEnabled val="1"/>
        </dgm:presLayoutVars>
      </dgm:prSet>
      <dgm:spPr/>
    </dgm:pt>
    <dgm:pt modelId="{8B44FA19-C463-4BF6-AECF-C64D2323F7E0}" type="pres">
      <dgm:prSet presAssocID="{8475D598-E7C4-4950-B172-C5B8298A9E00}" presName="spacerL" presStyleCnt="0"/>
      <dgm:spPr/>
    </dgm:pt>
    <dgm:pt modelId="{3453B1A4-9065-4964-B0BE-247AE7E4EB47}" type="pres">
      <dgm:prSet presAssocID="{8475D598-E7C4-4950-B172-C5B8298A9E00}" presName="sibTrans" presStyleLbl="sibTrans2D1" presStyleIdx="1" presStyleCnt="3"/>
      <dgm:spPr/>
    </dgm:pt>
    <dgm:pt modelId="{DD9BC91B-A34E-452D-8FAD-B49B13547AC6}" type="pres">
      <dgm:prSet presAssocID="{8475D598-E7C4-4950-B172-C5B8298A9E00}" presName="spacerR" presStyleCnt="0"/>
      <dgm:spPr/>
    </dgm:pt>
    <dgm:pt modelId="{A5E8AAF2-B345-4E02-B382-F48DAFF73C7E}" type="pres">
      <dgm:prSet presAssocID="{73AE3454-5220-449A-8409-2DCA32D1B5A2}" presName="node" presStyleLbl="node1" presStyleIdx="2" presStyleCnt="4">
        <dgm:presLayoutVars>
          <dgm:bulletEnabled val="1"/>
        </dgm:presLayoutVars>
      </dgm:prSet>
      <dgm:spPr/>
    </dgm:pt>
    <dgm:pt modelId="{EBFDC628-23F9-4740-960A-BA115E6B71EA}" type="pres">
      <dgm:prSet presAssocID="{79B69148-2834-4118-9525-7E00E89E6E54}" presName="spacerL" presStyleCnt="0"/>
      <dgm:spPr/>
    </dgm:pt>
    <dgm:pt modelId="{53DB5BCF-BD69-4ED5-89E5-8644501A6B38}" type="pres">
      <dgm:prSet presAssocID="{79B69148-2834-4118-9525-7E00E89E6E54}" presName="sibTrans" presStyleLbl="sibTrans2D1" presStyleIdx="2" presStyleCnt="3"/>
      <dgm:spPr/>
    </dgm:pt>
    <dgm:pt modelId="{E0521F9C-7614-4039-A66C-A678481D9EAD}" type="pres">
      <dgm:prSet presAssocID="{79B69148-2834-4118-9525-7E00E89E6E54}" presName="spacerR" presStyleCnt="0"/>
      <dgm:spPr/>
    </dgm:pt>
    <dgm:pt modelId="{9B4993AB-1096-4697-B7C6-C849ADC76094}" type="pres">
      <dgm:prSet presAssocID="{447270EB-7AC5-4308-B0C2-9C0729B7B18E}" presName="node" presStyleLbl="node1" presStyleIdx="3" presStyleCnt="4">
        <dgm:presLayoutVars>
          <dgm:bulletEnabled val="1"/>
        </dgm:presLayoutVars>
      </dgm:prSet>
      <dgm:spPr/>
    </dgm:pt>
  </dgm:ptLst>
  <dgm:cxnLst>
    <dgm:cxn modelId="{7C715812-1CEA-4C39-82AD-D0A33E7E99E7}" type="presOf" srcId="{130A1D27-44FE-4B4E-9F74-A513603B85A0}" destId="{AA541947-2785-49E3-887A-B13248A0B297}" srcOrd="0" destOrd="0" presId="urn:microsoft.com/office/officeart/2005/8/layout/equation1"/>
    <dgm:cxn modelId="{D0187532-B8F0-42B6-8101-E6EA5C1D93EC}" type="presOf" srcId="{C1CE42FB-8773-4062-9D5B-DC426F7F2C4D}" destId="{07D33AA6-DF13-489F-87B2-3616C784B6FF}" srcOrd="0" destOrd="0" presId="urn:microsoft.com/office/officeart/2005/8/layout/equation1"/>
    <dgm:cxn modelId="{B490955F-54F8-47A7-BB55-3BCB1511A090}" srcId="{130A1D27-44FE-4B4E-9F74-A513603B85A0}" destId="{73AE3454-5220-449A-8409-2DCA32D1B5A2}" srcOrd="2" destOrd="0" parTransId="{2BFBFE6C-6CBD-43A0-8238-EDF3B6060E25}" sibTransId="{79B69148-2834-4118-9525-7E00E89E6E54}"/>
    <dgm:cxn modelId="{91466863-DC17-404C-918D-EB5B5D2D595A}" srcId="{130A1D27-44FE-4B4E-9F74-A513603B85A0}" destId="{E4F4F0D2-110B-4B88-8DE7-85B2B3E25AA3}" srcOrd="1" destOrd="0" parTransId="{DE1B1F31-CBBA-4DE2-B8F5-9615D682DC04}" sibTransId="{8475D598-E7C4-4950-B172-C5B8298A9E00}"/>
    <dgm:cxn modelId="{1FE1F449-725C-4EDC-B40C-6E723732CD08}" type="presOf" srcId="{79B69148-2834-4118-9525-7E00E89E6E54}" destId="{53DB5BCF-BD69-4ED5-89E5-8644501A6B38}" srcOrd="0" destOrd="0" presId="urn:microsoft.com/office/officeart/2005/8/layout/equation1"/>
    <dgm:cxn modelId="{409D9D4B-D951-4CA9-AFBF-00A41E41CB94}" srcId="{130A1D27-44FE-4B4E-9F74-A513603B85A0}" destId="{447270EB-7AC5-4308-B0C2-9C0729B7B18E}" srcOrd="3" destOrd="0" parTransId="{E6BB4D3C-0189-4A80-830C-7AED70ACCA9E}" sibTransId="{F6DCCACC-DA24-486C-A79B-ECB6447A704A}"/>
    <dgm:cxn modelId="{F6EE5D8F-57FB-44ED-A7E2-48B4065D6F9A}" type="presOf" srcId="{73AE3454-5220-449A-8409-2DCA32D1B5A2}" destId="{A5E8AAF2-B345-4E02-B382-F48DAFF73C7E}" srcOrd="0" destOrd="0" presId="urn:microsoft.com/office/officeart/2005/8/layout/equation1"/>
    <dgm:cxn modelId="{0F82D795-9A7B-4C66-88F2-E61B98540264}" type="presOf" srcId="{447270EB-7AC5-4308-B0C2-9C0729B7B18E}" destId="{9B4993AB-1096-4697-B7C6-C849ADC76094}" srcOrd="0" destOrd="0" presId="urn:microsoft.com/office/officeart/2005/8/layout/equation1"/>
    <dgm:cxn modelId="{13E987C3-D6A4-4BAF-9A47-0B6F21432218}" type="presOf" srcId="{29EE68A0-A447-4CF6-9FC6-04FFC9B0DDD6}" destId="{3EBBB34F-91A6-4A77-BF7F-9C2849AA7779}" srcOrd="0" destOrd="0" presId="urn:microsoft.com/office/officeart/2005/8/layout/equation1"/>
    <dgm:cxn modelId="{FC7E07C9-65F5-47EE-994C-37DD709F33A8}" type="presOf" srcId="{E4F4F0D2-110B-4B88-8DE7-85B2B3E25AA3}" destId="{CB2DF112-CACE-4508-8C70-90BA2CE19CD0}" srcOrd="0" destOrd="0" presId="urn:microsoft.com/office/officeart/2005/8/layout/equation1"/>
    <dgm:cxn modelId="{1419E1DA-4599-403D-AA38-9A661C4C46B7}" type="presOf" srcId="{8475D598-E7C4-4950-B172-C5B8298A9E00}" destId="{3453B1A4-9065-4964-B0BE-247AE7E4EB47}" srcOrd="0" destOrd="0" presId="urn:microsoft.com/office/officeart/2005/8/layout/equation1"/>
    <dgm:cxn modelId="{C4E663FE-F9E9-41EC-AC98-64E5BF8BB2E7}" srcId="{130A1D27-44FE-4B4E-9F74-A513603B85A0}" destId="{29EE68A0-A447-4CF6-9FC6-04FFC9B0DDD6}" srcOrd="0" destOrd="0" parTransId="{36038CDE-1050-4A73-A86C-5C1879B1236F}" sibTransId="{C1CE42FB-8773-4062-9D5B-DC426F7F2C4D}"/>
    <dgm:cxn modelId="{1D5E9063-28C8-40C2-9162-89A51C5C3CDA}" type="presParOf" srcId="{AA541947-2785-49E3-887A-B13248A0B297}" destId="{3EBBB34F-91A6-4A77-BF7F-9C2849AA7779}" srcOrd="0" destOrd="0" presId="urn:microsoft.com/office/officeart/2005/8/layout/equation1"/>
    <dgm:cxn modelId="{B0AA99E6-28A6-4EE9-B40A-DD7DDA86603E}" type="presParOf" srcId="{AA541947-2785-49E3-887A-B13248A0B297}" destId="{B9154028-8601-4783-B14C-572B4BE417A3}" srcOrd="1" destOrd="0" presId="urn:microsoft.com/office/officeart/2005/8/layout/equation1"/>
    <dgm:cxn modelId="{A48CC86A-CD27-4E1D-9D75-C3945535B3CB}" type="presParOf" srcId="{AA541947-2785-49E3-887A-B13248A0B297}" destId="{07D33AA6-DF13-489F-87B2-3616C784B6FF}" srcOrd="2" destOrd="0" presId="urn:microsoft.com/office/officeart/2005/8/layout/equation1"/>
    <dgm:cxn modelId="{7567B75C-E87E-461C-8A15-1B200BD7605B}" type="presParOf" srcId="{AA541947-2785-49E3-887A-B13248A0B297}" destId="{8ED4DC84-7498-4D06-8CD4-7026F0CA0DD8}" srcOrd="3" destOrd="0" presId="urn:microsoft.com/office/officeart/2005/8/layout/equation1"/>
    <dgm:cxn modelId="{02115067-310A-40B4-87DC-9F307C833213}" type="presParOf" srcId="{AA541947-2785-49E3-887A-B13248A0B297}" destId="{CB2DF112-CACE-4508-8C70-90BA2CE19CD0}" srcOrd="4" destOrd="0" presId="urn:microsoft.com/office/officeart/2005/8/layout/equation1"/>
    <dgm:cxn modelId="{6E270B81-8950-45DE-886E-50C091E156C9}" type="presParOf" srcId="{AA541947-2785-49E3-887A-B13248A0B297}" destId="{8B44FA19-C463-4BF6-AECF-C64D2323F7E0}" srcOrd="5" destOrd="0" presId="urn:microsoft.com/office/officeart/2005/8/layout/equation1"/>
    <dgm:cxn modelId="{06883E82-AD31-464B-9660-ED17F825ED43}" type="presParOf" srcId="{AA541947-2785-49E3-887A-B13248A0B297}" destId="{3453B1A4-9065-4964-B0BE-247AE7E4EB47}" srcOrd="6" destOrd="0" presId="urn:microsoft.com/office/officeart/2005/8/layout/equation1"/>
    <dgm:cxn modelId="{896F22D7-3F9F-4F1E-9615-9804B7DEFBFC}" type="presParOf" srcId="{AA541947-2785-49E3-887A-B13248A0B297}" destId="{DD9BC91B-A34E-452D-8FAD-B49B13547AC6}" srcOrd="7" destOrd="0" presId="urn:microsoft.com/office/officeart/2005/8/layout/equation1"/>
    <dgm:cxn modelId="{E4E85B58-915D-45D8-8DD7-9A34B8F4A733}" type="presParOf" srcId="{AA541947-2785-49E3-887A-B13248A0B297}" destId="{A5E8AAF2-B345-4E02-B382-F48DAFF73C7E}" srcOrd="8" destOrd="0" presId="urn:microsoft.com/office/officeart/2005/8/layout/equation1"/>
    <dgm:cxn modelId="{F57D5D19-2580-432D-BE03-FF8047AA9C8C}" type="presParOf" srcId="{AA541947-2785-49E3-887A-B13248A0B297}" destId="{EBFDC628-23F9-4740-960A-BA115E6B71EA}" srcOrd="9" destOrd="0" presId="urn:microsoft.com/office/officeart/2005/8/layout/equation1"/>
    <dgm:cxn modelId="{113FB1E3-8B3E-4E70-9EC3-24AD75819815}" type="presParOf" srcId="{AA541947-2785-49E3-887A-B13248A0B297}" destId="{53DB5BCF-BD69-4ED5-89E5-8644501A6B38}" srcOrd="10" destOrd="0" presId="urn:microsoft.com/office/officeart/2005/8/layout/equation1"/>
    <dgm:cxn modelId="{AB75242B-1064-4EE7-8ADE-BF868A3CAFED}" type="presParOf" srcId="{AA541947-2785-49E3-887A-B13248A0B297}" destId="{E0521F9C-7614-4039-A66C-A678481D9EAD}" srcOrd="11" destOrd="0" presId="urn:microsoft.com/office/officeart/2005/8/layout/equation1"/>
    <dgm:cxn modelId="{4E427851-94AD-4639-A135-1878599880DF}" type="presParOf" srcId="{AA541947-2785-49E3-887A-B13248A0B297}" destId="{9B4993AB-1096-4697-B7C6-C849ADC76094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4342E3-80AF-4411-B126-E84D054145D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1D1E9BBB-9DB5-4A5B-8B1B-118F79D2CA33}">
      <dgm:prSet phldrT="[Tekst]"/>
      <dgm:spPr/>
      <dgm:t>
        <a:bodyPr/>
        <a:lstStyle/>
        <a:p>
          <a:r>
            <a:rPr lang="nl-NL"/>
            <a:t>2x </a:t>
          </a:r>
          <a:r>
            <a:rPr lang="nl-NL" err="1"/>
            <a:t>spatial</a:t>
          </a:r>
          <a:endParaRPr lang="nl-NL"/>
        </a:p>
      </dgm:t>
    </dgm:pt>
    <dgm:pt modelId="{BE402098-370F-49D3-B5D2-4FD991C55B40}" type="parTrans" cxnId="{3899464C-199B-4AB8-92FB-3308C04BDB74}">
      <dgm:prSet/>
      <dgm:spPr/>
      <dgm:t>
        <a:bodyPr/>
        <a:lstStyle/>
        <a:p>
          <a:endParaRPr lang="nl-NL"/>
        </a:p>
      </dgm:t>
    </dgm:pt>
    <dgm:pt modelId="{C4FEFF62-B75F-40AC-B3FA-3A17198706B9}" type="sibTrans" cxnId="{3899464C-199B-4AB8-92FB-3308C04BDB74}">
      <dgm:prSet/>
      <dgm:spPr/>
      <dgm:t>
        <a:bodyPr/>
        <a:lstStyle/>
        <a:p>
          <a:endParaRPr lang="nl-NL"/>
        </a:p>
      </dgm:t>
    </dgm:pt>
    <dgm:pt modelId="{CF28D11C-9847-4073-BC31-74FC313B3157}">
      <dgm:prSet phldrT="[Tekst]"/>
      <dgm:spPr/>
      <dgm:t>
        <a:bodyPr/>
        <a:lstStyle/>
        <a:p>
          <a:r>
            <a:rPr lang="nl-NL" err="1"/>
            <a:t>Temporal</a:t>
          </a:r>
          <a:endParaRPr lang="nl-NL"/>
        </a:p>
      </dgm:t>
    </dgm:pt>
    <dgm:pt modelId="{1021A1AC-2D3F-4406-8B34-74443F0E0540}" type="parTrans" cxnId="{87E95563-FAB9-48C5-BFC1-2E0B2AA732EF}">
      <dgm:prSet/>
      <dgm:spPr/>
      <dgm:t>
        <a:bodyPr/>
        <a:lstStyle/>
        <a:p>
          <a:endParaRPr lang="nl-NL"/>
        </a:p>
      </dgm:t>
    </dgm:pt>
    <dgm:pt modelId="{B272492A-6457-4535-8707-CA597E87FEF4}" type="sibTrans" cxnId="{87E95563-FAB9-48C5-BFC1-2E0B2AA732EF}">
      <dgm:prSet/>
      <dgm:spPr/>
      <dgm:t>
        <a:bodyPr/>
        <a:lstStyle/>
        <a:p>
          <a:endParaRPr lang="nl-NL"/>
        </a:p>
      </dgm:t>
    </dgm:pt>
    <dgm:pt modelId="{D7A69663-7845-4170-AB3A-366A990016AA}">
      <dgm:prSet phldrT="[Tekst]"/>
      <dgm:spPr/>
      <dgm:t>
        <a:bodyPr/>
        <a:lstStyle/>
        <a:p>
          <a:r>
            <a:rPr lang="nl-NL" err="1"/>
            <a:t>Spectral</a:t>
          </a:r>
          <a:endParaRPr lang="nl-NL"/>
        </a:p>
      </dgm:t>
    </dgm:pt>
    <dgm:pt modelId="{15F74B4C-5433-47D1-A834-E7AB59FFB793}" type="parTrans" cxnId="{8A2786D6-3799-4067-A708-DDAC62A432FB}">
      <dgm:prSet/>
      <dgm:spPr/>
      <dgm:t>
        <a:bodyPr/>
        <a:lstStyle/>
        <a:p>
          <a:endParaRPr lang="nl-NL"/>
        </a:p>
      </dgm:t>
    </dgm:pt>
    <dgm:pt modelId="{CADB5332-0B13-4BDB-B4F5-C52A0EB0D28A}" type="sibTrans" cxnId="{8A2786D6-3799-4067-A708-DDAC62A432FB}">
      <dgm:prSet/>
      <dgm:spPr/>
      <dgm:t>
        <a:bodyPr/>
        <a:lstStyle/>
        <a:p>
          <a:endParaRPr lang="nl-NL"/>
        </a:p>
      </dgm:t>
    </dgm:pt>
    <dgm:pt modelId="{F022A9FB-B812-4974-AFA8-A70B0852FAE6}" type="pres">
      <dgm:prSet presAssocID="{E54342E3-80AF-4411-B126-E84D054145D4}" presName="linear" presStyleCnt="0">
        <dgm:presLayoutVars>
          <dgm:dir/>
          <dgm:resizeHandles val="exact"/>
        </dgm:presLayoutVars>
      </dgm:prSet>
      <dgm:spPr/>
    </dgm:pt>
    <dgm:pt modelId="{4485CF0F-BFF6-4102-A434-9F537FE7B33C}" type="pres">
      <dgm:prSet presAssocID="{1D1E9BBB-9DB5-4A5B-8B1B-118F79D2CA33}" presName="comp" presStyleCnt="0"/>
      <dgm:spPr/>
    </dgm:pt>
    <dgm:pt modelId="{00AE0AA9-756B-4C30-8469-C5D0CD7F06CA}" type="pres">
      <dgm:prSet presAssocID="{1D1E9BBB-9DB5-4A5B-8B1B-118F79D2CA33}" presName="box" presStyleLbl="node1" presStyleIdx="0" presStyleCnt="3"/>
      <dgm:spPr/>
    </dgm:pt>
    <dgm:pt modelId="{4A6801F1-E419-4414-8DF2-E1D8FF0BC749}" type="pres">
      <dgm:prSet presAssocID="{1D1E9BBB-9DB5-4A5B-8B1B-118F79D2CA33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Kaartkompas met effen opvulling"/>
        </a:ext>
      </dgm:extLst>
    </dgm:pt>
    <dgm:pt modelId="{35685C79-593D-4647-B0F1-0E311EC4FD24}" type="pres">
      <dgm:prSet presAssocID="{1D1E9BBB-9DB5-4A5B-8B1B-118F79D2CA33}" presName="text" presStyleLbl="node1" presStyleIdx="0" presStyleCnt="3">
        <dgm:presLayoutVars>
          <dgm:bulletEnabled val="1"/>
        </dgm:presLayoutVars>
      </dgm:prSet>
      <dgm:spPr/>
    </dgm:pt>
    <dgm:pt modelId="{05D3CBE1-BBB4-419A-850E-7D086FA47522}" type="pres">
      <dgm:prSet presAssocID="{C4FEFF62-B75F-40AC-B3FA-3A17198706B9}" presName="spacer" presStyleCnt="0"/>
      <dgm:spPr/>
    </dgm:pt>
    <dgm:pt modelId="{5BDB62DF-EC61-4CBD-B34E-309E738AF020}" type="pres">
      <dgm:prSet presAssocID="{CF28D11C-9847-4073-BC31-74FC313B3157}" presName="comp" presStyleCnt="0"/>
      <dgm:spPr/>
    </dgm:pt>
    <dgm:pt modelId="{DFEF3237-D150-4F6B-B32B-D5ACDBA07D3F}" type="pres">
      <dgm:prSet presAssocID="{CF28D11C-9847-4073-BC31-74FC313B3157}" presName="box" presStyleLbl="node1" presStyleIdx="1" presStyleCnt="3"/>
      <dgm:spPr/>
    </dgm:pt>
    <dgm:pt modelId="{8E713145-E74F-4474-8133-ABEC8B2890E4}" type="pres">
      <dgm:prSet presAssocID="{CF28D11C-9847-4073-BC31-74FC313B3157}" presName="img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Klok met effen opvulling"/>
        </a:ext>
      </dgm:extLst>
    </dgm:pt>
    <dgm:pt modelId="{9F0F867D-FA7F-4287-8A9F-57A93DD9CB37}" type="pres">
      <dgm:prSet presAssocID="{CF28D11C-9847-4073-BC31-74FC313B3157}" presName="text" presStyleLbl="node1" presStyleIdx="1" presStyleCnt="3">
        <dgm:presLayoutVars>
          <dgm:bulletEnabled val="1"/>
        </dgm:presLayoutVars>
      </dgm:prSet>
      <dgm:spPr/>
    </dgm:pt>
    <dgm:pt modelId="{72437F60-841C-4319-8955-B52170DB2040}" type="pres">
      <dgm:prSet presAssocID="{B272492A-6457-4535-8707-CA597E87FEF4}" presName="spacer" presStyleCnt="0"/>
      <dgm:spPr/>
    </dgm:pt>
    <dgm:pt modelId="{9D656FAB-A111-4C06-9AA0-546F9513F4D2}" type="pres">
      <dgm:prSet presAssocID="{D7A69663-7845-4170-AB3A-366A990016AA}" presName="comp" presStyleCnt="0"/>
      <dgm:spPr/>
    </dgm:pt>
    <dgm:pt modelId="{1BC5727A-EB60-46B1-B503-253F91B11671}" type="pres">
      <dgm:prSet presAssocID="{D7A69663-7845-4170-AB3A-366A990016AA}" presName="box" presStyleLbl="node1" presStyleIdx="2" presStyleCnt="3"/>
      <dgm:spPr/>
    </dgm:pt>
    <dgm:pt modelId="{E2D40ED9-0ED0-4426-AFE1-73DC3258486C}" type="pres">
      <dgm:prSet presAssocID="{D7A69663-7845-4170-AB3A-366A990016AA}" presName="img" presStyleLbl="fgImgPlace1" presStyleIdx="2" presStyleCnt="3"/>
      <dgm:spPr/>
    </dgm:pt>
    <dgm:pt modelId="{A889D8D9-C971-493A-B978-3398E600CC62}" type="pres">
      <dgm:prSet presAssocID="{D7A69663-7845-4170-AB3A-366A990016AA}" presName="text" presStyleLbl="node1" presStyleIdx="2" presStyleCnt="3">
        <dgm:presLayoutVars>
          <dgm:bulletEnabled val="1"/>
        </dgm:presLayoutVars>
      </dgm:prSet>
      <dgm:spPr/>
    </dgm:pt>
  </dgm:ptLst>
  <dgm:cxnLst>
    <dgm:cxn modelId="{BEA9A021-E5EA-49FF-B5DA-1F7FA233F5CB}" type="presOf" srcId="{E54342E3-80AF-4411-B126-E84D054145D4}" destId="{F022A9FB-B812-4974-AFA8-A70B0852FAE6}" srcOrd="0" destOrd="0" presId="urn:microsoft.com/office/officeart/2005/8/layout/vList4"/>
    <dgm:cxn modelId="{72331C35-A163-4DBD-8AAC-7775FED81008}" type="presOf" srcId="{D7A69663-7845-4170-AB3A-366A990016AA}" destId="{1BC5727A-EB60-46B1-B503-253F91B11671}" srcOrd="0" destOrd="0" presId="urn:microsoft.com/office/officeart/2005/8/layout/vList4"/>
    <dgm:cxn modelId="{4CDF0736-BD61-4039-A707-234A2F49BDEB}" type="presOf" srcId="{1D1E9BBB-9DB5-4A5B-8B1B-118F79D2CA33}" destId="{00AE0AA9-756B-4C30-8469-C5D0CD7F06CA}" srcOrd="0" destOrd="0" presId="urn:microsoft.com/office/officeart/2005/8/layout/vList4"/>
    <dgm:cxn modelId="{8277023D-5D0C-43CA-9FDD-630F507BF8BC}" type="presOf" srcId="{CF28D11C-9847-4073-BC31-74FC313B3157}" destId="{DFEF3237-D150-4F6B-B32B-D5ACDBA07D3F}" srcOrd="0" destOrd="0" presId="urn:microsoft.com/office/officeart/2005/8/layout/vList4"/>
    <dgm:cxn modelId="{87E95563-FAB9-48C5-BFC1-2E0B2AA732EF}" srcId="{E54342E3-80AF-4411-B126-E84D054145D4}" destId="{CF28D11C-9847-4073-BC31-74FC313B3157}" srcOrd="1" destOrd="0" parTransId="{1021A1AC-2D3F-4406-8B34-74443F0E0540}" sibTransId="{B272492A-6457-4535-8707-CA597E87FEF4}"/>
    <dgm:cxn modelId="{83219045-CF39-496F-94D2-A73014C68E33}" type="presOf" srcId="{1D1E9BBB-9DB5-4A5B-8B1B-118F79D2CA33}" destId="{35685C79-593D-4647-B0F1-0E311EC4FD24}" srcOrd="1" destOrd="0" presId="urn:microsoft.com/office/officeart/2005/8/layout/vList4"/>
    <dgm:cxn modelId="{1E0EE349-0391-4CF8-8204-0CF7BAFBD624}" type="presOf" srcId="{D7A69663-7845-4170-AB3A-366A990016AA}" destId="{A889D8D9-C971-493A-B978-3398E600CC62}" srcOrd="1" destOrd="0" presId="urn:microsoft.com/office/officeart/2005/8/layout/vList4"/>
    <dgm:cxn modelId="{3899464C-199B-4AB8-92FB-3308C04BDB74}" srcId="{E54342E3-80AF-4411-B126-E84D054145D4}" destId="{1D1E9BBB-9DB5-4A5B-8B1B-118F79D2CA33}" srcOrd="0" destOrd="0" parTransId="{BE402098-370F-49D3-B5D2-4FD991C55B40}" sibTransId="{C4FEFF62-B75F-40AC-B3FA-3A17198706B9}"/>
    <dgm:cxn modelId="{8A2786D6-3799-4067-A708-DDAC62A432FB}" srcId="{E54342E3-80AF-4411-B126-E84D054145D4}" destId="{D7A69663-7845-4170-AB3A-366A990016AA}" srcOrd="2" destOrd="0" parTransId="{15F74B4C-5433-47D1-A834-E7AB59FFB793}" sibTransId="{CADB5332-0B13-4BDB-B4F5-C52A0EB0D28A}"/>
    <dgm:cxn modelId="{7EC017D8-2633-45DE-A92C-FDED5ECE3983}" type="presOf" srcId="{CF28D11C-9847-4073-BC31-74FC313B3157}" destId="{9F0F867D-FA7F-4287-8A9F-57A93DD9CB37}" srcOrd="1" destOrd="0" presId="urn:microsoft.com/office/officeart/2005/8/layout/vList4"/>
    <dgm:cxn modelId="{16A0EEDE-E64F-4E90-BADA-50489F6065E5}" type="presParOf" srcId="{F022A9FB-B812-4974-AFA8-A70B0852FAE6}" destId="{4485CF0F-BFF6-4102-A434-9F537FE7B33C}" srcOrd="0" destOrd="0" presId="urn:microsoft.com/office/officeart/2005/8/layout/vList4"/>
    <dgm:cxn modelId="{25FF8FD8-2BCD-48ED-91A0-1C2B602C7009}" type="presParOf" srcId="{4485CF0F-BFF6-4102-A434-9F537FE7B33C}" destId="{00AE0AA9-756B-4C30-8469-C5D0CD7F06CA}" srcOrd="0" destOrd="0" presId="urn:microsoft.com/office/officeart/2005/8/layout/vList4"/>
    <dgm:cxn modelId="{4E3EEEAD-E5D8-4377-B31B-409479722159}" type="presParOf" srcId="{4485CF0F-BFF6-4102-A434-9F537FE7B33C}" destId="{4A6801F1-E419-4414-8DF2-E1D8FF0BC749}" srcOrd="1" destOrd="0" presId="urn:microsoft.com/office/officeart/2005/8/layout/vList4"/>
    <dgm:cxn modelId="{7EC590B4-77F5-414C-8D4F-0B53512B0E30}" type="presParOf" srcId="{4485CF0F-BFF6-4102-A434-9F537FE7B33C}" destId="{35685C79-593D-4647-B0F1-0E311EC4FD24}" srcOrd="2" destOrd="0" presId="urn:microsoft.com/office/officeart/2005/8/layout/vList4"/>
    <dgm:cxn modelId="{4C0FA92A-AAB5-4C0B-A6F0-1EB579B2E3F4}" type="presParOf" srcId="{F022A9FB-B812-4974-AFA8-A70B0852FAE6}" destId="{05D3CBE1-BBB4-419A-850E-7D086FA47522}" srcOrd="1" destOrd="0" presId="urn:microsoft.com/office/officeart/2005/8/layout/vList4"/>
    <dgm:cxn modelId="{CD8CDBED-D502-4F1C-9746-B976A0C7BD37}" type="presParOf" srcId="{F022A9FB-B812-4974-AFA8-A70B0852FAE6}" destId="{5BDB62DF-EC61-4CBD-B34E-309E738AF020}" srcOrd="2" destOrd="0" presId="urn:microsoft.com/office/officeart/2005/8/layout/vList4"/>
    <dgm:cxn modelId="{3320DFE4-77F0-4523-9057-F3F49AE8078F}" type="presParOf" srcId="{5BDB62DF-EC61-4CBD-B34E-309E738AF020}" destId="{DFEF3237-D150-4F6B-B32B-D5ACDBA07D3F}" srcOrd="0" destOrd="0" presId="urn:microsoft.com/office/officeart/2005/8/layout/vList4"/>
    <dgm:cxn modelId="{41DEB4E6-FAC8-4EBF-8982-A50C58DBB26B}" type="presParOf" srcId="{5BDB62DF-EC61-4CBD-B34E-309E738AF020}" destId="{8E713145-E74F-4474-8133-ABEC8B2890E4}" srcOrd="1" destOrd="0" presId="urn:microsoft.com/office/officeart/2005/8/layout/vList4"/>
    <dgm:cxn modelId="{8940226A-D361-4372-BE21-DBAEEC659C93}" type="presParOf" srcId="{5BDB62DF-EC61-4CBD-B34E-309E738AF020}" destId="{9F0F867D-FA7F-4287-8A9F-57A93DD9CB37}" srcOrd="2" destOrd="0" presId="urn:microsoft.com/office/officeart/2005/8/layout/vList4"/>
    <dgm:cxn modelId="{85F42B43-09C0-4A39-97A8-3280300C4E84}" type="presParOf" srcId="{F022A9FB-B812-4974-AFA8-A70B0852FAE6}" destId="{72437F60-841C-4319-8955-B52170DB2040}" srcOrd="3" destOrd="0" presId="urn:microsoft.com/office/officeart/2005/8/layout/vList4"/>
    <dgm:cxn modelId="{6624F4AE-19CD-4A75-B326-071C413F25E9}" type="presParOf" srcId="{F022A9FB-B812-4974-AFA8-A70B0852FAE6}" destId="{9D656FAB-A111-4C06-9AA0-546F9513F4D2}" srcOrd="4" destOrd="0" presId="urn:microsoft.com/office/officeart/2005/8/layout/vList4"/>
    <dgm:cxn modelId="{A6E4A2F4-C7AE-41DC-8F62-B7D50C297D5E}" type="presParOf" srcId="{9D656FAB-A111-4C06-9AA0-546F9513F4D2}" destId="{1BC5727A-EB60-46B1-B503-253F91B11671}" srcOrd="0" destOrd="0" presId="urn:microsoft.com/office/officeart/2005/8/layout/vList4"/>
    <dgm:cxn modelId="{693DC03B-3E5D-4D74-B694-64C738755964}" type="presParOf" srcId="{9D656FAB-A111-4C06-9AA0-546F9513F4D2}" destId="{E2D40ED9-0ED0-4426-AFE1-73DC3258486C}" srcOrd="1" destOrd="0" presId="urn:microsoft.com/office/officeart/2005/8/layout/vList4"/>
    <dgm:cxn modelId="{ECEED55A-E284-4897-A453-253EE18F991E}" type="presParOf" srcId="{9D656FAB-A111-4C06-9AA0-546F9513F4D2}" destId="{A889D8D9-C971-493A-B978-3398E600CC6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4342E3-80AF-4411-B126-E84D054145D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1D1E9BBB-9DB5-4A5B-8B1B-118F79D2CA33}">
      <dgm:prSet phldrT="[Tekst]"/>
      <dgm:spPr/>
      <dgm:t>
        <a:bodyPr/>
        <a:lstStyle/>
        <a:p>
          <a:r>
            <a:rPr lang="nl-NL"/>
            <a:t>2x </a:t>
          </a:r>
          <a:r>
            <a:rPr lang="nl-NL" err="1"/>
            <a:t>spatial</a:t>
          </a:r>
          <a:endParaRPr lang="nl-NL"/>
        </a:p>
      </dgm:t>
    </dgm:pt>
    <dgm:pt modelId="{BE402098-370F-49D3-B5D2-4FD991C55B40}" type="parTrans" cxnId="{3899464C-199B-4AB8-92FB-3308C04BDB74}">
      <dgm:prSet/>
      <dgm:spPr/>
      <dgm:t>
        <a:bodyPr/>
        <a:lstStyle/>
        <a:p>
          <a:endParaRPr lang="nl-NL"/>
        </a:p>
      </dgm:t>
    </dgm:pt>
    <dgm:pt modelId="{C4FEFF62-B75F-40AC-B3FA-3A17198706B9}" type="sibTrans" cxnId="{3899464C-199B-4AB8-92FB-3308C04BDB74}">
      <dgm:prSet/>
      <dgm:spPr/>
      <dgm:t>
        <a:bodyPr/>
        <a:lstStyle/>
        <a:p>
          <a:endParaRPr lang="nl-NL"/>
        </a:p>
      </dgm:t>
    </dgm:pt>
    <dgm:pt modelId="{CF28D11C-9847-4073-BC31-74FC313B3157}">
      <dgm:prSet phldrT="[Tekst]"/>
      <dgm:spPr/>
      <dgm:t>
        <a:bodyPr/>
        <a:lstStyle/>
        <a:p>
          <a:r>
            <a:rPr lang="nl-NL" err="1"/>
            <a:t>Temporal</a:t>
          </a:r>
          <a:endParaRPr lang="nl-NL"/>
        </a:p>
      </dgm:t>
    </dgm:pt>
    <dgm:pt modelId="{1021A1AC-2D3F-4406-8B34-74443F0E0540}" type="parTrans" cxnId="{87E95563-FAB9-48C5-BFC1-2E0B2AA732EF}">
      <dgm:prSet/>
      <dgm:spPr/>
      <dgm:t>
        <a:bodyPr/>
        <a:lstStyle/>
        <a:p>
          <a:endParaRPr lang="nl-NL"/>
        </a:p>
      </dgm:t>
    </dgm:pt>
    <dgm:pt modelId="{B272492A-6457-4535-8707-CA597E87FEF4}" type="sibTrans" cxnId="{87E95563-FAB9-48C5-BFC1-2E0B2AA732EF}">
      <dgm:prSet/>
      <dgm:spPr/>
      <dgm:t>
        <a:bodyPr/>
        <a:lstStyle/>
        <a:p>
          <a:endParaRPr lang="nl-NL"/>
        </a:p>
      </dgm:t>
    </dgm:pt>
    <dgm:pt modelId="{D7A69663-7845-4170-AB3A-366A990016AA}">
      <dgm:prSet phldrT="[Tekst]"/>
      <dgm:spPr/>
      <dgm:t>
        <a:bodyPr/>
        <a:lstStyle/>
        <a:p>
          <a:r>
            <a:rPr lang="nl-NL" err="1"/>
            <a:t>Spectral</a:t>
          </a:r>
          <a:endParaRPr lang="nl-NL"/>
        </a:p>
      </dgm:t>
    </dgm:pt>
    <dgm:pt modelId="{15F74B4C-5433-47D1-A834-E7AB59FFB793}" type="parTrans" cxnId="{8A2786D6-3799-4067-A708-DDAC62A432FB}">
      <dgm:prSet/>
      <dgm:spPr/>
      <dgm:t>
        <a:bodyPr/>
        <a:lstStyle/>
        <a:p>
          <a:endParaRPr lang="nl-NL"/>
        </a:p>
      </dgm:t>
    </dgm:pt>
    <dgm:pt modelId="{CADB5332-0B13-4BDB-B4F5-C52A0EB0D28A}" type="sibTrans" cxnId="{8A2786D6-3799-4067-A708-DDAC62A432FB}">
      <dgm:prSet/>
      <dgm:spPr/>
      <dgm:t>
        <a:bodyPr/>
        <a:lstStyle/>
        <a:p>
          <a:endParaRPr lang="nl-NL"/>
        </a:p>
      </dgm:t>
    </dgm:pt>
    <dgm:pt modelId="{F022A9FB-B812-4974-AFA8-A70B0852FAE6}" type="pres">
      <dgm:prSet presAssocID="{E54342E3-80AF-4411-B126-E84D054145D4}" presName="linear" presStyleCnt="0">
        <dgm:presLayoutVars>
          <dgm:dir/>
          <dgm:resizeHandles val="exact"/>
        </dgm:presLayoutVars>
      </dgm:prSet>
      <dgm:spPr/>
    </dgm:pt>
    <dgm:pt modelId="{4485CF0F-BFF6-4102-A434-9F537FE7B33C}" type="pres">
      <dgm:prSet presAssocID="{1D1E9BBB-9DB5-4A5B-8B1B-118F79D2CA33}" presName="comp" presStyleCnt="0"/>
      <dgm:spPr/>
    </dgm:pt>
    <dgm:pt modelId="{00AE0AA9-756B-4C30-8469-C5D0CD7F06CA}" type="pres">
      <dgm:prSet presAssocID="{1D1E9BBB-9DB5-4A5B-8B1B-118F79D2CA33}" presName="box" presStyleLbl="node1" presStyleIdx="0" presStyleCnt="3"/>
      <dgm:spPr/>
    </dgm:pt>
    <dgm:pt modelId="{4A6801F1-E419-4414-8DF2-E1D8FF0BC749}" type="pres">
      <dgm:prSet presAssocID="{1D1E9BBB-9DB5-4A5B-8B1B-118F79D2CA33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Kaartkompas met effen opvulling"/>
        </a:ext>
      </dgm:extLst>
    </dgm:pt>
    <dgm:pt modelId="{35685C79-593D-4647-B0F1-0E311EC4FD24}" type="pres">
      <dgm:prSet presAssocID="{1D1E9BBB-9DB5-4A5B-8B1B-118F79D2CA33}" presName="text" presStyleLbl="node1" presStyleIdx="0" presStyleCnt="3">
        <dgm:presLayoutVars>
          <dgm:bulletEnabled val="1"/>
        </dgm:presLayoutVars>
      </dgm:prSet>
      <dgm:spPr/>
    </dgm:pt>
    <dgm:pt modelId="{05D3CBE1-BBB4-419A-850E-7D086FA47522}" type="pres">
      <dgm:prSet presAssocID="{C4FEFF62-B75F-40AC-B3FA-3A17198706B9}" presName="spacer" presStyleCnt="0"/>
      <dgm:spPr/>
    </dgm:pt>
    <dgm:pt modelId="{5BDB62DF-EC61-4CBD-B34E-309E738AF020}" type="pres">
      <dgm:prSet presAssocID="{CF28D11C-9847-4073-BC31-74FC313B3157}" presName="comp" presStyleCnt="0"/>
      <dgm:spPr/>
    </dgm:pt>
    <dgm:pt modelId="{DFEF3237-D150-4F6B-B32B-D5ACDBA07D3F}" type="pres">
      <dgm:prSet presAssocID="{CF28D11C-9847-4073-BC31-74FC313B3157}" presName="box" presStyleLbl="node1" presStyleIdx="1" presStyleCnt="3"/>
      <dgm:spPr/>
    </dgm:pt>
    <dgm:pt modelId="{8E713145-E74F-4474-8133-ABEC8B2890E4}" type="pres">
      <dgm:prSet presAssocID="{CF28D11C-9847-4073-BC31-74FC313B3157}" presName="img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Klok met effen opvulling"/>
        </a:ext>
      </dgm:extLst>
    </dgm:pt>
    <dgm:pt modelId="{9F0F867D-FA7F-4287-8A9F-57A93DD9CB37}" type="pres">
      <dgm:prSet presAssocID="{CF28D11C-9847-4073-BC31-74FC313B3157}" presName="text" presStyleLbl="node1" presStyleIdx="1" presStyleCnt="3">
        <dgm:presLayoutVars>
          <dgm:bulletEnabled val="1"/>
        </dgm:presLayoutVars>
      </dgm:prSet>
      <dgm:spPr/>
    </dgm:pt>
    <dgm:pt modelId="{72437F60-841C-4319-8955-B52170DB2040}" type="pres">
      <dgm:prSet presAssocID="{B272492A-6457-4535-8707-CA597E87FEF4}" presName="spacer" presStyleCnt="0"/>
      <dgm:spPr/>
    </dgm:pt>
    <dgm:pt modelId="{9D656FAB-A111-4C06-9AA0-546F9513F4D2}" type="pres">
      <dgm:prSet presAssocID="{D7A69663-7845-4170-AB3A-366A990016AA}" presName="comp" presStyleCnt="0"/>
      <dgm:spPr/>
    </dgm:pt>
    <dgm:pt modelId="{1BC5727A-EB60-46B1-B503-253F91B11671}" type="pres">
      <dgm:prSet presAssocID="{D7A69663-7845-4170-AB3A-366A990016AA}" presName="box" presStyleLbl="node1" presStyleIdx="2" presStyleCnt="3"/>
      <dgm:spPr/>
    </dgm:pt>
    <dgm:pt modelId="{E2D40ED9-0ED0-4426-AFE1-73DC3258486C}" type="pres">
      <dgm:prSet presAssocID="{D7A69663-7845-4170-AB3A-366A990016AA}" presName="img" presStyleLbl="fgImgPlace1" presStyleIdx="2" presStyleCnt="3"/>
      <dgm:spPr/>
    </dgm:pt>
    <dgm:pt modelId="{A889D8D9-C971-493A-B978-3398E600CC62}" type="pres">
      <dgm:prSet presAssocID="{D7A69663-7845-4170-AB3A-366A990016AA}" presName="text" presStyleLbl="node1" presStyleIdx="2" presStyleCnt="3">
        <dgm:presLayoutVars>
          <dgm:bulletEnabled val="1"/>
        </dgm:presLayoutVars>
      </dgm:prSet>
      <dgm:spPr/>
    </dgm:pt>
  </dgm:ptLst>
  <dgm:cxnLst>
    <dgm:cxn modelId="{BEA9A021-E5EA-49FF-B5DA-1F7FA233F5CB}" type="presOf" srcId="{E54342E3-80AF-4411-B126-E84D054145D4}" destId="{F022A9FB-B812-4974-AFA8-A70B0852FAE6}" srcOrd="0" destOrd="0" presId="urn:microsoft.com/office/officeart/2005/8/layout/vList4"/>
    <dgm:cxn modelId="{72331C35-A163-4DBD-8AAC-7775FED81008}" type="presOf" srcId="{D7A69663-7845-4170-AB3A-366A990016AA}" destId="{1BC5727A-EB60-46B1-B503-253F91B11671}" srcOrd="0" destOrd="0" presId="urn:microsoft.com/office/officeart/2005/8/layout/vList4"/>
    <dgm:cxn modelId="{4CDF0736-BD61-4039-A707-234A2F49BDEB}" type="presOf" srcId="{1D1E9BBB-9DB5-4A5B-8B1B-118F79D2CA33}" destId="{00AE0AA9-756B-4C30-8469-C5D0CD7F06CA}" srcOrd="0" destOrd="0" presId="urn:microsoft.com/office/officeart/2005/8/layout/vList4"/>
    <dgm:cxn modelId="{8277023D-5D0C-43CA-9FDD-630F507BF8BC}" type="presOf" srcId="{CF28D11C-9847-4073-BC31-74FC313B3157}" destId="{DFEF3237-D150-4F6B-B32B-D5ACDBA07D3F}" srcOrd="0" destOrd="0" presId="urn:microsoft.com/office/officeart/2005/8/layout/vList4"/>
    <dgm:cxn modelId="{87E95563-FAB9-48C5-BFC1-2E0B2AA732EF}" srcId="{E54342E3-80AF-4411-B126-E84D054145D4}" destId="{CF28D11C-9847-4073-BC31-74FC313B3157}" srcOrd="1" destOrd="0" parTransId="{1021A1AC-2D3F-4406-8B34-74443F0E0540}" sibTransId="{B272492A-6457-4535-8707-CA597E87FEF4}"/>
    <dgm:cxn modelId="{83219045-CF39-496F-94D2-A73014C68E33}" type="presOf" srcId="{1D1E9BBB-9DB5-4A5B-8B1B-118F79D2CA33}" destId="{35685C79-593D-4647-B0F1-0E311EC4FD24}" srcOrd="1" destOrd="0" presId="urn:microsoft.com/office/officeart/2005/8/layout/vList4"/>
    <dgm:cxn modelId="{1E0EE349-0391-4CF8-8204-0CF7BAFBD624}" type="presOf" srcId="{D7A69663-7845-4170-AB3A-366A990016AA}" destId="{A889D8D9-C971-493A-B978-3398E600CC62}" srcOrd="1" destOrd="0" presId="urn:microsoft.com/office/officeart/2005/8/layout/vList4"/>
    <dgm:cxn modelId="{3899464C-199B-4AB8-92FB-3308C04BDB74}" srcId="{E54342E3-80AF-4411-B126-E84D054145D4}" destId="{1D1E9BBB-9DB5-4A5B-8B1B-118F79D2CA33}" srcOrd="0" destOrd="0" parTransId="{BE402098-370F-49D3-B5D2-4FD991C55B40}" sibTransId="{C4FEFF62-B75F-40AC-B3FA-3A17198706B9}"/>
    <dgm:cxn modelId="{8A2786D6-3799-4067-A708-DDAC62A432FB}" srcId="{E54342E3-80AF-4411-B126-E84D054145D4}" destId="{D7A69663-7845-4170-AB3A-366A990016AA}" srcOrd="2" destOrd="0" parTransId="{15F74B4C-5433-47D1-A834-E7AB59FFB793}" sibTransId="{CADB5332-0B13-4BDB-B4F5-C52A0EB0D28A}"/>
    <dgm:cxn modelId="{7EC017D8-2633-45DE-A92C-FDED5ECE3983}" type="presOf" srcId="{CF28D11C-9847-4073-BC31-74FC313B3157}" destId="{9F0F867D-FA7F-4287-8A9F-57A93DD9CB37}" srcOrd="1" destOrd="0" presId="urn:microsoft.com/office/officeart/2005/8/layout/vList4"/>
    <dgm:cxn modelId="{16A0EEDE-E64F-4E90-BADA-50489F6065E5}" type="presParOf" srcId="{F022A9FB-B812-4974-AFA8-A70B0852FAE6}" destId="{4485CF0F-BFF6-4102-A434-9F537FE7B33C}" srcOrd="0" destOrd="0" presId="urn:microsoft.com/office/officeart/2005/8/layout/vList4"/>
    <dgm:cxn modelId="{25FF8FD8-2BCD-48ED-91A0-1C2B602C7009}" type="presParOf" srcId="{4485CF0F-BFF6-4102-A434-9F537FE7B33C}" destId="{00AE0AA9-756B-4C30-8469-C5D0CD7F06CA}" srcOrd="0" destOrd="0" presId="urn:microsoft.com/office/officeart/2005/8/layout/vList4"/>
    <dgm:cxn modelId="{4E3EEEAD-E5D8-4377-B31B-409479722159}" type="presParOf" srcId="{4485CF0F-BFF6-4102-A434-9F537FE7B33C}" destId="{4A6801F1-E419-4414-8DF2-E1D8FF0BC749}" srcOrd="1" destOrd="0" presId="urn:microsoft.com/office/officeart/2005/8/layout/vList4"/>
    <dgm:cxn modelId="{7EC590B4-77F5-414C-8D4F-0B53512B0E30}" type="presParOf" srcId="{4485CF0F-BFF6-4102-A434-9F537FE7B33C}" destId="{35685C79-593D-4647-B0F1-0E311EC4FD24}" srcOrd="2" destOrd="0" presId="urn:microsoft.com/office/officeart/2005/8/layout/vList4"/>
    <dgm:cxn modelId="{4C0FA92A-AAB5-4C0B-A6F0-1EB579B2E3F4}" type="presParOf" srcId="{F022A9FB-B812-4974-AFA8-A70B0852FAE6}" destId="{05D3CBE1-BBB4-419A-850E-7D086FA47522}" srcOrd="1" destOrd="0" presId="urn:microsoft.com/office/officeart/2005/8/layout/vList4"/>
    <dgm:cxn modelId="{CD8CDBED-D502-4F1C-9746-B976A0C7BD37}" type="presParOf" srcId="{F022A9FB-B812-4974-AFA8-A70B0852FAE6}" destId="{5BDB62DF-EC61-4CBD-B34E-309E738AF020}" srcOrd="2" destOrd="0" presId="urn:microsoft.com/office/officeart/2005/8/layout/vList4"/>
    <dgm:cxn modelId="{3320DFE4-77F0-4523-9057-F3F49AE8078F}" type="presParOf" srcId="{5BDB62DF-EC61-4CBD-B34E-309E738AF020}" destId="{DFEF3237-D150-4F6B-B32B-D5ACDBA07D3F}" srcOrd="0" destOrd="0" presId="urn:microsoft.com/office/officeart/2005/8/layout/vList4"/>
    <dgm:cxn modelId="{41DEB4E6-FAC8-4EBF-8982-A50C58DBB26B}" type="presParOf" srcId="{5BDB62DF-EC61-4CBD-B34E-309E738AF020}" destId="{8E713145-E74F-4474-8133-ABEC8B2890E4}" srcOrd="1" destOrd="0" presId="urn:microsoft.com/office/officeart/2005/8/layout/vList4"/>
    <dgm:cxn modelId="{8940226A-D361-4372-BE21-DBAEEC659C93}" type="presParOf" srcId="{5BDB62DF-EC61-4CBD-B34E-309E738AF020}" destId="{9F0F867D-FA7F-4287-8A9F-57A93DD9CB37}" srcOrd="2" destOrd="0" presId="urn:microsoft.com/office/officeart/2005/8/layout/vList4"/>
    <dgm:cxn modelId="{85F42B43-09C0-4A39-97A8-3280300C4E84}" type="presParOf" srcId="{F022A9FB-B812-4974-AFA8-A70B0852FAE6}" destId="{72437F60-841C-4319-8955-B52170DB2040}" srcOrd="3" destOrd="0" presId="urn:microsoft.com/office/officeart/2005/8/layout/vList4"/>
    <dgm:cxn modelId="{6624F4AE-19CD-4A75-B326-071C413F25E9}" type="presParOf" srcId="{F022A9FB-B812-4974-AFA8-A70B0852FAE6}" destId="{9D656FAB-A111-4C06-9AA0-546F9513F4D2}" srcOrd="4" destOrd="0" presId="urn:microsoft.com/office/officeart/2005/8/layout/vList4"/>
    <dgm:cxn modelId="{A6E4A2F4-C7AE-41DC-8F62-B7D50C297D5E}" type="presParOf" srcId="{9D656FAB-A111-4C06-9AA0-546F9513F4D2}" destId="{1BC5727A-EB60-46B1-B503-253F91B11671}" srcOrd="0" destOrd="0" presId="urn:microsoft.com/office/officeart/2005/8/layout/vList4"/>
    <dgm:cxn modelId="{693DC03B-3E5D-4D74-B694-64C738755964}" type="presParOf" srcId="{9D656FAB-A111-4C06-9AA0-546F9513F4D2}" destId="{E2D40ED9-0ED0-4426-AFE1-73DC3258486C}" srcOrd="1" destOrd="0" presId="urn:microsoft.com/office/officeart/2005/8/layout/vList4"/>
    <dgm:cxn modelId="{ECEED55A-E284-4897-A453-253EE18F991E}" type="presParOf" srcId="{9D656FAB-A111-4C06-9AA0-546F9513F4D2}" destId="{A889D8D9-C971-493A-B978-3398E600CC6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4342E3-80AF-4411-B126-E84D054145D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1D1E9BBB-9DB5-4A5B-8B1B-118F79D2CA33}">
      <dgm:prSet phldrT="[Tekst]"/>
      <dgm:spPr/>
      <dgm:t>
        <a:bodyPr/>
        <a:lstStyle/>
        <a:p>
          <a:r>
            <a:rPr lang="nl-NL"/>
            <a:t>2x </a:t>
          </a:r>
          <a:r>
            <a:rPr lang="nl-NL" err="1"/>
            <a:t>spatial</a:t>
          </a:r>
          <a:endParaRPr lang="nl-NL"/>
        </a:p>
      </dgm:t>
    </dgm:pt>
    <dgm:pt modelId="{BE402098-370F-49D3-B5D2-4FD991C55B40}" type="parTrans" cxnId="{3899464C-199B-4AB8-92FB-3308C04BDB74}">
      <dgm:prSet/>
      <dgm:spPr/>
      <dgm:t>
        <a:bodyPr/>
        <a:lstStyle/>
        <a:p>
          <a:endParaRPr lang="nl-NL"/>
        </a:p>
      </dgm:t>
    </dgm:pt>
    <dgm:pt modelId="{C4FEFF62-B75F-40AC-B3FA-3A17198706B9}" type="sibTrans" cxnId="{3899464C-199B-4AB8-92FB-3308C04BDB74}">
      <dgm:prSet/>
      <dgm:spPr/>
      <dgm:t>
        <a:bodyPr/>
        <a:lstStyle/>
        <a:p>
          <a:endParaRPr lang="nl-NL"/>
        </a:p>
      </dgm:t>
    </dgm:pt>
    <dgm:pt modelId="{CF28D11C-9847-4073-BC31-74FC313B3157}">
      <dgm:prSet phldrT="[Tekst]"/>
      <dgm:spPr>
        <a:solidFill>
          <a:srgbClr val="DCAAAA"/>
        </a:solidFill>
      </dgm:spPr>
      <dgm:t>
        <a:bodyPr/>
        <a:lstStyle/>
        <a:p>
          <a:r>
            <a:rPr lang="nl-NL" err="1"/>
            <a:t>Temporal</a:t>
          </a:r>
          <a:endParaRPr lang="nl-NL"/>
        </a:p>
      </dgm:t>
    </dgm:pt>
    <dgm:pt modelId="{1021A1AC-2D3F-4406-8B34-74443F0E0540}" type="parTrans" cxnId="{87E95563-FAB9-48C5-BFC1-2E0B2AA732EF}">
      <dgm:prSet/>
      <dgm:spPr/>
      <dgm:t>
        <a:bodyPr/>
        <a:lstStyle/>
        <a:p>
          <a:endParaRPr lang="nl-NL"/>
        </a:p>
      </dgm:t>
    </dgm:pt>
    <dgm:pt modelId="{B272492A-6457-4535-8707-CA597E87FEF4}" type="sibTrans" cxnId="{87E95563-FAB9-48C5-BFC1-2E0B2AA732EF}">
      <dgm:prSet/>
      <dgm:spPr/>
      <dgm:t>
        <a:bodyPr/>
        <a:lstStyle/>
        <a:p>
          <a:endParaRPr lang="nl-NL"/>
        </a:p>
      </dgm:t>
    </dgm:pt>
    <dgm:pt modelId="{D7A69663-7845-4170-AB3A-366A990016AA}">
      <dgm:prSet phldrT="[Tekst]"/>
      <dgm:spPr>
        <a:solidFill>
          <a:srgbClr val="DCAAAA"/>
        </a:solidFill>
      </dgm:spPr>
      <dgm:t>
        <a:bodyPr/>
        <a:lstStyle/>
        <a:p>
          <a:r>
            <a:rPr lang="nl-NL" err="1"/>
            <a:t>Spectral</a:t>
          </a:r>
          <a:endParaRPr lang="nl-NL"/>
        </a:p>
      </dgm:t>
    </dgm:pt>
    <dgm:pt modelId="{15F74B4C-5433-47D1-A834-E7AB59FFB793}" type="parTrans" cxnId="{8A2786D6-3799-4067-A708-DDAC62A432FB}">
      <dgm:prSet/>
      <dgm:spPr/>
      <dgm:t>
        <a:bodyPr/>
        <a:lstStyle/>
        <a:p>
          <a:endParaRPr lang="nl-NL"/>
        </a:p>
      </dgm:t>
    </dgm:pt>
    <dgm:pt modelId="{CADB5332-0B13-4BDB-B4F5-C52A0EB0D28A}" type="sibTrans" cxnId="{8A2786D6-3799-4067-A708-DDAC62A432FB}">
      <dgm:prSet/>
      <dgm:spPr/>
      <dgm:t>
        <a:bodyPr/>
        <a:lstStyle/>
        <a:p>
          <a:endParaRPr lang="nl-NL"/>
        </a:p>
      </dgm:t>
    </dgm:pt>
    <dgm:pt modelId="{F022A9FB-B812-4974-AFA8-A70B0852FAE6}" type="pres">
      <dgm:prSet presAssocID="{E54342E3-80AF-4411-B126-E84D054145D4}" presName="linear" presStyleCnt="0">
        <dgm:presLayoutVars>
          <dgm:dir/>
          <dgm:resizeHandles val="exact"/>
        </dgm:presLayoutVars>
      </dgm:prSet>
      <dgm:spPr/>
    </dgm:pt>
    <dgm:pt modelId="{4485CF0F-BFF6-4102-A434-9F537FE7B33C}" type="pres">
      <dgm:prSet presAssocID="{1D1E9BBB-9DB5-4A5B-8B1B-118F79D2CA33}" presName="comp" presStyleCnt="0"/>
      <dgm:spPr/>
    </dgm:pt>
    <dgm:pt modelId="{00AE0AA9-756B-4C30-8469-C5D0CD7F06CA}" type="pres">
      <dgm:prSet presAssocID="{1D1E9BBB-9DB5-4A5B-8B1B-118F79D2CA33}" presName="box" presStyleLbl="node1" presStyleIdx="0" presStyleCnt="3"/>
      <dgm:spPr/>
    </dgm:pt>
    <dgm:pt modelId="{4A6801F1-E419-4414-8DF2-E1D8FF0BC749}" type="pres">
      <dgm:prSet presAssocID="{1D1E9BBB-9DB5-4A5B-8B1B-118F79D2CA33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Kaartkompas met effen opvulling"/>
        </a:ext>
      </dgm:extLst>
    </dgm:pt>
    <dgm:pt modelId="{35685C79-593D-4647-B0F1-0E311EC4FD24}" type="pres">
      <dgm:prSet presAssocID="{1D1E9BBB-9DB5-4A5B-8B1B-118F79D2CA33}" presName="text" presStyleLbl="node1" presStyleIdx="0" presStyleCnt="3">
        <dgm:presLayoutVars>
          <dgm:bulletEnabled val="1"/>
        </dgm:presLayoutVars>
      </dgm:prSet>
      <dgm:spPr/>
    </dgm:pt>
    <dgm:pt modelId="{05D3CBE1-BBB4-419A-850E-7D086FA47522}" type="pres">
      <dgm:prSet presAssocID="{C4FEFF62-B75F-40AC-B3FA-3A17198706B9}" presName="spacer" presStyleCnt="0"/>
      <dgm:spPr/>
    </dgm:pt>
    <dgm:pt modelId="{5BDB62DF-EC61-4CBD-B34E-309E738AF020}" type="pres">
      <dgm:prSet presAssocID="{CF28D11C-9847-4073-BC31-74FC313B3157}" presName="comp" presStyleCnt="0"/>
      <dgm:spPr/>
    </dgm:pt>
    <dgm:pt modelId="{DFEF3237-D150-4F6B-B32B-D5ACDBA07D3F}" type="pres">
      <dgm:prSet presAssocID="{CF28D11C-9847-4073-BC31-74FC313B3157}" presName="box" presStyleLbl="node1" presStyleIdx="1" presStyleCnt="3"/>
      <dgm:spPr/>
    </dgm:pt>
    <dgm:pt modelId="{8E713145-E74F-4474-8133-ABEC8B2890E4}" type="pres">
      <dgm:prSet presAssocID="{CF28D11C-9847-4073-BC31-74FC313B3157}" presName="img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Klok met effen opvulling"/>
        </a:ext>
      </dgm:extLst>
    </dgm:pt>
    <dgm:pt modelId="{9F0F867D-FA7F-4287-8A9F-57A93DD9CB37}" type="pres">
      <dgm:prSet presAssocID="{CF28D11C-9847-4073-BC31-74FC313B3157}" presName="text" presStyleLbl="node1" presStyleIdx="1" presStyleCnt="3">
        <dgm:presLayoutVars>
          <dgm:bulletEnabled val="1"/>
        </dgm:presLayoutVars>
      </dgm:prSet>
      <dgm:spPr/>
    </dgm:pt>
    <dgm:pt modelId="{72437F60-841C-4319-8955-B52170DB2040}" type="pres">
      <dgm:prSet presAssocID="{B272492A-6457-4535-8707-CA597E87FEF4}" presName="spacer" presStyleCnt="0"/>
      <dgm:spPr/>
    </dgm:pt>
    <dgm:pt modelId="{9D656FAB-A111-4C06-9AA0-546F9513F4D2}" type="pres">
      <dgm:prSet presAssocID="{D7A69663-7845-4170-AB3A-366A990016AA}" presName="comp" presStyleCnt="0"/>
      <dgm:spPr/>
    </dgm:pt>
    <dgm:pt modelId="{1BC5727A-EB60-46B1-B503-253F91B11671}" type="pres">
      <dgm:prSet presAssocID="{D7A69663-7845-4170-AB3A-366A990016AA}" presName="box" presStyleLbl="node1" presStyleIdx="2" presStyleCnt="3"/>
      <dgm:spPr/>
    </dgm:pt>
    <dgm:pt modelId="{E2D40ED9-0ED0-4426-AFE1-73DC3258486C}" type="pres">
      <dgm:prSet presAssocID="{D7A69663-7845-4170-AB3A-366A990016AA}" presName="img" presStyleLbl="fgImgPlace1" presStyleIdx="2" presStyleCnt="3"/>
      <dgm:spPr/>
    </dgm:pt>
    <dgm:pt modelId="{A889D8D9-C971-493A-B978-3398E600CC62}" type="pres">
      <dgm:prSet presAssocID="{D7A69663-7845-4170-AB3A-366A990016AA}" presName="text" presStyleLbl="node1" presStyleIdx="2" presStyleCnt="3">
        <dgm:presLayoutVars>
          <dgm:bulletEnabled val="1"/>
        </dgm:presLayoutVars>
      </dgm:prSet>
      <dgm:spPr/>
    </dgm:pt>
  </dgm:ptLst>
  <dgm:cxnLst>
    <dgm:cxn modelId="{BEA9A021-E5EA-49FF-B5DA-1F7FA233F5CB}" type="presOf" srcId="{E54342E3-80AF-4411-B126-E84D054145D4}" destId="{F022A9FB-B812-4974-AFA8-A70B0852FAE6}" srcOrd="0" destOrd="0" presId="urn:microsoft.com/office/officeart/2005/8/layout/vList4"/>
    <dgm:cxn modelId="{72331C35-A163-4DBD-8AAC-7775FED81008}" type="presOf" srcId="{D7A69663-7845-4170-AB3A-366A990016AA}" destId="{1BC5727A-EB60-46B1-B503-253F91B11671}" srcOrd="0" destOrd="0" presId="urn:microsoft.com/office/officeart/2005/8/layout/vList4"/>
    <dgm:cxn modelId="{4CDF0736-BD61-4039-A707-234A2F49BDEB}" type="presOf" srcId="{1D1E9BBB-9DB5-4A5B-8B1B-118F79D2CA33}" destId="{00AE0AA9-756B-4C30-8469-C5D0CD7F06CA}" srcOrd="0" destOrd="0" presId="urn:microsoft.com/office/officeart/2005/8/layout/vList4"/>
    <dgm:cxn modelId="{8277023D-5D0C-43CA-9FDD-630F507BF8BC}" type="presOf" srcId="{CF28D11C-9847-4073-BC31-74FC313B3157}" destId="{DFEF3237-D150-4F6B-B32B-D5ACDBA07D3F}" srcOrd="0" destOrd="0" presId="urn:microsoft.com/office/officeart/2005/8/layout/vList4"/>
    <dgm:cxn modelId="{87E95563-FAB9-48C5-BFC1-2E0B2AA732EF}" srcId="{E54342E3-80AF-4411-B126-E84D054145D4}" destId="{CF28D11C-9847-4073-BC31-74FC313B3157}" srcOrd="1" destOrd="0" parTransId="{1021A1AC-2D3F-4406-8B34-74443F0E0540}" sibTransId="{B272492A-6457-4535-8707-CA597E87FEF4}"/>
    <dgm:cxn modelId="{83219045-CF39-496F-94D2-A73014C68E33}" type="presOf" srcId="{1D1E9BBB-9DB5-4A5B-8B1B-118F79D2CA33}" destId="{35685C79-593D-4647-B0F1-0E311EC4FD24}" srcOrd="1" destOrd="0" presId="urn:microsoft.com/office/officeart/2005/8/layout/vList4"/>
    <dgm:cxn modelId="{1E0EE349-0391-4CF8-8204-0CF7BAFBD624}" type="presOf" srcId="{D7A69663-7845-4170-AB3A-366A990016AA}" destId="{A889D8D9-C971-493A-B978-3398E600CC62}" srcOrd="1" destOrd="0" presId="urn:microsoft.com/office/officeart/2005/8/layout/vList4"/>
    <dgm:cxn modelId="{3899464C-199B-4AB8-92FB-3308C04BDB74}" srcId="{E54342E3-80AF-4411-B126-E84D054145D4}" destId="{1D1E9BBB-9DB5-4A5B-8B1B-118F79D2CA33}" srcOrd="0" destOrd="0" parTransId="{BE402098-370F-49D3-B5D2-4FD991C55B40}" sibTransId="{C4FEFF62-B75F-40AC-B3FA-3A17198706B9}"/>
    <dgm:cxn modelId="{8A2786D6-3799-4067-A708-DDAC62A432FB}" srcId="{E54342E3-80AF-4411-B126-E84D054145D4}" destId="{D7A69663-7845-4170-AB3A-366A990016AA}" srcOrd="2" destOrd="0" parTransId="{15F74B4C-5433-47D1-A834-E7AB59FFB793}" sibTransId="{CADB5332-0B13-4BDB-B4F5-C52A0EB0D28A}"/>
    <dgm:cxn modelId="{7EC017D8-2633-45DE-A92C-FDED5ECE3983}" type="presOf" srcId="{CF28D11C-9847-4073-BC31-74FC313B3157}" destId="{9F0F867D-FA7F-4287-8A9F-57A93DD9CB37}" srcOrd="1" destOrd="0" presId="urn:microsoft.com/office/officeart/2005/8/layout/vList4"/>
    <dgm:cxn modelId="{16A0EEDE-E64F-4E90-BADA-50489F6065E5}" type="presParOf" srcId="{F022A9FB-B812-4974-AFA8-A70B0852FAE6}" destId="{4485CF0F-BFF6-4102-A434-9F537FE7B33C}" srcOrd="0" destOrd="0" presId="urn:microsoft.com/office/officeart/2005/8/layout/vList4"/>
    <dgm:cxn modelId="{25FF8FD8-2BCD-48ED-91A0-1C2B602C7009}" type="presParOf" srcId="{4485CF0F-BFF6-4102-A434-9F537FE7B33C}" destId="{00AE0AA9-756B-4C30-8469-C5D0CD7F06CA}" srcOrd="0" destOrd="0" presId="urn:microsoft.com/office/officeart/2005/8/layout/vList4"/>
    <dgm:cxn modelId="{4E3EEEAD-E5D8-4377-B31B-409479722159}" type="presParOf" srcId="{4485CF0F-BFF6-4102-A434-9F537FE7B33C}" destId="{4A6801F1-E419-4414-8DF2-E1D8FF0BC749}" srcOrd="1" destOrd="0" presId="urn:microsoft.com/office/officeart/2005/8/layout/vList4"/>
    <dgm:cxn modelId="{7EC590B4-77F5-414C-8D4F-0B53512B0E30}" type="presParOf" srcId="{4485CF0F-BFF6-4102-A434-9F537FE7B33C}" destId="{35685C79-593D-4647-B0F1-0E311EC4FD24}" srcOrd="2" destOrd="0" presId="urn:microsoft.com/office/officeart/2005/8/layout/vList4"/>
    <dgm:cxn modelId="{4C0FA92A-AAB5-4C0B-A6F0-1EB579B2E3F4}" type="presParOf" srcId="{F022A9FB-B812-4974-AFA8-A70B0852FAE6}" destId="{05D3CBE1-BBB4-419A-850E-7D086FA47522}" srcOrd="1" destOrd="0" presId="urn:microsoft.com/office/officeart/2005/8/layout/vList4"/>
    <dgm:cxn modelId="{CD8CDBED-D502-4F1C-9746-B976A0C7BD37}" type="presParOf" srcId="{F022A9FB-B812-4974-AFA8-A70B0852FAE6}" destId="{5BDB62DF-EC61-4CBD-B34E-309E738AF020}" srcOrd="2" destOrd="0" presId="urn:microsoft.com/office/officeart/2005/8/layout/vList4"/>
    <dgm:cxn modelId="{3320DFE4-77F0-4523-9057-F3F49AE8078F}" type="presParOf" srcId="{5BDB62DF-EC61-4CBD-B34E-309E738AF020}" destId="{DFEF3237-D150-4F6B-B32B-D5ACDBA07D3F}" srcOrd="0" destOrd="0" presId="urn:microsoft.com/office/officeart/2005/8/layout/vList4"/>
    <dgm:cxn modelId="{41DEB4E6-FAC8-4EBF-8982-A50C58DBB26B}" type="presParOf" srcId="{5BDB62DF-EC61-4CBD-B34E-309E738AF020}" destId="{8E713145-E74F-4474-8133-ABEC8B2890E4}" srcOrd="1" destOrd="0" presId="urn:microsoft.com/office/officeart/2005/8/layout/vList4"/>
    <dgm:cxn modelId="{8940226A-D361-4372-BE21-DBAEEC659C93}" type="presParOf" srcId="{5BDB62DF-EC61-4CBD-B34E-309E738AF020}" destId="{9F0F867D-FA7F-4287-8A9F-57A93DD9CB37}" srcOrd="2" destOrd="0" presId="urn:microsoft.com/office/officeart/2005/8/layout/vList4"/>
    <dgm:cxn modelId="{85F42B43-09C0-4A39-97A8-3280300C4E84}" type="presParOf" srcId="{F022A9FB-B812-4974-AFA8-A70B0852FAE6}" destId="{72437F60-841C-4319-8955-B52170DB2040}" srcOrd="3" destOrd="0" presId="urn:microsoft.com/office/officeart/2005/8/layout/vList4"/>
    <dgm:cxn modelId="{6624F4AE-19CD-4A75-B326-071C413F25E9}" type="presParOf" srcId="{F022A9FB-B812-4974-AFA8-A70B0852FAE6}" destId="{9D656FAB-A111-4C06-9AA0-546F9513F4D2}" srcOrd="4" destOrd="0" presId="urn:microsoft.com/office/officeart/2005/8/layout/vList4"/>
    <dgm:cxn modelId="{A6E4A2F4-C7AE-41DC-8F62-B7D50C297D5E}" type="presParOf" srcId="{9D656FAB-A111-4C06-9AA0-546F9513F4D2}" destId="{1BC5727A-EB60-46B1-B503-253F91B11671}" srcOrd="0" destOrd="0" presId="urn:microsoft.com/office/officeart/2005/8/layout/vList4"/>
    <dgm:cxn modelId="{693DC03B-3E5D-4D74-B694-64C738755964}" type="presParOf" srcId="{9D656FAB-A111-4C06-9AA0-546F9513F4D2}" destId="{E2D40ED9-0ED0-4426-AFE1-73DC3258486C}" srcOrd="1" destOrd="0" presId="urn:microsoft.com/office/officeart/2005/8/layout/vList4"/>
    <dgm:cxn modelId="{ECEED55A-E284-4897-A453-253EE18F991E}" type="presParOf" srcId="{9D656FAB-A111-4C06-9AA0-546F9513F4D2}" destId="{A889D8D9-C971-493A-B978-3398E600CC6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4342E3-80AF-4411-B126-E84D054145D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1D1E9BBB-9DB5-4A5B-8B1B-118F79D2CA33}">
      <dgm:prSet phldrT="[Tekst]"/>
      <dgm:spPr>
        <a:solidFill>
          <a:srgbClr val="DCAAAA"/>
        </a:solidFill>
      </dgm:spPr>
      <dgm:t>
        <a:bodyPr/>
        <a:lstStyle/>
        <a:p>
          <a:r>
            <a:rPr lang="nl-NL"/>
            <a:t>2x </a:t>
          </a:r>
          <a:r>
            <a:rPr lang="nl-NL" err="1"/>
            <a:t>spatial</a:t>
          </a:r>
          <a:endParaRPr lang="nl-NL"/>
        </a:p>
      </dgm:t>
    </dgm:pt>
    <dgm:pt modelId="{BE402098-370F-49D3-B5D2-4FD991C55B40}" type="parTrans" cxnId="{3899464C-199B-4AB8-92FB-3308C04BDB74}">
      <dgm:prSet/>
      <dgm:spPr/>
      <dgm:t>
        <a:bodyPr/>
        <a:lstStyle/>
        <a:p>
          <a:endParaRPr lang="nl-NL"/>
        </a:p>
      </dgm:t>
    </dgm:pt>
    <dgm:pt modelId="{C4FEFF62-B75F-40AC-B3FA-3A17198706B9}" type="sibTrans" cxnId="{3899464C-199B-4AB8-92FB-3308C04BDB74}">
      <dgm:prSet/>
      <dgm:spPr/>
      <dgm:t>
        <a:bodyPr/>
        <a:lstStyle/>
        <a:p>
          <a:endParaRPr lang="nl-NL"/>
        </a:p>
      </dgm:t>
    </dgm:pt>
    <dgm:pt modelId="{CF28D11C-9847-4073-BC31-74FC313B3157}">
      <dgm:prSet phldrT="[Tekst]"/>
      <dgm:spPr/>
      <dgm:t>
        <a:bodyPr/>
        <a:lstStyle/>
        <a:p>
          <a:r>
            <a:rPr lang="nl-NL" err="1"/>
            <a:t>Temporal</a:t>
          </a:r>
          <a:endParaRPr lang="nl-NL"/>
        </a:p>
      </dgm:t>
    </dgm:pt>
    <dgm:pt modelId="{1021A1AC-2D3F-4406-8B34-74443F0E0540}" type="parTrans" cxnId="{87E95563-FAB9-48C5-BFC1-2E0B2AA732EF}">
      <dgm:prSet/>
      <dgm:spPr/>
      <dgm:t>
        <a:bodyPr/>
        <a:lstStyle/>
        <a:p>
          <a:endParaRPr lang="nl-NL"/>
        </a:p>
      </dgm:t>
    </dgm:pt>
    <dgm:pt modelId="{B272492A-6457-4535-8707-CA597E87FEF4}" type="sibTrans" cxnId="{87E95563-FAB9-48C5-BFC1-2E0B2AA732EF}">
      <dgm:prSet/>
      <dgm:spPr/>
      <dgm:t>
        <a:bodyPr/>
        <a:lstStyle/>
        <a:p>
          <a:endParaRPr lang="nl-NL"/>
        </a:p>
      </dgm:t>
    </dgm:pt>
    <dgm:pt modelId="{D7A69663-7845-4170-AB3A-366A990016AA}">
      <dgm:prSet phldrT="[Tekst]"/>
      <dgm:spPr/>
      <dgm:t>
        <a:bodyPr/>
        <a:lstStyle/>
        <a:p>
          <a:r>
            <a:rPr lang="nl-NL" err="1"/>
            <a:t>Spectral</a:t>
          </a:r>
          <a:endParaRPr lang="nl-NL"/>
        </a:p>
      </dgm:t>
    </dgm:pt>
    <dgm:pt modelId="{15F74B4C-5433-47D1-A834-E7AB59FFB793}" type="parTrans" cxnId="{8A2786D6-3799-4067-A708-DDAC62A432FB}">
      <dgm:prSet/>
      <dgm:spPr/>
      <dgm:t>
        <a:bodyPr/>
        <a:lstStyle/>
        <a:p>
          <a:endParaRPr lang="nl-NL"/>
        </a:p>
      </dgm:t>
    </dgm:pt>
    <dgm:pt modelId="{CADB5332-0B13-4BDB-B4F5-C52A0EB0D28A}" type="sibTrans" cxnId="{8A2786D6-3799-4067-A708-DDAC62A432FB}">
      <dgm:prSet/>
      <dgm:spPr/>
      <dgm:t>
        <a:bodyPr/>
        <a:lstStyle/>
        <a:p>
          <a:endParaRPr lang="nl-NL"/>
        </a:p>
      </dgm:t>
    </dgm:pt>
    <dgm:pt modelId="{F022A9FB-B812-4974-AFA8-A70B0852FAE6}" type="pres">
      <dgm:prSet presAssocID="{E54342E3-80AF-4411-B126-E84D054145D4}" presName="linear" presStyleCnt="0">
        <dgm:presLayoutVars>
          <dgm:dir/>
          <dgm:resizeHandles val="exact"/>
        </dgm:presLayoutVars>
      </dgm:prSet>
      <dgm:spPr/>
    </dgm:pt>
    <dgm:pt modelId="{4485CF0F-BFF6-4102-A434-9F537FE7B33C}" type="pres">
      <dgm:prSet presAssocID="{1D1E9BBB-9DB5-4A5B-8B1B-118F79D2CA33}" presName="comp" presStyleCnt="0"/>
      <dgm:spPr/>
    </dgm:pt>
    <dgm:pt modelId="{00AE0AA9-756B-4C30-8469-C5D0CD7F06CA}" type="pres">
      <dgm:prSet presAssocID="{1D1E9BBB-9DB5-4A5B-8B1B-118F79D2CA33}" presName="box" presStyleLbl="node1" presStyleIdx="0" presStyleCnt="3"/>
      <dgm:spPr/>
    </dgm:pt>
    <dgm:pt modelId="{4A6801F1-E419-4414-8DF2-E1D8FF0BC749}" type="pres">
      <dgm:prSet presAssocID="{1D1E9BBB-9DB5-4A5B-8B1B-118F79D2CA33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Kaartkompas met effen opvulling"/>
        </a:ext>
      </dgm:extLst>
    </dgm:pt>
    <dgm:pt modelId="{35685C79-593D-4647-B0F1-0E311EC4FD24}" type="pres">
      <dgm:prSet presAssocID="{1D1E9BBB-9DB5-4A5B-8B1B-118F79D2CA33}" presName="text" presStyleLbl="node1" presStyleIdx="0" presStyleCnt="3">
        <dgm:presLayoutVars>
          <dgm:bulletEnabled val="1"/>
        </dgm:presLayoutVars>
      </dgm:prSet>
      <dgm:spPr/>
    </dgm:pt>
    <dgm:pt modelId="{05D3CBE1-BBB4-419A-850E-7D086FA47522}" type="pres">
      <dgm:prSet presAssocID="{C4FEFF62-B75F-40AC-B3FA-3A17198706B9}" presName="spacer" presStyleCnt="0"/>
      <dgm:spPr/>
    </dgm:pt>
    <dgm:pt modelId="{5BDB62DF-EC61-4CBD-B34E-309E738AF020}" type="pres">
      <dgm:prSet presAssocID="{CF28D11C-9847-4073-BC31-74FC313B3157}" presName="comp" presStyleCnt="0"/>
      <dgm:spPr/>
    </dgm:pt>
    <dgm:pt modelId="{DFEF3237-D150-4F6B-B32B-D5ACDBA07D3F}" type="pres">
      <dgm:prSet presAssocID="{CF28D11C-9847-4073-BC31-74FC313B3157}" presName="box" presStyleLbl="node1" presStyleIdx="1" presStyleCnt="3"/>
      <dgm:spPr/>
    </dgm:pt>
    <dgm:pt modelId="{8E713145-E74F-4474-8133-ABEC8B2890E4}" type="pres">
      <dgm:prSet presAssocID="{CF28D11C-9847-4073-BC31-74FC313B3157}" presName="img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Klok met effen opvulling"/>
        </a:ext>
      </dgm:extLst>
    </dgm:pt>
    <dgm:pt modelId="{9F0F867D-FA7F-4287-8A9F-57A93DD9CB37}" type="pres">
      <dgm:prSet presAssocID="{CF28D11C-9847-4073-BC31-74FC313B3157}" presName="text" presStyleLbl="node1" presStyleIdx="1" presStyleCnt="3">
        <dgm:presLayoutVars>
          <dgm:bulletEnabled val="1"/>
        </dgm:presLayoutVars>
      </dgm:prSet>
      <dgm:spPr/>
    </dgm:pt>
    <dgm:pt modelId="{72437F60-841C-4319-8955-B52170DB2040}" type="pres">
      <dgm:prSet presAssocID="{B272492A-6457-4535-8707-CA597E87FEF4}" presName="spacer" presStyleCnt="0"/>
      <dgm:spPr/>
    </dgm:pt>
    <dgm:pt modelId="{9D656FAB-A111-4C06-9AA0-546F9513F4D2}" type="pres">
      <dgm:prSet presAssocID="{D7A69663-7845-4170-AB3A-366A990016AA}" presName="comp" presStyleCnt="0"/>
      <dgm:spPr/>
    </dgm:pt>
    <dgm:pt modelId="{1BC5727A-EB60-46B1-B503-253F91B11671}" type="pres">
      <dgm:prSet presAssocID="{D7A69663-7845-4170-AB3A-366A990016AA}" presName="box" presStyleLbl="node1" presStyleIdx="2" presStyleCnt="3"/>
      <dgm:spPr/>
    </dgm:pt>
    <dgm:pt modelId="{E2D40ED9-0ED0-4426-AFE1-73DC3258486C}" type="pres">
      <dgm:prSet presAssocID="{D7A69663-7845-4170-AB3A-366A990016AA}" presName="img" presStyleLbl="fgImgPlace1" presStyleIdx="2" presStyleCnt="3"/>
      <dgm:spPr/>
    </dgm:pt>
    <dgm:pt modelId="{A889D8D9-C971-493A-B978-3398E600CC62}" type="pres">
      <dgm:prSet presAssocID="{D7A69663-7845-4170-AB3A-366A990016AA}" presName="text" presStyleLbl="node1" presStyleIdx="2" presStyleCnt="3">
        <dgm:presLayoutVars>
          <dgm:bulletEnabled val="1"/>
        </dgm:presLayoutVars>
      </dgm:prSet>
      <dgm:spPr/>
    </dgm:pt>
  </dgm:ptLst>
  <dgm:cxnLst>
    <dgm:cxn modelId="{BEA9A021-E5EA-49FF-B5DA-1F7FA233F5CB}" type="presOf" srcId="{E54342E3-80AF-4411-B126-E84D054145D4}" destId="{F022A9FB-B812-4974-AFA8-A70B0852FAE6}" srcOrd="0" destOrd="0" presId="urn:microsoft.com/office/officeart/2005/8/layout/vList4"/>
    <dgm:cxn modelId="{72331C35-A163-4DBD-8AAC-7775FED81008}" type="presOf" srcId="{D7A69663-7845-4170-AB3A-366A990016AA}" destId="{1BC5727A-EB60-46B1-B503-253F91B11671}" srcOrd="0" destOrd="0" presId="urn:microsoft.com/office/officeart/2005/8/layout/vList4"/>
    <dgm:cxn modelId="{4CDF0736-BD61-4039-A707-234A2F49BDEB}" type="presOf" srcId="{1D1E9BBB-9DB5-4A5B-8B1B-118F79D2CA33}" destId="{00AE0AA9-756B-4C30-8469-C5D0CD7F06CA}" srcOrd="0" destOrd="0" presId="urn:microsoft.com/office/officeart/2005/8/layout/vList4"/>
    <dgm:cxn modelId="{8277023D-5D0C-43CA-9FDD-630F507BF8BC}" type="presOf" srcId="{CF28D11C-9847-4073-BC31-74FC313B3157}" destId="{DFEF3237-D150-4F6B-B32B-D5ACDBA07D3F}" srcOrd="0" destOrd="0" presId="urn:microsoft.com/office/officeart/2005/8/layout/vList4"/>
    <dgm:cxn modelId="{87E95563-FAB9-48C5-BFC1-2E0B2AA732EF}" srcId="{E54342E3-80AF-4411-B126-E84D054145D4}" destId="{CF28D11C-9847-4073-BC31-74FC313B3157}" srcOrd="1" destOrd="0" parTransId="{1021A1AC-2D3F-4406-8B34-74443F0E0540}" sibTransId="{B272492A-6457-4535-8707-CA597E87FEF4}"/>
    <dgm:cxn modelId="{83219045-CF39-496F-94D2-A73014C68E33}" type="presOf" srcId="{1D1E9BBB-9DB5-4A5B-8B1B-118F79D2CA33}" destId="{35685C79-593D-4647-B0F1-0E311EC4FD24}" srcOrd="1" destOrd="0" presId="urn:microsoft.com/office/officeart/2005/8/layout/vList4"/>
    <dgm:cxn modelId="{1E0EE349-0391-4CF8-8204-0CF7BAFBD624}" type="presOf" srcId="{D7A69663-7845-4170-AB3A-366A990016AA}" destId="{A889D8D9-C971-493A-B978-3398E600CC62}" srcOrd="1" destOrd="0" presId="urn:microsoft.com/office/officeart/2005/8/layout/vList4"/>
    <dgm:cxn modelId="{3899464C-199B-4AB8-92FB-3308C04BDB74}" srcId="{E54342E3-80AF-4411-B126-E84D054145D4}" destId="{1D1E9BBB-9DB5-4A5B-8B1B-118F79D2CA33}" srcOrd="0" destOrd="0" parTransId="{BE402098-370F-49D3-B5D2-4FD991C55B40}" sibTransId="{C4FEFF62-B75F-40AC-B3FA-3A17198706B9}"/>
    <dgm:cxn modelId="{8A2786D6-3799-4067-A708-DDAC62A432FB}" srcId="{E54342E3-80AF-4411-B126-E84D054145D4}" destId="{D7A69663-7845-4170-AB3A-366A990016AA}" srcOrd="2" destOrd="0" parTransId="{15F74B4C-5433-47D1-A834-E7AB59FFB793}" sibTransId="{CADB5332-0B13-4BDB-B4F5-C52A0EB0D28A}"/>
    <dgm:cxn modelId="{7EC017D8-2633-45DE-A92C-FDED5ECE3983}" type="presOf" srcId="{CF28D11C-9847-4073-BC31-74FC313B3157}" destId="{9F0F867D-FA7F-4287-8A9F-57A93DD9CB37}" srcOrd="1" destOrd="0" presId="urn:microsoft.com/office/officeart/2005/8/layout/vList4"/>
    <dgm:cxn modelId="{16A0EEDE-E64F-4E90-BADA-50489F6065E5}" type="presParOf" srcId="{F022A9FB-B812-4974-AFA8-A70B0852FAE6}" destId="{4485CF0F-BFF6-4102-A434-9F537FE7B33C}" srcOrd="0" destOrd="0" presId="urn:microsoft.com/office/officeart/2005/8/layout/vList4"/>
    <dgm:cxn modelId="{25FF8FD8-2BCD-48ED-91A0-1C2B602C7009}" type="presParOf" srcId="{4485CF0F-BFF6-4102-A434-9F537FE7B33C}" destId="{00AE0AA9-756B-4C30-8469-C5D0CD7F06CA}" srcOrd="0" destOrd="0" presId="urn:microsoft.com/office/officeart/2005/8/layout/vList4"/>
    <dgm:cxn modelId="{4E3EEEAD-E5D8-4377-B31B-409479722159}" type="presParOf" srcId="{4485CF0F-BFF6-4102-A434-9F537FE7B33C}" destId="{4A6801F1-E419-4414-8DF2-E1D8FF0BC749}" srcOrd="1" destOrd="0" presId="urn:microsoft.com/office/officeart/2005/8/layout/vList4"/>
    <dgm:cxn modelId="{7EC590B4-77F5-414C-8D4F-0B53512B0E30}" type="presParOf" srcId="{4485CF0F-BFF6-4102-A434-9F537FE7B33C}" destId="{35685C79-593D-4647-B0F1-0E311EC4FD24}" srcOrd="2" destOrd="0" presId="urn:microsoft.com/office/officeart/2005/8/layout/vList4"/>
    <dgm:cxn modelId="{4C0FA92A-AAB5-4C0B-A6F0-1EB579B2E3F4}" type="presParOf" srcId="{F022A9FB-B812-4974-AFA8-A70B0852FAE6}" destId="{05D3CBE1-BBB4-419A-850E-7D086FA47522}" srcOrd="1" destOrd="0" presId="urn:microsoft.com/office/officeart/2005/8/layout/vList4"/>
    <dgm:cxn modelId="{CD8CDBED-D502-4F1C-9746-B976A0C7BD37}" type="presParOf" srcId="{F022A9FB-B812-4974-AFA8-A70B0852FAE6}" destId="{5BDB62DF-EC61-4CBD-B34E-309E738AF020}" srcOrd="2" destOrd="0" presId="urn:microsoft.com/office/officeart/2005/8/layout/vList4"/>
    <dgm:cxn modelId="{3320DFE4-77F0-4523-9057-F3F49AE8078F}" type="presParOf" srcId="{5BDB62DF-EC61-4CBD-B34E-309E738AF020}" destId="{DFEF3237-D150-4F6B-B32B-D5ACDBA07D3F}" srcOrd="0" destOrd="0" presId="urn:microsoft.com/office/officeart/2005/8/layout/vList4"/>
    <dgm:cxn modelId="{41DEB4E6-FAC8-4EBF-8982-A50C58DBB26B}" type="presParOf" srcId="{5BDB62DF-EC61-4CBD-B34E-309E738AF020}" destId="{8E713145-E74F-4474-8133-ABEC8B2890E4}" srcOrd="1" destOrd="0" presId="urn:microsoft.com/office/officeart/2005/8/layout/vList4"/>
    <dgm:cxn modelId="{8940226A-D361-4372-BE21-DBAEEC659C93}" type="presParOf" srcId="{5BDB62DF-EC61-4CBD-B34E-309E738AF020}" destId="{9F0F867D-FA7F-4287-8A9F-57A93DD9CB37}" srcOrd="2" destOrd="0" presId="urn:microsoft.com/office/officeart/2005/8/layout/vList4"/>
    <dgm:cxn modelId="{85F42B43-09C0-4A39-97A8-3280300C4E84}" type="presParOf" srcId="{F022A9FB-B812-4974-AFA8-A70B0852FAE6}" destId="{72437F60-841C-4319-8955-B52170DB2040}" srcOrd="3" destOrd="0" presId="urn:microsoft.com/office/officeart/2005/8/layout/vList4"/>
    <dgm:cxn modelId="{6624F4AE-19CD-4A75-B326-071C413F25E9}" type="presParOf" srcId="{F022A9FB-B812-4974-AFA8-A70B0852FAE6}" destId="{9D656FAB-A111-4C06-9AA0-546F9513F4D2}" srcOrd="4" destOrd="0" presId="urn:microsoft.com/office/officeart/2005/8/layout/vList4"/>
    <dgm:cxn modelId="{A6E4A2F4-C7AE-41DC-8F62-B7D50C297D5E}" type="presParOf" srcId="{9D656FAB-A111-4C06-9AA0-546F9513F4D2}" destId="{1BC5727A-EB60-46B1-B503-253F91B11671}" srcOrd="0" destOrd="0" presId="urn:microsoft.com/office/officeart/2005/8/layout/vList4"/>
    <dgm:cxn modelId="{693DC03B-3E5D-4D74-B694-64C738755964}" type="presParOf" srcId="{9D656FAB-A111-4C06-9AA0-546F9513F4D2}" destId="{E2D40ED9-0ED0-4426-AFE1-73DC3258486C}" srcOrd="1" destOrd="0" presId="urn:microsoft.com/office/officeart/2005/8/layout/vList4"/>
    <dgm:cxn modelId="{ECEED55A-E284-4897-A453-253EE18F991E}" type="presParOf" srcId="{9D656FAB-A111-4C06-9AA0-546F9513F4D2}" destId="{A889D8D9-C971-493A-B978-3398E600CC6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54342E3-80AF-4411-B126-E84D054145D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1D1E9BBB-9DB5-4A5B-8B1B-118F79D2CA33}">
      <dgm:prSet phldrT="[Tekst]"/>
      <dgm:spPr>
        <a:solidFill>
          <a:srgbClr val="DCAAAA"/>
        </a:solidFill>
      </dgm:spPr>
      <dgm:t>
        <a:bodyPr/>
        <a:lstStyle/>
        <a:p>
          <a:r>
            <a:rPr lang="nl-NL"/>
            <a:t>2x </a:t>
          </a:r>
          <a:r>
            <a:rPr lang="nl-NL" err="1"/>
            <a:t>spatial</a:t>
          </a:r>
          <a:endParaRPr lang="nl-NL"/>
        </a:p>
      </dgm:t>
    </dgm:pt>
    <dgm:pt modelId="{BE402098-370F-49D3-B5D2-4FD991C55B40}" type="parTrans" cxnId="{3899464C-199B-4AB8-92FB-3308C04BDB74}">
      <dgm:prSet/>
      <dgm:spPr/>
      <dgm:t>
        <a:bodyPr/>
        <a:lstStyle/>
        <a:p>
          <a:endParaRPr lang="nl-NL"/>
        </a:p>
      </dgm:t>
    </dgm:pt>
    <dgm:pt modelId="{C4FEFF62-B75F-40AC-B3FA-3A17198706B9}" type="sibTrans" cxnId="{3899464C-199B-4AB8-92FB-3308C04BDB74}">
      <dgm:prSet/>
      <dgm:spPr/>
      <dgm:t>
        <a:bodyPr/>
        <a:lstStyle/>
        <a:p>
          <a:endParaRPr lang="nl-NL"/>
        </a:p>
      </dgm:t>
    </dgm:pt>
    <dgm:pt modelId="{CF28D11C-9847-4073-BC31-74FC313B3157}">
      <dgm:prSet phldrT="[Tekst]"/>
      <dgm:spPr/>
      <dgm:t>
        <a:bodyPr/>
        <a:lstStyle/>
        <a:p>
          <a:r>
            <a:rPr lang="nl-NL" err="1"/>
            <a:t>Temporal</a:t>
          </a:r>
          <a:endParaRPr lang="nl-NL"/>
        </a:p>
      </dgm:t>
    </dgm:pt>
    <dgm:pt modelId="{1021A1AC-2D3F-4406-8B34-74443F0E0540}" type="parTrans" cxnId="{87E95563-FAB9-48C5-BFC1-2E0B2AA732EF}">
      <dgm:prSet/>
      <dgm:spPr/>
      <dgm:t>
        <a:bodyPr/>
        <a:lstStyle/>
        <a:p>
          <a:endParaRPr lang="nl-NL"/>
        </a:p>
      </dgm:t>
    </dgm:pt>
    <dgm:pt modelId="{B272492A-6457-4535-8707-CA597E87FEF4}" type="sibTrans" cxnId="{87E95563-FAB9-48C5-BFC1-2E0B2AA732EF}">
      <dgm:prSet/>
      <dgm:spPr/>
      <dgm:t>
        <a:bodyPr/>
        <a:lstStyle/>
        <a:p>
          <a:endParaRPr lang="nl-NL"/>
        </a:p>
      </dgm:t>
    </dgm:pt>
    <dgm:pt modelId="{D7A69663-7845-4170-AB3A-366A990016AA}">
      <dgm:prSet phldrT="[Tekst]"/>
      <dgm:spPr/>
      <dgm:t>
        <a:bodyPr/>
        <a:lstStyle/>
        <a:p>
          <a:r>
            <a:rPr lang="nl-NL" err="1"/>
            <a:t>Spectral</a:t>
          </a:r>
          <a:endParaRPr lang="nl-NL"/>
        </a:p>
      </dgm:t>
    </dgm:pt>
    <dgm:pt modelId="{15F74B4C-5433-47D1-A834-E7AB59FFB793}" type="parTrans" cxnId="{8A2786D6-3799-4067-A708-DDAC62A432FB}">
      <dgm:prSet/>
      <dgm:spPr/>
      <dgm:t>
        <a:bodyPr/>
        <a:lstStyle/>
        <a:p>
          <a:endParaRPr lang="nl-NL"/>
        </a:p>
      </dgm:t>
    </dgm:pt>
    <dgm:pt modelId="{CADB5332-0B13-4BDB-B4F5-C52A0EB0D28A}" type="sibTrans" cxnId="{8A2786D6-3799-4067-A708-DDAC62A432FB}">
      <dgm:prSet/>
      <dgm:spPr/>
      <dgm:t>
        <a:bodyPr/>
        <a:lstStyle/>
        <a:p>
          <a:endParaRPr lang="nl-NL"/>
        </a:p>
      </dgm:t>
    </dgm:pt>
    <dgm:pt modelId="{F022A9FB-B812-4974-AFA8-A70B0852FAE6}" type="pres">
      <dgm:prSet presAssocID="{E54342E3-80AF-4411-B126-E84D054145D4}" presName="linear" presStyleCnt="0">
        <dgm:presLayoutVars>
          <dgm:dir/>
          <dgm:resizeHandles val="exact"/>
        </dgm:presLayoutVars>
      </dgm:prSet>
      <dgm:spPr/>
    </dgm:pt>
    <dgm:pt modelId="{4485CF0F-BFF6-4102-A434-9F537FE7B33C}" type="pres">
      <dgm:prSet presAssocID="{1D1E9BBB-9DB5-4A5B-8B1B-118F79D2CA33}" presName="comp" presStyleCnt="0"/>
      <dgm:spPr/>
    </dgm:pt>
    <dgm:pt modelId="{00AE0AA9-756B-4C30-8469-C5D0CD7F06CA}" type="pres">
      <dgm:prSet presAssocID="{1D1E9BBB-9DB5-4A5B-8B1B-118F79D2CA33}" presName="box" presStyleLbl="node1" presStyleIdx="0" presStyleCnt="3"/>
      <dgm:spPr/>
    </dgm:pt>
    <dgm:pt modelId="{4A6801F1-E419-4414-8DF2-E1D8FF0BC749}" type="pres">
      <dgm:prSet presAssocID="{1D1E9BBB-9DB5-4A5B-8B1B-118F79D2CA33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Kaartkompas met effen opvulling"/>
        </a:ext>
      </dgm:extLst>
    </dgm:pt>
    <dgm:pt modelId="{35685C79-593D-4647-B0F1-0E311EC4FD24}" type="pres">
      <dgm:prSet presAssocID="{1D1E9BBB-9DB5-4A5B-8B1B-118F79D2CA33}" presName="text" presStyleLbl="node1" presStyleIdx="0" presStyleCnt="3">
        <dgm:presLayoutVars>
          <dgm:bulletEnabled val="1"/>
        </dgm:presLayoutVars>
      </dgm:prSet>
      <dgm:spPr/>
    </dgm:pt>
    <dgm:pt modelId="{05D3CBE1-BBB4-419A-850E-7D086FA47522}" type="pres">
      <dgm:prSet presAssocID="{C4FEFF62-B75F-40AC-B3FA-3A17198706B9}" presName="spacer" presStyleCnt="0"/>
      <dgm:spPr/>
    </dgm:pt>
    <dgm:pt modelId="{5BDB62DF-EC61-4CBD-B34E-309E738AF020}" type="pres">
      <dgm:prSet presAssocID="{CF28D11C-9847-4073-BC31-74FC313B3157}" presName="comp" presStyleCnt="0"/>
      <dgm:spPr/>
    </dgm:pt>
    <dgm:pt modelId="{DFEF3237-D150-4F6B-B32B-D5ACDBA07D3F}" type="pres">
      <dgm:prSet presAssocID="{CF28D11C-9847-4073-BC31-74FC313B3157}" presName="box" presStyleLbl="node1" presStyleIdx="1" presStyleCnt="3"/>
      <dgm:spPr/>
    </dgm:pt>
    <dgm:pt modelId="{8E713145-E74F-4474-8133-ABEC8B2890E4}" type="pres">
      <dgm:prSet presAssocID="{CF28D11C-9847-4073-BC31-74FC313B3157}" presName="img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Klok met effen opvulling"/>
        </a:ext>
      </dgm:extLst>
    </dgm:pt>
    <dgm:pt modelId="{9F0F867D-FA7F-4287-8A9F-57A93DD9CB37}" type="pres">
      <dgm:prSet presAssocID="{CF28D11C-9847-4073-BC31-74FC313B3157}" presName="text" presStyleLbl="node1" presStyleIdx="1" presStyleCnt="3">
        <dgm:presLayoutVars>
          <dgm:bulletEnabled val="1"/>
        </dgm:presLayoutVars>
      </dgm:prSet>
      <dgm:spPr/>
    </dgm:pt>
    <dgm:pt modelId="{72437F60-841C-4319-8955-B52170DB2040}" type="pres">
      <dgm:prSet presAssocID="{B272492A-6457-4535-8707-CA597E87FEF4}" presName="spacer" presStyleCnt="0"/>
      <dgm:spPr/>
    </dgm:pt>
    <dgm:pt modelId="{9D656FAB-A111-4C06-9AA0-546F9513F4D2}" type="pres">
      <dgm:prSet presAssocID="{D7A69663-7845-4170-AB3A-366A990016AA}" presName="comp" presStyleCnt="0"/>
      <dgm:spPr/>
    </dgm:pt>
    <dgm:pt modelId="{1BC5727A-EB60-46B1-B503-253F91B11671}" type="pres">
      <dgm:prSet presAssocID="{D7A69663-7845-4170-AB3A-366A990016AA}" presName="box" presStyleLbl="node1" presStyleIdx="2" presStyleCnt="3"/>
      <dgm:spPr/>
    </dgm:pt>
    <dgm:pt modelId="{E2D40ED9-0ED0-4426-AFE1-73DC3258486C}" type="pres">
      <dgm:prSet presAssocID="{D7A69663-7845-4170-AB3A-366A990016AA}" presName="img" presStyleLbl="fgImgPlace1" presStyleIdx="2" presStyleCnt="3"/>
      <dgm:spPr/>
    </dgm:pt>
    <dgm:pt modelId="{A889D8D9-C971-493A-B978-3398E600CC62}" type="pres">
      <dgm:prSet presAssocID="{D7A69663-7845-4170-AB3A-366A990016AA}" presName="text" presStyleLbl="node1" presStyleIdx="2" presStyleCnt="3">
        <dgm:presLayoutVars>
          <dgm:bulletEnabled val="1"/>
        </dgm:presLayoutVars>
      </dgm:prSet>
      <dgm:spPr/>
    </dgm:pt>
  </dgm:ptLst>
  <dgm:cxnLst>
    <dgm:cxn modelId="{BEA9A021-E5EA-49FF-B5DA-1F7FA233F5CB}" type="presOf" srcId="{E54342E3-80AF-4411-B126-E84D054145D4}" destId="{F022A9FB-B812-4974-AFA8-A70B0852FAE6}" srcOrd="0" destOrd="0" presId="urn:microsoft.com/office/officeart/2005/8/layout/vList4"/>
    <dgm:cxn modelId="{72331C35-A163-4DBD-8AAC-7775FED81008}" type="presOf" srcId="{D7A69663-7845-4170-AB3A-366A990016AA}" destId="{1BC5727A-EB60-46B1-B503-253F91B11671}" srcOrd="0" destOrd="0" presId="urn:microsoft.com/office/officeart/2005/8/layout/vList4"/>
    <dgm:cxn modelId="{4CDF0736-BD61-4039-A707-234A2F49BDEB}" type="presOf" srcId="{1D1E9BBB-9DB5-4A5B-8B1B-118F79D2CA33}" destId="{00AE0AA9-756B-4C30-8469-C5D0CD7F06CA}" srcOrd="0" destOrd="0" presId="urn:microsoft.com/office/officeart/2005/8/layout/vList4"/>
    <dgm:cxn modelId="{8277023D-5D0C-43CA-9FDD-630F507BF8BC}" type="presOf" srcId="{CF28D11C-9847-4073-BC31-74FC313B3157}" destId="{DFEF3237-D150-4F6B-B32B-D5ACDBA07D3F}" srcOrd="0" destOrd="0" presId="urn:microsoft.com/office/officeart/2005/8/layout/vList4"/>
    <dgm:cxn modelId="{87E95563-FAB9-48C5-BFC1-2E0B2AA732EF}" srcId="{E54342E3-80AF-4411-B126-E84D054145D4}" destId="{CF28D11C-9847-4073-BC31-74FC313B3157}" srcOrd="1" destOrd="0" parTransId="{1021A1AC-2D3F-4406-8B34-74443F0E0540}" sibTransId="{B272492A-6457-4535-8707-CA597E87FEF4}"/>
    <dgm:cxn modelId="{83219045-CF39-496F-94D2-A73014C68E33}" type="presOf" srcId="{1D1E9BBB-9DB5-4A5B-8B1B-118F79D2CA33}" destId="{35685C79-593D-4647-B0F1-0E311EC4FD24}" srcOrd="1" destOrd="0" presId="urn:microsoft.com/office/officeart/2005/8/layout/vList4"/>
    <dgm:cxn modelId="{1E0EE349-0391-4CF8-8204-0CF7BAFBD624}" type="presOf" srcId="{D7A69663-7845-4170-AB3A-366A990016AA}" destId="{A889D8D9-C971-493A-B978-3398E600CC62}" srcOrd="1" destOrd="0" presId="urn:microsoft.com/office/officeart/2005/8/layout/vList4"/>
    <dgm:cxn modelId="{3899464C-199B-4AB8-92FB-3308C04BDB74}" srcId="{E54342E3-80AF-4411-B126-E84D054145D4}" destId="{1D1E9BBB-9DB5-4A5B-8B1B-118F79D2CA33}" srcOrd="0" destOrd="0" parTransId="{BE402098-370F-49D3-B5D2-4FD991C55B40}" sibTransId="{C4FEFF62-B75F-40AC-B3FA-3A17198706B9}"/>
    <dgm:cxn modelId="{8A2786D6-3799-4067-A708-DDAC62A432FB}" srcId="{E54342E3-80AF-4411-B126-E84D054145D4}" destId="{D7A69663-7845-4170-AB3A-366A990016AA}" srcOrd="2" destOrd="0" parTransId="{15F74B4C-5433-47D1-A834-E7AB59FFB793}" sibTransId="{CADB5332-0B13-4BDB-B4F5-C52A0EB0D28A}"/>
    <dgm:cxn modelId="{7EC017D8-2633-45DE-A92C-FDED5ECE3983}" type="presOf" srcId="{CF28D11C-9847-4073-BC31-74FC313B3157}" destId="{9F0F867D-FA7F-4287-8A9F-57A93DD9CB37}" srcOrd="1" destOrd="0" presId="urn:microsoft.com/office/officeart/2005/8/layout/vList4"/>
    <dgm:cxn modelId="{16A0EEDE-E64F-4E90-BADA-50489F6065E5}" type="presParOf" srcId="{F022A9FB-B812-4974-AFA8-A70B0852FAE6}" destId="{4485CF0F-BFF6-4102-A434-9F537FE7B33C}" srcOrd="0" destOrd="0" presId="urn:microsoft.com/office/officeart/2005/8/layout/vList4"/>
    <dgm:cxn modelId="{25FF8FD8-2BCD-48ED-91A0-1C2B602C7009}" type="presParOf" srcId="{4485CF0F-BFF6-4102-A434-9F537FE7B33C}" destId="{00AE0AA9-756B-4C30-8469-C5D0CD7F06CA}" srcOrd="0" destOrd="0" presId="urn:microsoft.com/office/officeart/2005/8/layout/vList4"/>
    <dgm:cxn modelId="{4E3EEEAD-E5D8-4377-B31B-409479722159}" type="presParOf" srcId="{4485CF0F-BFF6-4102-A434-9F537FE7B33C}" destId="{4A6801F1-E419-4414-8DF2-E1D8FF0BC749}" srcOrd="1" destOrd="0" presId="urn:microsoft.com/office/officeart/2005/8/layout/vList4"/>
    <dgm:cxn modelId="{7EC590B4-77F5-414C-8D4F-0B53512B0E30}" type="presParOf" srcId="{4485CF0F-BFF6-4102-A434-9F537FE7B33C}" destId="{35685C79-593D-4647-B0F1-0E311EC4FD24}" srcOrd="2" destOrd="0" presId="urn:microsoft.com/office/officeart/2005/8/layout/vList4"/>
    <dgm:cxn modelId="{4C0FA92A-AAB5-4C0B-A6F0-1EB579B2E3F4}" type="presParOf" srcId="{F022A9FB-B812-4974-AFA8-A70B0852FAE6}" destId="{05D3CBE1-BBB4-419A-850E-7D086FA47522}" srcOrd="1" destOrd="0" presId="urn:microsoft.com/office/officeart/2005/8/layout/vList4"/>
    <dgm:cxn modelId="{CD8CDBED-D502-4F1C-9746-B976A0C7BD37}" type="presParOf" srcId="{F022A9FB-B812-4974-AFA8-A70B0852FAE6}" destId="{5BDB62DF-EC61-4CBD-B34E-309E738AF020}" srcOrd="2" destOrd="0" presId="urn:microsoft.com/office/officeart/2005/8/layout/vList4"/>
    <dgm:cxn modelId="{3320DFE4-77F0-4523-9057-F3F49AE8078F}" type="presParOf" srcId="{5BDB62DF-EC61-4CBD-B34E-309E738AF020}" destId="{DFEF3237-D150-4F6B-B32B-D5ACDBA07D3F}" srcOrd="0" destOrd="0" presId="urn:microsoft.com/office/officeart/2005/8/layout/vList4"/>
    <dgm:cxn modelId="{41DEB4E6-FAC8-4EBF-8982-A50C58DBB26B}" type="presParOf" srcId="{5BDB62DF-EC61-4CBD-B34E-309E738AF020}" destId="{8E713145-E74F-4474-8133-ABEC8B2890E4}" srcOrd="1" destOrd="0" presId="urn:microsoft.com/office/officeart/2005/8/layout/vList4"/>
    <dgm:cxn modelId="{8940226A-D361-4372-BE21-DBAEEC659C93}" type="presParOf" srcId="{5BDB62DF-EC61-4CBD-B34E-309E738AF020}" destId="{9F0F867D-FA7F-4287-8A9F-57A93DD9CB37}" srcOrd="2" destOrd="0" presId="urn:microsoft.com/office/officeart/2005/8/layout/vList4"/>
    <dgm:cxn modelId="{85F42B43-09C0-4A39-97A8-3280300C4E84}" type="presParOf" srcId="{F022A9FB-B812-4974-AFA8-A70B0852FAE6}" destId="{72437F60-841C-4319-8955-B52170DB2040}" srcOrd="3" destOrd="0" presId="urn:microsoft.com/office/officeart/2005/8/layout/vList4"/>
    <dgm:cxn modelId="{6624F4AE-19CD-4A75-B326-071C413F25E9}" type="presParOf" srcId="{F022A9FB-B812-4974-AFA8-A70B0852FAE6}" destId="{9D656FAB-A111-4C06-9AA0-546F9513F4D2}" srcOrd="4" destOrd="0" presId="urn:microsoft.com/office/officeart/2005/8/layout/vList4"/>
    <dgm:cxn modelId="{A6E4A2F4-C7AE-41DC-8F62-B7D50C297D5E}" type="presParOf" srcId="{9D656FAB-A111-4C06-9AA0-546F9513F4D2}" destId="{1BC5727A-EB60-46B1-B503-253F91B11671}" srcOrd="0" destOrd="0" presId="urn:microsoft.com/office/officeart/2005/8/layout/vList4"/>
    <dgm:cxn modelId="{693DC03B-3E5D-4D74-B694-64C738755964}" type="presParOf" srcId="{9D656FAB-A111-4C06-9AA0-546F9513F4D2}" destId="{E2D40ED9-0ED0-4426-AFE1-73DC3258486C}" srcOrd="1" destOrd="0" presId="urn:microsoft.com/office/officeart/2005/8/layout/vList4"/>
    <dgm:cxn modelId="{ECEED55A-E284-4897-A453-253EE18F991E}" type="presParOf" srcId="{9D656FAB-A111-4C06-9AA0-546F9513F4D2}" destId="{A889D8D9-C971-493A-B978-3398E600CC6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54342E3-80AF-4411-B126-E84D054145D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1D1E9BBB-9DB5-4A5B-8B1B-118F79D2CA33}">
      <dgm:prSet phldrT="[Tekst]"/>
      <dgm:spPr/>
      <dgm:t>
        <a:bodyPr/>
        <a:lstStyle/>
        <a:p>
          <a:r>
            <a:rPr lang="nl-NL"/>
            <a:t>2x </a:t>
          </a:r>
          <a:r>
            <a:rPr lang="nl-NL" err="1"/>
            <a:t>spatial</a:t>
          </a:r>
          <a:endParaRPr lang="nl-NL"/>
        </a:p>
      </dgm:t>
    </dgm:pt>
    <dgm:pt modelId="{BE402098-370F-49D3-B5D2-4FD991C55B40}" type="parTrans" cxnId="{3899464C-199B-4AB8-92FB-3308C04BDB74}">
      <dgm:prSet/>
      <dgm:spPr/>
      <dgm:t>
        <a:bodyPr/>
        <a:lstStyle/>
        <a:p>
          <a:endParaRPr lang="nl-NL"/>
        </a:p>
      </dgm:t>
    </dgm:pt>
    <dgm:pt modelId="{C4FEFF62-B75F-40AC-B3FA-3A17198706B9}" type="sibTrans" cxnId="{3899464C-199B-4AB8-92FB-3308C04BDB74}">
      <dgm:prSet/>
      <dgm:spPr/>
      <dgm:t>
        <a:bodyPr/>
        <a:lstStyle/>
        <a:p>
          <a:endParaRPr lang="nl-NL"/>
        </a:p>
      </dgm:t>
    </dgm:pt>
    <dgm:pt modelId="{CF28D11C-9847-4073-BC31-74FC313B3157}">
      <dgm:prSet phldrT="[Tekst]"/>
      <dgm:spPr>
        <a:solidFill>
          <a:srgbClr val="DCAAAA"/>
        </a:solidFill>
      </dgm:spPr>
      <dgm:t>
        <a:bodyPr/>
        <a:lstStyle/>
        <a:p>
          <a:r>
            <a:rPr lang="nl-NL" err="1"/>
            <a:t>Temporal</a:t>
          </a:r>
          <a:endParaRPr lang="nl-NL"/>
        </a:p>
      </dgm:t>
    </dgm:pt>
    <dgm:pt modelId="{1021A1AC-2D3F-4406-8B34-74443F0E0540}" type="parTrans" cxnId="{87E95563-FAB9-48C5-BFC1-2E0B2AA732EF}">
      <dgm:prSet/>
      <dgm:spPr/>
      <dgm:t>
        <a:bodyPr/>
        <a:lstStyle/>
        <a:p>
          <a:endParaRPr lang="nl-NL"/>
        </a:p>
      </dgm:t>
    </dgm:pt>
    <dgm:pt modelId="{B272492A-6457-4535-8707-CA597E87FEF4}" type="sibTrans" cxnId="{87E95563-FAB9-48C5-BFC1-2E0B2AA732EF}">
      <dgm:prSet/>
      <dgm:spPr/>
      <dgm:t>
        <a:bodyPr/>
        <a:lstStyle/>
        <a:p>
          <a:endParaRPr lang="nl-NL"/>
        </a:p>
      </dgm:t>
    </dgm:pt>
    <dgm:pt modelId="{D7A69663-7845-4170-AB3A-366A990016AA}">
      <dgm:prSet phldrT="[Tekst]"/>
      <dgm:spPr>
        <a:solidFill>
          <a:srgbClr val="DCAAAA"/>
        </a:solidFill>
      </dgm:spPr>
      <dgm:t>
        <a:bodyPr/>
        <a:lstStyle/>
        <a:p>
          <a:r>
            <a:rPr lang="nl-NL" err="1"/>
            <a:t>Spectral</a:t>
          </a:r>
          <a:endParaRPr lang="nl-NL"/>
        </a:p>
      </dgm:t>
    </dgm:pt>
    <dgm:pt modelId="{15F74B4C-5433-47D1-A834-E7AB59FFB793}" type="parTrans" cxnId="{8A2786D6-3799-4067-A708-DDAC62A432FB}">
      <dgm:prSet/>
      <dgm:spPr/>
      <dgm:t>
        <a:bodyPr/>
        <a:lstStyle/>
        <a:p>
          <a:endParaRPr lang="nl-NL"/>
        </a:p>
      </dgm:t>
    </dgm:pt>
    <dgm:pt modelId="{CADB5332-0B13-4BDB-B4F5-C52A0EB0D28A}" type="sibTrans" cxnId="{8A2786D6-3799-4067-A708-DDAC62A432FB}">
      <dgm:prSet/>
      <dgm:spPr/>
      <dgm:t>
        <a:bodyPr/>
        <a:lstStyle/>
        <a:p>
          <a:endParaRPr lang="nl-NL"/>
        </a:p>
      </dgm:t>
    </dgm:pt>
    <dgm:pt modelId="{F022A9FB-B812-4974-AFA8-A70B0852FAE6}" type="pres">
      <dgm:prSet presAssocID="{E54342E3-80AF-4411-B126-E84D054145D4}" presName="linear" presStyleCnt="0">
        <dgm:presLayoutVars>
          <dgm:dir/>
          <dgm:resizeHandles val="exact"/>
        </dgm:presLayoutVars>
      </dgm:prSet>
      <dgm:spPr/>
    </dgm:pt>
    <dgm:pt modelId="{4485CF0F-BFF6-4102-A434-9F537FE7B33C}" type="pres">
      <dgm:prSet presAssocID="{1D1E9BBB-9DB5-4A5B-8B1B-118F79D2CA33}" presName="comp" presStyleCnt="0"/>
      <dgm:spPr/>
    </dgm:pt>
    <dgm:pt modelId="{00AE0AA9-756B-4C30-8469-C5D0CD7F06CA}" type="pres">
      <dgm:prSet presAssocID="{1D1E9BBB-9DB5-4A5B-8B1B-118F79D2CA33}" presName="box" presStyleLbl="node1" presStyleIdx="0" presStyleCnt="3"/>
      <dgm:spPr/>
    </dgm:pt>
    <dgm:pt modelId="{4A6801F1-E419-4414-8DF2-E1D8FF0BC749}" type="pres">
      <dgm:prSet presAssocID="{1D1E9BBB-9DB5-4A5B-8B1B-118F79D2CA33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Kaartkompas met effen opvulling"/>
        </a:ext>
      </dgm:extLst>
    </dgm:pt>
    <dgm:pt modelId="{35685C79-593D-4647-B0F1-0E311EC4FD24}" type="pres">
      <dgm:prSet presAssocID="{1D1E9BBB-9DB5-4A5B-8B1B-118F79D2CA33}" presName="text" presStyleLbl="node1" presStyleIdx="0" presStyleCnt="3">
        <dgm:presLayoutVars>
          <dgm:bulletEnabled val="1"/>
        </dgm:presLayoutVars>
      </dgm:prSet>
      <dgm:spPr/>
    </dgm:pt>
    <dgm:pt modelId="{05D3CBE1-BBB4-419A-850E-7D086FA47522}" type="pres">
      <dgm:prSet presAssocID="{C4FEFF62-B75F-40AC-B3FA-3A17198706B9}" presName="spacer" presStyleCnt="0"/>
      <dgm:spPr/>
    </dgm:pt>
    <dgm:pt modelId="{5BDB62DF-EC61-4CBD-B34E-309E738AF020}" type="pres">
      <dgm:prSet presAssocID="{CF28D11C-9847-4073-BC31-74FC313B3157}" presName="comp" presStyleCnt="0"/>
      <dgm:spPr/>
    </dgm:pt>
    <dgm:pt modelId="{DFEF3237-D150-4F6B-B32B-D5ACDBA07D3F}" type="pres">
      <dgm:prSet presAssocID="{CF28D11C-9847-4073-BC31-74FC313B3157}" presName="box" presStyleLbl="node1" presStyleIdx="1" presStyleCnt="3"/>
      <dgm:spPr/>
    </dgm:pt>
    <dgm:pt modelId="{8E713145-E74F-4474-8133-ABEC8B2890E4}" type="pres">
      <dgm:prSet presAssocID="{CF28D11C-9847-4073-BC31-74FC313B3157}" presName="img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Klok met effen opvulling"/>
        </a:ext>
      </dgm:extLst>
    </dgm:pt>
    <dgm:pt modelId="{9F0F867D-FA7F-4287-8A9F-57A93DD9CB37}" type="pres">
      <dgm:prSet presAssocID="{CF28D11C-9847-4073-BC31-74FC313B3157}" presName="text" presStyleLbl="node1" presStyleIdx="1" presStyleCnt="3">
        <dgm:presLayoutVars>
          <dgm:bulletEnabled val="1"/>
        </dgm:presLayoutVars>
      </dgm:prSet>
      <dgm:spPr/>
    </dgm:pt>
    <dgm:pt modelId="{72437F60-841C-4319-8955-B52170DB2040}" type="pres">
      <dgm:prSet presAssocID="{B272492A-6457-4535-8707-CA597E87FEF4}" presName="spacer" presStyleCnt="0"/>
      <dgm:spPr/>
    </dgm:pt>
    <dgm:pt modelId="{9D656FAB-A111-4C06-9AA0-546F9513F4D2}" type="pres">
      <dgm:prSet presAssocID="{D7A69663-7845-4170-AB3A-366A990016AA}" presName="comp" presStyleCnt="0"/>
      <dgm:spPr/>
    </dgm:pt>
    <dgm:pt modelId="{1BC5727A-EB60-46B1-B503-253F91B11671}" type="pres">
      <dgm:prSet presAssocID="{D7A69663-7845-4170-AB3A-366A990016AA}" presName="box" presStyleLbl="node1" presStyleIdx="2" presStyleCnt="3"/>
      <dgm:spPr/>
    </dgm:pt>
    <dgm:pt modelId="{E2D40ED9-0ED0-4426-AFE1-73DC3258486C}" type="pres">
      <dgm:prSet presAssocID="{D7A69663-7845-4170-AB3A-366A990016AA}" presName="img" presStyleLbl="fgImgPlace1" presStyleIdx="2" presStyleCnt="3"/>
      <dgm:spPr/>
    </dgm:pt>
    <dgm:pt modelId="{A889D8D9-C971-493A-B978-3398E600CC62}" type="pres">
      <dgm:prSet presAssocID="{D7A69663-7845-4170-AB3A-366A990016AA}" presName="text" presStyleLbl="node1" presStyleIdx="2" presStyleCnt="3">
        <dgm:presLayoutVars>
          <dgm:bulletEnabled val="1"/>
        </dgm:presLayoutVars>
      </dgm:prSet>
      <dgm:spPr/>
    </dgm:pt>
  </dgm:ptLst>
  <dgm:cxnLst>
    <dgm:cxn modelId="{BEA9A021-E5EA-49FF-B5DA-1F7FA233F5CB}" type="presOf" srcId="{E54342E3-80AF-4411-B126-E84D054145D4}" destId="{F022A9FB-B812-4974-AFA8-A70B0852FAE6}" srcOrd="0" destOrd="0" presId="urn:microsoft.com/office/officeart/2005/8/layout/vList4"/>
    <dgm:cxn modelId="{72331C35-A163-4DBD-8AAC-7775FED81008}" type="presOf" srcId="{D7A69663-7845-4170-AB3A-366A990016AA}" destId="{1BC5727A-EB60-46B1-B503-253F91B11671}" srcOrd="0" destOrd="0" presId="urn:microsoft.com/office/officeart/2005/8/layout/vList4"/>
    <dgm:cxn modelId="{4CDF0736-BD61-4039-A707-234A2F49BDEB}" type="presOf" srcId="{1D1E9BBB-9DB5-4A5B-8B1B-118F79D2CA33}" destId="{00AE0AA9-756B-4C30-8469-C5D0CD7F06CA}" srcOrd="0" destOrd="0" presId="urn:microsoft.com/office/officeart/2005/8/layout/vList4"/>
    <dgm:cxn modelId="{8277023D-5D0C-43CA-9FDD-630F507BF8BC}" type="presOf" srcId="{CF28D11C-9847-4073-BC31-74FC313B3157}" destId="{DFEF3237-D150-4F6B-B32B-D5ACDBA07D3F}" srcOrd="0" destOrd="0" presId="urn:microsoft.com/office/officeart/2005/8/layout/vList4"/>
    <dgm:cxn modelId="{87E95563-FAB9-48C5-BFC1-2E0B2AA732EF}" srcId="{E54342E3-80AF-4411-B126-E84D054145D4}" destId="{CF28D11C-9847-4073-BC31-74FC313B3157}" srcOrd="1" destOrd="0" parTransId="{1021A1AC-2D3F-4406-8B34-74443F0E0540}" sibTransId="{B272492A-6457-4535-8707-CA597E87FEF4}"/>
    <dgm:cxn modelId="{83219045-CF39-496F-94D2-A73014C68E33}" type="presOf" srcId="{1D1E9BBB-9DB5-4A5B-8B1B-118F79D2CA33}" destId="{35685C79-593D-4647-B0F1-0E311EC4FD24}" srcOrd="1" destOrd="0" presId="urn:microsoft.com/office/officeart/2005/8/layout/vList4"/>
    <dgm:cxn modelId="{1E0EE349-0391-4CF8-8204-0CF7BAFBD624}" type="presOf" srcId="{D7A69663-7845-4170-AB3A-366A990016AA}" destId="{A889D8D9-C971-493A-B978-3398E600CC62}" srcOrd="1" destOrd="0" presId="urn:microsoft.com/office/officeart/2005/8/layout/vList4"/>
    <dgm:cxn modelId="{3899464C-199B-4AB8-92FB-3308C04BDB74}" srcId="{E54342E3-80AF-4411-B126-E84D054145D4}" destId="{1D1E9BBB-9DB5-4A5B-8B1B-118F79D2CA33}" srcOrd="0" destOrd="0" parTransId="{BE402098-370F-49D3-B5D2-4FD991C55B40}" sibTransId="{C4FEFF62-B75F-40AC-B3FA-3A17198706B9}"/>
    <dgm:cxn modelId="{8A2786D6-3799-4067-A708-DDAC62A432FB}" srcId="{E54342E3-80AF-4411-B126-E84D054145D4}" destId="{D7A69663-7845-4170-AB3A-366A990016AA}" srcOrd="2" destOrd="0" parTransId="{15F74B4C-5433-47D1-A834-E7AB59FFB793}" sibTransId="{CADB5332-0B13-4BDB-B4F5-C52A0EB0D28A}"/>
    <dgm:cxn modelId="{7EC017D8-2633-45DE-A92C-FDED5ECE3983}" type="presOf" srcId="{CF28D11C-9847-4073-BC31-74FC313B3157}" destId="{9F0F867D-FA7F-4287-8A9F-57A93DD9CB37}" srcOrd="1" destOrd="0" presId="urn:microsoft.com/office/officeart/2005/8/layout/vList4"/>
    <dgm:cxn modelId="{16A0EEDE-E64F-4E90-BADA-50489F6065E5}" type="presParOf" srcId="{F022A9FB-B812-4974-AFA8-A70B0852FAE6}" destId="{4485CF0F-BFF6-4102-A434-9F537FE7B33C}" srcOrd="0" destOrd="0" presId="urn:microsoft.com/office/officeart/2005/8/layout/vList4"/>
    <dgm:cxn modelId="{25FF8FD8-2BCD-48ED-91A0-1C2B602C7009}" type="presParOf" srcId="{4485CF0F-BFF6-4102-A434-9F537FE7B33C}" destId="{00AE0AA9-756B-4C30-8469-C5D0CD7F06CA}" srcOrd="0" destOrd="0" presId="urn:microsoft.com/office/officeart/2005/8/layout/vList4"/>
    <dgm:cxn modelId="{4E3EEEAD-E5D8-4377-B31B-409479722159}" type="presParOf" srcId="{4485CF0F-BFF6-4102-A434-9F537FE7B33C}" destId="{4A6801F1-E419-4414-8DF2-E1D8FF0BC749}" srcOrd="1" destOrd="0" presId="urn:microsoft.com/office/officeart/2005/8/layout/vList4"/>
    <dgm:cxn modelId="{7EC590B4-77F5-414C-8D4F-0B53512B0E30}" type="presParOf" srcId="{4485CF0F-BFF6-4102-A434-9F537FE7B33C}" destId="{35685C79-593D-4647-B0F1-0E311EC4FD24}" srcOrd="2" destOrd="0" presId="urn:microsoft.com/office/officeart/2005/8/layout/vList4"/>
    <dgm:cxn modelId="{4C0FA92A-AAB5-4C0B-A6F0-1EB579B2E3F4}" type="presParOf" srcId="{F022A9FB-B812-4974-AFA8-A70B0852FAE6}" destId="{05D3CBE1-BBB4-419A-850E-7D086FA47522}" srcOrd="1" destOrd="0" presId="urn:microsoft.com/office/officeart/2005/8/layout/vList4"/>
    <dgm:cxn modelId="{CD8CDBED-D502-4F1C-9746-B976A0C7BD37}" type="presParOf" srcId="{F022A9FB-B812-4974-AFA8-A70B0852FAE6}" destId="{5BDB62DF-EC61-4CBD-B34E-309E738AF020}" srcOrd="2" destOrd="0" presId="urn:microsoft.com/office/officeart/2005/8/layout/vList4"/>
    <dgm:cxn modelId="{3320DFE4-77F0-4523-9057-F3F49AE8078F}" type="presParOf" srcId="{5BDB62DF-EC61-4CBD-B34E-309E738AF020}" destId="{DFEF3237-D150-4F6B-B32B-D5ACDBA07D3F}" srcOrd="0" destOrd="0" presId="urn:microsoft.com/office/officeart/2005/8/layout/vList4"/>
    <dgm:cxn modelId="{41DEB4E6-FAC8-4EBF-8982-A50C58DBB26B}" type="presParOf" srcId="{5BDB62DF-EC61-4CBD-B34E-309E738AF020}" destId="{8E713145-E74F-4474-8133-ABEC8B2890E4}" srcOrd="1" destOrd="0" presId="urn:microsoft.com/office/officeart/2005/8/layout/vList4"/>
    <dgm:cxn modelId="{8940226A-D361-4372-BE21-DBAEEC659C93}" type="presParOf" srcId="{5BDB62DF-EC61-4CBD-B34E-309E738AF020}" destId="{9F0F867D-FA7F-4287-8A9F-57A93DD9CB37}" srcOrd="2" destOrd="0" presId="urn:microsoft.com/office/officeart/2005/8/layout/vList4"/>
    <dgm:cxn modelId="{85F42B43-09C0-4A39-97A8-3280300C4E84}" type="presParOf" srcId="{F022A9FB-B812-4974-AFA8-A70B0852FAE6}" destId="{72437F60-841C-4319-8955-B52170DB2040}" srcOrd="3" destOrd="0" presId="urn:microsoft.com/office/officeart/2005/8/layout/vList4"/>
    <dgm:cxn modelId="{6624F4AE-19CD-4A75-B326-071C413F25E9}" type="presParOf" srcId="{F022A9FB-B812-4974-AFA8-A70B0852FAE6}" destId="{9D656FAB-A111-4C06-9AA0-546F9513F4D2}" srcOrd="4" destOrd="0" presId="urn:microsoft.com/office/officeart/2005/8/layout/vList4"/>
    <dgm:cxn modelId="{A6E4A2F4-C7AE-41DC-8F62-B7D50C297D5E}" type="presParOf" srcId="{9D656FAB-A111-4C06-9AA0-546F9513F4D2}" destId="{1BC5727A-EB60-46B1-B503-253F91B11671}" srcOrd="0" destOrd="0" presId="urn:microsoft.com/office/officeart/2005/8/layout/vList4"/>
    <dgm:cxn modelId="{693DC03B-3E5D-4D74-B694-64C738755964}" type="presParOf" srcId="{9D656FAB-A111-4C06-9AA0-546F9513F4D2}" destId="{E2D40ED9-0ED0-4426-AFE1-73DC3258486C}" srcOrd="1" destOrd="0" presId="urn:microsoft.com/office/officeart/2005/8/layout/vList4"/>
    <dgm:cxn modelId="{ECEED55A-E284-4897-A453-253EE18F991E}" type="presParOf" srcId="{9D656FAB-A111-4C06-9AA0-546F9513F4D2}" destId="{A889D8D9-C971-493A-B978-3398E600CC6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BB34F-91A6-4A77-BF7F-9C2849AA7779}">
      <dsp:nvSpPr>
        <dsp:cNvPr id="0" name=""/>
        <dsp:cNvSpPr/>
      </dsp:nvSpPr>
      <dsp:spPr>
        <a:xfrm>
          <a:off x="5371" y="1682378"/>
          <a:ext cx="1492274" cy="149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300" kern="1200"/>
            <a:t> </a:t>
          </a:r>
        </a:p>
      </dsp:txBody>
      <dsp:txXfrm>
        <a:off x="223909" y="1900916"/>
        <a:ext cx="1055198" cy="1055198"/>
      </dsp:txXfrm>
    </dsp:sp>
    <dsp:sp modelId="{07D33AA6-DF13-489F-87B2-3616C784B6FF}">
      <dsp:nvSpPr>
        <dsp:cNvPr id="0" name=""/>
        <dsp:cNvSpPr/>
      </dsp:nvSpPr>
      <dsp:spPr>
        <a:xfrm>
          <a:off x="1618818" y="1995755"/>
          <a:ext cx="865519" cy="86551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1733543" y="2326729"/>
        <a:ext cx="636069" cy="203571"/>
      </dsp:txXfrm>
    </dsp:sp>
    <dsp:sp modelId="{CB2DF112-CACE-4508-8C70-90BA2CE19CD0}">
      <dsp:nvSpPr>
        <dsp:cNvPr id="0" name=""/>
        <dsp:cNvSpPr/>
      </dsp:nvSpPr>
      <dsp:spPr>
        <a:xfrm>
          <a:off x="2605510" y="1682378"/>
          <a:ext cx="1492274" cy="149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300" kern="1200"/>
            <a:t> </a:t>
          </a:r>
        </a:p>
      </dsp:txBody>
      <dsp:txXfrm>
        <a:off x="2824048" y="1900916"/>
        <a:ext cx="1055198" cy="1055198"/>
      </dsp:txXfrm>
    </dsp:sp>
    <dsp:sp modelId="{3453B1A4-9065-4964-B0BE-247AE7E4EB47}">
      <dsp:nvSpPr>
        <dsp:cNvPr id="0" name=""/>
        <dsp:cNvSpPr/>
      </dsp:nvSpPr>
      <dsp:spPr>
        <a:xfrm>
          <a:off x="4218957" y="1995755"/>
          <a:ext cx="865519" cy="86551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4333682" y="2326729"/>
        <a:ext cx="636069" cy="203571"/>
      </dsp:txXfrm>
    </dsp:sp>
    <dsp:sp modelId="{A5E8AAF2-B345-4E02-B382-F48DAFF73C7E}">
      <dsp:nvSpPr>
        <dsp:cNvPr id="0" name=""/>
        <dsp:cNvSpPr/>
      </dsp:nvSpPr>
      <dsp:spPr>
        <a:xfrm>
          <a:off x="5205649" y="1682378"/>
          <a:ext cx="1492274" cy="149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6300" kern="1200"/>
        </a:p>
      </dsp:txBody>
      <dsp:txXfrm>
        <a:off x="5424187" y="1900916"/>
        <a:ext cx="1055198" cy="1055198"/>
      </dsp:txXfrm>
    </dsp:sp>
    <dsp:sp modelId="{53DB5BCF-BD69-4ED5-89E5-8644501A6B38}">
      <dsp:nvSpPr>
        <dsp:cNvPr id="0" name=""/>
        <dsp:cNvSpPr/>
      </dsp:nvSpPr>
      <dsp:spPr>
        <a:xfrm>
          <a:off x="6819097" y="1995755"/>
          <a:ext cx="865519" cy="865519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600" kern="1200"/>
        </a:p>
      </dsp:txBody>
      <dsp:txXfrm>
        <a:off x="6933822" y="2174052"/>
        <a:ext cx="636069" cy="508925"/>
      </dsp:txXfrm>
    </dsp:sp>
    <dsp:sp modelId="{9B4993AB-1096-4697-B7C6-C849ADC76094}">
      <dsp:nvSpPr>
        <dsp:cNvPr id="0" name=""/>
        <dsp:cNvSpPr/>
      </dsp:nvSpPr>
      <dsp:spPr>
        <a:xfrm>
          <a:off x="7805789" y="1682378"/>
          <a:ext cx="1492274" cy="149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6300" kern="1200">
            <a:latin typeface="Calibri Light" panose="020F0302020204030204"/>
          </a:endParaRPr>
        </a:p>
      </dsp:txBody>
      <dsp:txXfrm>
        <a:off x="8024327" y="1900916"/>
        <a:ext cx="1055198" cy="10551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BB34F-91A6-4A77-BF7F-9C2849AA7779}">
      <dsp:nvSpPr>
        <dsp:cNvPr id="0" name=""/>
        <dsp:cNvSpPr/>
      </dsp:nvSpPr>
      <dsp:spPr>
        <a:xfrm>
          <a:off x="5371" y="1682378"/>
          <a:ext cx="1492274" cy="149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300" kern="1200"/>
            <a:t> </a:t>
          </a:r>
        </a:p>
      </dsp:txBody>
      <dsp:txXfrm>
        <a:off x="223909" y="1900916"/>
        <a:ext cx="1055198" cy="1055198"/>
      </dsp:txXfrm>
    </dsp:sp>
    <dsp:sp modelId="{07D33AA6-DF13-489F-87B2-3616C784B6FF}">
      <dsp:nvSpPr>
        <dsp:cNvPr id="0" name=""/>
        <dsp:cNvSpPr/>
      </dsp:nvSpPr>
      <dsp:spPr>
        <a:xfrm>
          <a:off x="1618818" y="1995755"/>
          <a:ext cx="865519" cy="86551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1733543" y="2326729"/>
        <a:ext cx="636069" cy="203571"/>
      </dsp:txXfrm>
    </dsp:sp>
    <dsp:sp modelId="{CB2DF112-CACE-4508-8C70-90BA2CE19CD0}">
      <dsp:nvSpPr>
        <dsp:cNvPr id="0" name=""/>
        <dsp:cNvSpPr/>
      </dsp:nvSpPr>
      <dsp:spPr>
        <a:xfrm>
          <a:off x="2605510" y="1682378"/>
          <a:ext cx="1492274" cy="149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300" kern="1200"/>
            <a:t> </a:t>
          </a:r>
        </a:p>
      </dsp:txBody>
      <dsp:txXfrm>
        <a:off x="2824048" y="1900916"/>
        <a:ext cx="1055198" cy="1055198"/>
      </dsp:txXfrm>
    </dsp:sp>
    <dsp:sp modelId="{3453B1A4-9065-4964-B0BE-247AE7E4EB47}">
      <dsp:nvSpPr>
        <dsp:cNvPr id="0" name=""/>
        <dsp:cNvSpPr/>
      </dsp:nvSpPr>
      <dsp:spPr>
        <a:xfrm>
          <a:off x="4218957" y="1995755"/>
          <a:ext cx="865519" cy="86551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4333682" y="2326729"/>
        <a:ext cx="636069" cy="203571"/>
      </dsp:txXfrm>
    </dsp:sp>
    <dsp:sp modelId="{A5E8AAF2-B345-4E02-B382-F48DAFF73C7E}">
      <dsp:nvSpPr>
        <dsp:cNvPr id="0" name=""/>
        <dsp:cNvSpPr/>
      </dsp:nvSpPr>
      <dsp:spPr>
        <a:xfrm>
          <a:off x="5205649" y="1682378"/>
          <a:ext cx="1492274" cy="149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6300" kern="1200"/>
        </a:p>
      </dsp:txBody>
      <dsp:txXfrm>
        <a:off x="5424187" y="1900916"/>
        <a:ext cx="1055198" cy="1055198"/>
      </dsp:txXfrm>
    </dsp:sp>
    <dsp:sp modelId="{53DB5BCF-BD69-4ED5-89E5-8644501A6B38}">
      <dsp:nvSpPr>
        <dsp:cNvPr id="0" name=""/>
        <dsp:cNvSpPr/>
      </dsp:nvSpPr>
      <dsp:spPr>
        <a:xfrm>
          <a:off x="6819097" y="1995755"/>
          <a:ext cx="865519" cy="865519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600" kern="1200"/>
        </a:p>
      </dsp:txBody>
      <dsp:txXfrm>
        <a:off x="6933822" y="2174052"/>
        <a:ext cx="636069" cy="508925"/>
      </dsp:txXfrm>
    </dsp:sp>
    <dsp:sp modelId="{9B4993AB-1096-4697-B7C6-C849ADC76094}">
      <dsp:nvSpPr>
        <dsp:cNvPr id="0" name=""/>
        <dsp:cNvSpPr/>
      </dsp:nvSpPr>
      <dsp:spPr>
        <a:xfrm>
          <a:off x="7805789" y="1682378"/>
          <a:ext cx="1492274" cy="149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6300" kern="1200">
            <a:latin typeface="Calibri Light" panose="020F0302020204030204"/>
          </a:endParaRPr>
        </a:p>
      </dsp:txBody>
      <dsp:txXfrm>
        <a:off x="8024327" y="1900916"/>
        <a:ext cx="1055198" cy="10551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AE0AA9-756B-4C30-8469-C5D0CD7F06CA}">
      <dsp:nvSpPr>
        <dsp:cNvPr id="0" name=""/>
        <dsp:cNvSpPr/>
      </dsp:nvSpPr>
      <dsp:spPr>
        <a:xfrm>
          <a:off x="0" y="0"/>
          <a:ext cx="2551575" cy="655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/>
            <a:t>2x </a:t>
          </a:r>
          <a:r>
            <a:rPr lang="nl-NL" sz="3000" kern="1200" err="1"/>
            <a:t>spatial</a:t>
          </a:r>
          <a:endParaRPr lang="nl-NL" sz="3000" kern="1200"/>
        </a:p>
      </dsp:txBody>
      <dsp:txXfrm>
        <a:off x="575901" y="0"/>
        <a:ext cx="1975673" cy="655865"/>
      </dsp:txXfrm>
    </dsp:sp>
    <dsp:sp modelId="{4A6801F1-E419-4414-8DF2-E1D8FF0BC749}">
      <dsp:nvSpPr>
        <dsp:cNvPr id="0" name=""/>
        <dsp:cNvSpPr/>
      </dsp:nvSpPr>
      <dsp:spPr>
        <a:xfrm>
          <a:off x="65586" y="65586"/>
          <a:ext cx="510315" cy="5246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EF3237-D150-4F6B-B32B-D5ACDBA07D3F}">
      <dsp:nvSpPr>
        <dsp:cNvPr id="0" name=""/>
        <dsp:cNvSpPr/>
      </dsp:nvSpPr>
      <dsp:spPr>
        <a:xfrm>
          <a:off x="0" y="721451"/>
          <a:ext cx="2551575" cy="655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err="1"/>
            <a:t>Temporal</a:t>
          </a:r>
          <a:endParaRPr lang="nl-NL" sz="3000" kern="1200"/>
        </a:p>
      </dsp:txBody>
      <dsp:txXfrm>
        <a:off x="575901" y="721451"/>
        <a:ext cx="1975673" cy="655865"/>
      </dsp:txXfrm>
    </dsp:sp>
    <dsp:sp modelId="{8E713145-E74F-4474-8133-ABEC8B2890E4}">
      <dsp:nvSpPr>
        <dsp:cNvPr id="0" name=""/>
        <dsp:cNvSpPr/>
      </dsp:nvSpPr>
      <dsp:spPr>
        <a:xfrm>
          <a:off x="65586" y="787037"/>
          <a:ext cx="510315" cy="5246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5727A-EB60-46B1-B503-253F91B11671}">
      <dsp:nvSpPr>
        <dsp:cNvPr id="0" name=""/>
        <dsp:cNvSpPr/>
      </dsp:nvSpPr>
      <dsp:spPr>
        <a:xfrm>
          <a:off x="0" y="1442903"/>
          <a:ext cx="2551575" cy="655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err="1"/>
            <a:t>Spectral</a:t>
          </a:r>
          <a:endParaRPr lang="nl-NL" sz="3000" kern="1200"/>
        </a:p>
      </dsp:txBody>
      <dsp:txXfrm>
        <a:off x="575901" y="1442903"/>
        <a:ext cx="1975673" cy="655865"/>
      </dsp:txXfrm>
    </dsp:sp>
    <dsp:sp modelId="{E2D40ED9-0ED0-4426-AFE1-73DC3258486C}">
      <dsp:nvSpPr>
        <dsp:cNvPr id="0" name=""/>
        <dsp:cNvSpPr/>
      </dsp:nvSpPr>
      <dsp:spPr>
        <a:xfrm>
          <a:off x="65586" y="1508489"/>
          <a:ext cx="510315" cy="52469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AE0AA9-756B-4C30-8469-C5D0CD7F06CA}">
      <dsp:nvSpPr>
        <dsp:cNvPr id="0" name=""/>
        <dsp:cNvSpPr/>
      </dsp:nvSpPr>
      <dsp:spPr>
        <a:xfrm>
          <a:off x="0" y="0"/>
          <a:ext cx="2551575" cy="655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/>
            <a:t>2x </a:t>
          </a:r>
          <a:r>
            <a:rPr lang="nl-NL" sz="3000" kern="1200" err="1"/>
            <a:t>spatial</a:t>
          </a:r>
          <a:endParaRPr lang="nl-NL" sz="3000" kern="1200"/>
        </a:p>
      </dsp:txBody>
      <dsp:txXfrm>
        <a:off x="575901" y="0"/>
        <a:ext cx="1975673" cy="655865"/>
      </dsp:txXfrm>
    </dsp:sp>
    <dsp:sp modelId="{4A6801F1-E419-4414-8DF2-E1D8FF0BC749}">
      <dsp:nvSpPr>
        <dsp:cNvPr id="0" name=""/>
        <dsp:cNvSpPr/>
      </dsp:nvSpPr>
      <dsp:spPr>
        <a:xfrm>
          <a:off x="65586" y="65586"/>
          <a:ext cx="510315" cy="5246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EF3237-D150-4F6B-B32B-D5ACDBA07D3F}">
      <dsp:nvSpPr>
        <dsp:cNvPr id="0" name=""/>
        <dsp:cNvSpPr/>
      </dsp:nvSpPr>
      <dsp:spPr>
        <a:xfrm>
          <a:off x="0" y="721451"/>
          <a:ext cx="2551575" cy="655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err="1"/>
            <a:t>Temporal</a:t>
          </a:r>
          <a:endParaRPr lang="nl-NL" sz="3000" kern="1200"/>
        </a:p>
      </dsp:txBody>
      <dsp:txXfrm>
        <a:off x="575901" y="721451"/>
        <a:ext cx="1975673" cy="655865"/>
      </dsp:txXfrm>
    </dsp:sp>
    <dsp:sp modelId="{8E713145-E74F-4474-8133-ABEC8B2890E4}">
      <dsp:nvSpPr>
        <dsp:cNvPr id="0" name=""/>
        <dsp:cNvSpPr/>
      </dsp:nvSpPr>
      <dsp:spPr>
        <a:xfrm>
          <a:off x="65586" y="787037"/>
          <a:ext cx="510315" cy="5246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5727A-EB60-46B1-B503-253F91B11671}">
      <dsp:nvSpPr>
        <dsp:cNvPr id="0" name=""/>
        <dsp:cNvSpPr/>
      </dsp:nvSpPr>
      <dsp:spPr>
        <a:xfrm>
          <a:off x="0" y="1442903"/>
          <a:ext cx="2551575" cy="655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err="1"/>
            <a:t>Spectral</a:t>
          </a:r>
          <a:endParaRPr lang="nl-NL" sz="3000" kern="1200"/>
        </a:p>
      </dsp:txBody>
      <dsp:txXfrm>
        <a:off x="575901" y="1442903"/>
        <a:ext cx="1975673" cy="655865"/>
      </dsp:txXfrm>
    </dsp:sp>
    <dsp:sp modelId="{E2D40ED9-0ED0-4426-AFE1-73DC3258486C}">
      <dsp:nvSpPr>
        <dsp:cNvPr id="0" name=""/>
        <dsp:cNvSpPr/>
      </dsp:nvSpPr>
      <dsp:spPr>
        <a:xfrm>
          <a:off x="65586" y="1508489"/>
          <a:ext cx="510315" cy="52469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AE0AA9-756B-4C30-8469-C5D0CD7F06CA}">
      <dsp:nvSpPr>
        <dsp:cNvPr id="0" name=""/>
        <dsp:cNvSpPr/>
      </dsp:nvSpPr>
      <dsp:spPr>
        <a:xfrm>
          <a:off x="0" y="0"/>
          <a:ext cx="2551575" cy="655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/>
            <a:t>2x </a:t>
          </a:r>
          <a:r>
            <a:rPr lang="nl-NL" sz="3000" kern="1200" err="1"/>
            <a:t>spatial</a:t>
          </a:r>
          <a:endParaRPr lang="nl-NL" sz="3000" kern="1200"/>
        </a:p>
      </dsp:txBody>
      <dsp:txXfrm>
        <a:off x="575901" y="0"/>
        <a:ext cx="1975673" cy="655865"/>
      </dsp:txXfrm>
    </dsp:sp>
    <dsp:sp modelId="{4A6801F1-E419-4414-8DF2-E1D8FF0BC749}">
      <dsp:nvSpPr>
        <dsp:cNvPr id="0" name=""/>
        <dsp:cNvSpPr/>
      </dsp:nvSpPr>
      <dsp:spPr>
        <a:xfrm>
          <a:off x="65586" y="65586"/>
          <a:ext cx="510315" cy="5246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EF3237-D150-4F6B-B32B-D5ACDBA07D3F}">
      <dsp:nvSpPr>
        <dsp:cNvPr id="0" name=""/>
        <dsp:cNvSpPr/>
      </dsp:nvSpPr>
      <dsp:spPr>
        <a:xfrm>
          <a:off x="0" y="721451"/>
          <a:ext cx="2551575" cy="655865"/>
        </a:xfrm>
        <a:prstGeom prst="roundRect">
          <a:avLst>
            <a:gd name="adj" fmla="val 10000"/>
          </a:avLst>
        </a:prstGeom>
        <a:solidFill>
          <a:srgbClr val="DCAA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err="1"/>
            <a:t>Temporal</a:t>
          </a:r>
          <a:endParaRPr lang="nl-NL" sz="3000" kern="1200"/>
        </a:p>
      </dsp:txBody>
      <dsp:txXfrm>
        <a:off x="575901" y="721451"/>
        <a:ext cx="1975673" cy="655865"/>
      </dsp:txXfrm>
    </dsp:sp>
    <dsp:sp modelId="{8E713145-E74F-4474-8133-ABEC8B2890E4}">
      <dsp:nvSpPr>
        <dsp:cNvPr id="0" name=""/>
        <dsp:cNvSpPr/>
      </dsp:nvSpPr>
      <dsp:spPr>
        <a:xfrm>
          <a:off x="65586" y="787037"/>
          <a:ext cx="510315" cy="5246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5727A-EB60-46B1-B503-253F91B11671}">
      <dsp:nvSpPr>
        <dsp:cNvPr id="0" name=""/>
        <dsp:cNvSpPr/>
      </dsp:nvSpPr>
      <dsp:spPr>
        <a:xfrm>
          <a:off x="0" y="1442903"/>
          <a:ext cx="2551575" cy="655865"/>
        </a:xfrm>
        <a:prstGeom prst="roundRect">
          <a:avLst>
            <a:gd name="adj" fmla="val 10000"/>
          </a:avLst>
        </a:prstGeom>
        <a:solidFill>
          <a:srgbClr val="DCAA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err="1"/>
            <a:t>Spectral</a:t>
          </a:r>
          <a:endParaRPr lang="nl-NL" sz="3000" kern="1200"/>
        </a:p>
      </dsp:txBody>
      <dsp:txXfrm>
        <a:off x="575901" y="1442903"/>
        <a:ext cx="1975673" cy="655865"/>
      </dsp:txXfrm>
    </dsp:sp>
    <dsp:sp modelId="{E2D40ED9-0ED0-4426-AFE1-73DC3258486C}">
      <dsp:nvSpPr>
        <dsp:cNvPr id="0" name=""/>
        <dsp:cNvSpPr/>
      </dsp:nvSpPr>
      <dsp:spPr>
        <a:xfrm>
          <a:off x="65586" y="1508489"/>
          <a:ext cx="510315" cy="52469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AE0AA9-756B-4C30-8469-C5D0CD7F06CA}">
      <dsp:nvSpPr>
        <dsp:cNvPr id="0" name=""/>
        <dsp:cNvSpPr/>
      </dsp:nvSpPr>
      <dsp:spPr>
        <a:xfrm>
          <a:off x="0" y="0"/>
          <a:ext cx="2551575" cy="655865"/>
        </a:xfrm>
        <a:prstGeom prst="roundRect">
          <a:avLst>
            <a:gd name="adj" fmla="val 10000"/>
          </a:avLst>
        </a:prstGeom>
        <a:solidFill>
          <a:srgbClr val="DCAA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/>
            <a:t>2x </a:t>
          </a:r>
          <a:r>
            <a:rPr lang="nl-NL" sz="3000" kern="1200" err="1"/>
            <a:t>spatial</a:t>
          </a:r>
          <a:endParaRPr lang="nl-NL" sz="3000" kern="1200"/>
        </a:p>
      </dsp:txBody>
      <dsp:txXfrm>
        <a:off x="575901" y="0"/>
        <a:ext cx="1975673" cy="655865"/>
      </dsp:txXfrm>
    </dsp:sp>
    <dsp:sp modelId="{4A6801F1-E419-4414-8DF2-E1D8FF0BC749}">
      <dsp:nvSpPr>
        <dsp:cNvPr id="0" name=""/>
        <dsp:cNvSpPr/>
      </dsp:nvSpPr>
      <dsp:spPr>
        <a:xfrm>
          <a:off x="65586" y="65586"/>
          <a:ext cx="510315" cy="5246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EF3237-D150-4F6B-B32B-D5ACDBA07D3F}">
      <dsp:nvSpPr>
        <dsp:cNvPr id="0" name=""/>
        <dsp:cNvSpPr/>
      </dsp:nvSpPr>
      <dsp:spPr>
        <a:xfrm>
          <a:off x="0" y="721451"/>
          <a:ext cx="2551575" cy="655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err="1"/>
            <a:t>Temporal</a:t>
          </a:r>
          <a:endParaRPr lang="nl-NL" sz="3000" kern="1200"/>
        </a:p>
      </dsp:txBody>
      <dsp:txXfrm>
        <a:off x="575901" y="721451"/>
        <a:ext cx="1975673" cy="655865"/>
      </dsp:txXfrm>
    </dsp:sp>
    <dsp:sp modelId="{8E713145-E74F-4474-8133-ABEC8B2890E4}">
      <dsp:nvSpPr>
        <dsp:cNvPr id="0" name=""/>
        <dsp:cNvSpPr/>
      </dsp:nvSpPr>
      <dsp:spPr>
        <a:xfrm>
          <a:off x="65586" y="787037"/>
          <a:ext cx="510315" cy="5246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5727A-EB60-46B1-B503-253F91B11671}">
      <dsp:nvSpPr>
        <dsp:cNvPr id="0" name=""/>
        <dsp:cNvSpPr/>
      </dsp:nvSpPr>
      <dsp:spPr>
        <a:xfrm>
          <a:off x="0" y="1442903"/>
          <a:ext cx="2551575" cy="655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err="1"/>
            <a:t>Spectral</a:t>
          </a:r>
          <a:endParaRPr lang="nl-NL" sz="3000" kern="1200"/>
        </a:p>
      </dsp:txBody>
      <dsp:txXfrm>
        <a:off x="575901" y="1442903"/>
        <a:ext cx="1975673" cy="655865"/>
      </dsp:txXfrm>
    </dsp:sp>
    <dsp:sp modelId="{E2D40ED9-0ED0-4426-AFE1-73DC3258486C}">
      <dsp:nvSpPr>
        <dsp:cNvPr id="0" name=""/>
        <dsp:cNvSpPr/>
      </dsp:nvSpPr>
      <dsp:spPr>
        <a:xfrm>
          <a:off x="65586" y="1508489"/>
          <a:ext cx="510315" cy="52469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AE0AA9-756B-4C30-8469-C5D0CD7F06CA}">
      <dsp:nvSpPr>
        <dsp:cNvPr id="0" name=""/>
        <dsp:cNvSpPr/>
      </dsp:nvSpPr>
      <dsp:spPr>
        <a:xfrm>
          <a:off x="0" y="0"/>
          <a:ext cx="2551575" cy="655865"/>
        </a:xfrm>
        <a:prstGeom prst="roundRect">
          <a:avLst>
            <a:gd name="adj" fmla="val 10000"/>
          </a:avLst>
        </a:prstGeom>
        <a:solidFill>
          <a:srgbClr val="DCAA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/>
            <a:t>2x </a:t>
          </a:r>
          <a:r>
            <a:rPr lang="nl-NL" sz="3000" kern="1200" err="1"/>
            <a:t>spatial</a:t>
          </a:r>
          <a:endParaRPr lang="nl-NL" sz="3000" kern="1200"/>
        </a:p>
      </dsp:txBody>
      <dsp:txXfrm>
        <a:off x="575901" y="0"/>
        <a:ext cx="1975673" cy="655865"/>
      </dsp:txXfrm>
    </dsp:sp>
    <dsp:sp modelId="{4A6801F1-E419-4414-8DF2-E1D8FF0BC749}">
      <dsp:nvSpPr>
        <dsp:cNvPr id="0" name=""/>
        <dsp:cNvSpPr/>
      </dsp:nvSpPr>
      <dsp:spPr>
        <a:xfrm>
          <a:off x="65586" y="65586"/>
          <a:ext cx="510315" cy="5246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EF3237-D150-4F6B-B32B-D5ACDBA07D3F}">
      <dsp:nvSpPr>
        <dsp:cNvPr id="0" name=""/>
        <dsp:cNvSpPr/>
      </dsp:nvSpPr>
      <dsp:spPr>
        <a:xfrm>
          <a:off x="0" y="721451"/>
          <a:ext cx="2551575" cy="655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err="1"/>
            <a:t>Temporal</a:t>
          </a:r>
          <a:endParaRPr lang="nl-NL" sz="3000" kern="1200"/>
        </a:p>
      </dsp:txBody>
      <dsp:txXfrm>
        <a:off x="575901" y="721451"/>
        <a:ext cx="1975673" cy="655865"/>
      </dsp:txXfrm>
    </dsp:sp>
    <dsp:sp modelId="{8E713145-E74F-4474-8133-ABEC8B2890E4}">
      <dsp:nvSpPr>
        <dsp:cNvPr id="0" name=""/>
        <dsp:cNvSpPr/>
      </dsp:nvSpPr>
      <dsp:spPr>
        <a:xfrm>
          <a:off x="65586" y="787037"/>
          <a:ext cx="510315" cy="5246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5727A-EB60-46B1-B503-253F91B11671}">
      <dsp:nvSpPr>
        <dsp:cNvPr id="0" name=""/>
        <dsp:cNvSpPr/>
      </dsp:nvSpPr>
      <dsp:spPr>
        <a:xfrm>
          <a:off x="0" y="1442903"/>
          <a:ext cx="2551575" cy="655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err="1"/>
            <a:t>Spectral</a:t>
          </a:r>
          <a:endParaRPr lang="nl-NL" sz="3000" kern="1200"/>
        </a:p>
      </dsp:txBody>
      <dsp:txXfrm>
        <a:off x="575901" y="1442903"/>
        <a:ext cx="1975673" cy="655865"/>
      </dsp:txXfrm>
    </dsp:sp>
    <dsp:sp modelId="{E2D40ED9-0ED0-4426-AFE1-73DC3258486C}">
      <dsp:nvSpPr>
        <dsp:cNvPr id="0" name=""/>
        <dsp:cNvSpPr/>
      </dsp:nvSpPr>
      <dsp:spPr>
        <a:xfrm>
          <a:off x="65586" y="1508489"/>
          <a:ext cx="510315" cy="52469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AE0AA9-756B-4C30-8469-C5D0CD7F06CA}">
      <dsp:nvSpPr>
        <dsp:cNvPr id="0" name=""/>
        <dsp:cNvSpPr/>
      </dsp:nvSpPr>
      <dsp:spPr>
        <a:xfrm>
          <a:off x="0" y="0"/>
          <a:ext cx="2551575" cy="655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/>
            <a:t>2x </a:t>
          </a:r>
          <a:r>
            <a:rPr lang="nl-NL" sz="3000" kern="1200" err="1"/>
            <a:t>spatial</a:t>
          </a:r>
          <a:endParaRPr lang="nl-NL" sz="3000" kern="1200"/>
        </a:p>
      </dsp:txBody>
      <dsp:txXfrm>
        <a:off x="575901" y="0"/>
        <a:ext cx="1975673" cy="655865"/>
      </dsp:txXfrm>
    </dsp:sp>
    <dsp:sp modelId="{4A6801F1-E419-4414-8DF2-E1D8FF0BC749}">
      <dsp:nvSpPr>
        <dsp:cNvPr id="0" name=""/>
        <dsp:cNvSpPr/>
      </dsp:nvSpPr>
      <dsp:spPr>
        <a:xfrm>
          <a:off x="65586" y="65586"/>
          <a:ext cx="510315" cy="5246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EF3237-D150-4F6B-B32B-D5ACDBA07D3F}">
      <dsp:nvSpPr>
        <dsp:cNvPr id="0" name=""/>
        <dsp:cNvSpPr/>
      </dsp:nvSpPr>
      <dsp:spPr>
        <a:xfrm>
          <a:off x="0" y="721451"/>
          <a:ext cx="2551575" cy="655865"/>
        </a:xfrm>
        <a:prstGeom prst="roundRect">
          <a:avLst>
            <a:gd name="adj" fmla="val 10000"/>
          </a:avLst>
        </a:prstGeom>
        <a:solidFill>
          <a:srgbClr val="DCAA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err="1"/>
            <a:t>Temporal</a:t>
          </a:r>
          <a:endParaRPr lang="nl-NL" sz="3000" kern="1200"/>
        </a:p>
      </dsp:txBody>
      <dsp:txXfrm>
        <a:off x="575901" y="721451"/>
        <a:ext cx="1975673" cy="655865"/>
      </dsp:txXfrm>
    </dsp:sp>
    <dsp:sp modelId="{8E713145-E74F-4474-8133-ABEC8B2890E4}">
      <dsp:nvSpPr>
        <dsp:cNvPr id="0" name=""/>
        <dsp:cNvSpPr/>
      </dsp:nvSpPr>
      <dsp:spPr>
        <a:xfrm>
          <a:off x="65586" y="787037"/>
          <a:ext cx="510315" cy="5246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5727A-EB60-46B1-B503-253F91B11671}">
      <dsp:nvSpPr>
        <dsp:cNvPr id="0" name=""/>
        <dsp:cNvSpPr/>
      </dsp:nvSpPr>
      <dsp:spPr>
        <a:xfrm>
          <a:off x="0" y="1442903"/>
          <a:ext cx="2551575" cy="655865"/>
        </a:xfrm>
        <a:prstGeom prst="roundRect">
          <a:avLst>
            <a:gd name="adj" fmla="val 10000"/>
          </a:avLst>
        </a:prstGeom>
        <a:solidFill>
          <a:srgbClr val="DCAA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err="1"/>
            <a:t>Spectral</a:t>
          </a:r>
          <a:endParaRPr lang="nl-NL" sz="3000" kern="1200"/>
        </a:p>
      </dsp:txBody>
      <dsp:txXfrm>
        <a:off x="575901" y="1442903"/>
        <a:ext cx="1975673" cy="655865"/>
      </dsp:txXfrm>
    </dsp:sp>
    <dsp:sp modelId="{E2D40ED9-0ED0-4426-AFE1-73DC3258486C}">
      <dsp:nvSpPr>
        <dsp:cNvPr id="0" name=""/>
        <dsp:cNvSpPr/>
      </dsp:nvSpPr>
      <dsp:spPr>
        <a:xfrm>
          <a:off x="65586" y="1508489"/>
          <a:ext cx="510315" cy="52469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7E09E-38E3-4833-B1C1-461C893E84F0}" type="datetimeFigureOut">
              <a:rPr lang="nl-NL" smtClean="0"/>
              <a:t>4-6-2024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CB457-E27B-45ED-B14E-F944389621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3500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CB457-E27B-45ED-B14E-F9443896217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7357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CB457-E27B-45ED-B14E-F94438962172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2910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CB457-E27B-45ED-B14E-F9443896217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1283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CB457-E27B-45ED-B14E-F9443896217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9743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CB457-E27B-45ED-B14E-F94438962172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2603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CB457-E27B-45ED-B14E-F94438962172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1340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CB457-E27B-45ED-B14E-F94438962172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5375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CB457-E27B-45ED-B14E-F94438962172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3518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2923" y="822996"/>
            <a:ext cx="9687379" cy="2972717"/>
          </a:xfrm>
        </p:spPr>
        <p:txBody>
          <a:bodyPr>
            <a:noAutofit/>
          </a:bodyPr>
          <a:lstStyle>
            <a:lvl1pPr algn="l">
              <a:defRPr sz="96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2923" y="4271063"/>
            <a:ext cx="9423171" cy="1367736"/>
          </a:xfrm>
        </p:spPr>
        <p:txBody>
          <a:bodyPr>
            <a:normAutofit/>
          </a:bodyPr>
          <a:lstStyle>
            <a:lvl1pPr marL="0" indent="0" algn="l">
              <a:buNone/>
              <a:defRPr sz="3733">
                <a:solidFill>
                  <a:schemeClr val="tx1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62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71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12" name="Afbeelding 2" descr="TUDelft_LogoZWAR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28" y="6218337"/>
            <a:ext cx="1472392" cy="430675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/>
        </p:nvSpPr>
        <p:spPr>
          <a:xfrm>
            <a:off x="8868747" y="6420936"/>
            <a:ext cx="3088493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333" smtClean="0"/>
              <a:pPr/>
              <a:t>‹nr.›</a:t>
            </a:fld>
            <a:endParaRPr lang="en-US" sz="1333"/>
          </a:p>
        </p:txBody>
      </p:sp>
      <p:sp>
        <p:nvSpPr>
          <p:cNvPr id="3" name="TextBox 2"/>
          <p:cNvSpPr txBox="1"/>
          <p:nvPr/>
        </p:nvSpPr>
        <p:spPr>
          <a:xfrm>
            <a:off x="-5320374" y="558212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48753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2CBC63C-9756-44F5-B97E-23DFE8C2362C}" type="datetime1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95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"/>
            <a:ext cx="12192000" cy="6857999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12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2923" y="822996"/>
            <a:ext cx="9687379" cy="2972717"/>
          </a:xfrm>
        </p:spPr>
        <p:txBody>
          <a:bodyPr>
            <a:noAutofit/>
          </a:bodyPr>
          <a:lstStyle>
            <a:lvl1pPr algn="l">
              <a:defRPr sz="96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2923" y="4271063"/>
            <a:ext cx="9423171" cy="1367736"/>
          </a:xfrm>
        </p:spPr>
        <p:txBody>
          <a:bodyPr>
            <a:normAutofit/>
          </a:bodyPr>
          <a:lstStyle>
            <a:lvl1pPr marL="0" indent="0" algn="l">
              <a:buNone/>
              <a:defRPr sz="3733">
                <a:solidFill>
                  <a:schemeClr val="tx1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71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12" name="Afbeelding 2" descr="TUDelft_LogoZWAR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28" y="6218337"/>
            <a:ext cx="1472392" cy="430675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/>
        </p:nvSpPr>
        <p:spPr>
          <a:xfrm>
            <a:off x="8868747" y="6420936"/>
            <a:ext cx="3088493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333" smtClean="0"/>
              <a:pPr/>
              <a:t>‹nr.›</a:t>
            </a:fld>
            <a:endParaRPr lang="en-US" sz="1333"/>
          </a:p>
        </p:txBody>
      </p:sp>
      <p:sp>
        <p:nvSpPr>
          <p:cNvPr id="3" name="TextBox 2"/>
          <p:cNvSpPr txBox="1"/>
          <p:nvPr/>
        </p:nvSpPr>
        <p:spPr>
          <a:xfrm>
            <a:off x="-5320374" y="558212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769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01575EA-BC4A-42CF-B745-B87D32706FA1}" type="datetime1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37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"/>
            <a:ext cx="12192000" cy="6857999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95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2923" y="822996"/>
            <a:ext cx="9687379" cy="2972717"/>
          </a:xfrm>
        </p:spPr>
        <p:txBody>
          <a:bodyPr>
            <a:noAutofit/>
          </a:bodyPr>
          <a:lstStyle>
            <a:lvl1pPr algn="l">
              <a:defRPr sz="96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2923" y="4271063"/>
            <a:ext cx="9423171" cy="1367736"/>
          </a:xfrm>
        </p:spPr>
        <p:txBody>
          <a:bodyPr>
            <a:normAutofit/>
          </a:bodyPr>
          <a:lstStyle>
            <a:lvl1pPr marL="0" indent="0" algn="l">
              <a:buNone/>
              <a:defRPr sz="3733">
                <a:solidFill>
                  <a:schemeClr val="tx1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39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12" name="Afbeelding 2" descr="TUDelft_LogoZWAR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28" y="6218337"/>
            <a:ext cx="1472392" cy="430675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/>
        </p:nvSpPr>
        <p:spPr>
          <a:xfrm>
            <a:off x="8868747" y="6420936"/>
            <a:ext cx="3088493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333" smtClean="0"/>
              <a:pPr/>
              <a:t>‹nr.›</a:t>
            </a:fld>
            <a:endParaRPr lang="en-US" sz="1333"/>
          </a:p>
        </p:txBody>
      </p:sp>
      <p:sp>
        <p:nvSpPr>
          <p:cNvPr id="3" name="TextBox 2"/>
          <p:cNvSpPr txBox="1"/>
          <p:nvPr/>
        </p:nvSpPr>
        <p:spPr>
          <a:xfrm>
            <a:off x="-5320374" y="558212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16108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953381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E998237-14C7-4F61-A670-3606D3BBF65F}" type="datetime1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55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"/>
            <a:ext cx="12192000" cy="6857999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37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2923" y="822996"/>
            <a:ext cx="9687379" cy="2972717"/>
          </a:xfrm>
        </p:spPr>
        <p:txBody>
          <a:bodyPr>
            <a:noAutofit/>
          </a:bodyPr>
          <a:lstStyle>
            <a:lvl1pPr algn="l">
              <a:defRPr sz="96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2923" y="4271063"/>
            <a:ext cx="9423171" cy="1367736"/>
          </a:xfrm>
        </p:spPr>
        <p:txBody>
          <a:bodyPr>
            <a:normAutofit/>
          </a:bodyPr>
          <a:lstStyle>
            <a:lvl1pPr marL="0" indent="0" algn="l">
              <a:buNone/>
              <a:defRPr sz="3733">
                <a:solidFill>
                  <a:schemeClr val="tx1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90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12" name="Afbeelding 2" descr="TUDelft_LogoZWAR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28" y="6218337"/>
            <a:ext cx="1472392" cy="430675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/>
        </p:nvSpPr>
        <p:spPr>
          <a:xfrm>
            <a:off x="8868747" y="6420936"/>
            <a:ext cx="3088493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333" smtClean="0"/>
              <a:pPr/>
              <a:t>‹nr.›</a:t>
            </a:fld>
            <a:endParaRPr lang="en-US" sz="1333"/>
          </a:p>
        </p:txBody>
      </p:sp>
      <p:sp>
        <p:nvSpPr>
          <p:cNvPr id="3" name="TextBox 2"/>
          <p:cNvSpPr txBox="1"/>
          <p:nvPr/>
        </p:nvSpPr>
        <p:spPr>
          <a:xfrm>
            <a:off x="-5320374" y="558212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524817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A8CB7AB-0E9E-4399-A4F6-AC92780CA918}" type="datetime1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46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"/>
            <a:ext cx="12192000" cy="6857999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572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2923" y="822996"/>
            <a:ext cx="9687379" cy="2972717"/>
          </a:xfrm>
        </p:spPr>
        <p:txBody>
          <a:bodyPr>
            <a:noAutofit/>
          </a:bodyPr>
          <a:lstStyle>
            <a:lvl1pPr algn="l">
              <a:defRPr sz="96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2923" y="4271063"/>
            <a:ext cx="9423171" cy="1367736"/>
          </a:xfrm>
        </p:spPr>
        <p:txBody>
          <a:bodyPr>
            <a:normAutofit/>
          </a:bodyPr>
          <a:lstStyle>
            <a:lvl1pPr marL="0" indent="0" algn="l">
              <a:buNone/>
              <a:defRPr sz="3733">
                <a:solidFill>
                  <a:schemeClr val="tx1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28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992241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2923" y="822996"/>
            <a:ext cx="9687379" cy="2972717"/>
          </a:xfrm>
        </p:spPr>
        <p:txBody>
          <a:bodyPr>
            <a:noAutofit/>
          </a:bodyPr>
          <a:lstStyle>
            <a:lvl1pPr algn="l">
              <a:defRPr sz="96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2923" y="4271063"/>
            <a:ext cx="9423171" cy="1367736"/>
          </a:xfrm>
        </p:spPr>
        <p:txBody>
          <a:bodyPr>
            <a:normAutofit/>
          </a:bodyPr>
          <a:lstStyle>
            <a:lvl1pPr marL="0" indent="0" algn="l">
              <a:buNone/>
              <a:defRPr sz="3733">
                <a:solidFill>
                  <a:schemeClr val="tx1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53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: afgeronde hoeken 8">
            <a:extLst>
              <a:ext uri="{FF2B5EF4-FFF2-40B4-BE49-F238E27FC236}">
                <a16:creationId xmlns:a16="http://schemas.microsoft.com/office/drawing/2014/main" id="{775DCAE1-2AC7-568D-BCC8-F6C3F7F5FC81}"/>
              </a:ext>
            </a:extLst>
          </p:cNvPr>
          <p:cNvSpPr/>
          <p:nvPr/>
        </p:nvSpPr>
        <p:spPr>
          <a:xfrm>
            <a:off x="1" y="961534"/>
            <a:ext cx="11896928" cy="4939645"/>
          </a:xfrm>
          <a:prstGeom prst="roundRect">
            <a:avLst>
              <a:gd name="adj" fmla="val 50000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CC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4296" y="1654209"/>
            <a:ext cx="5911175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4296" y="4153711"/>
            <a:ext cx="5911176" cy="110408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8ADFBCC-908F-31B9-F7F9-F45AA84F5528}"/>
              </a:ext>
            </a:extLst>
          </p:cNvPr>
          <p:cNvSpPr/>
          <p:nvPr userDrawn="1"/>
        </p:nvSpPr>
        <p:spPr>
          <a:xfrm>
            <a:off x="0" y="0"/>
            <a:ext cx="134241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516544D-ABFA-12BE-5564-6C4738B61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99" t="6958" r="62116" b="1813"/>
          <a:stretch/>
        </p:blipFill>
        <p:spPr>
          <a:xfrm rot="5400000">
            <a:off x="-1998875" y="193094"/>
            <a:ext cx="6467880" cy="64533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33158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593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322F-41B3-43C5-A4DC-9486EF2F14B0}" type="datetime1">
              <a:rPr lang="en-US" smtClean="0"/>
              <a:t>6/4/2024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74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3DEEF9FD-74F8-900B-973A-8FD15E9D7F26}"/>
              </a:ext>
            </a:extLst>
          </p:cNvPr>
          <p:cNvSpPr/>
          <p:nvPr userDrawn="1"/>
        </p:nvSpPr>
        <p:spPr>
          <a:xfrm>
            <a:off x="0" y="0"/>
            <a:ext cx="134241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C461D5B-060C-D87F-2BA2-E869F8173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99" t="6958" r="62116" b="1813"/>
          <a:stretch/>
        </p:blipFill>
        <p:spPr>
          <a:xfrm rot="5400000">
            <a:off x="299369" y="1259128"/>
            <a:ext cx="4782870" cy="4772143"/>
          </a:xfrm>
          <a:prstGeom prst="ellipse">
            <a:avLst/>
          </a:prstGeom>
        </p:spPr>
      </p:pic>
      <p:sp>
        <p:nvSpPr>
          <p:cNvPr id="10" name="Rechthoek: afgeronde hoeken 8">
            <a:extLst>
              <a:ext uri="{FF2B5EF4-FFF2-40B4-BE49-F238E27FC236}">
                <a16:creationId xmlns:a16="http://schemas.microsoft.com/office/drawing/2014/main" id="{BB5E2623-A35B-F6BA-99CE-855BD22D2E23}"/>
              </a:ext>
            </a:extLst>
          </p:cNvPr>
          <p:cNvSpPr/>
          <p:nvPr userDrawn="1"/>
        </p:nvSpPr>
        <p:spPr>
          <a:xfrm>
            <a:off x="2441545" y="3681165"/>
            <a:ext cx="8936608" cy="2045617"/>
          </a:xfrm>
          <a:prstGeom prst="roundRect">
            <a:avLst>
              <a:gd name="adj" fmla="val 50000"/>
            </a:avLst>
          </a:prstGeom>
          <a:solidFill>
            <a:srgbClr val="4C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CC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824F30-E339-BC0A-4E86-5DF91C214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9169" y="3872565"/>
            <a:ext cx="6956047" cy="1668545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9158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4165" y="1825625"/>
            <a:ext cx="460839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3755" y="1825625"/>
            <a:ext cx="468004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DD360-8D3B-4334-89D6-94BD3B1C8431}" type="datetime1">
              <a:rPr lang="en-US" smtClean="0"/>
              <a:t>6/4/2024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8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166" y="365125"/>
            <a:ext cx="963122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4166" y="1681163"/>
            <a:ext cx="470847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4166" y="2505075"/>
            <a:ext cx="470847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7270" y="1681163"/>
            <a:ext cx="474811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268" y="2505075"/>
            <a:ext cx="474811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BA2C8-4C4A-44DB-B661-6A2774F03FEE}" type="datetime1">
              <a:rPr lang="en-US" smtClean="0"/>
              <a:t>6/4/2024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51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9D723-2CEB-4CB1-AC42-C4CF1D1834CE}" type="datetime1">
              <a:rPr lang="en-US" smtClean="0"/>
              <a:t>6/4/2024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128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62849-130E-4F6D-B905-B66D3A2A8E4B}" type="datetime1">
              <a:rPr lang="en-US" smtClean="0"/>
              <a:t>6/4/2024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09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400" y="527784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1366" y="987425"/>
            <a:ext cx="536402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1400" y="212798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7D7D-47AD-4941-BE2F-E9575236A2B3}" type="datetime1">
              <a:rPr lang="en-US" smtClean="0"/>
              <a:t>6/4/2024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06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166" y="527784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73086" y="987425"/>
            <a:ext cx="54823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4166" y="212798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3C74-7969-4007-9C98-7551BFF1C67C}" type="datetime1">
              <a:rPr lang="en-US" smtClean="0"/>
              <a:t>6/4/2024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09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27AF2-6058-4594-838C-E754155DB908}" type="datetime1">
              <a:rPr lang="en-US" smtClean="0"/>
              <a:t>6/4/2024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515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24166" y="365125"/>
            <a:ext cx="6848334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E2DA-3C49-4695-A40B-FD49CA5B68D3}" type="datetime1">
              <a:rPr lang="en-US" smtClean="0"/>
              <a:t>6/4/2024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10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12" name="Afbeelding 2" descr="TUDelft_LogoZWAR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28" y="6218337"/>
            <a:ext cx="1472392" cy="430675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/>
        </p:nvSpPr>
        <p:spPr>
          <a:xfrm>
            <a:off x="8868747" y="6420936"/>
            <a:ext cx="3088493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333" smtClean="0"/>
              <a:pPr/>
              <a:t>‹nr.›</a:t>
            </a:fld>
            <a:endParaRPr lang="en-US" sz="1333"/>
          </a:p>
        </p:txBody>
      </p:sp>
      <p:sp>
        <p:nvSpPr>
          <p:cNvPr id="3" name="TextBox 2"/>
          <p:cNvSpPr txBox="1"/>
          <p:nvPr/>
        </p:nvSpPr>
        <p:spPr>
          <a:xfrm>
            <a:off x="-5320374" y="558212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942406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789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4A296F-D676-4834-9E92-C6ABE3EB6C91}" type="datetime1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9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"/>
            <a:ext cx="12192000" cy="6857999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94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2923" y="822996"/>
            <a:ext cx="9687379" cy="2972717"/>
          </a:xfrm>
        </p:spPr>
        <p:txBody>
          <a:bodyPr>
            <a:noAutofit/>
          </a:bodyPr>
          <a:lstStyle>
            <a:lvl1pPr algn="l">
              <a:defRPr sz="96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2923" y="4271063"/>
            <a:ext cx="9423171" cy="1367736"/>
          </a:xfrm>
        </p:spPr>
        <p:txBody>
          <a:bodyPr>
            <a:normAutofit/>
          </a:bodyPr>
          <a:lstStyle>
            <a:lvl1pPr marL="0" indent="0" algn="l">
              <a:buNone/>
              <a:defRPr sz="3733">
                <a:solidFill>
                  <a:schemeClr val="tx1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14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2923" y="822996"/>
            <a:ext cx="9687379" cy="2972717"/>
          </a:xfrm>
        </p:spPr>
        <p:txBody>
          <a:bodyPr>
            <a:noAutofit/>
          </a:bodyPr>
          <a:lstStyle>
            <a:lvl1pPr algn="l">
              <a:defRPr sz="96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2923" y="4271063"/>
            <a:ext cx="9423171" cy="1367736"/>
          </a:xfrm>
        </p:spPr>
        <p:txBody>
          <a:bodyPr>
            <a:normAutofit/>
          </a:bodyPr>
          <a:lstStyle>
            <a:lvl1pPr marL="0" indent="0" algn="l">
              <a:buNone/>
              <a:defRPr sz="3733">
                <a:solidFill>
                  <a:schemeClr val="tx1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1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725314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emf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emf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emf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emf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emf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0808" y="274639"/>
            <a:ext cx="94752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0808" y="1600200"/>
            <a:ext cx="9475285" cy="46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6" y="6108245"/>
            <a:ext cx="1825177" cy="843232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8868747" y="6420936"/>
            <a:ext cx="3088493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333" smtClean="0"/>
              <a:pPr/>
              <a:t>‹nr.›</a:t>
            </a:fld>
            <a:endParaRPr lang="en-US" sz="1333"/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0" y="0"/>
            <a:ext cx="2101845" cy="6865344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121915" tIns="60959" rIns="121915" bIns="60959" anchor="ctr"/>
          <a:lstStyle/>
          <a:p>
            <a:pPr algn="r"/>
            <a:endParaRPr lang="nl-NL" sz="2800">
              <a:latin typeface="Tahoma" pitchFamily="34" charset="0"/>
            </a:endParaRPr>
          </a:p>
        </p:txBody>
      </p:sp>
      <p:pic>
        <p:nvPicPr>
          <p:cNvPr id="11" name="Picture 3" descr="TU_P5#whit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6" y="5852440"/>
            <a:ext cx="1825177" cy="112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3733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0808" y="274639"/>
            <a:ext cx="94752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0808" y="1600200"/>
            <a:ext cx="9475285" cy="46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6" y="6108245"/>
            <a:ext cx="1825177" cy="843232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8868747" y="6420936"/>
            <a:ext cx="3088493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333" smtClean="0"/>
              <a:pPr/>
              <a:t>‹nr.›</a:t>
            </a:fld>
            <a:endParaRPr lang="en-US" sz="1333"/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0" y="0"/>
            <a:ext cx="2101845" cy="6865344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121915" tIns="60959" rIns="121915" bIns="60959" anchor="ctr"/>
          <a:lstStyle/>
          <a:p>
            <a:pPr algn="r"/>
            <a:endParaRPr lang="nl-NL" sz="2800">
              <a:latin typeface="Tahoma" pitchFamily="34" charset="0"/>
            </a:endParaRPr>
          </a:p>
        </p:txBody>
      </p:sp>
      <p:pic>
        <p:nvPicPr>
          <p:cNvPr id="11" name="Picture 3" descr="TU_P5#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6" y="5852440"/>
            <a:ext cx="1825177" cy="112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4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3206" y="274639"/>
            <a:ext cx="94540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3206" y="1600201"/>
            <a:ext cx="9454017" cy="4820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8868747" y="6420936"/>
            <a:ext cx="3088493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333" smtClean="0"/>
              <a:pPr/>
              <a:t>‹nr.›</a:t>
            </a:fld>
            <a:endParaRPr lang="en-US" sz="1333"/>
          </a:p>
        </p:txBody>
      </p:sp>
      <p:pic>
        <p:nvPicPr>
          <p:cNvPr id="6" name="Afbeelding 8" descr="TUDelft_LogoZWAR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65" y="6020096"/>
            <a:ext cx="1472392" cy="57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8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3733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0808" y="274639"/>
            <a:ext cx="94752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0808" y="1600200"/>
            <a:ext cx="9475285" cy="46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6" y="6108245"/>
            <a:ext cx="1825177" cy="843232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8868747" y="6420936"/>
            <a:ext cx="3088493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333" smtClean="0"/>
              <a:pPr/>
              <a:t>‹nr.›</a:t>
            </a:fld>
            <a:endParaRPr lang="en-US" sz="1333"/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0" y="0"/>
            <a:ext cx="2101845" cy="6865344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121915" tIns="60959" rIns="121915" bIns="60959" anchor="ctr"/>
          <a:lstStyle/>
          <a:p>
            <a:pPr algn="r"/>
            <a:endParaRPr lang="nl-NL" sz="2800">
              <a:latin typeface="Tahoma" pitchFamily="34" charset="0"/>
            </a:endParaRPr>
          </a:p>
        </p:txBody>
      </p:sp>
      <p:pic>
        <p:nvPicPr>
          <p:cNvPr id="11" name="Picture 3" descr="TU_P5#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6" y="5852440"/>
            <a:ext cx="1825177" cy="112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4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58864" y="274639"/>
            <a:ext cx="98672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8864" y="1600200"/>
            <a:ext cx="9867230" cy="46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6" y="6108245"/>
            <a:ext cx="1825177" cy="843232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8868747" y="6420936"/>
            <a:ext cx="3088493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333" smtClean="0">
                <a:solidFill>
                  <a:srgbClr val="CC0000"/>
                </a:solidFill>
              </a:rPr>
              <a:pPr/>
              <a:t>‹nr.›</a:t>
            </a:fld>
            <a:endParaRPr lang="en-US" sz="1333">
              <a:solidFill>
                <a:srgbClr val="CC0000"/>
              </a:solidFill>
            </a:endParaRPr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0" y="0"/>
            <a:ext cx="1396093" cy="6865344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lIns="121915" tIns="60959" rIns="121915" bIns="60959" anchor="ctr"/>
          <a:lstStyle/>
          <a:p>
            <a:pPr algn="r"/>
            <a:endParaRPr lang="nl-NL" sz="2800">
              <a:latin typeface="Tahoma" pitchFamily="34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129" y="5291945"/>
            <a:ext cx="809750" cy="125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00" r:id="rId2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kern="1200">
          <a:solidFill>
            <a:srgbClr val="CC0000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rgbClr val="CC0000"/>
        </a:buClr>
        <a:buFont typeface="Arial"/>
        <a:buChar char="•"/>
        <a:defRPr sz="3733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Clr>
          <a:srgbClr val="CC0000"/>
        </a:buClr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CC0000"/>
        </a:buClr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3pPr>
      <a:lvl4pPr marL="1828755" indent="0" algn="l" defTabSz="609585" rtl="0" eaLnBrk="1" latinLnBrk="0" hangingPunct="1">
        <a:spcBef>
          <a:spcPct val="20000"/>
        </a:spcBef>
        <a:buFont typeface="Arial"/>
        <a:buNone/>
        <a:defRPr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4166" y="365125"/>
            <a:ext cx="96296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4166" y="1825625"/>
            <a:ext cx="96296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24166" y="63927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38732-B63C-4191-84F6-EE6BD56D0A54}" type="datetime1">
              <a:rPr lang="en-US" smtClean="0"/>
              <a:t>6/4/2024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D5BECB-1A6D-2BDE-186C-1C11D18E0EC9}"/>
              </a:ext>
            </a:extLst>
          </p:cNvPr>
          <p:cNvSpPr/>
          <p:nvPr/>
        </p:nvSpPr>
        <p:spPr>
          <a:xfrm>
            <a:off x="0" y="0"/>
            <a:ext cx="1319284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E0A7B5C-5F9A-D321-A162-D8E23D95382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384" y="5291945"/>
            <a:ext cx="809750" cy="125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7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C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3206" y="274639"/>
            <a:ext cx="94540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3206" y="1600201"/>
            <a:ext cx="9454017" cy="4820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8868747" y="6420936"/>
            <a:ext cx="3088493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333" smtClean="0"/>
              <a:pPr/>
              <a:t>‹nr.›</a:t>
            </a:fld>
            <a:endParaRPr lang="en-US" sz="1333"/>
          </a:p>
        </p:txBody>
      </p:sp>
      <p:pic>
        <p:nvPicPr>
          <p:cNvPr id="6" name="Afbeelding 8" descr="TUDelft_LogoZWAR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65" y="6020096"/>
            <a:ext cx="1472392" cy="57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8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3733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0808" y="274639"/>
            <a:ext cx="94752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0808" y="1600200"/>
            <a:ext cx="9475285" cy="46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6" y="6108245"/>
            <a:ext cx="1825177" cy="843232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8868747" y="6420936"/>
            <a:ext cx="3088493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333" smtClean="0"/>
              <a:pPr/>
              <a:t>‹nr.›</a:t>
            </a:fld>
            <a:endParaRPr lang="en-US" sz="1333"/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0" y="0"/>
            <a:ext cx="2101845" cy="6865344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121915" tIns="60959" rIns="121915" bIns="60959" anchor="ctr"/>
          <a:lstStyle/>
          <a:p>
            <a:pPr algn="r"/>
            <a:endParaRPr lang="nl-NL" sz="2800">
              <a:latin typeface="Tahoma" pitchFamily="34" charset="0"/>
            </a:endParaRPr>
          </a:p>
        </p:txBody>
      </p:sp>
      <p:pic>
        <p:nvPicPr>
          <p:cNvPr id="11" name="Picture 3" descr="TU_P5#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6" y="5852440"/>
            <a:ext cx="1825177" cy="112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6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0808" y="274639"/>
            <a:ext cx="94752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0808" y="1600200"/>
            <a:ext cx="9475285" cy="46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6" y="6108245"/>
            <a:ext cx="1825177" cy="843232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8868747" y="6420936"/>
            <a:ext cx="3088493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333" smtClean="0"/>
              <a:pPr/>
              <a:t>‹nr.›</a:t>
            </a:fld>
            <a:endParaRPr lang="en-US" sz="1333"/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0" y="0"/>
            <a:ext cx="2101845" cy="6865344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121915" tIns="60959" rIns="121915" bIns="60959" anchor="ctr"/>
          <a:lstStyle/>
          <a:p>
            <a:pPr algn="r"/>
            <a:endParaRPr lang="nl-NL" sz="2800">
              <a:latin typeface="Tahoma" pitchFamily="34" charset="0"/>
            </a:endParaRPr>
          </a:p>
        </p:txBody>
      </p:sp>
      <p:pic>
        <p:nvPicPr>
          <p:cNvPr id="11" name="Picture 3" descr="TU_P5#whit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6" y="5852440"/>
            <a:ext cx="1825177" cy="112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81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98" r:id="rId2"/>
    <p:sldLayoutId id="2147483673" r:id="rId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3733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3206" y="274639"/>
            <a:ext cx="94540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3206" y="1600201"/>
            <a:ext cx="9454017" cy="4820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8868747" y="6420936"/>
            <a:ext cx="3088493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333" smtClean="0"/>
              <a:pPr/>
              <a:t>‹nr.›</a:t>
            </a:fld>
            <a:endParaRPr lang="en-US" sz="1333"/>
          </a:p>
        </p:txBody>
      </p:sp>
      <p:pic>
        <p:nvPicPr>
          <p:cNvPr id="6" name="Afbeelding 8" descr="TUDelft_LogoZWAR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65" y="6020096"/>
            <a:ext cx="1472392" cy="57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0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3733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0808" y="274639"/>
            <a:ext cx="94752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0808" y="1600200"/>
            <a:ext cx="9475285" cy="46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6" y="6108245"/>
            <a:ext cx="1825177" cy="843232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8868747" y="6420936"/>
            <a:ext cx="3088493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333" smtClean="0"/>
              <a:pPr/>
              <a:t>‹nr.›</a:t>
            </a:fld>
            <a:endParaRPr lang="en-US" sz="1333"/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0" y="0"/>
            <a:ext cx="2101845" cy="6865344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121915" tIns="60959" rIns="121915" bIns="60959" anchor="ctr"/>
          <a:lstStyle/>
          <a:p>
            <a:pPr algn="r"/>
            <a:endParaRPr lang="nl-NL" sz="2800">
              <a:latin typeface="Tahoma" pitchFamily="34" charset="0"/>
            </a:endParaRPr>
          </a:p>
        </p:txBody>
      </p:sp>
      <p:pic>
        <p:nvPicPr>
          <p:cNvPr id="11" name="Picture 3" descr="TU_P5#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6" y="5852440"/>
            <a:ext cx="1825177" cy="112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9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3206" y="274639"/>
            <a:ext cx="94540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3206" y="1600201"/>
            <a:ext cx="9454017" cy="4820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8868747" y="6420936"/>
            <a:ext cx="3088493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333" smtClean="0"/>
              <a:pPr/>
              <a:t>‹nr.›</a:t>
            </a:fld>
            <a:endParaRPr lang="en-US" sz="1333"/>
          </a:p>
        </p:txBody>
      </p:sp>
      <p:pic>
        <p:nvPicPr>
          <p:cNvPr id="6" name="Afbeelding 8" descr="TUDelft_LogoZWAR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65" y="6020096"/>
            <a:ext cx="1472392" cy="57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0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3733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0808" y="274639"/>
            <a:ext cx="94752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0808" y="1600200"/>
            <a:ext cx="9475285" cy="46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6" y="6108245"/>
            <a:ext cx="1825177" cy="843232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8868747" y="6420936"/>
            <a:ext cx="3088493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333" smtClean="0"/>
              <a:pPr/>
              <a:t>‹nr.›</a:t>
            </a:fld>
            <a:endParaRPr lang="en-US" sz="1333"/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0" y="0"/>
            <a:ext cx="2101845" cy="6865344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121915" tIns="60959" rIns="121915" bIns="60959" anchor="ctr"/>
          <a:lstStyle/>
          <a:p>
            <a:pPr algn="r"/>
            <a:endParaRPr lang="nl-NL" sz="2800">
              <a:latin typeface="Tahoma" pitchFamily="34" charset="0"/>
            </a:endParaRPr>
          </a:p>
        </p:txBody>
      </p:sp>
      <p:pic>
        <p:nvPicPr>
          <p:cNvPr id="11" name="Picture 3" descr="TU_P5#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6" y="5852440"/>
            <a:ext cx="1825177" cy="112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4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3206" y="274639"/>
            <a:ext cx="94540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3206" y="1600201"/>
            <a:ext cx="9454017" cy="4820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8868747" y="6420936"/>
            <a:ext cx="3088493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333" smtClean="0"/>
              <a:pPr/>
              <a:t>‹nr.›</a:t>
            </a:fld>
            <a:endParaRPr lang="en-US" sz="1333"/>
          </a:p>
        </p:txBody>
      </p:sp>
      <p:pic>
        <p:nvPicPr>
          <p:cNvPr id="6" name="Afbeelding 8" descr="TUDelft_LogoZWAR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65" y="6020096"/>
            <a:ext cx="1472392" cy="57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5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3733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9.svg"/><Relationship Id="rId4" Type="http://schemas.openxmlformats.org/officeDocument/2006/relationships/image" Target="../media/image31.sv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sv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31.svg"/><Relationship Id="rId9" Type="http://schemas.openxmlformats.org/officeDocument/2006/relationships/image" Target="../media/image2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9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diagramLayout" Target="../diagrams/layout7.xml"/><Relationship Id="rId7" Type="http://schemas.openxmlformats.org/officeDocument/2006/relationships/image" Target="../media/image5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31.sv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diagramLayout" Target="../diagrams/layout8.xml"/><Relationship Id="rId7" Type="http://schemas.openxmlformats.org/officeDocument/2006/relationships/image" Target="../media/image56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31.sv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2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9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9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8.png"/><Relationship Id="rId9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0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diagramDrawing" Target="../diagrams/drawin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54FAA-148D-CDAD-B1AE-E12914697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0" y="941912"/>
            <a:ext cx="6707380" cy="2387600"/>
          </a:xfrm>
        </p:spPr>
        <p:txBody>
          <a:bodyPr>
            <a:noAutofit/>
          </a:bodyPr>
          <a:lstStyle/>
          <a:p>
            <a:r>
              <a:rPr lang="en-GB" sz="4500">
                <a:latin typeface="Arial"/>
                <a:cs typeface="Arial"/>
              </a:rPr>
              <a:t>Beyond Just Beam Errors</a:t>
            </a:r>
            <a:br>
              <a:rPr lang="en-GB" sz="4400">
                <a:latin typeface="Arial"/>
                <a:cs typeface="Arial"/>
              </a:rPr>
            </a:br>
            <a:r>
              <a:rPr lang="en-GB" sz="2500">
                <a:latin typeface="Arial"/>
                <a:cs typeface="Arial"/>
              </a:rPr>
              <a:t>Direction-Dependent Calibration Challenges Far from the Phase Center</a:t>
            </a:r>
            <a:endParaRPr lang="en-US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4A96381-0A59-4537-4F28-BF1238F57961}"/>
              </a:ext>
            </a:extLst>
          </p:cNvPr>
          <p:cNvSpPr txBox="1"/>
          <p:nvPr/>
        </p:nvSpPr>
        <p:spPr>
          <a:xfrm>
            <a:off x="4846320" y="3573983"/>
            <a:ext cx="5821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Stefanie Brackenhoff</a:t>
            </a:r>
          </a:p>
          <a:p>
            <a:r>
              <a:rPr lang="en-GB" sz="2000">
                <a:solidFill>
                  <a:schemeClr val="bg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Kapteyn Astronomical Institute</a:t>
            </a:r>
            <a:endParaRPr lang="nl-NL" sz="2000">
              <a:solidFill>
                <a:schemeClr val="bg1">
                  <a:alpha val="62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BF3DC54-886D-9490-AF90-2C4180CB3BB8}"/>
              </a:ext>
            </a:extLst>
          </p:cNvPr>
          <p:cNvSpPr txBox="1"/>
          <p:nvPr/>
        </p:nvSpPr>
        <p:spPr>
          <a:xfrm>
            <a:off x="4846320" y="4337756"/>
            <a:ext cx="582422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Advisors:</a:t>
            </a:r>
          </a:p>
          <a:p>
            <a:r>
              <a:rPr lang="en-GB" sz="1400">
                <a:solidFill>
                  <a:schemeClr val="bg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GB" sz="1400" err="1">
                <a:solidFill>
                  <a:schemeClr val="bg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GB" sz="1400">
                <a:solidFill>
                  <a:schemeClr val="bg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Léon Koopmans (Kapteyn)</a:t>
            </a:r>
          </a:p>
          <a:p>
            <a:r>
              <a:rPr lang="en-GB" sz="1400">
                <a:solidFill>
                  <a:schemeClr val="bg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GB" sz="1400" err="1">
                <a:solidFill>
                  <a:schemeClr val="bg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GB" sz="1400">
                <a:solidFill>
                  <a:schemeClr val="bg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err="1">
                <a:solidFill>
                  <a:schemeClr val="bg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ir.</a:t>
            </a:r>
            <a:r>
              <a:rPr lang="en-GB" sz="1400">
                <a:solidFill>
                  <a:schemeClr val="bg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Alle-Jan van der Veen (TU Delft)</a:t>
            </a:r>
          </a:p>
          <a:p>
            <a:r>
              <a:rPr lang="en-GB" sz="1400" err="1">
                <a:solidFill>
                  <a:schemeClr val="bg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GB" sz="1400">
                <a:solidFill>
                  <a:schemeClr val="bg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André </a:t>
            </a:r>
            <a:r>
              <a:rPr lang="en-GB" sz="1400" err="1">
                <a:solidFill>
                  <a:schemeClr val="bg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Offringa</a:t>
            </a:r>
            <a:r>
              <a:rPr lang="en-GB" sz="1400">
                <a:solidFill>
                  <a:schemeClr val="bg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(ASTRON/Kapteyn)</a:t>
            </a:r>
          </a:p>
          <a:p>
            <a:r>
              <a:rPr lang="en-GB" sz="1400" err="1">
                <a:solidFill>
                  <a:schemeClr val="bg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GB" sz="1400">
                <a:solidFill>
                  <a:schemeClr val="bg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err="1">
                <a:solidFill>
                  <a:schemeClr val="bg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Maaijke</a:t>
            </a:r>
            <a:r>
              <a:rPr lang="en-GB" sz="1400">
                <a:solidFill>
                  <a:schemeClr val="bg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err="1">
                <a:solidFill>
                  <a:schemeClr val="bg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Mevius</a:t>
            </a:r>
            <a:r>
              <a:rPr lang="en-GB" sz="1400">
                <a:solidFill>
                  <a:schemeClr val="bg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(ASTRON)</a:t>
            </a:r>
          </a:p>
          <a:p>
            <a:endParaRPr lang="nl-NL" sz="1600">
              <a:solidFill>
                <a:schemeClr val="bg1">
                  <a:alpha val="62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7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56"/>
    </mc:Choice>
    <mc:Fallback xmlns="">
      <p:transition spd="slow" advTm="450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64D53-6610-9F1B-8CEE-C5E5DCA2C9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Current </a:t>
            </a:r>
            <a:r>
              <a:rPr lang="en-US" err="1">
                <a:latin typeface="Arial"/>
                <a:cs typeface="Arial"/>
              </a:rPr>
              <a:t>EoR</a:t>
            </a:r>
            <a:r>
              <a:rPr lang="en-US">
                <a:latin typeface="Arial"/>
                <a:cs typeface="Arial"/>
              </a:rPr>
              <a:t> calibration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86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BBCE4-048F-F697-5D1D-9E54C1108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Calibration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DC9F6-518C-1DE2-DE37-0DA2E5C10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Sky and beam models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Predict in a direction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905B7-198C-BB1D-7F4A-9EDF020D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2073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vak 4">
                <a:extLst>
                  <a:ext uri="{FF2B5EF4-FFF2-40B4-BE49-F238E27FC236}">
                    <a16:creationId xmlns:a16="http://schemas.microsoft.com/office/drawing/2014/main" id="{963B7E78-B9E4-FD09-0D56-029D79579D9E}"/>
                  </a:ext>
                </a:extLst>
              </p:cNvPr>
              <p:cNvSpPr txBox="1"/>
              <p:nvPr/>
            </p:nvSpPr>
            <p:spPr>
              <a:xfrm>
                <a:off x="2557516" y="4217638"/>
                <a:ext cx="4590295" cy="828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1" i="1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nl-NL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minimize</m:t>
                          </m:r>
                        </m:e>
                        <m:sub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nl-N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nl-NL" b="1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nl-NL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nl-NL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𝑮</m:t>
                                          </m:r>
                                        </m:e>
                                        <m:sub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𝑴</m:t>
                                          </m:r>
                                        </m:e>
                                        <m:sub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𝑮</m:t>
                                          </m:r>
                                        </m:e>
                                        <m:sub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nl-NL"/>
              </a:p>
            </p:txBody>
          </p:sp>
        </mc:Choice>
        <mc:Fallback xmlns="">
          <p:sp>
            <p:nvSpPr>
              <p:cNvPr id="9" name="Tekstvak 4">
                <a:extLst>
                  <a:ext uri="{FF2B5EF4-FFF2-40B4-BE49-F238E27FC236}">
                    <a16:creationId xmlns:a16="http://schemas.microsoft.com/office/drawing/2014/main" id="{963B7E78-B9E4-FD09-0D56-029D79579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516" y="4217638"/>
                <a:ext cx="4590295" cy="8284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CF631459-880A-6089-721B-3307FDB806F8}"/>
              </a:ext>
            </a:extLst>
          </p:cNvPr>
          <p:cNvSpPr/>
          <p:nvPr/>
        </p:nvSpPr>
        <p:spPr>
          <a:xfrm>
            <a:off x="1962899" y="3784471"/>
            <a:ext cx="4053840" cy="143256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C4EB63-8EA8-EF82-853F-EE01248DEFE8}"/>
              </a:ext>
            </a:extLst>
          </p:cNvPr>
          <p:cNvSpPr/>
          <p:nvPr/>
        </p:nvSpPr>
        <p:spPr>
          <a:xfrm>
            <a:off x="6393315" y="3997830"/>
            <a:ext cx="4053840" cy="143256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kstvak 12">
            <a:extLst>
              <a:ext uri="{FF2B5EF4-FFF2-40B4-BE49-F238E27FC236}">
                <a16:creationId xmlns:a16="http://schemas.microsoft.com/office/drawing/2014/main" id="{64B3B955-E035-C0FD-3387-46F780F4D4C6}"/>
              </a:ext>
            </a:extLst>
          </p:cNvPr>
          <p:cNvSpPr txBox="1"/>
          <p:nvPr/>
        </p:nvSpPr>
        <p:spPr>
          <a:xfrm>
            <a:off x="5832063" y="3581467"/>
            <a:ext cx="222043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err="1"/>
              <a:t>Sky</a:t>
            </a:r>
            <a:r>
              <a:rPr lang="nl-NL"/>
              <a:t> model </a:t>
            </a:r>
            <a:r>
              <a:rPr lang="nl-NL" err="1"/>
              <a:t>with</a:t>
            </a:r>
            <a:r>
              <a:rPr lang="nl-NL"/>
              <a:t> </a:t>
            </a:r>
            <a:r>
              <a:rPr lang="nl-NL" err="1"/>
              <a:t>beam</a:t>
            </a:r>
            <a:r>
              <a:rPr lang="nl-NL"/>
              <a:t> on baseline </a:t>
            </a:r>
            <a:r>
              <a:rPr lang="nl-NL" err="1"/>
              <a:t>i,j</a:t>
            </a:r>
          </a:p>
        </p:txBody>
      </p:sp>
      <p:pic>
        <p:nvPicPr>
          <p:cNvPr id="20" name="Graphic 19" descr="Sterren met effen opvulling">
            <a:extLst>
              <a:ext uri="{FF2B5EF4-FFF2-40B4-BE49-F238E27FC236}">
                <a16:creationId xmlns:a16="http://schemas.microsoft.com/office/drawing/2014/main" id="{378C4795-73FD-2127-995B-69F586A29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7794" y="3579683"/>
            <a:ext cx="659387" cy="659387"/>
          </a:xfrm>
          <a:prstGeom prst="rect">
            <a:avLst/>
          </a:prstGeom>
        </p:spPr>
      </p:pic>
      <p:cxnSp>
        <p:nvCxnSpPr>
          <p:cNvPr id="24" name="Rechte verbindingslijn met pijl 9">
            <a:extLst>
              <a:ext uri="{FF2B5EF4-FFF2-40B4-BE49-F238E27FC236}">
                <a16:creationId xmlns:a16="http://schemas.microsoft.com/office/drawing/2014/main" id="{B69B1234-3D7B-C29C-E49F-4D125FFB03E7}"/>
              </a:ext>
            </a:extLst>
          </p:cNvPr>
          <p:cNvCxnSpPr>
            <a:cxnSpLocks/>
          </p:cNvCxnSpPr>
          <p:nvPr/>
        </p:nvCxnSpPr>
        <p:spPr>
          <a:xfrm flipV="1">
            <a:off x="6151145" y="4217638"/>
            <a:ext cx="0" cy="28281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407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BBCE4-048F-F697-5D1D-9E54C1108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Calibration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DC9F6-518C-1DE2-DE37-0DA2E5C10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Sky and beam models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Predict in a direction</a:t>
            </a:r>
          </a:p>
          <a:p>
            <a:r>
              <a:rPr lang="en-US" dirty="0">
                <a:latin typeface="Arial"/>
                <a:cs typeface="Arial"/>
              </a:rPr>
              <a:t>Find gains that minimize the difference between model and data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905B7-198C-BB1D-7F4A-9EDF020D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2073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2230619C-2E23-370B-7ADB-AC7F8198E9E8}"/>
                  </a:ext>
                </a:extLst>
              </p:cNvPr>
              <p:cNvSpPr txBox="1"/>
              <p:nvPr/>
            </p:nvSpPr>
            <p:spPr>
              <a:xfrm>
                <a:off x="2557516" y="4217638"/>
                <a:ext cx="4590295" cy="828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1" i="1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nl-NL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minimize</m:t>
                          </m:r>
                        </m:e>
                        <m:sub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nl-N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nl-NL" b="1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nl-NL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nl-NL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𝑮</m:t>
                                          </m:r>
                                        </m:e>
                                        <m:sub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𝑴</m:t>
                                          </m:r>
                                        </m:e>
                                        <m:sub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𝑮</m:t>
                                          </m:r>
                                        </m:e>
                                        <m:sub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sub>
                                        <m:sup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𝑯</m:t>
                                          </m:r>
                                        </m:sup>
                                      </m:sSubSup>
                                    </m:e>
                                  </m:nary>
                                </m:e>
                              </m:d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nl-NL" dirty="0"/>
              </a:p>
            </p:txBody>
          </p:sp>
        </mc:Choice>
        <mc:Fallback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2230619C-2E23-370B-7ADB-AC7F8198E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516" y="4217638"/>
                <a:ext cx="4590295" cy="8284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kstvak 12">
            <a:extLst>
              <a:ext uri="{FF2B5EF4-FFF2-40B4-BE49-F238E27FC236}">
                <a16:creationId xmlns:a16="http://schemas.microsoft.com/office/drawing/2014/main" id="{B0E11B04-5BF0-927F-9293-845D47C9EE8A}"/>
              </a:ext>
            </a:extLst>
          </p:cNvPr>
          <p:cNvSpPr txBox="1"/>
          <p:nvPr/>
        </p:nvSpPr>
        <p:spPr>
          <a:xfrm>
            <a:off x="5832063" y="3581467"/>
            <a:ext cx="222043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err="1"/>
              <a:t>Sky</a:t>
            </a:r>
            <a:r>
              <a:rPr lang="nl-NL"/>
              <a:t> model </a:t>
            </a:r>
            <a:r>
              <a:rPr lang="nl-NL" err="1"/>
              <a:t>with</a:t>
            </a:r>
            <a:r>
              <a:rPr lang="nl-NL"/>
              <a:t> </a:t>
            </a:r>
            <a:r>
              <a:rPr lang="nl-NL" err="1"/>
              <a:t>beam</a:t>
            </a:r>
            <a:r>
              <a:rPr lang="nl-NL"/>
              <a:t> on baseline </a:t>
            </a:r>
            <a:r>
              <a:rPr lang="nl-NL" err="1"/>
              <a:t>i,j</a:t>
            </a:r>
          </a:p>
        </p:txBody>
      </p:sp>
      <p:pic>
        <p:nvPicPr>
          <p:cNvPr id="9" name="Graphic 8" descr="Sterren met effen opvulling">
            <a:extLst>
              <a:ext uri="{FF2B5EF4-FFF2-40B4-BE49-F238E27FC236}">
                <a16:creationId xmlns:a16="http://schemas.microsoft.com/office/drawing/2014/main" id="{821DD226-A6D8-E4C1-E55C-781125492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7794" y="3579683"/>
            <a:ext cx="659387" cy="659387"/>
          </a:xfrm>
          <a:prstGeom prst="rect">
            <a:avLst/>
          </a:prstGeom>
        </p:spPr>
      </p:pic>
      <p:cxnSp>
        <p:nvCxnSpPr>
          <p:cNvPr id="11" name="Rechte verbindingslijn met pijl 9">
            <a:extLst>
              <a:ext uri="{FF2B5EF4-FFF2-40B4-BE49-F238E27FC236}">
                <a16:creationId xmlns:a16="http://schemas.microsoft.com/office/drawing/2014/main" id="{379BC2D0-F171-8EDA-F96B-F569AF687AE2}"/>
              </a:ext>
            </a:extLst>
          </p:cNvPr>
          <p:cNvCxnSpPr>
            <a:cxnSpLocks/>
          </p:cNvCxnSpPr>
          <p:nvPr/>
        </p:nvCxnSpPr>
        <p:spPr>
          <a:xfrm flipV="1">
            <a:off x="6151145" y="4217638"/>
            <a:ext cx="0" cy="28281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479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BBCE4-048F-F697-5D1D-9E54C1108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Calibration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DC9F6-518C-1DE2-DE37-0DA2E5C10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Sky and beam models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Predict in a direction</a:t>
            </a:r>
          </a:p>
          <a:p>
            <a:r>
              <a:rPr lang="en-US" dirty="0">
                <a:latin typeface="Arial"/>
                <a:cs typeface="Arial"/>
              </a:rPr>
              <a:t>Find gains that minimize the difference between model and data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905B7-198C-BB1D-7F4A-9EDF020D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2073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2230619C-2E23-370B-7ADB-AC7F8198E9E8}"/>
                  </a:ext>
                </a:extLst>
              </p:cNvPr>
              <p:cNvSpPr txBox="1"/>
              <p:nvPr/>
            </p:nvSpPr>
            <p:spPr>
              <a:xfrm>
                <a:off x="2557516" y="4217638"/>
                <a:ext cx="4590295" cy="828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1" i="1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nl-NL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minimize</m:t>
                          </m:r>
                        </m:e>
                        <m:sub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nl-N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nl-NL" b="1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nl-NL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nl-NL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𝑮</m:t>
                                          </m:r>
                                        </m:e>
                                        <m:sub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𝑴</m:t>
                                          </m:r>
                                        </m:e>
                                        <m:sub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𝑮</m:t>
                                          </m:r>
                                        </m:e>
                                        <m:sub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sub>
                                        <m:sup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𝑯</m:t>
                                          </m:r>
                                        </m:sup>
                                      </m:sSubSup>
                                    </m:e>
                                  </m:nary>
                                </m:e>
                              </m:d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nl-NL" dirty="0"/>
              </a:p>
            </p:txBody>
          </p:sp>
        </mc:Choice>
        <mc:Fallback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2230619C-2E23-370B-7ADB-AC7F8198E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516" y="4217638"/>
                <a:ext cx="4590295" cy="8284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2D44E456-628C-F2F4-4060-490454925F4C}"/>
              </a:ext>
            </a:extLst>
          </p:cNvPr>
          <p:cNvCxnSpPr>
            <a:cxnSpLocks/>
          </p:cNvCxnSpPr>
          <p:nvPr/>
        </p:nvCxnSpPr>
        <p:spPr>
          <a:xfrm flipV="1">
            <a:off x="6151145" y="4217638"/>
            <a:ext cx="0" cy="28281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AF738CA1-5288-1456-DB09-928B6F85A8BE}"/>
              </a:ext>
            </a:extLst>
          </p:cNvPr>
          <p:cNvSpPr txBox="1"/>
          <p:nvPr/>
        </p:nvSpPr>
        <p:spPr>
          <a:xfrm>
            <a:off x="6445576" y="5179975"/>
            <a:ext cx="2165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err="1"/>
              <a:t>Direction-dependent</a:t>
            </a:r>
            <a:r>
              <a:rPr lang="nl-NL"/>
              <a:t> </a:t>
            </a:r>
          </a:p>
          <a:p>
            <a:r>
              <a:rPr lang="nl-NL" err="1"/>
              <a:t>gains</a:t>
            </a:r>
            <a:endParaRPr lang="nl-NL"/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CE8E0FAA-AF68-C5EB-A2EA-BF9203567E72}"/>
              </a:ext>
            </a:extLst>
          </p:cNvPr>
          <p:cNvCxnSpPr>
            <a:cxnSpLocks/>
          </p:cNvCxnSpPr>
          <p:nvPr/>
        </p:nvCxnSpPr>
        <p:spPr>
          <a:xfrm>
            <a:off x="5767272" y="4779812"/>
            <a:ext cx="1230397" cy="45058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8E8B4E3A-80B0-9CA4-22EC-2E9805410344}"/>
              </a:ext>
            </a:extLst>
          </p:cNvPr>
          <p:cNvCxnSpPr>
            <a:cxnSpLocks/>
          </p:cNvCxnSpPr>
          <p:nvPr/>
        </p:nvCxnSpPr>
        <p:spPr>
          <a:xfrm>
            <a:off x="6601919" y="4779812"/>
            <a:ext cx="545891" cy="4389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 descr="Sterren met effen opvulling">
            <a:extLst>
              <a:ext uri="{FF2B5EF4-FFF2-40B4-BE49-F238E27FC236}">
                <a16:creationId xmlns:a16="http://schemas.microsoft.com/office/drawing/2014/main" id="{A04985F6-2489-41FC-1144-2EA959D3B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7794" y="3579683"/>
            <a:ext cx="659387" cy="659387"/>
          </a:xfrm>
          <a:prstGeom prst="rect">
            <a:avLst/>
          </a:prstGeom>
        </p:spPr>
      </p:pic>
      <p:pic>
        <p:nvPicPr>
          <p:cNvPr id="25" name="Graphic 24" descr="Vraagteken met effen opvulling">
            <a:extLst>
              <a:ext uri="{FF2B5EF4-FFF2-40B4-BE49-F238E27FC236}">
                <a16:creationId xmlns:a16="http://schemas.microsoft.com/office/drawing/2014/main" id="{EFCB9B2D-D2CB-31EA-0653-D17E7F80F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4708" y="5230401"/>
            <a:ext cx="646331" cy="646331"/>
          </a:xfrm>
          <a:prstGeom prst="rect">
            <a:avLst/>
          </a:prstGeom>
        </p:spPr>
      </p:pic>
      <p:sp>
        <p:nvSpPr>
          <p:cNvPr id="9" name="Tekstvak 12">
            <a:extLst>
              <a:ext uri="{FF2B5EF4-FFF2-40B4-BE49-F238E27FC236}">
                <a16:creationId xmlns:a16="http://schemas.microsoft.com/office/drawing/2014/main" id="{FA2EBE7C-807E-1E3F-12A9-5FC3BD8998EE}"/>
              </a:ext>
            </a:extLst>
          </p:cNvPr>
          <p:cNvSpPr txBox="1"/>
          <p:nvPr/>
        </p:nvSpPr>
        <p:spPr>
          <a:xfrm>
            <a:off x="5832063" y="3581467"/>
            <a:ext cx="222043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err="1"/>
              <a:t>Sky</a:t>
            </a:r>
            <a:r>
              <a:rPr lang="nl-NL"/>
              <a:t> model </a:t>
            </a:r>
            <a:r>
              <a:rPr lang="nl-NL" err="1"/>
              <a:t>with</a:t>
            </a:r>
            <a:r>
              <a:rPr lang="nl-NL"/>
              <a:t> </a:t>
            </a:r>
            <a:r>
              <a:rPr lang="nl-NL" err="1"/>
              <a:t>beam</a:t>
            </a:r>
            <a:r>
              <a:rPr lang="nl-NL"/>
              <a:t> on baseline </a:t>
            </a:r>
            <a:r>
              <a:rPr lang="nl-NL" err="1"/>
              <a:t>i,j</a:t>
            </a:r>
          </a:p>
        </p:txBody>
      </p:sp>
    </p:spTree>
    <p:extLst>
      <p:ext uri="{BB962C8B-B14F-4D97-AF65-F5344CB8AC3E}">
        <p14:creationId xmlns:p14="http://schemas.microsoft.com/office/powerpoint/2010/main" val="912900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BBCE4-048F-F697-5D1D-9E54C1108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Calibration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DC9F6-518C-1DE2-DE37-0DA2E5C10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Sky and beam models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Predict in a direction</a:t>
            </a:r>
          </a:p>
          <a:p>
            <a:r>
              <a:rPr lang="en-US" dirty="0">
                <a:latin typeface="Arial"/>
                <a:cs typeface="Arial"/>
              </a:rPr>
              <a:t>Find gains that minimize the difference between model and data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905B7-198C-BB1D-7F4A-9EDF020D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2073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2230619C-2E23-370B-7ADB-AC7F8198E9E8}"/>
                  </a:ext>
                </a:extLst>
              </p:cNvPr>
              <p:cNvSpPr txBox="1"/>
              <p:nvPr/>
            </p:nvSpPr>
            <p:spPr>
              <a:xfrm>
                <a:off x="2557516" y="4217638"/>
                <a:ext cx="4590295" cy="828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1" i="1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nl-NL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minimize</m:t>
                          </m:r>
                        </m:e>
                        <m:sub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nl-N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nl-NL" b="1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nl-NL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nl-NL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𝑮</m:t>
                                          </m:r>
                                        </m:e>
                                        <m:sub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𝑴</m:t>
                                          </m:r>
                                        </m:e>
                                        <m:sub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𝑮</m:t>
                                          </m:r>
                                        </m:e>
                                        <m:sub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sub>
                                        <m:sup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𝑯</m:t>
                                          </m:r>
                                        </m:sup>
                                      </m:sSubSup>
                                    </m:e>
                                  </m:nary>
                                </m:e>
                              </m:d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nl-NL" dirty="0"/>
              </a:p>
            </p:txBody>
          </p:sp>
        </mc:Choice>
        <mc:Fallback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2230619C-2E23-370B-7ADB-AC7F8198E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516" y="4217638"/>
                <a:ext cx="4590295" cy="8284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2D44E456-628C-F2F4-4060-490454925F4C}"/>
              </a:ext>
            </a:extLst>
          </p:cNvPr>
          <p:cNvCxnSpPr>
            <a:cxnSpLocks/>
          </p:cNvCxnSpPr>
          <p:nvPr/>
        </p:nvCxnSpPr>
        <p:spPr>
          <a:xfrm flipV="1">
            <a:off x="6151145" y="4217638"/>
            <a:ext cx="0" cy="28281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AF738CA1-5288-1456-DB09-928B6F85A8BE}"/>
              </a:ext>
            </a:extLst>
          </p:cNvPr>
          <p:cNvSpPr txBox="1"/>
          <p:nvPr/>
        </p:nvSpPr>
        <p:spPr>
          <a:xfrm>
            <a:off x="6445576" y="5179975"/>
            <a:ext cx="2165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err="1"/>
              <a:t>Direction-dependent</a:t>
            </a:r>
            <a:r>
              <a:rPr lang="nl-NL"/>
              <a:t> </a:t>
            </a:r>
          </a:p>
          <a:p>
            <a:r>
              <a:rPr lang="nl-NL" err="1"/>
              <a:t>gains</a:t>
            </a:r>
            <a:endParaRPr lang="nl-NL"/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CE8E0FAA-AF68-C5EB-A2EA-BF9203567E72}"/>
              </a:ext>
            </a:extLst>
          </p:cNvPr>
          <p:cNvCxnSpPr>
            <a:cxnSpLocks/>
          </p:cNvCxnSpPr>
          <p:nvPr/>
        </p:nvCxnSpPr>
        <p:spPr>
          <a:xfrm>
            <a:off x="5767272" y="4779812"/>
            <a:ext cx="1230397" cy="45058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8E8B4E3A-80B0-9CA4-22EC-2E9805410344}"/>
              </a:ext>
            </a:extLst>
          </p:cNvPr>
          <p:cNvCxnSpPr>
            <a:cxnSpLocks/>
          </p:cNvCxnSpPr>
          <p:nvPr/>
        </p:nvCxnSpPr>
        <p:spPr>
          <a:xfrm>
            <a:off x="6601919" y="4779812"/>
            <a:ext cx="545891" cy="4389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 descr="Sterren met effen opvulling">
            <a:extLst>
              <a:ext uri="{FF2B5EF4-FFF2-40B4-BE49-F238E27FC236}">
                <a16:creationId xmlns:a16="http://schemas.microsoft.com/office/drawing/2014/main" id="{A04985F6-2489-41FC-1144-2EA959D3B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7794" y="3579683"/>
            <a:ext cx="659387" cy="659387"/>
          </a:xfrm>
          <a:prstGeom prst="rect">
            <a:avLst/>
          </a:prstGeom>
        </p:spPr>
      </p:pic>
      <p:pic>
        <p:nvPicPr>
          <p:cNvPr id="25" name="Graphic 24" descr="Vraagteken met effen opvulling">
            <a:extLst>
              <a:ext uri="{FF2B5EF4-FFF2-40B4-BE49-F238E27FC236}">
                <a16:creationId xmlns:a16="http://schemas.microsoft.com/office/drawing/2014/main" id="{EFCB9B2D-D2CB-31EA-0653-D17E7F80F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4708" y="5230401"/>
            <a:ext cx="646331" cy="646331"/>
          </a:xfrm>
          <a:prstGeom prst="rect">
            <a:avLst/>
          </a:prstGeom>
        </p:spPr>
      </p:pic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84D86B40-6496-922B-5D66-B72E0A95E251}"/>
              </a:ext>
            </a:extLst>
          </p:cNvPr>
          <p:cNvCxnSpPr>
            <a:cxnSpLocks/>
          </p:cNvCxnSpPr>
          <p:nvPr/>
        </p:nvCxnSpPr>
        <p:spPr>
          <a:xfrm flipH="1">
            <a:off x="4946754" y="5027798"/>
            <a:ext cx="511178" cy="10332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vak 34">
            <a:extLst>
              <a:ext uri="{FF2B5EF4-FFF2-40B4-BE49-F238E27FC236}">
                <a16:creationId xmlns:a16="http://schemas.microsoft.com/office/drawing/2014/main" id="{52BAF08D-E4BC-5FFB-C6A7-EC9827DD6E17}"/>
              </a:ext>
            </a:extLst>
          </p:cNvPr>
          <p:cNvSpPr txBox="1"/>
          <p:nvPr/>
        </p:nvSpPr>
        <p:spPr>
          <a:xfrm>
            <a:off x="4729397" y="6068005"/>
            <a:ext cx="212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err="1"/>
              <a:t>directions</a:t>
            </a:r>
            <a:endParaRPr lang="nl-NL"/>
          </a:p>
        </p:txBody>
      </p:sp>
      <p:pic>
        <p:nvPicPr>
          <p:cNvPr id="36" name="Graphic 35" descr="Kaartkompas met effen opvulling">
            <a:extLst>
              <a:ext uri="{FF2B5EF4-FFF2-40B4-BE49-F238E27FC236}">
                <a16:creationId xmlns:a16="http://schemas.microsoft.com/office/drawing/2014/main" id="{B4BCE8A4-7721-E297-C82D-9D8CC9F97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47125" y="5961965"/>
            <a:ext cx="647686" cy="647686"/>
          </a:xfrm>
          <a:prstGeom prst="rect">
            <a:avLst/>
          </a:prstGeom>
        </p:spPr>
      </p:pic>
      <p:sp>
        <p:nvSpPr>
          <p:cNvPr id="9" name="Tekstvak 12">
            <a:extLst>
              <a:ext uri="{FF2B5EF4-FFF2-40B4-BE49-F238E27FC236}">
                <a16:creationId xmlns:a16="http://schemas.microsoft.com/office/drawing/2014/main" id="{B5FA5008-B69C-52EB-E8C5-8E0D43C768D0}"/>
              </a:ext>
            </a:extLst>
          </p:cNvPr>
          <p:cNvSpPr txBox="1"/>
          <p:nvPr/>
        </p:nvSpPr>
        <p:spPr>
          <a:xfrm>
            <a:off x="5832063" y="3581467"/>
            <a:ext cx="222043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err="1"/>
              <a:t>Sky</a:t>
            </a:r>
            <a:r>
              <a:rPr lang="nl-NL"/>
              <a:t> model </a:t>
            </a:r>
            <a:r>
              <a:rPr lang="nl-NL" err="1"/>
              <a:t>with</a:t>
            </a:r>
            <a:r>
              <a:rPr lang="nl-NL"/>
              <a:t> </a:t>
            </a:r>
            <a:r>
              <a:rPr lang="nl-NL" err="1"/>
              <a:t>beam</a:t>
            </a:r>
            <a:r>
              <a:rPr lang="nl-NL"/>
              <a:t> on baseline </a:t>
            </a:r>
            <a:r>
              <a:rPr lang="nl-NL" err="1"/>
              <a:t>i,j</a:t>
            </a:r>
          </a:p>
        </p:txBody>
      </p:sp>
    </p:spTree>
    <p:extLst>
      <p:ext uri="{BB962C8B-B14F-4D97-AF65-F5344CB8AC3E}">
        <p14:creationId xmlns:p14="http://schemas.microsoft.com/office/powerpoint/2010/main" val="2177153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BBCE4-048F-F697-5D1D-9E54C1108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Calibration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DC9F6-518C-1DE2-DE37-0DA2E5C10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Sky and beam models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Predict in a direction</a:t>
            </a:r>
          </a:p>
          <a:p>
            <a:r>
              <a:rPr lang="en-US" dirty="0">
                <a:latin typeface="Arial"/>
                <a:cs typeface="Arial"/>
              </a:rPr>
              <a:t>Find gains that minimize the difference between model and data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905B7-198C-BB1D-7F4A-9EDF020D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2073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2230619C-2E23-370B-7ADB-AC7F8198E9E8}"/>
                  </a:ext>
                </a:extLst>
              </p:cNvPr>
              <p:cNvSpPr txBox="1"/>
              <p:nvPr/>
            </p:nvSpPr>
            <p:spPr>
              <a:xfrm>
                <a:off x="2557516" y="4217638"/>
                <a:ext cx="4590295" cy="828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1" i="1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nl-NL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minimize</m:t>
                          </m:r>
                        </m:e>
                        <m:sub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nl-N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nl-NL" b="1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nl-NL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nl-NL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𝑮</m:t>
                                          </m:r>
                                        </m:e>
                                        <m:sub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𝑴</m:t>
                                          </m:r>
                                        </m:e>
                                        <m:sub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𝑮</m:t>
                                          </m:r>
                                        </m:e>
                                        <m:sub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sub>
                                        <m:sup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𝑯</m:t>
                                          </m:r>
                                        </m:sup>
                                      </m:sSubSup>
                                    </m:e>
                                  </m:nary>
                                </m:e>
                              </m:d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nl-NL" dirty="0"/>
              </a:p>
            </p:txBody>
          </p:sp>
        </mc:Choice>
        <mc:Fallback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2230619C-2E23-370B-7ADB-AC7F8198E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516" y="4217638"/>
                <a:ext cx="4590295" cy="8284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8F99FB8A-CD9D-EA07-1779-59F7BBC4AB9D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3172532" y="4779812"/>
            <a:ext cx="1528998" cy="4389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05D718A4-B18B-2AA1-A183-55F59CD9FDEC}"/>
              </a:ext>
            </a:extLst>
          </p:cNvPr>
          <p:cNvSpPr txBox="1"/>
          <p:nvPr/>
        </p:nvSpPr>
        <p:spPr>
          <a:xfrm>
            <a:off x="2321840" y="5218777"/>
            <a:ext cx="1701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err="1"/>
              <a:t>Measured</a:t>
            </a:r>
            <a:r>
              <a:rPr lang="nl-NL"/>
              <a:t> </a:t>
            </a:r>
            <a:r>
              <a:rPr lang="nl-NL" err="1"/>
              <a:t>visibility</a:t>
            </a:r>
            <a:endParaRPr lang="nl-NL"/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2D44E456-628C-F2F4-4060-490454925F4C}"/>
              </a:ext>
            </a:extLst>
          </p:cNvPr>
          <p:cNvCxnSpPr>
            <a:cxnSpLocks/>
          </p:cNvCxnSpPr>
          <p:nvPr/>
        </p:nvCxnSpPr>
        <p:spPr>
          <a:xfrm flipV="1">
            <a:off x="6151145" y="4217638"/>
            <a:ext cx="0" cy="28281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AF738CA1-5288-1456-DB09-928B6F85A8BE}"/>
              </a:ext>
            </a:extLst>
          </p:cNvPr>
          <p:cNvSpPr txBox="1"/>
          <p:nvPr/>
        </p:nvSpPr>
        <p:spPr>
          <a:xfrm>
            <a:off x="6445576" y="5179975"/>
            <a:ext cx="2165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err="1"/>
              <a:t>Direction-dependent</a:t>
            </a:r>
            <a:r>
              <a:rPr lang="nl-NL"/>
              <a:t> </a:t>
            </a:r>
          </a:p>
          <a:p>
            <a:r>
              <a:rPr lang="nl-NL" err="1"/>
              <a:t>gains</a:t>
            </a:r>
            <a:endParaRPr lang="nl-NL"/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CE8E0FAA-AF68-C5EB-A2EA-BF9203567E72}"/>
              </a:ext>
            </a:extLst>
          </p:cNvPr>
          <p:cNvCxnSpPr>
            <a:cxnSpLocks/>
          </p:cNvCxnSpPr>
          <p:nvPr/>
        </p:nvCxnSpPr>
        <p:spPr>
          <a:xfrm>
            <a:off x="5767272" y="4779812"/>
            <a:ext cx="1230397" cy="45058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8E8B4E3A-80B0-9CA4-22EC-2E9805410344}"/>
              </a:ext>
            </a:extLst>
          </p:cNvPr>
          <p:cNvCxnSpPr>
            <a:cxnSpLocks/>
          </p:cNvCxnSpPr>
          <p:nvPr/>
        </p:nvCxnSpPr>
        <p:spPr>
          <a:xfrm>
            <a:off x="6601919" y="4779812"/>
            <a:ext cx="545891" cy="4389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>
            <a:extLst>
              <a:ext uri="{FF2B5EF4-FFF2-40B4-BE49-F238E27FC236}">
                <a16:creationId xmlns:a16="http://schemas.microsoft.com/office/drawing/2014/main" id="{E4CD399E-B2CB-C782-A049-ECB1A53AC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2758" y="5315196"/>
            <a:ext cx="459082" cy="476739"/>
          </a:xfrm>
          <a:prstGeom prst="rect">
            <a:avLst/>
          </a:prstGeom>
        </p:spPr>
      </p:pic>
      <p:pic>
        <p:nvPicPr>
          <p:cNvPr id="23" name="Graphic 22" descr="Sterren met effen opvulling">
            <a:extLst>
              <a:ext uri="{FF2B5EF4-FFF2-40B4-BE49-F238E27FC236}">
                <a16:creationId xmlns:a16="http://schemas.microsoft.com/office/drawing/2014/main" id="{A04985F6-2489-41FC-1144-2EA959D3B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67794" y="3579683"/>
            <a:ext cx="659387" cy="659387"/>
          </a:xfrm>
          <a:prstGeom prst="rect">
            <a:avLst/>
          </a:prstGeom>
        </p:spPr>
      </p:pic>
      <p:pic>
        <p:nvPicPr>
          <p:cNvPr id="25" name="Graphic 24" descr="Vraagteken met effen opvulling">
            <a:extLst>
              <a:ext uri="{FF2B5EF4-FFF2-40B4-BE49-F238E27FC236}">
                <a16:creationId xmlns:a16="http://schemas.microsoft.com/office/drawing/2014/main" id="{EFCB9B2D-D2CB-31EA-0653-D17E7F80F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64708" y="5230401"/>
            <a:ext cx="646331" cy="646331"/>
          </a:xfrm>
          <a:prstGeom prst="rect">
            <a:avLst/>
          </a:prstGeom>
        </p:spPr>
      </p:pic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84D86B40-6496-922B-5D66-B72E0A95E251}"/>
              </a:ext>
            </a:extLst>
          </p:cNvPr>
          <p:cNvCxnSpPr>
            <a:cxnSpLocks/>
          </p:cNvCxnSpPr>
          <p:nvPr/>
        </p:nvCxnSpPr>
        <p:spPr>
          <a:xfrm flipH="1">
            <a:off x="4946754" y="5027798"/>
            <a:ext cx="511178" cy="10332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vak 34">
            <a:extLst>
              <a:ext uri="{FF2B5EF4-FFF2-40B4-BE49-F238E27FC236}">
                <a16:creationId xmlns:a16="http://schemas.microsoft.com/office/drawing/2014/main" id="{52BAF08D-E4BC-5FFB-C6A7-EC9827DD6E17}"/>
              </a:ext>
            </a:extLst>
          </p:cNvPr>
          <p:cNvSpPr txBox="1"/>
          <p:nvPr/>
        </p:nvSpPr>
        <p:spPr>
          <a:xfrm>
            <a:off x="4729397" y="6068005"/>
            <a:ext cx="212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err="1"/>
              <a:t>directions</a:t>
            </a:r>
            <a:endParaRPr lang="nl-NL"/>
          </a:p>
        </p:txBody>
      </p:sp>
      <p:pic>
        <p:nvPicPr>
          <p:cNvPr id="36" name="Graphic 35" descr="Kaartkompas met effen opvulling">
            <a:extLst>
              <a:ext uri="{FF2B5EF4-FFF2-40B4-BE49-F238E27FC236}">
                <a16:creationId xmlns:a16="http://schemas.microsoft.com/office/drawing/2014/main" id="{B4BCE8A4-7721-E297-C82D-9D8CC9F97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47125" y="5961965"/>
            <a:ext cx="647686" cy="647686"/>
          </a:xfrm>
          <a:prstGeom prst="rect">
            <a:avLst/>
          </a:prstGeom>
        </p:spPr>
      </p:pic>
      <p:sp>
        <p:nvSpPr>
          <p:cNvPr id="9" name="Tekstvak 12">
            <a:extLst>
              <a:ext uri="{FF2B5EF4-FFF2-40B4-BE49-F238E27FC236}">
                <a16:creationId xmlns:a16="http://schemas.microsoft.com/office/drawing/2014/main" id="{B5FA5008-B69C-52EB-E8C5-8E0D43C768D0}"/>
              </a:ext>
            </a:extLst>
          </p:cNvPr>
          <p:cNvSpPr txBox="1"/>
          <p:nvPr/>
        </p:nvSpPr>
        <p:spPr>
          <a:xfrm>
            <a:off x="5832063" y="3581467"/>
            <a:ext cx="222043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err="1"/>
              <a:t>Sky</a:t>
            </a:r>
            <a:r>
              <a:rPr lang="nl-NL"/>
              <a:t> model </a:t>
            </a:r>
            <a:r>
              <a:rPr lang="nl-NL" err="1"/>
              <a:t>with</a:t>
            </a:r>
            <a:r>
              <a:rPr lang="nl-NL"/>
              <a:t> </a:t>
            </a:r>
            <a:r>
              <a:rPr lang="nl-NL" err="1"/>
              <a:t>beam</a:t>
            </a:r>
            <a:r>
              <a:rPr lang="nl-NL"/>
              <a:t> on baseline </a:t>
            </a:r>
            <a:r>
              <a:rPr lang="nl-NL" err="1"/>
              <a:t>i,j</a:t>
            </a:r>
          </a:p>
        </p:txBody>
      </p:sp>
    </p:spTree>
    <p:extLst>
      <p:ext uri="{BB962C8B-B14F-4D97-AF65-F5344CB8AC3E}">
        <p14:creationId xmlns:p14="http://schemas.microsoft.com/office/powerpoint/2010/main" val="3672318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BBCE4-048F-F697-5D1D-9E54C1108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Calibration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DC9F6-518C-1DE2-DE37-0DA2E5C10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Sky and beam models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Predict in a direction</a:t>
            </a:r>
          </a:p>
          <a:p>
            <a:r>
              <a:rPr lang="en-US" dirty="0">
                <a:latin typeface="Arial"/>
                <a:cs typeface="Arial"/>
              </a:rPr>
              <a:t>Find gains that minimize the difference between model and data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905B7-198C-BB1D-7F4A-9EDF020D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2073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2230619C-2E23-370B-7ADB-AC7F8198E9E8}"/>
                  </a:ext>
                </a:extLst>
              </p:cNvPr>
              <p:cNvSpPr txBox="1"/>
              <p:nvPr/>
            </p:nvSpPr>
            <p:spPr>
              <a:xfrm>
                <a:off x="2557516" y="4217638"/>
                <a:ext cx="4590295" cy="828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1" i="1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nl-NL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minimize</m:t>
                          </m:r>
                        </m:e>
                        <m:sub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nl-N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nl-NL" b="1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l-NL" b="1" i="1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nl-NL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nl-NL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𝑮</m:t>
                                          </m:r>
                                        </m:e>
                                        <m:sub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𝑴</m:t>
                                          </m:r>
                                        </m:e>
                                        <m:sub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𝑮</m:t>
                                          </m:r>
                                        </m:e>
                                        <m:sub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nl-NL" b="1" i="1"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sub>
                                        <m:sup>
                                          <m:r>
                                            <a:rPr lang="nl-NL" b="1" i="1" smtClean="0">
                                              <a:latin typeface="Cambria Math" panose="02040503050406030204" pitchFamily="18" charset="0"/>
                                            </a:rPr>
                                            <m:t>𝑯</m:t>
                                          </m:r>
                                        </m:sup>
                                      </m:sSubSup>
                                    </m:e>
                                  </m:nary>
                                </m:e>
                              </m:d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nl-NL" dirty="0"/>
              </a:p>
            </p:txBody>
          </p:sp>
        </mc:Choice>
        <mc:Fallback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2230619C-2E23-370B-7ADB-AC7F8198E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516" y="4217638"/>
                <a:ext cx="4590295" cy="8284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8F99FB8A-CD9D-EA07-1779-59F7BBC4AB9D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3172532" y="4779812"/>
            <a:ext cx="1528998" cy="4389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05D718A4-B18B-2AA1-A183-55F59CD9FDEC}"/>
              </a:ext>
            </a:extLst>
          </p:cNvPr>
          <p:cNvSpPr txBox="1"/>
          <p:nvPr/>
        </p:nvSpPr>
        <p:spPr>
          <a:xfrm>
            <a:off x="2321840" y="5218777"/>
            <a:ext cx="1701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err="1"/>
              <a:t>Measured</a:t>
            </a:r>
            <a:r>
              <a:rPr lang="nl-NL"/>
              <a:t> </a:t>
            </a:r>
            <a:r>
              <a:rPr lang="nl-NL" err="1"/>
              <a:t>visibility</a:t>
            </a:r>
            <a:endParaRPr lang="nl-NL"/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2D44E456-628C-F2F4-4060-490454925F4C}"/>
              </a:ext>
            </a:extLst>
          </p:cNvPr>
          <p:cNvCxnSpPr>
            <a:cxnSpLocks/>
          </p:cNvCxnSpPr>
          <p:nvPr/>
        </p:nvCxnSpPr>
        <p:spPr>
          <a:xfrm flipV="1">
            <a:off x="6151145" y="4217638"/>
            <a:ext cx="0" cy="28281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AF738CA1-5288-1456-DB09-928B6F85A8BE}"/>
              </a:ext>
            </a:extLst>
          </p:cNvPr>
          <p:cNvSpPr txBox="1"/>
          <p:nvPr/>
        </p:nvSpPr>
        <p:spPr>
          <a:xfrm>
            <a:off x="6445576" y="5179975"/>
            <a:ext cx="2165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err="1"/>
              <a:t>Direction-dependent</a:t>
            </a:r>
            <a:r>
              <a:rPr lang="nl-NL"/>
              <a:t> </a:t>
            </a:r>
          </a:p>
          <a:p>
            <a:r>
              <a:rPr lang="nl-NL" err="1"/>
              <a:t>gains</a:t>
            </a:r>
            <a:endParaRPr lang="nl-NL"/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CE8E0FAA-AF68-C5EB-A2EA-BF9203567E72}"/>
              </a:ext>
            </a:extLst>
          </p:cNvPr>
          <p:cNvCxnSpPr>
            <a:cxnSpLocks/>
          </p:cNvCxnSpPr>
          <p:nvPr/>
        </p:nvCxnSpPr>
        <p:spPr>
          <a:xfrm>
            <a:off x="5767272" y="4779812"/>
            <a:ext cx="1230397" cy="45058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8E8B4E3A-80B0-9CA4-22EC-2E9805410344}"/>
              </a:ext>
            </a:extLst>
          </p:cNvPr>
          <p:cNvCxnSpPr>
            <a:cxnSpLocks/>
          </p:cNvCxnSpPr>
          <p:nvPr/>
        </p:nvCxnSpPr>
        <p:spPr>
          <a:xfrm>
            <a:off x="6601919" y="4779812"/>
            <a:ext cx="545891" cy="4389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>
            <a:extLst>
              <a:ext uri="{FF2B5EF4-FFF2-40B4-BE49-F238E27FC236}">
                <a16:creationId xmlns:a16="http://schemas.microsoft.com/office/drawing/2014/main" id="{E4CD399E-B2CB-C782-A049-ECB1A53AC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2758" y="5315196"/>
            <a:ext cx="459082" cy="476739"/>
          </a:xfrm>
          <a:prstGeom prst="rect">
            <a:avLst/>
          </a:prstGeom>
        </p:spPr>
      </p:pic>
      <p:pic>
        <p:nvPicPr>
          <p:cNvPr id="23" name="Graphic 22" descr="Sterren met effen opvulling">
            <a:extLst>
              <a:ext uri="{FF2B5EF4-FFF2-40B4-BE49-F238E27FC236}">
                <a16:creationId xmlns:a16="http://schemas.microsoft.com/office/drawing/2014/main" id="{A04985F6-2489-41FC-1144-2EA959D3B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67794" y="3579683"/>
            <a:ext cx="659387" cy="659387"/>
          </a:xfrm>
          <a:prstGeom prst="rect">
            <a:avLst/>
          </a:prstGeom>
        </p:spPr>
      </p:pic>
      <p:pic>
        <p:nvPicPr>
          <p:cNvPr id="25" name="Graphic 24" descr="Vraagteken met effen opvulling">
            <a:extLst>
              <a:ext uri="{FF2B5EF4-FFF2-40B4-BE49-F238E27FC236}">
                <a16:creationId xmlns:a16="http://schemas.microsoft.com/office/drawing/2014/main" id="{EFCB9B2D-D2CB-31EA-0653-D17E7F80F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64708" y="5230401"/>
            <a:ext cx="646331" cy="646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9DC2D2CB-6144-0B8F-190C-A1B2D5B5FB24}"/>
                  </a:ext>
                </a:extLst>
              </p:cNvPr>
              <p:cNvSpPr txBox="1"/>
              <p:nvPr/>
            </p:nvSpPr>
            <p:spPr>
              <a:xfrm>
                <a:off x="7260404" y="4502813"/>
                <a:ext cx="30841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b="0" i="0" smtClean="0">
                          <a:latin typeface="Cambria Math" panose="02040503050406030204" pitchFamily="18" charset="0"/>
                        </a:rPr>
                        <m:t>subject</m:t>
                      </m:r>
                      <m:r>
                        <a:rPr lang="nl-NL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nl-NL" b="0" i="0" smtClean="0">
                          <a:latin typeface="Cambria Math" panose="02040503050406030204" pitchFamily="18" charset="0"/>
                        </a:rPr>
                        <m:t>to</m:t>
                      </m:r>
                      <m:r>
                        <a:rPr lang="nl-NL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nl-NL" b="0" i="0" smtClean="0">
                          <a:latin typeface="Cambria Math" panose="02040503050406030204" pitchFamily="18" charset="0"/>
                        </a:rPr>
                        <m:t>spectral</m:t>
                      </m:r>
                      <m:r>
                        <a:rPr lang="nl-NL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nl-NL" b="0" i="0" smtClean="0">
                          <a:latin typeface="Cambria Math" panose="02040503050406030204" pitchFamily="18" charset="0"/>
                        </a:rPr>
                        <m:t>smoothness</m:t>
                      </m:r>
                    </m:oMath>
                  </m:oMathPara>
                </a14:m>
                <a:endParaRPr lang="nl-NL"/>
              </a:p>
            </p:txBody>
          </p:sp>
        </mc:Choice>
        <mc:Fallback xmlns=""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9DC2D2CB-6144-0B8F-190C-A1B2D5B5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0404" y="4502813"/>
                <a:ext cx="3084178" cy="276999"/>
              </a:xfrm>
              <a:prstGeom prst="rect">
                <a:avLst/>
              </a:prstGeom>
              <a:blipFill>
                <a:blip r:embed="rId9"/>
                <a:stretch>
                  <a:fillRect l="-2174" t="-4444" r="-1581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kstvak 5">
            <a:extLst>
              <a:ext uri="{FF2B5EF4-FFF2-40B4-BE49-F238E27FC236}">
                <a16:creationId xmlns:a16="http://schemas.microsoft.com/office/drawing/2014/main" id="{1419562E-0E16-252A-1D11-FB931C749783}"/>
              </a:ext>
            </a:extLst>
          </p:cNvPr>
          <p:cNvSpPr txBox="1"/>
          <p:nvPr/>
        </p:nvSpPr>
        <p:spPr>
          <a:xfrm>
            <a:off x="9191467" y="4779812"/>
            <a:ext cx="2921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>
                <a:solidFill>
                  <a:schemeClr val="tx2"/>
                </a:solidFill>
              </a:rPr>
              <a:t>DDECal</a:t>
            </a:r>
            <a:r>
              <a:rPr lang="nl-NL"/>
              <a:t>: </a:t>
            </a:r>
            <a:r>
              <a:rPr lang="nl-NL" err="1"/>
              <a:t>smoothing</a:t>
            </a:r>
            <a:r>
              <a:rPr lang="nl-NL"/>
              <a:t> </a:t>
            </a:r>
            <a:r>
              <a:rPr lang="nl-NL" err="1"/>
              <a:t>kernel</a:t>
            </a:r>
            <a:endParaRPr lang="nl-NL"/>
          </a:p>
          <a:p>
            <a:r>
              <a:rPr lang="nl-NL" b="1">
                <a:solidFill>
                  <a:schemeClr val="tx2"/>
                </a:solidFill>
              </a:rPr>
              <a:t>SAGECal</a:t>
            </a:r>
            <a:r>
              <a:rPr lang="nl-NL"/>
              <a:t>: </a:t>
            </a:r>
            <a:r>
              <a:rPr lang="nl-NL" err="1"/>
              <a:t>polynomial</a:t>
            </a:r>
            <a:r>
              <a:rPr lang="nl-NL"/>
              <a:t> basis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D1ADAA2D-7527-13CC-3A4E-2FDF1C706ABC}"/>
              </a:ext>
            </a:extLst>
          </p:cNvPr>
          <p:cNvCxnSpPr>
            <a:cxnSpLocks/>
          </p:cNvCxnSpPr>
          <p:nvPr/>
        </p:nvCxnSpPr>
        <p:spPr>
          <a:xfrm flipH="1">
            <a:off x="4946754" y="5027798"/>
            <a:ext cx="511178" cy="10332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DE34CEF0-C345-E266-8035-AC608E185A9B}"/>
              </a:ext>
            </a:extLst>
          </p:cNvPr>
          <p:cNvSpPr txBox="1"/>
          <p:nvPr/>
        </p:nvSpPr>
        <p:spPr>
          <a:xfrm>
            <a:off x="4729397" y="6068005"/>
            <a:ext cx="212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err="1"/>
              <a:t>directions</a:t>
            </a:r>
            <a:endParaRPr lang="nl-NL"/>
          </a:p>
        </p:txBody>
      </p:sp>
      <p:pic>
        <p:nvPicPr>
          <p:cNvPr id="12" name="Graphic 11" descr="Kaartkompas met effen opvulling">
            <a:extLst>
              <a:ext uri="{FF2B5EF4-FFF2-40B4-BE49-F238E27FC236}">
                <a16:creationId xmlns:a16="http://schemas.microsoft.com/office/drawing/2014/main" id="{23E06526-2A18-58BC-2811-4116A9DEEF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47125" y="5961965"/>
            <a:ext cx="647686" cy="647686"/>
          </a:xfrm>
          <a:prstGeom prst="rect">
            <a:avLst/>
          </a:prstGeom>
        </p:spPr>
      </p:pic>
      <p:sp>
        <p:nvSpPr>
          <p:cNvPr id="17" name="Tekstvak 12">
            <a:extLst>
              <a:ext uri="{FF2B5EF4-FFF2-40B4-BE49-F238E27FC236}">
                <a16:creationId xmlns:a16="http://schemas.microsoft.com/office/drawing/2014/main" id="{07799FAF-253F-DBF5-F9B9-A645DE3C0C4F}"/>
              </a:ext>
            </a:extLst>
          </p:cNvPr>
          <p:cNvSpPr txBox="1"/>
          <p:nvPr/>
        </p:nvSpPr>
        <p:spPr>
          <a:xfrm>
            <a:off x="5832063" y="3581467"/>
            <a:ext cx="222043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err="1"/>
              <a:t>Sky</a:t>
            </a:r>
            <a:r>
              <a:rPr lang="nl-NL"/>
              <a:t> model </a:t>
            </a:r>
            <a:r>
              <a:rPr lang="nl-NL" err="1"/>
              <a:t>with</a:t>
            </a:r>
            <a:r>
              <a:rPr lang="nl-NL"/>
              <a:t> </a:t>
            </a:r>
            <a:r>
              <a:rPr lang="nl-NL" err="1"/>
              <a:t>beam</a:t>
            </a:r>
            <a:r>
              <a:rPr lang="nl-NL"/>
              <a:t> on baseline </a:t>
            </a:r>
            <a:r>
              <a:rPr lang="nl-NL" err="1"/>
              <a:t>i,j</a:t>
            </a:r>
          </a:p>
        </p:txBody>
      </p:sp>
    </p:spTree>
    <p:extLst>
      <p:ext uri="{BB962C8B-B14F-4D97-AF65-F5344CB8AC3E}">
        <p14:creationId xmlns:p14="http://schemas.microsoft.com/office/powerpoint/2010/main" val="1974476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4B1512-DDAD-A274-D16E-ED19B2491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Arial"/>
                <a:cs typeface="Arial"/>
              </a:rPr>
              <a:t>Beam unmodelled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82D8C66-8297-8930-F48B-D762BCD3D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  <p:pic>
        <p:nvPicPr>
          <p:cNvPr id="27" name="Tijdelijke aanduiding voor inhoud 26" descr="Afbeelding met Kleurrijkheid, kunst, Graphics, schermopname&#10;&#10;Automatisch gegenereerde beschrijving">
            <a:extLst>
              <a:ext uri="{FF2B5EF4-FFF2-40B4-BE49-F238E27FC236}">
                <a16:creationId xmlns:a16="http://schemas.microsoft.com/office/drawing/2014/main" id="{5E6FC99F-B78D-F1E4-EB44-DFC8E09FC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94" y="1027906"/>
            <a:ext cx="7288806" cy="5464969"/>
          </a:xfrm>
        </p:spPr>
      </p:pic>
      <p:sp>
        <p:nvSpPr>
          <p:cNvPr id="28" name="Vermenigvuldigingsteken 27">
            <a:extLst>
              <a:ext uri="{FF2B5EF4-FFF2-40B4-BE49-F238E27FC236}">
                <a16:creationId xmlns:a16="http://schemas.microsoft.com/office/drawing/2014/main" id="{99324A11-4B0A-154C-C88F-FA8C3EE19AD0}"/>
              </a:ext>
            </a:extLst>
          </p:cNvPr>
          <p:cNvSpPr/>
          <p:nvPr/>
        </p:nvSpPr>
        <p:spPr>
          <a:xfrm>
            <a:off x="5808689" y="6356350"/>
            <a:ext cx="479685" cy="501650"/>
          </a:xfrm>
          <a:prstGeom prst="mathMultiply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52F1E517-9B02-245F-8859-FF02DDF19E5D}"/>
              </a:ext>
            </a:extLst>
          </p:cNvPr>
          <p:cNvSpPr txBox="1"/>
          <p:nvPr/>
        </p:nvSpPr>
        <p:spPr>
          <a:xfrm>
            <a:off x="6288374" y="6422509"/>
            <a:ext cx="4990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calibrating</a:t>
            </a: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anymore</a:t>
            </a:r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ijdelijke aanduiding voor inhoud 2">
            <a:extLst>
              <a:ext uri="{FF2B5EF4-FFF2-40B4-BE49-F238E27FC236}">
                <a16:creationId xmlns:a16="http://schemas.microsoft.com/office/drawing/2014/main" id="{855358B0-5EFC-D4F8-6EAF-12CA01B37D91}"/>
              </a:ext>
            </a:extLst>
          </p:cNvPr>
          <p:cNvSpPr txBox="1">
            <a:spLocks/>
          </p:cNvSpPr>
          <p:nvPr/>
        </p:nvSpPr>
        <p:spPr>
          <a:xfrm>
            <a:off x="1724166" y="1825625"/>
            <a:ext cx="3267559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600" dirty="0">
                <a:latin typeface="Arial"/>
                <a:cs typeface="Arial"/>
              </a:rPr>
              <a:t>We </a:t>
            </a:r>
            <a:r>
              <a:rPr lang="nl-NL" sz="2600" dirty="0" err="1">
                <a:latin typeface="Arial"/>
                <a:cs typeface="Arial"/>
              </a:rPr>
              <a:t>predict</a:t>
            </a:r>
            <a:r>
              <a:rPr lang="nl-NL" sz="2600" dirty="0">
                <a:latin typeface="Arial"/>
                <a:cs typeface="Arial"/>
              </a:rPr>
              <a:t> without </a:t>
            </a:r>
            <a:r>
              <a:rPr lang="nl-NL" sz="2600" dirty="0" err="1">
                <a:latin typeface="Arial"/>
                <a:cs typeface="Arial"/>
              </a:rPr>
              <a:t>the</a:t>
            </a:r>
            <a:r>
              <a:rPr lang="nl-NL" sz="2600" dirty="0">
                <a:latin typeface="Arial"/>
                <a:cs typeface="Arial"/>
              </a:rPr>
              <a:t> </a:t>
            </a:r>
            <a:r>
              <a:rPr lang="nl-NL" sz="2600" dirty="0" err="1">
                <a:latin typeface="Arial"/>
                <a:cs typeface="Arial"/>
              </a:rPr>
              <a:t>beam</a:t>
            </a:r>
            <a:r>
              <a:rPr lang="nl-NL" sz="2600" dirty="0">
                <a:latin typeface="Arial"/>
                <a:cs typeface="Arial"/>
              </a:rPr>
              <a:t> (</a:t>
            </a:r>
            <a:r>
              <a:rPr lang="nl-NL" sz="2600" dirty="0" err="1">
                <a:latin typeface="Arial"/>
                <a:cs typeface="Arial"/>
              </a:rPr>
              <a:t>computationally</a:t>
            </a:r>
            <a:r>
              <a:rPr lang="nl-NL" sz="2600" dirty="0">
                <a:latin typeface="Arial"/>
                <a:cs typeface="Arial"/>
              </a:rPr>
              <a:t> </a:t>
            </a:r>
            <a:r>
              <a:rPr lang="nl-NL" sz="2600" dirty="0" err="1">
                <a:latin typeface="Arial"/>
                <a:cs typeface="Arial"/>
              </a:rPr>
              <a:t>cheaper</a:t>
            </a:r>
            <a:r>
              <a:rPr lang="nl-NL" sz="2600" dirty="0">
                <a:latin typeface="Arial"/>
                <a:cs typeface="Arial"/>
              </a:rPr>
              <a:t>)</a:t>
            </a:r>
            <a:endParaRPr lang="en-US" dirty="0"/>
          </a:p>
          <a:p>
            <a:pPr marL="0" indent="0">
              <a:buNone/>
            </a:pPr>
            <a:r>
              <a:rPr lang="nl-NL" sz="2600" dirty="0">
                <a:solidFill>
                  <a:schemeClr val="tx2"/>
                </a:solidFill>
                <a:latin typeface="Arial"/>
                <a:cs typeface="Arial"/>
              </a:rPr>
              <a:t>➡ </a:t>
            </a:r>
            <a:r>
              <a:rPr lang="nl-NL" sz="2600" dirty="0">
                <a:latin typeface="Arial"/>
                <a:cs typeface="Arial"/>
              </a:rPr>
              <a:t>Large </a:t>
            </a:r>
            <a:r>
              <a:rPr lang="nl-NL" sz="2600" dirty="0" err="1">
                <a:latin typeface="Arial"/>
                <a:cs typeface="Arial"/>
              </a:rPr>
              <a:t>errors</a:t>
            </a:r>
            <a:r>
              <a:rPr lang="nl-NL" sz="2600" dirty="0">
                <a:latin typeface="Arial"/>
                <a:cs typeface="Arial"/>
              </a:rPr>
              <a:t> </a:t>
            </a:r>
            <a:r>
              <a:rPr lang="nl-NL" sz="2600" dirty="0" err="1">
                <a:latin typeface="Arial"/>
                <a:cs typeface="Arial"/>
              </a:rPr>
              <a:t>near</a:t>
            </a:r>
            <a:r>
              <a:rPr lang="nl-NL" sz="2600" dirty="0">
                <a:latin typeface="Arial"/>
                <a:cs typeface="Arial"/>
              </a:rPr>
              <a:t> </a:t>
            </a:r>
            <a:r>
              <a:rPr lang="nl-NL" sz="2600" dirty="0" err="1">
                <a:latin typeface="Arial"/>
                <a:cs typeface="Arial"/>
              </a:rPr>
              <a:t>the</a:t>
            </a:r>
            <a:r>
              <a:rPr lang="nl-NL" sz="2600" dirty="0">
                <a:latin typeface="Arial"/>
                <a:cs typeface="Arial"/>
              </a:rPr>
              <a:t> </a:t>
            </a:r>
            <a:r>
              <a:rPr lang="nl-NL" sz="2600" dirty="0" err="1">
                <a:latin typeface="Arial"/>
                <a:cs typeface="Arial"/>
              </a:rPr>
              <a:t>nulls</a:t>
            </a:r>
            <a:endParaRPr lang="nl-NL" sz="2200" dirty="0">
              <a:latin typeface="Arial"/>
              <a:cs typeface="Arial"/>
            </a:endParaRPr>
          </a:p>
          <a:p>
            <a:pPr marL="0" indent="0">
              <a:buNone/>
            </a:pPr>
            <a:endParaRPr lang="nl-NL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9434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31E1-9F52-04E6-365F-21F1AB529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Beam unmodelled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5405F-F22F-E6C7-365B-4674F3449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18</a:t>
            </a:fld>
            <a:endParaRPr lang="en-US"/>
          </a:p>
        </p:txBody>
      </p:sp>
      <p:pic>
        <p:nvPicPr>
          <p:cNvPr id="14" name="Afbeelding 13" descr="Afbeelding met tekst, schermopname, Graphics, grafische vormgeving&#10;&#10;Automatisch gegenereerde beschrijving">
            <a:extLst>
              <a:ext uri="{FF2B5EF4-FFF2-40B4-BE49-F238E27FC236}">
                <a16:creationId xmlns:a16="http://schemas.microsoft.com/office/drawing/2014/main" id="{EFC47B51-1BC3-77A9-679E-B259164BD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8"/>
          <a:stretch/>
        </p:blipFill>
        <p:spPr>
          <a:xfrm>
            <a:off x="1793356" y="1349114"/>
            <a:ext cx="8805250" cy="55088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51E8EB-D9EA-2BF9-5B3E-93CE858B60FF}"/>
              </a:ext>
            </a:extLst>
          </p:cNvPr>
          <p:cNvSpPr txBox="1"/>
          <p:nvPr/>
        </p:nvSpPr>
        <p:spPr>
          <a:xfrm>
            <a:off x="8196943" y="5159829"/>
            <a:ext cx="3603171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600" b="1" dirty="0" err="1">
                <a:latin typeface="Arial"/>
              </a:rPr>
              <a:t>This</a:t>
            </a:r>
            <a:r>
              <a:rPr lang="nl-NL" sz="2600" b="1" dirty="0">
                <a:latin typeface="Arial"/>
              </a:rPr>
              <a:t> is </a:t>
            </a:r>
            <a:r>
              <a:rPr lang="nl-NL" sz="2600" b="1" dirty="0" err="1">
                <a:latin typeface="Arial"/>
              </a:rPr>
              <a:t>not</a:t>
            </a:r>
            <a:r>
              <a:rPr lang="nl-NL" sz="2600" b="1" dirty="0">
                <a:latin typeface="Arial"/>
              </a:rPr>
              <a:t> </a:t>
            </a:r>
            <a:r>
              <a:rPr lang="nl-NL" sz="2600" b="1" dirty="0" err="1">
                <a:latin typeface="Arial"/>
              </a:rPr>
              <a:t>effective</a:t>
            </a:r>
            <a:r>
              <a:rPr lang="nl-NL" sz="2600" b="1" dirty="0">
                <a:latin typeface="Arial"/>
              </a:rPr>
              <a:t> in </a:t>
            </a:r>
            <a:r>
              <a:rPr lang="nl-NL" sz="2600" b="1" dirty="0" err="1">
                <a:latin typeface="Arial"/>
              </a:rPr>
              <a:t>the</a:t>
            </a:r>
            <a:r>
              <a:rPr lang="nl-NL" sz="2600" b="1" dirty="0">
                <a:latin typeface="Arial"/>
              </a:rPr>
              <a:t> far field!</a:t>
            </a:r>
            <a:endParaRPr lang="en-US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146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D53B1-8A47-E2B7-603B-801BAA35EB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en-US" sz="4000">
                <a:latin typeface="Arial"/>
                <a:cs typeface="Arial"/>
              </a:rPr>
              <a:t>Far-field spectral smoothing with a perfect beam model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561957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B648A-090E-69BF-E6FE-6C01E4777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err="1">
                <a:latin typeface="Arial"/>
                <a:cs typeface="Arial"/>
              </a:rPr>
              <a:t>Motivation</a:t>
            </a:r>
            <a:endParaRPr lang="nl-NL" err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502E97-9FC5-33FA-506A-8A6EA3082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4166" y="1493520"/>
            <a:ext cx="9629634" cy="53644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latin typeface="Arial"/>
                <a:cs typeface="Arial"/>
              </a:rPr>
              <a:t>Beam </a:t>
            </a:r>
            <a:r>
              <a:rPr lang="nl-NL" dirty="0" err="1">
                <a:latin typeface="Arial"/>
                <a:cs typeface="Arial"/>
              </a:rPr>
              <a:t>errors</a:t>
            </a:r>
            <a:r>
              <a:rPr lang="nl-NL" dirty="0">
                <a:latin typeface="Arial"/>
                <a:cs typeface="Arial"/>
              </a:rPr>
              <a:t> are a </a:t>
            </a:r>
            <a:r>
              <a:rPr lang="nl-NL" dirty="0" err="1">
                <a:latin typeface="Arial"/>
                <a:cs typeface="Arial"/>
              </a:rPr>
              <a:t>challenge</a:t>
            </a:r>
            <a:r>
              <a:rPr lang="nl-NL" dirty="0">
                <a:latin typeface="Arial"/>
                <a:cs typeface="Arial"/>
              </a:rPr>
              <a:t> </a:t>
            </a:r>
            <a:r>
              <a:rPr lang="nl-NL" dirty="0" err="1">
                <a:latin typeface="Arial"/>
                <a:cs typeface="Arial"/>
              </a:rPr>
              <a:t>for</a:t>
            </a:r>
            <a:r>
              <a:rPr lang="nl-NL" dirty="0">
                <a:latin typeface="Arial"/>
                <a:cs typeface="Arial"/>
              </a:rPr>
              <a:t> high contrast </a:t>
            </a:r>
            <a:r>
              <a:rPr lang="nl-NL" dirty="0" err="1">
                <a:latin typeface="Arial"/>
                <a:cs typeface="Arial"/>
              </a:rPr>
              <a:t>projects</a:t>
            </a:r>
            <a:endParaRPr lang="nl-NL" dirty="0">
              <a:latin typeface="Arial"/>
              <a:cs typeface="Arial"/>
            </a:endParaRPr>
          </a:p>
          <a:p>
            <a:pPr lvl="1"/>
            <a:r>
              <a:rPr lang="nl-NL" dirty="0">
                <a:latin typeface="Arial"/>
                <a:cs typeface="Arial"/>
              </a:rPr>
              <a:t>Issue </a:t>
            </a:r>
            <a:r>
              <a:rPr lang="nl-NL" dirty="0" err="1">
                <a:latin typeface="Arial"/>
                <a:cs typeface="Arial"/>
              </a:rPr>
              <a:t>for</a:t>
            </a:r>
            <a:r>
              <a:rPr lang="nl-NL" dirty="0">
                <a:latin typeface="Arial"/>
                <a:cs typeface="Arial"/>
              </a:rPr>
              <a:t> 21-cm </a:t>
            </a:r>
            <a:r>
              <a:rPr lang="nl-NL" dirty="0" err="1">
                <a:latin typeface="Arial"/>
                <a:cs typeface="Arial"/>
              </a:rPr>
              <a:t>cosmology</a:t>
            </a:r>
            <a:endParaRPr lang="nl-NL" dirty="0">
              <a:latin typeface="Arial"/>
              <a:cs typeface="Arial"/>
            </a:endParaRPr>
          </a:p>
          <a:p>
            <a:pPr lvl="2">
              <a:buFont typeface="Wingdings" panose="020B0604020202020204" pitchFamily="34" charset="0"/>
              <a:buChar char="§"/>
            </a:pPr>
            <a:r>
              <a:rPr lang="nl-NL" dirty="0" err="1">
                <a:latin typeface="Arial"/>
                <a:cs typeface="Arial"/>
              </a:rPr>
              <a:t>Limiting</a:t>
            </a:r>
            <a:r>
              <a:rPr lang="nl-NL" dirty="0">
                <a:latin typeface="Arial"/>
                <a:cs typeface="Arial"/>
              </a:rPr>
              <a:t> </a:t>
            </a:r>
            <a:r>
              <a:rPr lang="nl-NL" dirty="0" err="1">
                <a:latin typeface="Arial"/>
                <a:cs typeface="Arial"/>
              </a:rPr>
              <a:t>NenuFAR</a:t>
            </a:r>
            <a:r>
              <a:rPr lang="nl-NL" dirty="0">
                <a:latin typeface="Arial"/>
                <a:cs typeface="Arial"/>
              </a:rPr>
              <a:t> </a:t>
            </a:r>
            <a:r>
              <a:rPr lang="nl-NL" dirty="0" err="1">
                <a:latin typeface="Arial"/>
                <a:cs typeface="Arial"/>
              </a:rPr>
              <a:t>results</a:t>
            </a:r>
            <a:r>
              <a:rPr lang="nl-NL" dirty="0">
                <a:latin typeface="Arial"/>
                <a:cs typeface="Arial"/>
              </a:rPr>
              <a:t> (</a:t>
            </a:r>
            <a:r>
              <a:rPr lang="nl-NL" dirty="0" err="1">
                <a:latin typeface="Arial"/>
                <a:cs typeface="Arial"/>
              </a:rPr>
              <a:t>Munshi</a:t>
            </a:r>
            <a:r>
              <a:rPr lang="nl-NL" dirty="0">
                <a:latin typeface="Arial"/>
                <a:cs typeface="Arial"/>
              </a:rPr>
              <a:t> et al., 2024)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nl-NL" dirty="0" err="1">
                <a:latin typeface="Arial"/>
                <a:cs typeface="Arial"/>
              </a:rPr>
              <a:t>Need</a:t>
            </a:r>
            <a:r>
              <a:rPr lang="nl-NL" dirty="0">
                <a:latin typeface="Arial"/>
                <a:cs typeface="Arial"/>
              </a:rPr>
              <a:t> </a:t>
            </a:r>
            <a:r>
              <a:rPr lang="nl-NL" dirty="0" err="1">
                <a:latin typeface="Arial"/>
                <a:cs typeface="Arial"/>
              </a:rPr>
              <a:t>for</a:t>
            </a:r>
            <a:r>
              <a:rPr lang="nl-NL" dirty="0">
                <a:latin typeface="Arial"/>
                <a:cs typeface="Arial"/>
              </a:rPr>
              <a:t> </a:t>
            </a:r>
            <a:r>
              <a:rPr lang="nl-NL" dirty="0" err="1">
                <a:latin typeface="Arial"/>
                <a:cs typeface="Arial"/>
              </a:rPr>
              <a:t>uv-excision</a:t>
            </a:r>
            <a:r>
              <a:rPr lang="nl-NL" dirty="0">
                <a:latin typeface="Arial"/>
                <a:cs typeface="Arial"/>
              </a:rPr>
              <a:t> in LOFAR data (~19 % data </a:t>
            </a:r>
            <a:r>
              <a:rPr lang="nl-NL" dirty="0" err="1">
                <a:latin typeface="Arial"/>
                <a:cs typeface="Arial"/>
              </a:rPr>
              <a:t>loss</a:t>
            </a:r>
            <a:r>
              <a:rPr lang="nl-NL" dirty="0">
                <a:latin typeface="Arial"/>
                <a:cs typeface="Arial"/>
              </a:rPr>
              <a:t>)</a:t>
            </a:r>
          </a:p>
          <a:p>
            <a:endParaRPr lang="nl-NL" dirty="0">
              <a:latin typeface="Arial"/>
              <a:cs typeface="Arial"/>
            </a:endParaRP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5098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31E1-9F52-04E6-365F-21F1AB529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Perfect beam model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5405F-F22F-E6C7-365B-4674F3449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20</a:t>
            </a:fld>
            <a:endParaRPr lang="en-US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78A00CFC-2D2C-9344-D281-6D8573D4E105}"/>
              </a:ext>
            </a:extLst>
          </p:cNvPr>
          <p:cNvGrpSpPr/>
          <p:nvPr/>
        </p:nvGrpSpPr>
        <p:grpSpPr>
          <a:xfrm>
            <a:off x="1426789" y="3212758"/>
            <a:ext cx="10648949" cy="3410465"/>
            <a:chOff x="1507109" y="3237296"/>
            <a:chExt cx="9356958" cy="2996688"/>
          </a:xfrm>
        </p:grpSpPr>
        <p:pic>
          <p:nvPicPr>
            <p:cNvPr id="6" name="Afbeelding 5" descr="Afbeelding met Kleurrijkheid, schermopname, paars, violet&#10;&#10;Automatisch gegenereerde beschrijving">
              <a:extLst>
                <a:ext uri="{FF2B5EF4-FFF2-40B4-BE49-F238E27FC236}">
                  <a16:creationId xmlns:a16="http://schemas.microsoft.com/office/drawing/2014/main" id="{29C63018-ECE9-A1D5-ADAF-BF403EAE7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699"/>
            <a:stretch/>
          </p:blipFill>
          <p:spPr>
            <a:xfrm>
              <a:off x="1507109" y="3237296"/>
              <a:ext cx="4541523" cy="2996688"/>
            </a:xfrm>
            <a:prstGeom prst="rect">
              <a:avLst/>
            </a:prstGeom>
          </p:spPr>
        </p:pic>
        <p:pic>
          <p:nvPicPr>
            <p:cNvPr id="7" name="Afbeelding 6" descr="Afbeelding met Kleurrijkheid, schermopname, paars, violet&#10;&#10;Automatisch gegenereerde beschrijving">
              <a:extLst>
                <a:ext uri="{FF2B5EF4-FFF2-40B4-BE49-F238E27FC236}">
                  <a16:creationId xmlns:a16="http://schemas.microsoft.com/office/drawing/2014/main" id="{99E8B6D9-C6F3-9C10-7DB6-323B1C30B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25" r="-2950"/>
            <a:stretch/>
          </p:blipFill>
          <p:spPr>
            <a:xfrm>
              <a:off x="9860694" y="3237296"/>
              <a:ext cx="1003373" cy="2996688"/>
            </a:xfrm>
            <a:prstGeom prst="rect">
              <a:avLst/>
            </a:prstGeom>
          </p:spPr>
        </p:pic>
        <p:pic>
          <p:nvPicPr>
            <p:cNvPr id="8" name="Afbeelding 7" descr="Afbeelding met schermopname, Kleurrijkheid, paars, violet&#10;&#10;Automatisch gegenereerde beschrijving">
              <a:extLst>
                <a:ext uri="{FF2B5EF4-FFF2-40B4-BE49-F238E27FC236}">
                  <a16:creationId xmlns:a16="http://schemas.microsoft.com/office/drawing/2014/main" id="{3C7C5255-06DC-A5B1-4EAC-CB06BFDD1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3" r="-1" b="14571"/>
            <a:stretch/>
          </p:blipFill>
          <p:spPr>
            <a:xfrm>
              <a:off x="6091884" y="3274364"/>
              <a:ext cx="3839249" cy="2884151"/>
            </a:xfrm>
            <a:prstGeom prst="rect">
              <a:avLst/>
            </a:prstGeom>
          </p:spPr>
        </p:pic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FC5BEAC3-ED98-2004-11C3-CA06C63FA141}"/>
              </a:ext>
            </a:extLst>
          </p:cNvPr>
          <p:cNvSpPr txBox="1"/>
          <p:nvPr/>
        </p:nvSpPr>
        <p:spPr>
          <a:xfrm>
            <a:off x="2376617" y="2707314"/>
            <a:ext cx="4018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 of Cas A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C2B2D4E-7108-9A7A-C01D-B5007478FA22}"/>
              </a:ext>
            </a:extLst>
          </p:cNvPr>
          <p:cNvSpPr txBox="1"/>
          <p:nvPr/>
        </p:nvSpPr>
        <p:spPr>
          <a:xfrm>
            <a:off x="6748849" y="2707314"/>
            <a:ext cx="4018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Residual</a:t>
            </a:r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43435140-774E-D9E3-E2F6-E04113851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Even </a:t>
            </a:r>
            <a:r>
              <a:rPr lang="nl-NL" dirty="0" err="1"/>
              <a:t>if</a:t>
            </a:r>
            <a:r>
              <a:rPr lang="nl-NL" dirty="0"/>
              <a:t> we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fully</a:t>
            </a:r>
            <a:r>
              <a:rPr lang="nl-NL" dirty="0"/>
              <a:t> model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beam</a:t>
            </a:r>
            <a:r>
              <a:rPr lang="nl-NL" dirty="0"/>
              <a:t>, we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careful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smoothing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solutions</a:t>
            </a:r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E98CBE6-1518-FE19-DB4A-34189E47615C}"/>
              </a:ext>
            </a:extLst>
          </p:cNvPr>
          <p:cNvSpPr/>
          <p:nvPr/>
        </p:nvSpPr>
        <p:spPr>
          <a:xfrm>
            <a:off x="6644621" y="2707314"/>
            <a:ext cx="5547379" cy="41506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inhoud 11">
            <a:extLst>
              <a:ext uri="{FF2B5EF4-FFF2-40B4-BE49-F238E27FC236}">
                <a16:creationId xmlns:a16="http://schemas.microsoft.com/office/drawing/2014/main" id="{3C2518DE-6A00-7597-3941-CE4947C08966}"/>
              </a:ext>
            </a:extLst>
          </p:cNvPr>
          <p:cNvSpPr txBox="1">
            <a:spLocks/>
          </p:cNvSpPr>
          <p:nvPr/>
        </p:nvSpPr>
        <p:spPr>
          <a:xfrm>
            <a:off x="6889124" y="2980915"/>
            <a:ext cx="46156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err="1"/>
              <a:t>Predict</a:t>
            </a:r>
            <a:r>
              <a:rPr lang="nl-NL" dirty="0"/>
              <a:t> Cas A + NCP</a:t>
            </a:r>
          </a:p>
          <a:p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thermal</a:t>
            </a:r>
            <a:r>
              <a:rPr lang="nl-NL" dirty="0"/>
              <a:t> </a:t>
            </a:r>
            <a:r>
              <a:rPr lang="nl-NL" dirty="0" err="1"/>
              <a:t>noise</a:t>
            </a:r>
            <a:endParaRPr lang="nl-NL" dirty="0"/>
          </a:p>
          <a:p>
            <a:r>
              <a:rPr lang="nl-NL" dirty="0" err="1"/>
              <a:t>Calibrate</a:t>
            </a:r>
            <a:r>
              <a:rPr lang="nl-NL" dirty="0"/>
              <a:t> DD </a:t>
            </a:r>
            <a:r>
              <a:rPr lang="nl-NL" sz="2800" dirty="0">
                <a:solidFill>
                  <a:schemeClr val="tx2"/>
                </a:solidFill>
                <a:latin typeface="Arial"/>
                <a:cs typeface="Arial"/>
              </a:rPr>
              <a:t>➡ </a:t>
            </a:r>
            <a:r>
              <a:rPr lang="nl-NL" sz="2800" dirty="0" err="1">
                <a:solidFill>
                  <a:schemeClr val="tx2"/>
                </a:solidFill>
                <a:latin typeface="Arial"/>
                <a:cs typeface="Arial"/>
              </a:rPr>
              <a:t>gains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nl-NL" dirty="0">
                <a:latin typeface="Arial"/>
                <a:cs typeface="Arial"/>
              </a:rPr>
              <a:t>Take </a:t>
            </a:r>
            <a:r>
              <a:rPr lang="nl-NL" dirty="0" err="1">
                <a:latin typeface="Arial"/>
                <a:cs typeface="Arial"/>
              </a:rPr>
              <a:t>noiseless</a:t>
            </a:r>
            <a:r>
              <a:rPr lang="nl-NL" dirty="0">
                <a:latin typeface="Arial"/>
                <a:cs typeface="Arial"/>
              </a:rPr>
              <a:t> </a:t>
            </a:r>
            <a:r>
              <a:rPr lang="nl-NL" dirty="0" err="1">
                <a:latin typeface="Arial"/>
                <a:cs typeface="Arial"/>
              </a:rPr>
              <a:t>prediction</a:t>
            </a:r>
            <a:r>
              <a:rPr lang="nl-NL" dirty="0">
                <a:latin typeface="Arial"/>
                <a:cs typeface="Arial"/>
              </a:rPr>
              <a:t> of Cas A (</a:t>
            </a:r>
            <a:r>
              <a:rPr lang="nl-NL" dirty="0" err="1">
                <a:latin typeface="Arial"/>
                <a:cs typeface="Arial"/>
              </a:rPr>
              <a:t>left</a:t>
            </a:r>
            <a:r>
              <a:rPr lang="nl-NL" dirty="0">
                <a:latin typeface="Arial"/>
                <a:cs typeface="Arial"/>
              </a:rPr>
              <a:t>) </a:t>
            </a:r>
            <a:r>
              <a:rPr lang="nl-NL" dirty="0" err="1">
                <a:latin typeface="Arial"/>
                <a:cs typeface="Arial"/>
              </a:rPr>
              <a:t>and</a:t>
            </a:r>
            <a:r>
              <a:rPr lang="nl-NL" dirty="0">
                <a:latin typeface="Arial"/>
                <a:cs typeface="Arial"/>
              </a:rPr>
              <a:t> </a:t>
            </a:r>
            <a:r>
              <a:rPr lang="nl-NL" dirty="0" err="1">
                <a:latin typeface="Arial"/>
                <a:cs typeface="Arial"/>
              </a:rPr>
              <a:t>subtract</a:t>
            </a:r>
            <a:r>
              <a:rPr lang="nl-NL" dirty="0">
                <a:latin typeface="Arial"/>
                <a:cs typeface="Arial"/>
              </a:rPr>
              <a:t> </a:t>
            </a:r>
            <a:r>
              <a:rPr lang="nl-NL" dirty="0" err="1">
                <a:latin typeface="Arial"/>
                <a:cs typeface="Arial"/>
              </a:rPr>
              <a:t>with</a:t>
            </a:r>
            <a:r>
              <a:rPr lang="nl-NL" dirty="0"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chemeClr val="tx2"/>
                </a:solidFill>
                <a:latin typeface="Arial"/>
                <a:cs typeface="Arial"/>
              </a:rPr>
              <a:t>gains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9047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31E1-9F52-04E6-365F-21F1AB529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Perfect beam model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5405F-F22F-E6C7-365B-4674F3449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21</a:t>
            </a:fld>
            <a:endParaRPr lang="en-US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78A00CFC-2D2C-9344-D281-6D8573D4E105}"/>
              </a:ext>
            </a:extLst>
          </p:cNvPr>
          <p:cNvGrpSpPr/>
          <p:nvPr/>
        </p:nvGrpSpPr>
        <p:grpSpPr>
          <a:xfrm>
            <a:off x="1426789" y="3212758"/>
            <a:ext cx="10648949" cy="3410465"/>
            <a:chOff x="1507109" y="3237296"/>
            <a:chExt cx="9356958" cy="2996688"/>
          </a:xfrm>
        </p:grpSpPr>
        <p:pic>
          <p:nvPicPr>
            <p:cNvPr id="6" name="Afbeelding 5" descr="Afbeelding met Kleurrijkheid, schermopname, paars, violet&#10;&#10;Automatisch gegenereerde beschrijving">
              <a:extLst>
                <a:ext uri="{FF2B5EF4-FFF2-40B4-BE49-F238E27FC236}">
                  <a16:creationId xmlns:a16="http://schemas.microsoft.com/office/drawing/2014/main" id="{29C63018-ECE9-A1D5-ADAF-BF403EAE7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699"/>
            <a:stretch/>
          </p:blipFill>
          <p:spPr>
            <a:xfrm>
              <a:off x="1507109" y="3237296"/>
              <a:ext cx="4541523" cy="2996688"/>
            </a:xfrm>
            <a:prstGeom prst="rect">
              <a:avLst/>
            </a:prstGeom>
          </p:spPr>
        </p:pic>
        <p:pic>
          <p:nvPicPr>
            <p:cNvPr id="7" name="Afbeelding 6" descr="Afbeelding met Kleurrijkheid, schermopname, paars, violet&#10;&#10;Automatisch gegenereerde beschrijving">
              <a:extLst>
                <a:ext uri="{FF2B5EF4-FFF2-40B4-BE49-F238E27FC236}">
                  <a16:creationId xmlns:a16="http://schemas.microsoft.com/office/drawing/2014/main" id="{99E8B6D9-C6F3-9C10-7DB6-323B1C30B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25" r="-2950"/>
            <a:stretch/>
          </p:blipFill>
          <p:spPr>
            <a:xfrm>
              <a:off x="9860694" y="3237296"/>
              <a:ext cx="1003373" cy="2996688"/>
            </a:xfrm>
            <a:prstGeom prst="rect">
              <a:avLst/>
            </a:prstGeom>
          </p:spPr>
        </p:pic>
        <p:pic>
          <p:nvPicPr>
            <p:cNvPr id="8" name="Afbeelding 7" descr="Afbeelding met schermopname, Kleurrijkheid, paars, violet&#10;&#10;Automatisch gegenereerde beschrijving">
              <a:extLst>
                <a:ext uri="{FF2B5EF4-FFF2-40B4-BE49-F238E27FC236}">
                  <a16:creationId xmlns:a16="http://schemas.microsoft.com/office/drawing/2014/main" id="{3C7C5255-06DC-A5B1-4EAC-CB06BFDD1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3" r="-1" b="14571"/>
            <a:stretch/>
          </p:blipFill>
          <p:spPr>
            <a:xfrm>
              <a:off x="6091884" y="3274364"/>
              <a:ext cx="3839249" cy="2884151"/>
            </a:xfrm>
            <a:prstGeom prst="rect">
              <a:avLst/>
            </a:prstGeom>
          </p:spPr>
        </p:pic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FC5BEAC3-ED98-2004-11C3-CA06C63FA141}"/>
              </a:ext>
            </a:extLst>
          </p:cNvPr>
          <p:cNvSpPr txBox="1"/>
          <p:nvPr/>
        </p:nvSpPr>
        <p:spPr>
          <a:xfrm>
            <a:off x="2376617" y="2707314"/>
            <a:ext cx="4018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 of Cas A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C2B2D4E-7108-9A7A-C01D-B5007478FA22}"/>
              </a:ext>
            </a:extLst>
          </p:cNvPr>
          <p:cNvSpPr txBox="1"/>
          <p:nvPr/>
        </p:nvSpPr>
        <p:spPr>
          <a:xfrm>
            <a:off x="6748849" y="2707314"/>
            <a:ext cx="4018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Residual</a:t>
            </a:r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43435140-774E-D9E3-E2F6-E04113851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Even </a:t>
            </a:r>
            <a:r>
              <a:rPr lang="nl-NL" err="1"/>
              <a:t>if</a:t>
            </a:r>
            <a:r>
              <a:rPr lang="nl-NL"/>
              <a:t> we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fully</a:t>
            </a:r>
            <a:r>
              <a:rPr lang="nl-NL"/>
              <a:t> model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beam</a:t>
            </a:r>
            <a:r>
              <a:rPr lang="nl-NL"/>
              <a:t>, we </a:t>
            </a:r>
            <a:r>
              <a:rPr lang="nl-NL" err="1"/>
              <a:t>need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</a:t>
            </a:r>
            <a:r>
              <a:rPr lang="nl-NL" err="1"/>
              <a:t>careful</a:t>
            </a:r>
            <a:r>
              <a:rPr lang="nl-NL"/>
              <a:t> </a:t>
            </a:r>
            <a:r>
              <a:rPr lang="nl-NL" err="1"/>
              <a:t>about</a:t>
            </a:r>
            <a:r>
              <a:rPr lang="nl-NL"/>
              <a:t> </a:t>
            </a:r>
            <a:r>
              <a:rPr lang="nl-NL" err="1"/>
              <a:t>smoothing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solutions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7839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1B4C3F-9D3B-C058-31F8-C26313A0A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Arial"/>
                <a:cs typeface="Arial"/>
              </a:rPr>
              <a:t>Perfect </a:t>
            </a:r>
            <a:r>
              <a:rPr lang="nl-NL" err="1">
                <a:latin typeface="Arial"/>
                <a:cs typeface="Arial"/>
              </a:rPr>
              <a:t>beam</a:t>
            </a:r>
            <a:r>
              <a:rPr lang="nl-NL">
                <a:latin typeface="Arial"/>
                <a:cs typeface="Arial"/>
              </a:rPr>
              <a:t> model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E83344-40C1-D79F-A4FB-A2AAE6542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cartoon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61C856C-598A-7D12-C94B-78A7721D8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 descr="A graph of smoothing and smoothing&#10;&#10;Description automatically generated">
            <a:extLst>
              <a:ext uri="{FF2B5EF4-FFF2-40B4-BE49-F238E27FC236}">
                <a16:creationId xmlns:a16="http://schemas.microsoft.com/office/drawing/2014/main" id="{FDF66533-33A4-63A4-5727-830670A0F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628" y="1371600"/>
            <a:ext cx="8916866" cy="5486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1B5E46A-3C6F-72AD-9C3C-D40DF313164D}"/>
              </a:ext>
            </a:extLst>
          </p:cNvPr>
          <p:cNvSpPr/>
          <p:nvPr/>
        </p:nvSpPr>
        <p:spPr>
          <a:xfrm>
            <a:off x="6616018" y="1905848"/>
            <a:ext cx="2153920" cy="41148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7">
            <a:extLst>
              <a:ext uri="{FF2B5EF4-FFF2-40B4-BE49-F238E27FC236}">
                <a16:creationId xmlns:a16="http://schemas.microsoft.com/office/drawing/2014/main" id="{93A2699D-63DD-F098-DE0D-82102686C14F}"/>
              </a:ext>
            </a:extLst>
          </p:cNvPr>
          <p:cNvCxnSpPr>
            <a:cxnSpLocks/>
          </p:cNvCxnSpPr>
          <p:nvPr/>
        </p:nvCxnSpPr>
        <p:spPr>
          <a:xfrm flipH="1" flipV="1">
            <a:off x="8032955" y="5690553"/>
            <a:ext cx="736983" cy="6657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872A3CD0-B5AE-0911-E463-D4AABA8DC9A0}"/>
              </a:ext>
            </a:extLst>
          </p:cNvPr>
          <p:cNvSpPr txBox="1"/>
          <p:nvPr/>
        </p:nvSpPr>
        <p:spPr>
          <a:xfrm>
            <a:off x="8769938" y="6139329"/>
            <a:ext cx="20827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Forward prediction very weak at null</a:t>
            </a:r>
          </a:p>
        </p:txBody>
      </p:sp>
    </p:spTree>
    <p:extLst>
      <p:ext uri="{BB962C8B-B14F-4D97-AF65-F5344CB8AC3E}">
        <p14:creationId xmlns:p14="http://schemas.microsoft.com/office/powerpoint/2010/main" val="2587037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1B4C3F-9D3B-C058-31F8-C26313A0A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Arial"/>
                <a:cs typeface="Arial"/>
              </a:rPr>
              <a:t>Perfect </a:t>
            </a:r>
            <a:r>
              <a:rPr lang="nl-NL" err="1">
                <a:latin typeface="Arial"/>
                <a:cs typeface="Arial"/>
              </a:rPr>
              <a:t>beam</a:t>
            </a:r>
            <a:r>
              <a:rPr lang="nl-NL">
                <a:latin typeface="Arial"/>
                <a:cs typeface="Arial"/>
              </a:rPr>
              <a:t> model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E83344-40C1-D79F-A4FB-A2AAE6542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cartoon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61C856C-598A-7D12-C94B-78A7721D8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 descr="A graph of smoothing and smoothing&#10;&#10;Description automatically generated">
            <a:extLst>
              <a:ext uri="{FF2B5EF4-FFF2-40B4-BE49-F238E27FC236}">
                <a16:creationId xmlns:a16="http://schemas.microsoft.com/office/drawing/2014/main" id="{FDF66533-33A4-63A4-5727-830670A0F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628" y="1371600"/>
            <a:ext cx="8916866" cy="5486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1B5E46A-3C6F-72AD-9C3C-D40DF313164D}"/>
              </a:ext>
            </a:extLst>
          </p:cNvPr>
          <p:cNvSpPr/>
          <p:nvPr/>
        </p:nvSpPr>
        <p:spPr>
          <a:xfrm>
            <a:off x="6616018" y="1905848"/>
            <a:ext cx="2153920" cy="41148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7C5CBB-8B0F-A123-E99F-2521FE41B417}"/>
              </a:ext>
            </a:extLst>
          </p:cNvPr>
          <p:cNvSpPr txBox="1"/>
          <p:nvPr/>
        </p:nvSpPr>
        <p:spPr>
          <a:xfrm>
            <a:off x="2741424" y="4114462"/>
            <a:ext cx="2082760" cy="64633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Arial"/>
                <a:cs typeface="Arial"/>
              </a:rPr>
              <a:t>Weight with forward prediction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5BBECA9-B579-27B0-30F6-317602CF2C9C}"/>
              </a:ext>
            </a:extLst>
          </p:cNvPr>
          <p:cNvCxnSpPr/>
          <p:nvPr/>
        </p:nvCxnSpPr>
        <p:spPr>
          <a:xfrm flipV="1">
            <a:off x="3399049" y="3791377"/>
            <a:ext cx="152400" cy="325120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7">
            <a:extLst>
              <a:ext uri="{FF2B5EF4-FFF2-40B4-BE49-F238E27FC236}">
                <a16:creationId xmlns:a16="http://schemas.microsoft.com/office/drawing/2014/main" id="{86476535-D47F-2A70-9541-CCD16BE1C234}"/>
              </a:ext>
            </a:extLst>
          </p:cNvPr>
          <p:cNvCxnSpPr>
            <a:cxnSpLocks/>
          </p:cNvCxnSpPr>
          <p:nvPr/>
        </p:nvCxnSpPr>
        <p:spPr>
          <a:xfrm flipH="1" flipV="1">
            <a:off x="8032955" y="5690553"/>
            <a:ext cx="736983" cy="6657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1C613F54-781C-2D7C-79D1-19ED41D9952A}"/>
              </a:ext>
            </a:extLst>
          </p:cNvPr>
          <p:cNvSpPr txBox="1"/>
          <p:nvPr/>
        </p:nvSpPr>
        <p:spPr>
          <a:xfrm>
            <a:off x="8769938" y="6139329"/>
            <a:ext cx="20827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Forward prediction very weak at null</a:t>
            </a:r>
          </a:p>
        </p:txBody>
      </p:sp>
    </p:spTree>
    <p:extLst>
      <p:ext uri="{BB962C8B-B14F-4D97-AF65-F5344CB8AC3E}">
        <p14:creationId xmlns:p14="http://schemas.microsoft.com/office/powerpoint/2010/main" val="2750570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D46D9-FE0C-EB02-E583-E78CA2859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304" y="1360714"/>
            <a:ext cx="8934450" cy="549728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1B4C3F-9D3B-C058-31F8-C26313A0A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Arial"/>
                <a:cs typeface="Arial"/>
              </a:rPr>
              <a:t>Perfect </a:t>
            </a:r>
            <a:r>
              <a:rPr lang="nl-NL" err="1">
                <a:latin typeface="Arial"/>
                <a:cs typeface="Arial"/>
              </a:rPr>
              <a:t>beam</a:t>
            </a:r>
            <a:r>
              <a:rPr lang="nl-NL">
                <a:latin typeface="Arial"/>
                <a:cs typeface="Arial"/>
              </a:rPr>
              <a:t> model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E83344-40C1-D79F-A4FB-A2AAE6542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61C856C-598A-7D12-C94B-78A7721D8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24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89C719-34CD-8D8C-CDD3-C7AA302F4B97}"/>
              </a:ext>
            </a:extLst>
          </p:cNvPr>
          <p:cNvSpPr/>
          <p:nvPr/>
        </p:nvSpPr>
        <p:spPr>
          <a:xfrm>
            <a:off x="6616018" y="1905848"/>
            <a:ext cx="2153920" cy="41148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58B6F88-C0C2-A804-BD62-46BBB1F040A9}"/>
              </a:ext>
            </a:extLst>
          </p:cNvPr>
          <p:cNvSpPr txBox="1"/>
          <p:nvPr/>
        </p:nvSpPr>
        <p:spPr>
          <a:xfrm>
            <a:off x="2741424" y="4114462"/>
            <a:ext cx="2082760" cy="64633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Arial"/>
                <a:cs typeface="Arial"/>
              </a:rPr>
              <a:t>Weight with forward prediction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004AA0F-0630-C8DF-C1A0-44201227553D}"/>
              </a:ext>
            </a:extLst>
          </p:cNvPr>
          <p:cNvCxnSpPr/>
          <p:nvPr/>
        </p:nvCxnSpPr>
        <p:spPr>
          <a:xfrm flipV="1">
            <a:off x="3399049" y="3791377"/>
            <a:ext cx="152400" cy="325120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782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FC5BEAC3-ED98-2004-11C3-CA06C63FA141}"/>
              </a:ext>
            </a:extLst>
          </p:cNvPr>
          <p:cNvSpPr txBox="1"/>
          <p:nvPr/>
        </p:nvSpPr>
        <p:spPr>
          <a:xfrm>
            <a:off x="6644621" y="2694577"/>
            <a:ext cx="4018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Reweighted</a:t>
            </a: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smoothing</a:t>
            </a:r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31E1-9F52-04E6-365F-21F1AB529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Perfect beam model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5405F-F22F-E6C7-365B-4674F3449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25</a:t>
            </a:fld>
            <a:endParaRPr lang="en-US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78A00CFC-2D2C-9344-D281-6D8573D4E105}"/>
              </a:ext>
            </a:extLst>
          </p:cNvPr>
          <p:cNvGrpSpPr/>
          <p:nvPr/>
        </p:nvGrpSpPr>
        <p:grpSpPr>
          <a:xfrm>
            <a:off x="1426789" y="3212758"/>
            <a:ext cx="10648949" cy="3410465"/>
            <a:chOff x="1507109" y="3237296"/>
            <a:chExt cx="9356958" cy="2996688"/>
          </a:xfrm>
        </p:grpSpPr>
        <p:pic>
          <p:nvPicPr>
            <p:cNvPr id="6" name="Afbeelding 5" descr="Afbeelding met Kleurrijkheid, schermopname, paars, violet&#10;&#10;Automatisch gegenereerde beschrijving">
              <a:extLst>
                <a:ext uri="{FF2B5EF4-FFF2-40B4-BE49-F238E27FC236}">
                  <a16:creationId xmlns:a16="http://schemas.microsoft.com/office/drawing/2014/main" id="{29C63018-ECE9-A1D5-ADAF-BF403EAE7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699"/>
            <a:stretch/>
          </p:blipFill>
          <p:spPr>
            <a:xfrm>
              <a:off x="1507109" y="3237296"/>
              <a:ext cx="4541523" cy="2996688"/>
            </a:xfrm>
            <a:prstGeom prst="rect">
              <a:avLst/>
            </a:prstGeom>
          </p:spPr>
        </p:pic>
        <p:pic>
          <p:nvPicPr>
            <p:cNvPr id="7" name="Afbeelding 6" descr="Afbeelding met Kleurrijkheid, schermopname, paars, violet&#10;&#10;Automatisch gegenereerde beschrijving">
              <a:extLst>
                <a:ext uri="{FF2B5EF4-FFF2-40B4-BE49-F238E27FC236}">
                  <a16:creationId xmlns:a16="http://schemas.microsoft.com/office/drawing/2014/main" id="{99E8B6D9-C6F3-9C10-7DB6-323B1C30B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25" r="-2950"/>
            <a:stretch/>
          </p:blipFill>
          <p:spPr>
            <a:xfrm>
              <a:off x="9860694" y="3237296"/>
              <a:ext cx="1003373" cy="2996688"/>
            </a:xfrm>
            <a:prstGeom prst="rect">
              <a:avLst/>
            </a:prstGeom>
          </p:spPr>
        </p:pic>
        <p:pic>
          <p:nvPicPr>
            <p:cNvPr id="8" name="Afbeelding 7" descr="Afbeelding met schermopname, Kleurrijkheid, paars, violet&#10;&#10;Automatisch gegenereerde beschrijving">
              <a:extLst>
                <a:ext uri="{FF2B5EF4-FFF2-40B4-BE49-F238E27FC236}">
                  <a16:creationId xmlns:a16="http://schemas.microsoft.com/office/drawing/2014/main" id="{3C7C5255-06DC-A5B1-4EAC-CB06BFDD1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3" r="-1" b="14571"/>
            <a:stretch/>
          </p:blipFill>
          <p:spPr>
            <a:xfrm>
              <a:off x="6091884" y="3274364"/>
              <a:ext cx="3839249" cy="2884151"/>
            </a:xfrm>
            <a:prstGeom prst="rect">
              <a:avLst/>
            </a:prstGeom>
          </p:spPr>
        </p:pic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C2B2D4E-7108-9A7A-C01D-B5007478FA22}"/>
              </a:ext>
            </a:extLst>
          </p:cNvPr>
          <p:cNvSpPr txBox="1"/>
          <p:nvPr/>
        </p:nvSpPr>
        <p:spPr>
          <a:xfrm>
            <a:off x="2520977" y="2707767"/>
            <a:ext cx="4018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Residual</a:t>
            </a:r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Afbeelding 24" descr="Afbeelding met schermopname, Kleurrijkheid, paars, violet&#10;&#10;Automatisch gegenereerde beschrijving">
            <a:extLst>
              <a:ext uri="{FF2B5EF4-FFF2-40B4-BE49-F238E27FC236}">
                <a16:creationId xmlns:a16="http://schemas.microsoft.com/office/drawing/2014/main" id="{DD54F7D7-8029-EB5A-4F4D-979C3186E9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r="-1" b="25923"/>
          <a:stretch/>
        </p:blipFill>
        <p:spPr>
          <a:xfrm>
            <a:off x="2321556" y="3265220"/>
            <a:ext cx="4369365" cy="2846213"/>
          </a:xfrm>
          <a:prstGeom prst="rect">
            <a:avLst/>
          </a:prstGeom>
        </p:spPr>
      </p:pic>
      <p:pic>
        <p:nvPicPr>
          <p:cNvPr id="26" name="Afbeelding 25" descr="Afbeelding met paars, Kleurrijkheid, violet, Magenta&#10;&#10;Automatisch gegenereerde beschrijving">
            <a:extLst>
              <a:ext uri="{FF2B5EF4-FFF2-40B4-BE49-F238E27FC236}">
                <a16:creationId xmlns:a16="http://schemas.microsoft.com/office/drawing/2014/main" id="{E27B2E9A-AE8F-40F6-7E82-8D6E04978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07" y="3235908"/>
            <a:ext cx="4162604" cy="2821765"/>
          </a:xfrm>
          <a:prstGeom prst="rect">
            <a:avLst/>
          </a:prstGeom>
        </p:spPr>
      </p:pic>
      <p:sp>
        <p:nvSpPr>
          <p:cNvPr id="3" name="Tijdelijke aanduiding voor inhoud 11">
            <a:extLst>
              <a:ext uri="{FF2B5EF4-FFF2-40B4-BE49-F238E27FC236}">
                <a16:creationId xmlns:a16="http://schemas.microsoft.com/office/drawing/2014/main" id="{5C4F8F71-E8EA-AE52-AA94-43C36598C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4166" y="1825625"/>
            <a:ext cx="9629634" cy="4351338"/>
          </a:xfrm>
        </p:spPr>
        <p:txBody>
          <a:bodyPr/>
          <a:lstStyle/>
          <a:p>
            <a:r>
              <a:rPr lang="nl-NL"/>
              <a:t>Even </a:t>
            </a:r>
            <a:r>
              <a:rPr lang="nl-NL" err="1"/>
              <a:t>if</a:t>
            </a:r>
            <a:r>
              <a:rPr lang="nl-NL"/>
              <a:t> we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fully</a:t>
            </a:r>
            <a:r>
              <a:rPr lang="nl-NL"/>
              <a:t> model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beam</a:t>
            </a:r>
            <a:r>
              <a:rPr lang="nl-NL"/>
              <a:t>, we </a:t>
            </a:r>
            <a:r>
              <a:rPr lang="nl-NL" err="1"/>
              <a:t>need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</a:t>
            </a:r>
            <a:r>
              <a:rPr lang="nl-NL" err="1"/>
              <a:t>careful</a:t>
            </a:r>
            <a:r>
              <a:rPr lang="nl-NL"/>
              <a:t> </a:t>
            </a:r>
            <a:r>
              <a:rPr lang="nl-NL" err="1"/>
              <a:t>about</a:t>
            </a:r>
            <a:r>
              <a:rPr lang="nl-NL"/>
              <a:t> </a:t>
            </a:r>
            <a:r>
              <a:rPr lang="nl-NL" err="1"/>
              <a:t>smoothing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solutions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5029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FC5BEAC3-ED98-2004-11C3-CA06C63FA141}"/>
              </a:ext>
            </a:extLst>
          </p:cNvPr>
          <p:cNvSpPr txBox="1"/>
          <p:nvPr/>
        </p:nvSpPr>
        <p:spPr>
          <a:xfrm>
            <a:off x="6644621" y="2694577"/>
            <a:ext cx="4018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Reweighted</a:t>
            </a: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smoothing</a:t>
            </a:r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31E1-9F52-04E6-365F-21F1AB529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Perfect beam model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5405F-F22F-E6C7-365B-4674F3449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26</a:t>
            </a:fld>
            <a:endParaRPr lang="en-US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78A00CFC-2D2C-9344-D281-6D8573D4E105}"/>
              </a:ext>
            </a:extLst>
          </p:cNvPr>
          <p:cNvGrpSpPr/>
          <p:nvPr/>
        </p:nvGrpSpPr>
        <p:grpSpPr>
          <a:xfrm>
            <a:off x="1426789" y="3212758"/>
            <a:ext cx="10648949" cy="3410465"/>
            <a:chOff x="1507109" y="3237296"/>
            <a:chExt cx="9356958" cy="2996688"/>
          </a:xfrm>
        </p:grpSpPr>
        <p:pic>
          <p:nvPicPr>
            <p:cNvPr id="6" name="Afbeelding 5" descr="Afbeelding met Kleurrijkheid, schermopname, paars, violet&#10;&#10;Automatisch gegenereerde beschrijving">
              <a:extLst>
                <a:ext uri="{FF2B5EF4-FFF2-40B4-BE49-F238E27FC236}">
                  <a16:creationId xmlns:a16="http://schemas.microsoft.com/office/drawing/2014/main" id="{29C63018-ECE9-A1D5-ADAF-BF403EAE7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699"/>
            <a:stretch/>
          </p:blipFill>
          <p:spPr>
            <a:xfrm>
              <a:off x="1507109" y="3237296"/>
              <a:ext cx="4541523" cy="2996688"/>
            </a:xfrm>
            <a:prstGeom prst="rect">
              <a:avLst/>
            </a:prstGeom>
          </p:spPr>
        </p:pic>
        <p:pic>
          <p:nvPicPr>
            <p:cNvPr id="7" name="Afbeelding 6" descr="Afbeelding met Kleurrijkheid, schermopname, paars, violet&#10;&#10;Automatisch gegenereerde beschrijving">
              <a:extLst>
                <a:ext uri="{FF2B5EF4-FFF2-40B4-BE49-F238E27FC236}">
                  <a16:creationId xmlns:a16="http://schemas.microsoft.com/office/drawing/2014/main" id="{99E8B6D9-C6F3-9C10-7DB6-323B1C30B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25" r="-2950"/>
            <a:stretch/>
          </p:blipFill>
          <p:spPr>
            <a:xfrm>
              <a:off x="9860694" y="3237296"/>
              <a:ext cx="1003373" cy="2996688"/>
            </a:xfrm>
            <a:prstGeom prst="rect">
              <a:avLst/>
            </a:prstGeom>
          </p:spPr>
        </p:pic>
        <p:pic>
          <p:nvPicPr>
            <p:cNvPr id="8" name="Afbeelding 7" descr="Afbeelding met schermopname, Kleurrijkheid, paars, violet&#10;&#10;Automatisch gegenereerde beschrijving">
              <a:extLst>
                <a:ext uri="{FF2B5EF4-FFF2-40B4-BE49-F238E27FC236}">
                  <a16:creationId xmlns:a16="http://schemas.microsoft.com/office/drawing/2014/main" id="{3C7C5255-06DC-A5B1-4EAC-CB06BFDD1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3" r="-1" b="14571"/>
            <a:stretch/>
          </p:blipFill>
          <p:spPr>
            <a:xfrm>
              <a:off x="6091884" y="3274364"/>
              <a:ext cx="3839249" cy="2884151"/>
            </a:xfrm>
            <a:prstGeom prst="rect">
              <a:avLst/>
            </a:prstGeom>
          </p:spPr>
        </p:pic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C2B2D4E-7108-9A7A-C01D-B5007478FA22}"/>
              </a:ext>
            </a:extLst>
          </p:cNvPr>
          <p:cNvSpPr txBox="1"/>
          <p:nvPr/>
        </p:nvSpPr>
        <p:spPr>
          <a:xfrm>
            <a:off x="2520977" y="2707767"/>
            <a:ext cx="4018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Residual</a:t>
            </a:r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Afbeelding 24" descr="Afbeelding met schermopname, Kleurrijkheid, paars, violet&#10;&#10;Automatisch gegenereerde beschrijving">
            <a:extLst>
              <a:ext uri="{FF2B5EF4-FFF2-40B4-BE49-F238E27FC236}">
                <a16:creationId xmlns:a16="http://schemas.microsoft.com/office/drawing/2014/main" id="{DD54F7D7-8029-EB5A-4F4D-979C3186E9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r="-1" b="25923"/>
          <a:stretch/>
        </p:blipFill>
        <p:spPr>
          <a:xfrm>
            <a:off x="2321556" y="3265220"/>
            <a:ext cx="4369365" cy="2846213"/>
          </a:xfrm>
          <a:prstGeom prst="rect">
            <a:avLst/>
          </a:prstGeom>
        </p:spPr>
      </p:pic>
      <p:pic>
        <p:nvPicPr>
          <p:cNvPr id="26" name="Afbeelding 25" descr="Afbeelding met paars, Kleurrijkheid, violet, Magenta&#10;&#10;Automatisch gegenereerde beschrijving">
            <a:extLst>
              <a:ext uri="{FF2B5EF4-FFF2-40B4-BE49-F238E27FC236}">
                <a16:creationId xmlns:a16="http://schemas.microsoft.com/office/drawing/2014/main" id="{E27B2E9A-AE8F-40F6-7E82-8D6E04978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07" y="3235908"/>
            <a:ext cx="4162604" cy="2821765"/>
          </a:xfrm>
          <a:prstGeom prst="rect">
            <a:avLst/>
          </a:prstGeom>
        </p:spPr>
      </p:pic>
      <p:sp>
        <p:nvSpPr>
          <p:cNvPr id="3" name="Tijdelijke aanduiding voor inhoud 11">
            <a:extLst>
              <a:ext uri="{FF2B5EF4-FFF2-40B4-BE49-F238E27FC236}">
                <a16:creationId xmlns:a16="http://schemas.microsoft.com/office/drawing/2014/main" id="{5C4F8F71-E8EA-AE52-AA94-43C36598C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4166" y="1825625"/>
            <a:ext cx="962963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b="1" err="1">
                <a:solidFill>
                  <a:schemeClr val="tx2"/>
                </a:solidFill>
                <a:latin typeface="Arial"/>
                <a:cs typeface="Arial"/>
              </a:rPr>
              <a:t>Future</a:t>
            </a:r>
            <a:r>
              <a:rPr lang="nl-NL" b="1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nl-NL" b="1" err="1">
                <a:solidFill>
                  <a:schemeClr val="tx2"/>
                </a:solidFill>
                <a:latin typeface="Arial"/>
                <a:cs typeface="Arial"/>
              </a:rPr>
              <a:t>work</a:t>
            </a:r>
            <a:r>
              <a:rPr lang="nl-NL" b="1">
                <a:solidFill>
                  <a:schemeClr val="tx2"/>
                </a:solidFill>
                <a:latin typeface="Arial"/>
                <a:cs typeface="Arial"/>
              </a:rPr>
              <a:t>:</a:t>
            </a:r>
            <a:r>
              <a:rPr lang="nl-NL">
                <a:latin typeface="Arial"/>
                <a:cs typeface="Arial"/>
              </a:rPr>
              <a:t> test </a:t>
            </a:r>
            <a:r>
              <a:rPr lang="nl-NL" err="1">
                <a:latin typeface="Arial"/>
                <a:cs typeface="Arial"/>
              </a:rPr>
              <a:t>this</a:t>
            </a:r>
            <a:r>
              <a:rPr lang="nl-NL">
                <a:latin typeface="Arial"/>
                <a:cs typeface="Arial"/>
              </a:rPr>
              <a:t> </a:t>
            </a:r>
            <a:r>
              <a:rPr lang="nl-NL" err="1">
                <a:latin typeface="Arial"/>
                <a:cs typeface="Arial"/>
              </a:rPr>
              <a:t>with</a:t>
            </a:r>
            <a:r>
              <a:rPr lang="nl-NL">
                <a:latin typeface="Arial"/>
                <a:cs typeface="Arial"/>
              </a:rPr>
              <a:t> </a:t>
            </a:r>
            <a:r>
              <a:rPr lang="nl-NL" err="1">
                <a:latin typeface="Arial"/>
                <a:cs typeface="Arial"/>
              </a:rPr>
              <a:t>beam</a:t>
            </a:r>
            <a:r>
              <a:rPr lang="nl-NL">
                <a:latin typeface="Arial"/>
                <a:cs typeface="Arial"/>
              </a:rPr>
              <a:t> </a:t>
            </a:r>
            <a:r>
              <a:rPr lang="nl-NL" err="1">
                <a:latin typeface="Arial"/>
                <a:cs typeface="Arial"/>
              </a:rPr>
              <a:t>errors</a:t>
            </a:r>
            <a:r>
              <a:rPr lang="nl-NL">
                <a:latin typeface="Arial"/>
                <a:cs typeface="Arial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34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7EC97-7643-DD31-CBE9-917C7EF79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Beam errors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709B6-4923-162B-AB38-E573B053B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cartoons</a:t>
            </a:r>
            <a:endParaRPr lang="en-US"/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B6AD801F-B6A3-DA05-4FED-06163B89D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505" y="1277815"/>
            <a:ext cx="9080989" cy="55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59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E8CDA-F1BB-2616-78B1-F47A48592A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Primary beam errors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883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88722E-3310-1ECE-54C5-F8FE8F06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LOFAR </a:t>
            </a:r>
            <a:r>
              <a:rPr lang="nl-NL" err="1"/>
              <a:t>beams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D55D75-7663-3BAC-B46D-6284A875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29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7AE5F88-F9E1-DF73-1BEC-126F1C9EA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r="14433"/>
          <a:stretch/>
        </p:blipFill>
        <p:spPr bwMode="auto">
          <a:xfrm>
            <a:off x="2001520" y="2211282"/>
            <a:ext cx="1737360" cy="133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dundancy calibration of phased-array stations">
            <a:extLst>
              <a:ext uri="{FF2B5EF4-FFF2-40B4-BE49-F238E27FC236}">
                <a16:creationId xmlns:a16="http://schemas.microsoft.com/office/drawing/2014/main" id="{C79ACD7E-81C5-94C2-D3D1-D3D34981E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388" y="37405"/>
            <a:ext cx="2301424" cy="172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hoek 17">
            <a:extLst>
              <a:ext uri="{FF2B5EF4-FFF2-40B4-BE49-F238E27FC236}">
                <a16:creationId xmlns:a16="http://schemas.microsoft.com/office/drawing/2014/main" id="{6F9E51D8-4F25-7BDD-EA52-CFC84003C31E}"/>
              </a:ext>
            </a:extLst>
          </p:cNvPr>
          <p:cNvSpPr/>
          <p:nvPr/>
        </p:nvSpPr>
        <p:spPr>
          <a:xfrm>
            <a:off x="8104689" y="1831816"/>
            <a:ext cx="2244788" cy="37483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FE006A-22CE-2FEB-C1C7-B593F032A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115" y="1581068"/>
            <a:ext cx="10678886" cy="2585522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B810AA4-40F2-EC38-4C75-36E7D9CC5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17337" y="4150760"/>
            <a:ext cx="10674662" cy="2204781"/>
          </a:xfr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A5C65C1-F4FB-0510-6324-E3E15C2CC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r="14433"/>
          <a:stretch/>
        </p:blipFill>
        <p:spPr bwMode="auto">
          <a:xfrm>
            <a:off x="1315720" y="1764968"/>
            <a:ext cx="1737360" cy="133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1" descr="Afbeelding met hemel, persoon, buitenshuis, kleding&#10;&#10;Automatisch gegenereerde beschrijving">
            <a:extLst>
              <a:ext uri="{FF2B5EF4-FFF2-40B4-BE49-F238E27FC236}">
                <a16:creationId xmlns:a16="http://schemas.microsoft.com/office/drawing/2014/main" id="{6D8FFA34-CBA2-EBD8-3576-EE57D05442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66" y="2216429"/>
            <a:ext cx="1505238" cy="1483467"/>
          </a:xfrm>
          <a:prstGeom prst="rect">
            <a:avLst/>
          </a:prstGeom>
        </p:spPr>
      </p:pic>
      <p:sp>
        <p:nvSpPr>
          <p:cNvPr id="14" name="Flowchart: Decision 13">
            <a:extLst>
              <a:ext uri="{FF2B5EF4-FFF2-40B4-BE49-F238E27FC236}">
                <a16:creationId xmlns:a16="http://schemas.microsoft.com/office/drawing/2014/main" id="{35988686-991D-4310-9333-A386C9C04A4B}"/>
              </a:ext>
            </a:extLst>
          </p:cNvPr>
          <p:cNvSpPr/>
          <p:nvPr/>
        </p:nvSpPr>
        <p:spPr>
          <a:xfrm>
            <a:off x="8833757" y="816428"/>
            <a:ext cx="446314" cy="413657"/>
          </a:xfrm>
          <a:prstGeom prst="flowChartDecis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5D4709-D52C-499E-E002-E2CC16933ABC}"/>
              </a:ext>
            </a:extLst>
          </p:cNvPr>
          <p:cNvCxnSpPr/>
          <p:nvPr/>
        </p:nvCxnSpPr>
        <p:spPr>
          <a:xfrm flipH="1">
            <a:off x="6136821" y="1143000"/>
            <a:ext cx="2797628" cy="5769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612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B648A-090E-69BF-E6FE-6C01E4777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err="1">
                <a:latin typeface="Arial"/>
                <a:cs typeface="Arial"/>
              </a:rPr>
              <a:t>Motivation</a:t>
            </a:r>
            <a:endParaRPr lang="nl-NL" err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502E97-9FC5-33FA-506A-8A6EA3082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4166" y="1493520"/>
            <a:ext cx="9629634" cy="53644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latin typeface="Arial"/>
                <a:cs typeface="Arial"/>
              </a:rPr>
              <a:t>Beam </a:t>
            </a:r>
            <a:r>
              <a:rPr lang="nl-NL" dirty="0" err="1">
                <a:latin typeface="Arial"/>
                <a:cs typeface="Arial"/>
              </a:rPr>
              <a:t>errors</a:t>
            </a:r>
            <a:r>
              <a:rPr lang="nl-NL" dirty="0">
                <a:latin typeface="Arial"/>
                <a:cs typeface="Arial"/>
              </a:rPr>
              <a:t> are a </a:t>
            </a:r>
            <a:r>
              <a:rPr lang="nl-NL" dirty="0" err="1">
                <a:latin typeface="Arial"/>
                <a:cs typeface="Arial"/>
              </a:rPr>
              <a:t>challenge</a:t>
            </a:r>
            <a:r>
              <a:rPr lang="nl-NL" dirty="0">
                <a:latin typeface="Arial"/>
                <a:cs typeface="Arial"/>
              </a:rPr>
              <a:t> </a:t>
            </a:r>
            <a:r>
              <a:rPr lang="nl-NL" dirty="0" err="1">
                <a:latin typeface="Arial"/>
                <a:cs typeface="Arial"/>
              </a:rPr>
              <a:t>for</a:t>
            </a:r>
            <a:r>
              <a:rPr lang="nl-NL" dirty="0">
                <a:latin typeface="Arial"/>
                <a:cs typeface="Arial"/>
              </a:rPr>
              <a:t> high contrast </a:t>
            </a:r>
            <a:r>
              <a:rPr lang="nl-NL" dirty="0" err="1">
                <a:latin typeface="Arial"/>
                <a:cs typeface="Arial"/>
              </a:rPr>
              <a:t>projects</a:t>
            </a:r>
            <a:endParaRPr lang="nl-NL" dirty="0">
              <a:latin typeface="Arial"/>
              <a:cs typeface="Arial"/>
            </a:endParaRPr>
          </a:p>
          <a:p>
            <a:pPr lvl="1"/>
            <a:r>
              <a:rPr lang="nl-NL" dirty="0" err="1">
                <a:latin typeface="Arial"/>
                <a:cs typeface="Arial"/>
              </a:rPr>
              <a:t>Limits</a:t>
            </a:r>
            <a:r>
              <a:rPr lang="nl-NL" dirty="0">
                <a:latin typeface="Arial"/>
                <a:cs typeface="Arial"/>
              </a:rPr>
              <a:t> </a:t>
            </a:r>
            <a:r>
              <a:rPr lang="nl-NL" dirty="0" err="1">
                <a:latin typeface="Arial"/>
                <a:cs typeface="Arial"/>
              </a:rPr>
              <a:t>results</a:t>
            </a:r>
            <a:r>
              <a:rPr lang="nl-NL" dirty="0">
                <a:latin typeface="Arial"/>
                <a:cs typeface="Arial"/>
              </a:rPr>
              <a:t> </a:t>
            </a:r>
            <a:r>
              <a:rPr lang="nl-NL" dirty="0" err="1">
                <a:latin typeface="Arial"/>
                <a:cs typeface="Arial"/>
              </a:rPr>
              <a:t>for</a:t>
            </a:r>
            <a:r>
              <a:rPr lang="nl-NL" dirty="0">
                <a:latin typeface="Arial"/>
                <a:cs typeface="Arial"/>
              </a:rPr>
              <a:t> 21-cm </a:t>
            </a:r>
            <a:r>
              <a:rPr lang="nl-NL" dirty="0" err="1">
                <a:latin typeface="Arial"/>
                <a:cs typeface="Arial"/>
              </a:rPr>
              <a:t>cosmology</a:t>
            </a:r>
            <a:endParaRPr lang="nl-NL" dirty="0">
              <a:latin typeface="Arial"/>
              <a:cs typeface="Arial"/>
            </a:endParaRPr>
          </a:p>
          <a:p>
            <a:pPr lvl="1"/>
            <a:r>
              <a:rPr lang="nl-NL" dirty="0" err="1">
                <a:latin typeface="Arial"/>
                <a:cs typeface="Arial"/>
              </a:rPr>
              <a:t>Signal</a:t>
            </a:r>
            <a:r>
              <a:rPr lang="nl-NL" dirty="0">
                <a:latin typeface="Arial"/>
                <a:cs typeface="Arial"/>
              </a:rPr>
              <a:t> </a:t>
            </a:r>
            <a:r>
              <a:rPr lang="nl-NL" dirty="0" err="1">
                <a:latin typeface="Arial"/>
                <a:cs typeface="Arial"/>
              </a:rPr>
              <a:t>can</a:t>
            </a:r>
            <a:r>
              <a:rPr lang="nl-NL" dirty="0">
                <a:latin typeface="Arial"/>
                <a:cs typeface="Arial"/>
              </a:rPr>
              <a:t> </a:t>
            </a:r>
            <a:r>
              <a:rPr lang="nl-NL" dirty="0" err="1">
                <a:latin typeface="Arial"/>
                <a:cs typeface="Arial"/>
              </a:rPr>
              <a:t>stay</a:t>
            </a:r>
            <a:r>
              <a:rPr lang="nl-NL" dirty="0">
                <a:latin typeface="Arial"/>
                <a:cs typeface="Arial"/>
              </a:rPr>
              <a:t> </a:t>
            </a:r>
            <a:r>
              <a:rPr lang="nl-NL" dirty="0" err="1">
                <a:latin typeface="Arial"/>
                <a:cs typeface="Arial"/>
              </a:rPr>
              <a:t>buried</a:t>
            </a:r>
            <a:r>
              <a:rPr lang="nl-NL" dirty="0">
                <a:latin typeface="Arial"/>
                <a:cs typeface="Arial"/>
              </a:rPr>
              <a:t> </a:t>
            </a:r>
            <a:r>
              <a:rPr lang="nl-NL" dirty="0" err="1">
                <a:latin typeface="Arial"/>
                <a:cs typeface="Arial"/>
              </a:rPr>
              <a:t>under</a:t>
            </a:r>
            <a:r>
              <a:rPr lang="nl-NL" dirty="0">
                <a:latin typeface="Arial"/>
                <a:cs typeface="Arial"/>
              </a:rPr>
              <a:t> </a:t>
            </a:r>
            <a:r>
              <a:rPr lang="nl-NL" dirty="0" err="1">
                <a:latin typeface="Arial"/>
                <a:cs typeface="Arial"/>
              </a:rPr>
              <a:t>sidelobes</a:t>
            </a:r>
            <a:r>
              <a:rPr lang="nl-NL" dirty="0">
                <a:latin typeface="Arial"/>
                <a:cs typeface="Arial"/>
              </a:rPr>
              <a:t> of </a:t>
            </a:r>
            <a:r>
              <a:rPr lang="nl-NL" dirty="0" err="1">
                <a:latin typeface="Arial"/>
                <a:cs typeface="Arial"/>
              </a:rPr>
              <a:t>bright</a:t>
            </a:r>
            <a:r>
              <a:rPr lang="nl-NL" dirty="0">
                <a:latin typeface="Arial"/>
                <a:cs typeface="Arial"/>
              </a:rPr>
              <a:t> sources</a:t>
            </a:r>
            <a:endParaRPr lang="en-US" dirty="0">
              <a:latin typeface="Arial"/>
              <a:cs typeface="Arial"/>
            </a:endParaRPr>
          </a:p>
          <a:p>
            <a:r>
              <a:rPr lang="nl-NL" dirty="0"/>
              <a:t>Issue pressing </a:t>
            </a:r>
            <a:r>
              <a:rPr lang="nl-NL" dirty="0" err="1"/>
              <a:t>for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23D756-8E88-53D6-D0D8-3B73C73E7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3839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D9E929D-6FD6-188B-96D3-BBA66A77F9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59007"/>
              </p:ext>
            </p:extLst>
          </p:nvPr>
        </p:nvGraphicFramePr>
        <p:xfrm>
          <a:off x="2050317" y="2002732"/>
          <a:ext cx="9303435" cy="4857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Graphic 9" descr="Verdwaald met effen opvulling">
            <a:extLst>
              <a:ext uri="{FF2B5EF4-FFF2-40B4-BE49-F238E27FC236}">
                <a16:creationId xmlns:a16="http://schemas.microsoft.com/office/drawing/2014/main" id="{B719617D-5394-8C97-8774-22E2A1B7A6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72355" y="3980956"/>
            <a:ext cx="980099" cy="908097"/>
          </a:xfrm>
          <a:prstGeom prst="rect">
            <a:avLst/>
          </a:prstGeom>
        </p:spPr>
      </p:pic>
      <p:pic>
        <p:nvPicPr>
          <p:cNvPr id="12" name="Graphic 11" descr="Zon met effen opvulling">
            <a:extLst>
              <a:ext uri="{FF2B5EF4-FFF2-40B4-BE49-F238E27FC236}">
                <a16:creationId xmlns:a16="http://schemas.microsoft.com/office/drawing/2014/main" id="{4233D38A-3726-490B-D54B-A3067D8750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15092" y="3972594"/>
            <a:ext cx="980100" cy="917307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9C383C33-9109-792D-D77B-BB2094225282}"/>
              </a:ext>
            </a:extLst>
          </p:cNvPr>
          <p:cNvSpPr txBox="1"/>
          <p:nvPr/>
        </p:nvSpPr>
        <p:spPr>
          <a:xfrm>
            <a:off x="4306786" y="5321617"/>
            <a:ext cx="2394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err="1">
                <a:latin typeface="Arial" panose="020B0604020202020204" pitchFamily="34" charset="0"/>
                <a:cs typeface="Arial" panose="020B0604020202020204" pitchFamily="34" charset="0"/>
              </a:rPr>
              <a:t>Bright</a:t>
            </a:r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 sources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A-team sources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8969A71-5C85-506A-3287-02DA551C7BCB}"/>
              </a:ext>
            </a:extLst>
          </p:cNvPr>
          <p:cNvSpPr txBox="1"/>
          <p:nvPr/>
        </p:nvSpPr>
        <p:spPr>
          <a:xfrm>
            <a:off x="6540997" y="5323804"/>
            <a:ext cx="31026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nl-NL" sz="240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err="1">
                <a:latin typeface="Arial" panose="020B0604020202020204" pitchFamily="34" charset="0"/>
                <a:cs typeface="Arial" panose="020B0604020202020204" pitchFamily="34" charset="0"/>
              </a:rPr>
              <a:t>variability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2400">
                <a:latin typeface="Arial"/>
                <a:cs typeface="Arial"/>
              </a:rPr>
              <a:t>(</a:t>
            </a:r>
            <a:r>
              <a:rPr lang="nl-NL" sz="2400" err="1">
                <a:latin typeface="Arial"/>
                <a:cs typeface="Arial"/>
              </a:rPr>
              <a:t>nulls</a:t>
            </a:r>
            <a:r>
              <a:rPr lang="nl-NL" sz="2400">
                <a:latin typeface="Arial"/>
                <a:cs typeface="Arial"/>
              </a:rPr>
              <a:t> &amp; </a:t>
            </a:r>
            <a:r>
              <a:rPr lang="nl-NL" sz="2400" err="1">
                <a:latin typeface="Arial"/>
                <a:cs typeface="Arial"/>
              </a:rPr>
              <a:t>sidelobes</a:t>
            </a:r>
            <a:r>
              <a:rPr lang="nl-NL" sz="2400">
                <a:latin typeface="Arial"/>
                <a:cs typeface="Arial"/>
              </a:rPr>
              <a:t>)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8DA6E3B-6DE0-02E7-25AA-59CCFC860916}"/>
              </a:ext>
            </a:extLst>
          </p:cNvPr>
          <p:cNvSpPr txBox="1"/>
          <p:nvPr/>
        </p:nvSpPr>
        <p:spPr>
          <a:xfrm>
            <a:off x="9357580" y="5321733"/>
            <a:ext cx="265698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NL" sz="2400" err="1">
                <a:latin typeface="Arial"/>
                <a:cs typeface="Arial"/>
              </a:rPr>
              <a:t>Signal</a:t>
            </a:r>
            <a:r>
              <a:rPr lang="nl-NL" sz="2400">
                <a:latin typeface="Arial"/>
                <a:cs typeface="Arial"/>
              </a:rPr>
              <a:t> </a:t>
            </a:r>
            <a:r>
              <a:rPr lang="nl-NL" sz="2400" err="1">
                <a:latin typeface="Arial"/>
                <a:cs typeface="Arial"/>
              </a:rPr>
              <a:t>not</a:t>
            </a:r>
            <a:r>
              <a:rPr lang="nl-NL" sz="2400">
                <a:latin typeface="Arial"/>
                <a:cs typeface="Arial"/>
              </a:rPr>
              <a:t> </a:t>
            </a:r>
            <a:r>
              <a:rPr lang="nl-NL" sz="2400" err="1">
                <a:latin typeface="Arial"/>
                <a:cs typeface="Arial"/>
              </a:rPr>
              <a:t>detectable</a:t>
            </a:r>
            <a:endParaRPr lang="en-US" err="1"/>
          </a:p>
        </p:txBody>
      </p:sp>
      <p:pic>
        <p:nvPicPr>
          <p:cNvPr id="83" name="Graphic 82" descr="Magnifying glass with solid fill">
            <a:extLst>
              <a:ext uri="{FF2B5EF4-FFF2-40B4-BE49-F238E27FC236}">
                <a16:creationId xmlns:a16="http://schemas.microsoft.com/office/drawing/2014/main" id="{185AA954-4393-BF68-7A4F-2D75CB9C1E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54903" y="3974710"/>
            <a:ext cx="914400" cy="914400"/>
          </a:xfrm>
          <a:prstGeom prst="rect">
            <a:avLst/>
          </a:prstGeom>
        </p:spPr>
      </p:pic>
      <p:pic>
        <p:nvPicPr>
          <p:cNvPr id="85" name="Graphic 84" descr="Add with solid fill">
            <a:extLst>
              <a:ext uri="{FF2B5EF4-FFF2-40B4-BE49-F238E27FC236}">
                <a16:creationId xmlns:a16="http://schemas.microsoft.com/office/drawing/2014/main" id="{B90FB781-964C-0238-5D5A-6865FB78DD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700000">
            <a:off x="10139502" y="3987800"/>
            <a:ext cx="914400" cy="914400"/>
          </a:xfrm>
          <a:prstGeom prst="rect">
            <a:avLst/>
          </a:prstGeom>
        </p:spPr>
      </p:pic>
      <p:sp>
        <p:nvSpPr>
          <p:cNvPr id="86" name="Tekstvak 15">
            <a:extLst>
              <a:ext uri="{FF2B5EF4-FFF2-40B4-BE49-F238E27FC236}">
                <a16:creationId xmlns:a16="http://schemas.microsoft.com/office/drawing/2014/main" id="{FDF6CDCE-8F19-EDD4-2050-45DC2911917A}"/>
              </a:ext>
            </a:extLst>
          </p:cNvPr>
          <p:cNvSpPr txBox="1"/>
          <p:nvPr/>
        </p:nvSpPr>
        <p:spPr>
          <a:xfrm>
            <a:off x="1722224" y="5317160"/>
            <a:ext cx="239499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NL" sz="2400">
                <a:latin typeface="Arial"/>
                <a:cs typeface="Arial"/>
              </a:rPr>
              <a:t>High contrast </a:t>
            </a:r>
            <a:r>
              <a:rPr lang="nl-NL" sz="2400" err="1">
                <a:latin typeface="Arial"/>
                <a:cs typeface="Arial"/>
              </a:rPr>
              <a:t>study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785741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88722E-3310-1ECE-54C5-F8FE8F06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LOFAR </a:t>
            </a:r>
            <a:r>
              <a:rPr lang="nl-NL" err="1"/>
              <a:t>beams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D55D75-7663-3BAC-B46D-6284A875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30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7AE5F88-F9E1-DF73-1BEC-126F1C9EA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r="14433"/>
          <a:stretch/>
        </p:blipFill>
        <p:spPr bwMode="auto">
          <a:xfrm>
            <a:off x="2001520" y="2211282"/>
            <a:ext cx="1737360" cy="133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dundancy calibration of phased-array stations">
            <a:extLst>
              <a:ext uri="{FF2B5EF4-FFF2-40B4-BE49-F238E27FC236}">
                <a16:creationId xmlns:a16="http://schemas.microsoft.com/office/drawing/2014/main" id="{C79ACD7E-81C5-94C2-D3D1-D3D34981E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388" y="37405"/>
            <a:ext cx="2301424" cy="172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hoek 17">
            <a:extLst>
              <a:ext uri="{FF2B5EF4-FFF2-40B4-BE49-F238E27FC236}">
                <a16:creationId xmlns:a16="http://schemas.microsoft.com/office/drawing/2014/main" id="{6F9E51D8-4F25-7BDD-EA52-CFC84003C31E}"/>
              </a:ext>
            </a:extLst>
          </p:cNvPr>
          <p:cNvSpPr/>
          <p:nvPr/>
        </p:nvSpPr>
        <p:spPr>
          <a:xfrm>
            <a:off x="8104689" y="1831816"/>
            <a:ext cx="2244788" cy="37483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FE006A-22CE-2FEB-C1C7-B593F032A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115" y="1581068"/>
            <a:ext cx="10678886" cy="2585522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B810AA4-40F2-EC38-4C75-36E7D9CC5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17337" y="4150760"/>
            <a:ext cx="10674662" cy="2204781"/>
          </a:xfr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A5C65C1-F4FB-0510-6324-E3E15C2CC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r="14433"/>
          <a:stretch/>
        </p:blipFill>
        <p:spPr bwMode="auto">
          <a:xfrm>
            <a:off x="1315720" y="1764968"/>
            <a:ext cx="1737360" cy="133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1" descr="Afbeelding met hemel, persoon, buitenshuis, kleding&#10;&#10;Automatisch gegenereerde beschrijving">
            <a:extLst>
              <a:ext uri="{FF2B5EF4-FFF2-40B4-BE49-F238E27FC236}">
                <a16:creationId xmlns:a16="http://schemas.microsoft.com/office/drawing/2014/main" id="{6D8FFA34-CBA2-EBD8-3576-EE57D05442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66" y="2216429"/>
            <a:ext cx="1505238" cy="1483467"/>
          </a:xfrm>
          <a:prstGeom prst="rect">
            <a:avLst/>
          </a:prstGeom>
        </p:spPr>
      </p:pic>
      <p:sp>
        <p:nvSpPr>
          <p:cNvPr id="14" name="Flowchart: Decision 13">
            <a:extLst>
              <a:ext uri="{FF2B5EF4-FFF2-40B4-BE49-F238E27FC236}">
                <a16:creationId xmlns:a16="http://schemas.microsoft.com/office/drawing/2014/main" id="{35988686-991D-4310-9333-A386C9C04A4B}"/>
              </a:ext>
            </a:extLst>
          </p:cNvPr>
          <p:cNvSpPr/>
          <p:nvPr/>
        </p:nvSpPr>
        <p:spPr>
          <a:xfrm>
            <a:off x="8833757" y="816428"/>
            <a:ext cx="446314" cy="413657"/>
          </a:xfrm>
          <a:prstGeom prst="flowChartDecis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5D4709-D52C-499E-E002-E2CC16933ABC}"/>
              </a:ext>
            </a:extLst>
          </p:cNvPr>
          <p:cNvCxnSpPr/>
          <p:nvPr/>
        </p:nvCxnSpPr>
        <p:spPr>
          <a:xfrm flipH="1">
            <a:off x="6136821" y="1143000"/>
            <a:ext cx="2797628" cy="5769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Vermenigvuldigingsteken 12">
            <a:extLst>
              <a:ext uri="{FF2B5EF4-FFF2-40B4-BE49-F238E27FC236}">
                <a16:creationId xmlns:a16="http://schemas.microsoft.com/office/drawing/2014/main" id="{4E00C952-B465-6C4B-D7BE-5ADEEE7185FF}"/>
              </a:ext>
            </a:extLst>
          </p:cNvPr>
          <p:cNvSpPr/>
          <p:nvPr/>
        </p:nvSpPr>
        <p:spPr>
          <a:xfrm>
            <a:off x="3916680" y="5153992"/>
            <a:ext cx="436880" cy="447040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ermenigvuldigingsteken 13">
            <a:extLst>
              <a:ext uri="{FF2B5EF4-FFF2-40B4-BE49-F238E27FC236}">
                <a16:creationId xmlns:a16="http://schemas.microsoft.com/office/drawing/2014/main" id="{8DA08026-CE35-A946-3478-918F5AE46F05}"/>
              </a:ext>
            </a:extLst>
          </p:cNvPr>
          <p:cNvSpPr/>
          <p:nvPr/>
        </p:nvSpPr>
        <p:spPr>
          <a:xfrm>
            <a:off x="6630851" y="5132383"/>
            <a:ext cx="436880" cy="447040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Is gelijk aan 14">
            <a:extLst>
              <a:ext uri="{FF2B5EF4-FFF2-40B4-BE49-F238E27FC236}">
                <a16:creationId xmlns:a16="http://schemas.microsoft.com/office/drawing/2014/main" id="{7CB72459-2EDE-F0AF-1B32-5FD797BEDB18}"/>
              </a:ext>
            </a:extLst>
          </p:cNvPr>
          <p:cNvSpPr/>
          <p:nvPr/>
        </p:nvSpPr>
        <p:spPr>
          <a:xfrm>
            <a:off x="9352325" y="5225838"/>
            <a:ext cx="325118" cy="318558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58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D55D75-7663-3BAC-B46D-6284A875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3960" y="6447790"/>
            <a:ext cx="2529840" cy="273685"/>
          </a:xfrm>
        </p:spPr>
        <p:txBody>
          <a:bodyPr/>
          <a:lstStyle/>
          <a:p>
            <a:fld id="{330EA680-D336-4FF7-8B7A-9848BB0A1C32}" type="slidenum">
              <a:rPr lang="en-US" smtClean="0"/>
              <a:t>31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B810AA4-40F2-EC38-4C75-36E7D9CC5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3532" y="4915663"/>
            <a:ext cx="10005553" cy="2032061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476580C-5940-2952-11B7-8B3276BAB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366" y="111125"/>
            <a:ext cx="8877793" cy="98012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Missing tiles (implemented)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A1B620-2133-80D1-6DD8-16A637374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452" y="1034604"/>
            <a:ext cx="10020663" cy="244763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A5C65C1-F4FB-0510-6324-E3E15C2CC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r="14433"/>
          <a:stretch/>
        </p:blipFill>
        <p:spPr bwMode="auto">
          <a:xfrm>
            <a:off x="2148840" y="1090779"/>
            <a:ext cx="1605280" cy="123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1" descr="Afbeelding met hemel, persoon, buitenshuis, kleding&#10;&#10;Automatisch gegenereerde beschrijving">
            <a:extLst>
              <a:ext uri="{FF2B5EF4-FFF2-40B4-BE49-F238E27FC236}">
                <a16:creationId xmlns:a16="http://schemas.microsoft.com/office/drawing/2014/main" id="{6D8FFA34-CBA2-EBD8-3576-EE57D0544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46" y="1572720"/>
            <a:ext cx="1393478" cy="1371707"/>
          </a:xfrm>
          <a:prstGeom prst="rect">
            <a:avLst/>
          </a:prstGeom>
        </p:spPr>
      </p:pic>
      <p:pic>
        <p:nvPicPr>
          <p:cNvPr id="16" name="Picture 15" descr="A comparison of a circle with a circle with a circle with a circle with a circle with a circle with a circle with a circle with a circle with a circle with a circle with a circle with&#10;&#10;Description automatically generated">
            <a:extLst>
              <a:ext uri="{FF2B5EF4-FFF2-40B4-BE49-F238E27FC236}">
                <a16:creationId xmlns:a16="http://schemas.microsoft.com/office/drawing/2014/main" id="{361B85E3-5FDC-D60D-F5F5-758EBDCD3A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7697" y="3155162"/>
            <a:ext cx="10020663" cy="202740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CB36A564-9AAC-9151-F4B6-CA85787084EA}"/>
              </a:ext>
            </a:extLst>
          </p:cNvPr>
          <p:cNvSpPr/>
          <p:nvPr/>
        </p:nvSpPr>
        <p:spPr>
          <a:xfrm>
            <a:off x="8380548" y="1929492"/>
            <a:ext cx="492760" cy="443411"/>
          </a:xfrm>
          <a:prstGeom prst="ellipse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2C81D7A-CF5D-C364-307F-642E3EEDA47A}"/>
              </a:ext>
            </a:extLst>
          </p:cNvPr>
          <p:cNvSpPr/>
          <p:nvPr/>
        </p:nvSpPr>
        <p:spPr>
          <a:xfrm>
            <a:off x="10863217" y="1930943"/>
            <a:ext cx="482600" cy="453571"/>
          </a:xfrm>
          <a:prstGeom prst="ellipse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746A71-1696-340A-237F-7A048C11C5A7}"/>
              </a:ext>
            </a:extLst>
          </p:cNvPr>
          <p:cNvSpPr/>
          <p:nvPr/>
        </p:nvSpPr>
        <p:spPr>
          <a:xfrm>
            <a:off x="7173867" y="2969986"/>
            <a:ext cx="5028474" cy="3894908"/>
          </a:xfrm>
          <a:prstGeom prst="round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76D7B8-2A8A-E289-E55D-C6666BA1622B}"/>
              </a:ext>
            </a:extLst>
          </p:cNvPr>
          <p:cNvSpPr txBox="1"/>
          <p:nvPr/>
        </p:nvSpPr>
        <p:spPr>
          <a:xfrm rot="-5400000">
            <a:off x="900357" y="1929113"/>
            <a:ext cx="16452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Spatial Change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4639D3-25CD-BB2B-6F1B-4AF8F622219D}"/>
              </a:ext>
            </a:extLst>
          </p:cNvPr>
          <p:cNvSpPr txBox="1"/>
          <p:nvPr/>
        </p:nvSpPr>
        <p:spPr>
          <a:xfrm rot="-5400000">
            <a:off x="900357" y="3910313"/>
            <a:ext cx="16452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Altered beam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CF30BF-2FD6-2270-7D6B-27AE13B95113}"/>
              </a:ext>
            </a:extLst>
          </p:cNvPr>
          <p:cNvSpPr txBox="1"/>
          <p:nvPr/>
        </p:nvSpPr>
        <p:spPr>
          <a:xfrm rot="-5400000">
            <a:off x="900356" y="5718793"/>
            <a:ext cx="16452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Original beam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05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53AECE-0BBC-438A-8616-25F313389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806" y="933005"/>
            <a:ext cx="10132423" cy="2489728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D55D75-7663-3BAC-B46D-6284A875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3960" y="6447790"/>
            <a:ext cx="2529840" cy="273685"/>
          </a:xfrm>
        </p:spPr>
        <p:txBody>
          <a:bodyPr/>
          <a:lstStyle/>
          <a:p>
            <a:fld id="{330EA680-D336-4FF7-8B7A-9848BB0A1C32}" type="slidenum">
              <a:rPr lang="en-US" smtClean="0"/>
              <a:t>32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B810AA4-40F2-EC38-4C75-36E7D9CC5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73532" y="4915663"/>
            <a:ext cx="10005553" cy="2032061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476580C-5940-2952-11B7-8B3276BAB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366" y="111125"/>
            <a:ext cx="9477233" cy="98012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Missing dipoles (</a:t>
            </a:r>
            <a:r>
              <a:rPr lang="en-US" b="1">
                <a:latin typeface="Arial"/>
                <a:cs typeface="Arial"/>
              </a:rPr>
              <a:t>not</a:t>
            </a:r>
            <a:r>
              <a:rPr lang="en-US">
                <a:latin typeface="Arial"/>
                <a:cs typeface="Arial"/>
              </a:rPr>
              <a:t> implemented)</a:t>
            </a:r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A5C65C1-F4FB-0510-6324-E3E15C2CC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r="14433"/>
          <a:stretch/>
        </p:blipFill>
        <p:spPr bwMode="auto">
          <a:xfrm>
            <a:off x="2148840" y="1243179"/>
            <a:ext cx="1605280" cy="123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1" descr="Afbeelding met hemel, persoon, buitenshuis, kleding&#10;&#10;Automatisch gegenereerde beschrijving">
            <a:extLst>
              <a:ext uri="{FF2B5EF4-FFF2-40B4-BE49-F238E27FC236}">
                <a16:creationId xmlns:a16="http://schemas.microsoft.com/office/drawing/2014/main" id="{6D8FFA34-CBA2-EBD8-3576-EE57D0544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46" y="1725120"/>
            <a:ext cx="1393478" cy="137170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CB36A564-9AAC-9151-F4B6-CA85787084EA}"/>
              </a:ext>
            </a:extLst>
          </p:cNvPr>
          <p:cNvSpPr/>
          <p:nvPr/>
        </p:nvSpPr>
        <p:spPr>
          <a:xfrm>
            <a:off x="5606868" y="1126852"/>
            <a:ext cx="492760" cy="443411"/>
          </a:xfrm>
          <a:prstGeom prst="ellipse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76D7B8-2A8A-E289-E55D-C6666BA1622B}"/>
              </a:ext>
            </a:extLst>
          </p:cNvPr>
          <p:cNvSpPr txBox="1"/>
          <p:nvPr/>
        </p:nvSpPr>
        <p:spPr>
          <a:xfrm rot="-5400000">
            <a:off x="900357" y="1929113"/>
            <a:ext cx="16452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Spatial Change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4639D3-25CD-BB2B-6F1B-4AF8F622219D}"/>
              </a:ext>
            </a:extLst>
          </p:cNvPr>
          <p:cNvSpPr txBox="1"/>
          <p:nvPr/>
        </p:nvSpPr>
        <p:spPr>
          <a:xfrm rot="-5400000">
            <a:off x="900357" y="3910313"/>
            <a:ext cx="16452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Altered beam</a:t>
            </a:r>
            <a:endParaRPr lang="en-US"/>
          </a:p>
        </p:txBody>
      </p:sp>
      <p:pic>
        <p:nvPicPr>
          <p:cNvPr id="18" name="Picture 17" descr="A comparison of a circle and a circle with a circle and a circle with a circle and a circle with a circle and a circle with a circle and a circle with a circle with a circle and&#10;&#10;Description automatically generated">
            <a:extLst>
              <a:ext uri="{FF2B5EF4-FFF2-40B4-BE49-F238E27FC236}">
                <a16:creationId xmlns:a16="http://schemas.microsoft.com/office/drawing/2014/main" id="{38509B33-B1E2-6FEC-9E5F-2E69467C2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1996" y="3134731"/>
            <a:ext cx="9993867" cy="20384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CF30BF-2FD6-2270-7D6B-27AE13B95113}"/>
              </a:ext>
            </a:extLst>
          </p:cNvPr>
          <p:cNvSpPr txBox="1"/>
          <p:nvPr/>
        </p:nvSpPr>
        <p:spPr>
          <a:xfrm rot="-5400000">
            <a:off x="900356" y="5718793"/>
            <a:ext cx="16452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Original beam</a:t>
            </a:r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2BEFEB5-6129-0E85-B1FC-E92C2D7E5964}"/>
              </a:ext>
            </a:extLst>
          </p:cNvPr>
          <p:cNvSpPr/>
          <p:nvPr/>
        </p:nvSpPr>
        <p:spPr>
          <a:xfrm>
            <a:off x="4654186" y="3061426"/>
            <a:ext cx="2397034" cy="3793308"/>
          </a:xfrm>
          <a:prstGeom prst="round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746A71-1696-340A-237F-7A048C11C5A7}"/>
              </a:ext>
            </a:extLst>
          </p:cNvPr>
          <p:cNvSpPr/>
          <p:nvPr/>
        </p:nvSpPr>
        <p:spPr>
          <a:xfrm>
            <a:off x="9795147" y="3061426"/>
            <a:ext cx="2397034" cy="3793308"/>
          </a:xfrm>
          <a:prstGeom prst="round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25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41A22D6-8ED3-53DC-04CB-8E78EE926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435" y="825599"/>
            <a:ext cx="9947366" cy="2402642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D55D75-7663-3BAC-B46D-6284A875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3960" y="6447790"/>
            <a:ext cx="2529840" cy="273685"/>
          </a:xfrm>
        </p:spPr>
        <p:txBody>
          <a:bodyPr/>
          <a:lstStyle/>
          <a:p>
            <a:fld id="{330EA680-D336-4FF7-8B7A-9848BB0A1C32}" type="slidenum">
              <a:rPr lang="en-US" smtClean="0"/>
              <a:t>33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B810AA4-40F2-EC38-4C75-36E7D9CC5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73532" y="4915663"/>
            <a:ext cx="10005553" cy="2032061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476580C-5940-2952-11B7-8B3276BAB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366" y="111125"/>
            <a:ext cx="10231860" cy="98012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Dipole gain variation (</a:t>
            </a:r>
            <a:r>
              <a:rPr lang="en-US" b="1" dirty="0">
                <a:latin typeface="Arial"/>
                <a:cs typeface="Arial"/>
              </a:rPr>
              <a:t>not</a:t>
            </a:r>
            <a:r>
              <a:rPr lang="en-US" dirty="0">
                <a:latin typeface="Arial"/>
                <a:cs typeface="Arial"/>
              </a:rPr>
              <a:t> implemented)</a:t>
            </a:r>
            <a:endParaRPr lang="en-US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A5C65C1-F4FB-0510-6324-E3E15C2CC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r="14433"/>
          <a:stretch/>
        </p:blipFill>
        <p:spPr bwMode="auto">
          <a:xfrm>
            <a:off x="2148840" y="1192379"/>
            <a:ext cx="1605280" cy="123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1" descr="Afbeelding met hemel, persoon, buitenshuis, kleding&#10;&#10;Automatisch gegenereerde beschrijving">
            <a:extLst>
              <a:ext uri="{FF2B5EF4-FFF2-40B4-BE49-F238E27FC236}">
                <a16:creationId xmlns:a16="http://schemas.microsoft.com/office/drawing/2014/main" id="{6D8FFA34-CBA2-EBD8-3576-EE57D0544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46" y="1674320"/>
            <a:ext cx="1393478" cy="13717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76D7B8-2A8A-E289-E55D-C6666BA1622B}"/>
              </a:ext>
            </a:extLst>
          </p:cNvPr>
          <p:cNvSpPr txBox="1"/>
          <p:nvPr/>
        </p:nvSpPr>
        <p:spPr>
          <a:xfrm rot="-5400000">
            <a:off x="900357" y="1929113"/>
            <a:ext cx="16452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Spatial Change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4639D3-25CD-BB2B-6F1B-4AF8F622219D}"/>
              </a:ext>
            </a:extLst>
          </p:cNvPr>
          <p:cNvSpPr txBox="1"/>
          <p:nvPr/>
        </p:nvSpPr>
        <p:spPr>
          <a:xfrm rot="-5400000">
            <a:off x="900357" y="3910313"/>
            <a:ext cx="16452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Altered beam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CF30BF-2FD6-2270-7D6B-27AE13B95113}"/>
              </a:ext>
            </a:extLst>
          </p:cNvPr>
          <p:cNvSpPr txBox="1"/>
          <p:nvPr/>
        </p:nvSpPr>
        <p:spPr>
          <a:xfrm rot="-5400000">
            <a:off x="900356" y="5718793"/>
            <a:ext cx="16452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Original beam</a:t>
            </a:r>
            <a:endParaRPr lang="en-US"/>
          </a:p>
        </p:txBody>
      </p:sp>
      <p:pic>
        <p:nvPicPr>
          <p:cNvPr id="10" name="Picture 9" descr="A comparison of a circle and a circle with a circle and a circle with a circle and a circle with a circle and a circle with a circle and a circle with a circle and a circle with&#10;&#10;Description automatically generated">
            <a:extLst>
              <a:ext uri="{FF2B5EF4-FFF2-40B4-BE49-F238E27FC236}">
                <a16:creationId xmlns:a16="http://schemas.microsoft.com/office/drawing/2014/main" id="{1FDAF2B3-14C0-8330-2758-E4387558B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891" y="3139197"/>
            <a:ext cx="9844315" cy="202958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2BEFEB5-6129-0E85-B1FC-E92C2D7E5964}"/>
              </a:ext>
            </a:extLst>
          </p:cNvPr>
          <p:cNvSpPr/>
          <p:nvPr/>
        </p:nvSpPr>
        <p:spPr>
          <a:xfrm>
            <a:off x="4654186" y="3061426"/>
            <a:ext cx="2397034" cy="3793308"/>
          </a:xfrm>
          <a:prstGeom prst="round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746A71-1696-340A-237F-7A048C11C5A7}"/>
              </a:ext>
            </a:extLst>
          </p:cNvPr>
          <p:cNvSpPr/>
          <p:nvPr/>
        </p:nvSpPr>
        <p:spPr>
          <a:xfrm>
            <a:off x="9795147" y="3061426"/>
            <a:ext cx="2397034" cy="3793308"/>
          </a:xfrm>
          <a:prstGeom prst="round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49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16B9F-C604-D0E5-0FC5-F8EAB49864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4063801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7889-114B-B20A-AF7A-658593288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Altered spectral smoothness constraint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D5C8D-1269-CC56-CC19-DC89594E2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Far field sources must allow non-smoothness in their regularized solutions</a:t>
            </a:r>
          </a:p>
          <a:p>
            <a:pPr lvl="1"/>
            <a:r>
              <a:rPr lang="en-US"/>
              <a:t>DDECal: reweight the smoothing kernel</a:t>
            </a:r>
          </a:p>
          <a:p>
            <a:pPr lvl="1"/>
            <a:r>
              <a:rPr lang="en-US"/>
              <a:t>SAGECal: different basis near nulls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C8AE44-C818-19DD-209D-0E3652D5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35</a:t>
            </a:fld>
            <a:endParaRPr lang="en-US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A27D67D2-3098-AECF-BC86-915F0A032A37}"/>
              </a:ext>
            </a:extLst>
          </p:cNvPr>
          <p:cNvGrpSpPr/>
          <p:nvPr/>
        </p:nvGrpSpPr>
        <p:grpSpPr>
          <a:xfrm>
            <a:off x="8557714" y="4001294"/>
            <a:ext cx="2551575" cy="2098768"/>
            <a:chOff x="1818640" y="1479245"/>
            <a:chExt cx="2551575" cy="2098768"/>
          </a:xfrm>
        </p:grpSpPr>
        <p:graphicFrame>
          <p:nvGraphicFramePr>
            <p:cNvPr id="10" name="Diagram 9">
              <a:extLst>
                <a:ext uri="{FF2B5EF4-FFF2-40B4-BE49-F238E27FC236}">
                  <a16:creationId xmlns:a16="http://schemas.microsoft.com/office/drawing/2014/main" id="{695CDCAE-91C5-A262-C89F-9DB894B228A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17753764"/>
                </p:ext>
              </p:extLst>
            </p:nvPr>
          </p:nvGraphicFramePr>
          <p:xfrm>
            <a:off x="1818640" y="1479245"/>
            <a:ext cx="2551575" cy="20987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1" name="Rechthoek: afgeronde hoeken 10">
              <a:extLst>
                <a:ext uri="{FF2B5EF4-FFF2-40B4-BE49-F238E27FC236}">
                  <a16:creationId xmlns:a16="http://schemas.microsoft.com/office/drawing/2014/main" id="{7BB5A970-6EDC-61F9-9801-AE8BBEAE2C90}"/>
                </a:ext>
              </a:extLst>
            </p:cNvPr>
            <p:cNvSpPr/>
            <p:nvPr/>
          </p:nvSpPr>
          <p:spPr>
            <a:xfrm>
              <a:off x="1879600" y="2987855"/>
              <a:ext cx="511175" cy="524966"/>
            </a:xfrm>
            <a:prstGeom prst="roundRect">
              <a:avLst>
                <a:gd name="adj" fmla="val 1033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Graphic 5">
              <a:extLst>
                <a:ext uri="{FF2B5EF4-FFF2-40B4-BE49-F238E27FC236}">
                  <a16:creationId xmlns:a16="http://schemas.microsoft.com/office/drawing/2014/main" id="{868F1DF5-59E1-2CFB-2C38-BFC793CB944D}"/>
                </a:ext>
              </a:extLst>
            </p:cNvPr>
            <p:cNvSpPr/>
            <p:nvPr/>
          </p:nvSpPr>
          <p:spPr>
            <a:xfrm>
              <a:off x="1970738" y="3164898"/>
              <a:ext cx="328898" cy="170880"/>
            </a:xfrm>
            <a:custGeom>
              <a:avLst/>
              <a:gdLst>
                <a:gd name="connsiteX0" fmla="*/ -103 w 328898"/>
                <a:gd name="connsiteY0" fmla="*/ 36966 h 170880"/>
                <a:gd name="connsiteX1" fmla="*/ 112578 w 328898"/>
                <a:gd name="connsiteY1" fmla="*/ 170316 h 170880"/>
                <a:gd name="connsiteX2" fmla="*/ 216019 w 328898"/>
                <a:gd name="connsiteY2" fmla="*/ 295 h 170880"/>
                <a:gd name="connsiteX3" fmla="*/ 328796 w 328898"/>
                <a:gd name="connsiteY3" fmla="*/ 133645 h 17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898" h="170880">
                  <a:moveTo>
                    <a:pt x="-103" y="36966"/>
                  </a:moveTo>
                  <a:cubicBezTo>
                    <a:pt x="53904" y="27441"/>
                    <a:pt x="58571" y="179841"/>
                    <a:pt x="112578" y="170316"/>
                  </a:cubicBezTo>
                  <a:cubicBezTo>
                    <a:pt x="166585" y="160791"/>
                    <a:pt x="161917" y="9820"/>
                    <a:pt x="216019" y="295"/>
                  </a:cubicBezTo>
                  <a:cubicBezTo>
                    <a:pt x="270122" y="-9230"/>
                    <a:pt x="274789" y="142693"/>
                    <a:pt x="328796" y="133645"/>
                  </a:cubicBezTo>
                </a:path>
              </a:pathLst>
            </a:custGeom>
            <a:noFill/>
            <a:ln w="476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pic>
        <p:nvPicPr>
          <p:cNvPr id="60" name="Graphic 59">
            <a:extLst>
              <a:ext uri="{FF2B5EF4-FFF2-40B4-BE49-F238E27FC236}">
                <a16:creationId xmlns:a16="http://schemas.microsoft.com/office/drawing/2014/main" id="{7192EF3E-8BBC-4609-7215-49E74E5654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84782" y="3938732"/>
            <a:ext cx="876300" cy="2428875"/>
          </a:xfrm>
          <a:prstGeom prst="rect">
            <a:avLst/>
          </a:prstGeom>
        </p:spPr>
      </p:pic>
      <p:sp>
        <p:nvSpPr>
          <p:cNvPr id="62" name="Tekstvak 12">
            <a:extLst>
              <a:ext uri="{FF2B5EF4-FFF2-40B4-BE49-F238E27FC236}">
                <a16:creationId xmlns:a16="http://schemas.microsoft.com/office/drawing/2014/main" id="{CA4A3E48-58F9-3F75-0590-909FA68A1B75}"/>
              </a:ext>
            </a:extLst>
          </p:cNvPr>
          <p:cNvSpPr txBox="1"/>
          <p:nvPr/>
        </p:nvSpPr>
        <p:spPr>
          <a:xfrm>
            <a:off x="3107872" y="3960503"/>
            <a:ext cx="6271342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>
                <a:latin typeface="Arial"/>
                <a:cs typeface="Arial"/>
              </a:rPr>
              <a:t>Easy to implement</a:t>
            </a:r>
            <a:endParaRPr lang="en-US" sz="2400">
              <a:latin typeface="Calibri" panose="020F0502020204030204"/>
              <a:cs typeface="Calibri" panose="020F0502020204030204"/>
            </a:endParaRPr>
          </a:p>
          <a:p>
            <a:r>
              <a:rPr lang="en-GB" sz="2400">
                <a:latin typeface="Arial"/>
                <a:cs typeface="Arial"/>
              </a:rPr>
              <a:t>Fits naturally in existing pipeline</a:t>
            </a:r>
          </a:p>
          <a:p>
            <a:r>
              <a:rPr lang="en-GB" sz="2400">
                <a:latin typeface="Arial"/>
                <a:cs typeface="Arial"/>
              </a:rPr>
              <a:t>Expertise exists</a:t>
            </a:r>
          </a:p>
          <a:p>
            <a:endParaRPr lang="en-GB" sz="2400">
              <a:latin typeface="Arial"/>
              <a:cs typeface="Arial"/>
            </a:endParaRPr>
          </a:p>
          <a:p>
            <a:r>
              <a:rPr lang="en-GB" sz="2400">
                <a:latin typeface="Arial"/>
                <a:cs typeface="Arial"/>
              </a:rPr>
              <a:t>Only works for high S/N ratio</a:t>
            </a:r>
          </a:p>
          <a:p>
            <a:r>
              <a:rPr lang="en-GB" sz="2400">
                <a:latin typeface="Arial"/>
                <a:cs typeface="Arial"/>
              </a:rPr>
              <a:t>More degrees of freedom needed</a:t>
            </a:r>
          </a:p>
        </p:txBody>
      </p:sp>
      <p:pic>
        <p:nvPicPr>
          <p:cNvPr id="64" name="Graphic 63">
            <a:extLst>
              <a:ext uri="{FF2B5EF4-FFF2-40B4-BE49-F238E27FC236}">
                <a16:creationId xmlns:a16="http://schemas.microsoft.com/office/drawing/2014/main" id="{0AD398CE-B8B6-6A07-339E-A56D3C42B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52965" y="4026059"/>
            <a:ext cx="247650" cy="257175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E36C3E5D-9FAB-A4E6-3D1D-5D5776BC62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49336" y="4414951"/>
            <a:ext cx="247650" cy="257175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C894B126-1F9B-19B5-EE0B-DF00B799E0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63851" y="4771734"/>
            <a:ext cx="247650" cy="257175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5933602F-6CBB-0EAA-0361-CAC784F951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60221" y="5528777"/>
            <a:ext cx="247650" cy="257175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A0A958CA-D2E3-1886-E109-A490165A0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60221" y="5903896"/>
            <a:ext cx="247650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07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EA5909-B88B-7127-27FC-A5ED9A686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Fitting </a:t>
            </a:r>
            <a:r>
              <a:rPr lang="nl-NL" err="1"/>
              <a:t>the</a:t>
            </a:r>
            <a:r>
              <a:rPr lang="nl-NL"/>
              <a:t> station </a:t>
            </a:r>
            <a:r>
              <a:rPr lang="nl-NL" err="1"/>
              <a:t>beam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EF4091-610F-62A3-EFCA-2005E3B83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Allow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variations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elements</a:t>
            </a:r>
            <a:r>
              <a:rPr lang="nl-NL" dirty="0"/>
              <a:t> </a:t>
            </a:r>
            <a:r>
              <a:rPr lang="nl-NL" dirty="0" err="1"/>
              <a:t>within</a:t>
            </a:r>
            <a:r>
              <a:rPr lang="nl-NL" dirty="0"/>
              <a:t> a station </a:t>
            </a:r>
            <a:r>
              <a:rPr lang="nl-NL" dirty="0" err="1"/>
              <a:t>to</a:t>
            </a:r>
            <a:r>
              <a:rPr lang="nl-NL" dirty="0"/>
              <a:t> fit </a:t>
            </a:r>
            <a:r>
              <a:rPr lang="nl-NL" dirty="0" err="1"/>
              <a:t>the</a:t>
            </a:r>
            <a:r>
              <a:rPr lang="nl-NL" dirty="0"/>
              <a:t> station </a:t>
            </a:r>
            <a:r>
              <a:rPr lang="nl-NL" dirty="0" err="1"/>
              <a:t>beam</a:t>
            </a:r>
            <a:r>
              <a:rPr lang="nl-NL" dirty="0"/>
              <a:t> </a:t>
            </a:r>
            <a:r>
              <a:rPr lang="nl-NL" dirty="0" err="1"/>
              <a:t>directly</a:t>
            </a:r>
            <a:endParaRPr lang="nl-NL" dirty="0"/>
          </a:p>
          <a:p>
            <a:pPr lvl="1"/>
            <a:r>
              <a:rPr lang="nl-NL" dirty="0" err="1"/>
              <a:t>Slowly</a:t>
            </a:r>
            <a:r>
              <a:rPr lang="nl-NL" dirty="0"/>
              <a:t> </a:t>
            </a:r>
            <a:r>
              <a:rPr lang="nl-NL" dirty="0" err="1"/>
              <a:t>varying</a:t>
            </a:r>
            <a:r>
              <a:rPr lang="nl-NL" dirty="0"/>
              <a:t> </a:t>
            </a:r>
            <a:r>
              <a:rPr lang="nl-NL" dirty="0" err="1"/>
              <a:t>direction-dependent</a:t>
            </a:r>
            <a:r>
              <a:rPr lang="nl-NL" dirty="0"/>
              <a:t> </a:t>
            </a:r>
            <a:r>
              <a:rPr lang="nl-NL" dirty="0" err="1"/>
              <a:t>gains</a:t>
            </a:r>
            <a:r>
              <a:rPr lang="nl-NL" dirty="0"/>
              <a:t> </a:t>
            </a:r>
            <a:r>
              <a:rPr lang="nl-NL" dirty="0" err="1"/>
              <a:t>result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this</a:t>
            </a:r>
            <a:endParaRPr lang="nl-NL" dirty="0"/>
          </a:p>
          <a:p>
            <a:pPr lvl="1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A94FDE-BA88-0B75-EDDA-760F90AC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36</a:t>
            </a:fld>
            <a:endParaRPr lang="en-US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A2F341F9-F300-8FE8-FC59-EEB9AF5DA88D}"/>
              </a:ext>
            </a:extLst>
          </p:cNvPr>
          <p:cNvGrpSpPr/>
          <p:nvPr/>
        </p:nvGrpSpPr>
        <p:grpSpPr>
          <a:xfrm>
            <a:off x="9117934" y="3820756"/>
            <a:ext cx="2551575" cy="2098768"/>
            <a:chOff x="1818640" y="1479245"/>
            <a:chExt cx="2551575" cy="2098768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153F1D51-8927-6B92-7A8C-4922CDA3D0E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85282271"/>
                </p:ext>
              </p:extLst>
            </p:nvPr>
          </p:nvGraphicFramePr>
          <p:xfrm>
            <a:off x="1818640" y="1479245"/>
            <a:ext cx="2551575" cy="20987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Rechthoek: afgeronde hoeken 8">
              <a:extLst>
                <a:ext uri="{FF2B5EF4-FFF2-40B4-BE49-F238E27FC236}">
                  <a16:creationId xmlns:a16="http://schemas.microsoft.com/office/drawing/2014/main" id="{0AAB59D6-EF08-6077-7758-B108A7490986}"/>
                </a:ext>
              </a:extLst>
            </p:cNvPr>
            <p:cNvSpPr/>
            <p:nvPr/>
          </p:nvSpPr>
          <p:spPr>
            <a:xfrm>
              <a:off x="1879600" y="2987855"/>
              <a:ext cx="511175" cy="524966"/>
            </a:xfrm>
            <a:prstGeom prst="roundRect">
              <a:avLst>
                <a:gd name="adj" fmla="val 10332"/>
              </a:avLst>
            </a:prstGeom>
            <a:solidFill>
              <a:srgbClr val="DCAAA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Graphic 5">
              <a:extLst>
                <a:ext uri="{FF2B5EF4-FFF2-40B4-BE49-F238E27FC236}">
                  <a16:creationId xmlns:a16="http://schemas.microsoft.com/office/drawing/2014/main" id="{77C1B7B5-60E7-F424-35CC-8E5156349C7F}"/>
                </a:ext>
              </a:extLst>
            </p:cNvPr>
            <p:cNvSpPr/>
            <p:nvPr/>
          </p:nvSpPr>
          <p:spPr>
            <a:xfrm>
              <a:off x="1970738" y="3164898"/>
              <a:ext cx="328898" cy="170880"/>
            </a:xfrm>
            <a:custGeom>
              <a:avLst/>
              <a:gdLst>
                <a:gd name="connsiteX0" fmla="*/ -103 w 328898"/>
                <a:gd name="connsiteY0" fmla="*/ 36966 h 170880"/>
                <a:gd name="connsiteX1" fmla="*/ 112578 w 328898"/>
                <a:gd name="connsiteY1" fmla="*/ 170316 h 170880"/>
                <a:gd name="connsiteX2" fmla="*/ 216019 w 328898"/>
                <a:gd name="connsiteY2" fmla="*/ 295 h 170880"/>
                <a:gd name="connsiteX3" fmla="*/ 328796 w 328898"/>
                <a:gd name="connsiteY3" fmla="*/ 133645 h 17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898" h="170880">
                  <a:moveTo>
                    <a:pt x="-103" y="36966"/>
                  </a:moveTo>
                  <a:cubicBezTo>
                    <a:pt x="53904" y="27441"/>
                    <a:pt x="58571" y="179841"/>
                    <a:pt x="112578" y="170316"/>
                  </a:cubicBezTo>
                  <a:cubicBezTo>
                    <a:pt x="166585" y="160791"/>
                    <a:pt x="161917" y="9820"/>
                    <a:pt x="216019" y="295"/>
                  </a:cubicBezTo>
                  <a:cubicBezTo>
                    <a:pt x="270122" y="-9230"/>
                    <a:pt x="274789" y="142693"/>
                    <a:pt x="328796" y="133645"/>
                  </a:cubicBezTo>
                </a:path>
              </a:pathLst>
            </a:custGeom>
            <a:noFill/>
            <a:ln w="476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7957158F-219F-B8E2-7AAC-FE78FB6E61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39211" y="3655703"/>
            <a:ext cx="876300" cy="2428875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EB2466B8-61F4-288D-F687-80AFB8DDDA7D}"/>
              </a:ext>
            </a:extLst>
          </p:cNvPr>
          <p:cNvSpPr txBox="1"/>
          <p:nvPr/>
        </p:nvSpPr>
        <p:spPr>
          <a:xfrm>
            <a:off x="3162301" y="3655703"/>
            <a:ext cx="6271342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latin typeface="Arial"/>
                <a:cs typeface="Arial"/>
              </a:rPr>
              <a:t>Based on physics</a:t>
            </a:r>
          </a:p>
          <a:p>
            <a:r>
              <a:rPr lang="en-GB">
                <a:latin typeface="Arial"/>
                <a:cs typeface="Arial"/>
              </a:rPr>
              <a:t>Theoretically able to describe all directions (also fainter sources)</a:t>
            </a:r>
          </a:p>
          <a:p>
            <a:r>
              <a:rPr lang="en-GB">
                <a:latin typeface="Arial"/>
                <a:cs typeface="Arial"/>
              </a:rPr>
              <a:t>May remove need for (high number of) solution intervals and calibration directions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/>
                <a:cs typeface="Arial"/>
              </a:rPr>
              <a:t>Entirely new technique (may not work)</a:t>
            </a:r>
          </a:p>
          <a:p>
            <a:r>
              <a:rPr lang="en-GB">
                <a:latin typeface="Arial"/>
                <a:cs typeface="Arial"/>
              </a:rPr>
              <a:t>Requires many degrees of freedom to calibrate station</a:t>
            </a:r>
            <a:endParaRPr lang="nl-NL">
              <a:latin typeface="Arial"/>
              <a:cs typeface="Arial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7FF0F1F-2AAB-233F-A6E7-7E1E9DC829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17554" y="3721259"/>
            <a:ext cx="247650" cy="2571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1077703-6136-863B-FD9A-7A38DF552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14650" y="4001294"/>
            <a:ext cx="247650" cy="2571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FBEF061-A353-6EB6-FC9A-086BDF0D3C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07394" y="4510477"/>
            <a:ext cx="247650" cy="25717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7586126-6FF5-3666-9F18-D14ABF2CC1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14650" y="5343720"/>
            <a:ext cx="247650" cy="25717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F2723E2-D120-CB75-0FFD-24A8F61C72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14650" y="5631753"/>
            <a:ext cx="247650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73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9554F8-8720-3449-4687-CBD9E90F2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2136" y="3846774"/>
            <a:ext cx="6956047" cy="1668545"/>
          </a:xfrm>
        </p:spPr>
        <p:txBody>
          <a:bodyPr>
            <a:normAutofit fontScale="90000"/>
          </a:bodyPr>
          <a:lstStyle/>
          <a:p>
            <a:r>
              <a:rPr lang="nl-NL"/>
              <a:t>Summary &amp; </a:t>
            </a:r>
            <a:br>
              <a:rPr lang="nl-NL"/>
            </a:br>
            <a:r>
              <a:rPr lang="nl-NL" err="1"/>
              <a:t>Future</a:t>
            </a:r>
            <a:r>
              <a:rPr lang="nl-NL"/>
              <a:t> </a:t>
            </a:r>
            <a:r>
              <a:rPr lang="nl-NL" err="1"/>
              <a:t>work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84869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7FCAB3-6350-68C2-1CF3-06578A82B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Issues </a:t>
            </a:r>
            <a:r>
              <a:rPr lang="nl-NL" err="1"/>
              <a:t>with</a:t>
            </a:r>
            <a:r>
              <a:rPr lang="nl-NL"/>
              <a:t> </a:t>
            </a:r>
            <a:r>
              <a:rPr lang="nl-NL" err="1"/>
              <a:t>beams</a:t>
            </a:r>
            <a:r>
              <a:rPr lang="nl-NL"/>
              <a:t> in </a:t>
            </a:r>
            <a:r>
              <a:rPr lang="nl-NL" err="1"/>
              <a:t>calibration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E12D20-A7A6-9C84-1D77-B6341CDDA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/>
              <a:t>We </a:t>
            </a:r>
            <a:r>
              <a:rPr lang="nl-NL" err="1"/>
              <a:t>cannot</a:t>
            </a:r>
            <a:r>
              <a:rPr lang="nl-NL"/>
              <a:t> model </a:t>
            </a:r>
            <a:r>
              <a:rPr lang="nl-NL" err="1"/>
              <a:t>nulls</a:t>
            </a:r>
            <a:r>
              <a:rPr lang="nl-NL"/>
              <a:t>/</a:t>
            </a:r>
            <a:r>
              <a:rPr lang="nl-NL" err="1"/>
              <a:t>rapidly</a:t>
            </a:r>
            <a:r>
              <a:rPr lang="nl-NL"/>
              <a:t> </a:t>
            </a:r>
            <a:r>
              <a:rPr lang="nl-NL" err="1"/>
              <a:t>varying</a:t>
            </a:r>
            <a:r>
              <a:rPr lang="nl-NL"/>
              <a:t> </a:t>
            </a:r>
            <a:r>
              <a:rPr lang="nl-NL" err="1"/>
              <a:t>lobes</a:t>
            </a:r>
            <a:r>
              <a:rPr lang="nl-NL"/>
              <a:t> far </a:t>
            </a:r>
            <a:r>
              <a:rPr lang="nl-NL" err="1"/>
              <a:t>from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phase</a:t>
            </a:r>
            <a:r>
              <a:rPr lang="nl-NL"/>
              <a:t> center well in </a:t>
            </a:r>
            <a:r>
              <a:rPr lang="nl-NL" err="1"/>
              <a:t>our</a:t>
            </a:r>
            <a:r>
              <a:rPr lang="nl-NL"/>
              <a:t> </a:t>
            </a:r>
            <a:r>
              <a:rPr lang="nl-NL" err="1"/>
              <a:t>current</a:t>
            </a:r>
            <a:r>
              <a:rPr lang="nl-NL"/>
              <a:t> </a:t>
            </a:r>
            <a:r>
              <a:rPr lang="nl-NL" err="1"/>
              <a:t>calibration</a:t>
            </a:r>
            <a:r>
              <a:rPr lang="nl-NL"/>
              <a:t> </a:t>
            </a:r>
            <a:r>
              <a:rPr lang="nl-NL" err="1"/>
              <a:t>strategy</a:t>
            </a:r>
            <a:endParaRPr lang="nl-NL"/>
          </a:p>
          <a:p>
            <a:pPr lvl="1"/>
            <a:r>
              <a:rPr lang="nl-NL"/>
              <a:t>Changes </a:t>
            </a:r>
            <a:r>
              <a:rPr lang="nl-NL" err="1"/>
              <a:t>within</a:t>
            </a:r>
            <a:r>
              <a:rPr lang="nl-NL"/>
              <a:t> a solution interval</a:t>
            </a:r>
          </a:p>
          <a:p>
            <a:pPr lvl="1"/>
            <a:r>
              <a:rPr lang="nl-NL"/>
              <a:t>Changes on </a:t>
            </a:r>
            <a:r>
              <a:rPr lang="nl-NL" err="1"/>
              <a:t>spectral</a:t>
            </a:r>
            <a:r>
              <a:rPr lang="nl-NL"/>
              <a:t> </a:t>
            </a:r>
            <a:r>
              <a:rPr lang="nl-NL" err="1"/>
              <a:t>scales</a:t>
            </a:r>
            <a:r>
              <a:rPr lang="nl-NL"/>
              <a:t> &lt;&lt; </a:t>
            </a:r>
            <a:r>
              <a:rPr lang="nl-NL" err="1"/>
              <a:t>smoothness</a:t>
            </a:r>
            <a:r>
              <a:rPr lang="nl-NL"/>
              <a:t> </a:t>
            </a:r>
            <a:r>
              <a:rPr lang="nl-NL" err="1"/>
              <a:t>scale</a:t>
            </a:r>
            <a:endParaRPr lang="nl-NL"/>
          </a:p>
          <a:p>
            <a:pPr lvl="1"/>
            <a:r>
              <a:rPr lang="nl-NL"/>
              <a:t>Changes on </a:t>
            </a:r>
            <a:r>
              <a:rPr lang="nl-NL" err="1"/>
              <a:t>spatial</a:t>
            </a:r>
            <a:r>
              <a:rPr lang="nl-NL"/>
              <a:t> </a:t>
            </a:r>
            <a:r>
              <a:rPr lang="nl-NL" err="1"/>
              <a:t>scales</a:t>
            </a:r>
            <a:r>
              <a:rPr lang="nl-NL"/>
              <a:t> smaller </a:t>
            </a:r>
            <a:r>
              <a:rPr lang="nl-NL" err="1"/>
              <a:t>than</a:t>
            </a:r>
            <a:r>
              <a:rPr lang="nl-NL"/>
              <a:t> a cluster</a:t>
            </a:r>
          </a:p>
          <a:p>
            <a:r>
              <a:rPr lang="nl-NL"/>
              <a:t>For </a:t>
            </a:r>
            <a:r>
              <a:rPr lang="nl-NL" err="1"/>
              <a:t>bright</a:t>
            </a:r>
            <a:r>
              <a:rPr lang="nl-NL"/>
              <a:t> clusters, we </a:t>
            </a:r>
            <a:r>
              <a:rPr lang="nl-NL" err="1"/>
              <a:t>can</a:t>
            </a:r>
            <a:r>
              <a:rPr lang="nl-NL"/>
              <a:t> alter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regularization</a:t>
            </a:r>
            <a:endParaRPr lang="nl-NL"/>
          </a:p>
          <a:p>
            <a:r>
              <a:rPr lang="nl-NL"/>
              <a:t>For </a:t>
            </a:r>
            <a:r>
              <a:rPr lang="nl-NL" err="1"/>
              <a:t>the</a:t>
            </a:r>
            <a:r>
              <a:rPr lang="nl-NL"/>
              <a:t> full </a:t>
            </a:r>
            <a:r>
              <a:rPr lang="nl-NL" err="1"/>
              <a:t>problem</a:t>
            </a:r>
            <a:r>
              <a:rPr lang="nl-NL"/>
              <a:t>, we </a:t>
            </a:r>
            <a:r>
              <a:rPr lang="nl-NL" err="1"/>
              <a:t>would</a:t>
            </a:r>
            <a:r>
              <a:rPr lang="nl-NL"/>
              <a:t> </a:t>
            </a:r>
            <a:r>
              <a:rPr lang="nl-NL" err="1"/>
              <a:t>need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fit </a:t>
            </a:r>
            <a:r>
              <a:rPr lang="nl-NL" err="1"/>
              <a:t>the</a:t>
            </a:r>
            <a:r>
              <a:rPr lang="nl-NL"/>
              <a:t> station </a:t>
            </a:r>
            <a:r>
              <a:rPr lang="nl-NL" err="1"/>
              <a:t>beam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0070C5E-A341-2AF4-A0FB-5A7F220A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37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242F51-0068-7886-4C18-5EACBB1421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err="1"/>
              <a:t>Supplements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4332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B648A-090E-69BF-E6FE-6C01E4777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err="1">
                <a:latin typeface="Arial"/>
                <a:cs typeface="Arial"/>
              </a:rPr>
              <a:t>Motivation</a:t>
            </a:r>
            <a:endParaRPr lang="nl-NL" err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502E97-9FC5-33FA-506A-8A6EA3082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4166" y="1493520"/>
            <a:ext cx="9629634" cy="53644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latin typeface="Arial"/>
                <a:cs typeface="Arial"/>
              </a:rPr>
              <a:t>Beam </a:t>
            </a:r>
            <a:r>
              <a:rPr lang="nl-NL" dirty="0" err="1">
                <a:latin typeface="Arial"/>
                <a:cs typeface="Arial"/>
              </a:rPr>
              <a:t>errors</a:t>
            </a:r>
            <a:r>
              <a:rPr lang="nl-NL" dirty="0">
                <a:latin typeface="Arial"/>
                <a:cs typeface="Arial"/>
              </a:rPr>
              <a:t> are a </a:t>
            </a:r>
            <a:r>
              <a:rPr lang="nl-NL" dirty="0" err="1">
                <a:latin typeface="Arial"/>
                <a:cs typeface="Arial"/>
              </a:rPr>
              <a:t>challenge</a:t>
            </a:r>
            <a:r>
              <a:rPr lang="nl-NL" dirty="0">
                <a:latin typeface="Arial"/>
                <a:cs typeface="Arial"/>
              </a:rPr>
              <a:t> </a:t>
            </a:r>
            <a:r>
              <a:rPr lang="nl-NL" dirty="0" err="1">
                <a:latin typeface="Arial"/>
                <a:cs typeface="Arial"/>
              </a:rPr>
              <a:t>for</a:t>
            </a:r>
            <a:r>
              <a:rPr lang="nl-NL" dirty="0">
                <a:latin typeface="Arial"/>
                <a:cs typeface="Arial"/>
              </a:rPr>
              <a:t> high contrast </a:t>
            </a:r>
            <a:r>
              <a:rPr lang="nl-NL" dirty="0" err="1">
                <a:latin typeface="Arial"/>
                <a:cs typeface="Arial"/>
              </a:rPr>
              <a:t>projects</a:t>
            </a:r>
            <a:endParaRPr lang="nl-NL" dirty="0">
              <a:latin typeface="Arial"/>
              <a:cs typeface="Arial"/>
            </a:endParaRPr>
          </a:p>
          <a:p>
            <a:pPr lvl="1"/>
            <a:r>
              <a:rPr lang="nl-NL" dirty="0" err="1">
                <a:latin typeface="Arial"/>
                <a:cs typeface="Arial"/>
              </a:rPr>
              <a:t>Limits</a:t>
            </a:r>
            <a:r>
              <a:rPr lang="nl-NL" dirty="0">
                <a:latin typeface="Arial"/>
                <a:cs typeface="Arial"/>
              </a:rPr>
              <a:t> </a:t>
            </a:r>
            <a:r>
              <a:rPr lang="nl-NL" dirty="0" err="1">
                <a:latin typeface="Arial"/>
                <a:cs typeface="Arial"/>
              </a:rPr>
              <a:t>results</a:t>
            </a:r>
            <a:r>
              <a:rPr lang="nl-NL" dirty="0">
                <a:latin typeface="Arial"/>
                <a:cs typeface="Arial"/>
              </a:rPr>
              <a:t> </a:t>
            </a:r>
            <a:r>
              <a:rPr lang="nl-NL" dirty="0" err="1">
                <a:latin typeface="Arial"/>
                <a:cs typeface="Arial"/>
              </a:rPr>
              <a:t>for</a:t>
            </a:r>
            <a:r>
              <a:rPr lang="nl-NL" dirty="0">
                <a:latin typeface="Arial"/>
                <a:cs typeface="Arial"/>
              </a:rPr>
              <a:t> 21-cm </a:t>
            </a:r>
            <a:r>
              <a:rPr lang="nl-NL" dirty="0" err="1">
                <a:latin typeface="Arial"/>
                <a:cs typeface="Arial"/>
              </a:rPr>
              <a:t>cosmology</a:t>
            </a:r>
            <a:endParaRPr lang="nl-NL" dirty="0">
              <a:latin typeface="Arial"/>
              <a:cs typeface="Arial"/>
            </a:endParaRPr>
          </a:p>
          <a:p>
            <a:pPr lvl="1"/>
            <a:r>
              <a:rPr lang="nl-NL" dirty="0" err="1">
                <a:latin typeface="Arial"/>
                <a:cs typeface="Arial"/>
              </a:rPr>
              <a:t>Signal</a:t>
            </a:r>
            <a:r>
              <a:rPr lang="nl-NL" dirty="0">
                <a:latin typeface="Arial"/>
                <a:cs typeface="Arial"/>
              </a:rPr>
              <a:t> </a:t>
            </a:r>
            <a:r>
              <a:rPr lang="nl-NL" dirty="0" err="1">
                <a:latin typeface="Arial"/>
                <a:cs typeface="Arial"/>
              </a:rPr>
              <a:t>can</a:t>
            </a:r>
            <a:r>
              <a:rPr lang="nl-NL" dirty="0">
                <a:latin typeface="Arial"/>
                <a:cs typeface="Arial"/>
              </a:rPr>
              <a:t> </a:t>
            </a:r>
            <a:r>
              <a:rPr lang="nl-NL" dirty="0" err="1">
                <a:latin typeface="Arial"/>
                <a:cs typeface="Arial"/>
              </a:rPr>
              <a:t>stay</a:t>
            </a:r>
            <a:r>
              <a:rPr lang="nl-NL" dirty="0">
                <a:latin typeface="Arial"/>
                <a:cs typeface="Arial"/>
              </a:rPr>
              <a:t> </a:t>
            </a:r>
            <a:r>
              <a:rPr lang="nl-NL" dirty="0" err="1">
                <a:latin typeface="Arial"/>
                <a:cs typeface="Arial"/>
              </a:rPr>
              <a:t>buried</a:t>
            </a:r>
            <a:r>
              <a:rPr lang="nl-NL" dirty="0">
                <a:latin typeface="Arial"/>
                <a:cs typeface="Arial"/>
              </a:rPr>
              <a:t> </a:t>
            </a:r>
            <a:r>
              <a:rPr lang="nl-NL" dirty="0" err="1">
                <a:latin typeface="Arial"/>
                <a:cs typeface="Arial"/>
              </a:rPr>
              <a:t>under</a:t>
            </a:r>
            <a:r>
              <a:rPr lang="nl-NL" dirty="0">
                <a:latin typeface="Arial"/>
                <a:cs typeface="Arial"/>
              </a:rPr>
              <a:t> </a:t>
            </a:r>
            <a:r>
              <a:rPr lang="nl-NL" dirty="0" err="1">
                <a:latin typeface="Arial"/>
                <a:cs typeface="Arial"/>
              </a:rPr>
              <a:t>sidelobes</a:t>
            </a:r>
            <a:r>
              <a:rPr lang="nl-NL" dirty="0">
                <a:latin typeface="Arial"/>
                <a:cs typeface="Arial"/>
              </a:rPr>
              <a:t> of </a:t>
            </a:r>
            <a:r>
              <a:rPr lang="nl-NL" dirty="0" err="1">
                <a:latin typeface="Arial"/>
                <a:cs typeface="Arial"/>
              </a:rPr>
              <a:t>bright</a:t>
            </a:r>
            <a:r>
              <a:rPr lang="nl-NL" dirty="0">
                <a:latin typeface="Arial"/>
                <a:cs typeface="Arial"/>
              </a:rPr>
              <a:t> sources</a:t>
            </a:r>
            <a:endParaRPr lang="en-US" dirty="0">
              <a:latin typeface="Arial"/>
              <a:cs typeface="Arial"/>
            </a:endParaRPr>
          </a:p>
          <a:p>
            <a:r>
              <a:rPr lang="nl-NL" dirty="0"/>
              <a:t>Issue pressing </a:t>
            </a:r>
            <a:r>
              <a:rPr lang="nl-NL" dirty="0" err="1"/>
              <a:t>for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23D756-8E88-53D6-D0D8-3B73C73E7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3839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D9E929D-6FD6-188B-96D3-BBA66A77F9FB}"/>
              </a:ext>
            </a:extLst>
          </p:cNvPr>
          <p:cNvGraphicFramePr/>
          <p:nvPr/>
        </p:nvGraphicFramePr>
        <p:xfrm>
          <a:off x="2050317" y="2002732"/>
          <a:ext cx="9303435" cy="4857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Graphic 9" descr="Verdwaald met effen opvulling">
            <a:extLst>
              <a:ext uri="{FF2B5EF4-FFF2-40B4-BE49-F238E27FC236}">
                <a16:creationId xmlns:a16="http://schemas.microsoft.com/office/drawing/2014/main" id="{B719617D-5394-8C97-8774-22E2A1B7A6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72355" y="3980956"/>
            <a:ext cx="980099" cy="908097"/>
          </a:xfrm>
          <a:prstGeom prst="rect">
            <a:avLst/>
          </a:prstGeom>
        </p:spPr>
      </p:pic>
      <p:pic>
        <p:nvPicPr>
          <p:cNvPr id="12" name="Graphic 11" descr="Zon met effen opvulling">
            <a:extLst>
              <a:ext uri="{FF2B5EF4-FFF2-40B4-BE49-F238E27FC236}">
                <a16:creationId xmlns:a16="http://schemas.microsoft.com/office/drawing/2014/main" id="{4233D38A-3726-490B-D54B-A3067D8750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15092" y="3972594"/>
            <a:ext cx="980100" cy="917307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9C383C33-9109-792D-D77B-BB2094225282}"/>
              </a:ext>
            </a:extLst>
          </p:cNvPr>
          <p:cNvSpPr txBox="1"/>
          <p:nvPr/>
        </p:nvSpPr>
        <p:spPr>
          <a:xfrm>
            <a:off x="4306786" y="5321617"/>
            <a:ext cx="2394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err="1">
                <a:latin typeface="Arial" panose="020B0604020202020204" pitchFamily="34" charset="0"/>
                <a:cs typeface="Arial" panose="020B0604020202020204" pitchFamily="34" charset="0"/>
              </a:rPr>
              <a:t>Bright</a:t>
            </a:r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 sources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A-team sources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8969A71-5C85-506A-3287-02DA551C7BCB}"/>
              </a:ext>
            </a:extLst>
          </p:cNvPr>
          <p:cNvSpPr txBox="1"/>
          <p:nvPr/>
        </p:nvSpPr>
        <p:spPr>
          <a:xfrm>
            <a:off x="6540997" y="5323804"/>
            <a:ext cx="31026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nl-NL" sz="240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err="1">
                <a:latin typeface="Arial" panose="020B0604020202020204" pitchFamily="34" charset="0"/>
                <a:cs typeface="Arial" panose="020B0604020202020204" pitchFamily="34" charset="0"/>
              </a:rPr>
              <a:t>variability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2400">
                <a:latin typeface="Arial"/>
                <a:cs typeface="Arial"/>
              </a:rPr>
              <a:t>(</a:t>
            </a:r>
            <a:r>
              <a:rPr lang="nl-NL" sz="2400" err="1">
                <a:latin typeface="Arial"/>
                <a:cs typeface="Arial"/>
              </a:rPr>
              <a:t>nulls</a:t>
            </a:r>
            <a:r>
              <a:rPr lang="nl-NL" sz="2400">
                <a:latin typeface="Arial"/>
                <a:cs typeface="Arial"/>
              </a:rPr>
              <a:t> &amp; </a:t>
            </a:r>
            <a:r>
              <a:rPr lang="nl-NL" sz="2400" err="1">
                <a:latin typeface="Arial"/>
                <a:cs typeface="Arial"/>
              </a:rPr>
              <a:t>sidelobes</a:t>
            </a:r>
            <a:r>
              <a:rPr lang="nl-NL" sz="2400">
                <a:latin typeface="Arial"/>
                <a:cs typeface="Arial"/>
              </a:rPr>
              <a:t>)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8DA6E3B-6DE0-02E7-25AA-59CCFC860916}"/>
              </a:ext>
            </a:extLst>
          </p:cNvPr>
          <p:cNvSpPr txBox="1"/>
          <p:nvPr/>
        </p:nvSpPr>
        <p:spPr>
          <a:xfrm>
            <a:off x="9357580" y="5321733"/>
            <a:ext cx="265698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NL" sz="2400" err="1">
                <a:latin typeface="Arial"/>
                <a:cs typeface="Arial"/>
              </a:rPr>
              <a:t>Signal</a:t>
            </a:r>
            <a:r>
              <a:rPr lang="nl-NL" sz="2400">
                <a:latin typeface="Arial"/>
                <a:cs typeface="Arial"/>
              </a:rPr>
              <a:t> </a:t>
            </a:r>
            <a:r>
              <a:rPr lang="nl-NL" sz="2400" err="1">
                <a:latin typeface="Arial"/>
                <a:cs typeface="Arial"/>
              </a:rPr>
              <a:t>not</a:t>
            </a:r>
            <a:r>
              <a:rPr lang="nl-NL" sz="2400">
                <a:latin typeface="Arial"/>
                <a:cs typeface="Arial"/>
              </a:rPr>
              <a:t> </a:t>
            </a:r>
            <a:r>
              <a:rPr lang="nl-NL" sz="2400" err="1">
                <a:latin typeface="Arial"/>
                <a:cs typeface="Arial"/>
              </a:rPr>
              <a:t>detectable</a:t>
            </a:r>
            <a:endParaRPr lang="en-US" err="1"/>
          </a:p>
        </p:txBody>
      </p:sp>
      <p:pic>
        <p:nvPicPr>
          <p:cNvPr id="83" name="Graphic 82" descr="Magnifying glass with solid fill">
            <a:extLst>
              <a:ext uri="{FF2B5EF4-FFF2-40B4-BE49-F238E27FC236}">
                <a16:creationId xmlns:a16="http://schemas.microsoft.com/office/drawing/2014/main" id="{185AA954-4393-BF68-7A4F-2D75CB9C1E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54903" y="3974710"/>
            <a:ext cx="914400" cy="914400"/>
          </a:xfrm>
          <a:prstGeom prst="rect">
            <a:avLst/>
          </a:prstGeom>
        </p:spPr>
      </p:pic>
      <p:pic>
        <p:nvPicPr>
          <p:cNvPr id="85" name="Graphic 84" descr="Add with solid fill">
            <a:extLst>
              <a:ext uri="{FF2B5EF4-FFF2-40B4-BE49-F238E27FC236}">
                <a16:creationId xmlns:a16="http://schemas.microsoft.com/office/drawing/2014/main" id="{B90FB781-964C-0238-5D5A-6865FB78DD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700000">
            <a:off x="10139502" y="3987800"/>
            <a:ext cx="914400" cy="914400"/>
          </a:xfrm>
          <a:prstGeom prst="rect">
            <a:avLst/>
          </a:prstGeom>
        </p:spPr>
      </p:pic>
      <p:sp>
        <p:nvSpPr>
          <p:cNvPr id="86" name="Tekstvak 15">
            <a:extLst>
              <a:ext uri="{FF2B5EF4-FFF2-40B4-BE49-F238E27FC236}">
                <a16:creationId xmlns:a16="http://schemas.microsoft.com/office/drawing/2014/main" id="{FDF6CDCE-8F19-EDD4-2050-45DC2911917A}"/>
              </a:ext>
            </a:extLst>
          </p:cNvPr>
          <p:cNvSpPr txBox="1"/>
          <p:nvPr/>
        </p:nvSpPr>
        <p:spPr>
          <a:xfrm>
            <a:off x="1722224" y="5317160"/>
            <a:ext cx="239499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NL" sz="2400">
                <a:latin typeface="Arial"/>
                <a:cs typeface="Arial"/>
              </a:rPr>
              <a:t>High contrast </a:t>
            </a:r>
            <a:r>
              <a:rPr lang="nl-NL" sz="2400" err="1">
                <a:latin typeface="Arial"/>
                <a:cs typeface="Arial"/>
              </a:rPr>
              <a:t>study</a:t>
            </a:r>
            <a:endParaRPr lang="en-US" err="1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B82A668-B89B-5292-7E23-CCE7DF606EA5}"/>
              </a:ext>
            </a:extLst>
          </p:cNvPr>
          <p:cNvSpPr txBox="1"/>
          <p:nvPr/>
        </p:nvSpPr>
        <p:spPr>
          <a:xfrm>
            <a:off x="1729244" y="6211099"/>
            <a:ext cx="5386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talking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HBA</a:t>
            </a:r>
          </a:p>
        </p:txBody>
      </p:sp>
    </p:spTree>
    <p:extLst>
      <p:ext uri="{BB962C8B-B14F-4D97-AF65-F5344CB8AC3E}">
        <p14:creationId xmlns:p14="http://schemas.microsoft.com/office/powerpoint/2010/main" val="15888981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17C66F75-575D-9820-EA76-2161B07C7721}"/>
              </a:ext>
            </a:extLst>
          </p:cNvPr>
          <p:cNvSpPr/>
          <p:nvPr/>
        </p:nvSpPr>
        <p:spPr>
          <a:xfrm>
            <a:off x="9136872" y="4662805"/>
            <a:ext cx="2577608" cy="219519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C855E2AB-7B42-B659-FFCA-9D51DC11F451}"/>
              </a:ext>
            </a:extLst>
          </p:cNvPr>
          <p:cNvSpPr/>
          <p:nvPr/>
        </p:nvSpPr>
        <p:spPr>
          <a:xfrm>
            <a:off x="9136872" y="2321401"/>
            <a:ext cx="2577608" cy="219519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B6BDC23B-BC94-7D3C-F44E-D60A832E146A}"/>
              </a:ext>
            </a:extLst>
          </p:cNvPr>
          <p:cNvSpPr/>
          <p:nvPr/>
        </p:nvSpPr>
        <p:spPr>
          <a:xfrm>
            <a:off x="9136872" y="-20003"/>
            <a:ext cx="2577608" cy="21951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7FCAB3-6350-68C2-1CF3-06578A82B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Beams</a:t>
            </a:r>
            <a:r>
              <a:rPr lang="nl-NL"/>
              <a:t> in </a:t>
            </a:r>
            <a:r>
              <a:rPr lang="nl-NL" err="1"/>
              <a:t>calibration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E12D20-A7A6-9C84-1D77-B6341CDDA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4167" y="1500554"/>
            <a:ext cx="7562444" cy="5158691"/>
          </a:xfrm>
        </p:spPr>
        <p:txBody>
          <a:bodyPr>
            <a:normAutofit lnSpcReduction="10000"/>
          </a:bodyPr>
          <a:lstStyle/>
          <a:p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not</a:t>
            </a:r>
            <a:r>
              <a:rPr lang="nl-NL"/>
              <a:t> model </a:t>
            </a:r>
            <a:r>
              <a:rPr lang="nl-NL" err="1"/>
              <a:t>all</a:t>
            </a:r>
            <a:r>
              <a:rPr lang="nl-NL"/>
              <a:t> station </a:t>
            </a:r>
            <a:r>
              <a:rPr lang="nl-NL" err="1"/>
              <a:t>beams</a:t>
            </a:r>
            <a:r>
              <a:rPr lang="nl-NL"/>
              <a:t> </a:t>
            </a:r>
            <a:r>
              <a:rPr lang="nl-NL" err="1"/>
              <a:t>fully</a:t>
            </a:r>
            <a:endParaRPr lang="nl-NL"/>
          </a:p>
          <a:p>
            <a:pPr lvl="1"/>
            <a:r>
              <a:rPr lang="nl-NL"/>
              <a:t>In-situ </a:t>
            </a:r>
            <a:r>
              <a:rPr lang="nl-NL" err="1"/>
              <a:t>spatiotemporal</a:t>
            </a:r>
            <a:r>
              <a:rPr lang="nl-NL"/>
              <a:t> </a:t>
            </a:r>
            <a:r>
              <a:rPr lang="nl-NL" err="1"/>
              <a:t>variations</a:t>
            </a:r>
            <a:r>
              <a:rPr lang="nl-NL"/>
              <a:t>, </a:t>
            </a:r>
            <a:r>
              <a:rPr lang="nl-NL" err="1"/>
              <a:t>mutual</a:t>
            </a:r>
            <a:r>
              <a:rPr lang="nl-NL"/>
              <a:t> </a:t>
            </a:r>
            <a:r>
              <a:rPr lang="nl-NL" err="1"/>
              <a:t>coupling</a:t>
            </a:r>
            <a:r>
              <a:rPr lang="nl-NL"/>
              <a:t>, manufacturing </a:t>
            </a:r>
            <a:r>
              <a:rPr lang="nl-NL" err="1"/>
              <a:t>variations</a:t>
            </a:r>
            <a:r>
              <a:rPr lang="nl-NL"/>
              <a:t> etc.</a:t>
            </a:r>
          </a:p>
          <a:p>
            <a:r>
              <a:rPr lang="nl-NL"/>
              <a:t>Both </a:t>
            </a:r>
            <a:r>
              <a:rPr lang="nl-NL" err="1"/>
              <a:t>Sagecal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 DDECal </a:t>
            </a:r>
            <a:r>
              <a:rPr lang="nl-NL" err="1"/>
              <a:t>contain</a:t>
            </a:r>
            <a:r>
              <a:rPr lang="nl-NL"/>
              <a:t>:</a:t>
            </a:r>
          </a:p>
          <a:p>
            <a:pPr lvl="1"/>
            <a:r>
              <a:rPr lang="nl-NL" err="1"/>
              <a:t>Dipole</a:t>
            </a:r>
            <a:r>
              <a:rPr lang="nl-NL"/>
              <a:t> </a:t>
            </a:r>
            <a:r>
              <a:rPr lang="nl-NL" err="1"/>
              <a:t>beam</a:t>
            </a:r>
            <a:r>
              <a:rPr lang="nl-NL"/>
              <a:t> (EM </a:t>
            </a:r>
            <a:r>
              <a:rPr lang="nl-NL" err="1"/>
              <a:t>simulated</a:t>
            </a:r>
            <a:r>
              <a:rPr lang="nl-NL"/>
              <a:t> model)</a:t>
            </a:r>
          </a:p>
          <a:p>
            <a:pPr lvl="1"/>
            <a:r>
              <a:rPr lang="nl-NL"/>
              <a:t>Array factor of </a:t>
            </a:r>
            <a:r>
              <a:rPr lang="nl-NL" err="1"/>
              <a:t>all</a:t>
            </a:r>
            <a:r>
              <a:rPr lang="nl-NL"/>
              <a:t> </a:t>
            </a:r>
            <a:r>
              <a:rPr lang="nl-NL" err="1"/>
              <a:t>dipoles</a:t>
            </a:r>
            <a:endParaRPr lang="nl-NL"/>
          </a:p>
          <a:p>
            <a:pPr lvl="1"/>
            <a:r>
              <a:rPr lang="nl-NL" err="1"/>
              <a:t>Tile</a:t>
            </a:r>
            <a:r>
              <a:rPr lang="nl-NL"/>
              <a:t> </a:t>
            </a:r>
            <a:r>
              <a:rPr lang="nl-NL" err="1"/>
              <a:t>flagging</a:t>
            </a:r>
            <a:endParaRPr lang="nl-NL"/>
          </a:p>
          <a:p>
            <a:pPr lvl="1"/>
            <a:r>
              <a:rPr lang="nl-NL"/>
              <a:t>Option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calibrate</a:t>
            </a:r>
            <a:r>
              <a:rPr lang="nl-NL"/>
              <a:t> on a station level</a:t>
            </a:r>
          </a:p>
          <a:p>
            <a:r>
              <a:rPr lang="nl-NL" err="1"/>
              <a:t>Neither</a:t>
            </a:r>
            <a:r>
              <a:rPr lang="nl-NL"/>
              <a:t> have:</a:t>
            </a:r>
          </a:p>
          <a:p>
            <a:pPr lvl="1"/>
            <a:r>
              <a:rPr lang="nl-NL"/>
              <a:t>Full array EM </a:t>
            </a:r>
            <a:r>
              <a:rPr lang="nl-NL" err="1"/>
              <a:t>simulation</a:t>
            </a:r>
            <a:r>
              <a:rPr lang="nl-NL"/>
              <a:t> (</a:t>
            </a:r>
            <a:r>
              <a:rPr lang="nl-NL" err="1"/>
              <a:t>not</a:t>
            </a:r>
            <a:r>
              <a:rPr lang="nl-NL"/>
              <a:t> </a:t>
            </a:r>
            <a:r>
              <a:rPr lang="nl-NL" err="1"/>
              <a:t>feasible</a:t>
            </a:r>
            <a:r>
              <a:rPr lang="nl-NL"/>
              <a:t>)</a:t>
            </a:r>
          </a:p>
          <a:p>
            <a:pPr lvl="1"/>
            <a:r>
              <a:rPr lang="nl-NL"/>
              <a:t>Discrete </a:t>
            </a:r>
            <a:r>
              <a:rPr lang="nl-NL" err="1"/>
              <a:t>analogue</a:t>
            </a:r>
            <a:r>
              <a:rPr lang="nl-NL"/>
              <a:t> </a:t>
            </a:r>
            <a:r>
              <a:rPr lang="nl-NL" err="1"/>
              <a:t>beamformer</a:t>
            </a:r>
            <a:endParaRPr lang="nl-NL"/>
          </a:p>
          <a:p>
            <a:pPr lvl="1"/>
            <a:r>
              <a:rPr lang="nl-NL"/>
              <a:t>Intra-</a:t>
            </a:r>
            <a:r>
              <a:rPr lang="nl-NL" err="1"/>
              <a:t>tile</a:t>
            </a:r>
            <a:r>
              <a:rPr lang="nl-NL"/>
              <a:t> </a:t>
            </a:r>
            <a:r>
              <a:rPr lang="nl-NL" err="1"/>
              <a:t>flagging</a:t>
            </a:r>
            <a:endParaRPr lang="nl-NL"/>
          </a:p>
          <a:p>
            <a:pPr lvl="1"/>
            <a:r>
              <a:rPr lang="nl-NL"/>
              <a:t>Option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calibrate</a:t>
            </a:r>
            <a:r>
              <a:rPr lang="nl-NL"/>
              <a:t> on a </a:t>
            </a:r>
            <a:r>
              <a:rPr lang="nl-NL" err="1"/>
              <a:t>lower</a:t>
            </a:r>
            <a:r>
              <a:rPr lang="nl-NL"/>
              <a:t> level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0070C5E-A341-2AF4-A0FB-5A7F220A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40</a:t>
            </a:fld>
            <a:endParaRPr lang="en-US"/>
          </a:p>
        </p:txBody>
      </p:sp>
      <p:pic>
        <p:nvPicPr>
          <p:cNvPr id="5" name="Tijdelijke aanduiding voor inhoud 6" descr="Afbeelding met tekst, schermopname, Kleurrijkheid, diagram&#10;&#10;Automatisch gegenereerde beschrijving">
            <a:extLst>
              <a:ext uri="{FF2B5EF4-FFF2-40B4-BE49-F238E27FC236}">
                <a16:creationId xmlns:a16="http://schemas.microsoft.com/office/drawing/2014/main" id="{44FEC3C1-AD93-7351-ADC9-00DD0ECE9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9" r="74722" b="18198"/>
          <a:stretch/>
        </p:blipFill>
        <p:spPr>
          <a:xfrm>
            <a:off x="9372334" y="148272"/>
            <a:ext cx="2150357" cy="1869440"/>
          </a:xfrm>
          <a:prstGeom prst="rect">
            <a:avLst/>
          </a:prstGeom>
        </p:spPr>
      </p:pic>
      <p:pic>
        <p:nvPicPr>
          <p:cNvPr id="6" name="Tijdelijke aanduiding voor inhoud 6" descr="Afbeelding met tekst, schermopname, Kleurrijkheid, diagram&#10;&#10;Automatisch gegenereerde beschrijving">
            <a:extLst>
              <a:ext uri="{FF2B5EF4-FFF2-40B4-BE49-F238E27FC236}">
                <a16:creationId xmlns:a16="http://schemas.microsoft.com/office/drawing/2014/main" id="{CB06C3F1-F682-34BE-0FEC-250DFA198F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2" t="43137" r="50000" b="19229"/>
          <a:stretch/>
        </p:blipFill>
        <p:spPr>
          <a:xfrm>
            <a:off x="9392654" y="2548414"/>
            <a:ext cx="2150357" cy="1782763"/>
          </a:xfrm>
          <a:prstGeom prst="rect">
            <a:avLst/>
          </a:prstGeom>
        </p:spPr>
      </p:pic>
      <p:pic>
        <p:nvPicPr>
          <p:cNvPr id="7" name="Tijdelijke aanduiding voor inhoud 6" descr="Afbeelding met tekst, schermopname, Kleurrijkheid, diagram&#10;&#10;Automatisch gegenereerde beschrijving">
            <a:extLst>
              <a:ext uri="{FF2B5EF4-FFF2-40B4-BE49-F238E27FC236}">
                <a16:creationId xmlns:a16="http://schemas.microsoft.com/office/drawing/2014/main" id="{530FAA64-43F9-921C-ECC1-31CA76D36F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3283" r="24722" b="19083"/>
          <a:stretch/>
        </p:blipFill>
        <p:spPr>
          <a:xfrm>
            <a:off x="9392654" y="4876482"/>
            <a:ext cx="2150357" cy="1782763"/>
          </a:xfrm>
          <a:prstGeom prst="rect">
            <a:avLst/>
          </a:prstGeom>
        </p:spPr>
      </p:pic>
      <p:grpSp>
        <p:nvGrpSpPr>
          <p:cNvPr id="25" name="Groep 24">
            <a:extLst>
              <a:ext uri="{FF2B5EF4-FFF2-40B4-BE49-F238E27FC236}">
                <a16:creationId xmlns:a16="http://schemas.microsoft.com/office/drawing/2014/main" id="{65773CF2-2498-2779-48D5-8FF7EF9957B0}"/>
              </a:ext>
            </a:extLst>
          </p:cNvPr>
          <p:cNvGrpSpPr/>
          <p:nvPr/>
        </p:nvGrpSpPr>
        <p:grpSpPr>
          <a:xfrm>
            <a:off x="1646538" y="3087371"/>
            <a:ext cx="531556" cy="3127424"/>
            <a:chOff x="1651954" y="2818718"/>
            <a:chExt cx="253841" cy="3733565"/>
          </a:xfrm>
        </p:grpSpPr>
        <p:sp>
          <p:nvSpPr>
            <p:cNvPr id="12" name="Rechthoek: afgeronde hoeken 11">
              <a:extLst>
                <a:ext uri="{FF2B5EF4-FFF2-40B4-BE49-F238E27FC236}">
                  <a16:creationId xmlns:a16="http://schemas.microsoft.com/office/drawing/2014/main" id="{BEE7FCA6-1172-C2DA-D8F4-CE163AA467AC}"/>
                </a:ext>
              </a:extLst>
            </p:cNvPr>
            <p:cNvSpPr/>
            <p:nvPr/>
          </p:nvSpPr>
          <p:spPr>
            <a:xfrm>
              <a:off x="1804195" y="2818718"/>
              <a:ext cx="101600" cy="22701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5440191D-DF80-E55F-F39C-12549450BCD0}"/>
                </a:ext>
              </a:extLst>
            </p:cNvPr>
            <p:cNvSpPr/>
            <p:nvPr/>
          </p:nvSpPr>
          <p:spPr>
            <a:xfrm>
              <a:off x="1804195" y="3239469"/>
              <a:ext cx="101600" cy="227014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: afgeronde hoeken 13">
              <a:extLst>
                <a:ext uri="{FF2B5EF4-FFF2-40B4-BE49-F238E27FC236}">
                  <a16:creationId xmlns:a16="http://schemas.microsoft.com/office/drawing/2014/main" id="{081E4784-F329-B5ED-0460-36497B2B3C74}"/>
                </a:ext>
              </a:extLst>
            </p:cNvPr>
            <p:cNvSpPr/>
            <p:nvPr/>
          </p:nvSpPr>
          <p:spPr>
            <a:xfrm>
              <a:off x="1663246" y="3239469"/>
              <a:ext cx="101600" cy="22701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: afgeronde hoeken 14">
              <a:extLst>
                <a:ext uri="{FF2B5EF4-FFF2-40B4-BE49-F238E27FC236}">
                  <a16:creationId xmlns:a16="http://schemas.microsoft.com/office/drawing/2014/main" id="{06610655-CC79-F924-A166-468DFF4A48CE}"/>
                </a:ext>
              </a:extLst>
            </p:cNvPr>
            <p:cNvSpPr/>
            <p:nvPr/>
          </p:nvSpPr>
          <p:spPr>
            <a:xfrm>
              <a:off x="1804195" y="3660220"/>
              <a:ext cx="101600" cy="227013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: afgeronde hoeken 15">
              <a:extLst>
                <a:ext uri="{FF2B5EF4-FFF2-40B4-BE49-F238E27FC236}">
                  <a16:creationId xmlns:a16="http://schemas.microsoft.com/office/drawing/2014/main" id="{A1B022A0-A75B-490D-D5DA-8F8896B2A3F0}"/>
                </a:ext>
              </a:extLst>
            </p:cNvPr>
            <p:cNvSpPr/>
            <p:nvPr/>
          </p:nvSpPr>
          <p:spPr>
            <a:xfrm>
              <a:off x="1804195" y="5498312"/>
              <a:ext cx="101600" cy="227013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001BD6E5-59C2-CF3A-E74E-0D282539C98E}"/>
                </a:ext>
              </a:extLst>
            </p:cNvPr>
            <p:cNvSpPr/>
            <p:nvPr/>
          </p:nvSpPr>
          <p:spPr>
            <a:xfrm>
              <a:off x="1804195" y="5927679"/>
              <a:ext cx="101600" cy="22701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: afgeronde hoeken 17">
              <a:extLst>
                <a:ext uri="{FF2B5EF4-FFF2-40B4-BE49-F238E27FC236}">
                  <a16:creationId xmlns:a16="http://schemas.microsoft.com/office/drawing/2014/main" id="{7BA49880-E7D2-E923-EF71-902BBEFE03D1}"/>
                </a:ext>
              </a:extLst>
            </p:cNvPr>
            <p:cNvSpPr/>
            <p:nvPr/>
          </p:nvSpPr>
          <p:spPr>
            <a:xfrm>
              <a:off x="1804195" y="6325266"/>
              <a:ext cx="101600" cy="227013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: afgeronde hoeken 18">
              <a:extLst>
                <a:ext uri="{FF2B5EF4-FFF2-40B4-BE49-F238E27FC236}">
                  <a16:creationId xmlns:a16="http://schemas.microsoft.com/office/drawing/2014/main" id="{320734E2-C432-523C-2D62-058AC1DCCEFF}"/>
                </a:ext>
              </a:extLst>
            </p:cNvPr>
            <p:cNvSpPr/>
            <p:nvPr/>
          </p:nvSpPr>
          <p:spPr>
            <a:xfrm>
              <a:off x="1651954" y="6325270"/>
              <a:ext cx="101600" cy="22701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7D8B6B65-E956-8D12-BC82-790E4332091C}"/>
              </a:ext>
            </a:extLst>
          </p:cNvPr>
          <p:cNvSpPr txBox="1"/>
          <p:nvPr/>
        </p:nvSpPr>
        <p:spPr>
          <a:xfrm>
            <a:off x="11638895" y="310196"/>
            <a:ext cx="461665" cy="17075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nl-NL" err="1">
                <a:solidFill>
                  <a:schemeClr val="tx2"/>
                </a:solidFill>
              </a:rPr>
              <a:t>Dipole</a:t>
            </a:r>
            <a:endParaRPr lang="nl-NL">
              <a:solidFill>
                <a:schemeClr val="tx2"/>
              </a:solidFill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2901871-083E-58FF-DBCA-9CA1F3A8AD45}"/>
              </a:ext>
            </a:extLst>
          </p:cNvPr>
          <p:cNvSpPr txBox="1"/>
          <p:nvPr/>
        </p:nvSpPr>
        <p:spPr>
          <a:xfrm>
            <a:off x="11649055" y="2586037"/>
            <a:ext cx="461665" cy="17075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nl-NL" err="1">
                <a:solidFill>
                  <a:schemeClr val="accent3"/>
                </a:solidFill>
              </a:rPr>
              <a:t>Tile</a:t>
            </a:r>
            <a:r>
              <a:rPr lang="nl-NL">
                <a:solidFill>
                  <a:schemeClr val="accent3"/>
                </a:solidFill>
              </a:rPr>
              <a:t> array factor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63FFEDEB-A279-7511-CA2A-65CB9D72B594}"/>
              </a:ext>
            </a:extLst>
          </p:cNvPr>
          <p:cNvSpPr txBox="1"/>
          <p:nvPr/>
        </p:nvSpPr>
        <p:spPr>
          <a:xfrm>
            <a:off x="11649055" y="4807426"/>
            <a:ext cx="461665" cy="191404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nl-NL">
                <a:solidFill>
                  <a:schemeClr val="accent4"/>
                </a:solidFill>
              </a:rPr>
              <a:t>Station array factor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CD31F506-949E-C660-549B-5DD4846EAB9D}"/>
              </a:ext>
            </a:extLst>
          </p:cNvPr>
          <p:cNvSpPr/>
          <p:nvPr/>
        </p:nvSpPr>
        <p:spPr>
          <a:xfrm>
            <a:off x="9982200" y="2548414"/>
            <a:ext cx="826477" cy="1244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38EB2649-229D-C49C-C3A1-36EC14EA6791}"/>
              </a:ext>
            </a:extLst>
          </p:cNvPr>
          <p:cNvSpPr/>
          <p:nvPr/>
        </p:nvSpPr>
        <p:spPr>
          <a:xfrm>
            <a:off x="9883222" y="4880988"/>
            <a:ext cx="826477" cy="1244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0385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0F50F7D4-D974-C4A5-0B4C-F828DFD5BB16}"/>
              </a:ext>
            </a:extLst>
          </p:cNvPr>
          <p:cNvSpPr txBox="1">
            <a:spLocks/>
          </p:cNvSpPr>
          <p:nvPr/>
        </p:nvSpPr>
        <p:spPr>
          <a:xfrm>
            <a:off x="1720626" y="340020"/>
            <a:ext cx="96296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/>
              <a:t>The issue </a:t>
            </a:r>
            <a:r>
              <a:rPr lang="nl-NL" err="1"/>
              <a:t>with</a:t>
            </a:r>
            <a:r>
              <a:rPr lang="nl-NL"/>
              <a:t> </a:t>
            </a:r>
            <a:r>
              <a:rPr lang="nl-NL" err="1"/>
              <a:t>modelling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beam</a:t>
            </a:r>
            <a:endParaRPr lang="nl-NL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E86FABB9-0663-0D2D-E12A-63178F55359C}"/>
              </a:ext>
            </a:extLst>
          </p:cNvPr>
          <p:cNvSpPr txBox="1">
            <a:spLocks/>
          </p:cNvSpPr>
          <p:nvPr/>
        </p:nvSpPr>
        <p:spPr>
          <a:xfrm>
            <a:off x="1720626" y="1334874"/>
            <a:ext cx="96296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A small error </a:t>
            </a:r>
            <a:r>
              <a:rPr lang="nl-NL" err="1"/>
              <a:t>can</a:t>
            </a:r>
            <a:r>
              <a:rPr lang="nl-NL"/>
              <a:t> move a </a:t>
            </a:r>
            <a:r>
              <a:rPr lang="nl-NL" err="1"/>
              <a:t>null</a:t>
            </a:r>
            <a:r>
              <a:rPr lang="nl-NL"/>
              <a:t> / </a:t>
            </a:r>
            <a:r>
              <a:rPr lang="nl-NL" err="1"/>
              <a:t>grating</a:t>
            </a:r>
            <a:r>
              <a:rPr lang="nl-NL"/>
              <a:t> </a:t>
            </a:r>
            <a:r>
              <a:rPr lang="nl-NL" err="1"/>
              <a:t>lobe</a:t>
            </a:r>
            <a:r>
              <a:rPr lang="nl-NL"/>
              <a:t> </a:t>
            </a:r>
            <a:r>
              <a:rPr lang="nl-NL" err="1"/>
              <a:t>significantly</a:t>
            </a:r>
            <a:endParaRPr lang="nl-NL"/>
          </a:p>
          <a:p>
            <a:r>
              <a:rPr lang="nl-NL" err="1"/>
              <a:t>Analogue</a:t>
            </a:r>
            <a:r>
              <a:rPr lang="nl-NL"/>
              <a:t> </a:t>
            </a:r>
            <a:r>
              <a:rPr lang="nl-NL" err="1"/>
              <a:t>tile</a:t>
            </a:r>
            <a:r>
              <a:rPr lang="nl-NL"/>
              <a:t> </a:t>
            </a:r>
            <a:r>
              <a:rPr lang="nl-NL" err="1"/>
              <a:t>beamformer</a:t>
            </a:r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34A95BF-2955-D147-490D-2AFD7C449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2498" y="2335721"/>
            <a:ext cx="6243094" cy="4682321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11AEDBB-6411-3313-0AF3-7419FFB1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41</a:t>
            </a:fld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4AC5B25-051E-01CC-AC88-639222E352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6" t="129" r="-506" b="-129"/>
          <a:stretch/>
        </p:blipFill>
        <p:spPr>
          <a:xfrm>
            <a:off x="1509825" y="2356987"/>
            <a:ext cx="4979511" cy="468232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A20470E-D956-254C-8E32-9571AB7DA84F}"/>
              </a:ext>
            </a:extLst>
          </p:cNvPr>
          <p:cNvSpPr txBox="1"/>
          <p:nvPr/>
        </p:nvSpPr>
        <p:spPr>
          <a:xfrm>
            <a:off x="5865167" y="3088640"/>
            <a:ext cx="461665" cy="37333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/>
              <a:t>Voltage-beam amplitude ratio (dB)</a:t>
            </a:r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FF0656A-40DC-40CA-A788-DF3283BBD3DA}"/>
              </a:ext>
            </a:extLst>
          </p:cNvPr>
          <p:cNvSpPr txBox="1"/>
          <p:nvPr/>
        </p:nvSpPr>
        <p:spPr>
          <a:xfrm>
            <a:off x="10984348" y="2966720"/>
            <a:ext cx="461665" cy="3891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/>
              <a:t>Voltage-beam phase difference (rad)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31896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B1D578-5B68-9C59-D63D-CDE396949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Smoothing</a:t>
            </a:r>
            <a:r>
              <a:rPr lang="nl-NL"/>
              <a:t> tests </a:t>
            </a:r>
            <a:r>
              <a:rPr lang="nl-NL" err="1"/>
              <a:t>DDEcal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010D70-0DD3-1067-8A56-8B94D7E08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Ook met </a:t>
            </a:r>
            <a:r>
              <a:rPr lang="nl-NL" err="1"/>
              <a:t>beam</a:t>
            </a:r>
            <a:r>
              <a:rPr lang="nl-NL"/>
              <a:t> error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72D8523-42E4-2A8C-B821-9BDAE042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185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7A7FB-25DF-7A9D-6763-0F8C4EBDE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Better</a:t>
            </a:r>
            <a:r>
              <a:rPr lang="nl-NL"/>
              <a:t> model!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43F530-9B17-1679-CB01-853BBEAFE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err="1"/>
              <a:t>Temperature</a:t>
            </a:r>
            <a:r>
              <a:rPr lang="nl-NL"/>
              <a:t> drift [ref]</a:t>
            </a:r>
          </a:p>
          <a:p>
            <a:r>
              <a:rPr lang="nl-NL" err="1"/>
              <a:t>Elements</a:t>
            </a:r>
            <a:r>
              <a:rPr lang="nl-NL"/>
              <a:t> </a:t>
            </a:r>
            <a:r>
              <a:rPr lang="nl-NL" err="1"/>
              <a:t>breaking</a:t>
            </a:r>
            <a:endParaRPr lang="nl-NL"/>
          </a:p>
          <a:p>
            <a:r>
              <a:rPr lang="nl-NL"/>
              <a:t>Discrete steering</a:t>
            </a:r>
          </a:p>
          <a:p>
            <a:r>
              <a:rPr lang="nl-NL" err="1"/>
              <a:t>Higher</a:t>
            </a:r>
            <a:r>
              <a:rPr lang="nl-NL"/>
              <a:t> order </a:t>
            </a:r>
            <a:r>
              <a:rPr lang="nl-NL" err="1"/>
              <a:t>effects</a:t>
            </a:r>
            <a:r>
              <a:rPr lang="nl-NL"/>
              <a:t> (</a:t>
            </a:r>
            <a:r>
              <a:rPr lang="nl-NL" err="1"/>
              <a:t>mutual</a:t>
            </a:r>
            <a:r>
              <a:rPr lang="nl-NL"/>
              <a:t> </a:t>
            </a:r>
            <a:r>
              <a:rPr lang="nl-NL" err="1"/>
              <a:t>coupling</a:t>
            </a:r>
            <a:r>
              <a:rPr lang="nl-NL"/>
              <a:t>, </a:t>
            </a:r>
            <a:r>
              <a:rPr lang="nl-NL" err="1"/>
              <a:t>manufactoring</a:t>
            </a:r>
            <a:r>
              <a:rPr lang="nl-NL"/>
              <a:t> </a:t>
            </a:r>
            <a:r>
              <a:rPr lang="nl-NL" err="1"/>
              <a:t>variation</a:t>
            </a:r>
            <a:r>
              <a:rPr lang="nl-NL"/>
              <a:t> </a:t>
            </a:r>
            <a:r>
              <a:rPr lang="nl-NL" err="1"/>
              <a:t>etc</a:t>
            </a:r>
            <a:r>
              <a:rPr lang="nl-NL"/>
              <a:t>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0C2F36-072A-867F-0189-1C0FBE715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093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17BDA7DF-8FF1-2CAB-7205-814811DDF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516" y="2451572"/>
            <a:ext cx="5052484" cy="37893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A3A010-547C-7EDB-0E49-BDF2BB8D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err="1"/>
              <a:t>Displacing</a:t>
            </a:r>
            <a:r>
              <a:rPr lang="nl-NL"/>
              <a:t> </a:t>
            </a:r>
            <a:r>
              <a:rPr lang="nl-NL" err="1"/>
              <a:t>nulls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8A9B79-E920-DBB8-CB09-E7D0D99AD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4166" y="1825625"/>
            <a:ext cx="5641834" cy="4351338"/>
          </a:xfrm>
        </p:spPr>
        <p:txBody>
          <a:bodyPr/>
          <a:lstStyle/>
          <a:p>
            <a:r>
              <a:rPr lang="nl-NL"/>
              <a:t>A small error </a:t>
            </a:r>
            <a:r>
              <a:rPr lang="nl-NL" err="1"/>
              <a:t>can</a:t>
            </a:r>
            <a:r>
              <a:rPr lang="nl-NL"/>
              <a:t> move a </a:t>
            </a:r>
            <a:r>
              <a:rPr lang="nl-NL" err="1"/>
              <a:t>null</a:t>
            </a:r>
            <a:r>
              <a:rPr lang="nl-NL"/>
              <a:t> </a:t>
            </a:r>
            <a:r>
              <a:rPr lang="nl-NL" err="1"/>
              <a:t>significantly</a:t>
            </a:r>
            <a:r>
              <a:rPr lang="nl-NL"/>
              <a:t> </a:t>
            </a:r>
          </a:p>
          <a:p>
            <a:pPr lvl="1"/>
            <a:r>
              <a:rPr lang="nl-NL"/>
              <a:t>A </a:t>
            </a:r>
            <a:r>
              <a:rPr lang="nl-NL" err="1"/>
              <a:t>null</a:t>
            </a:r>
            <a:r>
              <a:rPr lang="nl-NL"/>
              <a:t> </a:t>
            </a:r>
            <a:r>
              <a:rPr lang="nl-NL" err="1"/>
              <a:t>moving</a:t>
            </a:r>
            <a:r>
              <a:rPr lang="nl-NL"/>
              <a:t> has 2 </a:t>
            </a:r>
            <a:r>
              <a:rPr lang="nl-NL" err="1"/>
              <a:t>effects</a:t>
            </a:r>
            <a:endParaRPr lang="nl-NL"/>
          </a:p>
          <a:p>
            <a:pPr lvl="2"/>
            <a:r>
              <a:rPr lang="nl-NL"/>
              <a:t>A </a:t>
            </a:r>
            <a:r>
              <a:rPr lang="nl-NL" err="1"/>
              <a:t>null</a:t>
            </a:r>
            <a:r>
              <a:rPr lang="nl-NL"/>
              <a:t> in data but </a:t>
            </a:r>
            <a:r>
              <a:rPr lang="nl-NL" err="1"/>
              <a:t>not</a:t>
            </a:r>
            <a:r>
              <a:rPr lang="nl-NL"/>
              <a:t> in model</a:t>
            </a:r>
          </a:p>
          <a:p>
            <a:pPr lvl="2"/>
            <a:r>
              <a:rPr lang="nl-NL"/>
              <a:t>A </a:t>
            </a:r>
            <a:r>
              <a:rPr lang="nl-NL" err="1"/>
              <a:t>null</a:t>
            </a:r>
            <a:r>
              <a:rPr lang="nl-NL"/>
              <a:t> in model but </a:t>
            </a:r>
            <a:r>
              <a:rPr lang="nl-NL" err="1"/>
              <a:t>not</a:t>
            </a:r>
            <a:r>
              <a:rPr lang="nl-NL"/>
              <a:t> in data</a:t>
            </a:r>
          </a:p>
          <a:p>
            <a:r>
              <a:rPr lang="nl-NL"/>
              <a:t>A real </a:t>
            </a:r>
            <a:r>
              <a:rPr lang="nl-NL" err="1"/>
              <a:t>beam</a:t>
            </a:r>
            <a:r>
              <a:rPr lang="nl-NL"/>
              <a:t> </a:t>
            </a:r>
            <a:r>
              <a:rPr lang="nl-NL" err="1"/>
              <a:t>will</a:t>
            </a:r>
            <a:r>
              <a:rPr lang="nl-NL"/>
              <a:t> </a:t>
            </a:r>
            <a:r>
              <a:rPr lang="nl-NL" err="1"/>
              <a:t>always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more </a:t>
            </a:r>
            <a:r>
              <a:rPr lang="nl-NL" err="1"/>
              <a:t>smooth</a:t>
            </a:r>
            <a:r>
              <a:rPr lang="nl-NL"/>
              <a:t> </a:t>
            </a:r>
            <a:r>
              <a:rPr lang="nl-NL" err="1"/>
              <a:t>than</a:t>
            </a:r>
            <a:r>
              <a:rPr lang="nl-NL"/>
              <a:t> a model </a:t>
            </a:r>
            <a:r>
              <a:rPr lang="nl-NL" err="1"/>
              <a:t>beam</a:t>
            </a:r>
            <a:endParaRPr lang="nl-NL"/>
          </a:p>
          <a:p>
            <a:pPr lvl="1"/>
            <a:r>
              <a:rPr lang="nl-NL"/>
              <a:t>Real array </a:t>
            </a:r>
            <a:r>
              <a:rPr lang="nl-NL" err="1"/>
              <a:t>less</a:t>
            </a:r>
            <a:r>
              <a:rPr lang="nl-NL"/>
              <a:t> </a:t>
            </a:r>
            <a:r>
              <a:rPr lang="nl-NL" err="1"/>
              <a:t>regular</a:t>
            </a:r>
            <a:r>
              <a:rPr lang="nl-NL"/>
              <a:t> </a:t>
            </a:r>
            <a:r>
              <a:rPr lang="nl-NL">
                <a:sym typeface="Wingdings" panose="05000000000000000000" pitchFamily="2" charset="2"/>
              </a:rPr>
              <a:t> </a:t>
            </a:r>
            <a:r>
              <a:rPr lang="nl-NL" err="1">
                <a:sym typeface="Wingdings" panose="05000000000000000000" pitchFamily="2" charset="2"/>
              </a:rPr>
              <a:t>helps</a:t>
            </a:r>
            <a:r>
              <a:rPr lang="nl-NL">
                <a:sym typeface="Wingdings" panose="05000000000000000000" pitchFamily="2" charset="2"/>
              </a:rPr>
              <a:t> </a:t>
            </a:r>
            <a:r>
              <a:rPr lang="nl-NL" err="1">
                <a:sym typeface="Wingdings" panose="05000000000000000000" pitchFamily="2" charset="2"/>
              </a:rPr>
              <a:t>with</a:t>
            </a:r>
            <a:r>
              <a:rPr lang="nl-NL">
                <a:sym typeface="Wingdings" panose="05000000000000000000" pitchFamily="2" charset="2"/>
              </a:rPr>
              <a:t> data </a:t>
            </a:r>
            <a:r>
              <a:rPr lang="nl-NL" err="1">
                <a:sym typeface="Wingdings" panose="05000000000000000000" pitchFamily="2" charset="2"/>
              </a:rPr>
              <a:t>nulls</a:t>
            </a:r>
            <a:endParaRPr lang="nl-NL">
              <a:sym typeface="Wingdings" panose="05000000000000000000" pitchFamily="2" charset="2"/>
            </a:endParaRPr>
          </a:p>
          <a:p>
            <a:pPr lvl="1"/>
            <a:r>
              <a:rPr lang="nl-NL" err="1">
                <a:sym typeface="Wingdings" panose="05000000000000000000" pitchFamily="2" charset="2"/>
              </a:rPr>
              <a:t>Worry</a:t>
            </a:r>
            <a:r>
              <a:rPr lang="nl-NL">
                <a:sym typeface="Wingdings" panose="05000000000000000000" pitchFamily="2" charset="2"/>
              </a:rPr>
              <a:t> on model side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11AEDBB-6411-3313-0AF3-7419FFB1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44</a:t>
            </a:fld>
            <a:endParaRPr lang="en-US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67B284AB-457E-8A7A-8676-E00FD55919ED}"/>
              </a:ext>
            </a:extLst>
          </p:cNvPr>
          <p:cNvGrpSpPr/>
          <p:nvPr/>
        </p:nvGrpSpPr>
        <p:grpSpPr>
          <a:xfrm>
            <a:off x="6371978" y="-49212"/>
            <a:ext cx="3183467" cy="2387600"/>
            <a:chOff x="7388720" y="-108372"/>
            <a:chExt cx="4803280" cy="3602460"/>
          </a:xfrm>
        </p:grpSpPr>
        <p:pic>
          <p:nvPicPr>
            <p:cNvPr id="8" name="Afbeelding 7" descr="Afbeelding met Kleurrijkheid, schermopname, cirkel, diagram&#10;&#10;Automatisch gegenereerde beschrijving">
              <a:extLst>
                <a:ext uri="{FF2B5EF4-FFF2-40B4-BE49-F238E27FC236}">
                  <a16:creationId xmlns:a16="http://schemas.microsoft.com/office/drawing/2014/main" id="{34D74D72-433A-F4F4-E3E2-D56520073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8720" y="-108372"/>
              <a:ext cx="4803280" cy="3602460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7B0609C0-A981-ED70-9B4A-77C4F3CBC625}"/>
                </a:ext>
              </a:extLst>
            </p:cNvPr>
            <p:cNvSpPr txBox="1"/>
            <p:nvPr/>
          </p:nvSpPr>
          <p:spPr>
            <a:xfrm>
              <a:off x="7828895" y="365125"/>
              <a:ext cx="461665" cy="268287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nl-NL"/>
                <a:t>Exact model placement</a:t>
              </a:r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122BC93A-D442-B9C3-E6C7-254B0CE3FD3A}"/>
              </a:ext>
            </a:extLst>
          </p:cNvPr>
          <p:cNvGrpSpPr/>
          <p:nvPr/>
        </p:nvGrpSpPr>
        <p:grpSpPr>
          <a:xfrm>
            <a:off x="9008533" y="0"/>
            <a:ext cx="3183467" cy="2387600"/>
            <a:chOff x="7388720" y="3255540"/>
            <a:chExt cx="4803280" cy="3602460"/>
          </a:xfrm>
        </p:grpSpPr>
        <p:pic>
          <p:nvPicPr>
            <p:cNvPr id="6" name="Afbeelding 5" descr="Afbeelding met schermopname, Kleurrijkheid, cirkel&#10;&#10;Automatisch gegenereerde beschrijving">
              <a:extLst>
                <a:ext uri="{FF2B5EF4-FFF2-40B4-BE49-F238E27FC236}">
                  <a16:creationId xmlns:a16="http://schemas.microsoft.com/office/drawing/2014/main" id="{4394C72D-ABBE-D23B-323E-E46872FFA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8720" y="3255540"/>
              <a:ext cx="4803280" cy="3602460"/>
            </a:xfrm>
            <a:prstGeom prst="rect">
              <a:avLst/>
            </a:prstGeom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8CB050A8-B28F-F2C5-4F59-514BCD45A16F}"/>
                </a:ext>
              </a:extLst>
            </p:cNvPr>
            <p:cNvSpPr txBox="1"/>
            <p:nvPr/>
          </p:nvSpPr>
          <p:spPr>
            <a:xfrm>
              <a:off x="7828895" y="3646488"/>
              <a:ext cx="461665" cy="268287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l-GR"/>
                <a:t>σ</a:t>
              </a:r>
              <a:r>
                <a:rPr lang="nl-NL"/>
                <a:t>=1 cm placement </a:t>
              </a:r>
              <a:r>
                <a:rPr lang="nl-NL" err="1"/>
                <a:t>errors</a:t>
              </a:r>
              <a:endParaRPr lang="nl-NL"/>
            </a:p>
          </p:txBody>
        </p:sp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AFEFB07F-2AC0-9396-290E-0F7A0CDC35A4}"/>
              </a:ext>
            </a:extLst>
          </p:cNvPr>
          <p:cNvSpPr txBox="1"/>
          <p:nvPr/>
        </p:nvSpPr>
        <p:spPr>
          <a:xfrm>
            <a:off x="7591436" y="6240935"/>
            <a:ext cx="372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err="1"/>
              <a:t>Linear</a:t>
            </a:r>
            <a:r>
              <a:rPr lang="nl-NL"/>
              <a:t> </a:t>
            </a:r>
            <a:r>
              <a:rPr lang="nl-NL" err="1"/>
              <a:t>dipole</a:t>
            </a:r>
            <a:r>
              <a:rPr lang="nl-NL"/>
              <a:t> array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B493A7E6-4D74-D867-C5BE-08F804F92C35}"/>
              </a:ext>
            </a:extLst>
          </p:cNvPr>
          <p:cNvSpPr/>
          <p:nvPr/>
        </p:nvSpPr>
        <p:spPr>
          <a:xfrm>
            <a:off x="9982200" y="2548414"/>
            <a:ext cx="826477" cy="1244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13622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15AA1-B1F0-6EC9-9506-19A63BC33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Reweighted</a:t>
            </a:r>
            <a:r>
              <a:rPr lang="nl-NL"/>
              <a:t> </a:t>
            </a:r>
            <a:r>
              <a:rPr lang="nl-NL" err="1"/>
              <a:t>smoothing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D0CD43-EA95-AA35-C9F2-49410EFA4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Beam error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53A049A-3B2C-A261-CBDD-59D54589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45</a:t>
            </a:fld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75EB9E7-0198-5F1B-CE45-57349D2E5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" t="49838" r="-54" b="41792"/>
          <a:stretch/>
        </p:blipFill>
        <p:spPr>
          <a:xfrm>
            <a:off x="76824" y="2370137"/>
            <a:ext cx="121151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760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15AA1-B1F0-6EC9-9506-19A63BC33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Reweighted</a:t>
            </a:r>
            <a:r>
              <a:rPr lang="nl-NL"/>
              <a:t> </a:t>
            </a:r>
            <a:r>
              <a:rPr lang="nl-NL" err="1"/>
              <a:t>smoothing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D0CD43-EA95-AA35-C9F2-49410EFA4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Perfect </a:t>
            </a:r>
            <a:r>
              <a:rPr lang="nl-NL" err="1"/>
              <a:t>beam</a:t>
            </a:r>
            <a:r>
              <a:rPr lang="nl-NL"/>
              <a:t> match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53A049A-3B2C-A261-CBDD-59D54589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46</a:t>
            </a:fld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D21BB51-9D27-43C9-B2F8-7EE2CFA4D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222" r="1052" b="33334"/>
          <a:stretch/>
        </p:blipFill>
        <p:spPr>
          <a:xfrm>
            <a:off x="56631" y="1690688"/>
            <a:ext cx="12135369" cy="444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448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15AA1-B1F0-6EC9-9506-19A63BC33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Reweighted</a:t>
            </a:r>
            <a:r>
              <a:rPr lang="nl-NL"/>
              <a:t> </a:t>
            </a:r>
            <a:r>
              <a:rPr lang="nl-NL" err="1"/>
              <a:t>smoothing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D0CD43-EA95-AA35-C9F2-49410EFA4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Perfect </a:t>
            </a:r>
            <a:r>
              <a:rPr lang="nl-NL" err="1"/>
              <a:t>beam</a:t>
            </a:r>
            <a:r>
              <a:rPr lang="nl-NL"/>
              <a:t> match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53A049A-3B2C-A261-CBDD-59D54589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47</a:t>
            </a:fld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7EFD283-875D-2507-4A62-CE0EAF7F3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924" y="0"/>
            <a:ext cx="9338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04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6BE6FC-B570-0B20-26EE-984DB32D19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The </a:t>
            </a:r>
            <a:r>
              <a:rPr lang="nl-NL" err="1"/>
              <a:t>structure</a:t>
            </a:r>
            <a:r>
              <a:rPr lang="nl-NL"/>
              <a:t> </a:t>
            </a:r>
            <a:br>
              <a:rPr lang="nl-NL"/>
            </a:br>
            <a:r>
              <a:rPr lang="nl-NL"/>
              <a:t>of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beam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7847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F7B77D-70C8-4D3A-087B-93EEBA995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Beams in 4D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5B4BF9-2B27-8CC2-C348-B1528CA94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12D80F63-B936-3302-429A-F62E11D27B1E}"/>
              </a:ext>
            </a:extLst>
          </p:cNvPr>
          <p:cNvGrpSpPr/>
          <p:nvPr/>
        </p:nvGrpSpPr>
        <p:grpSpPr>
          <a:xfrm>
            <a:off x="1818640" y="1479245"/>
            <a:ext cx="2551575" cy="2098768"/>
            <a:chOff x="1818640" y="1479245"/>
            <a:chExt cx="2551575" cy="20987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18460AB4-1D50-25B7-2820-CD5952C9489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7946914"/>
                </p:ext>
              </p:extLst>
            </p:nvPr>
          </p:nvGraphicFramePr>
          <p:xfrm>
            <a:off x="1818640" y="1479245"/>
            <a:ext cx="2551575" cy="20987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106B65E2-16D5-9500-C60E-692FACDB55D2}"/>
                </a:ext>
              </a:extLst>
            </p:cNvPr>
            <p:cNvSpPr/>
            <p:nvPr/>
          </p:nvSpPr>
          <p:spPr>
            <a:xfrm>
              <a:off x="1879600" y="2987855"/>
              <a:ext cx="511175" cy="524966"/>
            </a:xfrm>
            <a:prstGeom prst="roundRect">
              <a:avLst>
                <a:gd name="adj" fmla="val 1033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Graphic 5">
              <a:extLst>
                <a:ext uri="{FF2B5EF4-FFF2-40B4-BE49-F238E27FC236}">
                  <a16:creationId xmlns:a16="http://schemas.microsoft.com/office/drawing/2014/main" id="{15D70A6A-208C-CD8E-C9BB-15A983496422}"/>
                </a:ext>
              </a:extLst>
            </p:cNvPr>
            <p:cNvSpPr/>
            <p:nvPr/>
          </p:nvSpPr>
          <p:spPr>
            <a:xfrm>
              <a:off x="1970738" y="3164898"/>
              <a:ext cx="328898" cy="170880"/>
            </a:xfrm>
            <a:custGeom>
              <a:avLst/>
              <a:gdLst>
                <a:gd name="connsiteX0" fmla="*/ -103 w 328898"/>
                <a:gd name="connsiteY0" fmla="*/ 36966 h 170880"/>
                <a:gd name="connsiteX1" fmla="*/ 112578 w 328898"/>
                <a:gd name="connsiteY1" fmla="*/ 170316 h 170880"/>
                <a:gd name="connsiteX2" fmla="*/ 216019 w 328898"/>
                <a:gd name="connsiteY2" fmla="*/ 295 h 170880"/>
                <a:gd name="connsiteX3" fmla="*/ 328796 w 328898"/>
                <a:gd name="connsiteY3" fmla="*/ 133645 h 17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898" h="170880">
                  <a:moveTo>
                    <a:pt x="-103" y="36966"/>
                  </a:moveTo>
                  <a:cubicBezTo>
                    <a:pt x="53904" y="27441"/>
                    <a:pt x="58571" y="179841"/>
                    <a:pt x="112578" y="170316"/>
                  </a:cubicBezTo>
                  <a:cubicBezTo>
                    <a:pt x="166585" y="160791"/>
                    <a:pt x="161917" y="9820"/>
                    <a:pt x="216019" y="295"/>
                  </a:cubicBezTo>
                  <a:cubicBezTo>
                    <a:pt x="270122" y="-9230"/>
                    <a:pt x="274789" y="142693"/>
                    <a:pt x="328796" y="133645"/>
                  </a:cubicBezTo>
                </a:path>
              </a:pathLst>
            </a:custGeom>
            <a:noFill/>
            <a:ln w="476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750222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F7B77D-70C8-4D3A-087B-93EEBA995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Beams</a:t>
            </a:r>
            <a:r>
              <a:rPr lang="nl-NL"/>
              <a:t> in 4D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5B4BF9-2B27-8CC2-C348-B1528CA94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0B0D170-0692-D88E-3099-27FF63ADD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535" y="4098664"/>
            <a:ext cx="2670665" cy="2665302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7143C09E-AD21-5017-713A-19EAC07716C1}"/>
              </a:ext>
            </a:extLst>
          </p:cNvPr>
          <p:cNvSpPr txBox="1"/>
          <p:nvPr/>
        </p:nvSpPr>
        <p:spPr>
          <a:xfrm>
            <a:off x="1818640" y="3671763"/>
            <a:ext cx="3960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CS002HBA0 – CS101HBA0 1.1km</a:t>
            </a:r>
            <a:endParaRPr lang="nl-NL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EE45DB59-1228-0E8D-3E27-B43B150F4E03}"/>
              </a:ext>
            </a:extLst>
          </p:cNvPr>
          <p:cNvGrpSpPr/>
          <p:nvPr/>
        </p:nvGrpSpPr>
        <p:grpSpPr>
          <a:xfrm>
            <a:off x="1818640" y="1479245"/>
            <a:ext cx="2551575" cy="2098768"/>
            <a:chOff x="1818640" y="1479245"/>
            <a:chExt cx="2551575" cy="2098768"/>
          </a:xfrm>
        </p:grpSpPr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id="{BE620AAC-74EE-5E6A-7BAF-9E3BD243282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0770439"/>
                </p:ext>
              </p:extLst>
            </p:nvPr>
          </p:nvGraphicFramePr>
          <p:xfrm>
            <a:off x="1818640" y="1479245"/>
            <a:ext cx="2551575" cy="20987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6" name="Rechthoek: afgeronde hoeken 15">
              <a:extLst>
                <a:ext uri="{FF2B5EF4-FFF2-40B4-BE49-F238E27FC236}">
                  <a16:creationId xmlns:a16="http://schemas.microsoft.com/office/drawing/2014/main" id="{83022B88-AAD9-F1C1-1405-33E96058CDD2}"/>
                </a:ext>
              </a:extLst>
            </p:cNvPr>
            <p:cNvSpPr/>
            <p:nvPr/>
          </p:nvSpPr>
          <p:spPr>
            <a:xfrm>
              <a:off x="1879600" y="2987855"/>
              <a:ext cx="511175" cy="524966"/>
            </a:xfrm>
            <a:prstGeom prst="roundRect">
              <a:avLst>
                <a:gd name="adj" fmla="val 1033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Graphic 5">
              <a:extLst>
                <a:ext uri="{FF2B5EF4-FFF2-40B4-BE49-F238E27FC236}">
                  <a16:creationId xmlns:a16="http://schemas.microsoft.com/office/drawing/2014/main" id="{00F3D8CE-BD6D-16E4-9648-083B27C1F704}"/>
                </a:ext>
              </a:extLst>
            </p:cNvPr>
            <p:cNvSpPr/>
            <p:nvPr/>
          </p:nvSpPr>
          <p:spPr>
            <a:xfrm>
              <a:off x="1970738" y="3164898"/>
              <a:ext cx="328898" cy="170880"/>
            </a:xfrm>
            <a:custGeom>
              <a:avLst/>
              <a:gdLst>
                <a:gd name="connsiteX0" fmla="*/ -103 w 328898"/>
                <a:gd name="connsiteY0" fmla="*/ 36966 h 170880"/>
                <a:gd name="connsiteX1" fmla="*/ 112578 w 328898"/>
                <a:gd name="connsiteY1" fmla="*/ 170316 h 170880"/>
                <a:gd name="connsiteX2" fmla="*/ 216019 w 328898"/>
                <a:gd name="connsiteY2" fmla="*/ 295 h 170880"/>
                <a:gd name="connsiteX3" fmla="*/ 328796 w 328898"/>
                <a:gd name="connsiteY3" fmla="*/ 133645 h 17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898" h="170880">
                  <a:moveTo>
                    <a:pt x="-103" y="36966"/>
                  </a:moveTo>
                  <a:cubicBezTo>
                    <a:pt x="53904" y="27441"/>
                    <a:pt x="58571" y="179841"/>
                    <a:pt x="112578" y="170316"/>
                  </a:cubicBezTo>
                  <a:cubicBezTo>
                    <a:pt x="166585" y="160791"/>
                    <a:pt x="161917" y="9820"/>
                    <a:pt x="216019" y="295"/>
                  </a:cubicBezTo>
                  <a:cubicBezTo>
                    <a:pt x="270122" y="-9230"/>
                    <a:pt x="274789" y="142693"/>
                    <a:pt x="328796" y="133645"/>
                  </a:cubicBezTo>
                </a:path>
              </a:pathLst>
            </a:custGeom>
            <a:noFill/>
            <a:ln w="476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111337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C405AA7-61CE-1F87-83A3-7978757D0A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40" t="12181" r="-212" b="-813"/>
          <a:stretch/>
        </p:blipFill>
        <p:spPr>
          <a:xfrm>
            <a:off x="4942149" y="675801"/>
            <a:ext cx="8072114" cy="58664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DF7B77D-70C8-4D3A-087B-93EEBA995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Beams</a:t>
            </a:r>
            <a:r>
              <a:rPr lang="nl-NL"/>
              <a:t> in 4D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5B4BF9-2B27-8CC2-C348-B1528CA94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BEFE5E7-89A4-84B6-6A21-1311C079BCAA}"/>
              </a:ext>
            </a:extLst>
          </p:cNvPr>
          <p:cNvSpPr txBox="1"/>
          <p:nvPr/>
        </p:nvSpPr>
        <p:spPr>
          <a:xfrm>
            <a:off x="10469746" y="2150059"/>
            <a:ext cx="461665" cy="30409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/>
              <a:t>Voltage-beam (dB)</a:t>
            </a:r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020AEA6-959F-843B-E866-751D3A59D8BA}"/>
              </a:ext>
            </a:extLst>
          </p:cNvPr>
          <p:cNvSpPr txBox="1"/>
          <p:nvPr/>
        </p:nvSpPr>
        <p:spPr>
          <a:xfrm>
            <a:off x="5873262" y="6102483"/>
            <a:ext cx="4594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*array factor </a:t>
            </a:r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assumes</a:t>
            </a: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omnidirectional</a:t>
            </a: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lowest</a:t>
            </a: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 level</a:t>
            </a: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1A674493-A6DD-BD14-5C5E-9C6B57E43858}"/>
              </a:ext>
            </a:extLst>
          </p:cNvPr>
          <p:cNvCxnSpPr/>
          <p:nvPr/>
        </p:nvCxnSpPr>
        <p:spPr>
          <a:xfrm>
            <a:off x="6576321" y="625098"/>
            <a:ext cx="1219327" cy="1032606"/>
          </a:xfrm>
          <a:prstGeom prst="straightConnector1">
            <a:avLst/>
          </a:prstGeom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D848ADAF-5CEC-473F-7678-573364165726}"/>
              </a:ext>
            </a:extLst>
          </p:cNvPr>
          <p:cNvSpPr txBox="1"/>
          <p:nvPr/>
        </p:nvSpPr>
        <p:spPr>
          <a:xfrm>
            <a:off x="5793363" y="130020"/>
            <a:ext cx="203802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400" err="1">
                <a:latin typeface="Arial"/>
                <a:cs typeface="Arial"/>
              </a:rPr>
              <a:t>Phase</a:t>
            </a:r>
            <a:r>
              <a:rPr lang="nl-NL" sz="2400">
                <a:latin typeface="Arial"/>
                <a:cs typeface="Arial"/>
              </a:rPr>
              <a:t> center</a:t>
            </a:r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87D94E6-3248-0829-6EA9-741590A81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535" y="4098664"/>
            <a:ext cx="2670665" cy="2665302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4CCCFD46-A864-91A9-A919-2E4B8DF03FAE}"/>
              </a:ext>
            </a:extLst>
          </p:cNvPr>
          <p:cNvSpPr txBox="1"/>
          <p:nvPr/>
        </p:nvSpPr>
        <p:spPr>
          <a:xfrm>
            <a:off x="1818640" y="3671763"/>
            <a:ext cx="3960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CS002HBA0 – CS101HBA0 1.1km</a:t>
            </a:r>
            <a:endParaRPr lang="nl-NL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49F06BF8-CB5A-8128-99EB-D0CC63B7D4C5}"/>
              </a:ext>
            </a:extLst>
          </p:cNvPr>
          <p:cNvGrpSpPr/>
          <p:nvPr/>
        </p:nvGrpSpPr>
        <p:grpSpPr>
          <a:xfrm>
            <a:off x="1818640" y="1479245"/>
            <a:ext cx="2551575" cy="2098768"/>
            <a:chOff x="1818640" y="1479245"/>
            <a:chExt cx="2551575" cy="2098768"/>
          </a:xfrm>
        </p:grpSpPr>
        <p:graphicFrame>
          <p:nvGraphicFramePr>
            <p:cNvPr id="12" name="Diagram 11">
              <a:extLst>
                <a:ext uri="{FF2B5EF4-FFF2-40B4-BE49-F238E27FC236}">
                  <a16:creationId xmlns:a16="http://schemas.microsoft.com/office/drawing/2014/main" id="{A4FEFEF6-961F-573B-2B55-A0AC41BBCF6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57329406"/>
                </p:ext>
              </p:extLst>
            </p:nvPr>
          </p:nvGraphicFramePr>
          <p:xfrm>
            <a:off x="1818640" y="1479245"/>
            <a:ext cx="2551575" cy="20987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91F03012-739B-E299-5212-413FBB8C0696}"/>
                </a:ext>
              </a:extLst>
            </p:cNvPr>
            <p:cNvSpPr/>
            <p:nvPr/>
          </p:nvSpPr>
          <p:spPr>
            <a:xfrm>
              <a:off x="1879600" y="2987855"/>
              <a:ext cx="511175" cy="524966"/>
            </a:xfrm>
            <a:prstGeom prst="roundRect">
              <a:avLst>
                <a:gd name="adj" fmla="val 10332"/>
              </a:avLst>
            </a:prstGeom>
            <a:solidFill>
              <a:srgbClr val="DCAAA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Graphic 5">
              <a:extLst>
                <a:ext uri="{FF2B5EF4-FFF2-40B4-BE49-F238E27FC236}">
                  <a16:creationId xmlns:a16="http://schemas.microsoft.com/office/drawing/2014/main" id="{EBA75AEC-3C93-AC2B-EB0E-C694E89BD27A}"/>
                </a:ext>
              </a:extLst>
            </p:cNvPr>
            <p:cNvSpPr/>
            <p:nvPr/>
          </p:nvSpPr>
          <p:spPr>
            <a:xfrm>
              <a:off x="1970738" y="3164898"/>
              <a:ext cx="328898" cy="170880"/>
            </a:xfrm>
            <a:custGeom>
              <a:avLst/>
              <a:gdLst>
                <a:gd name="connsiteX0" fmla="*/ -103 w 328898"/>
                <a:gd name="connsiteY0" fmla="*/ 36966 h 170880"/>
                <a:gd name="connsiteX1" fmla="*/ 112578 w 328898"/>
                <a:gd name="connsiteY1" fmla="*/ 170316 h 170880"/>
                <a:gd name="connsiteX2" fmla="*/ 216019 w 328898"/>
                <a:gd name="connsiteY2" fmla="*/ 295 h 170880"/>
                <a:gd name="connsiteX3" fmla="*/ 328796 w 328898"/>
                <a:gd name="connsiteY3" fmla="*/ 133645 h 17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898" h="170880">
                  <a:moveTo>
                    <a:pt x="-103" y="36966"/>
                  </a:moveTo>
                  <a:cubicBezTo>
                    <a:pt x="53904" y="27441"/>
                    <a:pt x="58571" y="179841"/>
                    <a:pt x="112578" y="170316"/>
                  </a:cubicBezTo>
                  <a:cubicBezTo>
                    <a:pt x="166585" y="160791"/>
                    <a:pt x="161917" y="9820"/>
                    <a:pt x="216019" y="295"/>
                  </a:cubicBezTo>
                  <a:cubicBezTo>
                    <a:pt x="270122" y="-9230"/>
                    <a:pt x="274789" y="142693"/>
                    <a:pt x="328796" y="133645"/>
                  </a:cubicBezTo>
                </a:path>
              </a:pathLst>
            </a:custGeom>
            <a:noFill/>
            <a:ln w="476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867679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F7B77D-70C8-4D3A-087B-93EEBA995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Beams</a:t>
            </a:r>
            <a:r>
              <a:rPr lang="nl-NL"/>
              <a:t> in 4D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B10232-F990-2E34-98FF-45F643EB78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69" t="62508" r="44143" b="33779"/>
          <a:stretch/>
        </p:blipFill>
        <p:spPr>
          <a:xfrm>
            <a:off x="11512169" y="3654206"/>
            <a:ext cx="278141" cy="280964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5971607-9BD7-0879-C8CE-E9F6C0CFA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58" t="58910" r="42372" b="37470"/>
          <a:stretch/>
        </p:blipFill>
        <p:spPr>
          <a:xfrm>
            <a:off x="11485275" y="912581"/>
            <a:ext cx="568163" cy="263804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72BF813-6044-ECE2-0797-82D3351F0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86" t="62523" r="45888" b="35743"/>
          <a:stretch/>
        </p:blipFill>
        <p:spPr>
          <a:xfrm>
            <a:off x="5293585" y="3670630"/>
            <a:ext cx="6030735" cy="268561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C41952C-64F5-8E4C-6711-8853ACE1E1CF}"/>
              </a:ext>
            </a:extLst>
          </p:cNvPr>
          <p:cNvSpPr txBox="1"/>
          <p:nvPr/>
        </p:nvSpPr>
        <p:spPr>
          <a:xfrm>
            <a:off x="11790310" y="3835928"/>
            <a:ext cx="435702" cy="333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/>
              <a:t>π</a:t>
            </a:r>
            <a:endParaRPr lang="nl-NL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4ADFC07-67C4-2FC1-E462-94E6ECA332A2}"/>
              </a:ext>
            </a:extLst>
          </p:cNvPr>
          <p:cNvSpPr txBox="1"/>
          <p:nvPr/>
        </p:nvSpPr>
        <p:spPr>
          <a:xfrm>
            <a:off x="11821696" y="6187720"/>
            <a:ext cx="435702" cy="333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/>
              <a:t>-π</a:t>
            </a:r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5C4CEB3-7AA7-FB18-6019-50B91128A20E}"/>
              </a:ext>
            </a:extLst>
          </p:cNvPr>
          <p:cNvSpPr txBox="1"/>
          <p:nvPr/>
        </p:nvSpPr>
        <p:spPr>
          <a:xfrm>
            <a:off x="11863807" y="4989722"/>
            <a:ext cx="435702" cy="333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/>
              <a:t>0</a:t>
            </a:r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7DDA77A-483F-A4CC-E0B2-A41E3C641118}"/>
              </a:ext>
            </a:extLst>
          </p:cNvPr>
          <p:cNvSpPr txBox="1"/>
          <p:nvPr/>
        </p:nvSpPr>
        <p:spPr>
          <a:xfrm>
            <a:off x="6509716" y="6463850"/>
            <a:ext cx="246156" cy="333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0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C4CBEB2-7C2A-5B8D-A1A6-21390CD038E1}"/>
              </a:ext>
            </a:extLst>
          </p:cNvPr>
          <p:cNvSpPr txBox="1"/>
          <p:nvPr/>
        </p:nvSpPr>
        <p:spPr>
          <a:xfrm>
            <a:off x="11068165" y="6463850"/>
            <a:ext cx="444004" cy="333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60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D0A95CB7-A271-EE5B-D883-AD933C47A55B}"/>
              </a:ext>
            </a:extLst>
          </p:cNvPr>
          <p:cNvSpPr txBox="1"/>
          <p:nvPr/>
        </p:nvSpPr>
        <p:spPr>
          <a:xfrm>
            <a:off x="8415148" y="6463850"/>
            <a:ext cx="1212547" cy="333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Time (min)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69CE55F-3660-988D-16CD-F529CD161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535" y="4098664"/>
            <a:ext cx="2670665" cy="2665302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2210A11C-9E2E-6B68-2B49-4416E6228C2A}"/>
              </a:ext>
            </a:extLst>
          </p:cNvPr>
          <p:cNvGrpSpPr/>
          <p:nvPr/>
        </p:nvGrpSpPr>
        <p:grpSpPr>
          <a:xfrm>
            <a:off x="1818640" y="1479245"/>
            <a:ext cx="2551575" cy="2098768"/>
            <a:chOff x="1818640" y="1479245"/>
            <a:chExt cx="2551575" cy="2098768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B92D04A1-F515-7D97-3754-0DA9BDC29C3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4407712"/>
                </p:ext>
              </p:extLst>
            </p:nvPr>
          </p:nvGraphicFramePr>
          <p:xfrm>
            <a:off x="1818640" y="1479245"/>
            <a:ext cx="2551575" cy="20987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9" name="Rechthoek: afgeronde hoeken 8">
              <a:extLst>
                <a:ext uri="{FF2B5EF4-FFF2-40B4-BE49-F238E27FC236}">
                  <a16:creationId xmlns:a16="http://schemas.microsoft.com/office/drawing/2014/main" id="{71E49B4B-5518-FDE4-B78D-5E0BF1908DF8}"/>
                </a:ext>
              </a:extLst>
            </p:cNvPr>
            <p:cNvSpPr/>
            <p:nvPr/>
          </p:nvSpPr>
          <p:spPr>
            <a:xfrm>
              <a:off x="1879600" y="2987855"/>
              <a:ext cx="511175" cy="524966"/>
            </a:xfrm>
            <a:prstGeom prst="roundRect">
              <a:avLst>
                <a:gd name="adj" fmla="val 1033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Graphic 5">
              <a:extLst>
                <a:ext uri="{FF2B5EF4-FFF2-40B4-BE49-F238E27FC236}">
                  <a16:creationId xmlns:a16="http://schemas.microsoft.com/office/drawing/2014/main" id="{BB9F145B-DE4D-8CE0-8408-172B8D13A236}"/>
                </a:ext>
              </a:extLst>
            </p:cNvPr>
            <p:cNvSpPr/>
            <p:nvPr/>
          </p:nvSpPr>
          <p:spPr>
            <a:xfrm>
              <a:off x="1970738" y="3164898"/>
              <a:ext cx="328898" cy="170880"/>
            </a:xfrm>
            <a:custGeom>
              <a:avLst/>
              <a:gdLst>
                <a:gd name="connsiteX0" fmla="*/ -103 w 328898"/>
                <a:gd name="connsiteY0" fmla="*/ 36966 h 170880"/>
                <a:gd name="connsiteX1" fmla="*/ 112578 w 328898"/>
                <a:gd name="connsiteY1" fmla="*/ 170316 h 170880"/>
                <a:gd name="connsiteX2" fmla="*/ 216019 w 328898"/>
                <a:gd name="connsiteY2" fmla="*/ 295 h 170880"/>
                <a:gd name="connsiteX3" fmla="*/ 328796 w 328898"/>
                <a:gd name="connsiteY3" fmla="*/ 133645 h 17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898" h="170880">
                  <a:moveTo>
                    <a:pt x="-103" y="36966"/>
                  </a:moveTo>
                  <a:cubicBezTo>
                    <a:pt x="53904" y="27441"/>
                    <a:pt x="58571" y="179841"/>
                    <a:pt x="112578" y="170316"/>
                  </a:cubicBezTo>
                  <a:cubicBezTo>
                    <a:pt x="166585" y="160791"/>
                    <a:pt x="161917" y="9820"/>
                    <a:pt x="216019" y="295"/>
                  </a:cubicBezTo>
                  <a:cubicBezTo>
                    <a:pt x="270122" y="-9230"/>
                    <a:pt x="274789" y="142693"/>
                    <a:pt x="328796" y="133645"/>
                  </a:cubicBezTo>
                </a:path>
              </a:pathLst>
            </a:custGeom>
            <a:noFill/>
            <a:ln w="476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1200A2BF-CE5B-1174-44A7-0C5614069957}"/>
              </a:ext>
            </a:extLst>
          </p:cNvPr>
          <p:cNvSpPr txBox="1"/>
          <p:nvPr/>
        </p:nvSpPr>
        <p:spPr>
          <a:xfrm>
            <a:off x="1818640" y="3671763"/>
            <a:ext cx="3960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CS002HBA0 – CS101HBA0 1.1km</a:t>
            </a:r>
            <a:endParaRPr lang="nl-NL"/>
          </a:p>
        </p:txBody>
      </p:sp>
      <p:pic>
        <p:nvPicPr>
          <p:cNvPr id="28" name="Afbeelding 5" descr="Afbeelding met Kleurrijkheid, schermopname, paars, violet&#10;&#10;Automatisch gegenereerde beschrijving">
            <a:extLst>
              <a:ext uri="{FF2B5EF4-FFF2-40B4-BE49-F238E27FC236}">
                <a16:creationId xmlns:a16="http://schemas.microsoft.com/office/drawing/2014/main" id="{33781457-41E2-4007-F15A-A91BC052DDC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4" t="710" r="16315" b="16844"/>
          <a:stretch/>
        </p:blipFill>
        <p:spPr>
          <a:xfrm>
            <a:off x="5325323" y="931161"/>
            <a:ext cx="6043688" cy="274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33443"/>
      </p:ext>
    </p:extLst>
  </p:cSld>
  <p:clrMapOvr>
    <a:masterClrMapping/>
  </p:clrMapOvr>
</p:sld>
</file>

<file path=ppt/theme/theme1.xml><?xml version="1.0" encoding="utf-8"?>
<a:theme xmlns:a="http://schemas.openxmlformats.org/drawingml/2006/main" name="Thema_RUG">
  <a:themeElements>
    <a:clrScheme name="Blauw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a_RUG" id="{665A6BD8-8AF4-4865-B66A-CB4213916832}" vid="{197B1A0F-4D8D-4867-A9B6-152932AB2AA2}"/>
    </a:ext>
  </a:extLst>
</a:theme>
</file>

<file path=ppt/theme/theme10.xml><?xml version="1.0" encoding="utf-8"?>
<a:theme xmlns:a="http://schemas.openxmlformats.org/drawingml/2006/main" name="3_Kantoorthema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4_Kantoorthema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Thema1">
  <a:themeElements>
    <a:clrScheme name="Aangepast 2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CC0000"/>
      </a:accent1>
      <a:accent2>
        <a:srgbClr val="666699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a1" id="{4A202030-F660-4698-872F-6292626E187E}" vid="{4F92604A-1FFF-498B-8B0F-43813E13FA1E}"/>
    </a:ext>
  </a:extLst>
</a:theme>
</file>

<file path=ppt/theme/theme14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C00000"/>
      </a:dk2>
      <a:lt2>
        <a:srgbClr val="FFFFFF"/>
      </a:lt2>
      <a:accent1>
        <a:srgbClr val="C00000"/>
      </a:accent1>
      <a:accent2>
        <a:srgbClr val="70AD47"/>
      </a:accent2>
      <a:accent3>
        <a:srgbClr val="4472C4"/>
      </a:accent3>
      <a:accent4>
        <a:srgbClr val="FFC000"/>
      </a:accent4>
      <a:accent5>
        <a:srgbClr val="7030A0"/>
      </a:accent5>
      <a:accent6>
        <a:srgbClr val="954F72"/>
      </a:accent6>
      <a:hlink>
        <a:srgbClr val="000000"/>
      </a:hlink>
      <a:folHlink>
        <a:srgbClr val="FF9F9F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.pptx" id="{8E6CE3B1-1C64-458A-BF8A-0AFD1ED1DAA4}" vid="{3CD16906-1F83-4343-9681-8AD39566BD3B}"/>
    </a:ext>
  </a:extLst>
</a:theme>
</file>

<file path=ppt/theme/theme1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ema1">
  <a:themeElements>
    <a:clrScheme name="Blauw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a1" id="{4A202030-F660-4698-872F-6292626E187E}" vid="{4F92604A-1FFF-498B-8B0F-43813E13FA1E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Kantoorthema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Kantoorthema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5cd1c0a-538e-4778-88de-b57f272de97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74DD707E937F42A042FF7858C26AE5" ma:contentTypeVersion="9" ma:contentTypeDescription="Create a new document." ma:contentTypeScope="" ma:versionID="9e6b74d14eea23dece0268ca0d49762b">
  <xsd:schema xmlns:xsd="http://www.w3.org/2001/XMLSchema" xmlns:xs="http://www.w3.org/2001/XMLSchema" xmlns:p="http://schemas.microsoft.com/office/2006/metadata/properties" xmlns:ns3="d5cd1c0a-538e-4778-88de-b57f272de979" xmlns:ns4="8784f546-d4cf-456b-afc1-ea225250dcda" targetNamespace="http://schemas.microsoft.com/office/2006/metadata/properties" ma:root="true" ma:fieldsID="60e2f640749a2d45c5c616eaf768d483" ns3:_="" ns4:_="">
    <xsd:import namespace="d5cd1c0a-538e-4778-88de-b57f272de979"/>
    <xsd:import namespace="8784f546-d4cf-456b-afc1-ea225250dcd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cd1c0a-538e-4778-88de-b57f272de9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84f546-d4cf-456b-afc1-ea225250dcd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6AA098-7068-434C-8CC3-4E1CC6189242}">
  <ds:schemaRefs>
    <ds:schemaRef ds:uri="8784f546-d4cf-456b-afc1-ea225250dcda"/>
    <ds:schemaRef ds:uri="http://purl.org/dc/elements/1.1/"/>
    <ds:schemaRef ds:uri="http://purl.org/dc/dcmitype/"/>
    <ds:schemaRef ds:uri="d5cd1c0a-538e-4778-88de-b57f272de979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6AD1A5E-6F7F-4997-91B6-50485AA9E3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CDA310-0BF6-4DEB-A608-6A5C8C63BB1E}">
  <ds:schemaRefs>
    <ds:schemaRef ds:uri="8784f546-d4cf-456b-afc1-ea225250dcda"/>
    <ds:schemaRef ds:uri="d5cd1c0a-538e-4778-88de-b57f272de97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Thema_RUG</Template>
  <TotalTime>0</TotalTime>
  <Words>1185</Words>
  <Application>Microsoft Office PowerPoint</Application>
  <PresentationFormat>Breedbeeld</PresentationFormat>
  <Paragraphs>320</Paragraphs>
  <Slides>47</Slides>
  <Notes>8</Notes>
  <HiddenSlides>2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14</vt:i4>
      </vt:variant>
      <vt:variant>
        <vt:lpstr>Diatitels</vt:lpstr>
      </vt:variant>
      <vt:variant>
        <vt:i4>47</vt:i4>
      </vt:variant>
    </vt:vector>
  </HeadingPairs>
  <TitlesOfParts>
    <vt:vector size="67" baseType="lpstr">
      <vt:lpstr>Arial</vt:lpstr>
      <vt:lpstr>Calibri</vt:lpstr>
      <vt:lpstr>Calibri Light</vt:lpstr>
      <vt:lpstr>Cambria Math</vt:lpstr>
      <vt:lpstr>Tahoma</vt:lpstr>
      <vt:lpstr>Wingdings</vt:lpstr>
      <vt:lpstr>Thema_RUG</vt:lpstr>
      <vt:lpstr>Custom Design</vt:lpstr>
      <vt:lpstr>Kantoorthema</vt:lpstr>
      <vt:lpstr>Thema1</vt:lpstr>
      <vt:lpstr>1_Custom Design</vt:lpstr>
      <vt:lpstr>1_Kantoorthema</vt:lpstr>
      <vt:lpstr>2_Custom Design</vt:lpstr>
      <vt:lpstr>2_Kantoorthema</vt:lpstr>
      <vt:lpstr>3_Custom Design</vt:lpstr>
      <vt:lpstr>3_Kantoorthema</vt:lpstr>
      <vt:lpstr>4_Custom Design</vt:lpstr>
      <vt:lpstr>4_Kantoorthema</vt:lpstr>
      <vt:lpstr>Thema1</vt:lpstr>
      <vt:lpstr>Office Theme</vt:lpstr>
      <vt:lpstr>Beyond Just Beam Errors Direction-Dependent Calibration Challenges Far from the Phase Center</vt:lpstr>
      <vt:lpstr>Motivation</vt:lpstr>
      <vt:lpstr>Motivation</vt:lpstr>
      <vt:lpstr>Motivation</vt:lpstr>
      <vt:lpstr>The structure  of the beam</vt:lpstr>
      <vt:lpstr>Beams in 4D</vt:lpstr>
      <vt:lpstr>Beams in 4D</vt:lpstr>
      <vt:lpstr>Beams in 4D</vt:lpstr>
      <vt:lpstr>Beams in 4D</vt:lpstr>
      <vt:lpstr>Current EoR calibration</vt:lpstr>
      <vt:lpstr>Calibration</vt:lpstr>
      <vt:lpstr>Calibration</vt:lpstr>
      <vt:lpstr>Calibration</vt:lpstr>
      <vt:lpstr>Calibration</vt:lpstr>
      <vt:lpstr>Calibration</vt:lpstr>
      <vt:lpstr>Calibration</vt:lpstr>
      <vt:lpstr>Beam unmodelled</vt:lpstr>
      <vt:lpstr>Beam unmodelled</vt:lpstr>
      <vt:lpstr>Far-field spectral smoothing with a perfect beam model</vt:lpstr>
      <vt:lpstr>Perfect beam model</vt:lpstr>
      <vt:lpstr>Perfect beam model</vt:lpstr>
      <vt:lpstr>Perfect beam model</vt:lpstr>
      <vt:lpstr>Perfect beam model</vt:lpstr>
      <vt:lpstr>Perfect beam model</vt:lpstr>
      <vt:lpstr>Perfect beam model</vt:lpstr>
      <vt:lpstr>Perfect beam model</vt:lpstr>
      <vt:lpstr>Beam errors</vt:lpstr>
      <vt:lpstr>Primary beam errors</vt:lpstr>
      <vt:lpstr>LOFAR beams</vt:lpstr>
      <vt:lpstr>LOFAR beams</vt:lpstr>
      <vt:lpstr>Missing tiles (implemented)</vt:lpstr>
      <vt:lpstr>Missing dipoles (not implemented)</vt:lpstr>
      <vt:lpstr>Dipole gain variation (not implemented)</vt:lpstr>
      <vt:lpstr>Future Work</vt:lpstr>
      <vt:lpstr>Altered spectral smoothness constraint</vt:lpstr>
      <vt:lpstr>Fitting the station beam</vt:lpstr>
      <vt:lpstr>Summary &amp;  Future work</vt:lpstr>
      <vt:lpstr>Issues with beams in calibration</vt:lpstr>
      <vt:lpstr>Supplements</vt:lpstr>
      <vt:lpstr>Beams in calibration</vt:lpstr>
      <vt:lpstr>PowerPoint-presentatie</vt:lpstr>
      <vt:lpstr>Smoothing tests DDEcal</vt:lpstr>
      <vt:lpstr>Better model!</vt:lpstr>
      <vt:lpstr>Displacing nulls</vt:lpstr>
      <vt:lpstr>Reweighted smoothing</vt:lpstr>
      <vt:lpstr>Reweighted smoothing</vt:lpstr>
      <vt:lpstr>Reweighted smoothing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S.A. Brackenhoff</dc:creator>
  <cp:lastModifiedBy>S.A. Brackenhoff</cp:lastModifiedBy>
  <cp:revision>2</cp:revision>
  <dcterms:created xsi:type="dcterms:W3CDTF">2022-07-03T12:47:26Z</dcterms:created>
  <dcterms:modified xsi:type="dcterms:W3CDTF">2024-06-04T19:11:30Z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0x010100EF74DD707E937F42A042FF7858C26AE5</vt:lpwstr>
  </property>
</Properties>
</file>