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Lst>
  <p:notesMasterIdLst>
    <p:notesMasterId r:id="rId42"/>
  </p:notesMasterIdLst>
  <p:sldIdLst>
    <p:sldId id="256" r:id="rId3"/>
    <p:sldId id="295" r:id="rId4"/>
    <p:sldId id="258" r:id="rId5"/>
    <p:sldId id="260" r:id="rId6"/>
    <p:sldId id="261" r:id="rId7"/>
    <p:sldId id="302" r:id="rId8"/>
    <p:sldId id="283" r:id="rId9"/>
    <p:sldId id="262" r:id="rId10"/>
    <p:sldId id="325" r:id="rId11"/>
    <p:sldId id="264" r:id="rId12"/>
    <p:sldId id="265" r:id="rId13"/>
    <p:sldId id="273" r:id="rId14"/>
    <p:sldId id="267" r:id="rId15"/>
    <p:sldId id="272" r:id="rId16"/>
    <p:sldId id="314" r:id="rId17"/>
    <p:sldId id="324" r:id="rId18"/>
    <p:sldId id="315" r:id="rId19"/>
    <p:sldId id="326" r:id="rId20"/>
    <p:sldId id="334" r:id="rId21"/>
    <p:sldId id="327" r:id="rId22"/>
    <p:sldId id="335" r:id="rId23"/>
    <p:sldId id="336" r:id="rId24"/>
    <p:sldId id="340" r:id="rId25"/>
    <p:sldId id="338" r:id="rId26"/>
    <p:sldId id="331" r:id="rId27"/>
    <p:sldId id="303" r:id="rId28"/>
    <p:sldId id="274" r:id="rId29"/>
    <p:sldId id="321" r:id="rId30"/>
    <p:sldId id="323" r:id="rId31"/>
    <p:sldId id="322" r:id="rId32"/>
    <p:sldId id="275" r:id="rId33"/>
    <p:sldId id="341" r:id="rId34"/>
    <p:sldId id="342" r:id="rId35"/>
    <p:sldId id="346" r:id="rId36"/>
    <p:sldId id="345" r:id="rId37"/>
    <p:sldId id="344" r:id="rId38"/>
    <p:sldId id="310" r:id="rId39"/>
    <p:sldId id="311" r:id="rId40"/>
    <p:sldId id="333"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8D92"/>
    <a:srgbClr val="C58687"/>
    <a:srgbClr val="621414"/>
    <a:srgbClr val="15EF26"/>
    <a:srgbClr val="F4FF00"/>
    <a:srgbClr val="F41614"/>
    <a:srgbClr val="23B9BC"/>
    <a:srgbClr val="FFFD00"/>
    <a:srgbClr val="D99932"/>
    <a:srgbClr val="9E70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51"/>
    <p:restoredTop sz="87920"/>
  </p:normalViewPr>
  <p:slideViewPr>
    <p:cSldViewPr snapToGrid="0">
      <p:cViewPr>
        <p:scale>
          <a:sx n="107" d="100"/>
          <a:sy n="107" d="100"/>
        </p:scale>
        <p:origin x="944" y="-168"/>
      </p:cViewPr>
      <p:guideLst/>
    </p:cSldViewPr>
  </p:slideViewPr>
  <p:notesTextViewPr>
    <p:cViewPr>
      <p:scale>
        <a:sx n="105" d="100"/>
        <a:sy n="10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5DF67-0964-8F4D-B463-F31E6541A627}"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GB"/>
        </a:p>
      </dgm:t>
    </dgm:pt>
    <dgm:pt modelId="{B088083B-3DF7-7D42-9FC7-EB374717ABE5}">
      <dgm:prSet phldrT="[Text]"/>
      <dgm:spPr>
        <a:solidFill>
          <a:schemeClr val="accent6">
            <a:lumMod val="75000"/>
          </a:schemeClr>
        </a:solidFill>
      </dgm:spPr>
      <dgm:t>
        <a:bodyPr/>
        <a:lstStyle/>
        <a:p>
          <a:r>
            <a:rPr lang="en-GB" dirty="0"/>
            <a:t>LOFAR Initial Calibration (LINC) Pipeline</a:t>
          </a:r>
        </a:p>
      </dgm:t>
    </dgm:pt>
    <dgm:pt modelId="{28EECB3F-5A52-FE43-8C6E-C3C87314435F}" type="parTrans" cxnId="{0807EB3D-9538-2742-AFE1-942CE1A62B59}">
      <dgm:prSet/>
      <dgm:spPr/>
      <dgm:t>
        <a:bodyPr/>
        <a:lstStyle/>
        <a:p>
          <a:endParaRPr lang="en-GB"/>
        </a:p>
      </dgm:t>
    </dgm:pt>
    <dgm:pt modelId="{EEAFD5C5-0052-F142-948E-38731FC4FAEF}" type="sibTrans" cxnId="{0807EB3D-9538-2742-AFE1-942CE1A62B59}">
      <dgm:prSet/>
      <dgm:spPr/>
      <dgm:t>
        <a:bodyPr/>
        <a:lstStyle/>
        <a:p>
          <a:endParaRPr lang="en-GB"/>
        </a:p>
      </dgm:t>
    </dgm:pt>
    <dgm:pt modelId="{23893B92-C6E5-E34C-903F-46CB3B142677}">
      <dgm:prSet phldrT="[Text]"/>
      <dgm:spPr>
        <a:solidFill>
          <a:schemeClr val="accent6">
            <a:lumMod val="40000"/>
            <a:lumOff val="60000"/>
            <a:alpha val="90000"/>
          </a:schemeClr>
        </a:solidFill>
        <a:ln>
          <a:solidFill>
            <a:schemeClr val="accent6">
              <a:lumMod val="60000"/>
              <a:lumOff val="40000"/>
              <a:alpha val="90000"/>
            </a:schemeClr>
          </a:solidFill>
        </a:ln>
      </dgm:spPr>
      <dgm:t>
        <a:bodyPr/>
        <a:lstStyle/>
        <a:p>
          <a:r>
            <a:rPr lang="en-GB" dirty="0"/>
            <a:t>Calibrator and Target Pipeline</a:t>
          </a:r>
        </a:p>
      </dgm:t>
    </dgm:pt>
    <dgm:pt modelId="{5CFF923B-04B5-704B-AB03-FB0B79BA4FF0}" type="parTrans" cxnId="{1ABA52FD-9A6A-7641-88B4-40C3A5F5B2A0}">
      <dgm:prSet/>
      <dgm:spPr/>
      <dgm:t>
        <a:bodyPr/>
        <a:lstStyle/>
        <a:p>
          <a:endParaRPr lang="en-GB"/>
        </a:p>
      </dgm:t>
    </dgm:pt>
    <dgm:pt modelId="{07B77909-B922-9945-8252-248BE127AE24}" type="sibTrans" cxnId="{1ABA52FD-9A6A-7641-88B4-40C3A5F5B2A0}">
      <dgm:prSet/>
      <dgm:spPr/>
      <dgm:t>
        <a:bodyPr/>
        <a:lstStyle/>
        <a:p>
          <a:endParaRPr lang="en-GB"/>
        </a:p>
      </dgm:t>
    </dgm:pt>
    <dgm:pt modelId="{760F7C6C-E85C-2D44-A52B-3A8278680BAB}">
      <dgm:prSet phldrT="[Text]"/>
      <dgm:spPr/>
      <dgm:t>
        <a:bodyPr/>
        <a:lstStyle/>
        <a:p>
          <a:r>
            <a:rPr lang="en-GB" dirty="0"/>
            <a:t>Self Calibration</a:t>
          </a:r>
        </a:p>
      </dgm:t>
    </dgm:pt>
    <dgm:pt modelId="{A194DC99-FE91-CF4B-A291-E43C1ED5866A}" type="parTrans" cxnId="{A4FCE376-FC10-B948-B29C-1B82C0B15ABD}">
      <dgm:prSet/>
      <dgm:spPr/>
      <dgm:t>
        <a:bodyPr/>
        <a:lstStyle/>
        <a:p>
          <a:endParaRPr lang="en-GB"/>
        </a:p>
      </dgm:t>
    </dgm:pt>
    <dgm:pt modelId="{8537EA12-E2F7-2B48-B2C7-623210497F74}" type="sibTrans" cxnId="{A4FCE376-FC10-B948-B29C-1B82C0B15ABD}">
      <dgm:prSet/>
      <dgm:spPr/>
      <dgm:t>
        <a:bodyPr/>
        <a:lstStyle/>
        <a:p>
          <a:endParaRPr lang="en-GB"/>
        </a:p>
      </dgm:t>
    </dgm:pt>
    <dgm:pt modelId="{71818805-652D-114A-B29D-844D5437D981}">
      <dgm:prSet phldrT="[Text]"/>
      <dgm:spPr/>
      <dgm:t>
        <a:bodyPr/>
        <a:lstStyle/>
        <a:p>
          <a:pPr algn="ctr">
            <a:buFont typeface="Arial" panose="020B0604020202020204" pitchFamily="34" charset="0"/>
            <a:buNone/>
          </a:pPr>
          <a:r>
            <a:rPr lang="en-GB" dirty="0"/>
            <a:t>Only Core and Remote stations </a:t>
          </a:r>
          <a:br>
            <a:rPr lang="en-GB" dirty="0"/>
          </a:br>
          <a:r>
            <a:rPr lang="en-GB" dirty="0"/>
            <a:t>No International stations </a:t>
          </a:r>
        </a:p>
      </dgm:t>
    </dgm:pt>
    <dgm:pt modelId="{ABDA7E36-59E1-F543-BC77-0240E963CFBE}" type="parTrans" cxnId="{16F68B36-D2F9-4448-A13F-DB09D1F0F2E0}">
      <dgm:prSet/>
      <dgm:spPr/>
      <dgm:t>
        <a:bodyPr/>
        <a:lstStyle/>
        <a:p>
          <a:endParaRPr lang="en-GB"/>
        </a:p>
      </dgm:t>
    </dgm:pt>
    <dgm:pt modelId="{1022D21B-A790-D249-8FB1-28EEBD878659}" type="sibTrans" cxnId="{16F68B36-D2F9-4448-A13F-DB09D1F0F2E0}">
      <dgm:prSet/>
      <dgm:spPr/>
      <dgm:t>
        <a:bodyPr/>
        <a:lstStyle/>
        <a:p>
          <a:endParaRPr lang="en-GB"/>
        </a:p>
      </dgm:t>
    </dgm:pt>
    <dgm:pt modelId="{1815E890-5613-7B42-869D-0BEC33A6C599}">
      <dgm:prSet phldrT="[Text]"/>
      <dgm:spPr/>
      <dgm:t>
        <a:bodyPr/>
        <a:lstStyle/>
        <a:p>
          <a:r>
            <a:rPr lang="en-GB" dirty="0"/>
            <a:t>Field Subtraction</a:t>
          </a:r>
        </a:p>
      </dgm:t>
    </dgm:pt>
    <dgm:pt modelId="{BFF1B1A8-3DF5-4B4C-8A21-8FC86F0507D3}" type="parTrans" cxnId="{D7658326-2A7E-8A4C-A705-7452F674553E}">
      <dgm:prSet/>
      <dgm:spPr/>
      <dgm:t>
        <a:bodyPr/>
        <a:lstStyle/>
        <a:p>
          <a:endParaRPr lang="en-GB"/>
        </a:p>
      </dgm:t>
    </dgm:pt>
    <dgm:pt modelId="{AA13FC97-C080-144A-83A5-5462A8E32F88}" type="sibTrans" cxnId="{D7658326-2A7E-8A4C-A705-7452F674553E}">
      <dgm:prSet/>
      <dgm:spPr/>
      <dgm:t>
        <a:bodyPr/>
        <a:lstStyle/>
        <a:p>
          <a:endParaRPr lang="en-GB"/>
        </a:p>
      </dgm:t>
    </dgm:pt>
    <dgm:pt modelId="{AAEF47D3-07FF-AC4B-836D-3B33CC1CF04A}">
      <dgm:prSet phldrT="[Text]"/>
      <dgm:spPr/>
      <dgm:t>
        <a:bodyPr/>
        <a:lstStyle/>
        <a:p>
          <a:pPr>
            <a:buFont typeface="Arial" panose="020B0604020202020204" pitchFamily="34" charset="0"/>
            <a:buNone/>
          </a:pPr>
          <a:r>
            <a:rPr lang="en-GB" dirty="0"/>
            <a:t>“Stay on target!”</a:t>
          </a:r>
        </a:p>
        <a:p>
          <a:pPr>
            <a:buFont typeface="Arial" panose="020B0604020202020204" pitchFamily="34" charset="0"/>
            <a:buNone/>
          </a:pPr>
          <a:r>
            <a:rPr lang="en-GB" dirty="0"/>
            <a:t>- Gold Five</a:t>
          </a:r>
        </a:p>
      </dgm:t>
    </dgm:pt>
    <dgm:pt modelId="{52107059-D988-4C48-ABB6-2836740E5AF1}" type="parTrans" cxnId="{A06513E5-C719-6C42-BB44-B7EA034ECCF6}">
      <dgm:prSet/>
      <dgm:spPr/>
      <dgm:t>
        <a:bodyPr/>
        <a:lstStyle/>
        <a:p>
          <a:endParaRPr lang="en-GB"/>
        </a:p>
      </dgm:t>
    </dgm:pt>
    <dgm:pt modelId="{34BB0107-B847-8241-B6C5-361DEEA0A3D2}" type="sibTrans" cxnId="{A06513E5-C719-6C42-BB44-B7EA034ECCF6}">
      <dgm:prSet/>
      <dgm:spPr/>
      <dgm:t>
        <a:bodyPr/>
        <a:lstStyle/>
        <a:p>
          <a:endParaRPr lang="en-GB"/>
        </a:p>
      </dgm:t>
    </dgm:pt>
    <dgm:pt modelId="{325A2831-980A-D64C-9FB3-FF3AAD8C7DF9}">
      <dgm:prSet phldrT="[Text]"/>
      <dgm:spPr/>
      <dgm:t>
        <a:bodyPr/>
        <a:lstStyle/>
        <a:p>
          <a:r>
            <a:rPr lang="en-GB" dirty="0"/>
            <a:t>VLBI Self Calibration</a:t>
          </a:r>
        </a:p>
      </dgm:t>
    </dgm:pt>
    <dgm:pt modelId="{A57B7100-4858-6A43-B114-E37976D1877B}" type="parTrans" cxnId="{B6F073D0-37F0-3D4D-BA55-92BAD6BF51F2}">
      <dgm:prSet/>
      <dgm:spPr/>
      <dgm:t>
        <a:bodyPr/>
        <a:lstStyle/>
        <a:p>
          <a:endParaRPr lang="en-GB"/>
        </a:p>
      </dgm:t>
    </dgm:pt>
    <dgm:pt modelId="{A9CE988A-7BCA-7048-89C3-163E20AAACB8}" type="sibTrans" cxnId="{B6F073D0-37F0-3D4D-BA55-92BAD6BF51F2}">
      <dgm:prSet/>
      <dgm:spPr/>
      <dgm:t>
        <a:bodyPr/>
        <a:lstStyle/>
        <a:p>
          <a:endParaRPr lang="en-GB"/>
        </a:p>
      </dgm:t>
    </dgm:pt>
    <dgm:pt modelId="{1DC1D310-BB13-5145-BFC1-DE992B6B88ED}">
      <dgm:prSet phldrT="[Text]"/>
      <dgm:spPr/>
      <dgm:t>
        <a:bodyPr/>
        <a:lstStyle/>
        <a:p>
          <a:pPr>
            <a:buFont typeface="Arial" panose="020B0604020202020204" pitchFamily="34" charset="0"/>
            <a:buNone/>
          </a:pPr>
          <a:r>
            <a:rPr lang="en-GB" dirty="0"/>
            <a:t>With International Stations</a:t>
          </a:r>
        </a:p>
      </dgm:t>
    </dgm:pt>
    <dgm:pt modelId="{CBC22D4F-1AEA-BD45-B444-8329A51B9D56}" type="parTrans" cxnId="{B1D149DA-DECA-5348-BFEB-FD35061B15AB}">
      <dgm:prSet/>
      <dgm:spPr/>
      <dgm:t>
        <a:bodyPr/>
        <a:lstStyle/>
        <a:p>
          <a:endParaRPr lang="en-GB"/>
        </a:p>
      </dgm:t>
    </dgm:pt>
    <dgm:pt modelId="{611A44F1-778C-8240-9818-666712298C5F}" type="sibTrans" cxnId="{B1D149DA-DECA-5348-BFEB-FD35061B15AB}">
      <dgm:prSet/>
      <dgm:spPr/>
      <dgm:t>
        <a:bodyPr/>
        <a:lstStyle/>
        <a:p>
          <a:endParaRPr lang="en-GB"/>
        </a:p>
      </dgm:t>
    </dgm:pt>
    <dgm:pt modelId="{DF9159CD-57A9-AF4A-92ED-3DAB8AEB6D86}" type="pres">
      <dgm:prSet presAssocID="{C465DF67-0964-8F4D-B463-F31E6541A627}" presName="Name0" presStyleCnt="0">
        <dgm:presLayoutVars>
          <dgm:dir/>
          <dgm:animLvl val="lvl"/>
          <dgm:resizeHandles val="exact"/>
        </dgm:presLayoutVars>
      </dgm:prSet>
      <dgm:spPr/>
    </dgm:pt>
    <dgm:pt modelId="{4FA0047A-5F85-8048-B2DF-FCDB33A2F6B0}" type="pres">
      <dgm:prSet presAssocID="{325A2831-980A-D64C-9FB3-FF3AAD8C7DF9}" presName="boxAndChildren" presStyleCnt="0"/>
      <dgm:spPr/>
    </dgm:pt>
    <dgm:pt modelId="{98BAD7E9-AFB8-5648-B6C8-15FBFCD9204E}" type="pres">
      <dgm:prSet presAssocID="{325A2831-980A-D64C-9FB3-FF3AAD8C7DF9}" presName="parentTextBox" presStyleLbl="node1" presStyleIdx="0" presStyleCnt="4"/>
      <dgm:spPr/>
    </dgm:pt>
    <dgm:pt modelId="{98A2E277-64EF-AD49-A73A-634A36257AC9}" type="pres">
      <dgm:prSet presAssocID="{325A2831-980A-D64C-9FB3-FF3AAD8C7DF9}" presName="entireBox" presStyleLbl="node1" presStyleIdx="0" presStyleCnt="4"/>
      <dgm:spPr/>
    </dgm:pt>
    <dgm:pt modelId="{DC1E194A-ADA0-B548-8123-25030183CC98}" type="pres">
      <dgm:prSet presAssocID="{325A2831-980A-D64C-9FB3-FF3AAD8C7DF9}" presName="descendantBox" presStyleCnt="0"/>
      <dgm:spPr/>
    </dgm:pt>
    <dgm:pt modelId="{CF3894C2-A8DE-4C40-BEB3-CDBCBCB20ACC}" type="pres">
      <dgm:prSet presAssocID="{1DC1D310-BB13-5145-BFC1-DE992B6B88ED}" presName="childTextBox" presStyleLbl="fgAccFollowNode1" presStyleIdx="0" presStyleCnt="4">
        <dgm:presLayoutVars>
          <dgm:bulletEnabled val="1"/>
        </dgm:presLayoutVars>
      </dgm:prSet>
      <dgm:spPr/>
    </dgm:pt>
    <dgm:pt modelId="{68D1A08A-22CA-B744-BD43-C5C3E89E7114}" type="pres">
      <dgm:prSet presAssocID="{AA13FC97-C080-144A-83A5-5462A8E32F88}" presName="sp" presStyleCnt="0"/>
      <dgm:spPr/>
    </dgm:pt>
    <dgm:pt modelId="{E4BAA25D-3B07-8244-8CE1-7B756FA946D4}" type="pres">
      <dgm:prSet presAssocID="{1815E890-5613-7B42-869D-0BEC33A6C599}" presName="arrowAndChildren" presStyleCnt="0"/>
      <dgm:spPr/>
    </dgm:pt>
    <dgm:pt modelId="{48C7B8C2-AC98-6C49-9981-6C9CDAFD49AB}" type="pres">
      <dgm:prSet presAssocID="{1815E890-5613-7B42-869D-0BEC33A6C599}" presName="parentTextArrow" presStyleLbl="node1" presStyleIdx="0" presStyleCnt="4"/>
      <dgm:spPr/>
    </dgm:pt>
    <dgm:pt modelId="{31A210A6-731A-B141-8E51-C956BD117F20}" type="pres">
      <dgm:prSet presAssocID="{1815E890-5613-7B42-869D-0BEC33A6C599}" presName="arrow" presStyleLbl="node1" presStyleIdx="1" presStyleCnt="4"/>
      <dgm:spPr/>
    </dgm:pt>
    <dgm:pt modelId="{62863993-7DA2-AB45-BF31-65956DB2B808}" type="pres">
      <dgm:prSet presAssocID="{1815E890-5613-7B42-869D-0BEC33A6C599}" presName="descendantArrow" presStyleCnt="0"/>
      <dgm:spPr/>
    </dgm:pt>
    <dgm:pt modelId="{3FBA825C-E6A2-DC47-B74B-0F197637C3E2}" type="pres">
      <dgm:prSet presAssocID="{AAEF47D3-07FF-AC4B-836D-3B33CC1CF04A}" presName="childTextArrow" presStyleLbl="fgAccFollowNode1" presStyleIdx="1" presStyleCnt="4">
        <dgm:presLayoutVars>
          <dgm:bulletEnabled val="1"/>
        </dgm:presLayoutVars>
      </dgm:prSet>
      <dgm:spPr/>
    </dgm:pt>
    <dgm:pt modelId="{E622310F-EE1E-1247-BCA6-CD304C57CA02}" type="pres">
      <dgm:prSet presAssocID="{8537EA12-E2F7-2B48-B2C7-623210497F74}" presName="sp" presStyleCnt="0"/>
      <dgm:spPr/>
    </dgm:pt>
    <dgm:pt modelId="{ADEFD65C-FA4F-654F-B7E2-83617E8F6EAF}" type="pres">
      <dgm:prSet presAssocID="{760F7C6C-E85C-2D44-A52B-3A8278680BAB}" presName="arrowAndChildren" presStyleCnt="0"/>
      <dgm:spPr/>
    </dgm:pt>
    <dgm:pt modelId="{F806B068-E118-7C45-864D-1D5FB84F8938}" type="pres">
      <dgm:prSet presAssocID="{760F7C6C-E85C-2D44-A52B-3A8278680BAB}" presName="parentTextArrow" presStyleLbl="node1" presStyleIdx="1" presStyleCnt="4"/>
      <dgm:spPr/>
    </dgm:pt>
    <dgm:pt modelId="{0D0AC65F-76F1-CB4B-A3E9-824F54E34835}" type="pres">
      <dgm:prSet presAssocID="{760F7C6C-E85C-2D44-A52B-3A8278680BAB}" presName="arrow" presStyleLbl="node1" presStyleIdx="2" presStyleCnt="4"/>
      <dgm:spPr/>
    </dgm:pt>
    <dgm:pt modelId="{DFD53ADE-75DD-9C44-A3DA-E5F095F12F80}" type="pres">
      <dgm:prSet presAssocID="{760F7C6C-E85C-2D44-A52B-3A8278680BAB}" presName="descendantArrow" presStyleCnt="0"/>
      <dgm:spPr/>
    </dgm:pt>
    <dgm:pt modelId="{E97A4F4C-5230-5341-B569-1577DF4559EB}" type="pres">
      <dgm:prSet presAssocID="{71818805-652D-114A-B29D-844D5437D981}" presName="childTextArrow" presStyleLbl="fgAccFollowNode1" presStyleIdx="2" presStyleCnt="4">
        <dgm:presLayoutVars>
          <dgm:bulletEnabled val="1"/>
        </dgm:presLayoutVars>
      </dgm:prSet>
      <dgm:spPr/>
    </dgm:pt>
    <dgm:pt modelId="{3411272B-393C-834F-8828-828C7F898886}" type="pres">
      <dgm:prSet presAssocID="{EEAFD5C5-0052-F142-948E-38731FC4FAEF}" presName="sp" presStyleCnt="0"/>
      <dgm:spPr/>
    </dgm:pt>
    <dgm:pt modelId="{9F1E7367-BB6E-F841-AFE4-C526896819E7}" type="pres">
      <dgm:prSet presAssocID="{B088083B-3DF7-7D42-9FC7-EB374717ABE5}" presName="arrowAndChildren" presStyleCnt="0"/>
      <dgm:spPr/>
    </dgm:pt>
    <dgm:pt modelId="{B6853DAA-D06A-AE48-BCEE-561A3F0728B2}" type="pres">
      <dgm:prSet presAssocID="{B088083B-3DF7-7D42-9FC7-EB374717ABE5}" presName="parentTextArrow" presStyleLbl="node1" presStyleIdx="2" presStyleCnt="4"/>
      <dgm:spPr/>
    </dgm:pt>
    <dgm:pt modelId="{1F9F6EEF-01CF-7743-996B-D7F6066360E6}" type="pres">
      <dgm:prSet presAssocID="{B088083B-3DF7-7D42-9FC7-EB374717ABE5}" presName="arrow" presStyleLbl="node1" presStyleIdx="3" presStyleCnt="4" custLinFactNeighborX="1603" custLinFactNeighborY="728"/>
      <dgm:spPr/>
    </dgm:pt>
    <dgm:pt modelId="{19EE71DE-B826-CA44-A8DB-BEC5694E8064}" type="pres">
      <dgm:prSet presAssocID="{B088083B-3DF7-7D42-9FC7-EB374717ABE5}" presName="descendantArrow" presStyleCnt="0"/>
      <dgm:spPr/>
    </dgm:pt>
    <dgm:pt modelId="{79016771-2CC2-854B-B03F-1311D122F1DE}" type="pres">
      <dgm:prSet presAssocID="{23893B92-C6E5-E34C-903F-46CB3B142677}" presName="childTextArrow" presStyleLbl="fgAccFollowNode1" presStyleIdx="3" presStyleCnt="4">
        <dgm:presLayoutVars>
          <dgm:bulletEnabled val="1"/>
        </dgm:presLayoutVars>
      </dgm:prSet>
      <dgm:spPr/>
    </dgm:pt>
  </dgm:ptLst>
  <dgm:cxnLst>
    <dgm:cxn modelId="{835EF51C-F2B1-054F-A6D7-151B6B37EBB9}" type="presOf" srcId="{AAEF47D3-07FF-AC4B-836D-3B33CC1CF04A}" destId="{3FBA825C-E6A2-DC47-B74B-0F197637C3E2}" srcOrd="0" destOrd="0" presId="urn:microsoft.com/office/officeart/2005/8/layout/process4"/>
    <dgm:cxn modelId="{E7F1D81E-C5B7-104B-AB50-18A765E29F15}" type="presOf" srcId="{B088083B-3DF7-7D42-9FC7-EB374717ABE5}" destId="{1F9F6EEF-01CF-7743-996B-D7F6066360E6}" srcOrd="1" destOrd="0" presId="urn:microsoft.com/office/officeart/2005/8/layout/process4"/>
    <dgm:cxn modelId="{D7658326-2A7E-8A4C-A705-7452F674553E}" srcId="{C465DF67-0964-8F4D-B463-F31E6541A627}" destId="{1815E890-5613-7B42-869D-0BEC33A6C599}" srcOrd="2" destOrd="0" parTransId="{BFF1B1A8-3DF5-4B4C-8A21-8FC86F0507D3}" sibTransId="{AA13FC97-C080-144A-83A5-5462A8E32F88}"/>
    <dgm:cxn modelId="{E04CA629-825A-954A-A041-1F5866A7F672}" type="presOf" srcId="{760F7C6C-E85C-2D44-A52B-3A8278680BAB}" destId="{0D0AC65F-76F1-CB4B-A3E9-824F54E34835}" srcOrd="1" destOrd="0" presId="urn:microsoft.com/office/officeart/2005/8/layout/process4"/>
    <dgm:cxn modelId="{34052532-DCC9-FD4A-B3B7-66A90B07AC36}" type="presOf" srcId="{C465DF67-0964-8F4D-B463-F31E6541A627}" destId="{DF9159CD-57A9-AF4A-92ED-3DAB8AEB6D86}" srcOrd="0" destOrd="0" presId="urn:microsoft.com/office/officeart/2005/8/layout/process4"/>
    <dgm:cxn modelId="{16F68B36-D2F9-4448-A13F-DB09D1F0F2E0}" srcId="{760F7C6C-E85C-2D44-A52B-3A8278680BAB}" destId="{71818805-652D-114A-B29D-844D5437D981}" srcOrd="0" destOrd="0" parTransId="{ABDA7E36-59E1-F543-BC77-0240E963CFBE}" sibTransId="{1022D21B-A790-D249-8FB1-28EEBD878659}"/>
    <dgm:cxn modelId="{0807EB3D-9538-2742-AFE1-942CE1A62B59}" srcId="{C465DF67-0964-8F4D-B463-F31E6541A627}" destId="{B088083B-3DF7-7D42-9FC7-EB374717ABE5}" srcOrd="0" destOrd="0" parTransId="{28EECB3F-5A52-FE43-8C6E-C3C87314435F}" sibTransId="{EEAFD5C5-0052-F142-948E-38731FC4FAEF}"/>
    <dgm:cxn modelId="{07058B53-4C4A-6A41-A722-00627EA2C870}" type="presOf" srcId="{1815E890-5613-7B42-869D-0BEC33A6C599}" destId="{31A210A6-731A-B141-8E51-C956BD117F20}" srcOrd="1" destOrd="0" presId="urn:microsoft.com/office/officeart/2005/8/layout/process4"/>
    <dgm:cxn modelId="{219E1A73-4471-2742-97C8-FA377FF27099}" type="presOf" srcId="{23893B92-C6E5-E34C-903F-46CB3B142677}" destId="{79016771-2CC2-854B-B03F-1311D122F1DE}" srcOrd="0" destOrd="0" presId="urn:microsoft.com/office/officeart/2005/8/layout/process4"/>
    <dgm:cxn modelId="{A4FCE376-FC10-B948-B29C-1B82C0B15ABD}" srcId="{C465DF67-0964-8F4D-B463-F31E6541A627}" destId="{760F7C6C-E85C-2D44-A52B-3A8278680BAB}" srcOrd="1" destOrd="0" parTransId="{A194DC99-FE91-CF4B-A291-E43C1ED5866A}" sibTransId="{8537EA12-E2F7-2B48-B2C7-623210497F74}"/>
    <dgm:cxn modelId="{4DA4D779-FCBD-A741-8D31-F7762FA4FB22}" type="presOf" srcId="{325A2831-980A-D64C-9FB3-FF3AAD8C7DF9}" destId="{98BAD7E9-AFB8-5648-B6C8-15FBFCD9204E}" srcOrd="0" destOrd="0" presId="urn:microsoft.com/office/officeart/2005/8/layout/process4"/>
    <dgm:cxn modelId="{4AA1987A-A484-484B-A80C-DADDEE99E9D0}" type="presOf" srcId="{71818805-652D-114A-B29D-844D5437D981}" destId="{E97A4F4C-5230-5341-B569-1577DF4559EB}" srcOrd="0" destOrd="0" presId="urn:microsoft.com/office/officeart/2005/8/layout/process4"/>
    <dgm:cxn modelId="{5D0CCEA2-5602-DC48-94F3-89D6BB6B2EDD}" type="presOf" srcId="{1815E890-5613-7B42-869D-0BEC33A6C599}" destId="{48C7B8C2-AC98-6C49-9981-6C9CDAFD49AB}" srcOrd="0" destOrd="0" presId="urn:microsoft.com/office/officeart/2005/8/layout/process4"/>
    <dgm:cxn modelId="{ABFAE5BA-0C07-1A4E-922B-B563A0A06995}" type="presOf" srcId="{B088083B-3DF7-7D42-9FC7-EB374717ABE5}" destId="{B6853DAA-D06A-AE48-BCEE-561A3F0728B2}" srcOrd="0" destOrd="0" presId="urn:microsoft.com/office/officeart/2005/8/layout/process4"/>
    <dgm:cxn modelId="{B139DEBE-3F15-454C-AB48-0B762DC47B48}" type="presOf" srcId="{1DC1D310-BB13-5145-BFC1-DE992B6B88ED}" destId="{CF3894C2-A8DE-4C40-BEB3-CDBCBCB20ACC}" srcOrd="0" destOrd="0" presId="urn:microsoft.com/office/officeart/2005/8/layout/process4"/>
    <dgm:cxn modelId="{B6F073D0-37F0-3D4D-BA55-92BAD6BF51F2}" srcId="{C465DF67-0964-8F4D-B463-F31E6541A627}" destId="{325A2831-980A-D64C-9FB3-FF3AAD8C7DF9}" srcOrd="3" destOrd="0" parTransId="{A57B7100-4858-6A43-B114-E37976D1877B}" sibTransId="{A9CE988A-7BCA-7048-89C3-163E20AAACB8}"/>
    <dgm:cxn modelId="{F636A0D9-0782-0548-B21E-A3C295B8F1A8}" type="presOf" srcId="{760F7C6C-E85C-2D44-A52B-3A8278680BAB}" destId="{F806B068-E118-7C45-864D-1D5FB84F8938}" srcOrd="0" destOrd="0" presId="urn:microsoft.com/office/officeart/2005/8/layout/process4"/>
    <dgm:cxn modelId="{B1D149DA-DECA-5348-BFEB-FD35061B15AB}" srcId="{325A2831-980A-D64C-9FB3-FF3AAD8C7DF9}" destId="{1DC1D310-BB13-5145-BFC1-DE992B6B88ED}" srcOrd="0" destOrd="0" parTransId="{CBC22D4F-1AEA-BD45-B444-8329A51B9D56}" sibTransId="{611A44F1-778C-8240-9818-666712298C5F}"/>
    <dgm:cxn modelId="{A06513E5-C719-6C42-BB44-B7EA034ECCF6}" srcId="{1815E890-5613-7B42-869D-0BEC33A6C599}" destId="{AAEF47D3-07FF-AC4B-836D-3B33CC1CF04A}" srcOrd="0" destOrd="0" parTransId="{52107059-D988-4C48-ABB6-2836740E5AF1}" sibTransId="{34BB0107-B847-8241-B6C5-361DEEA0A3D2}"/>
    <dgm:cxn modelId="{1ABA52FD-9A6A-7641-88B4-40C3A5F5B2A0}" srcId="{B088083B-3DF7-7D42-9FC7-EB374717ABE5}" destId="{23893B92-C6E5-E34C-903F-46CB3B142677}" srcOrd="0" destOrd="0" parTransId="{5CFF923B-04B5-704B-AB03-FB0B79BA4FF0}" sibTransId="{07B77909-B922-9945-8252-248BE127AE24}"/>
    <dgm:cxn modelId="{49F712FF-EBD8-E54B-98A9-6C0A2B53BAFA}" type="presOf" srcId="{325A2831-980A-D64C-9FB3-FF3AAD8C7DF9}" destId="{98A2E277-64EF-AD49-A73A-634A36257AC9}" srcOrd="1" destOrd="0" presId="urn:microsoft.com/office/officeart/2005/8/layout/process4"/>
    <dgm:cxn modelId="{04380B10-AD47-844E-BEB7-7DA01486FF63}" type="presParOf" srcId="{DF9159CD-57A9-AF4A-92ED-3DAB8AEB6D86}" destId="{4FA0047A-5F85-8048-B2DF-FCDB33A2F6B0}" srcOrd="0" destOrd="0" presId="urn:microsoft.com/office/officeart/2005/8/layout/process4"/>
    <dgm:cxn modelId="{97E4A93A-A244-1546-B265-5A25F5B331B7}" type="presParOf" srcId="{4FA0047A-5F85-8048-B2DF-FCDB33A2F6B0}" destId="{98BAD7E9-AFB8-5648-B6C8-15FBFCD9204E}" srcOrd="0" destOrd="0" presId="urn:microsoft.com/office/officeart/2005/8/layout/process4"/>
    <dgm:cxn modelId="{ADA4343C-5735-E742-9A3B-A31C34AAE4D1}" type="presParOf" srcId="{4FA0047A-5F85-8048-B2DF-FCDB33A2F6B0}" destId="{98A2E277-64EF-AD49-A73A-634A36257AC9}" srcOrd="1" destOrd="0" presId="urn:microsoft.com/office/officeart/2005/8/layout/process4"/>
    <dgm:cxn modelId="{2A3A9333-9B26-604D-A5D8-EA028B78376B}" type="presParOf" srcId="{4FA0047A-5F85-8048-B2DF-FCDB33A2F6B0}" destId="{DC1E194A-ADA0-B548-8123-25030183CC98}" srcOrd="2" destOrd="0" presId="urn:microsoft.com/office/officeart/2005/8/layout/process4"/>
    <dgm:cxn modelId="{29ED80EC-02FB-754A-AE1D-B567F99B93CC}" type="presParOf" srcId="{DC1E194A-ADA0-B548-8123-25030183CC98}" destId="{CF3894C2-A8DE-4C40-BEB3-CDBCBCB20ACC}" srcOrd="0" destOrd="0" presId="urn:microsoft.com/office/officeart/2005/8/layout/process4"/>
    <dgm:cxn modelId="{9D53BEDE-3A89-9E44-80C9-A14B384FD6F6}" type="presParOf" srcId="{DF9159CD-57A9-AF4A-92ED-3DAB8AEB6D86}" destId="{68D1A08A-22CA-B744-BD43-C5C3E89E7114}" srcOrd="1" destOrd="0" presId="urn:microsoft.com/office/officeart/2005/8/layout/process4"/>
    <dgm:cxn modelId="{DEE375D2-C30F-8544-B34C-F24093118238}" type="presParOf" srcId="{DF9159CD-57A9-AF4A-92ED-3DAB8AEB6D86}" destId="{E4BAA25D-3B07-8244-8CE1-7B756FA946D4}" srcOrd="2" destOrd="0" presId="urn:microsoft.com/office/officeart/2005/8/layout/process4"/>
    <dgm:cxn modelId="{BFF0F6C6-0B4F-AB44-8B50-4CCE775ACDDC}" type="presParOf" srcId="{E4BAA25D-3B07-8244-8CE1-7B756FA946D4}" destId="{48C7B8C2-AC98-6C49-9981-6C9CDAFD49AB}" srcOrd="0" destOrd="0" presId="urn:microsoft.com/office/officeart/2005/8/layout/process4"/>
    <dgm:cxn modelId="{A881012E-0FB3-B749-BBE6-0A90D5FDBADB}" type="presParOf" srcId="{E4BAA25D-3B07-8244-8CE1-7B756FA946D4}" destId="{31A210A6-731A-B141-8E51-C956BD117F20}" srcOrd="1" destOrd="0" presId="urn:microsoft.com/office/officeart/2005/8/layout/process4"/>
    <dgm:cxn modelId="{08DB0213-B1B0-414C-8AB8-F2415968BD6F}" type="presParOf" srcId="{E4BAA25D-3B07-8244-8CE1-7B756FA946D4}" destId="{62863993-7DA2-AB45-BF31-65956DB2B808}" srcOrd="2" destOrd="0" presId="urn:microsoft.com/office/officeart/2005/8/layout/process4"/>
    <dgm:cxn modelId="{F3FACCC2-72D4-274C-AAEB-AD7E6F57FDE2}" type="presParOf" srcId="{62863993-7DA2-AB45-BF31-65956DB2B808}" destId="{3FBA825C-E6A2-DC47-B74B-0F197637C3E2}" srcOrd="0" destOrd="0" presId="urn:microsoft.com/office/officeart/2005/8/layout/process4"/>
    <dgm:cxn modelId="{4C1946B6-8086-284C-B4CA-75B085694518}" type="presParOf" srcId="{DF9159CD-57A9-AF4A-92ED-3DAB8AEB6D86}" destId="{E622310F-EE1E-1247-BCA6-CD304C57CA02}" srcOrd="3" destOrd="0" presId="urn:microsoft.com/office/officeart/2005/8/layout/process4"/>
    <dgm:cxn modelId="{0B09463D-C834-C941-BBDA-74B8E2F9B704}" type="presParOf" srcId="{DF9159CD-57A9-AF4A-92ED-3DAB8AEB6D86}" destId="{ADEFD65C-FA4F-654F-B7E2-83617E8F6EAF}" srcOrd="4" destOrd="0" presId="urn:microsoft.com/office/officeart/2005/8/layout/process4"/>
    <dgm:cxn modelId="{5408212A-21E9-7A4A-9CCD-7AEE4660A3E1}" type="presParOf" srcId="{ADEFD65C-FA4F-654F-B7E2-83617E8F6EAF}" destId="{F806B068-E118-7C45-864D-1D5FB84F8938}" srcOrd="0" destOrd="0" presId="urn:microsoft.com/office/officeart/2005/8/layout/process4"/>
    <dgm:cxn modelId="{F0B524B4-DC72-3247-A5FC-DC7CBEA20E3B}" type="presParOf" srcId="{ADEFD65C-FA4F-654F-B7E2-83617E8F6EAF}" destId="{0D0AC65F-76F1-CB4B-A3E9-824F54E34835}" srcOrd="1" destOrd="0" presId="urn:microsoft.com/office/officeart/2005/8/layout/process4"/>
    <dgm:cxn modelId="{6B76BDE2-C532-D84A-9CBB-104BDD458C34}" type="presParOf" srcId="{ADEFD65C-FA4F-654F-B7E2-83617E8F6EAF}" destId="{DFD53ADE-75DD-9C44-A3DA-E5F095F12F80}" srcOrd="2" destOrd="0" presId="urn:microsoft.com/office/officeart/2005/8/layout/process4"/>
    <dgm:cxn modelId="{85A4B21F-7BCA-AE4A-8C15-77D39FC301B4}" type="presParOf" srcId="{DFD53ADE-75DD-9C44-A3DA-E5F095F12F80}" destId="{E97A4F4C-5230-5341-B569-1577DF4559EB}" srcOrd="0" destOrd="0" presId="urn:microsoft.com/office/officeart/2005/8/layout/process4"/>
    <dgm:cxn modelId="{21E197B4-FC52-4748-A128-3A97D0386760}" type="presParOf" srcId="{DF9159CD-57A9-AF4A-92ED-3DAB8AEB6D86}" destId="{3411272B-393C-834F-8828-828C7F898886}" srcOrd="5" destOrd="0" presId="urn:microsoft.com/office/officeart/2005/8/layout/process4"/>
    <dgm:cxn modelId="{D076B99C-58FF-7945-A8E2-84DE61D127B9}" type="presParOf" srcId="{DF9159CD-57A9-AF4A-92ED-3DAB8AEB6D86}" destId="{9F1E7367-BB6E-F841-AFE4-C526896819E7}" srcOrd="6" destOrd="0" presId="urn:microsoft.com/office/officeart/2005/8/layout/process4"/>
    <dgm:cxn modelId="{2A496E6E-F5D0-7B42-92FC-C05248C9EB76}" type="presParOf" srcId="{9F1E7367-BB6E-F841-AFE4-C526896819E7}" destId="{B6853DAA-D06A-AE48-BCEE-561A3F0728B2}" srcOrd="0" destOrd="0" presId="urn:microsoft.com/office/officeart/2005/8/layout/process4"/>
    <dgm:cxn modelId="{76A35433-C6BB-AB47-ACA7-AC55F67B8A43}" type="presParOf" srcId="{9F1E7367-BB6E-F841-AFE4-C526896819E7}" destId="{1F9F6EEF-01CF-7743-996B-D7F6066360E6}" srcOrd="1" destOrd="0" presId="urn:microsoft.com/office/officeart/2005/8/layout/process4"/>
    <dgm:cxn modelId="{1B5552DA-B1AF-B340-B283-B88AA6969A87}" type="presParOf" srcId="{9F1E7367-BB6E-F841-AFE4-C526896819E7}" destId="{19EE71DE-B826-CA44-A8DB-BEC5694E8064}" srcOrd="2" destOrd="0" presId="urn:microsoft.com/office/officeart/2005/8/layout/process4"/>
    <dgm:cxn modelId="{01B5A73B-86B2-E64F-87B7-95DE40B42DC0}" type="presParOf" srcId="{19EE71DE-B826-CA44-A8DB-BEC5694E8064}" destId="{79016771-2CC2-854B-B03F-1311D122F1DE}"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65DF67-0964-8F4D-B463-F31E6541A627}"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GB"/>
        </a:p>
      </dgm:t>
    </dgm:pt>
    <dgm:pt modelId="{B088083B-3DF7-7D42-9FC7-EB374717ABE5}">
      <dgm:prSet phldrT="[Text]"/>
      <dgm:spPr>
        <a:solidFill>
          <a:schemeClr val="accent6">
            <a:lumMod val="75000"/>
          </a:schemeClr>
        </a:solidFill>
      </dgm:spPr>
      <dgm:t>
        <a:bodyPr/>
        <a:lstStyle/>
        <a:p>
          <a:r>
            <a:rPr lang="en-GB" dirty="0"/>
            <a:t>LOFAR Initial Calibration (LINC) Pipeline</a:t>
          </a:r>
        </a:p>
      </dgm:t>
    </dgm:pt>
    <dgm:pt modelId="{28EECB3F-5A52-FE43-8C6E-C3C87314435F}" type="parTrans" cxnId="{0807EB3D-9538-2742-AFE1-942CE1A62B59}">
      <dgm:prSet/>
      <dgm:spPr/>
      <dgm:t>
        <a:bodyPr/>
        <a:lstStyle/>
        <a:p>
          <a:endParaRPr lang="en-GB"/>
        </a:p>
      </dgm:t>
    </dgm:pt>
    <dgm:pt modelId="{EEAFD5C5-0052-F142-948E-38731FC4FAEF}" type="sibTrans" cxnId="{0807EB3D-9538-2742-AFE1-942CE1A62B59}">
      <dgm:prSet/>
      <dgm:spPr/>
      <dgm:t>
        <a:bodyPr/>
        <a:lstStyle/>
        <a:p>
          <a:endParaRPr lang="en-GB"/>
        </a:p>
      </dgm:t>
    </dgm:pt>
    <dgm:pt modelId="{23893B92-C6E5-E34C-903F-46CB3B142677}">
      <dgm:prSet phldrT="[Text]"/>
      <dgm:spPr>
        <a:solidFill>
          <a:schemeClr val="accent6">
            <a:lumMod val="40000"/>
            <a:lumOff val="60000"/>
            <a:alpha val="90000"/>
          </a:schemeClr>
        </a:solidFill>
        <a:ln>
          <a:solidFill>
            <a:schemeClr val="accent6">
              <a:lumMod val="60000"/>
              <a:lumOff val="40000"/>
              <a:alpha val="90000"/>
            </a:schemeClr>
          </a:solidFill>
        </a:ln>
      </dgm:spPr>
      <dgm:t>
        <a:bodyPr/>
        <a:lstStyle/>
        <a:p>
          <a:r>
            <a:rPr lang="en-GB" dirty="0"/>
            <a:t>Calibrator and Target Pipeline</a:t>
          </a:r>
        </a:p>
      </dgm:t>
    </dgm:pt>
    <dgm:pt modelId="{5CFF923B-04B5-704B-AB03-FB0B79BA4FF0}" type="parTrans" cxnId="{1ABA52FD-9A6A-7641-88B4-40C3A5F5B2A0}">
      <dgm:prSet/>
      <dgm:spPr/>
      <dgm:t>
        <a:bodyPr/>
        <a:lstStyle/>
        <a:p>
          <a:endParaRPr lang="en-GB"/>
        </a:p>
      </dgm:t>
    </dgm:pt>
    <dgm:pt modelId="{07B77909-B922-9945-8252-248BE127AE24}" type="sibTrans" cxnId="{1ABA52FD-9A6A-7641-88B4-40C3A5F5B2A0}">
      <dgm:prSet/>
      <dgm:spPr/>
      <dgm:t>
        <a:bodyPr/>
        <a:lstStyle/>
        <a:p>
          <a:endParaRPr lang="en-GB"/>
        </a:p>
      </dgm:t>
    </dgm:pt>
    <dgm:pt modelId="{760F7C6C-E85C-2D44-A52B-3A8278680BAB}">
      <dgm:prSet phldrT="[Text]"/>
      <dgm:spPr>
        <a:solidFill>
          <a:schemeClr val="accent6">
            <a:lumMod val="75000"/>
          </a:schemeClr>
        </a:solidFill>
      </dgm:spPr>
      <dgm:t>
        <a:bodyPr/>
        <a:lstStyle/>
        <a:p>
          <a:r>
            <a:rPr lang="en-GB" dirty="0"/>
            <a:t>Self Calibration</a:t>
          </a:r>
        </a:p>
      </dgm:t>
    </dgm:pt>
    <dgm:pt modelId="{A194DC99-FE91-CF4B-A291-E43C1ED5866A}" type="parTrans" cxnId="{A4FCE376-FC10-B948-B29C-1B82C0B15ABD}">
      <dgm:prSet/>
      <dgm:spPr/>
      <dgm:t>
        <a:bodyPr/>
        <a:lstStyle/>
        <a:p>
          <a:endParaRPr lang="en-GB"/>
        </a:p>
      </dgm:t>
    </dgm:pt>
    <dgm:pt modelId="{8537EA12-E2F7-2B48-B2C7-623210497F74}" type="sibTrans" cxnId="{A4FCE376-FC10-B948-B29C-1B82C0B15ABD}">
      <dgm:prSet/>
      <dgm:spPr/>
      <dgm:t>
        <a:bodyPr/>
        <a:lstStyle/>
        <a:p>
          <a:endParaRPr lang="en-GB"/>
        </a:p>
      </dgm:t>
    </dgm:pt>
    <dgm:pt modelId="{71818805-652D-114A-B29D-844D5437D981}">
      <dgm:prSet phldrT="[Text]"/>
      <dgm:spPr>
        <a:solidFill>
          <a:schemeClr val="accent6">
            <a:lumMod val="40000"/>
            <a:lumOff val="60000"/>
            <a:alpha val="90000"/>
          </a:schemeClr>
        </a:solidFill>
      </dgm:spPr>
      <dgm:t>
        <a:bodyPr/>
        <a:lstStyle/>
        <a:p>
          <a:pPr algn="ctr">
            <a:buFont typeface="Arial" panose="020B0604020202020204" pitchFamily="34" charset="0"/>
            <a:buNone/>
          </a:pPr>
          <a:r>
            <a:rPr lang="en-GB" dirty="0"/>
            <a:t>Only Core and Remote stations </a:t>
          </a:r>
          <a:br>
            <a:rPr lang="en-GB" dirty="0"/>
          </a:br>
          <a:r>
            <a:rPr lang="en-GB" dirty="0"/>
            <a:t>No International stations </a:t>
          </a:r>
        </a:p>
      </dgm:t>
    </dgm:pt>
    <dgm:pt modelId="{ABDA7E36-59E1-F543-BC77-0240E963CFBE}" type="parTrans" cxnId="{16F68B36-D2F9-4448-A13F-DB09D1F0F2E0}">
      <dgm:prSet/>
      <dgm:spPr/>
      <dgm:t>
        <a:bodyPr/>
        <a:lstStyle/>
        <a:p>
          <a:endParaRPr lang="en-GB"/>
        </a:p>
      </dgm:t>
    </dgm:pt>
    <dgm:pt modelId="{1022D21B-A790-D249-8FB1-28EEBD878659}" type="sibTrans" cxnId="{16F68B36-D2F9-4448-A13F-DB09D1F0F2E0}">
      <dgm:prSet/>
      <dgm:spPr/>
      <dgm:t>
        <a:bodyPr/>
        <a:lstStyle/>
        <a:p>
          <a:endParaRPr lang="en-GB"/>
        </a:p>
      </dgm:t>
    </dgm:pt>
    <dgm:pt modelId="{1815E890-5613-7B42-869D-0BEC33A6C599}">
      <dgm:prSet phldrT="[Text]"/>
      <dgm:spPr/>
      <dgm:t>
        <a:bodyPr/>
        <a:lstStyle/>
        <a:p>
          <a:r>
            <a:rPr lang="en-GB" dirty="0"/>
            <a:t>Field Subtraction</a:t>
          </a:r>
        </a:p>
      </dgm:t>
    </dgm:pt>
    <dgm:pt modelId="{BFF1B1A8-3DF5-4B4C-8A21-8FC86F0507D3}" type="parTrans" cxnId="{D7658326-2A7E-8A4C-A705-7452F674553E}">
      <dgm:prSet/>
      <dgm:spPr/>
      <dgm:t>
        <a:bodyPr/>
        <a:lstStyle/>
        <a:p>
          <a:endParaRPr lang="en-GB"/>
        </a:p>
      </dgm:t>
    </dgm:pt>
    <dgm:pt modelId="{AA13FC97-C080-144A-83A5-5462A8E32F88}" type="sibTrans" cxnId="{D7658326-2A7E-8A4C-A705-7452F674553E}">
      <dgm:prSet/>
      <dgm:spPr/>
      <dgm:t>
        <a:bodyPr/>
        <a:lstStyle/>
        <a:p>
          <a:endParaRPr lang="en-GB"/>
        </a:p>
      </dgm:t>
    </dgm:pt>
    <dgm:pt modelId="{AAEF47D3-07FF-AC4B-836D-3B33CC1CF04A}">
      <dgm:prSet phldrT="[Text]"/>
      <dgm:spPr/>
      <dgm:t>
        <a:bodyPr/>
        <a:lstStyle/>
        <a:p>
          <a:pPr>
            <a:buFont typeface="Arial" panose="020B0604020202020204" pitchFamily="34" charset="0"/>
            <a:buNone/>
          </a:pPr>
          <a:r>
            <a:rPr lang="en-GB" dirty="0"/>
            <a:t>“Stay on target!”</a:t>
          </a:r>
        </a:p>
        <a:p>
          <a:pPr>
            <a:buFont typeface="Arial" panose="020B0604020202020204" pitchFamily="34" charset="0"/>
            <a:buNone/>
          </a:pPr>
          <a:r>
            <a:rPr lang="en-GB" dirty="0"/>
            <a:t>- Gold Five</a:t>
          </a:r>
        </a:p>
      </dgm:t>
    </dgm:pt>
    <dgm:pt modelId="{52107059-D988-4C48-ABB6-2836740E5AF1}" type="parTrans" cxnId="{A06513E5-C719-6C42-BB44-B7EA034ECCF6}">
      <dgm:prSet/>
      <dgm:spPr/>
      <dgm:t>
        <a:bodyPr/>
        <a:lstStyle/>
        <a:p>
          <a:endParaRPr lang="en-GB"/>
        </a:p>
      </dgm:t>
    </dgm:pt>
    <dgm:pt modelId="{34BB0107-B847-8241-B6C5-361DEEA0A3D2}" type="sibTrans" cxnId="{A06513E5-C719-6C42-BB44-B7EA034ECCF6}">
      <dgm:prSet/>
      <dgm:spPr/>
      <dgm:t>
        <a:bodyPr/>
        <a:lstStyle/>
        <a:p>
          <a:endParaRPr lang="en-GB"/>
        </a:p>
      </dgm:t>
    </dgm:pt>
    <dgm:pt modelId="{325A2831-980A-D64C-9FB3-FF3AAD8C7DF9}">
      <dgm:prSet phldrT="[Text]"/>
      <dgm:spPr/>
      <dgm:t>
        <a:bodyPr/>
        <a:lstStyle/>
        <a:p>
          <a:r>
            <a:rPr lang="en-GB" dirty="0"/>
            <a:t>VLBI Self Calibration</a:t>
          </a:r>
        </a:p>
      </dgm:t>
    </dgm:pt>
    <dgm:pt modelId="{A57B7100-4858-6A43-B114-E37976D1877B}" type="parTrans" cxnId="{B6F073D0-37F0-3D4D-BA55-92BAD6BF51F2}">
      <dgm:prSet/>
      <dgm:spPr/>
      <dgm:t>
        <a:bodyPr/>
        <a:lstStyle/>
        <a:p>
          <a:endParaRPr lang="en-GB"/>
        </a:p>
      </dgm:t>
    </dgm:pt>
    <dgm:pt modelId="{A9CE988A-7BCA-7048-89C3-163E20AAACB8}" type="sibTrans" cxnId="{B6F073D0-37F0-3D4D-BA55-92BAD6BF51F2}">
      <dgm:prSet/>
      <dgm:spPr/>
      <dgm:t>
        <a:bodyPr/>
        <a:lstStyle/>
        <a:p>
          <a:endParaRPr lang="en-GB"/>
        </a:p>
      </dgm:t>
    </dgm:pt>
    <dgm:pt modelId="{1DC1D310-BB13-5145-BFC1-DE992B6B88ED}">
      <dgm:prSet phldrT="[Text]"/>
      <dgm:spPr/>
      <dgm:t>
        <a:bodyPr/>
        <a:lstStyle/>
        <a:p>
          <a:pPr>
            <a:buFont typeface="Arial" panose="020B0604020202020204" pitchFamily="34" charset="0"/>
            <a:buNone/>
          </a:pPr>
          <a:r>
            <a:rPr lang="en-GB" dirty="0"/>
            <a:t>With International Stations</a:t>
          </a:r>
        </a:p>
      </dgm:t>
    </dgm:pt>
    <dgm:pt modelId="{CBC22D4F-1AEA-BD45-B444-8329A51B9D56}" type="parTrans" cxnId="{B1D149DA-DECA-5348-BFEB-FD35061B15AB}">
      <dgm:prSet/>
      <dgm:spPr/>
      <dgm:t>
        <a:bodyPr/>
        <a:lstStyle/>
        <a:p>
          <a:endParaRPr lang="en-GB"/>
        </a:p>
      </dgm:t>
    </dgm:pt>
    <dgm:pt modelId="{611A44F1-778C-8240-9818-666712298C5F}" type="sibTrans" cxnId="{B1D149DA-DECA-5348-BFEB-FD35061B15AB}">
      <dgm:prSet/>
      <dgm:spPr/>
      <dgm:t>
        <a:bodyPr/>
        <a:lstStyle/>
        <a:p>
          <a:endParaRPr lang="en-GB"/>
        </a:p>
      </dgm:t>
    </dgm:pt>
    <dgm:pt modelId="{DF9159CD-57A9-AF4A-92ED-3DAB8AEB6D86}" type="pres">
      <dgm:prSet presAssocID="{C465DF67-0964-8F4D-B463-F31E6541A627}" presName="Name0" presStyleCnt="0">
        <dgm:presLayoutVars>
          <dgm:dir/>
          <dgm:animLvl val="lvl"/>
          <dgm:resizeHandles val="exact"/>
        </dgm:presLayoutVars>
      </dgm:prSet>
      <dgm:spPr/>
    </dgm:pt>
    <dgm:pt modelId="{4FA0047A-5F85-8048-B2DF-FCDB33A2F6B0}" type="pres">
      <dgm:prSet presAssocID="{325A2831-980A-D64C-9FB3-FF3AAD8C7DF9}" presName="boxAndChildren" presStyleCnt="0"/>
      <dgm:spPr/>
    </dgm:pt>
    <dgm:pt modelId="{98BAD7E9-AFB8-5648-B6C8-15FBFCD9204E}" type="pres">
      <dgm:prSet presAssocID="{325A2831-980A-D64C-9FB3-FF3AAD8C7DF9}" presName="parentTextBox" presStyleLbl="node1" presStyleIdx="0" presStyleCnt="4"/>
      <dgm:spPr/>
    </dgm:pt>
    <dgm:pt modelId="{98A2E277-64EF-AD49-A73A-634A36257AC9}" type="pres">
      <dgm:prSet presAssocID="{325A2831-980A-D64C-9FB3-FF3AAD8C7DF9}" presName="entireBox" presStyleLbl="node1" presStyleIdx="0" presStyleCnt="4"/>
      <dgm:spPr/>
    </dgm:pt>
    <dgm:pt modelId="{DC1E194A-ADA0-B548-8123-25030183CC98}" type="pres">
      <dgm:prSet presAssocID="{325A2831-980A-D64C-9FB3-FF3AAD8C7DF9}" presName="descendantBox" presStyleCnt="0"/>
      <dgm:spPr/>
    </dgm:pt>
    <dgm:pt modelId="{CF3894C2-A8DE-4C40-BEB3-CDBCBCB20ACC}" type="pres">
      <dgm:prSet presAssocID="{1DC1D310-BB13-5145-BFC1-DE992B6B88ED}" presName="childTextBox" presStyleLbl="fgAccFollowNode1" presStyleIdx="0" presStyleCnt="4">
        <dgm:presLayoutVars>
          <dgm:bulletEnabled val="1"/>
        </dgm:presLayoutVars>
      </dgm:prSet>
      <dgm:spPr/>
    </dgm:pt>
    <dgm:pt modelId="{68D1A08A-22CA-B744-BD43-C5C3E89E7114}" type="pres">
      <dgm:prSet presAssocID="{AA13FC97-C080-144A-83A5-5462A8E32F88}" presName="sp" presStyleCnt="0"/>
      <dgm:spPr/>
    </dgm:pt>
    <dgm:pt modelId="{E4BAA25D-3B07-8244-8CE1-7B756FA946D4}" type="pres">
      <dgm:prSet presAssocID="{1815E890-5613-7B42-869D-0BEC33A6C599}" presName="arrowAndChildren" presStyleCnt="0"/>
      <dgm:spPr/>
    </dgm:pt>
    <dgm:pt modelId="{48C7B8C2-AC98-6C49-9981-6C9CDAFD49AB}" type="pres">
      <dgm:prSet presAssocID="{1815E890-5613-7B42-869D-0BEC33A6C599}" presName="parentTextArrow" presStyleLbl="node1" presStyleIdx="0" presStyleCnt="4"/>
      <dgm:spPr/>
    </dgm:pt>
    <dgm:pt modelId="{31A210A6-731A-B141-8E51-C956BD117F20}" type="pres">
      <dgm:prSet presAssocID="{1815E890-5613-7B42-869D-0BEC33A6C599}" presName="arrow" presStyleLbl="node1" presStyleIdx="1" presStyleCnt="4"/>
      <dgm:spPr/>
    </dgm:pt>
    <dgm:pt modelId="{62863993-7DA2-AB45-BF31-65956DB2B808}" type="pres">
      <dgm:prSet presAssocID="{1815E890-5613-7B42-869D-0BEC33A6C599}" presName="descendantArrow" presStyleCnt="0"/>
      <dgm:spPr/>
    </dgm:pt>
    <dgm:pt modelId="{3FBA825C-E6A2-DC47-B74B-0F197637C3E2}" type="pres">
      <dgm:prSet presAssocID="{AAEF47D3-07FF-AC4B-836D-3B33CC1CF04A}" presName="childTextArrow" presStyleLbl="fgAccFollowNode1" presStyleIdx="1" presStyleCnt="4">
        <dgm:presLayoutVars>
          <dgm:bulletEnabled val="1"/>
        </dgm:presLayoutVars>
      </dgm:prSet>
      <dgm:spPr/>
    </dgm:pt>
    <dgm:pt modelId="{E622310F-EE1E-1247-BCA6-CD304C57CA02}" type="pres">
      <dgm:prSet presAssocID="{8537EA12-E2F7-2B48-B2C7-623210497F74}" presName="sp" presStyleCnt="0"/>
      <dgm:spPr/>
    </dgm:pt>
    <dgm:pt modelId="{ADEFD65C-FA4F-654F-B7E2-83617E8F6EAF}" type="pres">
      <dgm:prSet presAssocID="{760F7C6C-E85C-2D44-A52B-3A8278680BAB}" presName="arrowAndChildren" presStyleCnt="0"/>
      <dgm:spPr/>
    </dgm:pt>
    <dgm:pt modelId="{F806B068-E118-7C45-864D-1D5FB84F8938}" type="pres">
      <dgm:prSet presAssocID="{760F7C6C-E85C-2D44-A52B-3A8278680BAB}" presName="parentTextArrow" presStyleLbl="node1" presStyleIdx="1" presStyleCnt="4"/>
      <dgm:spPr/>
    </dgm:pt>
    <dgm:pt modelId="{0D0AC65F-76F1-CB4B-A3E9-824F54E34835}" type="pres">
      <dgm:prSet presAssocID="{760F7C6C-E85C-2D44-A52B-3A8278680BAB}" presName="arrow" presStyleLbl="node1" presStyleIdx="2" presStyleCnt="4"/>
      <dgm:spPr/>
    </dgm:pt>
    <dgm:pt modelId="{DFD53ADE-75DD-9C44-A3DA-E5F095F12F80}" type="pres">
      <dgm:prSet presAssocID="{760F7C6C-E85C-2D44-A52B-3A8278680BAB}" presName="descendantArrow" presStyleCnt="0"/>
      <dgm:spPr/>
    </dgm:pt>
    <dgm:pt modelId="{E97A4F4C-5230-5341-B569-1577DF4559EB}" type="pres">
      <dgm:prSet presAssocID="{71818805-652D-114A-B29D-844D5437D981}" presName="childTextArrow" presStyleLbl="fgAccFollowNode1" presStyleIdx="2" presStyleCnt="4">
        <dgm:presLayoutVars>
          <dgm:bulletEnabled val="1"/>
        </dgm:presLayoutVars>
      </dgm:prSet>
      <dgm:spPr/>
    </dgm:pt>
    <dgm:pt modelId="{3411272B-393C-834F-8828-828C7F898886}" type="pres">
      <dgm:prSet presAssocID="{EEAFD5C5-0052-F142-948E-38731FC4FAEF}" presName="sp" presStyleCnt="0"/>
      <dgm:spPr/>
    </dgm:pt>
    <dgm:pt modelId="{9F1E7367-BB6E-F841-AFE4-C526896819E7}" type="pres">
      <dgm:prSet presAssocID="{B088083B-3DF7-7D42-9FC7-EB374717ABE5}" presName="arrowAndChildren" presStyleCnt="0"/>
      <dgm:spPr/>
    </dgm:pt>
    <dgm:pt modelId="{B6853DAA-D06A-AE48-BCEE-561A3F0728B2}" type="pres">
      <dgm:prSet presAssocID="{B088083B-3DF7-7D42-9FC7-EB374717ABE5}" presName="parentTextArrow" presStyleLbl="node1" presStyleIdx="2" presStyleCnt="4"/>
      <dgm:spPr/>
    </dgm:pt>
    <dgm:pt modelId="{1F9F6EEF-01CF-7743-996B-D7F6066360E6}" type="pres">
      <dgm:prSet presAssocID="{B088083B-3DF7-7D42-9FC7-EB374717ABE5}" presName="arrow" presStyleLbl="node1" presStyleIdx="3" presStyleCnt="4" custLinFactNeighborX="1603" custLinFactNeighborY="728"/>
      <dgm:spPr/>
    </dgm:pt>
    <dgm:pt modelId="{19EE71DE-B826-CA44-A8DB-BEC5694E8064}" type="pres">
      <dgm:prSet presAssocID="{B088083B-3DF7-7D42-9FC7-EB374717ABE5}" presName="descendantArrow" presStyleCnt="0"/>
      <dgm:spPr/>
    </dgm:pt>
    <dgm:pt modelId="{79016771-2CC2-854B-B03F-1311D122F1DE}" type="pres">
      <dgm:prSet presAssocID="{23893B92-C6E5-E34C-903F-46CB3B142677}" presName="childTextArrow" presStyleLbl="fgAccFollowNode1" presStyleIdx="3" presStyleCnt="4">
        <dgm:presLayoutVars>
          <dgm:bulletEnabled val="1"/>
        </dgm:presLayoutVars>
      </dgm:prSet>
      <dgm:spPr/>
    </dgm:pt>
  </dgm:ptLst>
  <dgm:cxnLst>
    <dgm:cxn modelId="{835EF51C-F2B1-054F-A6D7-151B6B37EBB9}" type="presOf" srcId="{AAEF47D3-07FF-AC4B-836D-3B33CC1CF04A}" destId="{3FBA825C-E6A2-DC47-B74B-0F197637C3E2}" srcOrd="0" destOrd="0" presId="urn:microsoft.com/office/officeart/2005/8/layout/process4"/>
    <dgm:cxn modelId="{E7F1D81E-C5B7-104B-AB50-18A765E29F15}" type="presOf" srcId="{B088083B-3DF7-7D42-9FC7-EB374717ABE5}" destId="{1F9F6EEF-01CF-7743-996B-D7F6066360E6}" srcOrd="1" destOrd="0" presId="urn:microsoft.com/office/officeart/2005/8/layout/process4"/>
    <dgm:cxn modelId="{D7658326-2A7E-8A4C-A705-7452F674553E}" srcId="{C465DF67-0964-8F4D-B463-F31E6541A627}" destId="{1815E890-5613-7B42-869D-0BEC33A6C599}" srcOrd="2" destOrd="0" parTransId="{BFF1B1A8-3DF5-4B4C-8A21-8FC86F0507D3}" sibTransId="{AA13FC97-C080-144A-83A5-5462A8E32F88}"/>
    <dgm:cxn modelId="{E04CA629-825A-954A-A041-1F5866A7F672}" type="presOf" srcId="{760F7C6C-E85C-2D44-A52B-3A8278680BAB}" destId="{0D0AC65F-76F1-CB4B-A3E9-824F54E34835}" srcOrd="1" destOrd="0" presId="urn:microsoft.com/office/officeart/2005/8/layout/process4"/>
    <dgm:cxn modelId="{34052532-DCC9-FD4A-B3B7-66A90B07AC36}" type="presOf" srcId="{C465DF67-0964-8F4D-B463-F31E6541A627}" destId="{DF9159CD-57A9-AF4A-92ED-3DAB8AEB6D86}" srcOrd="0" destOrd="0" presId="urn:microsoft.com/office/officeart/2005/8/layout/process4"/>
    <dgm:cxn modelId="{16F68B36-D2F9-4448-A13F-DB09D1F0F2E0}" srcId="{760F7C6C-E85C-2D44-A52B-3A8278680BAB}" destId="{71818805-652D-114A-B29D-844D5437D981}" srcOrd="0" destOrd="0" parTransId="{ABDA7E36-59E1-F543-BC77-0240E963CFBE}" sibTransId="{1022D21B-A790-D249-8FB1-28EEBD878659}"/>
    <dgm:cxn modelId="{0807EB3D-9538-2742-AFE1-942CE1A62B59}" srcId="{C465DF67-0964-8F4D-B463-F31E6541A627}" destId="{B088083B-3DF7-7D42-9FC7-EB374717ABE5}" srcOrd="0" destOrd="0" parTransId="{28EECB3F-5A52-FE43-8C6E-C3C87314435F}" sibTransId="{EEAFD5C5-0052-F142-948E-38731FC4FAEF}"/>
    <dgm:cxn modelId="{07058B53-4C4A-6A41-A722-00627EA2C870}" type="presOf" srcId="{1815E890-5613-7B42-869D-0BEC33A6C599}" destId="{31A210A6-731A-B141-8E51-C956BD117F20}" srcOrd="1" destOrd="0" presId="urn:microsoft.com/office/officeart/2005/8/layout/process4"/>
    <dgm:cxn modelId="{219E1A73-4471-2742-97C8-FA377FF27099}" type="presOf" srcId="{23893B92-C6E5-E34C-903F-46CB3B142677}" destId="{79016771-2CC2-854B-B03F-1311D122F1DE}" srcOrd="0" destOrd="0" presId="urn:microsoft.com/office/officeart/2005/8/layout/process4"/>
    <dgm:cxn modelId="{A4FCE376-FC10-B948-B29C-1B82C0B15ABD}" srcId="{C465DF67-0964-8F4D-B463-F31E6541A627}" destId="{760F7C6C-E85C-2D44-A52B-3A8278680BAB}" srcOrd="1" destOrd="0" parTransId="{A194DC99-FE91-CF4B-A291-E43C1ED5866A}" sibTransId="{8537EA12-E2F7-2B48-B2C7-623210497F74}"/>
    <dgm:cxn modelId="{4DA4D779-FCBD-A741-8D31-F7762FA4FB22}" type="presOf" srcId="{325A2831-980A-D64C-9FB3-FF3AAD8C7DF9}" destId="{98BAD7E9-AFB8-5648-B6C8-15FBFCD9204E}" srcOrd="0" destOrd="0" presId="urn:microsoft.com/office/officeart/2005/8/layout/process4"/>
    <dgm:cxn modelId="{4AA1987A-A484-484B-A80C-DADDEE99E9D0}" type="presOf" srcId="{71818805-652D-114A-B29D-844D5437D981}" destId="{E97A4F4C-5230-5341-B569-1577DF4559EB}" srcOrd="0" destOrd="0" presId="urn:microsoft.com/office/officeart/2005/8/layout/process4"/>
    <dgm:cxn modelId="{5D0CCEA2-5602-DC48-94F3-89D6BB6B2EDD}" type="presOf" srcId="{1815E890-5613-7B42-869D-0BEC33A6C599}" destId="{48C7B8C2-AC98-6C49-9981-6C9CDAFD49AB}" srcOrd="0" destOrd="0" presId="urn:microsoft.com/office/officeart/2005/8/layout/process4"/>
    <dgm:cxn modelId="{ABFAE5BA-0C07-1A4E-922B-B563A0A06995}" type="presOf" srcId="{B088083B-3DF7-7D42-9FC7-EB374717ABE5}" destId="{B6853DAA-D06A-AE48-BCEE-561A3F0728B2}" srcOrd="0" destOrd="0" presId="urn:microsoft.com/office/officeart/2005/8/layout/process4"/>
    <dgm:cxn modelId="{B139DEBE-3F15-454C-AB48-0B762DC47B48}" type="presOf" srcId="{1DC1D310-BB13-5145-BFC1-DE992B6B88ED}" destId="{CF3894C2-A8DE-4C40-BEB3-CDBCBCB20ACC}" srcOrd="0" destOrd="0" presId="urn:microsoft.com/office/officeart/2005/8/layout/process4"/>
    <dgm:cxn modelId="{B6F073D0-37F0-3D4D-BA55-92BAD6BF51F2}" srcId="{C465DF67-0964-8F4D-B463-F31E6541A627}" destId="{325A2831-980A-D64C-9FB3-FF3AAD8C7DF9}" srcOrd="3" destOrd="0" parTransId="{A57B7100-4858-6A43-B114-E37976D1877B}" sibTransId="{A9CE988A-7BCA-7048-89C3-163E20AAACB8}"/>
    <dgm:cxn modelId="{F636A0D9-0782-0548-B21E-A3C295B8F1A8}" type="presOf" srcId="{760F7C6C-E85C-2D44-A52B-3A8278680BAB}" destId="{F806B068-E118-7C45-864D-1D5FB84F8938}" srcOrd="0" destOrd="0" presId="urn:microsoft.com/office/officeart/2005/8/layout/process4"/>
    <dgm:cxn modelId="{B1D149DA-DECA-5348-BFEB-FD35061B15AB}" srcId="{325A2831-980A-D64C-9FB3-FF3AAD8C7DF9}" destId="{1DC1D310-BB13-5145-BFC1-DE992B6B88ED}" srcOrd="0" destOrd="0" parTransId="{CBC22D4F-1AEA-BD45-B444-8329A51B9D56}" sibTransId="{611A44F1-778C-8240-9818-666712298C5F}"/>
    <dgm:cxn modelId="{A06513E5-C719-6C42-BB44-B7EA034ECCF6}" srcId="{1815E890-5613-7B42-869D-0BEC33A6C599}" destId="{AAEF47D3-07FF-AC4B-836D-3B33CC1CF04A}" srcOrd="0" destOrd="0" parTransId="{52107059-D988-4C48-ABB6-2836740E5AF1}" sibTransId="{34BB0107-B847-8241-B6C5-361DEEA0A3D2}"/>
    <dgm:cxn modelId="{1ABA52FD-9A6A-7641-88B4-40C3A5F5B2A0}" srcId="{B088083B-3DF7-7D42-9FC7-EB374717ABE5}" destId="{23893B92-C6E5-E34C-903F-46CB3B142677}" srcOrd="0" destOrd="0" parTransId="{5CFF923B-04B5-704B-AB03-FB0B79BA4FF0}" sibTransId="{07B77909-B922-9945-8252-248BE127AE24}"/>
    <dgm:cxn modelId="{49F712FF-EBD8-E54B-98A9-6C0A2B53BAFA}" type="presOf" srcId="{325A2831-980A-D64C-9FB3-FF3AAD8C7DF9}" destId="{98A2E277-64EF-AD49-A73A-634A36257AC9}" srcOrd="1" destOrd="0" presId="urn:microsoft.com/office/officeart/2005/8/layout/process4"/>
    <dgm:cxn modelId="{04380B10-AD47-844E-BEB7-7DA01486FF63}" type="presParOf" srcId="{DF9159CD-57A9-AF4A-92ED-3DAB8AEB6D86}" destId="{4FA0047A-5F85-8048-B2DF-FCDB33A2F6B0}" srcOrd="0" destOrd="0" presId="urn:microsoft.com/office/officeart/2005/8/layout/process4"/>
    <dgm:cxn modelId="{97E4A93A-A244-1546-B265-5A25F5B331B7}" type="presParOf" srcId="{4FA0047A-5F85-8048-B2DF-FCDB33A2F6B0}" destId="{98BAD7E9-AFB8-5648-B6C8-15FBFCD9204E}" srcOrd="0" destOrd="0" presId="urn:microsoft.com/office/officeart/2005/8/layout/process4"/>
    <dgm:cxn modelId="{ADA4343C-5735-E742-9A3B-A31C34AAE4D1}" type="presParOf" srcId="{4FA0047A-5F85-8048-B2DF-FCDB33A2F6B0}" destId="{98A2E277-64EF-AD49-A73A-634A36257AC9}" srcOrd="1" destOrd="0" presId="urn:microsoft.com/office/officeart/2005/8/layout/process4"/>
    <dgm:cxn modelId="{2A3A9333-9B26-604D-A5D8-EA028B78376B}" type="presParOf" srcId="{4FA0047A-5F85-8048-B2DF-FCDB33A2F6B0}" destId="{DC1E194A-ADA0-B548-8123-25030183CC98}" srcOrd="2" destOrd="0" presId="urn:microsoft.com/office/officeart/2005/8/layout/process4"/>
    <dgm:cxn modelId="{29ED80EC-02FB-754A-AE1D-B567F99B93CC}" type="presParOf" srcId="{DC1E194A-ADA0-B548-8123-25030183CC98}" destId="{CF3894C2-A8DE-4C40-BEB3-CDBCBCB20ACC}" srcOrd="0" destOrd="0" presId="urn:microsoft.com/office/officeart/2005/8/layout/process4"/>
    <dgm:cxn modelId="{9D53BEDE-3A89-9E44-80C9-A14B384FD6F6}" type="presParOf" srcId="{DF9159CD-57A9-AF4A-92ED-3DAB8AEB6D86}" destId="{68D1A08A-22CA-B744-BD43-C5C3E89E7114}" srcOrd="1" destOrd="0" presId="urn:microsoft.com/office/officeart/2005/8/layout/process4"/>
    <dgm:cxn modelId="{DEE375D2-C30F-8544-B34C-F24093118238}" type="presParOf" srcId="{DF9159CD-57A9-AF4A-92ED-3DAB8AEB6D86}" destId="{E4BAA25D-3B07-8244-8CE1-7B756FA946D4}" srcOrd="2" destOrd="0" presId="urn:microsoft.com/office/officeart/2005/8/layout/process4"/>
    <dgm:cxn modelId="{BFF0F6C6-0B4F-AB44-8B50-4CCE775ACDDC}" type="presParOf" srcId="{E4BAA25D-3B07-8244-8CE1-7B756FA946D4}" destId="{48C7B8C2-AC98-6C49-9981-6C9CDAFD49AB}" srcOrd="0" destOrd="0" presId="urn:microsoft.com/office/officeart/2005/8/layout/process4"/>
    <dgm:cxn modelId="{A881012E-0FB3-B749-BBE6-0A90D5FDBADB}" type="presParOf" srcId="{E4BAA25D-3B07-8244-8CE1-7B756FA946D4}" destId="{31A210A6-731A-B141-8E51-C956BD117F20}" srcOrd="1" destOrd="0" presId="urn:microsoft.com/office/officeart/2005/8/layout/process4"/>
    <dgm:cxn modelId="{08DB0213-B1B0-414C-8AB8-F2415968BD6F}" type="presParOf" srcId="{E4BAA25D-3B07-8244-8CE1-7B756FA946D4}" destId="{62863993-7DA2-AB45-BF31-65956DB2B808}" srcOrd="2" destOrd="0" presId="urn:microsoft.com/office/officeart/2005/8/layout/process4"/>
    <dgm:cxn modelId="{F3FACCC2-72D4-274C-AAEB-AD7E6F57FDE2}" type="presParOf" srcId="{62863993-7DA2-AB45-BF31-65956DB2B808}" destId="{3FBA825C-E6A2-DC47-B74B-0F197637C3E2}" srcOrd="0" destOrd="0" presId="urn:microsoft.com/office/officeart/2005/8/layout/process4"/>
    <dgm:cxn modelId="{4C1946B6-8086-284C-B4CA-75B085694518}" type="presParOf" srcId="{DF9159CD-57A9-AF4A-92ED-3DAB8AEB6D86}" destId="{E622310F-EE1E-1247-BCA6-CD304C57CA02}" srcOrd="3" destOrd="0" presId="urn:microsoft.com/office/officeart/2005/8/layout/process4"/>
    <dgm:cxn modelId="{0B09463D-C834-C941-BBDA-74B8E2F9B704}" type="presParOf" srcId="{DF9159CD-57A9-AF4A-92ED-3DAB8AEB6D86}" destId="{ADEFD65C-FA4F-654F-B7E2-83617E8F6EAF}" srcOrd="4" destOrd="0" presId="urn:microsoft.com/office/officeart/2005/8/layout/process4"/>
    <dgm:cxn modelId="{5408212A-21E9-7A4A-9CCD-7AEE4660A3E1}" type="presParOf" srcId="{ADEFD65C-FA4F-654F-B7E2-83617E8F6EAF}" destId="{F806B068-E118-7C45-864D-1D5FB84F8938}" srcOrd="0" destOrd="0" presId="urn:microsoft.com/office/officeart/2005/8/layout/process4"/>
    <dgm:cxn modelId="{F0B524B4-DC72-3247-A5FC-DC7CBEA20E3B}" type="presParOf" srcId="{ADEFD65C-FA4F-654F-B7E2-83617E8F6EAF}" destId="{0D0AC65F-76F1-CB4B-A3E9-824F54E34835}" srcOrd="1" destOrd="0" presId="urn:microsoft.com/office/officeart/2005/8/layout/process4"/>
    <dgm:cxn modelId="{6B76BDE2-C532-D84A-9CBB-104BDD458C34}" type="presParOf" srcId="{ADEFD65C-FA4F-654F-B7E2-83617E8F6EAF}" destId="{DFD53ADE-75DD-9C44-A3DA-E5F095F12F80}" srcOrd="2" destOrd="0" presId="urn:microsoft.com/office/officeart/2005/8/layout/process4"/>
    <dgm:cxn modelId="{85A4B21F-7BCA-AE4A-8C15-77D39FC301B4}" type="presParOf" srcId="{DFD53ADE-75DD-9C44-A3DA-E5F095F12F80}" destId="{E97A4F4C-5230-5341-B569-1577DF4559EB}" srcOrd="0" destOrd="0" presId="urn:microsoft.com/office/officeart/2005/8/layout/process4"/>
    <dgm:cxn modelId="{21E197B4-FC52-4748-A128-3A97D0386760}" type="presParOf" srcId="{DF9159CD-57A9-AF4A-92ED-3DAB8AEB6D86}" destId="{3411272B-393C-834F-8828-828C7F898886}" srcOrd="5" destOrd="0" presId="urn:microsoft.com/office/officeart/2005/8/layout/process4"/>
    <dgm:cxn modelId="{D076B99C-58FF-7945-A8E2-84DE61D127B9}" type="presParOf" srcId="{DF9159CD-57A9-AF4A-92ED-3DAB8AEB6D86}" destId="{9F1E7367-BB6E-F841-AFE4-C526896819E7}" srcOrd="6" destOrd="0" presId="urn:microsoft.com/office/officeart/2005/8/layout/process4"/>
    <dgm:cxn modelId="{2A496E6E-F5D0-7B42-92FC-C05248C9EB76}" type="presParOf" srcId="{9F1E7367-BB6E-F841-AFE4-C526896819E7}" destId="{B6853DAA-D06A-AE48-BCEE-561A3F0728B2}" srcOrd="0" destOrd="0" presId="urn:microsoft.com/office/officeart/2005/8/layout/process4"/>
    <dgm:cxn modelId="{76A35433-C6BB-AB47-ACA7-AC55F67B8A43}" type="presParOf" srcId="{9F1E7367-BB6E-F841-AFE4-C526896819E7}" destId="{1F9F6EEF-01CF-7743-996B-D7F6066360E6}" srcOrd="1" destOrd="0" presId="urn:microsoft.com/office/officeart/2005/8/layout/process4"/>
    <dgm:cxn modelId="{1B5552DA-B1AF-B340-B283-B88AA6969A87}" type="presParOf" srcId="{9F1E7367-BB6E-F841-AFE4-C526896819E7}" destId="{19EE71DE-B826-CA44-A8DB-BEC5694E8064}" srcOrd="2" destOrd="0" presId="urn:microsoft.com/office/officeart/2005/8/layout/process4"/>
    <dgm:cxn modelId="{01B5A73B-86B2-E64F-87B7-95DE40B42DC0}" type="presParOf" srcId="{19EE71DE-B826-CA44-A8DB-BEC5694E8064}" destId="{79016771-2CC2-854B-B03F-1311D122F1DE}"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65DF67-0964-8F4D-B463-F31E6541A627}"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GB"/>
        </a:p>
      </dgm:t>
    </dgm:pt>
    <dgm:pt modelId="{B088083B-3DF7-7D42-9FC7-EB374717ABE5}">
      <dgm:prSet phldrT="[Text]"/>
      <dgm:spPr>
        <a:solidFill>
          <a:schemeClr val="accent6">
            <a:lumMod val="75000"/>
          </a:schemeClr>
        </a:solidFill>
      </dgm:spPr>
      <dgm:t>
        <a:bodyPr/>
        <a:lstStyle/>
        <a:p>
          <a:r>
            <a:rPr lang="en-GB" dirty="0"/>
            <a:t>LOFAR Initial Calibration (LINC) Pipeline</a:t>
          </a:r>
        </a:p>
      </dgm:t>
    </dgm:pt>
    <dgm:pt modelId="{28EECB3F-5A52-FE43-8C6E-C3C87314435F}" type="parTrans" cxnId="{0807EB3D-9538-2742-AFE1-942CE1A62B59}">
      <dgm:prSet/>
      <dgm:spPr/>
      <dgm:t>
        <a:bodyPr/>
        <a:lstStyle/>
        <a:p>
          <a:endParaRPr lang="en-GB"/>
        </a:p>
      </dgm:t>
    </dgm:pt>
    <dgm:pt modelId="{EEAFD5C5-0052-F142-948E-38731FC4FAEF}" type="sibTrans" cxnId="{0807EB3D-9538-2742-AFE1-942CE1A62B59}">
      <dgm:prSet/>
      <dgm:spPr/>
      <dgm:t>
        <a:bodyPr/>
        <a:lstStyle/>
        <a:p>
          <a:endParaRPr lang="en-GB"/>
        </a:p>
      </dgm:t>
    </dgm:pt>
    <dgm:pt modelId="{23893B92-C6E5-E34C-903F-46CB3B142677}">
      <dgm:prSet phldrT="[Text]"/>
      <dgm:spPr>
        <a:solidFill>
          <a:schemeClr val="accent6">
            <a:lumMod val="40000"/>
            <a:lumOff val="60000"/>
            <a:alpha val="90000"/>
          </a:schemeClr>
        </a:solidFill>
        <a:ln>
          <a:solidFill>
            <a:schemeClr val="accent6">
              <a:lumMod val="60000"/>
              <a:lumOff val="40000"/>
              <a:alpha val="90000"/>
            </a:schemeClr>
          </a:solidFill>
        </a:ln>
      </dgm:spPr>
      <dgm:t>
        <a:bodyPr/>
        <a:lstStyle/>
        <a:p>
          <a:r>
            <a:rPr lang="en-GB" dirty="0"/>
            <a:t>Calibrator and Target Pipeline</a:t>
          </a:r>
        </a:p>
      </dgm:t>
    </dgm:pt>
    <dgm:pt modelId="{5CFF923B-04B5-704B-AB03-FB0B79BA4FF0}" type="parTrans" cxnId="{1ABA52FD-9A6A-7641-88B4-40C3A5F5B2A0}">
      <dgm:prSet/>
      <dgm:spPr/>
      <dgm:t>
        <a:bodyPr/>
        <a:lstStyle/>
        <a:p>
          <a:endParaRPr lang="en-GB"/>
        </a:p>
      </dgm:t>
    </dgm:pt>
    <dgm:pt modelId="{07B77909-B922-9945-8252-248BE127AE24}" type="sibTrans" cxnId="{1ABA52FD-9A6A-7641-88B4-40C3A5F5B2A0}">
      <dgm:prSet/>
      <dgm:spPr/>
      <dgm:t>
        <a:bodyPr/>
        <a:lstStyle/>
        <a:p>
          <a:endParaRPr lang="en-GB"/>
        </a:p>
      </dgm:t>
    </dgm:pt>
    <dgm:pt modelId="{760F7C6C-E85C-2D44-A52B-3A8278680BAB}">
      <dgm:prSet phldrT="[Text]"/>
      <dgm:spPr>
        <a:solidFill>
          <a:schemeClr val="accent6">
            <a:lumMod val="75000"/>
          </a:schemeClr>
        </a:solidFill>
      </dgm:spPr>
      <dgm:t>
        <a:bodyPr/>
        <a:lstStyle/>
        <a:p>
          <a:r>
            <a:rPr lang="en-GB" dirty="0"/>
            <a:t>Self Calibration</a:t>
          </a:r>
        </a:p>
      </dgm:t>
    </dgm:pt>
    <dgm:pt modelId="{A194DC99-FE91-CF4B-A291-E43C1ED5866A}" type="parTrans" cxnId="{A4FCE376-FC10-B948-B29C-1B82C0B15ABD}">
      <dgm:prSet/>
      <dgm:spPr/>
      <dgm:t>
        <a:bodyPr/>
        <a:lstStyle/>
        <a:p>
          <a:endParaRPr lang="en-GB"/>
        </a:p>
      </dgm:t>
    </dgm:pt>
    <dgm:pt modelId="{8537EA12-E2F7-2B48-B2C7-623210497F74}" type="sibTrans" cxnId="{A4FCE376-FC10-B948-B29C-1B82C0B15ABD}">
      <dgm:prSet/>
      <dgm:spPr/>
      <dgm:t>
        <a:bodyPr/>
        <a:lstStyle/>
        <a:p>
          <a:endParaRPr lang="en-GB"/>
        </a:p>
      </dgm:t>
    </dgm:pt>
    <dgm:pt modelId="{71818805-652D-114A-B29D-844D5437D981}">
      <dgm:prSet phldrT="[Text]"/>
      <dgm:spPr>
        <a:solidFill>
          <a:schemeClr val="accent6">
            <a:lumMod val="40000"/>
            <a:lumOff val="60000"/>
            <a:alpha val="90000"/>
          </a:schemeClr>
        </a:solidFill>
      </dgm:spPr>
      <dgm:t>
        <a:bodyPr/>
        <a:lstStyle/>
        <a:p>
          <a:pPr algn="ctr">
            <a:buFont typeface="Arial" panose="020B0604020202020204" pitchFamily="34" charset="0"/>
            <a:buNone/>
          </a:pPr>
          <a:r>
            <a:rPr lang="en-GB" dirty="0"/>
            <a:t>Only Core and Remote stations </a:t>
          </a:r>
          <a:br>
            <a:rPr lang="en-GB" dirty="0"/>
          </a:br>
          <a:r>
            <a:rPr lang="en-GB" dirty="0"/>
            <a:t>No International stations </a:t>
          </a:r>
        </a:p>
      </dgm:t>
    </dgm:pt>
    <dgm:pt modelId="{ABDA7E36-59E1-F543-BC77-0240E963CFBE}" type="parTrans" cxnId="{16F68B36-D2F9-4448-A13F-DB09D1F0F2E0}">
      <dgm:prSet/>
      <dgm:spPr/>
      <dgm:t>
        <a:bodyPr/>
        <a:lstStyle/>
        <a:p>
          <a:endParaRPr lang="en-GB"/>
        </a:p>
      </dgm:t>
    </dgm:pt>
    <dgm:pt modelId="{1022D21B-A790-D249-8FB1-28EEBD878659}" type="sibTrans" cxnId="{16F68B36-D2F9-4448-A13F-DB09D1F0F2E0}">
      <dgm:prSet/>
      <dgm:spPr/>
      <dgm:t>
        <a:bodyPr/>
        <a:lstStyle/>
        <a:p>
          <a:endParaRPr lang="en-GB"/>
        </a:p>
      </dgm:t>
    </dgm:pt>
    <dgm:pt modelId="{1815E890-5613-7B42-869D-0BEC33A6C599}">
      <dgm:prSet phldrT="[Text]"/>
      <dgm:spPr>
        <a:solidFill>
          <a:schemeClr val="accent6">
            <a:lumMod val="75000"/>
          </a:schemeClr>
        </a:solidFill>
      </dgm:spPr>
      <dgm:t>
        <a:bodyPr/>
        <a:lstStyle/>
        <a:p>
          <a:r>
            <a:rPr lang="en-GB" dirty="0"/>
            <a:t>Field Subtraction</a:t>
          </a:r>
        </a:p>
      </dgm:t>
    </dgm:pt>
    <dgm:pt modelId="{BFF1B1A8-3DF5-4B4C-8A21-8FC86F0507D3}" type="parTrans" cxnId="{D7658326-2A7E-8A4C-A705-7452F674553E}">
      <dgm:prSet/>
      <dgm:spPr/>
      <dgm:t>
        <a:bodyPr/>
        <a:lstStyle/>
        <a:p>
          <a:endParaRPr lang="en-GB"/>
        </a:p>
      </dgm:t>
    </dgm:pt>
    <dgm:pt modelId="{AA13FC97-C080-144A-83A5-5462A8E32F88}" type="sibTrans" cxnId="{D7658326-2A7E-8A4C-A705-7452F674553E}">
      <dgm:prSet/>
      <dgm:spPr/>
      <dgm:t>
        <a:bodyPr/>
        <a:lstStyle/>
        <a:p>
          <a:endParaRPr lang="en-GB"/>
        </a:p>
      </dgm:t>
    </dgm:pt>
    <dgm:pt modelId="{AAEF47D3-07FF-AC4B-836D-3B33CC1CF04A}">
      <dgm:prSet phldrT="[Text]"/>
      <dgm:spPr>
        <a:solidFill>
          <a:schemeClr val="accent6">
            <a:lumMod val="40000"/>
            <a:lumOff val="60000"/>
            <a:alpha val="90000"/>
          </a:schemeClr>
        </a:solidFill>
      </dgm:spPr>
      <dgm:t>
        <a:bodyPr/>
        <a:lstStyle/>
        <a:p>
          <a:pPr>
            <a:buFont typeface="Arial" panose="020B0604020202020204" pitchFamily="34" charset="0"/>
            <a:buNone/>
          </a:pPr>
          <a:r>
            <a:rPr lang="en-GB" dirty="0"/>
            <a:t>“Stay on target!”</a:t>
          </a:r>
        </a:p>
        <a:p>
          <a:pPr>
            <a:buFont typeface="Arial" panose="020B0604020202020204" pitchFamily="34" charset="0"/>
            <a:buNone/>
          </a:pPr>
          <a:r>
            <a:rPr lang="en-GB" dirty="0"/>
            <a:t>- Gold Five</a:t>
          </a:r>
        </a:p>
      </dgm:t>
    </dgm:pt>
    <dgm:pt modelId="{52107059-D988-4C48-ABB6-2836740E5AF1}" type="parTrans" cxnId="{A06513E5-C719-6C42-BB44-B7EA034ECCF6}">
      <dgm:prSet/>
      <dgm:spPr/>
      <dgm:t>
        <a:bodyPr/>
        <a:lstStyle/>
        <a:p>
          <a:endParaRPr lang="en-GB"/>
        </a:p>
      </dgm:t>
    </dgm:pt>
    <dgm:pt modelId="{34BB0107-B847-8241-B6C5-361DEEA0A3D2}" type="sibTrans" cxnId="{A06513E5-C719-6C42-BB44-B7EA034ECCF6}">
      <dgm:prSet/>
      <dgm:spPr/>
      <dgm:t>
        <a:bodyPr/>
        <a:lstStyle/>
        <a:p>
          <a:endParaRPr lang="en-GB"/>
        </a:p>
      </dgm:t>
    </dgm:pt>
    <dgm:pt modelId="{325A2831-980A-D64C-9FB3-FF3AAD8C7DF9}">
      <dgm:prSet phldrT="[Text]"/>
      <dgm:spPr/>
      <dgm:t>
        <a:bodyPr/>
        <a:lstStyle/>
        <a:p>
          <a:r>
            <a:rPr lang="en-GB" dirty="0"/>
            <a:t>VLBI Self Calibration</a:t>
          </a:r>
        </a:p>
      </dgm:t>
    </dgm:pt>
    <dgm:pt modelId="{A57B7100-4858-6A43-B114-E37976D1877B}" type="parTrans" cxnId="{B6F073D0-37F0-3D4D-BA55-92BAD6BF51F2}">
      <dgm:prSet/>
      <dgm:spPr/>
      <dgm:t>
        <a:bodyPr/>
        <a:lstStyle/>
        <a:p>
          <a:endParaRPr lang="en-GB"/>
        </a:p>
      </dgm:t>
    </dgm:pt>
    <dgm:pt modelId="{A9CE988A-7BCA-7048-89C3-163E20AAACB8}" type="sibTrans" cxnId="{B6F073D0-37F0-3D4D-BA55-92BAD6BF51F2}">
      <dgm:prSet/>
      <dgm:spPr/>
      <dgm:t>
        <a:bodyPr/>
        <a:lstStyle/>
        <a:p>
          <a:endParaRPr lang="en-GB"/>
        </a:p>
      </dgm:t>
    </dgm:pt>
    <dgm:pt modelId="{1DC1D310-BB13-5145-BFC1-DE992B6B88ED}">
      <dgm:prSet phldrT="[Text]"/>
      <dgm:spPr/>
      <dgm:t>
        <a:bodyPr/>
        <a:lstStyle/>
        <a:p>
          <a:pPr>
            <a:buFont typeface="Arial" panose="020B0604020202020204" pitchFamily="34" charset="0"/>
            <a:buNone/>
          </a:pPr>
          <a:r>
            <a:rPr lang="en-GB" dirty="0"/>
            <a:t>With International Stations</a:t>
          </a:r>
        </a:p>
      </dgm:t>
    </dgm:pt>
    <dgm:pt modelId="{CBC22D4F-1AEA-BD45-B444-8329A51B9D56}" type="parTrans" cxnId="{B1D149DA-DECA-5348-BFEB-FD35061B15AB}">
      <dgm:prSet/>
      <dgm:spPr/>
      <dgm:t>
        <a:bodyPr/>
        <a:lstStyle/>
        <a:p>
          <a:endParaRPr lang="en-GB"/>
        </a:p>
      </dgm:t>
    </dgm:pt>
    <dgm:pt modelId="{611A44F1-778C-8240-9818-666712298C5F}" type="sibTrans" cxnId="{B1D149DA-DECA-5348-BFEB-FD35061B15AB}">
      <dgm:prSet/>
      <dgm:spPr/>
      <dgm:t>
        <a:bodyPr/>
        <a:lstStyle/>
        <a:p>
          <a:endParaRPr lang="en-GB"/>
        </a:p>
      </dgm:t>
    </dgm:pt>
    <dgm:pt modelId="{DF9159CD-57A9-AF4A-92ED-3DAB8AEB6D86}" type="pres">
      <dgm:prSet presAssocID="{C465DF67-0964-8F4D-B463-F31E6541A627}" presName="Name0" presStyleCnt="0">
        <dgm:presLayoutVars>
          <dgm:dir/>
          <dgm:animLvl val="lvl"/>
          <dgm:resizeHandles val="exact"/>
        </dgm:presLayoutVars>
      </dgm:prSet>
      <dgm:spPr/>
    </dgm:pt>
    <dgm:pt modelId="{4FA0047A-5F85-8048-B2DF-FCDB33A2F6B0}" type="pres">
      <dgm:prSet presAssocID="{325A2831-980A-D64C-9FB3-FF3AAD8C7DF9}" presName="boxAndChildren" presStyleCnt="0"/>
      <dgm:spPr/>
    </dgm:pt>
    <dgm:pt modelId="{98BAD7E9-AFB8-5648-B6C8-15FBFCD9204E}" type="pres">
      <dgm:prSet presAssocID="{325A2831-980A-D64C-9FB3-FF3AAD8C7DF9}" presName="parentTextBox" presStyleLbl="node1" presStyleIdx="0" presStyleCnt="4"/>
      <dgm:spPr/>
    </dgm:pt>
    <dgm:pt modelId="{98A2E277-64EF-AD49-A73A-634A36257AC9}" type="pres">
      <dgm:prSet presAssocID="{325A2831-980A-D64C-9FB3-FF3AAD8C7DF9}" presName="entireBox" presStyleLbl="node1" presStyleIdx="0" presStyleCnt="4"/>
      <dgm:spPr/>
    </dgm:pt>
    <dgm:pt modelId="{DC1E194A-ADA0-B548-8123-25030183CC98}" type="pres">
      <dgm:prSet presAssocID="{325A2831-980A-D64C-9FB3-FF3AAD8C7DF9}" presName="descendantBox" presStyleCnt="0"/>
      <dgm:spPr/>
    </dgm:pt>
    <dgm:pt modelId="{CF3894C2-A8DE-4C40-BEB3-CDBCBCB20ACC}" type="pres">
      <dgm:prSet presAssocID="{1DC1D310-BB13-5145-BFC1-DE992B6B88ED}" presName="childTextBox" presStyleLbl="fgAccFollowNode1" presStyleIdx="0" presStyleCnt="4">
        <dgm:presLayoutVars>
          <dgm:bulletEnabled val="1"/>
        </dgm:presLayoutVars>
      </dgm:prSet>
      <dgm:spPr/>
    </dgm:pt>
    <dgm:pt modelId="{68D1A08A-22CA-B744-BD43-C5C3E89E7114}" type="pres">
      <dgm:prSet presAssocID="{AA13FC97-C080-144A-83A5-5462A8E32F88}" presName="sp" presStyleCnt="0"/>
      <dgm:spPr/>
    </dgm:pt>
    <dgm:pt modelId="{E4BAA25D-3B07-8244-8CE1-7B756FA946D4}" type="pres">
      <dgm:prSet presAssocID="{1815E890-5613-7B42-869D-0BEC33A6C599}" presName="arrowAndChildren" presStyleCnt="0"/>
      <dgm:spPr/>
    </dgm:pt>
    <dgm:pt modelId="{48C7B8C2-AC98-6C49-9981-6C9CDAFD49AB}" type="pres">
      <dgm:prSet presAssocID="{1815E890-5613-7B42-869D-0BEC33A6C599}" presName="parentTextArrow" presStyleLbl="node1" presStyleIdx="0" presStyleCnt="4"/>
      <dgm:spPr/>
    </dgm:pt>
    <dgm:pt modelId="{31A210A6-731A-B141-8E51-C956BD117F20}" type="pres">
      <dgm:prSet presAssocID="{1815E890-5613-7B42-869D-0BEC33A6C599}" presName="arrow" presStyleLbl="node1" presStyleIdx="1" presStyleCnt="4"/>
      <dgm:spPr/>
    </dgm:pt>
    <dgm:pt modelId="{62863993-7DA2-AB45-BF31-65956DB2B808}" type="pres">
      <dgm:prSet presAssocID="{1815E890-5613-7B42-869D-0BEC33A6C599}" presName="descendantArrow" presStyleCnt="0"/>
      <dgm:spPr/>
    </dgm:pt>
    <dgm:pt modelId="{3FBA825C-E6A2-DC47-B74B-0F197637C3E2}" type="pres">
      <dgm:prSet presAssocID="{AAEF47D3-07FF-AC4B-836D-3B33CC1CF04A}" presName="childTextArrow" presStyleLbl="fgAccFollowNode1" presStyleIdx="1" presStyleCnt="4">
        <dgm:presLayoutVars>
          <dgm:bulletEnabled val="1"/>
        </dgm:presLayoutVars>
      </dgm:prSet>
      <dgm:spPr/>
    </dgm:pt>
    <dgm:pt modelId="{E622310F-EE1E-1247-BCA6-CD304C57CA02}" type="pres">
      <dgm:prSet presAssocID="{8537EA12-E2F7-2B48-B2C7-623210497F74}" presName="sp" presStyleCnt="0"/>
      <dgm:spPr/>
    </dgm:pt>
    <dgm:pt modelId="{ADEFD65C-FA4F-654F-B7E2-83617E8F6EAF}" type="pres">
      <dgm:prSet presAssocID="{760F7C6C-E85C-2D44-A52B-3A8278680BAB}" presName="arrowAndChildren" presStyleCnt="0"/>
      <dgm:spPr/>
    </dgm:pt>
    <dgm:pt modelId="{F806B068-E118-7C45-864D-1D5FB84F8938}" type="pres">
      <dgm:prSet presAssocID="{760F7C6C-E85C-2D44-A52B-3A8278680BAB}" presName="parentTextArrow" presStyleLbl="node1" presStyleIdx="1" presStyleCnt="4"/>
      <dgm:spPr/>
    </dgm:pt>
    <dgm:pt modelId="{0D0AC65F-76F1-CB4B-A3E9-824F54E34835}" type="pres">
      <dgm:prSet presAssocID="{760F7C6C-E85C-2D44-A52B-3A8278680BAB}" presName="arrow" presStyleLbl="node1" presStyleIdx="2" presStyleCnt="4"/>
      <dgm:spPr/>
    </dgm:pt>
    <dgm:pt modelId="{DFD53ADE-75DD-9C44-A3DA-E5F095F12F80}" type="pres">
      <dgm:prSet presAssocID="{760F7C6C-E85C-2D44-A52B-3A8278680BAB}" presName="descendantArrow" presStyleCnt="0"/>
      <dgm:spPr/>
    </dgm:pt>
    <dgm:pt modelId="{E97A4F4C-5230-5341-B569-1577DF4559EB}" type="pres">
      <dgm:prSet presAssocID="{71818805-652D-114A-B29D-844D5437D981}" presName="childTextArrow" presStyleLbl="fgAccFollowNode1" presStyleIdx="2" presStyleCnt="4">
        <dgm:presLayoutVars>
          <dgm:bulletEnabled val="1"/>
        </dgm:presLayoutVars>
      </dgm:prSet>
      <dgm:spPr/>
    </dgm:pt>
    <dgm:pt modelId="{3411272B-393C-834F-8828-828C7F898886}" type="pres">
      <dgm:prSet presAssocID="{EEAFD5C5-0052-F142-948E-38731FC4FAEF}" presName="sp" presStyleCnt="0"/>
      <dgm:spPr/>
    </dgm:pt>
    <dgm:pt modelId="{9F1E7367-BB6E-F841-AFE4-C526896819E7}" type="pres">
      <dgm:prSet presAssocID="{B088083B-3DF7-7D42-9FC7-EB374717ABE5}" presName="arrowAndChildren" presStyleCnt="0"/>
      <dgm:spPr/>
    </dgm:pt>
    <dgm:pt modelId="{B6853DAA-D06A-AE48-BCEE-561A3F0728B2}" type="pres">
      <dgm:prSet presAssocID="{B088083B-3DF7-7D42-9FC7-EB374717ABE5}" presName="parentTextArrow" presStyleLbl="node1" presStyleIdx="2" presStyleCnt="4"/>
      <dgm:spPr/>
    </dgm:pt>
    <dgm:pt modelId="{1F9F6EEF-01CF-7743-996B-D7F6066360E6}" type="pres">
      <dgm:prSet presAssocID="{B088083B-3DF7-7D42-9FC7-EB374717ABE5}" presName="arrow" presStyleLbl="node1" presStyleIdx="3" presStyleCnt="4" custLinFactNeighborX="1603" custLinFactNeighborY="728"/>
      <dgm:spPr/>
    </dgm:pt>
    <dgm:pt modelId="{19EE71DE-B826-CA44-A8DB-BEC5694E8064}" type="pres">
      <dgm:prSet presAssocID="{B088083B-3DF7-7D42-9FC7-EB374717ABE5}" presName="descendantArrow" presStyleCnt="0"/>
      <dgm:spPr/>
    </dgm:pt>
    <dgm:pt modelId="{79016771-2CC2-854B-B03F-1311D122F1DE}" type="pres">
      <dgm:prSet presAssocID="{23893B92-C6E5-E34C-903F-46CB3B142677}" presName="childTextArrow" presStyleLbl="fgAccFollowNode1" presStyleIdx="3" presStyleCnt="4">
        <dgm:presLayoutVars>
          <dgm:bulletEnabled val="1"/>
        </dgm:presLayoutVars>
      </dgm:prSet>
      <dgm:spPr/>
    </dgm:pt>
  </dgm:ptLst>
  <dgm:cxnLst>
    <dgm:cxn modelId="{835EF51C-F2B1-054F-A6D7-151B6B37EBB9}" type="presOf" srcId="{AAEF47D3-07FF-AC4B-836D-3B33CC1CF04A}" destId="{3FBA825C-E6A2-DC47-B74B-0F197637C3E2}" srcOrd="0" destOrd="0" presId="urn:microsoft.com/office/officeart/2005/8/layout/process4"/>
    <dgm:cxn modelId="{E7F1D81E-C5B7-104B-AB50-18A765E29F15}" type="presOf" srcId="{B088083B-3DF7-7D42-9FC7-EB374717ABE5}" destId="{1F9F6EEF-01CF-7743-996B-D7F6066360E6}" srcOrd="1" destOrd="0" presId="urn:microsoft.com/office/officeart/2005/8/layout/process4"/>
    <dgm:cxn modelId="{D7658326-2A7E-8A4C-A705-7452F674553E}" srcId="{C465DF67-0964-8F4D-B463-F31E6541A627}" destId="{1815E890-5613-7B42-869D-0BEC33A6C599}" srcOrd="2" destOrd="0" parTransId="{BFF1B1A8-3DF5-4B4C-8A21-8FC86F0507D3}" sibTransId="{AA13FC97-C080-144A-83A5-5462A8E32F88}"/>
    <dgm:cxn modelId="{E04CA629-825A-954A-A041-1F5866A7F672}" type="presOf" srcId="{760F7C6C-E85C-2D44-A52B-3A8278680BAB}" destId="{0D0AC65F-76F1-CB4B-A3E9-824F54E34835}" srcOrd="1" destOrd="0" presId="urn:microsoft.com/office/officeart/2005/8/layout/process4"/>
    <dgm:cxn modelId="{34052532-DCC9-FD4A-B3B7-66A90B07AC36}" type="presOf" srcId="{C465DF67-0964-8F4D-B463-F31E6541A627}" destId="{DF9159CD-57A9-AF4A-92ED-3DAB8AEB6D86}" srcOrd="0" destOrd="0" presId="urn:microsoft.com/office/officeart/2005/8/layout/process4"/>
    <dgm:cxn modelId="{16F68B36-D2F9-4448-A13F-DB09D1F0F2E0}" srcId="{760F7C6C-E85C-2D44-A52B-3A8278680BAB}" destId="{71818805-652D-114A-B29D-844D5437D981}" srcOrd="0" destOrd="0" parTransId="{ABDA7E36-59E1-F543-BC77-0240E963CFBE}" sibTransId="{1022D21B-A790-D249-8FB1-28EEBD878659}"/>
    <dgm:cxn modelId="{0807EB3D-9538-2742-AFE1-942CE1A62B59}" srcId="{C465DF67-0964-8F4D-B463-F31E6541A627}" destId="{B088083B-3DF7-7D42-9FC7-EB374717ABE5}" srcOrd="0" destOrd="0" parTransId="{28EECB3F-5A52-FE43-8C6E-C3C87314435F}" sibTransId="{EEAFD5C5-0052-F142-948E-38731FC4FAEF}"/>
    <dgm:cxn modelId="{07058B53-4C4A-6A41-A722-00627EA2C870}" type="presOf" srcId="{1815E890-5613-7B42-869D-0BEC33A6C599}" destId="{31A210A6-731A-B141-8E51-C956BD117F20}" srcOrd="1" destOrd="0" presId="urn:microsoft.com/office/officeart/2005/8/layout/process4"/>
    <dgm:cxn modelId="{219E1A73-4471-2742-97C8-FA377FF27099}" type="presOf" srcId="{23893B92-C6E5-E34C-903F-46CB3B142677}" destId="{79016771-2CC2-854B-B03F-1311D122F1DE}" srcOrd="0" destOrd="0" presId="urn:microsoft.com/office/officeart/2005/8/layout/process4"/>
    <dgm:cxn modelId="{A4FCE376-FC10-B948-B29C-1B82C0B15ABD}" srcId="{C465DF67-0964-8F4D-B463-F31E6541A627}" destId="{760F7C6C-E85C-2D44-A52B-3A8278680BAB}" srcOrd="1" destOrd="0" parTransId="{A194DC99-FE91-CF4B-A291-E43C1ED5866A}" sibTransId="{8537EA12-E2F7-2B48-B2C7-623210497F74}"/>
    <dgm:cxn modelId="{4DA4D779-FCBD-A741-8D31-F7762FA4FB22}" type="presOf" srcId="{325A2831-980A-D64C-9FB3-FF3AAD8C7DF9}" destId="{98BAD7E9-AFB8-5648-B6C8-15FBFCD9204E}" srcOrd="0" destOrd="0" presId="urn:microsoft.com/office/officeart/2005/8/layout/process4"/>
    <dgm:cxn modelId="{4AA1987A-A484-484B-A80C-DADDEE99E9D0}" type="presOf" srcId="{71818805-652D-114A-B29D-844D5437D981}" destId="{E97A4F4C-5230-5341-B569-1577DF4559EB}" srcOrd="0" destOrd="0" presId="urn:microsoft.com/office/officeart/2005/8/layout/process4"/>
    <dgm:cxn modelId="{5D0CCEA2-5602-DC48-94F3-89D6BB6B2EDD}" type="presOf" srcId="{1815E890-5613-7B42-869D-0BEC33A6C599}" destId="{48C7B8C2-AC98-6C49-9981-6C9CDAFD49AB}" srcOrd="0" destOrd="0" presId="urn:microsoft.com/office/officeart/2005/8/layout/process4"/>
    <dgm:cxn modelId="{ABFAE5BA-0C07-1A4E-922B-B563A0A06995}" type="presOf" srcId="{B088083B-3DF7-7D42-9FC7-EB374717ABE5}" destId="{B6853DAA-D06A-AE48-BCEE-561A3F0728B2}" srcOrd="0" destOrd="0" presId="urn:microsoft.com/office/officeart/2005/8/layout/process4"/>
    <dgm:cxn modelId="{B139DEBE-3F15-454C-AB48-0B762DC47B48}" type="presOf" srcId="{1DC1D310-BB13-5145-BFC1-DE992B6B88ED}" destId="{CF3894C2-A8DE-4C40-BEB3-CDBCBCB20ACC}" srcOrd="0" destOrd="0" presId="urn:microsoft.com/office/officeart/2005/8/layout/process4"/>
    <dgm:cxn modelId="{B6F073D0-37F0-3D4D-BA55-92BAD6BF51F2}" srcId="{C465DF67-0964-8F4D-B463-F31E6541A627}" destId="{325A2831-980A-D64C-9FB3-FF3AAD8C7DF9}" srcOrd="3" destOrd="0" parTransId="{A57B7100-4858-6A43-B114-E37976D1877B}" sibTransId="{A9CE988A-7BCA-7048-89C3-163E20AAACB8}"/>
    <dgm:cxn modelId="{F636A0D9-0782-0548-B21E-A3C295B8F1A8}" type="presOf" srcId="{760F7C6C-E85C-2D44-A52B-3A8278680BAB}" destId="{F806B068-E118-7C45-864D-1D5FB84F8938}" srcOrd="0" destOrd="0" presId="urn:microsoft.com/office/officeart/2005/8/layout/process4"/>
    <dgm:cxn modelId="{B1D149DA-DECA-5348-BFEB-FD35061B15AB}" srcId="{325A2831-980A-D64C-9FB3-FF3AAD8C7DF9}" destId="{1DC1D310-BB13-5145-BFC1-DE992B6B88ED}" srcOrd="0" destOrd="0" parTransId="{CBC22D4F-1AEA-BD45-B444-8329A51B9D56}" sibTransId="{611A44F1-778C-8240-9818-666712298C5F}"/>
    <dgm:cxn modelId="{A06513E5-C719-6C42-BB44-B7EA034ECCF6}" srcId="{1815E890-5613-7B42-869D-0BEC33A6C599}" destId="{AAEF47D3-07FF-AC4B-836D-3B33CC1CF04A}" srcOrd="0" destOrd="0" parTransId="{52107059-D988-4C48-ABB6-2836740E5AF1}" sibTransId="{34BB0107-B847-8241-B6C5-361DEEA0A3D2}"/>
    <dgm:cxn modelId="{1ABA52FD-9A6A-7641-88B4-40C3A5F5B2A0}" srcId="{B088083B-3DF7-7D42-9FC7-EB374717ABE5}" destId="{23893B92-C6E5-E34C-903F-46CB3B142677}" srcOrd="0" destOrd="0" parTransId="{5CFF923B-04B5-704B-AB03-FB0B79BA4FF0}" sibTransId="{07B77909-B922-9945-8252-248BE127AE24}"/>
    <dgm:cxn modelId="{49F712FF-EBD8-E54B-98A9-6C0A2B53BAFA}" type="presOf" srcId="{325A2831-980A-D64C-9FB3-FF3AAD8C7DF9}" destId="{98A2E277-64EF-AD49-A73A-634A36257AC9}" srcOrd="1" destOrd="0" presId="urn:microsoft.com/office/officeart/2005/8/layout/process4"/>
    <dgm:cxn modelId="{04380B10-AD47-844E-BEB7-7DA01486FF63}" type="presParOf" srcId="{DF9159CD-57A9-AF4A-92ED-3DAB8AEB6D86}" destId="{4FA0047A-5F85-8048-B2DF-FCDB33A2F6B0}" srcOrd="0" destOrd="0" presId="urn:microsoft.com/office/officeart/2005/8/layout/process4"/>
    <dgm:cxn modelId="{97E4A93A-A244-1546-B265-5A25F5B331B7}" type="presParOf" srcId="{4FA0047A-5F85-8048-B2DF-FCDB33A2F6B0}" destId="{98BAD7E9-AFB8-5648-B6C8-15FBFCD9204E}" srcOrd="0" destOrd="0" presId="urn:microsoft.com/office/officeart/2005/8/layout/process4"/>
    <dgm:cxn modelId="{ADA4343C-5735-E742-9A3B-A31C34AAE4D1}" type="presParOf" srcId="{4FA0047A-5F85-8048-B2DF-FCDB33A2F6B0}" destId="{98A2E277-64EF-AD49-A73A-634A36257AC9}" srcOrd="1" destOrd="0" presId="urn:microsoft.com/office/officeart/2005/8/layout/process4"/>
    <dgm:cxn modelId="{2A3A9333-9B26-604D-A5D8-EA028B78376B}" type="presParOf" srcId="{4FA0047A-5F85-8048-B2DF-FCDB33A2F6B0}" destId="{DC1E194A-ADA0-B548-8123-25030183CC98}" srcOrd="2" destOrd="0" presId="urn:microsoft.com/office/officeart/2005/8/layout/process4"/>
    <dgm:cxn modelId="{29ED80EC-02FB-754A-AE1D-B567F99B93CC}" type="presParOf" srcId="{DC1E194A-ADA0-B548-8123-25030183CC98}" destId="{CF3894C2-A8DE-4C40-BEB3-CDBCBCB20ACC}" srcOrd="0" destOrd="0" presId="urn:microsoft.com/office/officeart/2005/8/layout/process4"/>
    <dgm:cxn modelId="{9D53BEDE-3A89-9E44-80C9-A14B384FD6F6}" type="presParOf" srcId="{DF9159CD-57A9-AF4A-92ED-3DAB8AEB6D86}" destId="{68D1A08A-22CA-B744-BD43-C5C3E89E7114}" srcOrd="1" destOrd="0" presId="urn:microsoft.com/office/officeart/2005/8/layout/process4"/>
    <dgm:cxn modelId="{DEE375D2-C30F-8544-B34C-F24093118238}" type="presParOf" srcId="{DF9159CD-57A9-AF4A-92ED-3DAB8AEB6D86}" destId="{E4BAA25D-3B07-8244-8CE1-7B756FA946D4}" srcOrd="2" destOrd="0" presId="urn:microsoft.com/office/officeart/2005/8/layout/process4"/>
    <dgm:cxn modelId="{BFF0F6C6-0B4F-AB44-8B50-4CCE775ACDDC}" type="presParOf" srcId="{E4BAA25D-3B07-8244-8CE1-7B756FA946D4}" destId="{48C7B8C2-AC98-6C49-9981-6C9CDAFD49AB}" srcOrd="0" destOrd="0" presId="urn:microsoft.com/office/officeart/2005/8/layout/process4"/>
    <dgm:cxn modelId="{A881012E-0FB3-B749-BBE6-0A90D5FDBADB}" type="presParOf" srcId="{E4BAA25D-3B07-8244-8CE1-7B756FA946D4}" destId="{31A210A6-731A-B141-8E51-C956BD117F20}" srcOrd="1" destOrd="0" presId="urn:microsoft.com/office/officeart/2005/8/layout/process4"/>
    <dgm:cxn modelId="{08DB0213-B1B0-414C-8AB8-F2415968BD6F}" type="presParOf" srcId="{E4BAA25D-3B07-8244-8CE1-7B756FA946D4}" destId="{62863993-7DA2-AB45-BF31-65956DB2B808}" srcOrd="2" destOrd="0" presId="urn:microsoft.com/office/officeart/2005/8/layout/process4"/>
    <dgm:cxn modelId="{F3FACCC2-72D4-274C-AAEB-AD7E6F57FDE2}" type="presParOf" srcId="{62863993-7DA2-AB45-BF31-65956DB2B808}" destId="{3FBA825C-E6A2-DC47-B74B-0F197637C3E2}" srcOrd="0" destOrd="0" presId="urn:microsoft.com/office/officeart/2005/8/layout/process4"/>
    <dgm:cxn modelId="{4C1946B6-8086-284C-B4CA-75B085694518}" type="presParOf" srcId="{DF9159CD-57A9-AF4A-92ED-3DAB8AEB6D86}" destId="{E622310F-EE1E-1247-BCA6-CD304C57CA02}" srcOrd="3" destOrd="0" presId="urn:microsoft.com/office/officeart/2005/8/layout/process4"/>
    <dgm:cxn modelId="{0B09463D-C834-C941-BBDA-74B8E2F9B704}" type="presParOf" srcId="{DF9159CD-57A9-AF4A-92ED-3DAB8AEB6D86}" destId="{ADEFD65C-FA4F-654F-B7E2-83617E8F6EAF}" srcOrd="4" destOrd="0" presId="urn:microsoft.com/office/officeart/2005/8/layout/process4"/>
    <dgm:cxn modelId="{5408212A-21E9-7A4A-9CCD-7AEE4660A3E1}" type="presParOf" srcId="{ADEFD65C-FA4F-654F-B7E2-83617E8F6EAF}" destId="{F806B068-E118-7C45-864D-1D5FB84F8938}" srcOrd="0" destOrd="0" presId="urn:microsoft.com/office/officeart/2005/8/layout/process4"/>
    <dgm:cxn modelId="{F0B524B4-DC72-3247-A5FC-DC7CBEA20E3B}" type="presParOf" srcId="{ADEFD65C-FA4F-654F-B7E2-83617E8F6EAF}" destId="{0D0AC65F-76F1-CB4B-A3E9-824F54E34835}" srcOrd="1" destOrd="0" presId="urn:microsoft.com/office/officeart/2005/8/layout/process4"/>
    <dgm:cxn modelId="{6B76BDE2-C532-D84A-9CBB-104BDD458C34}" type="presParOf" srcId="{ADEFD65C-FA4F-654F-B7E2-83617E8F6EAF}" destId="{DFD53ADE-75DD-9C44-A3DA-E5F095F12F80}" srcOrd="2" destOrd="0" presId="urn:microsoft.com/office/officeart/2005/8/layout/process4"/>
    <dgm:cxn modelId="{85A4B21F-7BCA-AE4A-8C15-77D39FC301B4}" type="presParOf" srcId="{DFD53ADE-75DD-9C44-A3DA-E5F095F12F80}" destId="{E97A4F4C-5230-5341-B569-1577DF4559EB}" srcOrd="0" destOrd="0" presId="urn:microsoft.com/office/officeart/2005/8/layout/process4"/>
    <dgm:cxn modelId="{21E197B4-FC52-4748-A128-3A97D0386760}" type="presParOf" srcId="{DF9159CD-57A9-AF4A-92ED-3DAB8AEB6D86}" destId="{3411272B-393C-834F-8828-828C7F898886}" srcOrd="5" destOrd="0" presId="urn:microsoft.com/office/officeart/2005/8/layout/process4"/>
    <dgm:cxn modelId="{D076B99C-58FF-7945-A8E2-84DE61D127B9}" type="presParOf" srcId="{DF9159CD-57A9-AF4A-92ED-3DAB8AEB6D86}" destId="{9F1E7367-BB6E-F841-AFE4-C526896819E7}" srcOrd="6" destOrd="0" presId="urn:microsoft.com/office/officeart/2005/8/layout/process4"/>
    <dgm:cxn modelId="{2A496E6E-F5D0-7B42-92FC-C05248C9EB76}" type="presParOf" srcId="{9F1E7367-BB6E-F841-AFE4-C526896819E7}" destId="{B6853DAA-D06A-AE48-BCEE-561A3F0728B2}" srcOrd="0" destOrd="0" presId="urn:microsoft.com/office/officeart/2005/8/layout/process4"/>
    <dgm:cxn modelId="{76A35433-C6BB-AB47-ACA7-AC55F67B8A43}" type="presParOf" srcId="{9F1E7367-BB6E-F841-AFE4-C526896819E7}" destId="{1F9F6EEF-01CF-7743-996B-D7F6066360E6}" srcOrd="1" destOrd="0" presId="urn:microsoft.com/office/officeart/2005/8/layout/process4"/>
    <dgm:cxn modelId="{1B5552DA-B1AF-B340-B283-B88AA6969A87}" type="presParOf" srcId="{9F1E7367-BB6E-F841-AFE4-C526896819E7}" destId="{19EE71DE-B826-CA44-A8DB-BEC5694E8064}" srcOrd="2" destOrd="0" presId="urn:microsoft.com/office/officeart/2005/8/layout/process4"/>
    <dgm:cxn modelId="{01B5A73B-86B2-E64F-87B7-95DE40B42DC0}" type="presParOf" srcId="{19EE71DE-B826-CA44-A8DB-BEC5694E8064}" destId="{79016771-2CC2-854B-B03F-1311D122F1DE}"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65DF67-0964-8F4D-B463-F31E6541A627}"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GB"/>
        </a:p>
      </dgm:t>
    </dgm:pt>
    <dgm:pt modelId="{B088083B-3DF7-7D42-9FC7-EB374717ABE5}">
      <dgm:prSet phldrT="[Text]"/>
      <dgm:spPr>
        <a:solidFill>
          <a:schemeClr val="accent6">
            <a:lumMod val="75000"/>
          </a:schemeClr>
        </a:solidFill>
      </dgm:spPr>
      <dgm:t>
        <a:bodyPr/>
        <a:lstStyle/>
        <a:p>
          <a:r>
            <a:rPr lang="en-GB" dirty="0"/>
            <a:t>LOFAR Initial Calibration (LINC) Pipeline</a:t>
          </a:r>
        </a:p>
      </dgm:t>
    </dgm:pt>
    <dgm:pt modelId="{28EECB3F-5A52-FE43-8C6E-C3C87314435F}" type="parTrans" cxnId="{0807EB3D-9538-2742-AFE1-942CE1A62B59}">
      <dgm:prSet/>
      <dgm:spPr/>
      <dgm:t>
        <a:bodyPr/>
        <a:lstStyle/>
        <a:p>
          <a:endParaRPr lang="en-GB"/>
        </a:p>
      </dgm:t>
    </dgm:pt>
    <dgm:pt modelId="{EEAFD5C5-0052-F142-948E-38731FC4FAEF}" type="sibTrans" cxnId="{0807EB3D-9538-2742-AFE1-942CE1A62B59}">
      <dgm:prSet/>
      <dgm:spPr/>
      <dgm:t>
        <a:bodyPr/>
        <a:lstStyle/>
        <a:p>
          <a:endParaRPr lang="en-GB"/>
        </a:p>
      </dgm:t>
    </dgm:pt>
    <dgm:pt modelId="{23893B92-C6E5-E34C-903F-46CB3B142677}">
      <dgm:prSet phldrT="[Text]"/>
      <dgm:spPr>
        <a:solidFill>
          <a:schemeClr val="accent6">
            <a:lumMod val="40000"/>
            <a:lumOff val="60000"/>
            <a:alpha val="90000"/>
          </a:schemeClr>
        </a:solidFill>
        <a:ln>
          <a:solidFill>
            <a:schemeClr val="accent6">
              <a:lumMod val="60000"/>
              <a:lumOff val="40000"/>
              <a:alpha val="90000"/>
            </a:schemeClr>
          </a:solidFill>
        </a:ln>
      </dgm:spPr>
      <dgm:t>
        <a:bodyPr/>
        <a:lstStyle/>
        <a:p>
          <a:r>
            <a:rPr lang="en-GB" dirty="0"/>
            <a:t>Calibrator and Target Pipeline</a:t>
          </a:r>
        </a:p>
      </dgm:t>
    </dgm:pt>
    <dgm:pt modelId="{5CFF923B-04B5-704B-AB03-FB0B79BA4FF0}" type="parTrans" cxnId="{1ABA52FD-9A6A-7641-88B4-40C3A5F5B2A0}">
      <dgm:prSet/>
      <dgm:spPr/>
      <dgm:t>
        <a:bodyPr/>
        <a:lstStyle/>
        <a:p>
          <a:endParaRPr lang="en-GB"/>
        </a:p>
      </dgm:t>
    </dgm:pt>
    <dgm:pt modelId="{07B77909-B922-9945-8252-248BE127AE24}" type="sibTrans" cxnId="{1ABA52FD-9A6A-7641-88B4-40C3A5F5B2A0}">
      <dgm:prSet/>
      <dgm:spPr/>
      <dgm:t>
        <a:bodyPr/>
        <a:lstStyle/>
        <a:p>
          <a:endParaRPr lang="en-GB"/>
        </a:p>
      </dgm:t>
    </dgm:pt>
    <dgm:pt modelId="{760F7C6C-E85C-2D44-A52B-3A8278680BAB}">
      <dgm:prSet phldrT="[Text]"/>
      <dgm:spPr>
        <a:solidFill>
          <a:schemeClr val="accent6">
            <a:lumMod val="75000"/>
          </a:schemeClr>
        </a:solidFill>
      </dgm:spPr>
      <dgm:t>
        <a:bodyPr/>
        <a:lstStyle/>
        <a:p>
          <a:r>
            <a:rPr lang="en-GB" dirty="0"/>
            <a:t>Self Calibration</a:t>
          </a:r>
        </a:p>
      </dgm:t>
    </dgm:pt>
    <dgm:pt modelId="{A194DC99-FE91-CF4B-A291-E43C1ED5866A}" type="parTrans" cxnId="{A4FCE376-FC10-B948-B29C-1B82C0B15ABD}">
      <dgm:prSet/>
      <dgm:spPr/>
      <dgm:t>
        <a:bodyPr/>
        <a:lstStyle/>
        <a:p>
          <a:endParaRPr lang="en-GB"/>
        </a:p>
      </dgm:t>
    </dgm:pt>
    <dgm:pt modelId="{8537EA12-E2F7-2B48-B2C7-623210497F74}" type="sibTrans" cxnId="{A4FCE376-FC10-B948-B29C-1B82C0B15ABD}">
      <dgm:prSet/>
      <dgm:spPr/>
      <dgm:t>
        <a:bodyPr/>
        <a:lstStyle/>
        <a:p>
          <a:endParaRPr lang="en-GB"/>
        </a:p>
      </dgm:t>
    </dgm:pt>
    <dgm:pt modelId="{71818805-652D-114A-B29D-844D5437D981}">
      <dgm:prSet phldrT="[Text]"/>
      <dgm:spPr>
        <a:solidFill>
          <a:schemeClr val="accent6">
            <a:lumMod val="40000"/>
            <a:lumOff val="60000"/>
            <a:alpha val="90000"/>
          </a:schemeClr>
        </a:solidFill>
      </dgm:spPr>
      <dgm:t>
        <a:bodyPr/>
        <a:lstStyle/>
        <a:p>
          <a:pPr algn="ctr">
            <a:buFont typeface="Arial" panose="020B0604020202020204" pitchFamily="34" charset="0"/>
            <a:buNone/>
          </a:pPr>
          <a:r>
            <a:rPr lang="en-GB" dirty="0"/>
            <a:t>Only Core and Remote stations </a:t>
          </a:r>
          <a:br>
            <a:rPr lang="en-GB" dirty="0"/>
          </a:br>
          <a:r>
            <a:rPr lang="en-GB" dirty="0"/>
            <a:t>No International stations </a:t>
          </a:r>
        </a:p>
      </dgm:t>
    </dgm:pt>
    <dgm:pt modelId="{ABDA7E36-59E1-F543-BC77-0240E963CFBE}" type="parTrans" cxnId="{16F68B36-D2F9-4448-A13F-DB09D1F0F2E0}">
      <dgm:prSet/>
      <dgm:spPr/>
      <dgm:t>
        <a:bodyPr/>
        <a:lstStyle/>
        <a:p>
          <a:endParaRPr lang="en-GB"/>
        </a:p>
      </dgm:t>
    </dgm:pt>
    <dgm:pt modelId="{1022D21B-A790-D249-8FB1-28EEBD878659}" type="sibTrans" cxnId="{16F68B36-D2F9-4448-A13F-DB09D1F0F2E0}">
      <dgm:prSet/>
      <dgm:spPr/>
      <dgm:t>
        <a:bodyPr/>
        <a:lstStyle/>
        <a:p>
          <a:endParaRPr lang="en-GB"/>
        </a:p>
      </dgm:t>
    </dgm:pt>
    <dgm:pt modelId="{1815E890-5613-7B42-869D-0BEC33A6C599}">
      <dgm:prSet phldrT="[Text]"/>
      <dgm:spPr>
        <a:solidFill>
          <a:schemeClr val="accent6">
            <a:lumMod val="75000"/>
          </a:schemeClr>
        </a:solidFill>
      </dgm:spPr>
      <dgm:t>
        <a:bodyPr/>
        <a:lstStyle/>
        <a:p>
          <a:r>
            <a:rPr lang="en-GB" dirty="0"/>
            <a:t>Field Subtraction</a:t>
          </a:r>
        </a:p>
      </dgm:t>
    </dgm:pt>
    <dgm:pt modelId="{BFF1B1A8-3DF5-4B4C-8A21-8FC86F0507D3}" type="parTrans" cxnId="{D7658326-2A7E-8A4C-A705-7452F674553E}">
      <dgm:prSet/>
      <dgm:spPr/>
      <dgm:t>
        <a:bodyPr/>
        <a:lstStyle/>
        <a:p>
          <a:endParaRPr lang="en-GB"/>
        </a:p>
      </dgm:t>
    </dgm:pt>
    <dgm:pt modelId="{AA13FC97-C080-144A-83A5-5462A8E32F88}" type="sibTrans" cxnId="{D7658326-2A7E-8A4C-A705-7452F674553E}">
      <dgm:prSet/>
      <dgm:spPr/>
      <dgm:t>
        <a:bodyPr/>
        <a:lstStyle/>
        <a:p>
          <a:endParaRPr lang="en-GB"/>
        </a:p>
      </dgm:t>
    </dgm:pt>
    <dgm:pt modelId="{AAEF47D3-07FF-AC4B-836D-3B33CC1CF04A}">
      <dgm:prSet phldrT="[Text]"/>
      <dgm:spPr>
        <a:solidFill>
          <a:schemeClr val="accent6">
            <a:lumMod val="40000"/>
            <a:lumOff val="60000"/>
            <a:alpha val="90000"/>
          </a:schemeClr>
        </a:solidFill>
      </dgm:spPr>
      <dgm:t>
        <a:bodyPr/>
        <a:lstStyle/>
        <a:p>
          <a:pPr>
            <a:buFont typeface="Arial" panose="020B0604020202020204" pitchFamily="34" charset="0"/>
            <a:buNone/>
          </a:pPr>
          <a:r>
            <a:rPr lang="en-GB" dirty="0"/>
            <a:t>“Stay on target!”</a:t>
          </a:r>
        </a:p>
        <a:p>
          <a:pPr>
            <a:buFont typeface="Arial" panose="020B0604020202020204" pitchFamily="34" charset="0"/>
            <a:buNone/>
          </a:pPr>
          <a:r>
            <a:rPr lang="en-GB" dirty="0"/>
            <a:t>- Gold Five</a:t>
          </a:r>
        </a:p>
      </dgm:t>
    </dgm:pt>
    <dgm:pt modelId="{52107059-D988-4C48-ABB6-2836740E5AF1}" type="parTrans" cxnId="{A06513E5-C719-6C42-BB44-B7EA034ECCF6}">
      <dgm:prSet/>
      <dgm:spPr/>
      <dgm:t>
        <a:bodyPr/>
        <a:lstStyle/>
        <a:p>
          <a:endParaRPr lang="en-GB"/>
        </a:p>
      </dgm:t>
    </dgm:pt>
    <dgm:pt modelId="{34BB0107-B847-8241-B6C5-361DEEA0A3D2}" type="sibTrans" cxnId="{A06513E5-C719-6C42-BB44-B7EA034ECCF6}">
      <dgm:prSet/>
      <dgm:spPr/>
      <dgm:t>
        <a:bodyPr/>
        <a:lstStyle/>
        <a:p>
          <a:endParaRPr lang="en-GB"/>
        </a:p>
      </dgm:t>
    </dgm:pt>
    <dgm:pt modelId="{325A2831-980A-D64C-9FB3-FF3AAD8C7DF9}">
      <dgm:prSet phldrT="[Text]"/>
      <dgm:spPr/>
      <dgm:t>
        <a:bodyPr/>
        <a:lstStyle/>
        <a:p>
          <a:r>
            <a:rPr lang="en-GB" dirty="0"/>
            <a:t>VLBI Self Calibration</a:t>
          </a:r>
        </a:p>
      </dgm:t>
    </dgm:pt>
    <dgm:pt modelId="{A57B7100-4858-6A43-B114-E37976D1877B}" type="parTrans" cxnId="{B6F073D0-37F0-3D4D-BA55-92BAD6BF51F2}">
      <dgm:prSet/>
      <dgm:spPr/>
      <dgm:t>
        <a:bodyPr/>
        <a:lstStyle/>
        <a:p>
          <a:endParaRPr lang="en-GB"/>
        </a:p>
      </dgm:t>
    </dgm:pt>
    <dgm:pt modelId="{A9CE988A-7BCA-7048-89C3-163E20AAACB8}" type="sibTrans" cxnId="{B6F073D0-37F0-3D4D-BA55-92BAD6BF51F2}">
      <dgm:prSet/>
      <dgm:spPr/>
      <dgm:t>
        <a:bodyPr/>
        <a:lstStyle/>
        <a:p>
          <a:endParaRPr lang="en-GB"/>
        </a:p>
      </dgm:t>
    </dgm:pt>
    <dgm:pt modelId="{1DC1D310-BB13-5145-BFC1-DE992B6B88ED}">
      <dgm:prSet phldrT="[Text]"/>
      <dgm:spPr/>
      <dgm:t>
        <a:bodyPr/>
        <a:lstStyle/>
        <a:p>
          <a:pPr>
            <a:buFont typeface="Arial" panose="020B0604020202020204" pitchFamily="34" charset="0"/>
            <a:buNone/>
          </a:pPr>
          <a:r>
            <a:rPr lang="en-GB" dirty="0"/>
            <a:t>With International Stations</a:t>
          </a:r>
        </a:p>
      </dgm:t>
    </dgm:pt>
    <dgm:pt modelId="{CBC22D4F-1AEA-BD45-B444-8329A51B9D56}" type="parTrans" cxnId="{B1D149DA-DECA-5348-BFEB-FD35061B15AB}">
      <dgm:prSet/>
      <dgm:spPr/>
      <dgm:t>
        <a:bodyPr/>
        <a:lstStyle/>
        <a:p>
          <a:endParaRPr lang="en-GB"/>
        </a:p>
      </dgm:t>
    </dgm:pt>
    <dgm:pt modelId="{611A44F1-778C-8240-9818-666712298C5F}" type="sibTrans" cxnId="{B1D149DA-DECA-5348-BFEB-FD35061B15AB}">
      <dgm:prSet/>
      <dgm:spPr/>
      <dgm:t>
        <a:bodyPr/>
        <a:lstStyle/>
        <a:p>
          <a:endParaRPr lang="en-GB"/>
        </a:p>
      </dgm:t>
    </dgm:pt>
    <dgm:pt modelId="{DF9159CD-57A9-AF4A-92ED-3DAB8AEB6D86}" type="pres">
      <dgm:prSet presAssocID="{C465DF67-0964-8F4D-B463-F31E6541A627}" presName="Name0" presStyleCnt="0">
        <dgm:presLayoutVars>
          <dgm:dir/>
          <dgm:animLvl val="lvl"/>
          <dgm:resizeHandles val="exact"/>
        </dgm:presLayoutVars>
      </dgm:prSet>
      <dgm:spPr/>
    </dgm:pt>
    <dgm:pt modelId="{4FA0047A-5F85-8048-B2DF-FCDB33A2F6B0}" type="pres">
      <dgm:prSet presAssocID="{325A2831-980A-D64C-9FB3-FF3AAD8C7DF9}" presName="boxAndChildren" presStyleCnt="0"/>
      <dgm:spPr/>
    </dgm:pt>
    <dgm:pt modelId="{98BAD7E9-AFB8-5648-B6C8-15FBFCD9204E}" type="pres">
      <dgm:prSet presAssocID="{325A2831-980A-D64C-9FB3-FF3AAD8C7DF9}" presName="parentTextBox" presStyleLbl="node1" presStyleIdx="0" presStyleCnt="4"/>
      <dgm:spPr/>
    </dgm:pt>
    <dgm:pt modelId="{98A2E277-64EF-AD49-A73A-634A36257AC9}" type="pres">
      <dgm:prSet presAssocID="{325A2831-980A-D64C-9FB3-FF3AAD8C7DF9}" presName="entireBox" presStyleLbl="node1" presStyleIdx="0" presStyleCnt="4"/>
      <dgm:spPr/>
    </dgm:pt>
    <dgm:pt modelId="{DC1E194A-ADA0-B548-8123-25030183CC98}" type="pres">
      <dgm:prSet presAssocID="{325A2831-980A-D64C-9FB3-FF3AAD8C7DF9}" presName="descendantBox" presStyleCnt="0"/>
      <dgm:spPr/>
    </dgm:pt>
    <dgm:pt modelId="{CF3894C2-A8DE-4C40-BEB3-CDBCBCB20ACC}" type="pres">
      <dgm:prSet presAssocID="{1DC1D310-BB13-5145-BFC1-DE992B6B88ED}" presName="childTextBox" presStyleLbl="fgAccFollowNode1" presStyleIdx="0" presStyleCnt="4">
        <dgm:presLayoutVars>
          <dgm:bulletEnabled val="1"/>
        </dgm:presLayoutVars>
      </dgm:prSet>
      <dgm:spPr/>
    </dgm:pt>
    <dgm:pt modelId="{68D1A08A-22CA-B744-BD43-C5C3E89E7114}" type="pres">
      <dgm:prSet presAssocID="{AA13FC97-C080-144A-83A5-5462A8E32F88}" presName="sp" presStyleCnt="0"/>
      <dgm:spPr/>
    </dgm:pt>
    <dgm:pt modelId="{E4BAA25D-3B07-8244-8CE1-7B756FA946D4}" type="pres">
      <dgm:prSet presAssocID="{1815E890-5613-7B42-869D-0BEC33A6C599}" presName="arrowAndChildren" presStyleCnt="0"/>
      <dgm:spPr/>
    </dgm:pt>
    <dgm:pt modelId="{48C7B8C2-AC98-6C49-9981-6C9CDAFD49AB}" type="pres">
      <dgm:prSet presAssocID="{1815E890-5613-7B42-869D-0BEC33A6C599}" presName="parentTextArrow" presStyleLbl="node1" presStyleIdx="0" presStyleCnt="4"/>
      <dgm:spPr/>
    </dgm:pt>
    <dgm:pt modelId="{31A210A6-731A-B141-8E51-C956BD117F20}" type="pres">
      <dgm:prSet presAssocID="{1815E890-5613-7B42-869D-0BEC33A6C599}" presName="arrow" presStyleLbl="node1" presStyleIdx="1" presStyleCnt="4"/>
      <dgm:spPr/>
    </dgm:pt>
    <dgm:pt modelId="{62863993-7DA2-AB45-BF31-65956DB2B808}" type="pres">
      <dgm:prSet presAssocID="{1815E890-5613-7B42-869D-0BEC33A6C599}" presName="descendantArrow" presStyleCnt="0"/>
      <dgm:spPr/>
    </dgm:pt>
    <dgm:pt modelId="{3FBA825C-E6A2-DC47-B74B-0F197637C3E2}" type="pres">
      <dgm:prSet presAssocID="{AAEF47D3-07FF-AC4B-836D-3B33CC1CF04A}" presName="childTextArrow" presStyleLbl="fgAccFollowNode1" presStyleIdx="1" presStyleCnt="4">
        <dgm:presLayoutVars>
          <dgm:bulletEnabled val="1"/>
        </dgm:presLayoutVars>
      </dgm:prSet>
      <dgm:spPr/>
    </dgm:pt>
    <dgm:pt modelId="{E622310F-EE1E-1247-BCA6-CD304C57CA02}" type="pres">
      <dgm:prSet presAssocID="{8537EA12-E2F7-2B48-B2C7-623210497F74}" presName="sp" presStyleCnt="0"/>
      <dgm:spPr/>
    </dgm:pt>
    <dgm:pt modelId="{ADEFD65C-FA4F-654F-B7E2-83617E8F6EAF}" type="pres">
      <dgm:prSet presAssocID="{760F7C6C-E85C-2D44-A52B-3A8278680BAB}" presName="arrowAndChildren" presStyleCnt="0"/>
      <dgm:spPr/>
    </dgm:pt>
    <dgm:pt modelId="{F806B068-E118-7C45-864D-1D5FB84F8938}" type="pres">
      <dgm:prSet presAssocID="{760F7C6C-E85C-2D44-A52B-3A8278680BAB}" presName="parentTextArrow" presStyleLbl="node1" presStyleIdx="1" presStyleCnt="4"/>
      <dgm:spPr/>
    </dgm:pt>
    <dgm:pt modelId="{0D0AC65F-76F1-CB4B-A3E9-824F54E34835}" type="pres">
      <dgm:prSet presAssocID="{760F7C6C-E85C-2D44-A52B-3A8278680BAB}" presName="arrow" presStyleLbl="node1" presStyleIdx="2" presStyleCnt="4"/>
      <dgm:spPr/>
    </dgm:pt>
    <dgm:pt modelId="{DFD53ADE-75DD-9C44-A3DA-E5F095F12F80}" type="pres">
      <dgm:prSet presAssocID="{760F7C6C-E85C-2D44-A52B-3A8278680BAB}" presName="descendantArrow" presStyleCnt="0"/>
      <dgm:spPr/>
    </dgm:pt>
    <dgm:pt modelId="{E97A4F4C-5230-5341-B569-1577DF4559EB}" type="pres">
      <dgm:prSet presAssocID="{71818805-652D-114A-B29D-844D5437D981}" presName="childTextArrow" presStyleLbl="fgAccFollowNode1" presStyleIdx="2" presStyleCnt="4">
        <dgm:presLayoutVars>
          <dgm:bulletEnabled val="1"/>
        </dgm:presLayoutVars>
      </dgm:prSet>
      <dgm:spPr/>
    </dgm:pt>
    <dgm:pt modelId="{3411272B-393C-834F-8828-828C7F898886}" type="pres">
      <dgm:prSet presAssocID="{EEAFD5C5-0052-F142-948E-38731FC4FAEF}" presName="sp" presStyleCnt="0"/>
      <dgm:spPr/>
    </dgm:pt>
    <dgm:pt modelId="{9F1E7367-BB6E-F841-AFE4-C526896819E7}" type="pres">
      <dgm:prSet presAssocID="{B088083B-3DF7-7D42-9FC7-EB374717ABE5}" presName="arrowAndChildren" presStyleCnt="0"/>
      <dgm:spPr/>
    </dgm:pt>
    <dgm:pt modelId="{B6853DAA-D06A-AE48-BCEE-561A3F0728B2}" type="pres">
      <dgm:prSet presAssocID="{B088083B-3DF7-7D42-9FC7-EB374717ABE5}" presName="parentTextArrow" presStyleLbl="node1" presStyleIdx="2" presStyleCnt="4"/>
      <dgm:spPr/>
    </dgm:pt>
    <dgm:pt modelId="{1F9F6EEF-01CF-7743-996B-D7F6066360E6}" type="pres">
      <dgm:prSet presAssocID="{B088083B-3DF7-7D42-9FC7-EB374717ABE5}" presName="arrow" presStyleLbl="node1" presStyleIdx="3" presStyleCnt="4" custLinFactNeighborX="1603" custLinFactNeighborY="728"/>
      <dgm:spPr/>
    </dgm:pt>
    <dgm:pt modelId="{19EE71DE-B826-CA44-A8DB-BEC5694E8064}" type="pres">
      <dgm:prSet presAssocID="{B088083B-3DF7-7D42-9FC7-EB374717ABE5}" presName="descendantArrow" presStyleCnt="0"/>
      <dgm:spPr/>
    </dgm:pt>
    <dgm:pt modelId="{79016771-2CC2-854B-B03F-1311D122F1DE}" type="pres">
      <dgm:prSet presAssocID="{23893B92-C6E5-E34C-903F-46CB3B142677}" presName="childTextArrow" presStyleLbl="fgAccFollowNode1" presStyleIdx="3" presStyleCnt="4">
        <dgm:presLayoutVars>
          <dgm:bulletEnabled val="1"/>
        </dgm:presLayoutVars>
      </dgm:prSet>
      <dgm:spPr/>
    </dgm:pt>
  </dgm:ptLst>
  <dgm:cxnLst>
    <dgm:cxn modelId="{835EF51C-F2B1-054F-A6D7-151B6B37EBB9}" type="presOf" srcId="{AAEF47D3-07FF-AC4B-836D-3B33CC1CF04A}" destId="{3FBA825C-E6A2-DC47-B74B-0F197637C3E2}" srcOrd="0" destOrd="0" presId="urn:microsoft.com/office/officeart/2005/8/layout/process4"/>
    <dgm:cxn modelId="{E7F1D81E-C5B7-104B-AB50-18A765E29F15}" type="presOf" srcId="{B088083B-3DF7-7D42-9FC7-EB374717ABE5}" destId="{1F9F6EEF-01CF-7743-996B-D7F6066360E6}" srcOrd="1" destOrd="0" presId="urn:microsoft.com/office/officeart/2005/8/layout/process4"/>
    <dgm:cxn modelId="{D7658326-2A7E-8A4C-A705-7452F674553E}" srcId="{C465DF67-0964-8F4D-B463-F31E6541A627}" destId="{1815E890-5613-7B42-869D-0BEC33A6C599}" srcOrd="2" destOrd="0" parTransId="{BFF1B1A8-3DF5-4B4C-8A21-8FC86F0507D3}" sibTransId="{AA13FC97-C080-144A-83A5-5462A8E32F88}"/>
    <dgm:cxn modelId="{E04CA629-825A-954A-A041-1F5866A7F672}" type="presOf" srcId="{760F7C6C-E85C-2D44-A52B-3A8278680BAB}" destId="{0D0AC65F-76F1-CB4B-A3E9-824F54E34835}" srcOrd="1" destOrd="0" presId="urn:microsoft.com/office/officeart/2005/8/layout/process4"/>
    <dgm:cxn modelId="{34052532-DCC9-FD4A-B3B7-66A90B07AC36}" type="presOf" srcId="{C465DF67-0964-8F4D-B463-F31E6541A627}" destId="{DF9159CD-57A9-AF4A-92ED-3DAB8AEB6D86}" srcOrd="0" destOrd="0" presId="urn:microsoft.com/office/officeart/2005/8/layout/process4"/>
    <dgm:cxn modelId="{16F68B36-D2F9-4448-A13F-DB09D1F0F2E0}" srcId="{760F7C6C-E85C-2D44-A52B-3A8278680BAB}" destId="{71818805-652D-114A-B29D-844D5437D981}" srcOrd="0" destOrd="0" parTransId="{ABDA7E36-59E1-F543-BC77-0240E963CFBE}" sibTransId="{1022D21B-A790-D249-8FB1-28EEBD878659}"/>
    <dgm:cxn modelId="{0807EB3D-9538-2742-AFE1-942CE1A62B59}" srcId="{C465DF67-0964-8F4D-B463-F31E6541A627}" destId="{B088083B-3DF7-7D42-9FC7-EB374717ABE5}" srcOrd="0" destOrd="0" parTransId="{28EECB3F-5A52-FE43-8C6E-C3C87314435F}" sibTransId="{EEAFD5C5-0052-F142-948E-38731FC4FAEF}"/>
    <dgm:cxn modelId="{07058B53-4C4A-6A41-A722-00627EA2C870}" type="presOf" srcId="{1815E890-5613-7B42-869D-0BEC33A6C599}" destId="{31A210A6-731A-B141-8E51-C956BD117F20}" srcOrd="1" destOrd="0" presId="urn:microsoft.com/office/officeart/2005/8/layout/process4"/>
    <dgm:cxn modelId="{219E1A73-4471-2742-97C8-FA377FF27099}" type="presOf" srcId="{23893B92-C6E5-E34C-903F-46CB3B142677}" destId="{79016771-2CC2-854B-B03F-1311D122F1DE}" srcOrd="0" destOrd="0" presId="urn:microsoft.com/office/officeart/2005/8/layout/process4"/>
    <dgm:cxn modelId="{A4FCE376-FC10-B948-B29C-1B82C0B15ABD}" srcId="{C465DF67-0964-8F4D-B463-F31E6541A627}" destId="{760F7C6C-E85C-2D44-A52B-3A8278680BAB}" srcOrd="1" destOrd="0" parTransId="{A194DC99-FE91-CF4B-A291-E43C1ED5866A}" sibTransId="{8537EA12-E2F7-2B48-B2C7-623210497F74}"/>
    <dgm:cxn modelId="{4DA4D779-FCBD-A741-8D31-F7762FA4FB22}" type="presOf" srcId="{325A2831-980A-D64C-9FB3-FF3AAD8C7DF9}" destId="{98BAD7E9-AFB8-5648-B6C8-15FBFCD9204E}" srcOrd="0" destOrd="0" presId="urn:microsoft.com/office/officeart/2005/8/layout/process4"/>
    <dgm:cxn modelId="{4AA1987A-A484-484B-A80C-DADDEE99E9D0}" type="presOf" srcId="{71818805-652D-114A-B29D-844D5437D981}" destId="{E97A4F4C-5230-5341-B569-1577DF4559EB}" srcOrd="0" destOrd="0" presId="urn:microsoft.com/office/officeart/2005/8/layout/process4"/>
    <dgm:cxn modelId="{5D0CCEA2-5602-DC48-94F3-89D6BB6B2EDD}" type="presOf" srcId="{1815E890-5613-7B42-869D-0BEC33A6C599}" destId="{48C7B8C2-AC98-6C49-9981-6C9CDAFD49AB}" srcOrd="0" destOrd="0" presId="urn:microsoft.com/office/officeart/2005/8/layout/process4"/>
    <dgm:cxn modelId="{ABFAE5BA-0C07-1A4E-922B-B563A0A06995}" type="presOf" srcId="{B088083B-3DF7-7D42-9FC7-EB374717ABE5}" destId="{B6853DAA-D06A-AE48-BCEE-561A3F0728B2}" srcOrd="0" destOrd="0" presId="urn:microsoft.com/office/officeart/2005/8/layout/process4"/>
    <dgm:cxn modelId="{B139DEBE-3F15-454C-AB48-0B762DC47B48}" type="presOf" srcId="{1DC1D310-BB13-5145-BFC1-DE992B6B88ED}" destId="{CF3894C2-A8DE-4C40-BEB3-CDBCBCB20ACC}" srcOrd="0" destOrd="0" presId="urn:microsoft.com/office/officeart/2005/8/layout/process4"/>
    <dgm:cxn modelId="{B6F073D0-37F0-3D4D-BA55-92BAD6BF51F2}" srcId="{C465DF67-0964-8F4D-B463-F31E6541A627}" destId="{325A2831-980A-D64C-9FB3-FF3AAD8C7DF9}" srcOrd="3" destOrd="0" parTransId="{A57B7100-4858-6A43-B114-E37976D1877B}" sibTransId="{A9CE988A-7BCA-7048-89C3-163E20AAACB8}"/>
    <dgm:cxn modelId="{F636A0D9-0782-0548-B21E-A3C295B8F1A8}" type="presOf" srcId="{760F7C6C-E85C-2D44-A52B-3A8278680BAB}" destId="{F806B068-E118-7C45-864D-1D5FB84F8938}" srcOrd="0" destOrd="0" presId="urn:microsoft.com/office/officeart/2005/8/layout/process4"/>
    <dgm:cxn modelId="{B1D149DA-DECA-5348-BFEB-FD35061B15AB}" srcId="{325A2831-980A-D64C-9FB3-FF3AAD8C7DF9}" destId="{1DC1D310-BB13-5145-BFC1-DE992B6B88ED}" srcOrd="0" destOrd="0" parTransId="{CBC22D4F-1AEA-BD45-B444-8329A51B9D56}" sibTransId="{611A44F1-778C-8240-9818-666712298C5F}"/>
    <dgm:cxn modelId="{A06513E5-C719-6C42-BB44-B7EA034ECCF6}" srcId="{1815E890-5613-7B42-869D-0BEC33A6C599}" destId="{AAEF47D3-07FF-AC4B-836D-3B33CC1CF04A}" srcOrd="0" destOrd="0" parTransId="{52107059-D988-4C48-ABB6-2836740E5AF1}" sibTransId="{34BB0107-B847-8241-B6C5-361DEEA0A3D2}"/>
    <dgm:cxn modelId="{1ABA52FD-9A6A-7641-88B4-40C3A5F5B2A0}" srcId="{B088083B-3DF7-7D42-9FC7-EB374717ABE5}" destId="{23893B92-C6E5-E34C-903F-46CB3B142677}" srcOrd="0" destOrd="0" parTransId="{5CFF923B-04B5-704B-AB03-FB0B79BA4FF0}" sibTransId="{07B77909-B922-9945-8252-248BE127AE24}"/>
    <dgm:cxn modelId="{49F712FF-EBD8-E54B-98A9-6C0A2B53BAFA}" type="presOf" srcId="{325A2831-980A-D64C-9FB3-FF3AAD8C7DF9}" destId="{98A2E277-64EF-AD49-A73A-634A36257AC9}" srcOrd="1" destOrd="0" presId="urn:microsoft.com/office/officeart/2005/8/layout/process4"/>
    <dgm:cxn modelId="{04380B10-AD47-844E-BEB7-7DA01486FF63}" type="presParOf" srcId="{DF9159CD-57A9-AF4A-92ED-3DAB8AEB6D86}" destId="{4FA0047A-5F85-8048-B2DF-FCDB33A2F6B0}" srcOrd="0" destOrd="0" presId="urn:microsoft.com/office/officeart/2005/8/layout/process4"/>
    <dgm:cxn modelId="{97E4A93A-A244-1546-B265-5A25F5B331B7}" type="presParOf" srcId="{4FA0047A-5F85-8048-B2DF-FCDB33A2F6B0}" destId="{98BAD7E9-AFB8-5648-B6C8-15FBFCD9204E}" srcOrd="0" destOrd="0" presId="urn:microsoft.com/office/officeart/2005/8/layout/process4"/>
    <dgm:cxn modelId="{ADA4343C-5735-E742-9A3B-A31C34AAE4D1}" type="presParOf" srcId="{4FA0047A-5F85-8048-B2DF-FCDB33A2F6B0}" destId="{98A2E277-64EF-AD49-A73A-634A36257AC9}" srcOrd="1" destOrd="0" presId="urn:microsoft.com/office/officeart/2005/8/layout/process4"/>
    <dgm:cxn modelId="{2A3A9333-9B26-604D-A5D8-EA028B78376B}" type="presParOf" srcId="{4FA0047A-5F85-8048-B2DF-FCDB33A2F6B0}" destId="{DC1E194A-ADA0-B548-8123-25030183CC98}" srcOrd="2" destOrd="0" presId="urn:microsoft.com/office/officeart/2005/8/layout/process4"/>
    <dgm:cxn modelId="{29ED80EC-02FB-754A-AE1D-B567F99B93CC}" type="presParOf" srcId="{DC1E194A-ADA0-B548-8123-25030183CC98}" destId="{CF3894C2-A8DE-4C40-BEB3-CDBCBCB20ACC}" srcOrd="0" destOrd="0" presId="urn:microsoft.com/office/officeart/2005/8/layout/process4"/>
    <dgm:cxn modelId="{9D53BEDE-3A89-9E44-80C9-A14B384FD6F6}" type="presParOf" srcId="{DF9159CD-57A9-AF4A-92ED-3DAB8AEB6D86}" destId="{68D1A08A-22CA-B744-BD43-C5C3E89E7114}" srcOrd="1" destOrd="0" presId="urn:microsoft.com/office/officeart/2005/8/layout/process4"/>
    <dgm:cxn modelId="{DEE375D2-C30F-8544-B34C-F24093118238}" type="presParOf" srcId="{DF9159CD-57A9-AF4A-92ED-3DAB8AEB6D86}" destId="{E4BAA25D-3B07-8244-8CE1-7B756FA946D4}" srcOrd="2" destOrd="0" presId="urn:microsoft.com/office/officeart/2005/8/layout/process4"/>
    <dgm:cxn modelId="{BFF0F6C6-0B4F-AB44-8B50-4CCE775ACDDC}" type="presParOf" srcId="{E4BAA25D-3B07-8244-8CE1-7B756FA946D4}" destId="{48C7B8C2-AC98-6C49-9981-6C9CDAFD49AB}" srcOrd="0" destOrd="0" presId="urn:microsoft.com/office/officeart/2005/8/layout/process4"/>
    <dgm:cxn modelId="{A881012E-0FB3-B749-BBE6-0A90D5FDBADB}" type="presParOf" srcId="{E4BAA25D-3B07-8244-8CE1-7B756FA946D4}" destId="{31A210A6-731A-B141-8E51-C956BD117F20}" srcOrd="1" destOrd="0" presId="urn:microsoft.com/office/officeart/2005/8/layout/process4"/>
    <dgm:cxn modelId="{08DB0213-B1B0-414C-8AB8-F2415968BD6F}" type="presParOf" srcId="{E4BAA25D-3B07-8244-8CE1-7B756FA946D4}" destId="{62863993-7DA2-AB45-BF31-65956DB2B808}" srcOrd="2" destOrd="0" presId="urn:microsoft.com/office/officeart/2005/8/layout/process4"/>
    <dgm:cxn modelId="{F3FACCC2-72D4-274C-AAEB-AD7E6F57FDE2}" type="presParOf" srcId="{62863993-7DA2-AB45-BF31-65956DB2B808}" destId="{3FBA825C-E6A2-DC47-B74B-0F197637C3E2}" srcOrd="0" destOrd="0" presId="urn:microsoft.com/office/officeart/2005/8/layout/process4"/>
    <dgm:cxn modelId="{4C1946B6-8086-284C-B4CA-75B085694518}" type="presParOf" srcId="{DF9159CD-57A9-AF4A-92ED-3DAB8AEB6D86}" destId="{E622310F-EE1E-1247-BCA6-CD304C57CA02}" srcOrd="3" destOrd="0" presId="urn:microsoft.com/office/officeart/2005/8/layout/process4"/>
    <dgm:cxn modelId="{0B09463D-C834-C941-BBDA-74B8E2F9B704}" type="presParOf" srcId="{DF9159CD-57A9-AF4A-92ED-3DAB8AEB6D86}" destId="{ADEFD65C-FA4F-654F-B7E2-83617E8F6EAF}" srcOrd="4" destOrd="0" presId="urn:microsoft.com/office/officeart/2005/8/layout/process4"/>
    <dgm:cxn modelId="{5408212A-21E9-7A4A-9CCD-7AEE4660A3E1}" type="presParOf" srcId="{ADEFD65C-FA4F-654F-B7E2-83617E8F6EAF}" destId="{F806B068-E118-7C45-864D-1D5FB84F8938}" srcOrd="0" destOrd="0" presId="urn:microsoft.com/office/officeart/2005/8/layout/process4"/>
    <dgm:cxn modelId="{F0B524B4-DC72-3247-A5FC-DC7CBEA20E3B}" type="presParOf" srcId="{ADEFD65C-FA4F-654F-B7E2-83617E8F6EAF}" destId="{0D0AC65F-76F1-CB4B-A3E9-824F54E34835}" srcOrd="1" destOrd="0" presId="urn:microsoft.com/office/officeart/2005/8/layout/process4"/>
    <dgm:cxn modelId="{6B76BDE2-C532-D84A-9CBB-104BDD458C34}" type="presParOf" srcId="{ADEFD65C-FA4F-654F-B7E2-83617E8F6EAF}" destId="{DFD53ADE-75DD-9C44-A3DA-E5F095F12F80}" srcOrd="2" destOrd="0" presId="urn:microsoft.com/office/officeart/2005/8/layout/process4"/>
    <dgm:cxn modelId="{85A4B21F-7BCA-AE4A-8C15-77D39FC301B4}" type="presParOf" srcId="{DFD53ADE-75DD-9C44-A3DA-E5F095F12F80}" destId="{E97A4F4C-5230-5341-B569-1577DF4559EB}" srcOrd="0" destOrd="0" presId="urn:microsoft.com/office/officeart/2005/8/layout/process4"/>
    <dgm:cxn modelId="{21E197B4-FC52-4748-A128-3A97D0386760}" type="presParOf" srcId="{DF9159CD-57A9-AF4A-92ED-3DAB8AEB6D86}" destId="{3411272B-393C-834F-8828-828C7F898886}" srcOrd="5" destOrd="0" presId="urn:microsoft.com/office/officeart/2005/8/layout/process4"/>
    <dgm:cxn modelId="{D076B99C-58FF-7945-A8E2-84DE61D127B9}" type="presParOf" srcId="{DF9159CD-57A9-AF4A-92ED-3DAB8AEB6D86}" destId="{9F1E7367-BB6E-F841-AFE4-C526896819E7}" srcOrd="6" destOrd="0" presId="urn:microsoft.com/office/officeart/2005/8/layout/process4"/>
    <dgm:cxn modelId="{2A496E6E-F5D0-7B42-92FC-C05248C9EB76}" type="presParOf" srcId="{9F1E7367-BB6E-F841-AFE4-C526896819E7}" destId="{B6853DAA-D06A-AE48-BCEE-561A3F0728B2}" srcOrd="0" destOrd="0" presId="urn:microsoft.com/office/officeart/2005/8/layout/process4"/>
    <dgm:cxn modelId="{76A35433-C6BB-AB47-ACA7-AC55F67B8A43}" type="presParOf" srcId="{9F1E7367-BB6E-F841-AFE4-C526896819E7}" destId="{1F9F6EEF-01CF-7743-996B-D7F6066360E6}" srcOrd="1" destOrd="0" presId="urn:microsoft.com/office/officeart/2005/8/layout/process4"/>
    <dgm:cxn modelId="{1B5552DA-B1AF-B340-B283-B88AA6969A87}" type="presParOf" srcId="{9F1E7367-BB6E-F841-AFE4-C526896819E7}" destId="{19EE71DE-B826-CA44-A8DB-BEC5694E8064}" srcOrd="2" destOrd="0" presId="urn:microsoft.com/office/officeart/2005/8/layout/process4"/>
    <dgm:cxn modelId="{01B5A73B-86B2-E64F-87B7-95DE40B42DC0}" type="presParOf" srcId="{19EE71DE-B826-CA44-A8DB-BEC5694E8064}" destId="{79016771-2CC2-854B-B03F-1311D122F1DE}" srcOrd="0"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65DF67-0964-8F4D-B463-F31E6541A627}"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GB"/>
        </a:p>
      </dgm:t>
    </dgm:pt>
    <dgm:pt modelId="{B088083B-3DF7-7D42-9FC7-EB374717ABE5}">
      <dgm:prSet phldrT="[Text]"/>
      <dgm:spPr>
        <a:solidFill>
          <a:schemeClr val="accent6">
            <a:lumMod val="75000"/>
          </a:schemeClr>
        </a:solidFill>
      </dgm:spPr>
      <dgm:t>
        <a:bodyPr/>
        <a:lstStyle/>
        <a:p>
          <a:r>
            <a:rPr lang="en-GB" dirty="0"/>
            <a:t>LOFAR Initial Calibration (LINC) Pipeline</a:t>
          </a:r>
        </a:p>
      </dgm:t>
    </dgm:pt>
    <dgm:pt modelId="{28EECB3F-5A52-FE43-8C6E-C3C87314435F}" type="parTrans" cxnId="{0807EB3D-9538-2742-AFE1-942CE1A62B59}">
      <dgm:prSet/>
      <dgm:spPr/>
      <dgm:t>
        <a:bodyPr/>
        <a:lstStyle/>
        <a:p>
          <a:endParaRPr lang="en-GB"/>
        </a:p>
      </dgm:t>
    </dgm:pt>
    <dgm:pt modelId="{EEAFD5C5-0052-F142-948E-38731FC4FAEF}" type="sibTrans" cxnId="{0807EB3D-9538-2742-AFE1-942CE1A62B59}">
      <dgm:prSet/>
      <dgm:spPr/>
      <dgm:t>
        <a:bodyPr/>
        <a:lstStyle/>
        <a:p>
          <a:endParaRPr lang="en-GB"/>
        </a:p>
      </dgm:t>
    </dgm:pt>
    <dgm:pt modelId="{23893B92-C6E5-E34C-903F-46CB3B142677}">
      <dgm:prSet phldrT="[Text]"/>
      <dgm:spPr>
        <a:solidFill>
          <a:schemeClr val="accent6">
            <a:lumMod val="40000"/>
            <a:lumOff val="60000"/>
            <a:alpha val="90000"/>
          </a:schemeClr>
        </a:solidFill>
        <a:ln>
          <a:solidFill>
            <a:schemeClr val="accent6">
              <a:lumMod val="60000"/>
              <a:lumOff val="40000"/>
              <a:alpha val="90000"/>
            </a:schemeClr>
          </a:solidFill>
        </a:ln>
      </dgm:spPr>
      <dgm:t>
        <a:bodyPr/>
        <a:lstStyle/>
        <a:p>
          <a:r>
            <a:rPr lang="en-GB" dirty="0"/>
            <a:t>Calibrator and Target Pipeline</a:t>
          </a:r>
        </a:p>
      </dgm:t>
    </dgm:pt>
    <dgm:pt modelId="{5CFF923B-04B5-704B-AB03-FB0B79BA4FF0}" type="parTrans" cxnId="{1ABA52FD-9A6A-7641-88B4-40C3A5F5B2A0}">
      <dgm:prSet/>
      <dgm:spPr/>
      <dgm:t>
        <a:bodyPr/>
        <a:lstStyle/>
        <a:p>
          <a:endParaRPr lang="en-GB"/>
        </a:p>
      </dgm:t>
    </dgm:pt>
    <dgm:pt modelId="{07B77909-B922-9945-8252-248BE127AE24}" type="sibTrans" cxnId="{1ABA52FD-9A6A-7641-88B4-40C3A5F5B2A0}">
      <dgm:prSet/>
      <dgm:spPr/>
      <dgm:t>
        <a:bodyPr/>
        <a:lstStyle/>
        <a:p>
          <a:endParaRPr lang="en-GB"/>
        </a:p>
      </dgm:t>
    </dgm:pt>
    <dgm:pt modelId="{760F7C6C-E85C-2D44-A52B-3A8278680BAB}">
      <dgm:prSet phldrT="[Text]"/>
      <dgm:spPr>
        <a:solidFill>
          <a:schemeClr val="accent6">
            <a:lumMod val="75000"/>
          </a:schemeClr>
        </a:solidFill>
      </dgm:spPr>
      <dgm:t>
        <a:bodyPr/>
        <a:lstStyle/>
        <a:p>
          <a:r>
            <a:rPr lang="en-GB" dirty="0"/>
            <a:t>Self Calibration</a:t>
          </a:r>
        </a:p>
      </dgm:t>
    </dgm:pt>
    <dgm:pt modelId="{A194DC99-FE91-CF4B-A291-E43C1ED5866A}" type="parTrans" cxnId="{A4FCE376-FC10-B948-B29C-1B82C0B15ABD}">
      <dgm:prSet/>
      <dgm:spPr/>
      <dgm:t>
        <a:bodyPr/>
        <a:lstStyle/>
        <a:p>
          <a:endParaRPr lang="en-GB"/>
        </a:p>
      </dgm:t>
    </dgm:pt>
    <dgm:pt modelId="{8537EA12-E2F7-2B48-B2C7-623210497F74}" type="sibTrans" cxnId="{A4FCE376-FC10-B948-B29C-1B82C0B15ABD}">
      <dgm:prSet/>
      <dgm:spPr/>
      <dgm:t>
        <a:bodyPr/>
        <a:lstStyle/>
        <a:p>
          <a:endParaRPr lang="en-GB"/>
        </a:p>
      </dgm:t>
    </dgm:pt>
    <dgm:pt modelId="{71818805-652D-114A-B29D-844D5437D981}">
      <dgm:prSet phldrT="[Text]"/>
      <dgm:spPr>
        <a:solidFill>
          <a:schemeClr val="accent6">
            <a:lumMod val="40000"/>
            <a:lumOff val="60000"/>
            <a:alpha val="90000"/>
          </a:schemeClr>
        </a:solidFill>
      </dgm:spPr>
      <dgm:t>
        <a:bodyPr/>
        <a:lstStyle/>
        <a:p>
          <a:pPr algn="ctr">
            <a:buFont typeface="Arial" panose="020B0604020202020204" pitchFamily="34" charset="0"/>
            <a:buNone/>
          </a:pPr>
          <a:r>
            <a:rPr lang="en-GB" dirty="0"/>
            <a:t> Only Core and Remote stations </a:t>
          </a:r>
          <a:br>
            <a:rPr lang="en-GB" dirty="0"/>
          </a:br>
          <a:r>
            <a:rPr lang="en-GB" dirty="0"/>
            <a:t>No International stations </a:t>
          </a:r>
        </a:p>
      </dgm:t>
    </dgm:pt>
    <dgm:pt modelId="{ABDA7E36-59E1-F543-BC77-0240E963CFBE}" type="parTrans" cxnId="{16F68B36-D2F9-4448-A13F-DB09D1F0F2E0}">
      <dgm:prSet/>
      <dgm:spPr/>
      <dgm:t>
        <a:bodyPr/>
        <a:lstStyle/>
        <a:p>
          <a:endParaRPr lang="en-GB"/>
        </a:p>
      </dgm:t>
    </dgm:pt>
    <dgm:pt modelId="{1022D21B-A790-D249-8FB1-28EEBD878659}" type="sibTrans" cxnId="{16F68B36-D2F9-4448-A13F-DB09D1F0F2E0}">
      <dgm:prSet/>
      <dgm:spPr/>
      <dgm:t>
        <a:bodyPr/>
        <a:lstStyle/>
        <a:p>
          <a:endParaRPr lang="en-GB"/>
        </a:p>
      </dgm:t>
    </dgm:pt>
    <dgm:pt modelId="{1815E890-5613-7B42-869D-0BEC33A6C599}">
      <dgm:prSet phldrT="[Text]"/>
      <dgm:spPr>
        <a:solidFill>
          <a:schemeClr val="accent6">
            <a:lumMod val="75000"/>
          </a:schemeClr>
        </a:solidFill>
      </dgm:spPr>
      <dgm:t>
        <a:bodyPr/>
        <a:lstStyle/>
        <a:p>
          <a:r>
            <a:rPr lang="en-GB" dirty="0"/>
            <a:t>Field Subtraction</a:t>
          </a:r>
        </a:p>
      </dgm:t>
    </dgm:pt>
    <dgm:pt modelId="{BFF1B1A8-3DF5-4B4C-8A21-8FC86F0507D3}" type="parTrans" cxnId="{D7658326-2A7E-8A4C-A705-7452F674553E}">
      <dgm:prSet/>
      <dgm:spPr/>
      <dgm:t>
        <a:bodyPr/>
        <a:lstStyle/>
        <a:p>
          <a:endParaRPr lang="en-GB"/>
        </a:p>
      </dgm:t>
    </dgm:pt>
    <dgm:pt modelId="{AA13FC97-C080-144A-83A5-5462A8E32F88}" type="sibTrans" cxnId="{D7658326-2A7E-8A4C-A705-7452F674553E}">
      <dgm:prSet/>
      <dgm:spPr/>
      <dgm:t>
        <a:bodyPr/>
        <a:lstStyle/>
        <a:p>
          <a:endParaRPr lang="en-GB"/>
        </a:p>
      </dgm:t>
    </dgm:pt>
    <dgm:pt modelId="{AAEF47D3-07FF-AC4B-836D-3B33CC1CF04A}">
      <dgm:prSet phldrT="[Text]"/>
      <dgm:spPr>
        <a:solidFill>
          <a:schemeClr val="accent6">
            <a:lumMod val="40000"/>
            <a:lumOff val="60000"/>
            <a:alpha val="90000"/>
          </a:schemeClr>
        </a:solidFill>
      </dgm:spPr>
      <dgm:t>
        <a:bodyPr/>
        <a:lstStyle/>
        <a:p>
          <a:pPr>
            <a:buFont typeface="Arial" panose="020B0604020202020204" pitchFamily="34" charset="0"/>
            <a:buNone/>
          </a:pPr>
          <a:r>
            <a:rPr lang="en-GB" dirty="0"/>
            <a:t>“Stay on target!”</a:t>
          </a:r>
        </a:p>
        <a:p>
          <a:pPr>
            <a:buFont typeface="Arial" panose="020B0604020202020204" pitchFamily="34" charset="0"/>
            <a:buNone/>
          </a:pPr>
          <a:r>
            <a:rPr lang="en-GB" dirty="0"/>
            <a:t>- Gold Five</a:t>
          </a:r>
        </a:p>
      </dgm:t>
    </dgm:pt>
    <dgm:pt modelId="{52107059-D988-4C48-ABB6-2836740E5AF1}" type="parTrans" cxnId="{A06513E5-C719-6C42-BB44-B7EA034ECCF6}">
      <dgm:prSet/>
      <dgm:spPr/>
      <dgm:t>
        <a:bodyPr/>
        <a:lstStyle/>
        <a:p>
          <a:endParaRPr lang="en-GB"/>
        </a:p>
      </dgm:t>
    </dgm:pt>
    <dgm:pt modelId="{34BB0107-B847-8241-B6C5-361DEEA0A3D2}" type="sibTrans" cxnId="{A06513E5-C719-6C42-BB44-B7EA034ECCF6}">
      <dgm:prSet/>
      <dgm:spPr/>
      <dgm:t>
        <a:bodyPr/>
        <a:lstStyle/>
        <a:p>
          <a:endParaRPr lang="en-GB"/>
        </a:p>
      </dgm:t>
    </dgm:pt>
    <dgm:pt modelId="{325A2831-980A-D64C-9FB3-FF3AAD8C7DF9}">
      <dgm:prSet phldrT="[Text]"/>
      <dgm:spPr>
        <a:solidFill>
          <a:schemeClr val="accent6">
            <a:lumMod val="75000"/>
          </a:schemeClr>
        </a:solidFill>
      </dgm:spPr>
      <dgm:t>
        <a:bodyPr/>
        <a:lstStyle/>
        <a:p>
          <a:r>
            <a:rPr lang="en-GB" dirty="0"/>
            <a:t>VLBI Self Calibration</a:t>
          </a:r>
        </a:p>
      </dgm:t>
    </dgm:pt>
    <dgm:pt modelId="{A57B7100-4858-6A43-B114-E37976D1877B}" type="parTrans" cxnId="{B6F073D0-37F0-3D4D-BA55-92BAD6BF51F2}">
      <dgm:prSet/>
      <dgm:spPr/>
      <dgm:t>
        <a:bodyPr/>
        <a:lstStyle/>
        <a:p>
          <a:endParaRPr lang="en-GB"/>
        </a:p>
      </dgm:t>
    </dgm:pt>
    <dgm:pt modelId="{A9CE988A-7BCA-7048-89C3-163E20AAACB8}" type="sibTrans" cxnId="{B6F073D0-37F0-3D4D-BA55-92BAD6BF51F2}">
      <dgm:prSet/>
      <dgm:spPr/>
      <dgm:t>
        <a:bodyPr/>
        <a:lstStyle/>
        <a:p>
          <a:endParaRPr lang="en-GB"/>
        </a:p>
      </dgm:t>
    </dgm:pt>
    <dgm:pt modelId="{1DC1D310-BB13-5145-BFC1-DE992B6B88ED}">
      <dgm:prSet phldrT="[Text]"/>
      <dgm:spPr>
        <a:solidFill>
          <a:schemeClr val="accent6">
            <a:lumMod val="40000"/>
            <a:lumOff val="60000"/>
            <a:alpha val="90000"/>
          </a:schemeClr>
        </a:solidFill>
      </dgm:spPr>
      <dgm:t>
        <a:bodyPr/>
        <a:lstStyle/>
        <a:p>
          <a:pPr>
            <a:buFont typeface="Arial" panose="020B0604020202020204" pitchFamily="34" charset="0"/>
            <a:buNone/>
          </a:pPr>
          <a:r>
            <a:rPr lang="en-GB" dirty="0"/>
            <a:t>With International Stations</a:t>
          </a:r>
        </a:p>
      </dgm:t>
    </dgm:pt>
    <dgm:pt modelId="{CBC22D4F-1AEA-BD45-B444-8329A51B9D56}" type="parTrans" cxnId="{B1D149DA-DECA-5348-BFEB-FD35061B15AB}">
      <dgm:prSet/>
      <dgm:spPr/>
      <dgm:t>
        <a:bodyPr/>
        <a:lstStyle/>
        <a:p>
          <a:endParaRPr lang="en-GB"/>
        </a:p>
      </dgm:t>
    </dgm:pt>
    <dgm:pt modelId="{611A44F1-778C-8240-9818-666712298C5F}" type="sibTrans" cxnId="{B1D149DA-DECA-5348-BFEB-FD35061B15AB}">
      <dgm:prSet/>
      <dgm:spPr/>
      <dgm:t>
        <a:bodyPr/>
        <a:lstStyle/>
        <a:p>
          <a:endParaRPr lang="en-GB"/>
        </a:p>
      </dgm:t>
    </dgm:pt>
    <dgm:pt modelId="{DF9159CD-57A9-AF4A-92ED-3DAB8AEB6D86}" type="pres">
      <dgm:prSet presAssocID="{C465DF67-0964-8F4D-B463-F31E6541A627}" presName="Name0" presStyleCnt="0">
        <dgm:presLayoutVars>
          <dgm:dir/>
          <dgm:animLvl val="lvl"/>
          <dgm:resizeHandles val="exact"/>
        </dgm:presLayoutVars>
      </dgm:prSet>
      <dgm:spPr/>
    </dgm:pt>
    <dgm:pt modelId="{4FA0047A-5F85-8048-B2DF-FCDB33A2F6B0}" type="pres">
      <dgm:prSet presAssocID="{325A2831-980A-D64C-9FB3-FF3AAD8C7DF9}" presName="boxAndChildren" presStyleCnt="0"/>
      <dgm:spPr/>
    </dgm:pt>
    <dgm:pt modelId="{98BAD7E9-AFB8-5648-B6C8-15FBFCD9204E}" type="pres">
      <dgm:prSet presAssocID="{325A2831-980A-D64C-9FB3-FF3AAD8C7DF9}" presName="parentTextBox" presStyleLbl="node1" presStyleIdx="0" presStyleCnt="4"/>
      <dgm:spPr/>
    </dgm:pt>
    <dgm:pt modelId="{98A2E277-64EF-AD49-A73A-634A36257AC9}" type="pres">
      <dgm:prSet presAssocID="{325A2831-980A-D64C-9FB3-FF3AAD8C7DF9}" presName="entireBox" presStyleLbl="node1" presStyleIdx="0" presStyleCnt="4"/>
      <dgm:spPr/>
    </dgm:pt>
    <dgm:pt modelId="{DC1E194A-ADA0-B548-8123-25030183CC98}" type="pres">
      <dgm:prSet presAssocID="{325A2831-980A-D64C-9FB3-FF3AAD8C7DF9}" presName="descendantBox" presStyleCnt="0"/>
      <dgm:spPr/>
    </dgm:pt>
    <dgm:pt modelId="{CF3894C2-A8DE-4C40-BEB3-CDBCBCB20ACC}" type="pres">
      <dgm:prSet presAssocID="{1DC1D310-BB13-5145-BFC1-DE992B6B88ED}" presName="childTextBox" presStyleLbl="fgAccFollowNode1" presStyleIdx="0" presStyleCnt="4">
        <dgm:presLayoutVars>
          <dgm:bulletEnabled val="1"/>
        </dgm:presLayoutVars>
      </dgm:prSet>
      <dgm:spPr/>
    </dgm:pt>
    <dgm:pt modelId="{68D1A08A-22CA-B744-BD43-C5C3E89E7114}" type="pres">
      <dgm:prSet presAssocID="{AA13FC97-C080-144A-83A5-5462A8E32F88}" presName="sp" presStyleCnt="0"/>
      <dgm:spPr/>
    </dgm:pt>
    <dgm:pt modelId="{E4BAA25D-3B07-8244-8CE1-7B756FA946D4}" type="pres">
      <dgm:prSet presAssocID="{1815E890-5613-7B42-869D-0BEC33A6C599}" presName="arrowAndChildren" presStyleCnt="0"/>
      <dgm:spPr/>
    </dgm:pt>
    <dgm:pt modelId="{48C7B8C2-AC98-6C49-9981-6C9CDAFD49AB}" type="pres">
      <dgm:prSet presAssocID="{1815E890-5613-7B42-869D-0BEC33A6C599}" presName="parentTextArrow" presStyleLbl="node1" presStyleIdx="0" presStyleCnt="4"/>
      <dgm:spPr/>
    </dgm:pt>
    <dgm:pt modelId="{31A210A6-731A-B141-8E51-C956BD117F20}" type="pres">
      <dgm:prSet presAssocID="{1815E890-5613-7B42-869D-0BEC33A6C599}" presName="arrow" presStyleLbl="node1" presStyleIdx="1" presStyleCnt="4"/>
      <dgm:spPr/>
    </dgm:pt>
    <dgm:pt modelId="{62863993-7DA2-AB45-BF31-65956DB2B808}" type="pres">
      <dgm:prSet presAssocID="{1815E890-5613-7B42-869D-0BEC33A6C599}" presName="descendantArrow" presStyleCnt="0"/>
      <dgm:spPr/>
    </dgm:pt>
    <dgm:pt modelId="{3FBA825C-E6A2-DC47-B74B-0F197637C3E2}" type="pres">
      <dgm:prSet presAssocID="{AAEF47D3-07FF-AC4B-836D-3B33CC1CF04A}" presName="childTextArrow" presStyleLbl="fgAccFollowNode1" presStyleIdx="1" presStyleCnt="4">
        <dgm:presLayoutVars>
          <dgm:bulletEnabled val="1"/>
        </dgm:presLayoutVars>
      </dgm:prSet>
      <dgm:spPr/>
    </dgm:pt>
    <dgm:pt modelId="{E622310F-EE1E-1247-BCA6-CD304C57CA02}" type="pres">
      <dgm:prSet presAssocID="{8537EA12-E2F7-2B48-B2C7-623210497F74}" presName="sp" presStyleCnt="0"/>
      <dgm:spPr/>
    </dgm:pt>
    <dgm:pt modelId="{ADEFD65C-FA4F-654F-B7E2-83617E8F6EAF}" type="pres">
      <dgm:prSet presAssocID="{760F7C6C-E85C-2D44-A52B-3A8278680BAB}" presName="arrowAndChildren" presStyleCnt="0"/>
      <dgm:spPr/>
    </dgm:pt>
    <dgm:pt modelId="{F806B068-E118-7C45-864D-1D5FB84F8938}" type="pres">
      <dgm:prSet presAssocID="{760F7C6C-E85C-2D44-A52B-3A8278680BAB}" presName="parentTextArrow" presStyleLbl="node1" presStyleIdx="1" presStyleCnt="4"/>
      <dgm:spPr/>
    </dgm:pt>
    <dgm:pt modelId="{0D0AC65F-76F1-CB4B-A3E9-824F54E34835}" type="pres">
      <dgm:prSet presAssocID="{760F7C6C-E85C-2D44-A52B-3A8278680BAB}" presName="arrow" presStyleLbl="node1" presStyleIdx="2" presStyleCnt="4"/>
      <dgm:spPr/>
    </dgm:pt>
    <dgm:pt modelId="{DFD53ADE-75DD-9C44-A3DA-E5F095F12F80}" type="pres">
      <dgm:prSet presAssocID="{760F7C6C-E85C-2D44-A52B-3A8278680BAB}" presName="descendantArrow" presStyleCnt="0"/>
      <dgm:spPr/>
    </dgm:pt>
    <dgm:pt modelId="{E97A4F4C-5230-5341-B569-1577DF4559EB}" type="pres">
      <dgm:prSet presAssocID="{71818805-652D-114A-B29D-844D5437D981}" presName="childTextArrow" presStyleLbl="fgAccFollowNode1" presStyleIdx="2" presStyleCnt="4">
        <dgm:presLayoutVars>
          <dgm:bulletEnabled val="1"/>
        </dgm:presLayoutVars>
      </dgm:prSet>
      <dgm:spPr/>
    </dgm:pt>
    <dgm:pt modelId="{3411272B-393C-834F-8828-828C7F898886}" type="pres">
      <dgm:prSet presAssocID="{EEAFD5C5-0052-F142-948E-38731FC4FAEF}" presName="sp" presStyleCnt="0"/>
      <dgm:spPr/>
    </dgm:pt>
    <dgm:pt modelId="{9F1E7367-BB6E-F841-AFE4-C526896819E7}" type="pres">
      <dgm:prSet presAssocID="{B088083B-3DF7-7D42-9FC7-EB374717ABE5}" presName="arrowAndChildren" presStyleCnt="0"/>
      <dgm:spPr/>
    </dgm:pt>
    <dgm:pt modelId="{B6853DAA-D06A-AE48-BCEE-561A3F0728B2}" type="pres">
      <dgm:prSet presAssocID="{B088083B-3DF7-7D42-9FC7-EB374717ABE5}" presName="parentTextArrow" presStyleLbl="node1" presStyleIdx="2" presStyleCnt="4"/>
      <dgm:spPr/>
    </dgm:pt>
    <dgm:pt modelId="{1F9F6EEF-01CF-7743-996B-D7F6066360E6}" type="pres">
      <dgm:prSet presAssocID="{B088083B-3DF7-7D42-9FC7-EB374717ABE5}" presName="arrow" presStyleLbl="node1" presStyleIdx="3" presStyleCnt="4" custLinFactNeighborX="1603" custLinFactNeighborY="728"/>
      <dgm:spPr/>
    </dgm:pt>
    <dgm:pt modelId="{19EE71DE-B826-CA44-A8DB-BEC5694E8064}" type="pres">
      <dgm:prSet presAssocID="{B088083B-3DF7-7D42-9FC7-EB374717ABE5}" presName="descendantArrow" presStyleCnt="0"/>
      <dgm:spPr/>
    </dgm:pt>
    <dgm:pt modelId="{79016771-2CC2-854B-B03F-1311D122F1DE}" type="pres">
      <dgm:prSet presAssocID="{23893B92-C6E5-E34C-903F-46CB3B142677}" presName="childTextArrow" presStyleLbl="fgAccFollowNode1" presStyleIdx="3" presStyleCnt="4">
        <dgm:presLayoutVars>
          <dgm:bulletEnabled val="1"/>
        </dgm:presLayoutVars>
      </dgm:prSet>
      <dgm:spPr/>
    </dgm:pt>
  </dgm:ptLst>
  <dgm:cxnLst>
    <dgm:cxn modelId="{835EF51C-F2B1-054F-A6D7-151B6B37EBB9}" type="presOf" srcId="{AAEF47D3-07FF-AC4B-836D-3B33CC1CF04A}" destId="{3FBA825C-E6A2-DC47-B74B-0F197637C3E2}" srcOrd="0" destOrd="0" presId="urn:microsoft.com/office/officeart/2005/8/layout/process4"/>
    <dgm:cxn modelId="{E7F1D81E-C5B7-104B-AB50-18A765E29F15}" type="presOf" srcId="{B088083B-3DF7-7D42-9FC7-EB374717ABE5}" destId="{1F9F6EEF-01CF-7743-996B-D7F6066360E6}" srcOrd="1" destOrd="0" presId="urn:microsoft.com/office/officeart/2005/8/layout/process4"/>
    <dgm:cxn modelId="{D7658326-2A7E-8A4C-A705-7452F674553E}" srcId="{C465DF67-0964-8F4D-B463-F31E6541A627}" destId="{1815E890-5613-7B42-869D-0BEC33A6C599}" srcOrd="2" destOrd="0" parTransId="{BFF1B1A8-3DF5-4B4C-8A21-8FC86F0507D3}" sibTransId="{AA13FC97-C080-144A-83A5-5462A8E32F88}"/>
    <dgm:cxn modelId="{E04CA629-825A-954A-A041-1F5866A7F672}" type="presOf" srcId="{760F7C6C-E85C-2D44-A52B-3A8278680BAB}" destId="{0D0AC65F-76F1-CB4B-A3E9-824F54E34835}" srcOrd="1" destOrd="0" presId="urn:microsoft.com/office/officeart/2005/8/layout/process4"/>
    <dgm:cxn modelId="{34052532-DCC9-FD4A-B3B7-66A90B07AC36}" type="presOf" srcId="{C465DF67-0964-8F4D-B463-F31E6541A627}" destId="{DF9159CD-57A9-AF4A-92ED-3DAB8AEB6D86}" srcOrd="0" destOrd="0" presId="urn:microsoft.com/office/officeart/2005/8/layout/process4"/>
    <dgm:cxn modelId="{16F68B36-D2F9-4448-A13F-DB09D1F0F2E0}" srcId="{760F7C6C-E85C-2D44-A52B-3A8278680BAB}" destId="{71818805-652D-114A-B29D-844D5437D981}" srcOrd="0" destOrd="0" parTransId="{ABDA7E36-59E1-F543-BC77-0240E963CFBE}" sibTransId="{1022D21B-A790-D249-8FB1-28EEBD878659}"/>
    <dgm:cxn modelId="{0807EB3D-9538-2742-AFE1-942CE1A62B59}" srcId="{C465DF67-0964-8F4D-B463-F31E6541A627}" destId="{B088083B-3DF7-7D42-9FC7-EB374717ABE5}" srcOrd="0" destOrd="0" parTransId="{28EECB3F-5A52-FE43-8C6E-C3C87314435F}" sibTransId="{EEAFD5C5-0052-F142-948E-38731FC4FAEF}"/>
    <dgm:cxn modelId="{07058B53-4C4A-6A41-A722-00627EA2C870}" type="presOf" srcId="{1815E890-5613-7B42-869D-0BEC33A6C599}" destId="{31A210A6-731A-B141-8E51-C956BD117F20}" srcOrd="1" destOrd="0" presId="urn:microsoft.com/office/officeart/2005/8/layout/process4"/>
    <dgm:cxn modelId="{219E1A73-4471-2742-97C8-FA377FF27099}" type="presOf" srcId="{23893B92-C6E5-E34C-903F-46CB3B142677}" destId="{79016771-2CC2-854B-B03F-1311D122F1DE}" srcOrd="0" destOrd="0" presId="urn:microsoft.com/office/officeart/2005/8/layout/process4"/>
    <dgm:cxn modelId="{A4FCE376-FC10-B948-B29C-1B82C0B15ABD}" srcId="{C465DF67-0964-8F4D-B463-F31E6541A627}" destId="{760F7C6C-E85C-2D44-A52B-3A8278680BAB}" srcOrd="1" destOrd="0" parTransId="{A194DC99-FE91-CF4B-A291-E43C1ED5866A}" sibTransId="{8537EA12-E2F7-2B48-B2C7-623210497F74}"/>
    <dgm:cxn modelId="{4DA4D779-FCBD-A741-8D31-F7762FA4FB22}" type="presOf" srcId="{325A2831-980A-D64C-9FB3-FF3AAD8C7DF9}" destId="{98BAD7E9-AFB8-5648-B6C8-15FBFCD9204E}" srcOrd="0" destOrd="0" presId="urn:microsoft.com/office/officeart/2005/8/layout/process4"/>
    <dgm:cxn modelId="{4AA1987A-A484-484B-A80C-DADDEE99E9D0}" type="presOf" srcId="{71818805-652D-114A-B29D-844D5437D981}" destId="{E97A4F4C-5230-5341-B569-1577DF4559EB}" srcOrd="0" destOrd="0" presId="urn:microsoft.com/office/officeart/2005/8/layout/process4"/>
    <dgm:cxn modelId="{5D0CCEA2-5602-DC48-94F3-89D6BB6B2EDD}" type="presOf" srcId="{1815E890-5613-7B42-869D-0BEC33A6C599}" destId="{48C7B8C2-AC98-6C49-9981-6C9CDAFD49AB}" srcOrd="0" destOrd="0" presId="urn:microsoft.com/office/officeart/2005/8/layout/process4"/>
    <dgm:cxn modelId="{ABFAE5BA-0C07-1A4E-922B-B563A0A06995}" type="presOf" srcId="{B088083B-3DF7-7D42-9FC7-EB374717ABE5}" destId="{B6853DAA-D06A-AE48-BCEE-561A3F0728B2}" srcOrd="0" destOrd="0" presId="urn:microsoft.com/office/officeart/2005/8/layout/process4"/>
    <dgm:cxn modelId="{B139DEBE-3F15-454C-AB48-0B762DC47B48}" type="presOf" srcId="{1DC1D310-BB13-5145-BFC1-DE992B6B88ED}" destId="{CF3894C2-A8DE-4C40-BEB3-CDBCBCB20ACC}" srcOrd="0" destOrd="0" presId="urn:microsoft.com/office/officeart/2005/8/layout/process4"/>
    <dgm:cxn modelId="{B6F073D0-37F0-3D4D-BA55-92BAD6BF51F2}" srcId="{C465DF67-0964-8F4D-B463-F31E6541A627}" destId="{325A2831-980A-D64C-9FB3-FF3AAD8C7DF9}" srcOrd="3" destOrd="0" parTransId="{A57B7100-4858-6A43-B114-E37976D1877B}" sibTransId="{A9CE988A-7BCA-7048-89C3-163E20AAACB8}"/>
    <dgm:cxn modelId="{F636A0D9-0782-0548-B21E-A3C295B8F1A8}" type="presOf" srcId="{760F7C6C-E85C-2D44-A52B-3A8278680BAB}" destId="{F806B068-E118-7C45-864D-1D5FB84F8938}" srcOrd="0" destOrd="0" presId="urn:microsoft.com/office/officeart/2005/8/layout/process4"/>
    <dgm:cxn modelId="{B1D149DA-DECA-5348-BFEB-FD35061B15AB}" srcId="{325A2831-980A-D64C-9FB3-FF3AAD8C7DF9}" destId="{1DC1D310-BB13-5145-BFC1-DE992B6B88ED}" srcOrd="0" destOrd="0" parTransId="{CBC22D4F-1AEA-BD45-B444-8329A51B9D56}" sibTransId="{611A44F1-778C-8240-9818-666712298C5F}"/>
    <dgm:cxn modelId="{A06513E5-C719-6C42-BB44-B7EA034ECCF6}" srcId="{1815E890-5613-7B42-869D-0BEC33A6C599}" destId="{AAEF47D3-07FF-AC4B-836D-3B33CC1CF04A}" srcOrd="0" destOrd="0" parTransId="{52107059-D988-4C48-ABB6-2836740E5AF1}" sibTransId="{34BB0107-B847-8241-B6C5-361DEEA0A3D2}"/>
    <dgm:cxn modelId="{1ABA52FD-9A6A-7641-88B4-40C3A5F5B2A0}" srcId="{B088083B-3DF7-7D42-9FC7-EB374717ABE5}" destId="{23893B92-C6E5-E34C-903F-46CB3B142677}" srcOrd="0" destOrd="0" parTransId="{5CFF923B-04B5-704B-AB03-FB0B79BA4FF0}" sibTransId="{07B77909-B922-9945-8252-248BE127AE24}"/>
    <dgm:cxn modelId="{49F712FF-EBD8-E54B-98A9-6C0A2B53BAFA}" type="presOf" srcId="{325A2831-980A-D64C-9FB3-FF3AAD8C7DF9}" destId="{98A2E277-64EF-AD49-A73A-634A36257AC9}" srcOrd="1" destOrd="0" presId="urn:microsoft.com/office/officeart/2005/8/layout/process4"/>
    <dgm:cxn modelId="{04380B10-AD47-844E-BEB7-7DA01486FF63}" type="presParOf" srcId="{DF9159CD-57A9-AF4A-92ED-3DAB8AEB6D86}" destId="{4FA0047A-5F85-8048-B2DF-FCDB33A2F6B0}" srcOrd="0" destOrd="0" presId="urn:microsoft.com/office/officeart/2005/8/layout/process4"/>
    <dgm:cxn modelId="{97E4A93A-A244-1546-B265-5A25F5B331B7}" type="presParOf" srcId="{4FA0047A-5F85-8048-B2DF-FCDB33A2F6B0}" destId="{98BAD7E9-AFB8-5648-B6C8-15FBFCD9204E}" srcOrd="0" destOrd="0" presId="urn:microsoft.com/office/officeart/2005/8/layout/process4"/>
    <dgm:cxn modelId="{ADA4343C-5735-E742-9A3B-A31C34AAE4D1}" type="presParOf" srcId="{4FA0047A-5F85-8048-B2DF-FCDB33A2F6B0}" destId="{98A2E277-64EF-AD49-A73A-634A36257AC9}" srcOrd="1" destOrd="0" presId="urn:microsoft.com/office/officeart/2005/8/layout/process4"/>
    <dgm:cxn modelId="{2A3A9333-9B26-604D-A5D8-EA028B78376B}" type="presParOf" srcId="{4FA0047A-5F85-8048-B2DF-FCDB33A2F6B0}" destId="{DC1E194A-ADA0-B548-8123-25030183CC98}" srcOrd="2" destOrd="0" presId="urn:microsoft.com/office/officeart/2005/8/layout/process4"/>
    <dgm:cxn modelId="{29ED80EC-02FB-754A-AE1D-B567F99B93CC}" type="presParOf" srcId="{DC1E194A-ADA0-B548-8123-25030183CC98}" destId="{CF3894C2-A8DE-4C40-BEB3-CDBCBCB20ACC}" srcOrd="0" destOrd="0" presId="urn:microsoft.com/office/officeart/2005/8/layout/process4"/>
    <dgm:cxn modelId="{9D53BEDE-3A89-9E44-80C9-A14B384FD6F6}" type="presParOf" srcId="{DF9159CD-57A9-AF4A-92ED-3DAB8AEB6D86}" destId="{68D1A08A-22CA-B744-BD43-C5C3E89E7114}" srcOrd="1" destOrd="0" presId="urn:microsoft.com/office/officeart/2005/8/layout/process4"/>
    <dgm:cxn modelId="{DEE375D2-C30F-8544-B34C-F24093118238}" type="presParOf" srcId="{DF9159CD-57A9-AF4A-92ED-3DAB8AEB6D86}" destId="{E4BAA25D-3B07-8244-8CE1-7B756FA946D4}" srcOrd="2" destOrd="0" presId="urn:microsoft.com/office/officeart/2005/8/layout/process4"/>
    <dgm:cxn modelId="{BFF0F6C6-0B4F-AB44-8B50-4CCE775ACDDC}" type="presParOf" srcId="{E4BAA25D-3B07-8244-8CE1-7B756FA946D4}" destId="{48C7B8C2-AC98-6C49-9981-6C9CDAFD49AB}" srcOrd="0" destOrd="0" presId="urn:microsoft.com/office/officeart/2005/8/layout/process4"/>
    <dgm:cxn modelId="{A881012E-0FB3-B749-BBE6-0A90D5FDBADB}" type="presParOf" srcId="{E4BAA25D-3B07-8244-8CE1-7B756FA946D4}" destId="{31A210A6-731A-B141-8E51-C956BD117F20}" srcOrd="1" destOrd="0" presId="urn:microsoft.com/office/officeart/2005/8/layout/process4"/>
    <dgm:cxn modelId="{08DB0213-B1B0-414C-8AB8-F2415968BD6F}" type="presParOf" srcId="{E4BAA25D-3B07-8244-8CE1-7B756FA946D4}" destId="{62863993-7DA2-AB45-BF31-65956DB2B808}" srcOrd="2" destOrd="0" presId="urn:microsoft.com/office/officeart/2005/8/layout/process4"/>
    <dgm:cxn modelId="{F3FACCC2-72D4-274C-AAEB-AD7E6F57FDE2}" type="presParOf" srcId="{62863993-7DA2-AB45-BF31-65956DB2B808}" destId="{3FBA825C-E6A2-DC47-B74B-0F197637C3E2}" srcOrd="0" destOrd="0" presId="urn:microsoft.com/office/officeart/2005/8/layout/process4"/>
    <dgm:cxn modelId="{4C1946B6-8086-284C-B4CA-75B085694518}" type="presParOf" srcId="{DF9159CD-57A9-AF4A-92ED-3DAB8AEB6D86}" destId="{E622310F-EE1E-1247-BCA6-CD304C57CA02}" srcOrd="3" destOrd="0" presId="urn:microsoft.com/office/officeart/2005/8/layout/process4"/>
    <dgm:cxn modelId="{0B09463D-C834-C941-BBDA-74B8E2F9B704}" type="presParOf" srcId="{DF9159CD-57A9-AF4A-92ED-3DAB8AEB6D86}" destId="{ADEFD65C-FA4F-654F-B7E2-83617E8F6EAF}" srcOrd="4" destOrd="0" presId="urn:microsoft.com/office/officeart/2005/8/layout/process4"/>
    <dgm:cxn modelId="{5408212A-21E9-7A4A-9CCD-7AEE4660A3E1}" type="presParOf" srcId="{ADEFD65C-FA4F-654F-B7E2-83617E8F6EAF}" destId="{F806B068-E118-7C45-864D-1D5FB84F8938}" srcOrd="0" destOrd="0" presId="urn:microsoft.com/office/officeart/2005/8/layout/process4"/>
    <dgm:cxn modelId="{F0B524B4-DC72-3247-A5FC-DC7CBEA20E3B}" type="presParOf" srcId="{ADEFD65C-FA4F-654F-B7E2-83617E8F6EAF}" destId="{0D0AC65F-76F1-CB4B-A3E9-824F54E34835}" srcOrd="1" destOrd="0" presId="urn:microsoft.com/office/officeart/2005/8/layout/process4"/>
    <dgm:cxn modelId="{6B76BDE2-C532-D84A-9CBB-104BDD458C34}" type="presParOf" srcId="{ADEFD65C-FA4F-654F-B7E2-83617E8F6EAF}" destId="{DFD53ADE-75DD-9C44-A3DA-E5F095F12F80}" srcOrd="2" destOrd="0" presId="urn:microsoft.com/office/officeart/2005/8/layout/process4"/>
    <dgm:cxn modelId="{85A4B21F-7BCA-AE4A-8C15-77D39FC301B4}" type="presParOf" srcId="{DFD53ADE-75DD-9C44-A3DA-E5F095F12F80}" destId="{E97A4F4C-5230-5341-B569-1577DF4559EB}" srcOrd="0" destOrd="0" presId="urn:microsoft.com/office/officeart/2005/8/layout/process4"/>
    <dgm:cxn modelId="{21E197B4-FC52-4748-A128-3A97D0386760}" type="presParOf" srcId="{DF9159CD-57A9-AF4A-92ED-3DAB8AEB6D86}" destId="{3411272B-393C-834F-8828-828C7F898886}" srcOrd="5" destOrd="0" presId="urn:microsoft.com/office/officeart/2005/8/layout/process4"/>
    <dgm:cxn modelId="{D076B99C-58FF-7945-A8E2-84DE61D127B9}" type="presParOf" srcId="{DF9159CD-57A9-AF4A-92ED-3DAB8AEB6D86}" destId="{9F1E7367-BB6E-F841-AFE4-C526896819E7}" srcOrd="6" destOrd="0" presId="urn:microsoft.com/office/officeart/2005/8/layout/process4"/>
    <dgm:cxn modelId="{2A496E6E-F5D0-7B42-92FC-C05248C9EB76}" type="presParOf" srcId="{9F1E7367-BB6E-F841-AFE4-C526896819E7}" destId="{B6853DAA-D06A-AE48-BCEE-561A3F0728B2}" srcOrd="0" destOrd="0" presId="urn:microsoft.com/office/officeart/2005/8/layout/process4"/>
    <dgm:cxn modelId="{76A35433-C6BB-AB47-ACA7-AC55F67B8A43}" type="presParOf" srcId="{9F1E7367-BB6E-F841-AFE4-C526896819E7}" destId="{1F9F6EEF-01CF-7743-996B-D7F6066360E6}" srcOrd="1" destOrd="0" presId="urn:microsoft.com/office/officeart/2005/8/layout/process4"/>
    <dgm:cxn modelId="{1B5552DA-B1AF-B340-B283-B88AA6969A87}" type="presParOf" srcId="{9F1E7367-BB6E-F841-AFE4-C526896819E7}" destId="{19EE71DE-B826-CA44-A8DB-BEC5694E8064}" srcOrd="2" destOrd="0" presId="urn:microsoft.com/office/officeart/2005/8/layout/process4"/>
    <dgm:cxn modelId="{01B5A73B-86B2-E64F-87B7-95DE40B42DC0}" type="presParOf" srcId="{19EE71DE-B826-CA44-A8DB-BEC5694E8064}" destId="{79016771-2CC2-854B-B03F-1311D122F1DE}"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2E277-64EF-AD49-A73A-634A36257AC9}">
      <dsp:nvSpPr>
        <dsp:cNvPr id="0" name=""/>
        <dsp:cNvSpPr/>
      </dsp:nvSpPr>
      <dsp:spPr>
        <a:xfrm>
          <a:off x="0" y="4595062"/>
          <a:ext cx="3665062" cy="1005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VLBI Self Calibration</a:t>
          </a:r>
        </a:p>
      </dsp:txBody>
      <dsp:txXfrm>
        <a:off x="0" y="4595062"/>
        <a:ext cx="3665062" cy="542855"/>
      </dsp:txXfrm>
    </dsp:sp>
    <dsp:sp modelId="{CF3894C2-A8DE-4C40-BEB3-CDBCBCB20ACC}">
      <dsp:nvSpPr>
        <dsp:cNvPr id="0" name=""/>
        <dsp:cNvSpPr/>
      </dsp:nvSpPr>
      <dsp:spPr>
        <a:xfrm>
          <a:off x="0" y="5117812"/>
          <a:ext cx="3665062" cy="4624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With International Stations</a:t>
          </a:r>
        </a:p>
      </dsp:txBody>
      <dsp:txXfrm>
        <a:off x="0" y="5117812"/>
        <a:ext cx="3665062" cy="462432"/>
      </dsp:txXfrm>
    </dsp:sp>
    <dsp:sp modelId="{31A210A6-731A-B141-8E51-C956BD117F20}">
      <dsp:nvSpPr>
        <dsp:cNvPr id="0" name=""/>
        <dsp:cNvSpPr/>
      </dsp:nvSpPr>
      <dsp:spPr>
        <a:xfrm rot="10800000">
          <a:off x="0" y="3064010"/>
          <a:ext cx="3665062" cy="154613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Field Subtraction</a:t>
          </a:r>
        </a:p>
      </dsp:txBody>
      <dsp:txXfrm rot="-10800000">
        <a:off x="0" y="3064010"/>
        <a:ext cx="3665062" cy="542692"/>
      </dsp:txXfrm>
    </dsp:sp>
    <dsp:sp modelId="{3FBA825C-E6A2-DC47-B74B-0F197637C3E2}">
      <dsp:nvSpPr>
        <dsp:cNvPr id="0" name=""/>
        <dsp:cNvSpPr/>
      </dsp:nvSpPr>
      <dsp:spPr>
        <a:xfrm>
          <a:off x="0" y="3606702"/>
          <a:ext cx="3665062" cy="4622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“Stay on target!”</a:t>
          </a:r>
        </a:p>
        <a:p>
          <a:pPr marL="0" lvl="0" indent="0" algn="ctr" defTabSz="533400">
            <a:lnSpc>
              <a:spcPct val="90000"/>
            </a:lnSpc>
            <a:spcBef>
              <a:spcPct val="0"/>
            </a:spcBef>
            <a:spcAft>
              <a:spcPct val="35000"/>
            </a:spcAft>
            <a:buFont typeface="Arial" panose="020B0604020202020204" pitchFamily="34" charset="0"/>
            <a:buNone/>
          </a:pPr>
          <a:r>
            <a:rPr lang="en-GB" sz="1200" kern="1200" dirty="0"/>
            <a:t>- Gold Five</a:t>
          </a:r>
        </a:p>
      </dsp:txBody>
      <dsp:txXfrm>
        <a:off x="0" y="3606702"/>
        <a:ext cx="3665062" cy="462293"/>
      </dsp:txXfrm>
    </dsp:sp>
    <dsp:sp modelId="{0D0AC65F-76F1-CB4B-A3E9-824F54E34835}">
      <dsp:nvSpPr>
        <dsp:cNvPr id="0" name=""/>
        <dsp:cNvSpPr/>
      </dsp:nvSpPr>
      <dsp:spPr>
        <a:xfrm rot="10800000">
          <a:off x="0" y="1532957"/>
          <a:ext cx="3665062" cy="154613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Self Calibration</a:t>
          </a:r>
        </a:p>
      </dsp:txBody>
      <dsp:txXfrm rot="-10800000">
        <a:off x="0" y="1532957"/>
        <a:ext cx="3665062" cy="542692"/>
      </dsp:txXfrm>
    </dsp:sp>
    <dsp:sp modelId="{E97A4F4C-5230-5341-B569-1577DF4559EB}">
      <dsp:nvSpPr>
        <dsp:cNvPr id="0" name=""/>
        <dsp:cNvSpPr/>
      </dsp:nvSpPr>
      <dsp:spPr>
        <a:xfrm>
          <a:off x="0" y="2075649"/>
          <a:ext cx="3665062" cy="4622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Only Core and Remote stations </a:t>
          </a:r>
          <a:br>
            <a:rPr lang="en-GB" sz="1200" kern="1200" dirty="0"/>
          </a:br>
          <a:r>
            <a:rPr lang="en-GB" sz="1200" kern="1200" dirty="0"/>
            <a:t>No International stations </a:t>
          </a:r>
        </a:p>
      </dsp:txBody>
      <dsp:txXfrm>
        <a:off x="0" y="2075649"/>
        <a:ext cx="3665062" cy="462293"/>
      </dsp:txXfrm>
    </dsp:sp>
    <dsp:sp modelId="{1F9F6EEF-01CF-7743-996B-D7F6066360E6}">
      <dsp:nvSpPr>
        <dsp:cNvPr id="0" name=""/>
        <dsp:cNvSpPr/>
      </dsp:nvSpPr>
      <dsp:spPr>
        <a:xfrm rot="10800000">
          <a:off x="0" y="13160"/>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LOFAR Initial Calibration (LINC) Pipeline</a:t>
          </a:r>
        </a:p>
      </dsp:txBody>
      <dsp:txXfrm rot="-10800000">
        <a:off x="0" y="13160"/>
        <a:ext cx="3665062" cy="542692"/>
      </dsp:txXfrm>
    </dsp:sp>
    <dsp:sp modelId="{79016771-2CC2-854B-B03F-1311D122F1DE}">
      <dsp:nvSpPr>
        <dsp:cNvPr id="0" name=""/>
        <dsp:cNvSpPr/>
      </dsp:nvSpPr>
      <dsp:spPr>
        <a:xfrm>
          <a:off x="0" y="544596"/>
          <a:ext cx="3665062" cy="462293"/>
        </a:xfrm>
        <a:prstGeom prst="rect">
          <a:avLst/>
        </a:prstGeom>
        <a:solidFill>
          <a:schemeClr val="accent6">
            <a:lumMod val="40000"/>
            <a:lumOff val="60000"/>
            <a:alpha val="90000"/>
          </a:schemeClr>
        </a:solidFill>
        <a:ln w="12700"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kern="1200" dirty="0"/>
            <a:t>Calibrator and Target Pipeline</a:t>
          </a:r>
        </a:p>
      </dsp:txBody>
      <dsp:txXfrm>
        <a:off x="0" y="544596"/>
        <a:ext cx="3665062" cy="4622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2E277-64EF-AD49-A73A-634A36257AC9}">
      <dsp:nvSpPr>
        <dsp:cNvPr id="0" name=""/>
        <dsp:cNvSpPr/>
      </dsp:nvSpPr>
      <dsp:spPr>
        <a:xfrm>
          <a:off x="0" y="4595062"/>
          <a:ext cx="3665062" cy="1005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VLBI Self Calibration</a:t>
          </a:r>
        </a:p>
      </dsp:txBody>
      <dsp:txXfrm>
        <a:off x="0" y="4595062"/>
        <a:ext cx="3665062" cy="542855"/>
      </dsp:txXfrm>
    </dsp:sp>
    <dsp:sp modelId="{CF3894C2-A8DE-4C40-BEB3-CDBCBCB20ACC}">
      <dsp:nvSpPr>
        <dsp:cNvPr id="0" name=""/>
        <dsp:cNvSpPr/>
      </dsp:nvSpPr>
      <dsp:spPr>
        <a:xfrm>
          <a:off x="0" y="5117812"/>
          <a:ext cx="3665062" cy="4624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With International Stations</a:t>
          </a:r>
        </a:p>
      </dsp:txBody>
      <dsp:txXfrm>
        <a:off x="0" y="5117812"/>
        <a:ext cx="3665062" cy="462432"/>
      </dsp:txXfrm>
    </dsp:sp>
    <dsp:sp modelId="{31A210A6-731A-B141-8E51-C956BD117F20}">
      <dsp:nvSpPr>
        <dsp:cNvPr id="0" name=""/>
        <dsp:cNvSpPr/>
      </dsp:nvSpPr>
      <dsp:spPr>
        <a:xfrm rot="10800000">
          <a:off x="0" y="3064010"/>
          <a:ext cx="3665062" cy="154613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Field Subtraction</a:t>
          </a:r>
        </a:p>
      </dsp:txBody>
      <dsp:txXfrm rot="-10800000">
        <a:off x="0" y="3064010"/>
        <a:ext cx="3665062" cy="542692"/>
      </dsp:txXfrm>
    </dsp:sp>
    <dsp:sp modelId="{3FBA825C-E6A2-DC47-B74B-0F197637C3E2}">
      <dsp:nvSpPr>
        <dsp:cNvPr id="0" name=""/>
        <dsp:cNvSpPr/>
      </dsp:nvSpPr>
      <dsp:spPr>
        <a:xfrm>
          <a:off x="0" y="3606702"/>
          <a:ext cx="3665062" cy="4622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“Stay on target!”</a:t>
          </a:r>
        </a:p>
        <a:p>
          <a:pPr marL="0" lvl="0" indent="0" algn="ctr" defTabSz="533400">
            <a:lnSpc>
              <a:spcPct val="90000"/>
            </a:lnSpc>
            <a:spcBef>
              <a:spcPct val="0"/>
            </a:spcBef>
            <a:spcAft>
              <a:spcPct val="35000"/>
            </a:spcAft>
            <a:buFont typeface="Arial" panose="020B0604020202020204" pitchFamily="34" charset="0"/>
            <a:buNone/>
          </a:pPr>
          <a:r>
            <a:rPr lang="en-GB" sz="1200" kern="1200" dirty="0"/>
            <a:t>- Gold Five</a:t>
          </a:r>
        </a:p>
      </dsp:txBody>
      <dsp:txXfrm>
        <a:off x="0" y="3606702"/>
        <a:ext cx="3665062" cy="462293"/>
      </dsp:txXfrm>
    </dsp:sp>
    <dsp:sp modelId="{0D0AC65F-76F1-CB4B-A3E9-824F54E34835}">
      <dsp:nvSpPr>
        <dsp:cNvPr id="0" name=""/>
        <dsp:cNvSpPr/>
      </dsp:nvSpPr>
      <dsp:spPr>
        <a:xfrm rot="10800000">
          <a:off x="0" y="1532957"/>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Self Calibration</a:t>
          </a:r>
        </a:p>
      </dsp:txBody>
      <dsp:txXfrm rot="-10800000">
        <a:off x="0" y="1532957"/>
        <a:ext cx="3665062" cy="542692"/>
      </dsp:txXfrm>
    </dsp:sp>
    <dsp:sp modelId="{E97A4F4C-5230-5341-B569-1577DF4559EB}">
      <dsp:nvSpPr>
        <dsp:cNvPr id="0" name=""/>
        <dsp:cNvSpPr/>
      </dsp:nvSpPr>
      <dsp:spPr>
        <a:xfrm>
          <a:off x="0" y="2075649"/>
          <a:ext cx="3665062" cy="462293"/>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Only Core and Remote stations </a:t>
          </a:r>
          <a:br>
            <a:rPr lang="en-GB" sz="1200" kern="1200" dirty="0"/>
          </a:br>
          <a:r>
            <a:rPr lang="en-GB" sz="1200" kern="1200" dirty="0"/>
            <a:t>No International stations </a:t>
          </a:r>
        </a:p>
      </dsp:txBody>
      <dsp:txXfrm>
        <a:off x="0" y="2075649"/>
        <a:ext cx="3665062" cy="462293"/>
      </dsp:txXfrm>
    </dsp:sp>
    <dsp:sp modelId="{1F9F6EEF-01CF-7743-996B-D7F6066360E6}">
      <dsp:nvSpPr>
        <dsp:cNvPr id="0" name=""/>
        <dsp:cNvSpPr/>
      </dsp:nvSpPr>
      <dsp:spPr>
        <a:xfrm rot="10800000">
          <a:off x="0" y="13160"/>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LOFAR Initial Calibration (LINC) Pipeline</a:t>
          </a:r>
        </a:p>
      </dsp:txBody>
      <dsp:txXfrm rot="-10800000">
        <a:off x="0" y="13160"/>
        <a:ext cx="3665062" cy="542692"/>
      </dsp:txXfrm>
    </dsp:sp>
    <dsp:sp modelId="{79016771-2CC2-854B-B03F-1311D122F1DE}">
      <dsp:nvSpPr>
        <dsp:cNvPr id="0" name=""/>
        <dsp:cNvSpPr/>
      </dsp:nvSpPr>
      <dsp:spPr>
        <a:xfrm>
          <a:off x="0" y="544596"/>
          <a:ext cx="3665062" cy="462293"/>
        </a:xfrm>
        <a:prstGeom prst="rect">
          <a:avLst/>
        </a:prstGeom>
        <a:solidFill>
          <a:schemeClr val="accent6">
            <a:lumMod val="40000"/>
            <a:lumOff val="60000"/>
            <a:alpha val="90000"/>
          </a:schemeClr>
        </a:solidFill>
        <a:ln w="12700"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kern="1200" dirty="0"/>
            <a:t>Calibrator and Target Pipeline</a:t>
          </a:r>
        </a:p>
      </dsp:txBody>
      <dsp:txXfrm>
        <a:off x="0" y="544596"/>
        <a:ext cx="3665062" cy="4622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2E277-64EF-AD49-A73A-634A36257AC9}">
      <dsp:nvSpPr>
        <dsp:cNvPr id="0" name=""/>
        <dsp:cNvSpPr/>
      </dsp:nvSpPr>
      <dsp:spPr>
        <a:xfrm>
          <a:off x="0" y="4595062"/>
          <a:ext cx="3665062" cy="1005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VLBI Self Calibration</a:t>
          </a:r>
        </a:p>
      </dsp:txBody>
      <dsp:txXfrm>
        <a:off x="0" y="4595062"/>
        <a:ext cx="3665062" cy="542855"/>
      </dsp:txXfrm>
    </dsp:sp>
    <dsp:sp modelId="{CF3894C2-A8DE-4C40-BEB3-CDBCBCB20ACC}">
      <dsp:nvSpPr>
        <dsp:cNvPr id="0" name=""/>
        <dsp:cNvSpPr/>
      </dsp:nvSpPr>
      <dsp:spPr>
        <a:xfrm>
          <a:off x="0" y="5117812"/>
          <a:ext cx="3665062" cy="4624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With International Stations</a:t>
          </a:r>
        </a:p>
      </dsp:txBody>
      <dsp:txXfrm>
        <a:off x="0" y="5117812"/>
        <a:ext cx="3665062" cy="462432"/>
      </dsp:txXfrm>
    </dsp:sp>
    <dsp:sp modelId="{31A210A6-731A-B141-8E51-C956BD117F20}">
      <dsp:nvSpPr>
        <dsp:cNvPr id="0" name=""/>
        <dsp:cNvSpPr/>
      </dsp:nvSpPr>
      <dsp:spPr>
        <a:xfrm rot="10800000">
          <a:off x="0" y="3064010"/>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Field Subtraction</a:t>
          </a:r>
        </a:p>
      </dsp:txBody>
      <dsp:txXfrm rot="-10800000">
        <a:off x="0" y="3064010"/>
        <a:ext cx="3665062" cy="542692"/>
      </dsp:txXfrm>
    </dsp:sp>
    <dsp:sp modelId="{3FBA825C-E6A2-DC47-B74B-0F197637C3E2}">
      <dsp:nvSpPr>
        <dsp:cNvPr id="0" name=""/>
        <dsp:cNvSpPr/>
      </dsp:nvSpPr>
      <dsp:spPr>
        <a:xfrm>
          <a:off x="0" y="3606702"/>
          <a:ext cx="3665062" cy="462293"/>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“Stay on target!”</a:t>
          </a:r>
        </a:p>
        <a:p>
          <a:pPr marL="0" lvl="0" indent="0" algn="ctr" defTabSz="533400">
            <a:lnSpc>
              <a:spcPct val="90000"/>
            </a:lnSpc>
            <a:spcBef>
              <a:spcPct val="0"/>
            </a:spcBef>
            <a:spcAft>
              <a:spcPct val="35000"/>
            </a:spcAft>
            <a:buFont typeface="Arial" panose="020B0604020202020204" pitchFamily="34" charset="0"/>
            <a:buNone/>
          </a:pPr>
          <a:r>
            <a:rPr lang="en-GB" sz="1200" kern="1200" dirty="0"/>
            <a:t>- Gold Five</a:t>
          </a:r>
        </a:p>
      </dsp:txBody>
      <dsp:txXfrm>
        <a:off x="0" y="3606702"/>
        <a:ext cx="3665062" cy="462293"/>
      </dsp:txXfrm>
    </dsp:sp>
    <dsp:sp modelId="{0D0AC65F-76F1-CB4B-A3E9-824F54E34835}">
      <dsp:nvSpPr>
        <dsp:cNvPr id="0" name=""/>
        <dsp:cNvSpPr/>
      </dsp:nvSpPr>
      <dsp:spPr>
        <a:xfrm rot="10800000">
          <a:off x="0" y="1532957"/>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Self Calibration</a:t>
          </a:r>
        </a:p>
      </dsp:txBody>
      <dsp:txXfrm rot="-10800000">
        <a:off x="0" y="1532957"/>
        <a:ext cx="3665062" cy="542692"/>
      </dsp:txXfrm>
    </dsp:sp>
    <dsp:sp modelId="{E97A4F4C-5230-5341-B569-1577DF4559EB}">
      <dsp:nvSpPr>
        <dsp:cNvPr id="0" name=""/>
        <dsp:cNvSpPr/>
      </dsp:nvSpPr>
      <dsp:spPr>
        <a:xfrm>
          <a:off x="0" y="2075649"/>
          <a:ext cx="3665062" cy="462293"/>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Only Core and Remote stations </a:t>
          </a:r>
          <a:br>
            <a:rPr lang="en-GB" sz="1200" kern="1200" dirty="0"/>
          </a:br>
          <a:r>
            <a:rPr lang="en-GB" sz="1200" kern="1200" dirty="0"/>
            <a:t>No International stations </a:t>
          </a:r>
        </a:p>
      </dsp:txBody>
      <dsp:txXfrm>
        <a:off x="0" y="2075649"/>
        <a:ext cx="3665062" cy="462293"/>
      </dsp:txXfrm>
    </dsp:sp>
    <dsp:sp modelId="{1F9F6EEF-01CF-7743-996B-D7F6066360E6}">
      <dsp:nvSpPr>
        <dsp:cNvPr id="0" name=""/>
        <dsp:cNvSpPr/>
      </dsp:nvSpPr>
      <dsp:spPr>
        <a:xfrm rot="10800000">
          <a:off x="0" y="13160"/>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LOFAR Initial Calibration (LINC) Pipeline</a:t>
          </a:r>
        </a:p>
      </dsp:txBody>
      <dsp:txXfrm rot="-10800000">
        <a:off x="0" y="13160"/>
        <a:ext cx="3665062" cy="542692"/>
      </dsp:txXfrm>
    </dsp:sp>
    <dsp:sp modelId="{79016771-2CC2-854B-B03F-1311D122F1DE}">
      <dsp:nvSpPr>
        <dsp:cNvPr id="0" name=""/>
        <dsp:cNvSpPr/>
      </dsp:nvSpPr>
      <dsp:spPr>
        <a:xfrm>
          <a:off x="0" y="544596"/>
          <a:ext cx="3665062" cy="462293"/>
        </a:xfrm>
        <a:prstGeom prst="rect">
          <a:avLst/>
        </a:prstGeom>
        <a:solidFill>
          <a:schemeClr val="accent6">
            <a:lumMod val="40000"/>
            <a:lumOff val="60000"/>
            <a:alpha val="90000"/>
          </a:schemeClr>
        </a:solidFill>
        <a:ln w="12700"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kern="1200" dirty="0"/>
            <a:t>Calibrator and Target Pipeline</a:t>
          </a:r>
        </a:p>
      </dsp:txBody>
      <dsp:txXfrm>
        <a:off x="0" y="544596"/>
        <a:ext cx="3665062" cy="4622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2E277-64EF-AD49-A73A-634A36257AC9}">
      <dsp:nvSpPr>
        <dsp:cNvPr id="0" name=""/>
        <dsp:cNvSpPr/>
      </dsp:nvSpPr>
      <dsp:spPr>
        <a:xfrm>
          <a:off x="0" y="4595062"/>
          <a:ext cx="3665062" cy="1005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VLBI Self Calibration</a:t>
          </a:r>
        </a:p>
      </dsp:txBody>
      <dsp:txXfrm>
        <a:off x="0" y="4595062"/>
        <a:ext cx="3665062" cy="542855"/>
      </dsp:txXfrm>
    </dsp:sp>
    <dsp:sp modelId="{CF3894C2-A8DE-4C40-BEB3-CDBCBCB20ACC}">
      <dsp:nvSpPr>
        <dsp:cNvPr id="0" name=""/>
        <dsp:cNvSpPr/>
      </dsp:nvSpPr>
      <dsp:spPr>
        <a:xfrm>
          <a:off x="0" y="5117812"/>
          <a:ext cx="3665062" cy="4624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With International Stations</a:t>
          </a:r>
        </a:p>
      </dsp:txBody>
      <dsp:txXfrm>
        <a:off x="0" y="5117812"/>
        <a:ext cx="3665062" cy="462432"/>
      </dsp:txXfrm>
    </dsp:sp>
    <dsp:sp modelId="{31A210A6-731A-B141-8E51-C956BD117F20}">
      <dsp:nvSpPr>
        <dsp:cNvPr id="0" name=""/>
        <dsp:cNvSpPr/>
      </dsp:nvSpPr>
      <dsp:spPr>
        <a:xfrm rot="10800000">
          <a:off x="0" y="3064010"/>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Field Subtraction</a:t>
          </a:r>
        </a:p>
      </dsp:txBody>
      <dsp:txXfrm rot="-10800000">
        <a:off x="0" y="3064010"/>
        <a:ext cx="3665062" cy="542692"/>
      </dsp:txXfrm>
    </dsp:sp>
    <dsp:sp modelId="{3FBA825C-E6A2-DC47-B74B-0F197637C3E2}">
      <dsp:nvSpPr>
        <dsp:cNvPr id="0" name=""/>
        <dsp:cNvSpPr/>
      </dsp:nvSpPr>
      <dsp:spPr>
        <a:xfrm>
          <a:off x="0" y="3606702"/>
          <a:ext cx="3665062" cy="462293"/>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“Stay on target!”</a:t>
          </a:r>
        </a:p>
        <a:p>
          <a:pPr marL="0" lvl="0" indent="0" algn="ctr" defTabSz="533400">
            <a:lnSpc>
              <a:spcPct val="90000"/>
            </a:lnSpc>
            <a:spcBef>
              <a:spcPct val="0"/>
            </a:spcBef>
            <a:spcAft>
              <a:spcPct val="35000"/>
            </a:spcAft>
            <a:buFont typeface="Arial" panose="020B0604020202020204" pitchFamily="34" charset="0"/>
            <a:buNone/>
          </a:pPr>
          <a:r>
            <a:rPr lang="en-GB" sz="1200" kern="1200" dirty="0"/>
            <a:t>- Gold Five</a:t>
          </a:r>
        </a:p>
      </dsp:txBody>
      <dsp:txXfrm>
        <a:off x="0" y="3606702"/>
        <a:ext cx="3665062" cy="462293"/>
      </dsp:txXfrm>
    </dsp:sp>
    <dsp:sp modelId="{0D0AC65F-76F1-CB4B-A3E9-824F54E34835}">
      <dsp:nvSpPr>
        <dsp:cNvPr id="0" name=""/>
        <dsp:cNvSpPr/>
      </dsp:nvSpPr>
      <dsp:spPr>
        <a:xfrm rot="10800000">
          <a:off x="0" y="1532957"/>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Self Calibration</a:t>
          </a:r>
        </a:p>
      </dsp:txBody>
      <dsp:txXfrm rot="-10800000">
        <a:off x="0" y="1532957"/>
        <a:ext cx="3665062" cy="542692"/>
      </dsp:txXfrm>
    </dsp:sp>
    <dsp:sp modelId="{E97A4F4C-5230-5341-B569-1577DF4559EB}">
      <dsp:nvSpPr>
        <dsp:cNvPr id="0" name=""/>
        <dsp:cNvSpPr/>
      </dsp:nvSpPr>
      <dsp:spPr>
        <a:xfrm>
          <a:off x="0" y="2075649"/>
          <a:ext cx="3665062" cy="462293"/>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Only Core and Remote stations </a:t>
          </a:r>
          <a:br>
            <a:rPr lang="en-GB" sz="1200" kern="1200" dirty="0"/>
          </a:br>
          <a:r>
            <a:rPr lang="en-GB" sz="1200" kern="1200" dirty="0"/>
            <a:t>No International stations </a:t>
          </a:r>
        </a:p>
      </dsp:txBody>
      <dsp:txXfrm>
        <a:off x="0" y="2075649"/>
        <a:ext cx="3665062" cy="462293"/>
      </dsp:txXfrm>
    </dsp:sp>
    <dsp:sp modelId="{1F9F6EEF-01CF-7743-996B-D7F6066360E6}">
      <dsp:nvSpPr>
        <dsp:cNvPr id="0" name=""/>
        <dsp:cNvSpPr/>
      </dsp:nvSpPr>
      <dsp:spPr>
        <a:xfrm rot="10800000">
          <a:off x="0" y="13160"/>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LOFAR Initial Calibration (LINC) Pipeline</a:t>
          </a:r>
        </a:p>
      </dsp:txBody>
      <dsp:txXfrm rot="-10800000">
        <a:off x="0" y="13160"/>
        <a:ext cx="3665062" cy="542692"/>
      </dsp:txXfrm>
    </dsp:sp>
    <dsp:sp modelId="{79016771-2CC2-854B-B03F-1311D122F1DE}">
      <dsp:nvSpPr>
        <dsp:cNvPr id="0" name=""/>
        <dsp:cNvSpPr/>
      </dsp:nvSpPr>
      <dsp:spPr>
        <a:xfrm>
          <a:off x="0" y="544596"/>
          <a:ext cx="3665062" cy="462293"/>
        </a:xfrm>
        <a:prstGeom prst="rect">
          <a:avLst/>
        </a:prstGeom>
        <a:solidFill>
          <a:schemeClr val="accent6">
            <a:lumMod val="40000"/>
            <a:lumOff val="60000"/>
            <a:alpha val="90000"/>
          </a:schemeClr>
        </a:solidFill>
        <a:ln w="12700"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kern="1200" dirty="0"/>
            <a:t>Calibrator and Target Pipeline</a:t>
          </a:r>
        </a:p>
      </dsp:txBody>
      <dsp:txXfrm>
        <a:off x="0" y="544596"/>
        <a:ext cx="3665062" cy="4622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2E277-64EF-AD49-A73A-634A36257AC9}">
      <dsp:nvSpPr>
        <dsp:cNvPr id="0" name=""/>
        <dsp:cNvSpPr/>
      </dsp:nvSpPr>
      <dsp:spPr>
        <a:xfrm>
          <a:off x="0" y="4595062"/>
          <a:ext cx="3665062" cy="100528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VLBI Self Calibration</a:t>
          </a:r>
        </a:p>
      </dsp:txBody>
      <dsp:txXfrm>
        <a:off x="0" y="4595062"/>
        <a:ext cx="3665062" cy="542855"/>
      </dsp:txXfrm>
    </dsp:sp>
    <dsp:sp modelId="{CF3894C2-A8DE-4C40-BEB3-CDBCBCB20ACC}">
      <dsp:nvSpPr>
        <dsp:cNvPr id="0" name=""/>
        <dsp:cNvSpPr/>
      </dsp:nvSpPr>
      <dsp:spPr>
        <a:xfrm>
          <a:off x="0" y="5117812"/>
          <a:ext cx="3665062" cy="462432"/>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With International Stations</a:t>
          </a:r>
        </a:p>
      </dsp:txBody>
      <dsp:txXfrm>
        <a:off x="0" y="5117812"/>
        <a:ext cx="3665062" cy="462432"/>
      </dsp:txXfrm>
    </dsp:sp>
    <dsp:sp modelId="{31A210A6-731A-B141-8E51-C956BD117F20}">
      <dsp:nvSpPr>
        <dsp:cNvPr id="0" name=""/>
        <dsp:cNvSpPr/>
      </dsp:nvSpPr>
      <dsp:spPr>
        <a:xfrm rot="10800000">
          <a:off x="0" y="3064010"/>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Field Subtraction</a:t>
          </a:r>
        </a:p>
      </dsp:txBody>
      <dsp:txXfrm rot="-10800000">
        <a:off x="0" y="3064010"/>
        <a:ext cx="3665062" cy="542692"/>
      </dsp:txXfrm>
    </dsp:sp>
    <dsp:sp modelId="{3FBA825C-E6A2-DC47-B74B-0F197637C3E2}">
      <dsp:nvSpPr>
        <dsp:cNvPr id="0" name=""/>
        <dsp:cNvSpPr/>
      </dsp:nvSpPr>
      <dsp:spPr>
        <a:xfrm>
          <a:off x="0" y="3606702"/>
          <a:ext cx="3665062" cy="462293"/>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“Stay on target!”</a:t>
          </a:r>
        </a:p>
        <a:p>
          <a:pPr marL="0" lvl="0" indent="0" algn="ctr" defTabSz="533400">
            <a:lnSpc>
              <a:spcPct val="90000"/>
            </a:lnSpc>
            <a:spcBef>
              <a:spcPct val="0"/>
            </a:spcBef>
            <a:spcAft>
              <a:spcPct val="35000"/>
            </a:spcAft>
            <a:buFont typeface="Arial" panose="020B0604020202020204" pitchFamily="34" charset="0"/>
            <a:buNone/>
          </a:pPr>
          <a:r>
            <a:rPr lang="en-GB" sz="1200" kern="1200" dirty="0"/>
            <a:t>- Gold Five</a:t>
          </a:r>
        </a:p>
      </dsp:txBody>
      <dsp:txXfrm>
        <a:off x="0" y="3606702"/>
        <a:ext cx="3665062" cy="462293"/>
      </dsp:txXfrm>
    </dsp:sp>
    <dsp:sp modelId="{0D0AC65F-76F1-CB4B-A3E9-824F54E34835}">
      <dsp:nvSpPr>
        <dsp:cNvPr id="0" name=""/>
        <dsp:cNvSpPr/>
      </dsp:nvSpPr>
      <dsp:spPr>
        <a:xfrm rot="10800000">
          <a:off x="0" y="1532957"/>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Self Calibration</a:t>
          </a:r>
        </a:p>
      </dsp:txBody>
      <dsp:txXfrm rot="-10800000">
        <a:off x="0" y="1532957"/>
        <a:ext cx="3665062" cy="542692"/>
      </dsp:txXfrm>
    </dsp:sp>
    <dsp:sp modelId="{E97A4F4C-5230-5341-B569-1577DF4559EB}">
      <dsp:nvSpPr>
        <dsp:cNvPr id="0" name=""/>
        <dsp:cNvSpPr/>
      </dsp:nvSpPr>
      <dsp:spPr>
        <a:xfrm>
          <a:off x="0" y="2075649"/>
          <a:ext cx="3665062" cy="462293"/>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dirty="0"/>
            <a:t> Only Core and Remote stations </a:t>
          </a:r>
          <a:br>
            <a:rPr lang="en-GB" sz="1200" kern="1200" dirty="0"/>
          </a:br>
          <a:r>
            <a:rPr lang="en-GB" sz="1200" kern="1200" dirty="0"/>
            <a:t>No International stations </a:t>
          </a:r>
        </a:p>
      </dsp:txBody>
      <dsp:txXfrm>
        <a:off x="0" y="2075649"/>
        <a:ext cx="3665062" cy="462293"/>
      </dsp:txXfrm>
    </dsp:sp>
    <dsp:sp modelId="{1F9F6EEF-01CF-7743-996B-D7F6066360E6}">
      <dsp:nvSpPr>
        <dsp:cNvPr id="0" name=""/>
        <dsp:cNvSpPr/>
      </dsp:nvSpPr>
      <dsp:spPr>
        <a:xfrm rot="10800000">
          <a:off x="0" y="13160"/>
          <a:ext cx="3665062" cy="1546132"/>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LOFAR Initial Calibration (LINC) Pipeline</a:t>
          </a:r>
        </a:p>
      </dsp:txBody>
      <dsp:txXfrm rot="-10800000">
        <a:off x="0" y="13160"/>
        <a:ext cx="3665062" cy="542692"/>
      </dsp:txXfrm>
    </dsp:sp>
    <dsp:sp modelId="{79016771-2CC2-854B-B03F-1311D122F1DE}">
      <dsp:nvSpPr>
        <dsp:cNvPr id="0" name=""/>
        <dsp:cNvSpPr/>
      </dsp:nvSpPr>
      <dsp:spPr>
        <a:xfrm>
          <a:off x="0" y="544596"/>
          <a:ext cx="3665062" cy="462293"/>
        </a:xfrm>
        <a:prstGeom prst="rect">
          <a:avLst/>
        </a:prstGeom>
        <a:solidFill>
          <a:schemeClr val="accent6">
            <a:lumMod val="40000"/>
            <a:lumOff val="60000"/>
            <a:alpha val="90000"/>
          </a:schemeClr>
        </a:solidFill>
        <a:ln w="12700"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kern="1200" dirty="0"/>
            <a:t>Calibrator and Target Pipeline</a:t>
          </a:r>
        </a:p>
      </dsp:txBody>
      <dsp:txXfrm>
        <a:off x="0" y="544596"/>
        <a:ext cx="3665062" cy="46229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C2D6E-E23C-7746-A529-CB4D7F8679CD}" type="datetimeFigureOut">
              <a:rPr lang="en-US" smtClean="0"/>
              <a:t>6/6/24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142326-BD54-FB4A-8639-A7728A123C1E}" type="slidenum">
              <a:rPr lang="en-US" smtClean="0"/>
              <a:t>‹#›</a:t>
            </a:fld>
            <a:endParaRPr lang="en-US"/>
          </a:p>
        </p:txBody>
      </p:sp>
    </p:spTree>
    <p:extLst>
      <p:ext uri="{BB962C8B-B14F-4D97-AF65-F5344CB8AC3E}">
        <p14:creationId xmlns:p14="http://schemas.microsoft.com/office/powerpoint/2010/main" val="2812194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Good Morning. Hello everyone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I'm </a:t>
            </a:r>
            <a:r>
              <a:rPr lang="en-US" dirty="0" err="1"/>
              <a:t>hrishi</a:t>
            </a:r>
            <a:r>
              <a:rPr lang="en-US" dirty="0"/>
              <a:t>, PhD student from </a:t>
            </a:r>
            <a:r>
              <a:rPr lang="en-US" dirty="0" err="1"/>
              <a:t>Wü</a:t>
            </a:r>
            <a:r>
              <a:rPr lang="en-US" dirty="0"/>
              <a:t> in the </a:t>
            </a:r>
            <a:r>
              <a:rPr lang="en-US" dirty="0" err="1"/>
              <a:t>Kadler</a:t>
            </a:r>
            <a:r>
              <a:rPr lang="en-US" dirty="0"/>
              <a:t> working group. I going provide a status update talk about the work we are doing here…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Studying high energy astrophysics at low frequencies…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So last two years have been about answering two main questions… What, Why and how. And that’s along with some new exiting results, going to be the simple outline of my talk</a:t>
            </a:r>
          </a:p>
          <a:p>
            <a:pPr marL="171450" indent="-171450">
              <a:buFont typeface="Wingdings" pitchFamily="2" charset="2"/>
              <a:buChar char="Ø"/>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Supervised… </a:t>
            </a:r>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1</a:t>
            </a:fld>
            <a:endParaRPr lang="en-US"/>
          </a:p>
        </p:txBody>
      </p:sp>
    </p:spTree>
    <p:extLst>
      <p:ext uri="{BB962C8B-B14F-4D97-AF65-F5344CB8AC3E}">
        <p14:creationId xmlns:p14="http://schemas.microsoft.com/office/powerpoint/2010/main" val="3646377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Trying different parameters and Preparing recipe!  Using individual components DDF and </a:t>
            </a:r>
            <a:r>
              <a:rPr lang="en-US" dirty="0" err="1"/>
              <a:t>kMS</a:t>
            </a:r>
            <a:r>
              <a:rPr lang="en-US" dirty="0"/>
              <a:t> so that it’s learning for me instead of using the VLBI pipeline</a:t>
            </a:r>
          </a:p>
          <a:p>
            <a:r>
              <a:rPr lang="en-US" dirty="0"/>
              <a:t>Just on one sub-band</a:t>
            </a:r>
          </a:p>
          <a:p>
            <a:r>
              <a:rPr lang="en-US" dirty="0"/>
              <a:t>Talk about LINC pipeline</a:t>
            </a:r>
          </a:p>
          <a:p>
            <a:r>
              <a:rPr lang="en-US" dirty="0"/>
              <a:t>Se artilects… Scope for </a:t>
            </a:r>
            <a:r>
              <a:rPr lang="en-US" dirty="0" err="1"/>
              <a:t>furthercalibration</a:t>
            </a:r>
            <a:endParaRPr lang="en-US" dirty="0"/>
          </a:p>
        </p:txBody>
      </p:sp>
      <p:sp>
        <p:nvSpPr>
          <p:cNvPr id="4" name="Slide Number Placeholder 3"/>
          <p:cNvSpPr>
            <a:spLocks noGrp="1"/>
          </p:cNvSpPr>
          <p:nvPr>
            <p:ph type="sldNum" sz="quarter" idx="5"/>
          </p:nvPr>
        </p:nvSpPr>
        <p:spPr/>
        <p:txBody>
          <a:bodyPr/>
          <a:lstStyle/>
          <a:p>
            <a:fld id="{483BB4EA-5980-EA4B-BA2E-41041E0069C6}" type="slidenum">
              <a:rPr lang="en-US" smtClean="0"/>
              <a:t>10</a:t>
            </a:fld>
            <a:endParaRPr lang="en-US"/>
          </a:p>
        </p:txBody>
      </p:sp>
    </p:spTree>
    <p:extLst>
      <p:ext uri="{BB962C8B-B14F-4D97-AF65-F5344CB8AC3E}">
        <p14:creationId xmlns:p14="http://schemas.microsoft.com/office/powerpoint/2010/main" val="401327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P3 Restored</a:t>
            </a:r>
          </a:p>
        </p:txBody>
      </p:sp>
      <p:sp>
        <p:nvSpPr>
          <p:cNvPr id="4" name="Slide Number Placeholder 3"/>
          <p:cNvSpPr>
            <a:spLocks noGrp="1"/>
          </p:cNvSpPr>
          <p:nvPr>
            <p:ph type="sldNum" sz="quarter" idx="5"/>
          </p:nvPr>
        </p:nvSpPr>
        <p:spPr/>
        <p:txBody>
          <a:bodyPr/>
          <a:lstStyle/>
          <a:p>
            <a:fld id="{483BB4EA-5980-EA4B-BA2E-41041E0069C6}" type="slidenum">
              <a:rPr lang="en-US" smtClean="0"/>
              <a:t>11</a:t>
            </a:fld>
            <a:endParaRPr lang="en-US"/>
          </a:p>
        </p:txBody>
      </p:sp>
    </p:spTree>
    <p:extLst>
      <p:ext uri="{BB962C8B-B14F-4D97-AF65-F5344CB8AC3E}">
        <p14:creationId xmlns:p14="http://schemas.microsoft.com/office/powerpoint/2010/main" val="120423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P0 target (40arcmin x 40arcmin) (~0.66deg)</a:t>
            </a:r>
          </a:p>
        </p:txBody>
      </p:sp>
      <p:sp>
        <p:nvSpPr>
          <p:cNvPr id="4" name="Slide Number Placeholder 3"/>
          <p:cNvSpPr>
            <a:spLocks noGrp="1"/>
          </p:cNvSpPr>
          <p:nvPr>
            <p:ph type="sldNum" sz="quarter" idx="5"/>
          </p:nvPr>
        </p:nvSpPr>
        <p:spPr/>
        <p:txBody>
          <a:bodyPr/>
          <a:lstStyle/>
          <a:p>
            <a:fld id="{483BB4EA-5980-EA4B-BA2E-41041E0069C6}" type="slidenum">
              <a:rPr lang="en-US" smtClean="0"/>
              <a:t>12</a:t>
            </a:fld>
            <a:endParaRPr lang="en-US"/>
          </a:p>
        </p:txBody>
      </p:sp>
    </p:spTree>
    <p:extLst>
      <p:ext uri="{BB962C8B-B14F-4D97-AF65-F5344CB8AC3E}">
        <p14:creationId xmlns:p14="http://schemas.microsoft.com/office/powerpoint/2010/main" val="2904670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P0 target zoomed</a:t>
            </a:r>
          </a:p>
        </p:txBody>
      </p:sp>
      <p:sp>
        <p:nvSpPr>
          <p:cNvPr id="4" name="Slide Number Placeholder 3"/>
          <p:cNvSpPr>
            <a:spLocks noGrp="1"/>
          </p:cNvSpPr>
          <p:nvPr>
            <p:ph type="sldNum" sz="quarter" idx="5"/>
          </p:nvPr>
        </p:nvSpPr>
        <p:spPr/>
        <p:txBody>
          <a:bodyPr/>
          <a:lstStyle/>
          <a:p>
            <a:fld id="{483BB4EA-5980-EA4B-BA2E-41041E0069C6}" type="slidenum">
              <a:rPr lang="en-US" smtClean="0"/>
              <a:t>13</a:t>
            </a:fld>
            <a:endParaRPr lang="en-US"/>
          </a:p>
        </p:txBody>
      </p:sp>
    </p:spTree>
    <p:extLst>
      <p:ext uri="{BB962C8B-B14F-4D97-AF65-F5344CB8AC3E}">
        <p14:creationId xmlns:p14="http://schemas.microsoft.com/office/powerpoint/2010/main" val="237739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after one pass of amp and phase self </a:t>
            </a:r>
            <a:r>
              <a:rPr lang="en-US" dirty="0" err="1"/>
              <a:t>cal</a:t>
            </a:r>
            <a:r>
              <a:rPr lang="en-US"/>
              <a:t>… </a:t>
            </a:r>
            <a:endParaRPr lang="en-US" dirty="0"/>
          </a:p>
        </p:txBody>
      </p:sp>
      <p:sp>
        <p:nvSpPr>
          <p:cNvPr id="4" name="Slide Number Placeholder 3"/>
          <p:cNvSpPr>
            <a:spLocks noGrp="1"/>
          </p:cNvSpPr>
          <p:nvPr>
            <p:ph type="sldNum" sz="quarter" idx="5"/>
          </p:nvPr>
        </p:nvSpPr>
        <p:spPr/>
        <p:txBody>
          <a:bodyPr/>
          <a:lstStyle/>
          <a:p>
            <a:fld id="{483BB4EA-5980-EA4B-BA2E-41041E0069C6}" type="slidenum">
              <a:rPr lang="en-US" smtClean="0"/>
              <a:t>14</a:t>
            </a:fld>
            <a:endParaRPr lang="en-US"/>
          </a:p>
        </p:txBody>
      </p:sp>
    </p:spTree>
    <p:extLst>
      <p:ext uri="{BB962C8B-B14F-4D97-AF65-F5344CB8AC3E}">
        <p14:creationId xmlns:p14="http://schemas.microsoft.com/office/powerpoint/2010/main" val="436497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6 arcsec. Let’s compare it with the Chandra x-ray image from </a:t>
            </a:r>
            <a:r>
              <a:rPr lang="en-US" dirty="0" err="1"/>
              <a:t>Marcherand</a:t>
            </a:r>
            <a:r>
              <a:rPr lang="en-US" dirty="0"/>
              <a:t> </a:t>
            </a:r>
            <a:r>
              <a:rPr lang="en-US" dirty="0" err="1"/>
              <a:t>Josrtad</a:t>
            </a:r>
            <a:endParaRPr lang="en-US" dirty="0"/>
          </a:p>
          <a:p>
            <a:endParaRPr lang="en-US" dirty="0"/>
          </a:p>
          <a:p>
            <a:r>
              <a:rPr lang="en-US" dirty="0"/>
              <a:t>6” -&gt; </a:t>
            </a:r>
            <a:r>
              <a:rPr lang="en-IN" b="0" i="0" dirty="0">
                <a:solidFill>
                  <a:srgbClr val="F5F8FA"/>
                </a:solidFill>
                <a:effectLst/>
                <a:latin typeface="-apple-system"/>
              </a:rPr>
              <a:t>4.026e-4 Jy/beam</a:t>
            </a:r>
          </a:p>
          <a:p>
            <a:endParaRPr lang="en-IN" b="0" i="0" dirty="0">
              <a:solidFill>
                <a:srgbClr val="F5F8FA"/>
              </a:solidFill>
              <a:effectLst/>
              <a:latin typeface="-apple-system"/>
            </a:endParaRPr>
          </a:p>
          <a:p>
            <a:r>
              <a:rPr lang="en-IN" b="0" i="0" dirty="0">
                <a:solidFill>
                  <a:srgbClr val="F5F8FA"/>
                </a:solidFill>
                <a:effectLst/>
                <a:latin typeface="-apple-system"/>
              </a:rPr>
              <a:t>1.5</a:t>
            </a:r>
            <a:r>
              <a:rPr lang="en-US" b="0" i="0" dirty="0">
                <a:solidFill>
                  <a:srgbClr val="F5F8FA"/>
                </a:solidFill>
                <a:effectLst/>
                <a:latin typeface="-apple-system"/>
              </a:rPr>
              <a:t> -&gt; </a:t>
            </a:r>
            <a:r>
              <a:rPr lang="en-IN" b="0" i="0" dirty="0">
                <a:solidFill>
                  <a:srgbClr val="F5F8FA"/>
                </a:solidFill>
                <a:effectLst/>
                <a:latin typeface="-apple-system"/>
              </a:rPr>
              <a:t>1.238870902688e-4 Jy/beam</a:t>
            </a:r>
            <a:endParaRPr lang="en-US" b="0" i="0" dirty="0">
              <a:solidFill>
                <a:srgbClr val="F5F8FA"/>
              </a:solidFill>
              <a:effectLst/>
              <a:latin typeface="-apple-system"/>
            </a:endParaRPr>
          </a:p>
          <a:p>
            <a:endParaRPr lang="en-US" b="0" i="0" dirty="0">
              <a:solidFill>
                <a:srgbClr val="F5F8FA"/>
              </a:solidFill>
              <a:effectLst/>
              <a:latin typeface="-apple-system"/>
            </a:endParaRPr>
          </a:p>
          <a:p>
            <a:r>
              <a:rPr lang="en-US" b="0" i="0" dirty="0">
                <a:solidFill>
                  <a:srgbClr val="F5F8FA"/>
                </a:solidFill>
                <a:effectLst/>
                <a:latin typeface="-apple-system"/>
              </a:rPr>
              <a:t>0.8 -&gt; </a:t>
            </a:r>
            <a:r>
              <a:rPr lang="en-IN" b="0" i="0" dirty="0">
                <a:solidFill>
                  <a:srgbClr val="F5F8FA"/>
                </a:solidFill>
                <a:effectLst/>
                <a:latin typeface="-apple-system"/>
              </a:rPr>
              <a:t>1.100112445666e-4 Jy/beam</a:t>
            </a:r>
            <a:endParaRPr lang="en-US" b="0" i="0" dirty="0">
              <a:solidFill>
                <a:srgbClr val="F5F8FA"/>
              </a:solidFill>
              <a:effectLst/>
              <a:latin typeface="-apple-system"/>
            </a:endParaRPr>
          </a:p>
          <a:p>
            <a:endParaRPr lang="en-US" b="0" i="0" dirty="0">
              <a:solidFill>
                <a:srgbClr val="F5F8FA"/>
              </a:solidFill>
              <a:effectLst/>
              <a:latin typeface="-apple-system"/>
            </a:endParaRPr>
          </a:p>
          <a:p>
            <a:r>
              <a:rPr lang="en-US" b="0" i="0" dirty="0">
                <a:solidFill>
                  <a:srgbClr val="F5F8FA"/>
                </a:solidFill>
                <a:effectLst/>
                <a:latin typeface="-apple-system"/>
              </a:rPr>
              <a:t>0.4-&gt; </a:t>
            </a:r>
            <a:r>
              <a:rPr lang="en-IN" b="0" i="0" dirty="0">
                <a:solidFill>
                  <a:srgbClr val="F5F8FA"/>
                </a:solidFill>
                <a:effectLst/>
                <a:latin typeface="-apple-system"/>
              </a:rPr>
              <a:t>7.380971460550e-5 Jy/beam</a:t>
            </a:r>
          </a:p>
        </p:txBody>
      </p:sp>
      <p:sp>
        <p:nvSpPr>
          <p:cNvPr id="4" name="Slide Number Placeholder 3"/>
          <p:cNvSpPr>
            <a:spLocks noGrp="1"/>
          </p:cNvSpPr>
          <p:nvPr>
            <p:ph type="sldNum" sz="quarter" idx="5"/>
          </p:nvPr>
        </p:nvSpPr>
        <p:spPr/>
        <p:txBody>
          <a:bodyPr/>
          <a:lstStyle/>
          <a:p>
            <a:fld id="{B4142326-BD54-FB4A-8639-A7728A123C1E}" type="slidenum">
              <a:rPr lang="en-US" smtClean="0"/>
              <a:t>15</a:t>
            </a:fld>
            <a:endParaRPr lang="en-US"/>
          </a:p>
        </p:txBody>
      </p:sp>
    </p:spTree>
    <p:extLst>
      <p:ext uri="{BB962C8B-B14F-4D97-AF65-F5344CB8AC3E}">
        <p14:creationId xmlns:p14="http://schemas.microsoft.com/office/powerpoint/2010/main" val="978602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identified these x-ray knots in jets. But they are not visible in the LOFAR map… Yet. So we zoom in to a resolution of 1.3’’</a:t>
            </a:r>
          </a:p>
        </p:txBody>
      </p:sp>
      <p:sp>
        <p:nvSpPr>
          <p:cNvPr id="4" name="Slide Number Placeholder 3"/>
          <p:cNvSpPr>
            <a:spLocks noGrp="1"/>
          </p:cNvSpPr>
          <p:nvPr>
            <p:ph type="sldNum" sz="quarter" idx="5"/>
          </p:nvPr>
        </p:nvSpPr>
        <p:spPr/>
        <p:txBody>
          <a:bodyPr/>
          <a:lstStyle/>
          <a:p>
            <a:fld id="{B4142326-BD54-FB4A-8639-A7728A123C1E}" type="slidenum">
              <a:rPr lang="en-US" smtClean="0"/>
              <a:t>16</a:t>
            </a:fld>
            <a:endParaRPr lang="en-US"/>
          </a:p>
        </p:txBody>
      </p:sp>
    </p:spTree>
    <p:extLst>
      <p:ext uri="{BB962C8B-B14F-4D97-AF65-F5344CB8AC3E}">
        <p14:creationId xmlns:p14="http://schemas.microsoft.com/office/powerpoint/2010/main" val="769689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17</a:t>
            </a:fld>
            <a:endParaRPr lang="en-US"/>
          </a:p>
        </p:txBody>
      </p:sp>
    </p:spTree>
    <p:extLst>
      <p:ext uri="{BB962C8B-B14F-4D97-AF65-F5344CB8AC3E}">
        <p14:creationId xmlns:p14="http://schemas.microsoft.com/office/powerpoint/2010/main" val="3291795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these 5 knots. We also pick up new emission. We call it J6 and J7. J7 is where VLA GHz is but not detected in x-ray.</a:t>
            </a:r>
          </a:p>
          <a:p>
            <a:r>
              <a:rPr lang="en-US" dirty="0"/>
              <a:t>J3 and j4 are not resolved. SO let’s zoom in more</a:t>
            </a:r>
          </a:p>
        </p:txBody>
      </p:sp>
      <p:sp>
        <p:nvSpPr>
          <p:cNvPr id="4" name="Slide Number Placeholder 3"/>
          <p:cNvSpPr>
            <a:spLocks noGrp="1"/>
          </p:cNvSpPr>
          <p:nvPr>
            <p:ph type="sldNum" sz="quarter" idx="5"/>
          </p:nvPr>
        </p:nvSpPr>
        <p:spPr/>
        <p:txBody>
          <a:bodyPr/>
          <a:lstStyle/>
          <a:p>
            <a:fld id="{B4142326-BD54-FB4A-8639-A7728A123C1E}" type="slidenum">
              <a:rPr lang="en-US" smtClean="0"/>
              <a:t>18</a:t>
            </a:fld>
            <a:endParaRPr lang="en-US"/>
          </a:p>
        </p:txBody>
      </p:sp>
    </p:spTree>
    <p:extLst>
      <p:ext uri="{BB962C8B-B14F-4D97-AF65-F5344CB8AC3E}">
        <p14:creationId xmlns:p14="http://schemas.microsoft.com/office/powerpoint/2010/main" val="113060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19</a:t>
            </a:fld>
            <a:endParaRPr lang="en-US"/>
          </a:p>
        </p:txBody>
      </p:sp>
    </p:spTree>
    <p:extLst>
      <p:ext uri="{BB962C8B-B14F-4D97-AF65-F5344CB8AC3E}">
        <p14:creationId xmlns:p14="http://schemas.microsoft.com/office/powerpoint/2010/main" val="1043594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IN" b="0" i="0" dirty="0">
                <a:solidFill>
                  <a:srgbClr val="BDC1C6"/>
                </a:solidFill>
                <a:effectLst/>
                <a:latin typeface="arial" panose="020B0604020202020204" pitchFamily="34" charset="0"/>
              </a:rPr>
              <a:t>Jet pointed towards us</a:t>
            </a:r>
          </a:p>
          <a:p>
            <a:pPr marL="171450" indent="-171450">
              <a:buFont typeface="Wingdings" pitchFamily="2" charset="2"/>
              <a:buChar char="Ø"/>
            </a:pPr>
            <a:r>
              <a:rPr lang="en-IN" b="0" i="0" dirty="0">
                <a:solidFill>
                  <a:srgbClr val="BDC1C6"/>
                </a:solidFill>
                <a:effectLst/>
                <a:latin typeface="arial" panose="020B0604020202020204" pitchFamily="34" charset="0"/>
              </a:rPr>
              <a:t>Relativistic beaming (</a:t>
            </a:r>
            <a:r>
              <a:rPr lang="en-IN" b="1" i="0" dirty="0">
                <a:solidFill>
                  <a:srgbClr val="BCC0C3"/>
                </a:solidFill>
                <a:effectLst/>
                <a:latin typeface="arial" panose="020B0604020202020204" pitchFamily="34" charset="0"/>
              </a:rPr>
              <a:t>Doppler boosting</a:t>
            </a:r>
            <a:r>
              <a:rPr lang="en-IN" b="0" i="0" dirty="0">
                <a:solidFill>
                  <a:srgbClr val="BDC1C6"/>
                </a:solidFill>
                <a:effectLst/>
                <a:latin typeface="arial" panose="020B0604020202020204" pitchFamily="34" charset="0"/>
              </a:rPr>
              <a:t>, or the headlight effect)</a:t>
            </a:r>
          </a:p>
          <a:p>
            <a:pPr marL="171450" indent="-171450">
              <a:buFont typeface="Wingdings" pitchFamily="2" charset="2"/>
              <a:buChar char="Ø"/>
            </a:pPr>
            <a:r>
              <a:rPr lang="en-IN" b="0" i="0" dirty="0">
                <a:solidFill>
                  <a:srgbClr val="BDC1C6"/>
                </a:solidFill>
                <a:effectLst/>
                <a:latin typeface="arial" panose="020B0604020202020204" pitchFamily="34" charset="0"/>
              </a:rPr>
              <a:t>Have compact and bright core</a:t>
            </a:r>
          </a:p>
          <a:p>
            <a:pPr marL="171450" indent="-171450">
              <a:buFont typeface="Wingdings" pitchFamily="2" charset="2"/>
              <a:buChar char="Ø"/>
            </a:pPr>
            <a:r>
              <a:rPr lang="en-IN" b="0" i="0" dirty="0">
                <a:solidFill>
                  <a:srgbClr val="BDC1C6"/>
                </a:solidFill>
                <a:effectLst/>
                <a:latin typeface="arial" panose="020B0604020202020204" pitchFamily="34" charset="0"/>
              </a:rPr>
              <a:t>How it looks in different frequency</a:t>
            </a:r>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a:t>
            </a:fld>
            <a:endParaRPr lang="en-US"/>
          </a:p>
        </p:txBody>
      </p:sp>
    </p:spTree>
    <p:extLst>
      <p:ext uri="{BB962C8B-B14F-4D97-AF65-F5344CB8AC3E}">
        <p14:creationId xmlns:p14="http://schemas.microsoft.com/office/powerpoint/2010/main" val="2125939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20</a:t>
            </a:fld>
            <a:endParaRPr lang="en-US"/>
          </a:p>
        </p:txBody>
      </p:sp>
    </p:spTree>
    <p:extLst>
      <p:ext uri="{BB962C8B-B14F-4D97-AF65-F5344CB8AC3E}">
        <p14:creationId xmlns:p14="http://schemas.microsoft.com/office/powerpoint/2010/main" val="191427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21</a:t>
            </a:fld>
            <a:endParaRPr lang="en-US"/>
          </a:p>
        </p:txBody>
      </p:sp>
    </p:spTree>
    <p:extLst>
      <p:ext uri="{BB962C8B-B14F-4D97-AF65-F5344CB8AC3E}">
        <p14:creationId xmlns:p14="http://schemas.microsoft.com/office/powerpoint/2010/main" val="3131595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22</a:t>
            </a:fld>
            <a:endParaRPr lang="en-US"/>
          </a:p>
        </p:txBody>
      </p:sp>
    </p:spTree>
    <p:extLst>
      <p:ext uri="{BB962C8B-B14F-4D97-AF65-F5344CB8AC3E}">
        <p14:creationId xmlns:p14="http://schemas.microsoft.com/office/powerpoint/2010/main" val="2655985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23</a:t>
            </a:fld>
            <a:endParaRPr lang="en-US"/>
          </a:p>
        </p:txBody>
      </p:sp>
    </p:spTree>
    <p:extLst>
      <p:ext uri="{BB962C8B-B14F-4D97-AF65-F5344CB8AC3E}">
        <p14:creationId xmlns:p14="http://schemas.microsoft.com/office/powerpoint/2010/main" val="673203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24</a:t>
            </a:fld>
            <a:endParaRPr lang="en-US"/>
          </a:p>
        </p:txBody>
      </p:sp>
    </p:spTree>
    <p:extLst>
      <p:ext uri="{BB962C8B-B14F-4D97-AF65-F5344CB8AC3E}">
        <p14:creationId xmlns:p14="http://schemas.microsoft.com/office/powerpoint/2010/main" val="2615927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J2 has two structures.</a:t>
            </a:r>
          </a:p>
          <a:p>
            <a:endParaRPr lang="en-US" dirty="0"/>
          </a:p>
          <a:p>
            <a:r>
              <a:rPr lang="en-US" dirty="0"/>
              <a:t>So here, we demonstrate that We can match Chandra x-ray resolution with LOFAR!</a:t>
            </a:r>
          </a:p>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25</a:t>
            </a:fld>
            <a:endParaRPr lang="en-US"/>
          </a:p>
        </p:txBody>
      </p:sp>
    </p:spTree>
    <p:extLst>
      <p:ext uri="{BB962C8B-B14F-4D97-AF65-F5344CB8AC3E}">
        <p14:creationId xmlns:p14="http://schemas.microsoft.com/office/powerpoint/2010/main" val="2198824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Downloaded data. Set up the architecture and ETN just set up the VLBI pipeline</a:t>
            </a:r>
          </a:p>
          <a:p>
            <a:pPr marL="171450" indent="-171450">
              <a:buFont typeface="Wingdings" pitchFamily="2" charset="2"/>
              <a:buChar char="Ø"/>
            </a:pPr>
            <a:r>
              <a:rPr lang="en-US" dirty="0"/>
              <a:t>Industrial mode</a:t>
            </a:r>
          </a:p>
          <a:p>
            <a:pPr marL="171450" indent="-171450">
              <a:buFont typeface="Wingdings" pitchFamily="2" charset="2"/>
              <a:buChar char="Ø"/>
            </a:pPr>
            <a:endParaRPr lang="en-US" dirty="0"/>
          </a:p>
          <a:p>
            <a:pPr marL="171450" indent="-171450">
              <a:buFont typeface="Wingdings" pitchFamily="2" charset="2"/>
              <a:buChar char="Ø"/>
            </a:pPr>
            <a:endParaRPr lang="en-US" dirty="0"/>
          </a:p>
          <a:p>
            <a:pPr marL="171450" indent="-171450">
              <a:buFont typeface="Wingdings" pitchFamily="2" charset="2"/>
              <a:buChar char="Ø"/>
            </a:pPr>
            <a:r>
              <a:rPr lang="en-US" dirty="0"/>
              <a:t>So like spiderman, we are now equipped with these superpower tools!</a:t>
            </a:r>
          </a:p>
          <a:p>
            <a:pPr marL="171450" indent="-171450">
              <a:buFont typeface="Wingdings" pitchFamily="2" charset="2"/>
              <a:buChar char="Ø"/>
            </a:pPr>
            <a:endParaRPr lang="en-US" dirty="0"/>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26</a:t>
            </a:fld>
            <a:endParaRPr lang="en-US"/>
          </a:p>
        </p:txBody>
      </p:sp>
    </p:spTree>
    <p:extLst>
      <p:ext uri="{BB962C8B-B14F-4D97-AF65-F5344CB8AC3E}">
        <p14:creationId xmlns:p14="http://schemas.microsoft.com/office/powerpoint/2010/main" val="3721478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Downloaded data. Set up the architecture and setting up the pipeline.</a:t>
            </a:r>
          </a:p>
          <a:p>
            <a:pPr marL="171450" indent="-171450">
              <a:buFont typeface="Wingdings" pitchFamily="2" charset="2"/>
              <a:buChar char="Ø"/>
            </a:pPr>
            <a:r>
              <a:rPr lang="en-US" dirty="0"/>
              <a:t>See if there’s a curvature in  radio spectrum at low frequencies. Less steep at low? If yes, at what frequency.</a:t>
            </a:r>
          </a:p>
          <a:p>
            <a:pPr marL="171450" indent="-171450">
              <a:buFont typeface="Wingdings" pitchFamily="2" charset="2"/>
              <a:buChar char="Ø"/>
            </a:pPr>
            <a:r>
              <a:rPr lang="en-US" dirty="0"/>
              <a:t>How does it connect with the behavior at high energies?</a:t>
            </a:r>
          </a:p>
          <a:p>
            <a:pPr marL="171450" indent="-171450">
              <a:buFont typeface="Wingdings" pitchFamily="2" charset="2"/>
              <a:buChar char="Ø"/>
            </a:pPr>
            <a:r>
              <a:rPr lang="en-US" dirty="0"/>
              <a:t>Better understand the physical properties on electrons in the knots in jets of blazars</a:t>
            </a:r>
          </a:p>
          <a:p>
            <a:pPr marL="171450" indent="-171450">
              <a:buFont typeface="Wingdings" pitchFamily="2" charset="2"/>
              <a:buChar char="Ø"/>
            </a:pPr>
            <a:endParaRPr lang="en-US" dirty="0"/>
          </a:p>
          <a:p>
            <a:pPr marL="171450" indent="-171450">
              <a:buFont typeface="Wingdings" pitchFamily="2" charset="2"/>
              <a:buChar char="Ø"/>
            </a:pPr>
            <a:r>
              <a:rPr lang="en-US" dirty="0"/>
              <a:t>Get into an industrial production mode</a:t>
            </a:r>
          </a:p>
          <a:p>
            <a:pPr marL="171450" indent="-171450">
              <a:buFont typeface="Wingdings" pitchFamily="2" charset="2"/>
              <a:buChar char="Ø"/>
            </a:pPr>
            <a:endParaRPr lang="en-US" dirty="0"/>
          </a:p>
          <a:p>
            <a:pPr marL="171450" indent="-171450">
              <a:buFont typeface="Wingdings" pitchFamily="2" charset="2"/>
              <a:buChar char="Ø"/>
            </a:pPr>
            <a:r>
              <a:rPr lang="en-US" dirty="0"/>
              <a:t>No conclusion slide as my work has just begun… Instead have a future work slide</a:t>
            </a:r>
          </a:p>
        </p:txBody>
      </p:sp>
      <p:sp>
        <p:nvSpPr>
          <p:cNvPr id="4" name="Slide Number Placeholder 3"/>
          <p:cNvSpPr>
            <a:spLocks noGrp="1"/>
          </p:cNvSpPr>
          <p:nvPr>
            <p:ph type="sldNum" sz="quarter" idx="5"/>
          </p:nvPr>
        </p:nvSpPr>
        <p:spPr/>
        <p:txBody>
          <a:bodyPr/>
          <a:lstStyle/>
          <a:p>
            <a:fld id="{B4142326-BD54-FB4A-8639-A7728A123C1E}" type="slidenum">
              <a:rPr lang="en-US" smtClean="0"/>
              <a:t>27</a:t>
            </a:fld>
            <a:endParaRPr lang="en-US"/>
          </a:p>
        </p:txBody>
      </p:sp>
    </p:spTree>
    <p:extLst>
      <p:ext uri="{BB962C8B-B14F-4D97-AF65-F5344CB8AC3E}">
        <p14:creationId xmlns:p14="http://schemas.microsoft.com/office/powerpoint/2010/main" val="1559312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Downloaded data. Set up the architecture and setting up the pipeline.</a:t>
            </a:r>
          </a:p>
          <a:p>
            <a:pPr marL="171450" indent="-171450">
              <a:buFont typeface="Wingdings" pitchFamily="2" charset="2"/>
              <a:buChar char="Ø"/>
            </a:pPr>
            <a:r>
              <a:rPr lang="en-US" dirty="0"/>
              <a:t>See if there’s a curvature in  radio spectrum at low frequencies. Less steep at low? If yes, at what frequency.</a:t>
            </a:r>
          </a:p>
          <a:p>
            <a:pPr marL="171450" indent="-171450">
              <a:buFont typeface="Wingdings" pitchFamily="2" charset="2"/>
              <a:buChar char="Ø"/>
            </a:pPr>
            <a:r>
              <a:rPr lang="en-US" dirty="0"/>
              <a:t>How does it connect with the behavior at high energies?</a:t>
            </a:r>
          </a:p>
          <a:p>
            <a:pPr marL="171450" indent="-171450">
              <a:buFont typeface="Wingdings" pitchFamily="2" charset="2"/>
              <a:buChar char="Ø"/>
            </a:pPr>
            <a:r>
              <a:rPr lang="en-US" dirty="0"/>
              <a:t>Better understand the physical properties on electrons in the knots in jets of blazars</a:t>
            </a:r>
          </a:p>
          <a:p>
            <a:pPr marL="171450" indent="-171450">
              <a:buFont typeface="Wingdings" pitchFamily="2" charset="2"/>
              <a:buChar char="Ø"/>
            </a:pPr>
            <a:endParaRPr lang="en-US" dirty="0"/>
          </a:p>
          <a:p>
            <a:pPr marL="171450" indent="-171450">
              <a:buFont typeface="Wingdings" pitchFamily="2" charset="2"/>
              <a:buChar char="Ø"/>
            </a:pPr>
            <a:r>
              <a:rPr lang="en-US" dirty="0"/>
              <a:t>Get into an industrial production mode</a:t>
            </a:r>
          </a:p>
          <a:p>
            <a:pPr marL="171450" indent="-171450">
              <a:buFont typeface="Wingdings" pitchFamily="2" charset="2"/>
              <a:buChar char="Ø"/>
            </a:pPr>
            <a:endParaRPr lang="en-US" dirty="0"/>
          </a:p>
          <a:p>
            <a:pPr marL="171450" indent="-171450">
              <a:buFont typeface="Wingdings" pitchFamily="2" charset="2"/>
              <a:buChar char="Ø"/>
            </a:pPr>
            <a:r>
              <a:rPr lang="en-US" dirty="0"/>
              <a:t>No conclusion slide as my work has just begun… Instead have a future work slide</a:t>
            </a:r>
          </a:p>
        </p:txBody>
      </p:sp>
      <p:sp>
        <p:nvSpPr>
          <p:cNvPr id="4" name="Slide Number Placeholder 3"/>
          <p:cNvSpPr>
            <a:spLocks noGrp="1"/>
          </p:cNvSpPr>
          <p:nvPr>
            <p:ph type="sldNum" sz="quarter" idx="5"/>
          </p:nvPr>
        </p:nvSpPr>
        <p:spPr/>
        <p:txBody>
          <a:bodyPr/>
          <a:lstStyle/>
          <a:p>
            <a:fld id="{B4142326-BD54-FB4A-8639-A7728A123C1E}" type="slidenum">
              <a:rPr lang="en-US" smtClean="0"/>
              <a:t>28</a:t>
            </a:fld>
            <a:endParaRPr lang="en-US"/>
          </a:p>
        </p:txBody>
      </p:sp>
    </p:spTree>
    <p:extLst>
      <p:ext uri="{BB962C8B-B14F-4D97-AF65-F5344CB8AC3E}">
        <p14:creationId xmlns:p14="http://schemas.microsoft.com/office/powerpoint/2010/main" val="3433302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Downloaded data. Set up the architecture and setting up the pipeline.</a:t>
            </a:r>
          </a:p>
          <a:p>
            <a:pPr marL="171450" indent="-171450">
              <a:buFont typeface="Wingdings" pitchFamily="2" charset="2"/>
              <a:buChar char="Ø"/>
            </a:pPr>
            <a:r>
              <a:rPr lang="en-US" dirty="0"/>
              <a:t>See if there’s a curvature in  radio spectrum at low frequencies. Less steep at low? If yes, at what frequency.</a:t>
            </a:r>
          </a:p>
          <a:p>
            <a:pPr marL="171450" indent="-171450">
              <a:buFont typeface="Wingdings" pitchFamily="2" charset="2"/>
              <a:buChar char="Ø"/>
            </a:pPr>
            <a:r>
              <a:rPr lang="en-US" dirty="0"/>
              <a:t>How does it connect with the behavior at high energies?</a:t>
            </a:r>
          </a:p>
          <a:p>
            <a:pPr marL="171450" indent="-171450">
              <a:buFont typeface="Wingdings" pitchFamily="2" charset="2"/>
              <a:buChar char="Ø"/>
            </a:pPr>
            <a:r>
              <a:rPr lang="en-US" dirty="0"/>
              <a:t>Better understand the physical properties on electrons in the knots in jets of blazars</a:t>
            </a:r>
          </a:p>
          <a:p>
            <a:pPr marL="171450" indent="-171450">
              <a:buFont typeface="Wingdings" pitchFamily="2" charset="2"/>
              <a:buChar char="Ø"/>
            </a:pPr>
            <a:endParaRPr lang="en-US" dirty="0"/>
          </a:p>
          <a:p>
            <a:pPr marL="171450" indent="-171450">
              <a:buFont typeface="Wingdings" pitchFamily="2" charset="2"/>
              <a:buChar char="Ø"/>
            </a:pPr>
            <a:r>
              <a:rPr lang="en-US" dirty="0"/>
              <a:t>Get into an industrial production mode</a:t>
            </a:r>
          </a:p>
          <a:p>
            <a:pPr marL="171450" indent="-171450">
              <a:buFont typeface="Wingdings" pitchFamily="2" charset="2"/>
              <a:buChar char="Ø"/>
            </a:pPr>
            <a:endParaRPr lang="en-US" dirty="0"/>
          </a:p>
          <a:p>
            <a:pPr marL="171450" indent="-171450">
              <a:buFont typeface="Wingdings" pitchFamily="2" charset="2"/>
              <a:buChar char="Ø"/>
            </a:pPr>
            <a:r>
              <a:rPr lang="en-US" dirty="0"/>
              <a:t>No conclusion slide as my work has just begun… Instead have a future work slide</a:t>
            </a:r>
          </a:p>
        </p:txBody>
      </p:sp>
      <p:sp>
        <p:nvSpPr>
          <p:cNvPr id="4" name="Slide Number Placeholder 3"/>
          <p:cNvSpPr>
            <a:spLocks noGrp="1"/>
          </p:cNvSpPr>
          <p:nvPr>
            <p:ph type="sldNum" sz="quarter" idx="5"/>
          </p:nvPr>
        </p:nvSpPr>
        <p:spPr/>
        <p:txBody>
          <a:bodyPr/>
          <a:lstStyle/>
          <a:p>
            <a:fld id="{B4142326-BD54-FB4A-8639-A7728A123C1E}" type="slidenum">
              <a:rPr lang="en-US" smtClean="0"/>
              <a:t>29</a:t>
            </a:fld>
            <a:endParaRPr lang="en-US"/>
          </a:p>
        </p:txBody>
      </p:sp>
    </p:spTree>
    <p:extLst>
      <p:ext uri="{BB962C8B-B14F-4D97-AF65-F5344CB8AC3E}">
        <p14:creationId xmlns:p14="http://schemas.microsoft.com/office/powerpoint/2010/main" val="414340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In this Chandra image of 3c111, we see bright compact regions… Also seen in VLA</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Remain relativistic far from the core. Alternative acceleration mechanisms of the knots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Studying these is necessary to understand the physical properties of relativistic electrons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Challenging-&gt; Low resolution. And ionospheric effects makes calibration difficult. Especially at very long baselines.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3</a:t>
            </a:fld>
            <a:endParaRPr lang="en-US"/>
          </a:p>
        </p:txBody>
      </p:sp>
    </p:spTree>
    <p:extLst>
      <p:ext uri="{BB962C8B-B14F-4D97-AF65-F5344CB8AC3E}">
        <p14:creationId xmlns:p14="http://schemas.microsoft.com/office/powerpoint/2010/main" val="2399376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Downloaded data. Set up the architecture and setting up the pipeline.</a:t>
            </a:r>
          </a:p>
          <a:p>
            <a:pPr marL="171450" indent="-171450">
              <a:buFont typeface="Wingdings" pitchFamily="2" charset="2"/>
              <a:buChar char="Ø"/>
            </a:pPr>
            <a:r>
              <a:rPr lang="en-US" dirty="0"/>
              <a:t>See if there’s a curvature in  radio spectrum at low frequencies. Less steep at low? If yes, at what frequency.</a:t>
            </a:r>
          </a:p>
          <a:p>
            <a:pPr marL="171450" indent="-171450">
              <a:buFont typeface="Wingdings" pitchFamily="2" charset="2"/>
              <a:buChar char="Ø"/>
            </a:pPr>
            <a:r>
              <a:rPr lang="en-US" dirty="0"/>
              <a:t>How does it connect with the behavior at high energies?</a:t>
            </a:r>
          </a:p>
          <a:p>
            <a:pPr marL="171450" indent="-171450">
              <a:buFont typeface="Wingdings" pitchFamily="2" charset="2"/>
              <a:buChar char="Ø"/>
            </a:pPr>
            <a:r>
              <a:rPr lang="en-US" dirty="0"/>
              <a:t>Better understand the physical properties on electrons in the knots in jets of blazars</a:t>
            </a:r>
          </a:p>
          <a:p>
            <a:pPr marL="171450" indent="-171450">
              <a:buFont typeface="Wingdings" pitchFamily="2" charset="2"/>
              <a:buChar char="Ø"/>
            </a:pPr>
            <a:endParaRPr lang="en-US" dirty="0"/>
          </a:p>
          <a:p>
            <a:pPr marL="171450" indent="-171450">
              <a:buFont typeface="Wingdings" pitchFamily="2" charset="2"/>
              <a:buChar char="Ø"/>
            </a:pPr>
            <a:r>
              <a:rPr lang="en-US" dirty="0"/>
              <a:t>Get into an industrial production mode</a:t>
            </a:r>
          </a:p>
          <a:p>
            <a:pPr marL="171450" indent="-171450">
              <a:buFont typeface="Wingdings" pitchFamily="2" charset="2"/>
              <a:buChar char="Ø"/>
            </a:pPr>
            <a:endParaRPr lang="en-US" dirty="0"/>
          </a:p>
          <a:p>
            <a:pPr marL="171450" indent="-171450">
              <a:buFont typeface="Wingdings" pitchFamily="2" charset="2"/>
              <a:buChar char="Ø"/>
            </a:pPr>
            <a:r>
              <a:rPr lang="en-US" dirty="0"/>
              <a:t>No conclusion slide as my work has just begun… Instead have a future work slide</a:t>
            </a:r>
          </a:p>
        </p:txBody>
      </p:sp>
      <p:sp>
        <p:nvSpPr>
          <p:cNvPr id="4" name="Slide Number Placeholder 3"/>
          <p:cNvSpPr>
            <a:spLocks noGrp="1"/>
          </p:cNvSpPr>
          <p:nvPr>
            <p:ph type="sldNum" sz="quarter" idx="5"/>
          </p:nvPr>
        </p:nvSpPr>
        <p:spPr/>
        <p:txBody>
          <a:bodyPr/>
          <a:lstStyle/>
          <a:p>
            <a:fld id="{B4142326-BD54-FB4A-8639-A7728A123C1E}" type="slidenum">
              <a:rPr lang="en-US" smtClean="0"/>
              <a:t>30</a:t>
            </a:fld>
            <a:endParaRPr lang="en-US"/>
          </a:p>
        </p:txBody>
      </p:sp>
    </p:spTree>
    <p:extLst>
      <p:ext uri="{BB962C8B-B14F-4D97-AF65-F5344CB8AC3E}">
        <p14:creationId xmlns:p14="http://schemas.microsoft.com/office/powerpoint/2010/main" val="2810235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31</a:t>
            </a:fld>
            <a:endParaRPr lang="en-US"/>
          </a:p>
        </p:txBody>
      </p:sp>
    </p:spTree>
    <p:extLst>
      <p:ext uri="{BB962C8B-B14F-4D97-AF65-F5344CB8AC3E}">
        <p14:creationId xmlns:p14="http://schemas.microsoft.com/office/powerpoint/2010/main" val="2122390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Contour starting from 5sig, 10, 20, 30, 40, 50</a:t>
            </a:r>
          </a:p>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34</a:t>
            </a:fld>
            <a:endParaRPr lang="en-US"/>
          </a:p>
        </p:txBody>
      </p:sp>
    </p:spTree>
    <p:extLst>
      <p:ext uri="{BB962C8B-B14F-4D97-AF65-F5344CB8AC3E}">
        <p14:creationId xmlns:p14="http://schemas.microsoft.com/office/powerpoint/2010/main" val="3309228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Contour starting from 5sig, 10, 20, 30, 40, 50</a:t>
            </a:r>
          </a:p>
        </p:txBody>
      </p:sp>
      <p:sp>
        <p:nvSpPr>
          <p:cNvPr id="4" name="Slide Number Placeholder 3"/>
          <p:cNvSpPr>
            <a:spLocks noGrp="1"/>
          </p:cNvSpPr>
          <p:nvPr>
            <p:ph type="sldNum" sz="quarter" idx="5"/>
          </p:nvPr>
        </p:nvSpPr>
        <p:spPr/>
        <p:txBody>
          <a:bodyPr/>
          <a:lstStyle/>
          <a:p>
            <a:fld id="{B4142326-BD54-FB4A-8639-A7728A123C1E}" type="slidenum">
              <a:rPr lang="en-US" smtClean="0"/>
              <a:t>35</a:t>
            </a:fld>
            <a:endParaRPr lang="en-US"/>
          </a:p>
        </p:txBody>
      </p:sp>
    </p:spTree>
    <p:extLst>
      <p:ext uri="{BB962C8B-B14F-4D97-AF65-F5344CB8AC3E}">
        <p14:creationId xmlns:p14="http://schemas.microsoft.com/office/powerpoint/2010/main" val="1684060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work, Sean Mooney saw a similar morphology</a:t>
            </a:r>
          </a:p>
          <a:p>
            <a:r>
              <a:rPr lang="en-US" dirty="0"/>
              <a:t>Both are LOFAR </a:t>
            </a:r>
            <a:r>
              <a:rPr lang="en-US" dirty="0" err="1"/>
              <a:t>maps.Contour</a:t>
            </a:r>
            <a:r>
              <a:rPr lang="en-US" dirty="0"/>
              <a:t> is at a resolution of 6’’. </a:t>
            </a:r>
          </a:p>
          <a:p>
            <a:r>
              <a:rPr lang="en-US" dirty="0"/>
              <a:t>Higher resolution image with international station shows what appears to be the first knot but no jet structure.</a:t>
            </a:r>
          </a:p>
          <a:p>
            <a:endParaRPr lang="en-US" dirty="0"/>
          </a:p>
          <a:p>
            <a:r>
              <a:rPr lang="en-US" dirty="0"/>
              <a:t>Lets see what the data holds for us when tackle this imaging challenges with newer /better tools</a:t>
            </a:r>
          </a:p>
        </p:txBody>
      </p:sp>
      <p:sp>
        <p:nvSpPr>
          <p:cNvPr id="4" name="Slide Number Placeholder 3"/>
          <p:cNvSpPr>
            <a:spLocks noGrp="1"/>
          </p:cNvSpPr>
          <p:nvPr>
            <p:ph type="sldNum" sz="quarter" idx="5"/>
          </p:nvPr>
        </p:nvSpPr>
        <p:spPr/>
        <p:txBody>
          <a:bodyPr/>
          <a:lstStyle/>
          <a:p>
            <a:fld id="{B4142326-BD54-FB4A-8639-A7728A123C1E}" type="slidenum">
              <a:rPr lang="en-US" smtClean="0"/>
              <a:t>36</a:t>
            </a:fld>
            <a:endParaRPr lang="en-US"/>
          </a:p>
        </p:txBody>
      </p:sp>
    </p:spTree>
    <p:extLst>
      <p:ext uri="{BB962C8B-B14F-4D97-AF65-F5344CB8AC3E}">
        <p14:creationId xmlns:p14="http://schemas.microsoft.com/office/powerpoint/2010/main" val="2970888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Marcus already talked about LOFAR, so I’ll skip this</a:t>
            </a:r>
          </a:p>
        </p:txBody>
      </p:sp>
      <p:sp>
        <p:nvSpPr>
          <p:cNvPr id="4" name="Slide Number Placeholder 3"/>
          <p:cNvSpPr>
            <a:spLocks noGrp="1"/>
          </p:cNvSpPr>
          <p:nvPr>
            <p:ph type="sldNum" sz="quarter" idx="5"/>
          </p:nvPr>
        </p:nvSpPr>
        <p:spPr/>
        <p:txBody>
          <a:bodyPr/>
          <a:lstStyle/>
          <a:p>
            <a:fld id="{B4142326-BD54-FB4A-8639-A7728A123C1E}" type="slidenum">
              <a:rPr lang="en-US" smtClean="0"/>
              <a:t>37</a:t>
            </a:fld>
            <a:endParaRPr lang="en-US"/>
          </a:p>
        </p:txBody>
      </p:sp>
    </p:spTree>
    <p:extLst>
      <p:ext uri="{BB962C8B-B14F-4D97-AF65-F5344CB8AC3E}">
        <p14:creationId xmlns:p14="http://schemas.microsoft.com/office/powerpoint/2010/main" val="3077292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Amazing how a bunch of wires in a field, which can be mistaken for a fence or trampoline are state of the art radio telescopes.</a:t>
            </a:r>
          </a:p>
          <a:p>
            <a:pPr marL="171450" indent="-171450">
              <a:buFont typeface="Wingdings" pitchFamily="2" charset="2"/>
              <a:buChar char="Ø"/>
            </a:pPr>
            <a:r>
              <a:rPr lang="en-US" dirty="0"/>
              <a:t>&gt;All weather</a:t>
            </a:r>
          </a:p>
        </p:txBody>
      </p:sp>
      <p:sp>
        <p:nvSpPr>
          <p:cNvPr id="4" name="Slide Number Placeholder 3"/>
          <p:cNvSpPr>
            <a:spLocks noGrp="1"/>
          </p:cNvSpPr>
          <p:nvPr>
            <p:ph type="sldNum" sz="quarter" idx="5"/>
          </p:nvPr>
        </p:nvSpPr>
        <p:spPr/>
        <p:txBody>
          <a:bodyPr/>
          <a:lstStyle/>
          <a:p>
            <a:fld id="{B4142326-BD54-FB4A-8639-A7728A123C1E}" type="slidenum">
              <a:rPr lang="en-US" smtClean="0"/>
              <a:t>38</a:t>
            </a:fld>
            <a:endParaRPr lang="en-US"/>
          </a:p>
        </p:txBody>
      </p:sp>
    </p:spTree>
    <p:extLst>
      <p:ext uri="{BB962C8B-B14F-4D97-AF65-F5344CB8AC3E}">
        <p14:creationId xmlns:p14="http://schemas.microsoft.com/office/powerpoint/2010/main" val="3540401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A Different source… In the X-ray image on the top and optical image on the bottom, we see the knots</a:t>
            </a:r>
          </a:p>
          <a:p>
            <a:pPr marL="171450" indent="-171450">
              <a:buFont typeface="Wingdings" pitchFamily="2" charset="2"/>
              <a:buChar char="Ø"/>
            </a:pPr>
            <a:r>
              <a:rPr lang="en-US" dirty="0"/>
              <a:t>How are these low frequency emissions connected to high energy x-ray and gamma ray emissions?</a:t>
            </a:r>
          </a:p>
          <a:p>
            <a:pPr marL="171450" indent="-171450">
              <a:buFont typeface="Wingdings" pitchFamily="2" charset="2"/>
              <a:buChar char="Ø"/>
            </a:pPr>
            <a:r>
              <a:rPr lang="en-US" dirty="0"/>
              <a:t>Multi wavelength SED modelling is needed to test and constrain different models</a:t>
            </a:r>
          </a:p>
          <a:p>
            <a:pPr marL="171450" indent="-171450">
              <a:buFont typeface="Wingdings" pitchFamily="2" charset="2"/>
              <a:buChar char="Ø"/>
            </a:pPr>
            <a:r>
              <a:rPr lang="en-US" dirty="0"/>
              <a:t>Models like IC/CMB, SSC… This will enable us to understand the physical properties e` in these knots in the jets better.</a:t>
            </a:r>
          </a:p>
          <a:p>
            <a:pPr marL="171450" indent="-171450">
              <a:buFont typeface="Wingdings" pitchFamily="2" charset="2"/>
              <a:buChar char="Ø"/>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1800" dirty="0">
                <a:effectLst/>
                <a:latin typeface="Calibri" panose="020F0502020204030204" pitchFamily="34" charset="0"/>
              </a:rPr>
              <a:t>This emission, over an order of magnitude brighter than an extrapolation of the radio continuum,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1800" dirty="0">
                <a:effectLst/>
                <a:latin typeface="Calibri" panose="020F0502020204030204" pitchFamily="34" charset="0"/>
              </a:rPr>
              <a:t>ATCA 17GHz</a:t>
            </a:r>
            <a:endParaRPr lang="en-IN" dirty="0"/>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4</a:t>
            </a:fld>
            <a:endParaRPr lang="en-US"/>
          </a:p>
        </p:txBody>
      </p:sp>
    </p:spTree>
    <p:extLst>
      <p:ext uri="{BB962C8B-B14F-4D97-AF65-F5344CB8AC3E}">
        <p14:creationId xmlns:p14="http://schemas.microsoft.com/office/powerpoint/2010/main" val="1974102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regions.</a:t>
            </a:r>
          </a:p>
          <a:p>
            <a:r>
              <a:rPr lang="en-US" dirty="0"/>
              <a:t>No LOFAR: Spectral properties for all regions looks same.</a:t>
            </a:r>
          </a:p>
          <a:p>
            <a:r>
              <a:rPr lang="en-US" dirty="0"/>
              <a:t>With </a:t>
            </a:r>
            <a:r>
              <a:rPr lang="en-US" dirty="0" err="1"/>
              <a:t>lofar</a:t>
            </a:r>
            <a:r>
              <a:rPr lang="en-US" dirty="0"/>
              <a:t>, Whole new parameter space where: low unexplored radio regime and high angular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effectLst/>
                <a:latin typeface="AdvOTf9433e2d"/>
              </a:rPr>
              <a:t>the radio </a:t>
            </a:r>
            <a:r>
              <a:rPr lang="en-IN" sz="1200" dirty="0">
                <a:effectLst/>
                <a:latin typeface="AdvOTf9433e2d+fb"/>
              </a:rPr>
              <a:t>fl</a:t>
            </a:r>
            <a:r>
              <a:rPr lang="en-IN" sz="1200" dirty="0">
                <a:effectLst/>
                <a:latin typeface="AdvOTf9433e2d"/>
              </a:rPr>
              <a:t>ux densities measured at hundreds of MHz lie well below the values estimated by extrapolating the GHz spectra. </a:t>
            </a:r>
            <a:br>
              <a:rPr lang="en-IN" sz="1200" dirty="0">
                <a:effectLst/>
                <a:latin typeface="AdvOTf9433e2d"/>
              </a:rPr>
            </a:br>
            <a:r>
              <a:rPr lang="en-IN" sz="1200" dirty="0">
                <a:effectLst/>
                <a:latin typeface="AdvOTf9433e2d"/>
              </a:rPr>
              <a:t>This clearly   indicates the presence of spectral curvature. </a:t>
            </a:r>
            <a:endParaRPr lang="en-IN" sz="1200" dirty="0">
              <a:effectLst/>
              <a:latin typeface="NimbusSan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NimbusSanL"/>
              </a:rPr>
              <a:t>Note the low-frequency curvature in the spectra of region farther from the core</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NimbusSanL"/>
              </a:rPr>
              <a:t>Valuable information might be hidden in the new previously unexplored regime.</a:t>
            </a:r>
          </a:p>
          <a:p>
            <a:endParaRPr lang="en-US" dirty="0"/>
          </a:p>
          <a:p>
            <a:r>
              <a:rPr lang="en-US" dirty="0"/>
              <a:t>Would not be possible without either: Low Freq(LOFAR) and High angular resolution(int stations)</a:t>
            </a:r>
          </a:p>
          <a:p>
            <a:r>
              <a:rPr lang="en-US" dirty="0"/>
              <a:t>With this, we hope to see the turnover at these previously unexplored low frequencies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AdvOTf9433e2d"/>
              </a:rPr>
              <a:t>propose to interpret the spectral curvature as due to the intrinsic, curved, spectral shape of the emitting PED when stochastic acceleration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AdvOTf9433e2d"/>
              </a:rPr>
              <a:t>as a curved particle energy distribution, rather than absorption mechanisms </a:t>
            </a:r>
            <a:r>
              <a:rPr lang="en-IN" sz="1800" dirty="0">
                <a:effectLst/>
                <a:latin typeface="AdvOTb0c9bf5d"/>
              </a:rPr>
              <a:t>(</a:t>
            </a:r>
            <a:r>
              <a:rPr lang="en-IN" sz="1800" dirty="0" err="1">
                <a:effectLst/>
                <a:latin typeface="AdvOTf9433e2d"/>
              </a:rPr>
              <a:t>Razin</a:t>
            </a:r>
            <a:r>
              <a:rPr lang="en-IN" sz="1800" dirty="0">
                <a:effectLst/>
                <a:latin typeface="AdvOTf9433e2d+20"/>
              </a:rPr>
              <a:t>–</a:t>
            </a:r>
            <a:r>
              <a:rPr lang="en-IN" sz="1800" dirty="0" err="1">
                <a:effectLst/>
                <a:latin typeface="AdvOTf9433e2d"/>
              </a:rPr>
              <a:t>Tsytovich</a:t>
            </a:r>
            <a:r>
              <a:rPr lang="en-IN" sz="1800" dirty="0">
                <a:effectLst/>
                <a:latin typeface="AdvOTf9433e2d"/>
              </a:rPr>
              <a:t> effect, free</a:t>
            </a:r>
            <a:r>
              <a:rPr lang="en-IN" sz="1800" dirty="0">
                <a:effectLst/>
                <a:latin typeface="AdvOTf9433e2d+20"/>
              </a:rPr>
              <a:t>–</a:t>
            </a:r>
            <a:r>
              <a:rPr lang="en-IN" sz="1800" dirty="0">
                <a:effectLst/>
                <a:latin typeface="AdvOTf9433e2d"/>
              </a:rPr>
              <a:t>free or synchrotron self absorption to name a few</a:t>
            </a:r>
            <a:r>
              <a:rPr lang="en-IN" sz="1800" dirty="0">
                <a:effectLst/>
                <a:latin typeface="AdvOTb0c9bf5d"/>
              </a:rPr>
              <a:t>) </a:t>
            </a: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US" dirty="0"/>
          </a:p>
          <a:p>
            <a:endParaRPr lang="en-US" dirty="0"/>
          </a:p>
          <a:p>
            <a:endParaRPr lang="en-US" dirty="0"/>
          </a:p>
          <a:p>
            <a:r>
              <a:rPr lang="en-IN" sz="1800" dirty="0">
                <a:effectLst/>
                <a:latin typeface="AdvOTf9433e2d"/>
              </a:rPr>
              <a:t>&gt; 1.36, 1.44, 4.86, 14.96 </a:t>
            </a:r>
            <a:endParaRPr lang="en-IN"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IN" dirty="0"/>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5</a:t>
            </a:fld>
            <a:endParaRPr lang="en-US"/>
          </a:p>
        </p:txBody>
      </p:sp>
    </p:spTree>
    <p:extLst>
      <p:ext uri="{BB962C8B-B14F-4D97-AF65-F5344CB8AC3E}">
        <p14:creationId xmlns:p14="http://schemas.microsoft.com/office/powerpoint/2010/main" val="3259253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not be possible without either: Low Freq(LOFAR) and High angular resolution(int stations)</a:t>
            </a:r>
          </a:p>
          <a:p>
            <a:r>
              <a:rPr lang="en-US" dirty="0"/>
              <a:t>With this, we hope to see the turnover at these previously unexplored low frequencies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AdvOTf9433e2d"/>
              </a:rPr>
              <a:t>propose to interpret the spectral curvature as due to the intrinsic, curved, spectral shape of the emitting PED when stochastic acceleration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AdvOTf9433e2d"/>
              </a:rPr>
              <a:t>as a curved particle energy distribution, rather than absorption mechanisms </a:t>
            </a:r>
            <a:r>
              <a:rPr lang="en-IN" sz="1800" dirty="0">
                <a:effectLst/>
                <a:latin typeface="AdvOTb0c9bf5d"/>
              </a:rPr>
              <a:t>(</a:t>
            </a:r>
            <a:r>
              <a:rPr lang="en-IN" sz="1800" dirty="0" err="1">
                <a:effectLst/>
                <a:latin typeface="AdvOTf9433e2d"/>
              </a:rPr>
              <a:t>Razin</a:t>
            </a:r>
            <a:r>
              <a:rPr lang="en-IN" sz="1800" dirty="0">
                <a:effectLst/>
                <a:latin typeface="AdvOTf9433e2d+20"/>
              </a:rPr>
              <a:t>–</a:t>
            </a:r>
            <a:r>
              <a:rPr lang="en-IN" sz="1800" dirty="0" err="1">
                <a:effectLst/>
                <a:latin typeface="AdvOTf9433e2d"/>
              </a:rPr>
              <a:t>Tsytovich</a:t>
            </a:r>
            <a:r>
              <a:rPr lang="en-IN" sz="1800" dirty="0">
                <a:effectLst/>
                <a:latin typeface="AdvOTf9433e2d"/>
              </a:rPr>
              <a:t> effect, free</a:t>
            </a:r>
            <a:r>
              <a:rPr lang="en-IN" sz="1800" dirty="0">
                <a:effectLst/>
                <a:latin typeface="AdvOTf9433e2d+20"/>
              </a:rPr>
              <a:t>–</a:t>
            </a:r>
            <a:r>
              <a:rPr lang="en-IN" sz="1800" dirty="0">
                <a:effectLst/>
                <a:latin typeface="AdvOTf9433e2d"/>
              </a:rPr>
              <a:t>free or synchrotron self absorption to name a few</a:t>
            </a:r>
            <a:r>
              <a:rPr lang="en-IN" sz="1800" dirty="0">
                <a:effectLst/>
                <a:latin typeface="AdvOTb0c9bf5d"/>
              </a:rPr>
              <a:t>) </a:t>
            </a:r>
            <a:endParaRPr lang="en-IN" dirty="0"/>
          </a:p>
          <a:p>
            <a:endParaRPr lang="en-US" dirty="0"/>
          </a:p>
          <a:p>
            <a:endParaRPr lang="en-US" dirty="0"/>
          </a:p>
          <a:p>
            <a:r>
              <a:rPr lang="en-US" dirty="0"/>
              <a:t>Breaking the technological barriers</a:t>
            </a:r>
          </a:p>
          <a:p>
            <a:endParaRPr lang="en-US" dirty="0"/>
          </a:p>
          <a:p>
            <a:r>
              <a:rPr lang="en-IN" sz="1800" dirty="0">
                <a:effectLst/>
                <a:latin typeface="AdvOTf9433e2d"/>
              </a:rPr>
              <a:t>&gt; 1.36, 1.44, 4.86, 14.96 </a:t>
            </a:r>
            <a:endParaRPr lang="en-IN"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IN" dirty="0"/>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6</a:t>
            </a:fld>
            <a:endParaRPr lang="en-US"/>
          </a:p>
        </p:txBody>
      </p:sp>
    </p:spTree>
    <p:extLst>
      <p:ext uri="{BB962C8B-B14F-4D97-AF65-F5344CB8AC3E}">
        <p14:creationId xmlns:p14="http://schemas.microsoft.com/office/powerpoint/2010/main" val="172070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 Lac, Binary blackholes, </a:t>
            </a:r>
          </a:p>
          <a:p>
            <a:r>
              <a:rPr lang="en-US" dirty="0"/>
              <a:t>Good test bed for gravitational physics</a:t>
            </a:r>
          </a:p>
          <a:p>
            <a:endParaRPr lang="en-US" dirty="0"/>
          </a:p>
          <a:p>
            <a:r>
              <a:rPr lang="en-US" dirty="0"/>
              <a:t>Shows knots in x-ray and radio as well</a:t>
            </a:r>
          </a:p>
          <a:p>
            <a:r>
              <a:rPr lang="en-US" dirty="0"/>
              <a:t>Also because previously studied by Sean Mooney in his PhD. So the perfect target for us to start and check our processing and pipeline setup. And verify our setup</a:t>
            </a:r>
          </a:p>
        </p:txBody>
      </p:sp>
      <p:sp>
        <p:nvSpPr>
          <p:cNvPr id="4" name="Slide Number Placeholder 3"/>
          <p:cNvSpPr>
            <a:spLocks noGrp="1"/>
          </p:cNvSpPr>
          <p:nvPr>
            <p:ph type="sldNum" sz="quarter" idx="5"/>
          </p:nvPr>
        </p:nvSpPr>
        <p:spPr/>
        <p:txBody>
          <a:bodyPr/>
          <a:lstStyle/>
          <a:p>
            <a:fld id="{B4142326-BD54-FB4A-8639-A7728A123C1E}" type="slidenum">
              <a:rPr lang="en-US" smtClean="0"/>
              <a:t>7</a:t>
            </a:fld>
            <a:endParaRPr lang="en-US"/>
          </a:p>
        </p:txBody>
      </p:sp>
    </p:spTree>
    <p:extLst>
      <p:ext uri="{BB962C8B-B14F-4D97-AF65-F5344CB8AC3E}">
        <p14:creationId xmlns:p14="http://schemas.microsoft.com/office/powerpoint/2010/main" val="1379878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knots in x-ray and radio as well</a:t>
            </a:r>
          </a:p>
          <a:p>
            <a:endParaRPr lang="en-US" dirty="0"/>
          </a:p>
          <a:p>
            <a:r>
              <a:rPr lang="en-US" dirty="0"/>
              <a:t>Also because previously studied by Sean Mooney in his PhD. So the perfect target for us to start and check our processing and pipeline setup</a:t>
            </a:r>
          </a:p>
          <a:p>
            <a:endParaRPr lang="en-US" dirty="0"/>
          </a:p>
          <a:p>
            <a:r>
              <a:rPr lang="en-US" dirty="0"/>
              <a:t>&gt; Spend time and explain morphology.</a:t>
            </a:r>
          </a:p>
        </p:txBody>
      </p:sp>
      <p:sp>
        <p:nvSpPr>
          <p:cNvPr id="4" name="Slide Number Placeholder 3"/>
          <p:cNvSpPr>
            <a:spLocks noGrp="1"/>
          </p:cNvSpPr>
          <p:nvPr>
            <p:ph type="sldNum" sz="quarter" idx="5"/>
          </p:nvPr>
        </p:nvSpPr>
        <p:spPr/>
        <p:txBody>
          <a:bodyPr/>
          <a:lstStyle/>
          <a:p>
            <a:fld id="{B4142326-BD54-FB4A-8639-A7728A123C1E}" type="slidenum">
              <a:rPr lang="en-US" smtClean="0"/>
              <a:t>8</a:t>
            </a:fld>
            <a:endParaRPr lang="en-US"/>
          </a:p>
        </p:txBody>
      </p:sp>
    </p:spTree>
    <p:extLst>
      <p:ext uri="{BB962C8B-B14F-4D97-AF65-F5344CB8AC3E}">
        <p14:creationId xmlns:p14="http://schemas.microsoft.com/office/powerpoint/2010/main" val="1897368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work, Sean Mooney saw a similar morphology</a:t>
            </a:r>
          </a:p>
          <a:p>
            <a:r>
              <a:rPr lang="en-US" dirty="0"/>
              <a:t>Both are LOFAR </a:t>
            </a:r>
            <a:r>
              <a:rPr lang="en-US" dirty="0" err="1"/>
              <a:t>maps.Contour</a:t>
            </a:r>
            <a:r>
              <a:rPr lang="en-US" dirty="0"/>
              <a:t> is at a resolution of 6’’. </a:t>
            </a:r>
          </a:p>
          <a:p>
            <a:r>
              <a:rPr lang="en-US" dirty="0"/>
              <a:t>Higher resolution image with international station shows what appears to be the first knot but no jet structure.</a:t>
            </a:r>
          </a:p>
          <a:p>
            <a:endParaRPr lang="en-US" dirty="0"/>
          </a:p>
          <a:p>
            <a:r>
              <a:rPr lang="en-US" dirty="0"/>
              <a:t>Lets see what the data holds for us when tackle this imaging challenges with newer /better tools</a:t>
            </a:r>
          </a:p>
        </p:txBody>
      </p:sp>
      <p:sp>
        <p:nvSpPr>
          <p:cNvPr id="4" name="Slide Number Placeholder 3"/>
          <p:cNvSpPr>
            <a:spLocks noGrp="1"/>
          </p:cNvSpPr>
          <p:nvPr>
            <p:ph type="sldNum" sz="quarter" idx="5"/>
          </p:nvPr>
        </p:nvSpPr>
        <p:spPr/>
        <p:txBody>
          <a:bodyPr/>
          <a:lstStyle/>
          <a:p>
            <a:fld id="{B4142326-BD54-FB4A-8639-A7728A123C1E}" type="slidenum">
              <a:rPr lang="en-US" smtClean="0"/>
              <a:t>9</a:t>
            </a:fld>
            <a:endParaRPr lang="en-US"/>
          </a:p>
        </p:txBody>
      </p:sp>
    </p:spTree>
    <p:extLst>
      <p:ext uri="{BB962C8B-B14F-4D97-AF65-F5344CB8AC3E}">
        <p14:creationId xmlns:p14="http://schemas.microsoft.com/office/powerpoint/2010/main" val="52816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8A668E1-2539-7341-A764-A0A221D58C82}" type="datetimeFigureOut">
              <a:rPr lang="en-US" smtClean="0"/>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3955114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A668E1-2539-7341-A764-A0A221D58C82}" type="datetimeFigureOut">
              <a:rPr lang="en-US" smtClean="0"/>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533867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A668E1-2539-7341-A764-A0A221D58C82}" type="datetimeFigureOut">
              <a:rPr lang="en-US" smtClean="0"/>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4078265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0591-A2D9-A21F-EA18-134AB7D46B8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AA6CAD9-1225-C760-E4D8-13CE21ECD2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A083E84-F02E-17D5-DF65-4A4A6EA4C96C}"/>
              </a:ext>
            </a:extLst>
          </p:cNvPr>
          <p:cNvSpPr>
            <a:spLocks noGrp="1"/>
          </p:cNvSpPr>
          <p:nvPr>
            <p:ph type="dt" sz="half" idx="10"/>
          </p:nvPr>
        </p:nvSpPr>
        <p:spPr/>
        <p:txBody>
          <a:bodyPr/>
          <a:lstStyle/>
          <a:p>
            <a:fld id="{58A668E1-2539-7341-A764-A0A221D58C82}" type="datetimeFigureOut">
              <a:rPr lang="en-US" smtClean="0"/>
              <a:t>6/6/24</a:t>
            </a:fld>
            <a:endParaRPr lang="en-US"/>
          </a:p>
        </p:txBody>
      </p:sp>
      <p:sp>
        <p:nvSpPr>
          <p:cNvPr id="5" name="Footer Placeholder 4">
            <a:extLst>
              <a:ext uri="{FF2B5EF4-FFF2-40B4-BE49-F238E27FC236}">
                <a16:creationId xmlns:a16="http://schemas.microsoft.com/office/drawing/2014/main" id="{F16C9D50-9FBA-E9C8-6FDE-764650174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D2CC3-AE71-673E-7F44-B10EA24D9308}"/>
              </a:ext>
            </a:extLst>
          </p:cNvPr>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1553683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84658-66B0-CFDE-CA97-EB6E750B950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637BE28-5112-4A79-0327-679122E5407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22A859-3141-F61B-486D-F5BC2FF86586}"/>
              </a:ext>
            </a:extLst>
          </p:cNvPr>
          <p:cNvSpPr>
            <a:spLocks noGrp="1"/>
          </p:cNvSpPr>
          <p:nvPr>
            <p:ph type="dt" sz="half" idx="10"/>
          </p:nvPr>
        </p:nvSpPr>
        <p:spPr/>
        <p:txBody>
          <a:bodyPr/>
          <a:lstStyle/>
          <a:p>
            <a:fld id="{58A668E1-2539-7341-A764-A0A221D58C82}" type="datetimeFigureOut">
              <a:rPr lang="en-US" smtClean="0"/>
              <a:t>6/6/24</a:t>
            </a:fld>
            <a:endParaRPr lang="en-US"/>
          </a:p>
        </p:txBody>
      </p:sp>
      <p:sp>
        <p:nvSpPr>
          <p:cNvPr id="5" name="Footer Placeholder 4">
            <a:extLst>
              <a:ext uri="{FF2B5EF4-FFF2-40B4-BE49-F238E27FC236}">
                <a16:creationId xmlns:a16="http://schemas.microsoft.com/office/drawing/2014/main" id="{F77CF791-E4BE-6CDF-00F1-88D1AD9A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CA291-4CBF-D4A5-D6FD-CA2554BFB597}"/>
              </a:ext>
            </a:extLst>
          </p:cNvPr>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2026196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EEF9-2C41-C26A-7ACA-96E7A277288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6C39109-06DA-A5FA-5C5A-3F3BA259B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B4AAC7-3CC4-4AC5-3510-0D725AD8D371}"/>
              </a:ext>
            </a:extLst>
          </p:cNvPr>
          <p:cNvSpPr>
            <a:spLocks noGrp="1"/>
          </p:cNvSpPr>
          <p:nvPr>
            <p:ph type="dt" sz="half" idx="10"/>
          </p:nvPr>
        </p:nvSpPr>
        <p:spPr/>
        <p:txBody>
          <a:bodyPr/>
          <a:lstStyle/>
          <a:p>
            <a:fld id="{58A668E1-2539-7341-A764-A0A221D58C82}" type="datetimeFigureOut">
              <a:rPr lang="en-US" smtClean="0"/>
              <a:t>6/6/24</a:t>
            </a:fld>
            <a:endParaRPr lang="en-US"/>
          </a:p>
        </p:txBody>
      </p:sp>
      <p:sp>
        <p:nvSpPr>
          <p:cNvPr id="5" name="Footer Placeholder 4">
            <a:extLst>
              <a:ext uri="{FF2B5EF4-FFF2-40B4-BE49-F238E27FC236}">
                <a16:creationId xmlns:a16="http://schemas.microsoft.com/office/drawing/2014/main" id="{B6F6C84E-DAE6-7966-25D6-7AA5DB812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8F880-DEC2-82F4-9C04-1EF9AD1D8065}"/>
              </a:ext>
            </a:extLst>
          </p:cNvPr>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1646459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05F4-DC51-1319-1094-70FC9E4EF22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94DD02D-3B14-ECB3-9BB9-00DB4817A73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5B03501-6DF5-1D82-51E3-B415FD0B4CB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A8B26A1-7853-FD19-936F-25954371291C}"/>
              </a:ext>
            </a:extLst>
          </p:cNvPr>
          <p:cNvSpPr>
            <a:spLocks noGrp="1"/>
          </p:cNvSpPr>
          <p:nvPr>
            <p:ph type="dt" sz="half" idx="10"/>
          </p:nvPr>
        </p:nvSpPr>
        <p:spPr/>
        <p:txBody>
          <a:bodyPr/>
          <a:lstStyle/>
          <a:p>
            <a:fld id="{58A668E1-2539-7341-A764-A0A221D58C82}" type="datetimeFigureOut">
              <a:rPr lang="en-US" smtClean="0"/>
              <a:t>6/6/24</a:t>
            </a:fld>
            <a:endParaRPr lang="en-US"/>
          </a:p>
        </p:txBody>
      </p:sp>
      <p:sp>
        <p:nvSpPr>
          <p:cNvPr id="6" name="Footer Placeholder 5">
            <a:extLst>
              <a:ext uri="{FF2B5EF4-FFF2-40B4-BE49-F238E27FC236}">
                <a16:creationId xmlns:a16="http://schemas.microsoft.com/office/drawing/2014/main" id="{A7529091-5001-C13F-99DC-A6D2AA0D78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2E3D7-3C84-7C63-2A4D-1051ED4FFED0}"/>
              </a:ext>
            </a:extLst>
          </p:cNvPr>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3009956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80D9-A658-220B-E934-EFEA89CEA33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CA2095C-73B2-DF6E-965B-900F8FDD23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5DE96FB-2115-24D6-AC63-F8293BAC856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779747A-2A5B-4F3E-927B-4D5A95B221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027F355-F21B-BAB8-516D-057E475EF6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4D6433D-EB43-5A77-FDAF-1D0E006782FF}"/>
              </a:ext>
            </a:extLst>
          </p:cNvPr>
          <p:cNvSpPr>
            <a:spLocks noGrp="1"/>
          </p:cNvSpPr>
          <p:nvPr>
            <p:ph type="dt" sz="half" idx="10"/>
          </p:nvPr>
        </p:nvSpPr>
        <p:spPr/>
        <p:txBody>
          <a:bodyPr/>
          <a:lstStyle/>
          <a:p>
            <a:fld id="{58A668E1-2539-7341-A764-A0A221D58C82}" type="datetimeFigureOut">
              <a:rPr lang="en-US" smtClean="0"/>
              <a:t>6/6/24</a:t>
            </a:fld>
            <a:endParaRPr lang="en-US"/>
          </a:p>
        </p:txBody>
      </p:sp>
      <p:sp>
        <p:nvSpPr>
          <p:cNvPr id="8" name="Footer Placeholder 7">
            <a:extLst>
              <a:ext uri="{FF2B5EF4-FFF2-40B4-BE49-F238E27FC236}">
                <a16:creationId xmlns:a16="http://schemas.microsoft.com/office/drawing/2014/main" id="{A4B32CB3-B271-8D00-38AD-139D50F81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A02F46-F579-5148-2440-3A3831F17D5B}"/>
              </a:ext>
            </a:extLst>
          </p:cNvPr>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2941773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45626-8F23-67E4-25C4-6137B584711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A886B7F-0B02-1E3A-E149-4F453BFE94D4}"/>
              </a:ext>
            </a:extLst>
          </p:cNvPr>
          <p:cNvSpPr>
            <a:spLocks noGrp="1"/>
          </p:cNvSpPr>
          <p:nvPr>
            <p:ph type="dt" sz="half" idx="10"/>
          </p:nvPr>
        </p:nvSpPr>
        <p:spPr/>
        <p:txBody>
          <a:bodyPr/>
          <a:lstStyle/>
          <a:p>
            <a:fld id="{58A668E1-2539-7341-A764-A0A221D58C82}" type="datetimeFigureOut">
              <a:rPr lang="en-US" smtClean="0"/>
              <a:t>6/6/24</a:t>
            </a:fld>
            <a:endParaRPr lang="en-US"/>
          </a:p>
        </p:txBody>
      </p:sp>
      <p:sp>
        <p:nvSpPr>
          <p:cNvPr id="4" name="Footer Placeholder 3">
            <a:extLst>
              <a:ext uri="{FF2B5EF4-FFF2-40B4-BE49-F238E27FC236}">
                <a16:creationId xmlns:a16="http://schemas.microsoft.com/office/drawing/2014/main" id="{7E69FB14-58E8-E39A-AC59-AF9E041965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7F359D-DCAC-46FF-719C-6F1D403ABBCA}"/>
              </a:ext>
            </a:extLst>
          </p:cNvPr>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147356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D399E8-0E72-EF14-11E3-6D8945DA527E}"/>
              </a:ext>
            </a:extLst>
          </p:cNvPr>
          <p:cNvSpPr>
            <a:spLocks noGrp="1"/>
          </p:cNvSpPr>
          <p:nvPr>
            <p:ph type="dt" sz="half" idx="10"/>
          </p:nvPr>
        </p:nvSpPr>
        <p:spPr/>
        <p:txBody>
          <a:bodyPr/>
          <a:lstStyle/>
          <a:p>
            <a:fld id="{58A668E1-2539-7341-A764-A0A221D58C82}" type="datetimeFigureOut">
              <a:rPr lang="en-US" smtClean="0"/>
              <a:t>6/6/24</a:t>
            </a:fld>
            <a:endParaRPr lang="en-US"/>
          </a:p>
        </p:txBody>
      </p:sp>
      <p:sp>
        <p:nvSpPr>
          <p:cNvPr id="3" name="Footer Placeholder 2">
            <a:extLst>
              <a:ext uri="{FF2B5EF4-FFF2-40B4-BE49-F238E27FC236}">
                <a16:creationId xmlns:a16="http://schemas.microsoft.com/office/drawing/2014/main" id="{0E0B218E-4FA2-170F-2045-513B2171BF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7C2C37-A4E5-F828-2727-7F0D608E69C4}"/>
              </a:ext>
            </a:extLst>
          </p:cNvPr>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366050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CC5B-7200-E5BD-3832-1F61E8D7310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5704E6F-6B6E-C864-1D7F-2CE38992BE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B274BD8-1631-4742-A1D8-17E04DC15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F576A0-39FF-764E-3A31-2CEC81488C9F}"/>
              </a:ext>
            </a:extLst>
          </p:cNvPr>
          <p:cNvSpPr>
            <a:spLocks noGrp="1"/>
          </p:cNvSpPr>
          <p:nvPr>
            <p:ph type="dt" sz="half" idx="10"/>
          </p:nvPr>
        </p:nvSpPr>
        <p:spPr/>
        <p:txBody>
          <a:bodyPr/>
          <a:lstStyle/>
          <a:p>
            <a:fld id="{58A668E1-2539-7341-A764-A0A221D58C82}" type="datetimeFigureOut">
              <a:rPr lang="en-US" smtClean="0"/>
              <a:t>6/6/24</a:t>
            </a:fld>
            <a:endParaRPr lang="en-US"/>
          </a:p>
        </p:txBody>
      </p:sp>
      <p:sp>
        <p:nvSpPr>
          <p:cNvPr id="6" name="Footer Placeholder 5">
            <a:extLst>
              <a:ext uri="{FF2B5EF4-FFF2-40B4-BE49-F238E27FC236}">
                <a16:creationId xmlns:a16="http://schemas.microsoft.com/office/drawing/2014/main" id="{81B093AD-A5FB-51B2-FDDE-B348AB6E7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D63C7-D8F5-55F7-FE16-DF282B1330D1}"/>
              </a:ext>
            </a:extLst>
          </p:cNvPr>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2002537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A668E1-2539-7341-A764-A0A221D58C82}" type="datetimeFigureOut">
              <a:rPr lang="en-US" smtClean="0"/>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3330126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798A9-5996-AF8B-E56F-6F48A3638B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61E0AEA-605A-FEBB-8766-D770011DFA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B26D35-81B2-CCAE-F0CB-F7E032535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017D88-CA9C-18A9-88A0-89488989C3DE}"/>
              </a:ext>
            </a:extLst>
          </p:cNvPr>
          <p:cNvSpPr>
            <a:spLocks noGrp="1"/>
          </p:cNvSpPr>
          <p:nvPr>
            <p:ph type="dt" sz="half" idx="10"/>
          </p:nvPr>
        </p:nvSpPr>
        <p:spPr/>
        <p:txBody>
          <a:bodyPr/>
          <a:lstStyle/>
          <a:p>
            <a:fld id="{58A668E1-2539-7341-A764-A0A221D58C82}" type="datetimeFigureOut">
              <a:rPr lang="en-US" smtClean="0"/>
              <a:t>6/6/24</a:t>
            </a:fld>
            <a:endParaRPr lang="en-US"/>
          </a:p>
        </p:txBody>
      </p:sp>
      <p:sp>
        <p:nvSpPr>
          <p:cNvPr id="6" name="Footer Placeholder 5">
            <a:extLst>
              <a:ext uri="{FF2B5EF4-FFF2-40B4-BE49-F238E27FC236}">
                <a16:creationId xmlns:a16="http://schemas.microsoft.com/office/drawing/2014/main" id="{0171B5C8-8519-CF7F-38CF-995E8528E7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D6583-7BD8-9ACC-AF46-74F94C031541}"/>
              </a:ext>
            </a:extLst>
          </p:cNvPr>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4037586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EEAD-1D96-0539-746F-58A1D27649E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8818D7F-01D1-64EA-26CB-0598FBD253D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5527F1-0C89-99FD-7EDD-244075CB9E33}"/>
              </a:ext>
            </a:extLst>
          </p:cNvPr>
          <p:cNvSpPr>
            <a:spLocks noGrp="1"/>
          </p:cNvSpPr>
          <p:nvPr>
            <p:ph type="dt" sz="half" idx="10"/>
          </p:nvPr>
        </p:nvSpPr>
        <p:spPr/>
        <p:txBody>
          <a:bodyPr/>
          <a:lstStyle/>
          <a:p>
            <a:fld id="{58A668E1-2539-7341-A764-A0A221D58C82}" type="datetimeFigureOut">
              <a:rPr lang="en-US" smtClean="0"/>
              <a:t>6/6/24</a:t>
            </a:fld>
            <a:endParaRPr lang="en-US"/>
          </a:p>
        </p:txBody>
      </p:sp>
      <p:sp>
        <p:nvSpPr>
          <p:cNvPr id="5" name="Footer Placeholder 4">
            <a:extLst>
              <a:ext uri="{FF2B5EF4-FFF2-40B4-BE49-F238E27FC236}">
                <a16:creationId xmlns:a16="http://schemas.microsoft.com/office/drawing/2014/main" id="{7AE2DF6C-0D60-F4DC-AF56-BCB9F17A8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39C98-39F6-32F3-1581-D80EF0698923}"/>
              </a:ext>
            </a:extLst>
          </p:cNvPr>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1978011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8E802B-651D-866B-4680-01BBA991A96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B183E6E-9475-13B5-68DE-7A8244718DC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7740B7-6EF1-3D6B-8CB3-00D02C8802AD}"/>
              </a:ext>
            </a:extLst>
          </p:cNvPr>
          <p:cNvSpPr>
            <a:spLocks noGrp="1"/>
          </p:cNvSpPr>
          <p:nvPr>
            <p:ph type="dt" sz="half" idx="10"/>
          </p:nvPr>
        </p:nvSpPr>
        <p:spPr/>
        <p:txBody>
          <a:bodyPr/>
          <a:lstStyle/>
          <a:p>
            <a:fld id="{58A668E1-2539-7341-A764-A0A221D58C82}" type="datetimeFigureOut">
              <a:rPr lang="en-US" smtClean="0"/>
              <a:t>6/6/24</a:t>
            </a:fld>
            <a:endParaRPr lang="en-US"/>
          </a:p>
        </p:txBody>
      </p:sp>
      <p:sp>
        <p:nvSpPr>
          <p:cNvPr id="5" name="Footer Placeholder 4">
            <a:extLst>
              <a:ext uri="{FF2B5EF4-FFF2-40B4-BE49-F238E27FC236}">
                <a16:creationId xmlns:a16="http://schemas.microsoft.com/office/drawing/2014/main" id="{607DC589-8B2B-B3B3-6F01-DD27349E0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E5F62-5478-2AD8-1E0F-E2822AAF504B}"/>
              </a:ext>
            </a:extLst>
          </p:cNvPr>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4200750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8A668E1-2539-7341-A764-A0A221D58C82}" type="datetimeFigureOut">
              <a:rPr lang="en-US" smtClean="0"/>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329372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8A668E1-2539-7341-A764-A0A221D58C82}" type="datetimeFigureOut">
              <a:rPr lang="en-US" smtClean="0"/>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238645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8A668E1-2539-7341-A764-A0A221D58C82}" type="datetimeFigureOut">
              <a:rPr lang="en-US" smtClean="0"/>
              <a:t>6/6/24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246447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8A668E1-2539-7341-A764-A0A221D58C82}" type="datetimeFigureOut">
              <a:rPr lang="en-US" smtClean="0"/>
              <a:t>6/6/24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2797360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668E1-2539-7341-A764-A0A221D58C82}" type="datetimeFigureOut">
              <a:rPr lang="en-US" smtClean="0"/>
              <a:t>6/6/24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21890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8A668E1-2539-7341-A764-A0A221D58C82}" type="datetimeFigureOut">
              <a:rPr lang="en-US" smtClean="0"/>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311278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8A668E1-2539-7341-A764-A0A221D58C82}" type="datetimeFigureOut">
              <a:rPr lang="en-US" smtClean="0"/>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1759642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668E1-2539-7341-A764-A0A221D58C82}" type="datetimeFigureOut">
              <a:rPr lang="en-US" smtClean="0"/>
              <a:t>6/6/24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D7D18-FB2A-A742-8EC8-D0E34C16FC53}" type="slidenum">
              <a:rPr lang="en-US" smtClean="0"/>
              <a:t>‹#›</a:t>
            </a:fld>
            <a:endParaRPr lang="en-US"/>
          </a:p>
        </p:txBody>
      </p:sp>
    </p:spTree>
    <p:extLst>
      <p:ext uri="{BB962C8B-B14F-4D97-AF65-F5344CB8AC3E}">
        <p14:creationId xmlns:p14="http://schemas.microsoft.com/office/powerpoint/2010/main" val="35018915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3FBC14-9831-1FA3-06E8-47D43F5617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D44A7EE-3707-BEF8-04EF-B6BDBA4D6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6FB7F2-9251-DFD3-49BD-89B0CF3FD1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668E1-2539-7341-A764-A0A221D58C82}" type="datetimeFigureOut">
              <a:rPr lang="en-US" smtClean="0"/>
              <a:t>6/6/24</a:t>
            </a:fld>
            <a:endParaRPr lang="en-US"/>
          </a:p>
        </p:txBody>
      </p:sp>
      <p:sp>
        <p:nvSpPr>
          <p:cNvPr id="5" name="Footer Placeholder 4">
            <a:extLst>
              <a:ext uri="{FF2B5EF4-FFF2-40B4-BE49-F238E27FC236}">
                <a16:creationId xmlns:a16="http://schemas.microsoft.com/office/drawing/2014/main" id="{8C35EF46-2532-9136-1A81-804B1D4D55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CEC003-FDB1-7246-0622-927141CE7A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D7D18-FB2A-A742-8EC8-D0E34C16FC53}" type="slidenum">
              <a:rPr lang="en-US" smtClean="0"/>
              <a:t>‹#›</a:t>
            </a:fld>
            <a:endParaRPr lang="en-US"/>
          </a:p>
        </p:txBody>
      </p:sp>
    </p:spTree>
    <p:extLst>
      <p:ext uri="{BB962C8B-B14F-4D97-AF65-F5344CB8AC3E}">
        <p14:creationId xmlns:p14="http://schemas.microsoft.com/office/powerpoint/2010/main" val="24588226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5.pn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2.wdp"/><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6.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3.wdp"/><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4.wdp"/><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8.png"/><Relationship Id="rId7" Type="http://schemas.openxmlformats.org/officeDocument/2006/relationships/diagramLayout" Target="../diagrams/layout4.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Data" Target="../diagrams/data4.xml"/><Relationship Id="rId5" Type="http://schemas.openxmlformats.org/officeDocument/2006/relationships/image" Target="../media/image19.png"/><Relationship Id="rId10" Type="http://schemas.microsoft.com/office/2007/relationships/diagramDrawing" Target="../diagrams/drawing4.xml"/><Relationship Id="rId4" Type="http://schemas.microsoft.com/office/2007/relationships/hdphoto" Target="../media/hdphoto5.wdp"/><Relationship Id="rId9"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0.png"/><Relationship Id="rId7" Type="http://schemas.openxmlformats.org/officeDocument/2006/relationships/diagramQuickStyle" Target="../diagrams/quickStyle5.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1.png"/><Relationship Id="rId9" Type="http://schemas.microsoft.com/office/2007/relationships/diagramDrawing" Target="../diagrams/drawing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jpe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jpe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git.astron.nl/RD/LINC.git" TargetMode="External"/><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s://github.com/rvweeren/lofar_facet_selfcal" TargetMode="External"/><Relationship Id="rId4" Type="http://schemas.openxmlformats.org/officeDocument/2006/relationships/hyperlink" Target="https://github.com/LOFAR-VLBI/lofar-vlbi-pipelin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hrishikesh.shetgaonkar@uni-wuerzburg.d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www.linkedin.com/in/hrishikesh-shetgaonkar/"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2F1501A-1C72-69CD-731B-3B56CACFFEBE}"/>
              </a:ext>
            </a:extLst>
          </p:cNvPr>
          <p:cNvSpPr/>
          <p:nvPr/>
        </p:nvSpPr>
        <p:spPr>
          <a:xfrm>
            <a:off x="-9148" y="2376"/>
            <a:ext cx="12201147" cy="1220024"/>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D0EF70AF-2730-B765-E96A-EA96C3110E43}"/>
              </a:ext>
            </a:extLst>
          </p:cNvPr>
          <p:cNvSpPr>
            <a:spLocks noGrp="1"/>
          </p:cNvSpPr>
          <p:nvPr>
            <p:ph type="ctrTitle"/>
          </p:nvPr>
        </p:nvSpPr>
        <p:spPr>
          <a:xfrm>
            <a:off x="838199" y="1093788"/>
            <a:ext cx="10506455" cy="2967208"/>
          </a:xfrm>
        </p:spPr>
        <p:txBody>
          <a:bodyPr>
            <a:normAutofit/>
          </a:bodyPr>
          <a:lstStyle/>
          <a:p>
            <a:pPr algn="l"/>
            <a:r>
              <a:rPr lang="en-IN" sz="4400" b="0" i="0" dirty="0">
                <a:effectLst/>
                <a:latin typeface="Roboto" panose="020F0502020204030204" pitchFamily="34" charset="0"/>
              </a:rPr>
              <a:t>High-resolution </a:t>
            </a:r>
            <a:r>
              <a:rPr lang="en-IN" sz="4400" b="0" i="0" dirty="0">
                <a:solidFill>
                  <a:srgbClr val="92D050"/>
                </a:solidFill>
                <a:effectLst/>
                <a:latin typeface="Roboto" panose="020F0502020204030204" pitchFamily="34" charset="0"/>
              </a:rPr>
              <a:t>low-frequency</a:t>
            </a:r>
            <a:r>
              <a:rPr lang="en-IN" sz="4400" b="0" i="0" dirty="0">
                <a:effectLst/>
                <a:latin typeface="Roboto" panose="020F0502020204030204" pitchFamily="34" charset="0"/>
              </a:rPr>
              <a:t> probes of X-ray emitting </a:t>
            </a:r>
            <a:r>
              <a:rPr lang="en-IN" sz="4400" b="0" i="0" dirty="0">
                <a:solidFill>
                  <a:srgbClr val="92D050"/>
                </a:solidFill>
                <a:effectLst/>
                <a:latin typeface="Roboto" panose="020F0502020204030204" pitchFamily="34" charset="0"/>
              </a:rPr>
              <a:t>knots in blazar jets</a:t>
            </a:r>
            <a:endParaRPr lang="en-US" sz="13800" dirty="0">
              <a:solidFill>
                <a:srgbClr val="92D050"/>
              </a:solidFill>
            </a:endParaRPr>
          </a:p>
        </p:txBody>
      </p:sp>
      <p:sp>
        <p:nvSpPr>
          <p:cNvPr id="3" name="Subtitle 2">
            <a:extLst>
              <a:ext uri="{FF2B5EF4-FFF2-40B4-BE49-F238E27FC236}">
                <a16:creationId xmlns:a16="http://schemas.microsoft.com/office/drawing/2014/main" id="{136EDB0A-6B05-80F0-08EE-5825A44E13C5}"/>
              </a:ext>
            </a:extLst>
          </p:cNvPr>
          <p:cNvSpPr>
            <a:spLocks noGrp="1"/>
          </p:cNvSpPr>
          <p:nvPr>
            <p:ph type="subTitle" idx="1"/>
          </p:nvPr>
        </p:nvSpPr>
        <p:spPr>
          <a:xfrm>
            <a:off x="6270172" y="4434096"/>
            <a:ext cx="5077532" cy="1038225"/>
          </a:xfrm>
        </p:spPr>
        <p:txBody>
          <a:bodyPr>
            <a:normAutofit/>
          </a:bodyPr>
          <a:lstStyle/>
          <a:p>
            <a:pPr algn="r"/>
            <a:r>
              <a:rPr lang="en-GB" sz="2400" dirty="0"/>
              <a:t>Clues on </a:t>
            </a:r>
            <a:r>
              <a:rPr lang="en-GB" sz="2400" dirty="0">
                <a:solidFill>
                  <a:srgbClr val="97BE48"/>
                </a:solidFill>
              </a:rPr>
              <a:t>High-Energy Emission</a:t>
            </a:r>
            <a:r>
              <a:rPr lang="en-GB" sz="2400" dirty="0"/>
              <a:t> from </a:t>
            </a:r>
            <a:r>
              <a:rPr lang="en-GB" sz="2400" dirty="0">
                <a:solidFill>
                  <a:srgbClr val="97BE48"/>
                </a:solidFill>
              </a:rPr>
              <a:t>Low-Frequency Radio </a:t>
            </a:r>
            <a:r>
              <a:rPr lang="en-GB" sz="2400" dirty="0"/>
              <a:t>Observations</a:t>
            </a:r>
            <a:endParaRPr lang="en-US" dirty="0"/>
          </a:p>
        </p:txBody>
      </p:sp>
      <p:sp>
        <p:nvSpPr>
          <p:cNvPr id="35"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a:extLst>
              <a:ext uri="{FF2B5EF4-FFF2-40B4-BE49-F238E27FC236}">
                <a16:creationId xmlns:a16="http://schemas.microsoft.com/office/drawing/2014/main" id="{8ED1BB51-6D9D-5357-A77D-8DFB9D81F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620" y="-2846"/>
            <a:ext cx="2489139" cy="1090619"/>
          </a:xfrm>
          <a:prstGeom prst="rect">
            <a:avLst/>
          </a:prstGeom>
          <a:solidFill>
            <a:schemeClr val="tx1"/>
          </a:solidFill>
        </p:spPr>
      </p:pic>
      <p:pic>
        <p:nvPicPr>
          <p:cNvPr id="7172" name="Picture 4">
            <a:extLst>
              <a:ext uri="{FF2B5EF4-FFF2-40B4-BE49-F238E27FC236}">
                <a16:creationId xmlns:a16="http://schemas.microsoft.com/office/drawing/2014/main" id="{96804C5D-C88D-FC47-2498-93BC90E8D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7566" y="68003"/>
            <a:ext cx="2094127" cy="108877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ogo astronomy">
            <a:extLst>
              <a:ext uri="{FF2B5EF4-FFF2-40B4-BE49-F238E27FC236}">
                <a16:creationId xmlns:a16="http://schemas.microsoft.com/office/drawing/2014/main" id="{4BFA1B58-97C3-E7F4-F26E-CE32F83DC6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85" y="0"/>
            <a:ext cx="2516554" cy="1093581"/>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A2C7869A-52F5-1ACA-C3E8-BA108090894C}"/>
              </a:ext>
            </a:extLst>
          </p:cNvPr>
          <p:cNvSpPr txBox="1">
            <a:spLocks/>
          </p:cNvSpPr>
          <p:nvPr/>
        </p:nvSpPr>
        <p:spPr>
          <a:xfrm>
            <a:off x="0" y="5889858"/>
            <a:ext cx="9130749" cy="1238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t>H</a:t>
            </a:r>
            <a:r>
              <a:rPr lang="en-GB" sz="2800" b="1" dirty="0">
                <a:solidFill>
                  <a:srgbClr val="97BE48"/>
                </a:solidFill>
              </a:rPr>
              <a:t>rishi</a:t>
            </a:r>
            <a:r>
              <a:rPr lang="en-GB" sz="2800" b="1" dirty="0"/>
              <a:t>kesh </a:t>
            </a:r>
            <a:r>
              <a:rPr lang="en-GB" sz="2800" b="1" dirty="0" err="1"/>
              <a:t>Shetgaonkar</a:t>
            </a:r>
            <a:endParaRPr lang="en-GB" sz="2800" b="1" dirty="0"/>
          </a:p>
          <a:p>
            <a:pPr algn="l"/>
            <a:r>
              <a:rPr lang="en-GB" i="1" dirty="0"/>
              <a:t>Etienne </a:t>
            </a:r>
            <a:r>
              <a:rPr lang="en-GB" i="1" dirty="0" err="1"/>
              <a:t>Bonnassieux</a:t>
            </a:r>
            <a:r>
              <a:rPr lang="en-GB" i="1" dirty="0"/>
              <a:t> , Matthias </a:t>
            </a:r>
            <a:r>
              <a:rPr lang="en-GB" i="1" dirty="0" err="1"/>
              <a:t>Kadler</a:t>
            </a:r>
            <a:r>
              <a:rPr lang="en-GB" i="1" dirty="0"/>
              <a:t>, Marcus </a:t>
            </a:r>
            <a:r>
              <a:rPr lang="en-GB" i="1" dirty="0" err="1"/>
              <a:t>Brüggen</a:t>
            </a:r>
            <a:endParaRPr lang="en-US" i="1" dirty="0"/>
          </a:p>
        </p:txBody>
      </p:sp>
      <p:pic>
        <p:nvPicPr>
          <p:cNvPr id="1026" name="Picture 2">
            <a:extLst>
              <a:ext uri="{FF2B5EF4-FFF2-40B4-BE49-F238E27FC236}">
                <a16:creationId xmlns:a16="http://schemas.microsoft.com/office/drawing/2014/main" id="{2D4D248D-A921-4912-555E-E3F7FD5420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3731" y="0"/>
            <a:ext cx="3363835" cy="1090619"/>
          </a:xfrm>
          <a:prstGeom prst="rect">
            <a:avLst/>
          </a:prstGeom>
          <a:solidFill>
            <a:schemeClr val="tx1"/>
          </a:solidFill>
        </p:spPr>
      </p:pic>
      <p:sp>
        <p:nvSpPr>
          <p:cNvPr id="12" name="Subtitle 2">
            <a:extLst>
              <a:ext uri="{FF2B5EF4-FFF2-40B4-BE49-F238E27FC236}">
                <a16:creationId xmlns:a16="http://schemas.microsoft.com/office/drawing/2014/main" id="{182CCB7A-8034-AD59-9492-03417D670212}"/>
              </a:ext>
            </a:extLst>
          </p:cNvPr>
          <p:cNvSpPr txBox="1">
            <a:spLocks/>
          </p:cNvSpPr>
          <p:nvPr/>
        </p:nvSpPr>
        <p:spPr>
          <a:xfrm>
            <a:off x="9899905" y="5792376"/>
            <a:ext cx="10176494" cy="1238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t>LOFAR Family</a:t>
            </a:r>
            <a:br>
              <a:rPr lang="en-GB" sz="2800" b="1" dirty="0"/>
            </a:br>
            <a:r>
              <a:rPr lang="en-GB" sz="2000" b="1" dirty="0">
                <a:solidFill>
                  <a:srgbClr val="92D050"/>
                </a:solidFill>
              </a:rPr>
              <a:t>Leiden</a:t>
            </a:r>
            <a:br>
              <a:rPr lang="en-GB" sz="2800" b="1" dirty="0"/>
            </a:br>
            <a:r>
              <a:rPr lang="en-GB" sz="2200" b="1" i="1" dirty="0"/>
              <a:t>07</a:t>
            </a:r>
            <a:r>
              <a:rPr lang="en-GB" sz="2200" i="1" baseline="30000" dirty="0"/>
              <a:t>th</a:t>
            </a:r>
            <a:r>
              <a:rPr lang="en-GB" sz="2200" i="1" dirty="0"/>
              <a:t> June 2024</a:t>
            </a:r>
            <a:endParaRPr lang="en-US" sz="2200" i="1" dirty="0"/>
          </a:p>
        </p:txBody>
      </p:sp>
      <p:pic>
        <p:nvPicPr>
          <p:cNvPr id="17" name="Picture 16">
            <a:extLst>
              <a:ext uri="{FF2B5EF4-FFF2-40B4-BE49-F238E27FC236}">
                <a16:creationId xmlns:a16="http://schemas.microsoft.com/office/drawing/2014/main" id="{0B31DB50-2A6F-D7A4-8383-9E64ECFC8347}"/>
              </a:ext>
            </a:extLst>
          </p:cNvPr>
          <p:cNvPicPr>
            <a:picLocks noChangeAspect="1"/>
          </p:cNvPicPr>
          <p:nvPr/>
        </p:nvPicPr>
        <p:blipFill>
          <a:blip r:embed="rId7"/>
          <a:stretch>
            <a:fillRect/>
          </a:stretch>
        </p:blipFill>
        <p:spPr>
          <a:xfrm>
            <a:off x="84306" y="4119520"/>
            <a:ext cx="12089498" cy="237661"/>
          </a:xfrm>
          <a:prstGeom prst="rect">
            <a:avLst/>
          </a:prstGeom>
        </p:spPr>
      </p:pic>
      <p:pic>
        <p:nvPicPr>
          <p:cNvPr id="6" name="Picture 2">
            <a:extLst>
              <a:ext uri="{FF2B5EF4-FFF2-40B4-BE49-F238E27FC236}">
                <a16:creationId xmlns:a16="http://schemas.microsoft.com/office/drawing/2014/main" id="{9703ABBE-95EA-1640-E228-CB9D3C198A9E}"/>
              </a:ext>
            </a:extLst>
          </p:cNvPr>
          <p:cNvPicPr>
            <a:picLocks noChangeAspect="1" noChangeArrowheads="1"/>
          </p:cNvPicPr>
          <p:nvPr/>
        </p:nvPicPr>
        <p:blipFill>
          <a:blip r:embed="rId8">
            <a:alphaModFix/>
            <a:extLst>
              <a:ext uri="{BEBA8EAE-BF5A-486C-A8C5-ECC9F3942E4B}">
                <a14:imgProps xmlns:a14="http://schemas.microsoft.com/office/drawing/2010/main">
                  <a14:imgLayer r:embed="rId9">
                    <a14:imgEffect>
                      <a14:sharpenSoften amount="1000"/>
                    </a14:imgEffect>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5398407" y="-14012"/>
            <a:ext cx="1252800" cy="1252800"/>
          </a:xfrm>
          <a:prstGeom prst="rect">
            <a:avLst/>
          </a:prstGeom>
          <a:no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40126703"/>
      </p:ext>
    </p:extLst>
  </p:cSld>
  <p:clrMapOvr>
    <a:masterClrMapping/>
  </p:clrMapOvr>
  <mc:AlternateContent xmlns:mc="http://schemas.openxmlformats.org/markup-compatibility/2006" xmlns:p14="http://schemas.microsoft.com/office/powerpoint/2010/main">
    <mc:Choice Requires="p14">
      <p:transition spd="slow" p14:dur="2000" advTm="15441"/>
    </mc:Choice>
    <mc:Fallback xmlns="">
      <p:transition spd="slow" advTm="1544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AD0706-2CCE-98B3-BF9A-3A8288D424D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Effect>
                      <a14:brightnessContrast bright="40000"/>
                    </a14:imgEffect>
                  </a14:imgLayer>
                </a14:imgProps>
              </a:ext>
            </a:extLst>
          </a:blip>
          <a:stretch>
            <a:fillRect/>
          </a:stretch>
        </p:blipFill>
        <p:spPr>
          <a:xfrm>
            <a:off x="6300858" y="695802"/>
            <a:ext cx="5625029" cy="5602255"/>
          </a:xfrm>
          <a:prstGeom prst="rect">
            <a:avLst/>
          </a:prstGeom>
        </p:spPr>
      </p:pic>
      <p:cxnSp>
        <p:nvCxnSpPr>
          <p:cNvPr id="4" name="Straight Arrow Connector 3">
            <a:extLst>
              <a:ext uri="{FF2B5EF4-FFF2-40B4-BE49-F238E27FC236}">
                <a16:creationId xmlns:a16="http://schemas.microsoft.com/office/drawing/2014/main" id="{A59669C5-F1CD-87A4-0960-91ACBD73B6FE}"/>
              </a:ext>
            </a:extLst>
          </p:cNvPr>
          <p:cNvCxnSpPr/>
          <p:nvPr/>
        </p:nvCxnSpPr>
        <p:spPr>
          <a:xfrm>
            <a:off x="6300860" y="6409426"/>
            <a:ext cx="56261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B8EA49-0694-D103-BF21-88DD9314DA1D}"/>
              </a:ext>
            </a:extLst>
          </p:cNvPr>
          <p:cNvSpPr txBox="1"/>
          <p:nvPr/>
        </p:nvSpPr>
        <p:spPr>
          <a:xfrm>
            <a:off x="7206915" y="6362782"/>
            <a:ext cx="3813990" cy="365822"/>
          </a:xfrm>
          <a:prstGeom prst="rect">
            <a:avLst/>
          </a:prstGeom>
          <a:noFill/>
        </p:spPr>
        <p:txBody>
          <a:bodyPr wrap="square">
            <a:spAutoFit/>
          </a:bodyPr>
          <a:lstStyle/>
          <a:p>
            <a:pPr algn="ctr"/>
            <a:r>
              <a:rPr lang="en-US" dirty="0"/>
              <a:t>(9.7</a:t>
            </a:r>
            <a:r>
              <a:rPr lang="en-IN" b="1" i="0" dirty="0">
                <a:solidFill>
                  <a:srgbClr val="202122"/>
                </a:solidFill>
                <a:effectLst/>
                <a:latin typeface="Arial" panose="020B0604020202020204" pitchFamily="34" charset="0"/>
              </a:rPr>
              <a:t>°</a:t>
            </a:r>
            <a:r>
              <a:rPr lang="en-US" dirty="0"/>
              <a:t> x 9.7</a:t>
            </a:r>
            <a:r>
              <a:rPr lang="en-IN" b="1" i="0" dirty="0">
                <a:solidFill>
                  <a:srgbClr val="202122"/>
                </a:solidFill>
                <a:effectLst/>
                <a:latin typeface="Arial" panose="020B0604020202020204" pitchFamily="34" charset="0"/>
              </a:rPr>
              <a:t>°</a:t>
            </a:r>
            <a:r>
              <a:rPr lang="en-US" dirty="0"/>
              <a:t>)</a:t>
            </a:r>
          </a:p>
        </p:txBody>
      </p:sp>
      <p:graphicFrame>
        <p:nvGraphicFramePr>
          <p:cNvPr id="11" name="Diagram 10">
            <a:extLst>
              <a:ext uri="{FF2B5EF4-FFF2-40B4-BE49-F238E27FC236}">
                <a16:creationId xmlns:a16="http://schemas.microsoft.com/office/drawing/2014/main" id="{664F3ABD-A21B-2CF8-D87E-504043B8B17A}"/>
              </a:ext>
            </a:extLst>
          </p:cNvPr>
          <p:cNvGraphicFramePr/>
          <p:nvPr>
            <p:extLst>
              <p:ext uri="{D42A27DB-BD31-4B8C-83A1-F6EECF244321}">
                <p14:modId xmlns:p14="http://schemas.microsoft.com/office/powerpoint/2010/main" val="2382886442"/>
              </p:ext>
            </p:extLst>
          </p:nvPr>
        </p:nvGraphicFramePr>
        <p:xfrm>
          <a:off x="1235917" y="695802"/>
          <a:ext cx="3665062" cy="56022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Oval 13">
            <a:extLst>
              <a:ext uri="{FF2B5EF4-FFF2-40B4-BE49-F238E27FC236}">
                <a16:creationId xmlns:a16="http://schemas.microsoft.com/office/drawing/2014/main" id="{679A6E7B-40FB-2C2E-30DC-853E8C333F9C}"/>
              </a:ext>
            </a:extLst>
          </p:cNvPr>
          <p:cNvSpPr/>
          <p:nvPr/>
        </p:nvSpPr>
        <p:spPr>
          <a:xfrm>
            <a:off x="8971725" y="3326295"/>
            <a:ext cx="318052" cy="2782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549EA5C-5529-DA7C-1B0C-697D72031765}"/>
              </a:ext>
            </a:extLst>
          </p:cNvPr>
          <p:cNvSpPr txBox="1"/>
          <p:nvPr/>
        </p:nvSpPr>
        <p:spPr>
          <a:xfrm>
            <a:off x="11872705" y="6497455"/>
            <a:ext cx="319295" cy="369332"/>
          </a:xfrm>
          <a:prstGeom prst="rect">
            <a:avLst/>
          </a:prstGeom>
          <a:noFill/>
        </p:spPr>
        <p:txBody>
          <a:bodyPr wrap="square">
            <a:spAutoFit/>
          </a:bodyPr>
          <a:lstStyle/>
          <a:p>
            <a:r>
              <a:rPr lang="en-GB" i="1" dirty="0"/>
              <a:t>8</a:t>
            </a:r>
            <a:endParaRPr lang="en-US" dirty="0"/>
          </a:p>
        </p:txBody>
      </p:sp>
    </p:spTree>
    <p:extLst>
      <p:ext uri="{BB962C8B-B14F-4D97-AF65-F5344CB8AC3E}">
        <p14:creationId xmlns:p14="http://schemas.microsoft.com/office/powerpoint/2010/main" val="1004925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86111B-B613-CDC1-FC48-25E5B5A4A3D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Effect>
                      <a14:brightnessContrast bright="40000"/>
                    </a14:imgEffect>
                  </a14:imgLayer>
                </a14:imgProps>
              </a:ext>
            </a:extLst>
          </a:blip>
          <a:stretch>
            <a:fillRect/>
          </a:stretch>
        </p:blipFill>
        <p:spPr>
          <a:xfrm>
            <a:off x="6300858" y="690133"/>
            <a:ext cx="5626101" cy="5603322"/>
          </a:xfrm>
          <a:prstGeom prst="rect">
            <a:avLst/>
          </a:prstGeom>
        </p:spPr>
      </p:pic>
      <p:sp>
        <p:nvSpPr>
          <p:cNvPr id="4" name="TextBox 3">
            <a:extLst>
              <a:ext uri="{FF2B5EF4-FFF2-40B4-BE49-F238E27FC236}">
                <a16:creationId xmlns:a16="http://schemas.microsoft.com/office/drawing/2014/main" id="{F359E149-BEC5-5638-EE87-F59509837F95}"/>
              </a:ext>
            </a:extLst>
          </p:cNvPr>
          <p:cNvSpPr txBox="1"/>
          <p:nvPr/>
        </p:nvSpPr>
        <p:spPr>
          <a:xfrm>
            <a:off x="7206915" y="6362782"/>
            <a:ext cx="3813990" cy="365822"/>
          </a:xfrm>
          <a:prstGeom prst="rect">
            <a:avLst/>
          </a:prstGeom>
          <a:noFill/>
        </p:spPr>
        <p:txBody>
          <a:bodyPr wrap="square">
            <a:spAutoFit/>
          </a:bodyPr>
          <a:lstStyle/>
          <a:p>
            <a:pPr algn="ctr"/>
            <a:r>
              <a:rPr lang="en-US" dirty="0"/>
              <a:t>(9.7</a:t>
            </a:r>
            <a:r>
              <a:rPr lang="en-IN" b="1" i="0" dirty="0">
                <a:solidFill>
                  <a:srgbClr val="202122"/>
                </a:solidFill>
                <a:effectLst/>
                <a:latin typeface="Arial" panose="020B0604020202020204" pitchFamily="34" charset="0"/>
              </a:rPr>
              <a:t>°</a:t>
            </a:r>
            <a:r>
              <a:rPr lang="en-US" dirty="0"/>
              <a:t> x 9.7</a:t>
            </a:r>
            <a:r>
              <a:rPr lang="en-IN" b="1" i="0" dirty="0">
                <a:solidFill>
                  <a:srgbClr val="202122"/>
                </a:solidFill>
                <a:effectLst/>
                <a:latin typeface="Arial" panose="020B0604020202020204" pitchFamily="34" charset="0"/>
              </a:rPr>
              <a:t>°</a:t>
            </a:r>
            <a:r>
              <a:rPr lang="en-US" dirty="0"/>
              <a:t>)</a:t>
            </a:r>
          </a:p>
        </p:txBody>
      </p:sp>
      <p:cxnSp>
        <p:nvCxnSpPr>
          <p:cNvPr id="7" name="Straight Arrow Connector 6">
            <a:extLst>
              <a:ext uri="{FF2B5EF4-FFF2-40B4-BE49-F238E27FC236}">
                <a16:creationId xmlns:a16="http://schemas.microsoft.com/office/drawing/2014/main" id="{F45BAF6F-553D-E6FF-AC0E-BFF0AA12C1AA}"/>
              </a:ext>
            </a:extLst>
          </p:cNvPr>
          <p:cNvCxnSpPr/>
          <p:nvPr/>
        </p:nvCxnSpPr>
        <p:spPr>
          <a:xfrm>
            <a:off x="6300860" y="6409426"/>
            <a:ext cx="56261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8E1BB28-7D8A-2574-65AD-50285E118DBC}"/>
              </a:ext>
            </a:extLst>
          </p:cNvPr>
          <p:cNvSpPr/>
          <p:nvPr/>
        </p:nvSpPr>
        <p:spPr>
          <a:xfrm>
            <a:off x="8971725" y="3326295"/>
            <a:ext cx="318052" cy="2782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Diagram 14">
            <a:extLst>
              <a:ext uri="{FF2B5EF4-FFF2-40B4-BE49-F238E27FC236}">
                <a16:creationId xmlns:a16="http://schemas.microsoft.com/office/drawing/2014/main" id="{C0469219-6FE4-DF4B-3B42-290521EA6C88}"/>
              </a:ext>
            </a:extLst>
          </p:cNvPr>
          <p:cNvGraphicFramePr/>
          <p:nvPr>
            <p:extLst>
              <p:ext uri="{D42A27DB-BD31-4B8C-83A1-F6EECF244321}">
                <p14:modId xmlns:p14="http://schemas.microsoft.com/office/powerpoint/2010/main" val="1096630565"/>
              </p:ext>
            </p:extLst>
          </p:nvPr>
        </p:nvGraphicFramePr>
        <p:xfrm>
          <a:off x="1235917" y="695802"/>
          <a:ext cx="3665062" cy="56022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94B4ECEB-73B5-0813-2D41-8EF9257A5538}"/>
              </a:ext>
            </a:extLst>
          </p:cNvPr>
          <p:cNvSpPr txBox="1"/>
          <p:nvPr/>
        </p:nvSpPr>
        <p:spPr>
          <a:xfrm>
            <a:off x="11872705" y="6497455"/>
            <a:ext cx="319295" cy="369332"/>
          </a:xfrm>
          <a:prstGeom prst="rect">
            <a:avLst/>
          </a:prstGeom>
          <a:noFill/>
        </p:spPr>
        <p:txBody>
          <a:bodyPr wrap="square">
            <a:spAutoFit/>
          </a:bodyPr>
          <a:lstStyle/>
          <a:p>
            <a:r>
              <a:rPr lang="en-GB" i="1" dirty="0"/>
              <a:t>9</a:t>
            </a:r>
            <a:endParaRPr lang="en-US" dirty="0"/>
          </a:p>
        </p:txBody>
      </p:sp>
    </p:spTree>
    <p:extLst>
      <p:ext uri="{BB962C8B-B14F-4D97-AF65-F5344CB8AC3E}">
        <p14:creationId xmlns:p14="http://schemas.microsoft.com/office/powerpoint/2010/main" val="858355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41D3D-75A1-678A-0945-F5CF2BFE7B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DC392C-6BD1-873D-19EA-D0E98B0C1C9F}"/>
              </a:ext>
            </a:extLst>
          </p:cNvPr>
          <p:cNvSpPr>
            <a:spLocks noGrp="1"/>
          </p:cNvSpPr>
          <p:nvPr>
            <p:ph idx="1"/>
          </p:nvPr>
        </p:nvSpPr>
        <p:spPr/>
        <p:txBody>
          <a:bodyPr/>
          <a:lstStyle/>
          <a:p>
            <a:endParaRPr lang="en-US" dirty="0"/>
          </a:p>
        </p:txBody>
      </p:sp>
      <p:sp>
        <p:nvSpPr>
          <p:cNvPr id="8" name="TextBox 7">
            <a:extLst>
              <a:ext uri="{FF2B5EF4-FFF2-40B4-BE49-F238E27FC236}">
                <a16:creationId xmlns:a16="http://schemas.microsoft.com/office/drawing/2014/main" id="{C23D004A-841D-E924-2CD2-E2D6FFB7199D}"/>
              </a:ext>
            </a:extLst>
          </p:cNvPr>
          <p:cNvSpPr txBox="1"/>
          <p:nvPr/>
        </p:nvSpPr>
        <p:spPr>
          <a:xfrm>
            <a:off x="7206915" y="6362782"/>
            <a:ext cx="3813990" cy="365822"/>
          </a:xfrm>
          <a:prstGeom prst="rect">
            <a:avLst/>
          </a:prstGeom>
          <a:noFill/>
        </p:spPr>
        <p:txBody>
          <a:bodyPr wrap="square">
            <a:spAutoFit/>
          </a:bodyPr>
          <a:lstStyle/>
          <a:p>
            <a:pPr algn="ctr"/>
            <a:r>
              <a:rPr lang="en-US" dirty="0"/>
              <a:t>(9.7</a:t>
            </a:r>
            <a:r>
              <a:rPr lang="en-IN" b="1" i="0" dirty="0">
                <a:solidFill>
                  <a:srgbClr val="202122"/>
                </a:solidFill>
                <a:effectLst/>
                <a:latin typeface="Arial" panose="020B0604020202020204" pitchFamily="34" charset="0"/>
              </a:rPr>
              <a:t>°</a:t>
            </a:r>
            <a:r>
              <a:rPr lang="en-US" dirty="0"/>
              <a:t> x 9.7</a:t>
            </a:r>
            <a:r>
              <a:rPr lang="en-IN" b="1" i="0" dirty="0">
                <a:solidFill>
                  <a:srgbClr val="202122"/>
                </a:solidFill>
                <a:effectLst/>
                <a:latin typeface="Arial" panose="020B0604020202020204" pitchFamily="34" charset="0"/>
              </a:rPr>
              <a:t>°</a:t>
            </a:r>
            <a:r>
              <a:rPr lang="en-US" dirty="0"/>
              <a:t>)</a:t>
            </a:r>
          </a:p>
        </p:txBody>
      </p:sp>
      <p:cxnSp>
        <p:nvCxnSpPr>
          <p:cNvPr id="10" name="Straight Arrow Connector 9">
            <a:extLst>
              <a:ext uri="{FF2B5EF4-FFF2-40B4-BE49-F238E27FC236}">
                <a16:creationId xmlns:a16="http://schemas.microsoft.com/office/drawing/2014/main" id="{6FFF26D4-5B05-2B17-59B3-BA0AA02A783F}"/>
              </a:ext>
            </a:extLst>
          </p:cNvPr>
          <p:cNvCxnSpPr/>
          <p:nvPr/>
        </p:nvCxnSpPr>
        <p:spPr>
          <a:xfrm>
            <a:off x="6300860" y="6409426"/>
            <a:ext cx="56261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3E49A0-5C1B-0A38-208D-F4A21E6491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Effect>
                      <a14:brightnessContrast bright="40000"/>
                    </a14:imgEffect>
                  </a14:imgLayer>
                </a14:imgProps>
              </a:ext>
            </a:extLst>
          </a:blip>
          <a:stretch>
            <a:fillRect/>
          </a:stretch>
        </p:blipFill>
        <p:spPr>
          <a:xfrm>
            <a:off x="6301930" y="690939"/>
            <a:ext cx="5625030" cy="5602256"/>
          </a:xfrm>
          <a:prstGeom prst="rect">
            <a:avLst/>
          </a:prstGeom>
        </p:spPr>
      </p:pic>
      <p:graphicFrame>
        <p:nvGraphicFramePr>
          <p:cNvPr id="16" name="Diagram 15">
            <a:extLst>
              <a:ext uri="{FF2B5EF4-FFF2-40B4-BE49-F238E27FC236}">
                <a16:creationId xmlns:a16="http://schemas.microsoft.com/office/drawing/2014/main" id="{0F46C4E3-CFB6-863F-27DF-1721A25ABCCE}"/>
              </a:ext>
            </a:extLst>
          </p:cNvPr>
          <p:cNvGraphicFramePr/>
          <p:nvPr>
            <p:extLst>
              <p:ext uri="{D42A27DB-BD31-4B8C-83A1-F6EECF244321}">
                <p14:modId xmlns:p14="http://schemas.microsoft.com/office/powerpoint/2010/main" val="3599754293"/>
              </p:ext>
            </p:extLst>
          </p:nvPr>
        </p:nvGraphicFramePr>
        <p:xfrm>
          <a:off x="1235917" y="695802"/>
          <a:ext cx="3665062" cy="56022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28DAB871-CD3F-3624-53A8-03BB5D741479}"/>
              </a:ext>
            </a:extLst>
          </p:cNvPr>
          <p:cNvSpPr txBox="1"/>
          <p:nvPr/>
        </p:nvSpPr>
        <p:spPr>
          <a:xfrm>
            <a:off x="11725835" y="6497455"/>
            <a:ext cx="466165" cy="369332"/>
          </a:xfrm>
          <a:prstGeom prst="rect">
            <a:avLst/>
          </a:prstGeom>
          <a:noFill/>
        </p:spPr>
        <p:txBody>
          <a:bodyPr wrap="square">
            <a:spAutoFit/>
          </a:bodyPr>
          <a:lstStyle/>
          <a:p>
            <a:r>
              <a:rPr lang="en-GB" i="1" dirty="0"/>
              <a:t>10</a:t>
            </a:r>
            <a:endParaRPr lang="en-US" dirty="0"/>
          </a:p>
        </p:txBody>
      </p:sp>
    </p:spTree>
    <p:extLst>
      <p:ext uri="{BB962C8B-B14F-4D97-AF65-F5344CB8AC3E}">
        <p14:creationId xmlns:p14="http://schemas.microsoft.com/office/powerpoint/2010/main" val="3400282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07809-3DBA-1030-28C3-ACD54F286AE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034"/>
                    </a14:imgEffect>
                    <a14:imgEffect>
                      <a14:saturation sat="94000"/>
                    </a14:imgEffect>
                    <a14:imgEffect>
                      <a14:brightnessContrast bright="36000" contrast="30000"/>
                    </a14:imgEffect>
                  </a14:imgLayer>
                </a14:imgProps>
              </a:ext>
            </a:extLst>
          </a:blip>
          <a:srcRect l="47339" t="44817" r="44960" b="47452"/>
          <a:stretch/>
        </p:blipFill>
        <p:spPr>
          <a:xfrm>
            <a:off x="8963526" y="3233696"/>
            <a:ext cx="433137" cy="433137"/>
          </a:xfrm>
          <a:prstGeom prst="rect">
            <a:avLst/>
          </a:prstGeom>
        </p:spPr>
      </p:pic>
      <p:pic>
        <p:nvPicPr>
          <p:cNvPr id="6" name="Picture 5">
            <a:extLst>
              <a:ext uri="{FF2B5EF4-FFF2-40B4-BE49-F238E27FC236}">
                <a16:creationId xmlns:a16="http://schemas.microsoft.com/office/drawing/2014/main" id="{48DDFA23-28BC-ED42-1885-0CB9A57066E1}"/>
              </a:ext>
            </a:extLst>
          </p:cNvPr>
          <p:cNvPicPr>
            <a:picLocks noChangeAspect="1"/>
          </p:cNvPicPr>
          <p:nvPr/>
        </p:nvPicPr>
        <p:blipFill>
          <a:blip r:embed="rId5"/>
          <a:stretch>
            <a:fillRect/>
          </a:stretch>
        </p:blipFill>
        <p:spPr>
          <a:xfrm>
            <a:off x="6300860" y="712204"/>
            <a:ext cx="5625030" cy="5602257"/>
          </a:xfrm>
          <a:prstGeom prst="rect">
            <a:avLst/>
          </a:prstGeom>
        </p:spPr>
      </p:pic>
      <p:sp>
        <p:nvSpPr>
          <p:cNvPr id="2" name="Title 1">
            <a:extLst>
              <a:ext uri="{FF2B5EF4-FFF2-40B4-BE49-F238E27FC236}">
                <a16:creationId xmlns:a16="http://schemas.microsoft.com/office/drawing/2014/main" id="{A55EA872-B3C0-F6F0-64D2-88BFD98251F4}"/>
              </a:ext>
            </a:extLst>
          </p:cNvPr>
          <p:cNvSpPr>
            <a:spLocks noGrp="1"/>
          </p:cNvSpPr>
          <p:nvPr>
            <p:ph type="title"/>
          </p:nvPr>
        </p:nvSpPr>
        <p:spPr/>
        <p:txBody>
          <a:bodyPr/>
          <a:lstStyle/>
          <a:p>
            <a:endParaRPr lang="en-US" dirty="0"/>
          </a:p>
        </p:txBody>
      </p:sp>
      <p:graphicFrame>
        <p:nvGraphicFramePr>
          <p:cNvPr id="3" name="Diagram 2">
            <a:extLst>
              <a:ext uri="{FF2B5EF4-FFF2-40B4-BE49-F238E27FC236}">
                <a16:creationId xmlns:a16="http://schemas.microsoft.com/office/drawing/2014/main" id="{A45EB15C-3842-426A-6763-58BE969072F4}"/>
              </a:ext>
            </a:extLst>
          </p:cNvPr>
          <p:cNvGraphicFramePr/>
          <p:nvPr>
            <p:extLst>
              <p:ext uri="{D42A27DB-BD31-4B8C-83A1-F6EECF244321}">
                <p14:modId xmlns:p14="http://schemas.microsoft.com/office/powerpoint/2010/main" val="242258021"/>
              </p:ext>
            </p:extLst>
          </p:nvPr>
        </p:nvGraphicFramePr>
        <p:xfrm>
          <a:off x="1235917" y="695802"/>
          <a:ext cx="3665062" cy="56022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a:extLst>
              <a:ext uri="{FF2B5EF4-FFF2-40B4-BE49-F238E27FC236}">
                <a16:creationId xmlns:a16="http://schemas.microsoft.com/office/drawing/2014/main" id="{465F08F6-A82B-C238-ADD5-05DE7042B0F0}"/>
              </a:ext>
            </a:extLst>
          </p:cNvPr>
          <p:cNvSpPr txBox="1"/>
          <p:nvPr/>
        </p:nvSpPr>
        <p:spPr>
          <a:xfrm>
            <a:off x="7206915" y="6362782"/>
            <a:ext cx="3813990" cy="365822"/>
          </a:xfrm>
          <a:prstGeom prst="rect">
            <a:avLst/>
          </a:prstGeom>
          <a:noFill/>
        </p:spPr>
        <p:txBody>
          <a:bodyPr wrap="square">
            <a:spAutoFit/>
          </a:bodyPr>
          <a:lstStyle/>
          <a:p>
            <a:pPr algn="ctr"/>
            <a:r>
              <a:rPr lang="en-US" dirty="0"/>
              <a:t>(0.66</a:t>
            </a:r>
            <a:r>
              <a:rPr lang="en-IN" b="1" i="0" dirty="0">
                <a:solidFill>
                  <a:srgbClr val="202122"/>
                </a:solidFill>
                <a:effectLst/>
                <a:latin typeface="Arial" panose="020B0604020202020204" pitchFamily="34" charset="0"/>
              </a:rPr>
              <a:t>°</a:t>
            </a:r>
            <a:r>
              <a:rPr lang="en-US" dirty="0"/>
              <a:t> x 0.66</a:t>
            </a:r>
            <a:r>
              <a:rPr lang="en-IN" b="1" i="0" dirty="0">
                <a:solidFill>
                  <a:srgbClr val="202122"/>
                </a:solidFill>
                <a:effectLst/>
                <a:latin typeface="Arial" panose="020B0604020202020204" pitchFamily="34" charset="0"/>
              </a:rPr>
              <a:t>°</a:t>
            </a:r>
            <a:r>
              <a:rPr lang="en-US" dirty="0"/>
              <a:t>)</a:t>
            </a:r>
          </a:p>
        </p:txBody>
      </p:sp>
      <p:cxnSp>
        <p:nvCxnSpPr>
          <p:cNvPr id="14" name="Straight Arrow Connector 13">
            <a:extLst>
              <a:ext uri="{FF2B5EF4-FFF2-40B4-BE49-F238E27FC236}">
                <a16:creationId xmlns:a16="http://schemas.microsoft.com/office/drawing/2014/main" id="{A40D805A-9B17-3821-FAC0-61791DF4BB86}"/>
              </a:ext>
            </a:extLst>
          </p:cNvPr>
          <p:cNvCxnSpPr/>
          <p:nvPr/>
        </p:nvCxnSpPr>
        <p:spPr>
          <a:xfrm>
            <a:off x="6300860" y="6409426"/>
            <a:ext cx="56261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47CFA0-0B08-ED65-4CA9-14907C2FF82F}"/>
              </a:ext>
            </a:extLst>
          </p:cNvPr>
          <p:cNvSpPr txBox="1"/>
          <p:nvPr/>
        </p:nvSpPr>
        <p:spPr>
          <a:xfrm>
            <a:off x="11725835" y="6497455"/>
            <a:ext cx="466165" cy="369332"/>
          </a:xfrm>
          <a:prstGeom prst="rect">
            <a:avLst/>
          </a:prstGeom>
          <a:noFill/>
        </p:spPr>
        <p:txBody>
          <a:bodyPr wrap="square">
            <a:spAutoFit/>
          </a:bodyPr>
          <a:lstStyle/>
          <a:p>
            <a:r>
              <a:rPr lang="en-GB" i="1" dirty="0"/>
              <a:t>11</a:t>
            </a:r>
            <a:endParaRPr lang="en-US" dirty="0"/>
          </a:p>
        </p:txBody>
      </p:sp>
    </p:spTree>
    <p:extLst>
      <p:ext uri="{BB962C8B-B14F-4D97-AF65-F5344CB8AC3E}">
        <p14:creationId xmlns:p14="http://schemas.microsoft.com/office/powerpoint/2010/main" val="111879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A1C588-A464-4DB2-DF9E-9264FB6DB20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5CEE5D4-1A4B-92F2-70AF-A886D55A2E82}"/>
              </a:ext>
            </a:extLst>
          </p:cNvPr>
          <p:cNvPicPr>
            <a:picLocks noChangeAspect="1"/>
          </p:cNvPicPr>
          <p:nvPr/>
        </p:nvPicPr>
        <p:blipFill>
          <a:blip r:embed="rId3"/>
          <a:stretch>
            <a:fillRect/>
          </a:stretch>
        </p:blipFill>
        <p:spPr>
          <a:xfrm>
            <a:off x="6322125" y="664830"/>
            <a:ext cx="5626100" cy="5613400"/>
          </a:xfrm>
          <a:prstGeom prst="rect">
            <a:avLst/>
          </a:prstGeom>
        </p:spPr>
      </p:pic>
      <p:cxnSp>
        <p:nvCxnSpPr>
          <p:cNvPr id="10" name="Straight Arrow Connector 9">
            <a:extLst>
              <a:ext uri="{FF2B5EF4-FFF2-40B4-BE49-F238E27FC236}">
                <a16:creationId xmlns:a16="http://schemas.microsoft.com/office/drawing/2014/main" id="{2C948709-A68C-EF86-2982-BD1D582802DC}"/>
              </a:ext>
            </a:extLst>
          </p:cNvPr>
          <p:cNvCxnSpPr/>
          <p:nvPr/>
        </p:nvCxnSpPr>
        <p:spPr>
          <a:xfrm>
            <a:off x="6300860" y="6409426"/>
            <a:ext cx="56261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CCC010B-0F91-DC9A-E4D3-86E80546A261}"/>
              </a:ext>
            </a:extLst>
          </p:cNvPr>
          <p:cNvSpPr txBox="1"/>
          <p:nvPr/>
        </p:nvSpPr>
        <p:spPr>
          <a:xfrm>
            <a:off x="7206915" y="6362782"/>
            <a:ext cx="3813990" cy="365822"/>
          </a:xfrm>
          <a:prstGeom prst="rect">
            <a:avLst/>
          </a:prstGeom>
          <a:noFill/>
        </p:spPr>
        <p:txBody>
          <a:bodyPr wrap="square">
            <a:spAutoFit/>
          </a:bodyPr>
          <a:lstStyle/>
          <a:p>
            <a:pPr algn="ctr"/>
            <a:r>
              <a:rPr lang="en-US" dirty="0"/>
              <a:t>(0.66</a:t>
            </a:r>
            <a:r>
              <a:rPr lang="en-IN" b="1" i="0" dirty="0">
                <a:solidFill>
                  <a:srgbClr val="202122"/>
                </a:solidFill>
                <a:effectLst/>
                <a:latin typeface="Arial" panose="020B0604020202020204" pitchFamily="34" charset="0"/>
              </a:rPr>
              <a:t>°</a:t>
            </a:r>
            <a:r>
              <a:rPr lang="en-US" dirty="0"/>
              <a:t> x 0.66</a:t>
            </a:r>
            <a:r>
              <a:rPr lang="en-IN" b="1" i="0" dirty="0">
                <a:solidFill>
                  <a:srgbClr val="202122"/>
                </a:solidFill>
                <a:effectLst/>
                <a:latin typeface="Arial" panose="020B0604020202020204" pitchFamily="34" charset="0"/>
              </a:rPr>
              <a:t>°</a:t>
            </a:r>
            <a:r>
              <a:rPr lang="en-US" dirty="0"/>
              <a:t>)</a:t>
            </a:r>
          </a:p>
        </p:txBody>
      </p:sp>
      <p:pic>
        <p:nvPicPr>
          <p:cNvPr id="5" name="Picture 4">
            <a:extLst>
              <a:ext uri="{FF2B5EF4-FFF2-40B4-BE49-F238E27FC236}">
                <a16:creationId xmlns:a16="http://schemas.microsoft.com/office/drawing/2014/main" id="{04A85327-4B10-AED3-A4DB-0B43B027336A}"/>
              </a:ext>
            </a:extLst>
          </p:cNvPr>
          <p:cNvPicPr>
            <a:picLocks noChangeAspect="1"/>
          </p:cNvPicPr>
          <p:nvPr/>
        </p:nvPicPr>
        <p:blipFill rotWithShape="1">
          <a:blip r:embed="rId4"/>
          <a:srcRect l="10838" t="11132" r="11599" b="11700"/>
          <a:stretch/>
        </p:blipFill>
        <p:spPr>
          <a:xfrm>
            <a:off x="8122457" y="789124"/>
            <a:ext cx="3647091" cy="3620403"/>
          </a:xfrm>
          <a:prstGeom prst="rect">
            <a:avLst/>
          </a:prstGeom>
          <a:ln>
            <a:solidFill>
              <a:srgbClr val="00B050"/>
            </a:solidFill>
          </a:ln>
        </p:spPr>
      </p:pic>
      <p:cxnSp>
        <p:nvCxnSpPr>
          <p:cNvPr id="9" name="Straight Arrow Connector 8">
            <a:extLst>
              <a:ext uri="{FF2B5EF4-FFF2-40B4-BE49-F238E27FC236}">
                <a16:creationId xmlns:a16="http://schemas.microsoft.com/office/drawing/2014/main" id="{5F0E06F3-D4BD-E939-AB42-36E3892862B4}"/>
              </a:ext>
            </a:extLst>
          </p:cNvPr>
          <p:cNvCxnSpPr>
            <a:cxnSpLocks/>
          </p:cNvCxnSpPr>
          <p:nvPr/>
        </p:nvCxnSpPr>
        <p:spPr>
          <a:xfrm flipH="1" flipV="1">
            <a:off x="8122457" y="4409527"/>
            <a:ext cx="885344" cy="665191"/>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a:extLst>
              <a:ext uri="{FF2B5EF4-FFF2-40B4-BE49-F238E27FC236}">
                <a16:creationId xmlns:a16="http://schemas.microsoft.com/office/drawing/2014/main" id="{0E1B1981-89E3-D2A9-0879-1611DA599028}"/>
              </a:ext>
            </a:extLst>
          </p:cNvPr>
          <p:cNvCxnSpPr>
            <a:cxnSpLocks/>
          </p:cNvCxnSpPr>
          <p:nvPr/>
        </p:nvCxnSpPr>
        <p:spPr>
          <a:xfrm flipV="1">
            <a:off x="9267777" y="4409527"/>
            <a:ext cx="2501771" cy="665191"/>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graphicFrame>
        <p:nvGraphicFramePr>
          <p:cNvPr id="14" name="Diagram 13">
            <a:extLst>
              <a:ext uri="{FF2B5EF4-FFF2-40B4-BE49-F238E27FC236}">
                <a16:creationId xmlns:a16="http://schemas.microsoft.com/office/drawing/2014/main" id="{65611D1A-C6F8-AA3E-0C96-88B7B466DB33}"/>
              </a:ext>
            </a:extLst>
          </p:cNvPr>
          <p:cNvGraphicFramePr/>
          <p:nvPr>
            <p:extLst>
              <p:ext uri="{D42A27DB-BD31-4B8C-83A1-F6EECF244321}">
                <p14:modId xmlns:p14="http://schemas.microsoft.com/office/powerpoint/2010/main" val="1990693516"/>
              </p:ext>
            </p:extLst>
          </p:nvPr>
        </p:nvGraphicFramePr>
        <p:xfrm>
          <a:off x="1235917" y="695802"/>
          <a:ext cx="3665062" cy="56022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ACD04233-F7CB-6578-B49C-5FFBEB1D1260}"/>
              </a:ext>
            </a:extLst>
          </p:cNvPr>
          <p:cNvSpPr txBox="1"/>
          <p:nvPr/>
        </p:nvSpPr>
        <p:spPr>
          <a:xfrm>
            <a:off x="11725835" y="6497455"/>
            <a:ext cx="466165" cy="369332"/>
          </a:xfrm>
          <a:prstGeom prst="rect">
            <a:avLst/>
          </a:prstGeom>
          <a:noFill/>
        </p:spPr>
        <p:txBody>
          <a:bodyPr wrap="square">
            <a:spAutoFit/>
          </a:bodyPr>
          <a:lstStyle/>
          <a:p>
            <a:r>
              <a:rPr lang="en-GB" i="1" dirty="0"/>
              <a:t>12</a:t>
            </a:r>
            <a:endParaRPr lang="en-US" dirty="0"/>
          </a:p>
        </p:txBody>
      </p:sp>
    </p:spTree>
    <p:extLst>
      <p:ext uri="{BB962C8B-B14F-4D97-AF65-F5344CB8AC3E}">
        <p14:creationId xmlns:p14="http://schemas.microsoft.com/office/powerpoint/2010/main" val="3497870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ED1D74-737C-6E68-D99E-9300C128EF69}"/>
              </a:ext>
            </a:extLst>
          </p:cNvPr>
          <p:cNvSpPr txBox="1"/>
          <p:nvPr/>
        </p:nvSpPr>
        <p:spPr>
          <a:xfrm>
            <a:off x="914400" y="267155"/>
            <a:ext cx="10574767" cy="461665"/>
          </a:xfrm>
          <a:prstGeom prst="rect">
            <a:avLst/>
          </a:prstGeom>
          <a:noFill/>
        </p:spPr>
        <p:txBody>
          <a:bodyPr wrap="square">
            <a:spAutoFit/>
          </a:bodyPr>
          <a:lstStyle/>
          <a:p>
            <a:pPr algn="ctr"/>
            <a:r>
              <a:rPr lang="en-US" sz="2400" dirty="0"/>
              <a:t>LOFAR (</a:t>
            </a:r>
            <a:r>
              <a:rPr lang="en-US" dirty="0">
                <a:solidFill>
                  <a:schemeClr val="accent5"/>
                </a:solidFill>
              </a:rPr>
              <a:t>Restoring Beam</a:t>
            </a:r>
            <a:r>
              <a:rPr lang="en-US" dirty="0"/>
              <a:t>: 6’’)</a:t>
            </a:r>
            <a:endParaRPr lang="en-US" sz="2400" dirty="0"/>
          </a:p>
        </p:txBody>
      </p:sp>
      <p:sp>
        <p:nvSpPr>
          <p:cNvPr id="12" name="TextBox 11">
            <a:extLst>
              <a:ext uri="{FF2B5EF4-FFF2-40B4-BE49-F238E27FC236}">
                <a16:creationId xmlns:a16="http://schemas.microsoft.com/office/drawing/2014/main" id="{9B1F5794-6857-79DA-66D5-CE1AEFC14393}"/>
              </a:ext>
            </a:extLst>
          </p:cNvPr>
          <p:cNvSpPr txBox="1"/>
          <p:nvPr/>
        </p:nvSpPr>
        <p:spPr>
          <a:xfrm>
            <a:off x="11725835" y="6497455"/>
            <a:ext cx="466165" cy="369332"/>
          </a:xfrm>
          <a:prstGeom prst="rect">
            <a:avLst/>
          </a:prstGeom>
          <a:noFill/>
        </p:spPr>
        <p:txBody>
          <a:bodyPr wrap="square">
            <a:spAutoFit/>
          </a:bodyPr>
          <a:lstStyle/>
          <a:p>
            <a:r>
              <a:rPr lang="en-GB" i="1" dirty="0"/>
              <a:t>13</a:t>
            </a:r>
            <a:endParaRPr lang="en-US" dirty="0"/>
          </a:p>
        </p:txBody>
      </p:sp>
      <p:grpSp>
        <p:nvGrpSpPr>
          <p:cNvPr id="7" name="Group 6">
            <a:extLst>
              <a:ext uri="{FF2B5EF4-FFF2-40B4-BE49-F238E27FC236}">
                <a16:creationId xmlns:a16="http://schemas.microsoft.com/office/drawing/2014/main" id="{EBA2B1ED-83A2-6D23-71E5-85F602384625}"/>
              </a:ext>
            </a:extLst>
          </p:cNvPr>
          <p:cNvGrpSpPr/>
          <p:nvPr/>
        </p:nvGrpSpPr>
        <p:grpSpPr>
          <a:xfrm>
            <a:off x="0" y="728820"/>
            <a:ext cx="12192000" cy="5770453"/>
            <a:chOff x="0" y="728820"/>
            <a:chExt cx="12192000" cy="5770453"/>
          </a:xfrm>
        </p:grpSpPr>
        <p:pic>
          <p:nvPicPr>
            <p:cNvPr id="5" name="Picture 4" descr="A close-up of a infrared image&#10;&#10;Description automatically generated">
              <a:extLst>
                <a:ext uri="{FF2B5EF4-FFF2-40B4-BE49-F238E27FC236}">
                  <a16:creationId xmlns:a16="http://schemas.microsoft.com/office/drawing/2014/main" id="{D2BE3ABF-585B-7623-7B65-DAF21F611E6D}"/>
                </a:ext>
              </a:extLst>
            </p:cNvPr>
            <p:cNvPicPr>
              <a:picLocks noChangeAspect="1"/>
            </p:cNvPicPr>
            <p:nvPr/>
          </p:nvPicPr>
          <p:blipFill>
            <a:blip r:embed="rId3"/>
            <a:stretch>
              <a:fillRect/>
            </a:stretch>
          </p:blipFill>
          <p:spPr>
            <a:xfrm>
              <a:off x="0" y="728820"/>
              <a:ext cx="12192000" cy="5770453"/>
            </a:xfrm>
            <a:prstGeom prst="rect">
              <a:avLst/>
            </a:prstGeom>
          </p:spPr>
        </p:pic>
        <p:sp>
          <p:nvSpPr>
            <p:cNvPr id="6" name="TextBox 5">
              <a:extLst>
                <a:ext uri="{FF2B5EF4-FFF2-40B4-BE49-F238E27FC236}">
                  <a16:creationId xmlns:a16="http://schemas.microsoft.com/office/drawing/2014/main" id="{06C23A33-57C7-4B5F-499C-10E2BF28FA69}"/>
                </a:ext>
              </a:extLst>
            </p:cNvPr>
            <p:cNvSpPr txBox="1"/>
            <p:nvPr/>
          </p:nvSpPr>
          <p:spPr>
            <a:xfrm>
              <a:off x="2034442" y="1870070"/>
              <a:ext cx="1215711" cy="461665"/>
            </a:xfrm>
            <a:prstGeom prst="rect">
              <a:avLst/>
            </a:prstGeom>
            <a:noFill/>
          </p:spPr>
          <p:txBody>
            <a:bodyPr wrap="square">
              <a:spAutoFit/>
            </a:bodyPr>
            <a:lstStyle/>
            <a:p>
              <a:r>
                <a:rPr lang="en-US" sz="2400" dirty="0"/>
                <a:t>10”</a:t>
              </a:r>
            </a:p>
          </p:txBody>
        </p:sp>
      </p:grpSp>
    </p:spTree>
    <p:extLst>
      <p:ext uri="{BB962C8B-B14F-4D97-AF65-F5344CB8AC3E}">
        <p14:creationId xmlns:p14="http://schemas.microsoft.com/office/powerpoint/2010/main" val="3838740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13E14B-B18A-2E90-F105-7740FFDF82F2}"/>
              </a:ext>
            </a:extLst>
          </p:cNvPr>
          <p:cNvGrpSpPr/>
          <p:nvPr/>
        </p:nvGrpSpPr>
        <p:grpSpPr>
          <a:xfrm>
            <a:off x="0" y="66946"/>
            <a:ext cx="5402217" cy="2556860"/>
            <a:chOff x="0" y="153708"/>
            <a:chExt cx="12192000" cy="5770453"/>
          </a:xfrm>
        </p:grpSpPr>
        <p:pic>
          <p:nvPicPr>
            <p:cNvPr id="7" name="Picture 6" descr="A close-up of a infrared image&#10;&#10;Description automatically generated">
              <a:extLst>
                <a:ext uri="{FF2B5EF4-FFF2-40B4-BE49-F238E27FC236}">
                  <a16:creationId xmlns:a16="http://schemas.microsoft.com/office/drawing/2014/main" id="{001ACC8B-DAA7-8D43-301D-7911C1D68643}"/>
                </a:ext>
              </a:extLst>
            </p:cNvPr>
            <p:cNvPicPr>
              <a:picLocks noChangeAspect="1"/>
            </p:cNvPicPr>
            <p:nvPr/>
          </p:nvPicPr>
          <p:blipFill>
            <a:blip r:embed="rId3"/>
            <a:stretch>
              <a:fillRect/>
            </a:stretch>
          </p:blipFill>
          <p:spPr>
            <a:xfrm>
              <a:off x="0" y="153708"/>
              <a:ext cx="12192000" cy="5770453"/>
            </a:xfrm>
            <a:prstGeom prst="rect">
              <a:avLst/>
            </a:prstGeom>
          </p:spPr>
        </p:pic>
        <p:sp>
          <p:nvSpPr>
            <p:cNvPr id="8" name="TextBox 7">
              <a:extLst>
                <a:ext uri="{FF2B5EF4-FFF2-40B4-BE49-F238E27FC236}">
                  <a16:creationId xmlns:a16="http://schemas.microsoft.com/office/drawing/2014/main" id="{567B8CDF-64D9-5A89-8C9B-A774DDF36119}"/>
                </a:ext>
              </a:extLst>
            </p:cNvPr>
            <p:cNvSpPr txBox="1"/>
            <p:nvPr/>
          </p:nvSpPr>
          <p:spPr>
            <a:xfrm>
              <a:off x="1865292" y="1159634"/>
              <a:ext cx="1215712" cy="625146"/>
            </a:xfrm>
            <a:prstGeom prst="rect">
              <a:avLst/>
            </a:prstGeom>
            <a:noFill/>
          </p:spPr>
          <p:txBody>
            <a:bodyPr wrap="square">
              <a:spAutoFit/>
            </a:bodyPr>
            <a:lstStyle/>
            <a:p>
              <a:r>
                <a:rPr lang="en-US" sz="1200" dirty="0"/>
                <a:t>10”</a:t>
              </a:r>
            </a:p>
          </p:txBody>
        </p:sp>
      </p:grpSp>
      <p:sp>
        <p:nvSpPr>
          <p:cNvPr id="12" name="TextBox 11">
            <a:extLst>
              <a:ext uri="{FF2B5EF4-FFF2-40B4-BE49-F238E27FC236}">
                <a16:creationId xmlns:a16="http://schemas.microsoft.com/office/drawing/2014/main" id="{9B1F5794-6857-79DA-66D5-CE1AEFC14393}"/>
              </a:ext>
            </a:extLst>
          </p:cNvPr>
          <p:cNvSpPr txBox="1"/>
          <p:nvPr/>
        </p:nvSpPr>
        <p:spPr>
          <a:xfrm>
            <a:off x="11725835" y="6497455"/>
            <a:ext cx="466165" cy="369332"/>
          </a:xfrm>
          <a:prstGeom prst="rect">
            <a:avLst/>
          </a:prstGeom>
          <a:noFill/>
        </p:spPr>
        <p:txBody>
          <a:bodyPr wrap="square">
            <a:spAutoFit/>
          </a:bodyPr>
          <a:lstStyle/>
          <a:p>
            <a:r>
              <a:rPr lang="en-GB" i="1" dirty="0"/>
              <a:t>13</a:t>
            </a:r>
            <a:endParaRPr lang="en-US" dirty="0"/>
          </a:p>
        </p:txBody>
      </p:sp>
      <p:sp>
        <p:nvSpPr>
          <p:cNvPr id="4" name="TextBox 3">
            <a:extLst>
              <a:ext uri="{FF2B5EF4-FFF2-40B4-BE49-F238E27FC236}">
                <a16:creationId xmlns:a16="http://schemas.microsoft.com/office/drawing/2014/main" id="{E10ACDE6-B5AC-5EB9-7A89-69B28F2F79E3}"/>
              </a:ext>
            </a:extLst>
          </p:cNvPr>
          <p:cNvSpPr txBox="1"/>
          <p:nvPr/>
        </p:nvSpPr>
        <p:spPr>
          <a:xfrm>
            <a:off x="4456105" y="5897290"/>
            <a:ext cx="7432745" cy="1200329"/>
          </a:xfrm>
          <a:prstGeom prst="rect">
            <a:avLst/>
          </a:prstGeom>
          <a:noFill/>
        </p:spPr>
        <p:txBody>
          <a:bodyPr wrap="square">
            <a:spAutoFit/>
          </a:bodyPr>
          <a:lstStyle/>
          <a:p>
            <a:pPr algn="ctr"/>
            <a:r>
              <a:rPr lang="en-IN" dirty="0">
                <a:solidFill>
                  <a:srgbClr val="15EF26"/>
                </a:solidFill>
              </a:rPr>
              <a:t>OJ287</a:t>
            </a:r>
            <a:r>
              <a:rPr lang="en-IN" dirty="0"/>
              <a:t> in Chandra </a:t>
            </a:r>
            <a:r>
              <a:rPr lang="en-IN" b="0" i="0" dirty="0">
                <a:solidFill>
                  <a:srgbClr val="15EF26"/>
                </a:solidFill>
                <a:effectLst/>
              </a:rPr>
              <a:t>X-ray (0.2 – 6keV)</a:t>
            </a:r>
            <a:br>
              <a:rPr lang="en-IN" b="0" i="0" dirty="0">
                <a:solidFill>
                  <a:srgbClr val="15EF26"/>
                </a:solidFill>
                <a:effectLst/>
              </a:rPr>
            </a:br>
            <a:r>
              <a:rPr lang="en-IN" b="0" i="0" dirty="0">
                <a:effectLst/>
              </a:rPr>
              <a:t>(convolved with a Gaussian kernel of FWHM= 0.5’’)</a:t>
            </a:r>
            <a:br>
              <a:rPr lang="en-IN" dirty="0"/>
            </a:br>
            <a:r>
              <a:rPr lang="en-IN" b="0" i="1" dirty="0" err="1">
                <a:effectLst/>
              </a:rPr>
              <a:t>Marscher</a:t>
            </a:r>
            <a:r>
              <a:rPr lang="en-IN" b="0" i="1" dirty="0">
                <a:effectLst/>
              </a:rPr>
              <a:t>, A.P., </a:t>
            </a:r>
            <a:r>
              <a:rPr lang="en-IN" b="0" i="1" dirty="0" err="1">
                <a:effectLst/>
              </a:rPr>
              <a:t>Jorstad</a:t>
            </a:r>
            <a:r>
              <a:rPr lang="en-IN" b="0" i="1" dirty="0">
                <a:effectLst/>
              </a:rPr>
              <a:t>, S.G. (2011)</a:t>
            </a:r>
          </a:p>
          <a:p>
            <a:pPr algn="ctr"/>
            <a:endParaRPr lang="en-US" i="1" dirty="0"/>
          </a:p>
        </p:txBody>
      </p:sp>
      <p:sp>
        <p:nvSpPr>
          <p:cNvPr id="6" name="TextBox 5">
            <a:extLst>
              <a:ext uri="{FF2B5EF4-FFF2-40B4-BE49-F238E27FC236}">
                <a16:creationId xmlns:a16="http://schemas.microsoft.com/office/drawing/2014/main" id="{2BDDFF0F-8227-3EBB-2C51-998AE228C26E}"/>
              </a:ext>
            </a:extLst>
          </p:cNvPr>
          <p:cNvSpPr txBox="1"/>
          <p:nvPr/>
        </p:nvSpPr>
        <p:spPr>
          <a:xfrm>
            <a:off x="4043120" y="101229"/>
            <a:ext cx="1215711" cy="369332"/>
          </a:xfrm>
          <a:prstGeom prst="rect">
            <a:avLst/>
          </a:prstGeom>
          <a:noFill/>
        </p:spPr>
        <p:txBody>
          <a:bodyPr wrap="square">
            <a:spAutoFit/>
          </a:bodyPr>
          <a:lstStyle/>
          <a:p>
            <a:r>
              <a:rPr lang="en-US" dirty="0"/>
              <a:t>6’’ LOFAR</a:t>
            </a:r>
          </a:p>
        </p:txBody>
      </p:sp>
      <p:pic>
        <p:nvPicPr>
          <p:cNvPr id="1026" name="Picture 2" descr="Figure 1.">
            <a:extLst>
              <a:ext uri="{FF2B5EF4-FFF2-40B4-BE49-F238E27FC236}">
                <a16:creationId xmlns:a16="http://schemas.microsoft.com/office/drawing/2014/main" id="{C033D33B-DC24-61A0-1AAF-FA4850E64A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2" r="4663" b="8840"/>
          <a:stretch/>
        </p:blipFill>
        <p:spPr bwMode="auto">
          <a:xfrm>
            <a:off x="4456105" y="546473"/>
            <a:ext cx="7432745" cy="539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456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up of a space image&#10;&#10;Description automatically generated">
            <a:extLst>
              <a:ext uri="{FF2B5EF4-FFF2-40B4-BE49-F238E27FC236}">
                <a16:creationId xmlns:a16="http://schemas.microsoft.com/office/drawing/2014/main" id="{B9818988-4B2B-C105-6E14-E18660FD644C}"/>
              </a:ext>
            </a:extLst>
          </p:cNvPr>
          <p:cNvPicPr>
            <a:picLocks noChangeAspect="1"/>
          </p:cNvPicPr>
          <p:nvPr/>
        </p:nvPicPr>
        <p:blipFill>
          <a:blip r:embed="rId3"/>
          <a:stretch>
            <a:fillRect/>
          </a:stretch>
        </p:blipFill>
        <p:spPr>
          <a:xfrm>
            <a:off x="2424084" y="2234863"/>
            <a:ext cx="9767916" cy="4623138"/>
          </a:xfrm>
          <a:prstGeom prst="rect">
            <a:avLst/>
          </a:prstGeom>
        </p:spPr>
      </p:pic>
      <p:sp>
        <p:nvSpPr>
          <p:cNvPr id="24" name="TextBox 23">
            <a:extLst>
              <a:ext uri="{FF2B5EF4-FFF2-40B4-BE49-F238E27FC236}">
                <a16:creationId xmlns:a16="http://schemas.microsoft.com/office/drawing/2014/main" id="{25BA12F0-5E40-2D8B-BF1F-46AF6C9B65AA}"/>
              </a:ext>
            </a:extLst>
          </p:cNvPr>
          <p:cNvSpPr txBox="1"/>
          <p:nvPr/>
        </p:nvSpPr>
        <p:spPr>
          <a:xfrm>
            <a:off x="3925791" y="3399020"/>
            <a:ext cx="7637488" cy="369332"/>
          </a:xfrm>
          <a:prstGeom prst="rect">
            <a:avLst/>
          </a:prstGeom>
          <a:noFill/>
        </p:spPr>
        <p:txBody>
          <a:bodyPr wrap="square">
            <a:spAutoFit/>
          </a:bodyPr>
          <a:lstStyle/>
          <a:p>
            <a:r>
              <a:rPr lang="en-US" sz="1800" dirty="0"/>
              <a:t>5”</a:t>
            </a:r>
          </a:p>
        </p:txBody>
      </p:sp>
      <p:grpSp>
        <p:nvGrpSpPr>
          <p:cNvPr id="11" name="Group 10">
            <a:extLst>
              <a:ext uri="{FF2B5EF4-FFF2-40B4-BE49-F238E27FC236}">
                <a16:creationId xmlns:a16="http://schemas.microsoft.com/office/drawing/2014/main" id="{71ABCB0A-8A11-A0B1-BFD1-F97B6A28A77C}"/>
              </a:ext>
            </a:extLst>
          </p:cNvPr>
          <p:cNvGrpSpPr/>
          <p:nvPr/>
        </p:nvGrpSpPr>
        <p:grpSpPr>
          <a:xfrm>
            <a:off x="1" y="66946"/>
            <a:ext cx="4534012" cy="2145940"/>
            <a:chOff x="0" y="153708"/>
            <a:chExt cx="12192000" cy="5770453"/>
          </a:xfrm>
        </p:grpSpPr>
        <p:pic>
          <p:nvPicPr>
            <p:cNvPr id="12" name="Picture 11" descr="A close-up of a infrared image&#10;&#10;Description automatically generated">
              <a:extLst>
                <a:ext uri="{FF2B5EF4-FFF2-40B4-BE49-F238E27FC236}">
                  <a16:creationId xmlns:a16="http://schemas.microsoft.com/office/drawing/2014/main" id="{EA4B0536-14EE-29F7-C6DB-56DDF741C259}"/>
                </a:ext>
              </a:extLst>
            </p:cNvPr>
            <p:cNvPicPr>
              <a:picLocks noChangeAspect="1"/>
            </p:cNvPicPr>
            <p:nvPr/>
          </p:nvPicPr>
          <p:blipFill>
            <a:blip r:embed="rId4"/>
            <a:stretch>
              <a:fillRect/>
            </a:stretch>
          </p:blipFill>
          <p:spPr>
            <a:xfrm>
              <a:off x="0" y="153708"/>
              <a:ext cx="12192000" cy="5770453"/>
            </a:xfrm>
            <a:prstGeom prst="rect">
              <a:avLst/>
            </a:prstGeom>
          </p:spPr>
        </p:pic>
        <p:sp>
          <p:nvSpPr>
            <p:cNvPr id="13" name="TextBox 12">
              <a:extLst>
                <a:ext uri="{FF2B5EF4-FFF2-40B4-BE49-F238E27FC236}">
                  <a16:creationId xmlns:a16="http://schemas.microsoft.com/office/drawing/2014/main" id="{4172C00A-1311-668C-EEA4-5C2D20215263}"/>
                </a:ext>
              </a:extLst>
            </p:cNvPr>
            <p:cNvSpPr txBox="1"/>
            <p:nvPr/>
          </p:nvSpPr>
          <p:spPr>
            <a:xfrm>
              <a:off x="1824985" y="1038709"/>
              <a:ext cx="1215712" cy="625146"/>
            </a:xfrm>
            <a:prstGeom prst="rect">
              <a:avLst/>
            </a:prstGeom>
            <a:noFill/>
          </p:spPr>
          <p:txBody>
            <a:bodyPr wrap="square">
              <a:spAutoFit/>
            </a:bodyPr>
            <a:lstStyle/>
            <a:p>
              <a:r>
                <a:rPr lang="en-US" sz="1200" dirty="0"/>
                <a:t>10”</a:t>
              </a:r>
            </a:p>
          </p:txBody>
        </p:sp>
      </p:grpSp>
      <p:sp>
        <p:nvSpPr>
          <p:cNvPr id="4" name="TextBox 3">
            <a:extLst>
              <a:ext uri="{FF2B5EF4-FFF2-40B4-BE49-F238E27FC236}">
                <a16:creationId xmlns:a16="http://schemas.microsoft.com/office/drawing/2014/main" id="{8C9017E0-4CA8-CE2B-503A-5162BC3E4BAA}"/>
              </a:ext>
            </a:extLst>
          </p:cNvPr>
          <p:cNvSpPr txBox="1"/>
          <p:nvPr/>
        </p:nvSpPr>
        <p:spPr>
          <a:xfrm>
            <a:off x="3340250" y="44970"/>
            <a:ext cx="1081143" cy="369332"/>
          </a:xfrm>
          <a:prstGeom prst="rect">
            <a:avLst/>
          </a:prstGeom>
          <a:noFill/>
        </p:spPr>
        <p:txBody>
          <a:bodyPr wrap="square">
            <a:spAutoFit/>
          </a:bodyPr>
          <a:lstStyle/>
          <a:p>
            <a:r>
              <a:rPr lang="en-US" dirty="0"/>
              <a:t>6’’ LOFAR</a:t>
            </a:r>
          </a:p>
        </p:txBody>
      </p:sp>
      <p:sp>
        <p:nvSpPr>
          <p:cNvPr id="8" name="TextBox 7">
            <a:extLst>
              <a:ext uri="{FF2B5EF4-FFF2-40B4-BE49-F238E27FC236}">
                <a16:creationId xmlns:a16="http://schemas.microsoft.com/office/drawing/2014/main" id="{A9D588F2-FD77-0B69-8D3D-5A55316F3977}"/>
              </a:ext>
            </a:extLst>
          </p:cNvPr>
          <p:cNvSpPr txBox="1"/>
          <p:nvPr/>
        </p:nvSpPr>
        <p:spPr>
          <a:xfrm>
            <a:off x="11725835" y="6497455"/>
            <a:ext cx="466165" cy="369332"/>
          </a:xfrm>
          <a:prstGeom prst="rect">
            <a:avLst/>
          </a:prstGeom>
          <a:noFill/>
        </p:spPr>
        <p:txBody>
          <a:bodyPr wrap="square">
            <a:spAutoFit/>
          </a:bodyPr>
          <a:lstStyle/>
          <a:p>
            <a:r>
              <a:rPr lang="en-GB" i="1" dirty="0"/>
              <a:t>13</a:t>
            </a:r>
            <a:endParaRPr lang="en-US" dirty="0"/>
          </a:p>
        </p:txBody>
      </p:sp>
      <p:pic>
        <p:nvPicPr>
          <p:cNvPr id="3" name="Picture 2" descr="Figure 1.">
            <a:extLst>
              <a:ext uri="{FF2B5EF4-FFF2-40B4-BE49-F238E27FC236}">
                <a16:creationId xmlns:a16="http://schemas.microsoft.com/office/drawing/2014/main" id="{2F9EF5CC-A504-7BB0-C3D0-4F12ED3AC8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32" r="4663" b="8840"/>
          <a:stretch/>
        </p:blipFill>
        <p:spPr bwMode="auto">
          <a:xfrm>
            <a:off x="9400461" y="72693"/>
            <a:ext cx="2558456" cy="185618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105A29A-7C01-FEC3-23A1-527415C512B9}"/>
              </a:ext>
            </a:extLst>
          </p:cNvPr>
          <p:cNvSpPr txBox="1"/>
          <p:nvPr/>
        </p:nvSpPr>
        <p:spPr>
          <a:xfrm>
            <a:off x="6572387" y="2296822"/>
            <a:ext cx="8638391" cy="461665"/>
          </a:xfrm>
          <a:prstGeom prst="rect">
            <a:avLst/>
          </a:prstGeom>
          <a:noFill/>
        </p:spPr>
        <p:txBody>
          <a:bodyPr wrap="square">
            <a:spAutoFit/>
          </a:bodyPr>
          <a:lstStyle/>
          <a:p>
            <a:pPr algn="ctr"/>
            <a:r>
              <a:rPr lang="en-US" sz="2400" dirty="0"/>
              <a:t>1.5’’ LOFAR</a:t>
            </a:r>
          </a:p>
        </p:txBody>
      </p:sp>
    </p:spTree>
    <p:extLst>
      <p:ext uri="{BB962C8B-B14F-4D97-AF65-F5344CB8AC3E}">
        <p14:creationId xmlns:p14="http://schemas.microsoft.com/office/powerpoint/2010/main" val="29204912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EC92ED0A-77D6-5EE2-A176-B2D8292687FD}"/>
              </a:ext>
            </a:extLst>
          </p:cNvPr>
          <p:cNvGrpSpPr/>
          <p:nvPr/>
        </p:nvGrpSpPr>
        <p:grpSpPr>
          <a:xfrm>
            <a:off x="1" y="66946"/>
            <a:ext cx="4534012" cy="2145940"/>
            <a:chOff x="0" y="153708"/>
            <a:chExt cx="12192000" cy="5770453"/>
          </a:xfrm>
        </p:grpSpPr>
        <p:pic>
          <p:nvPicPr>
            <p:cNvPr id="35" name="Picture 34" descr="A close-up of a infrared image&#10;&#10;Description automatically generated">
              <a:extLst>
                <a:ext uri="{FF2B5EF4-FFF2-40B4-BE49-F238E27FC236}">
                  <a16:creationId xmlns:a16="http://schemas.microsoft.com/office/drawing/2014/main" id="{DD391A75-04E1-8B5C-D496-8F23A570767C}"/>
                </a:ext>
              </a:extLst>
            </p:cNvPr>
            <p:cNvPicPr>
              <a:picLocks noChangeAspect="1"/>
            </p:cNvPicPr>
            <p:nvPr/>
          </p:nvPicPr>
          <p:blipFill>
            <a:blip r:embed="rId3"/>
            <a:stretch>
              <a:fillRect/>
            </a:stretch>
          </p:blipFill>
          <p:spPr>
            <a:xfrm>
              <a:off x="0" y="153708"/>
              <a:ext cx="12192000" cy="5770453"/>
            </a:xfrm>
            <a:prstGeom prst="rect">
              <a:avLst/>
            </a:prstGeom>
          </p:spPr>
        </p:pic>
        <p:sp>
          <p:nvSpPr>
            <p:cNvPr id="36" name="TextBox 35">
              <a:extLst>
                <a:ext uri="{FF2B5EF4-FFF2-40B4-BE49-F238E27FC236}">
                  <a16:creationId xmlns:a16="http://schemas.microsoft.com/office/drawing/2014/main" id="{BF50C59A-D66D-2C9E-C7D3-78976C1C4AE8}"/>
                </a:ext>
              </a:extLst>
            </p:cNvPr>
            <p:cNvSpPr txBox="1"/>
            <p:nvPr/>
          </p:nvSpPr>
          <p:spPr>
            <a:xfrm>
              <a:off x="1824985" y="1038709"/>
              <a:ext cx="1215712" cy="625146"/>
            </a:xfrm>
            <a:prstGeom prst="rect">
              <a:avLst/>
            </a:prstGeom>
            <a:noFill/>
          </p:spPr>
          <p:txBody>
            <a:bodyPr wrap="square">
              <a:spAutoFit/>
            </a:bodyPr>
            <a:lstStyle/>
            <a:p>
              <a:r>
                <a:rPr lang="en-US" sz="1200" dirty="0"/>
                <a:t>10”</a:t>
              </a:r>
            </a:p>
          </p:txBody>
        </p:sp>
      </p:grpSp>
      <p:grpSp>
        <p:nvGrpSpPr>
          <p:cNvPr id="38" name="Group 37">
            <a:extLst>
              <a:ext uri="{FF2B5EF4-FFF2-40B4-BE49-F238E27FC236}">
                <a16:creationId xmlns:a16="http://schemas.microsoft.com/office/drawing/2014/main" id="{629D97A4-4B33-BA22-C27D-B277BE4825A3}"/>
              </a:ext>
            </a:extLst>
          </p:cNvPr>
          <p:cNvGrpSpPr/>
          <p:nvPr/>
        </p:nvGrpSpPr>
        <p:grpSpPr>
          <a:xfrm>
            <a:off x="2424084" y="2234863"/>
            <a:ext cx="12786694" cy="4623138"/>
            <a:chOff x="2424084" y="2234863"/>
            <a:chExt cx="12786694" cy="4623138"/>
          </a:xfrm>
        </p:grpSpPr>
        <p:grpSp>
          <p:nvGrpSpPr>
            <p:cNvPr id="24" name="Group 23">
              <a:extLst>
                <a:ext uri="{FF2B5EF4-FFF2-40B4-BE49-F238E27FC236}">
                  <a16:creationId xmlns:a16="http://schemas.microsoft.com/office/drawing/2014/main" id="{A1D41550-7AC5-C812-295B-C8BFE53B6130}"/>
                </a:ext>
              </a:extLst>
            </p:cNvPr>
            <p:cNvGrpSpPr/>
            <p:nvPr/>
          </p:nvGrpSpPr>
          <p:grpSpPr>
            <a:xfrm>
              <a:off x="2424084" y="2234863"/>
              <a:ext cx="9767916" cy="4623138"/>
              <a:chOff x="2424084" y="2234863"/>
              <a:chExt cx="9767916" cy="4623138"/>
            </a:xfrm>
          </p:grpSpPr>
          <p:pic>
            <p:nvPicPr>
              <p:cNvPr id="25" name="Picture 24" descr="A close-up of a space image&#10;&#10;Description automatically generated">
                <a:extLst>
                  <a:ext uri="{FF2B5EF4-FFF2-40B4-BE49-F238E27FC236}">
                    <a16:creationId xmlns:a16="http://schemas.microsoft.com/office/drawing/2014/main" id="{16DB8857-7E2A-4BB7-BA33-3B4F29E01516}"/>
                  </a:ext>
                </a:extLst>
              </p:cNvPr>
              <p:cNvPicPr>
                <a:picLocks noChangeAspect="1"/>
              </p:cNvPicPr>
              <p:nvPr/>
            </p:nvPicPr>
            <p:blipFill>
              <a:blip r:embed="rId4"/>
              <a:stretch>
                <a:fillRect/>
              </a:stretch>
            </p:blipFill>
            <p:spPr>
              <a:xfrm>
                <a:off x="2424084" y="2234863"/>
                <a:ext cx="9767916" cy="4623138"/>
              </a:xfrm>
              <a:prstGeom prst="rect">
                <a:avLst/>
              </a:prstGeom>
            </p:spPr>
          </p:pic>
          <p:sp>
            <p:nvSpPr>
              <p:cNvPr id="27" name="TextBox 26">
                <a:extLst>
                  <a:ext uri="{FF2B5EF4-FFF2-40B4-BE49-F238E27FC236}">
                    <a16:creationId xmlns:a16="http://schemas.microsoft.com/office/drawing/2014/main" id="{704286F8-4A47-BF26-40A9-08C5243B7A2D}"/>
                  </a:ext>
                </a:extLst>
              </p:cNvPr>
              <p:cNvSpPr txBox="1"/>
              <p:nvPr/>
            </p:nvSpPr>
            <p:spPr>
              <a:xfrm>
                <a:off x="3925791" y="3399020"/>
                <a:ext cx="7637488" cy="369332"/>
              </a:xfrm>
              <a:prstGeom prst="rect">
                <a:avLst/>
              </a:prstGeom>
              <a:noFill/>
            </p:spPr>
            <p:txBody>
              <a:bodyPr wrap="square">
                <a:spAutoFit/>
              </a:bodyPr>
              <a:lstStyle/>
              <a:p>
                <a:r>
                  <a:rPr lang="en-US" sz="1800" dirty="0"/>
                  <a:t>5”</a:t>
                </a:r>
              </a:p>
            </p:txBody>
          </p:sp>
        </p:grpSp>
        <p:sp>
          <p:nvSpPr>
            <p:cNvPr id="6" name="TextBox 5">
              <a:extLst>
                <a:ext uri="{FF2B5EF4-FFF2-40B4-BE49-F238E27FC236}">
                  <a16:creationId xmlns:a16="http://schemas.microsoft.com/office/drawing/2014/main" id="{464EF7B7-E100-F22A-C8F0-59D50A814D3D}"/>
                </a:ext>
              </a:extLst>
            </p:cNvPr>
            <p:cNvSpPr txBox="1"/>
            <p:nvPr/>
          </p:nvSpPr>
          <p:spPr>
            <a:xfrm>
              <a:off x="6572387" y="2296822"/>
              <a:ext cx="8638391" cy="461665"/>
            </a:xfrm>
            <a:prstGeom prst="rect">
              <a:avLst/>
            </a:prstGeom>
            <a:noFill/>
          </p:spPr>
          <p:txBody>
            <a:bodyPr wrap="square">
              <a:spAutoFit/>
            </a:bodyPr>
            <a:lstStyle/>
            <a:p>
              <a:pPr algn="ctr"/>
              <a:r>
                <a:rPr lang="en-US" sz="2400" dirty="0"/>
                <a:t>1.5’’ LOFAR</a:t>
              </a:r>
            </a:p>
          </p:txBody>
        </p:sp>
      </p:grpSp>
      <p:sp>
        <p:nvSpPr>
          <p:cNvPr id="8" name="TextBox 7">
            <a:extLst>
              <a:ext uri="{FF2B5EF4-FFF2-40B4-BE49-F238E27FC236}">
                <a16:creationId xmlns:a16="http://schemas.microsoft.com/office/drawing/2014/main" id="{A9D588F2-FD77-0B69-8D3D-5A55316F3977}"/>
              </a:ext>
            </a:extLst>
          </p:cNvPr>
          <p:cNvSpPr txBox="1"/>
          <p:nvPr/>
        </p:nvSpPr>
        <p:spPr>
          <a:xfrm>
            <a:off x="11725835" y="6497455"/>
            <a:ext cx="466165" cy="369332"/>
          </a:xfrm>
          <a:prstGeom prst="rect">
            <a:avLst/>
          </a:prstGeom>
          <a:noFill/>
        </p:spPr>
        <p:txBody>
          <a:bodyPr wrap="square">
            <a:spAutoFit/>
          </a:bodyPr>
          <a:lstStyle/>
          <a:p>
            <a:r>
              <a:rPr lang="en-GB" i="1" dirty="0"/>
              <a:t>13</a:t>
            </a:r>
            <a:endParaRPr lang="en-US" dirty="0"/>
          </a:p>
        </p:txBody>
      </p:sp>
      <p:sp>
        <p:nvSpPr>
          <p:cNvPr id="2" name="Oval 1">
            <a:extLst>
              <a:ext uri="{FF2B5EF4-FFF2-40B4-BE49-F238E27FC236}">
                <a16:creationId xmlns:a16="http://schemas.microsoft.com/office/drawing/2014/main" id="{61F2594A-9A8B-646A-955F-3278C4DFCE42}"/>
              </a:ext>
            </a:extLst>
          </p:cNvPr>
          <p:cNvSpPr/>
          <p:nvPr/>
        </p:nvSpPr>
        <p:spPr>
          <a:xfrm>
            <a:off x="6768308" y="5178030"/>
            <a:ext cx="329184" cy="354154"/>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18C14EC-0B1D-EEB0-C544-2906F1B76B01}"/>
              </a:ext>
            </a:extLst>
          </p:cNvPr>
          <p:cNvSpPr/>
          <p:nvPr/>
        </p:nvSpPr>
        <p:spPr>
          <a:xfrm>
            <a:off x="6572387" y="5200152"/>
            <a:ext cx="163450" cy="22996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32E6FC6-3080-DC88-EDD0-024CA7877A4C}"/>
              </a:ext>
            </a:extLst>
          </p:cNvPr>
          <p:cNvSpPr/>
          <p:nvPr/>
        </p:nvSpPr>
        <p:spPr>
          <a:xfrm rot="2352468">
            <a:off x="7194619" y="5093722"/>
            <a:ext cx="371892" cy="50760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609A90-B88B-D034-7905-A55028FD8400}"/>
              </a:ext>
            </a:extLst>
          </p:cNvPr>
          <p:cNvSpPr/>
          <p:nvPr/>
        </p:nvSpPr>
        <p:spPr>
          <a:xfrm rot="19607624">
            <a:off x="7567563" y="5005438"/>
            <a:ext cx="689319" cy="588593"/>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5844054-1D78-3298-3206-881EB8B14F16}"/>
              </a:ext>
            </a:extLst>
          </p:cNvPr>
          <p:cNvSpPr/>
          <p:nvPr/>
        </p:nvSpPr>
        <p:spPr>
          <a:xfrm rot="18713765">
            <a:off x="8370950" y="3727147"/>
            <a:ext cx="700886" cy="82373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CB2C8EF-6500-8268-5D18-8D4E204B81DF}"/>
              </a:ext>
            </a:extLst>
          </p:cNvPr>
          <p:cNvSpPr/>
          <p:nvPr/>
        </p:nvSpPr>
        <p:spPr>
          <a:xfrm rot="19607624">
            <a:off x="9218343" y="3090402"/>
            <a:ext cx="536878" cy="534533"/>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Figure 1.">
            <a:extLst>
              <a:ext uri="{FF2B5EF4-FFF2-40B4-BE49-F238E27FC236}">
                <a16:creationId xmlns:a16="http://schemas.microsoft.com/office/drawing/2014/main" id="{7FC4FE02-746A-59E0-E2DA-FA9773CC4D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32" r="4663" b="8840"/>
          <a:stretch/>
        </p:blipFill>
        <p:spPr bwMode="auto">
          <a:xfrm>
            <a:off x="9400461" y="72693"/>
            <a:ext cx="2558456" cy="18561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55BFEB7-AC40-F070-70D1-B4E98F2EBF75}"/>
              </a:ext>
            </a:extLst>
          </p:cNvPr>
          <p:cNvSpPr txBox="1"/>
          <p:nvPr/>
        </p:nvSpPr>
        <p:spPr>
          <a:xfrm>
            <a:off x="9185401" y="2754963"/>
            <a:ext cx="466004" cy="369332"/>
          </a:xfrm>
          <a:prstGeom prst="rect">
            <a:avLst/>
          </a:prstGeom>
          <a:noFill/>
        </p:spPr>
        <p:txBody>
          <a:bodyPr wrap="square">
            <a:spAutoFit/>
          </a:bodyPr>
          <a:lstStyle/>
          <a:p>
            <a:r>
              <a:rPr lang="en-US" sz="1800" dirty="0">
                <a:solidFill>
                  <a:srgbClr val="00DC00"/>
                </a:solidFill>
              </a:rPr>
              <a:t>J8</a:t>
            </a:r>
            <a:endParaRPr lang="en-US" dirty="0">
              <a:solidFill>
                <a:srgbClr val="00DC00"/>
              </a:solidFill>
            </a:endParaRPr>
          </a:p>
        </p:txBody>
      </p:sp>
      <p:sp>
        <p:nvSpPr>
          <p:cNvPr id="19" name="TextBox 18">
            <a:extLst>
              <a:ext uri="{FF2B5EF4-FFF2-40B4-BE49-F238E27FC236}">
                <a16:creationId xmlns:a16="http://schemas.microsoft.com/office/drawing/2014/main" id="{5A587476-12EC-7B9F-5640-DB7E6EE1FE4E}"/>
              </a:ext>
            </a:extLst>
          </p:cNvPr>
          <p:cNvSpPr txBox="1"/>
          <p:nvPr/>
        </p:nvSpPr>
        <p:spPr>
          <a:xfrm>
            <a:off x="8147583" y="3541483"/>
            <a:ext cx="466004" cy="369332"/>
          </a:xfrm>
          <a:prstGeom prst="rect">
            <a:avLst/>
          </a:prstGeom>
          <a:noFill/>
        </p:spPr>
        <p:txBody>
          <a:bodyPr wrap="square">
            <a:spAutoFit/>
          </a:bodyPr>
          <a:lstStyle/>
          <a:p>
            <a:r>
              <a:rPr lang="en-US" sz="1800" dirty="0">
                <a:solidFill>
                  <a:srgbClr val="00DC00"/>
                </a:solidFill>
              </a:rPr>
              <a:t>J6</a:t>
            </a:r>
            <a:endParaRPr lang="en-US" dirty="0">
              <a:solidFill>
                <a:srgbClr val="00DC00"/>
              </a:solidFill>
            </a:endParaRPr>
          </a:p>
        </p:txBody>
      </p:sp>
      <p:sp>
        <p:nvSpPr>
          <p:cNvPr id="20" name="TextBox 19">
            <a:extLst>
              <a:ext uri="{FF2B5EF4-FFF2-40B4-BE49-F238E27FC236}">
                <a16:creationId xmlns:a16="http://schemas.microsoft.com/office/drawing/2014/main" id="{16932C41-2F55-B005-97CA-486A98D40E23}"/>
              </a:ext>
            </a:extLst>
          </p:cNvPr>
          <p:cNvSpPr txBox="1"/>
          <p:nvPr/>
        </p:nvSpPr>
        <p:spPr>
          <a:xfrm>
            <a:off x="6436243" y="5328854"/>
            <a:ext cx="466004" cy="369332"/>
          </a:xfrm>
          <a:prstGeom prst="rect">
            <a:avLst/>
          </a:prstGeom>
          <a:noFill/>
        </p:spPr>
        <p:txBody>
          <a:bodyPr wrap="square">
            <a:spAutoFit/>
          </a:bodyPr>
          <a:lstStyle/>
          <a:p>
            <a:r>
              <a:rPr lang="en-US" sz="1800" dirty="0">
                <a:solidFill>
                  <a:srgbClr val="00DC00"/>
                </a:solidFill>
              </a:rPr>
              <a:t>J1</a:t>
            </a:r>
            <a:endParaRPr lang="en-US" dirty="0">
              <a:solidFill>
                <a:srgbClr val="00DC00"/>
              </a:solidFill>
            </a:endParaRPr>
          </a:p>
        </p:txBody>
      </p:sp>
      <p:sp>
        <p:nvSpPr>
          <p:cNvPr id="21" name="TextBox 20">
            <a:extLst>
              <a:ext uri="{FF2B5EF4-FFF2-40B4-BE49-F238E27FC236}">
                <a16:creationId xmlns:a16="http://schemas.microsoft.com/office/drawing/2014/main" id="{93BE1D99-361B-1F23-5F1E-049222E9708C}"/>
              </a:ext>
            </a:extLst>
          </p:cNvPr>
          <p:cNvSpPr txBox="1"/>
          <p:nvPr/>
        </p:nvSpPr>
        <p:spPr>
          <a:xfrm>
            <a:off x="6748424" y="5464930"/>
            <a:ext cx="466004" cy="369332"/>
          </a:xfrm>
          <a:prstGeom prst="rect">
            <a:avLst/>
          </a:prstGeom>
          <a:noFill/>
        </p:spPr>
        <p:txBody>
          <a:bodyPr wrap="square">
            <a:spAutoFit/>
          </a:bodyPr>
          <a:lstStyle/>
          <a:p>
            <a:r>
              <a:rPr lang="en-US" sz="1800" dirty="0">
                <a:solidFill>
                  <a:srgbClr val="00DC00"/>
                </a:solidFill>
              </a:rPr>
              <a:t>J2</a:t>
            </a:r>
            <a:endParaRPr lang="en-US" dirty="0">
              <a:solidFill>
                <a:srgbClr val="00DC00"/>
              </a:solidFill>
            </a:endParaRPr>
          </a:p>
        </p:txBody>
      </p:sp>
      <p:sp>
        <p:nvSpPr>
          <p:cNvPr id="22" name="TextBox 21">
            <a:extLst>
              <a:ext uri="{FF2B5EF4-FFF2-40B4-BE49-F238E27FC236}">
                <a16:creationId xmlns:a16="http://schemas.microsoft.com/office/drawing/2014/main" id="{9DBF3E5F-FBDB-3D94-0976-11FD7D834B45}"/>
              </a:ext>
            </a:extLst>
          </p:cNvPr>
          <p:cNvSpPr txBox="1"/>
          <p:nvPr/>
        </p:nvSpPr>
        <p:spPr>
          <a:xfrm>
            <a:off x="7087961" y="4805937"/>
            <a:ext cx="666599" cy="369332"/>
          </a:xfrm>
          <a:prstGeom prst="rect">
            <a:avLst/>
          </a:prstGeom>
          <a:noFill/>
        </p:spPr>
        <p:txBody>
          <a:bodyPr wrap="square">
            <a:spAutoFit/>
          </a:bodyPr>
          <a:lstStyle/>
          <a:p>
            <a:r>
              <a:rPr lang="en-US" sz="1800" dirty="0">
                <a:solidFill>
                  <a:srgbClr val="00DC00"/>
                </a:solidFill>
              </a:rPr>
              <a:t>J3</a:t>
            </a:r>
            <a:r>
              <a:rPr lang="en-US" sz="1800" dirty="0"/>
              <a:t>/</a:t>
            </a:r>
            <a:r>
              <a:rPr lang="en-US" sz="1800" dirty="0">
                <a:solidFill>
                  <a:srgbClr val="00DC00"/>
                </a:solidFill>
              </a:rPr>
              <a:t>J4</a:t>
            </a:r>
            <a:endParaRPr lang="en-US" dirty="0">
              <a:solidFill>
                <a:srgbClr val="00DC00"/>
              </a:solidFill>
            </a:endParaRPr>
          </a:p>
        </p:txBody>
      </p:sp>
      <p:sp>
        <p:nvSpPr>
          <p:cNvPr id="23" name="TextBox 22">
            <a:extLst>
              <a:ext uri="{FF2B5EF4-FFF2-40B4-BE49-F238E27FC236}">
                <a16:creationId xmlns:a16="http://schemas.microsoft.com/office/drawing/2014/main" id="{724E2654-034D-24D7-D3CE-2B1ACA209B24}"/>
              </a:ext>
            </a:extLst>
          </p:cNvPr>
          <p:cNvSpPr txBox="1"/>
          <p:nvPr/>
        </p:nvSpPr>
        <p:spPr>
          <a:xfrm>
            <a:off x="7971736" y="5490515"/>
            <a:ext cx="465223" cy="369332"/>
          </a:xfrm>
          <a:prstGeom prst="rect">
            <a:avLst/>
          </a:prstGeom>
          <a:noFill/>
        </p:spPr>
        <p:txBody>
          <a:bodyPr wrap="square">
            <a:spAutoFit/>
          </a:bodyPr>
          <a:lstStyle/>
          <a:p>
            <a:r>
              <a:rPr lang="en-US" sz="1800" dirty="0">
                <a:solidFill>
                  <a:srgbClr val="00DC00"/>
                </a:solidFill>
              </a:rPr>
              <a:t>J5</a:t>
            </a:r>
            <a:r>
              <a:rPr lang="en-US" sz="1800" baseline="-25000" dirty="0">
                <a:solidFill>
                  <a:srgbClr val="00DC00"/>
                </a:solidFill>
              </a:rPr>
              <a:t>1</a:t>
            </a:r>
            <a:endParaRPr lang="en-US" baseline="-25000" dirty="0">
              <a:solidFill>
                <a:srgbClr val="00DC00"/>
              </a:solidFill>
            </a:endParaRPr>
          </a:p>
        </p:txBody>
      </p:sp>
      <p:sp>
        <p:nvSpPr>
          <p:cNvPr id="28" name="Oval 27">
            <a:extLst>
              <a:ext uri="{FF2B5EF4-FFF2-40B4-BE49-F238E27FC236}">
                <a16:creationId xmlns:a16="http://schemas.microsoft.com/office/drawing/2014/main" id="{A9ACAD2C-1810-D194-0839-45ECE9AD9895}"/>
              </a:ext>
            </a:extLst>
          </p:cNvPr>
          <p:cNvSpPr/>
          <p:nvPr/>
        </p:nvSpPr>
        <p:spPr>
          <a:xfrm rot="19607624">
            <a:off x="8209150" y="4718584"/>
            <a:ext cx="720282" cy="54128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40C5A96E-BB85-5BC6-A96B-9A1546949154}"/>
              </a:ext>
            </a:extLst>
          </p:cNvPr>
          <p:cNvSpPr txBox="1"/>
          <p:nvPr/>
        </p:nvSpPr>
        <p:spPr>
          <a:xfrm>
            <a:off x="8699012" y="5082381"/>
            <a:ext cx="486389" cy="369332"/>
          </a:xfrm>
          <a:prstGeom prst="rect">
            <a:avLst/>
          </a:prstGeom>
          <a:noFill/>
        </p:spPr>
        <p:txBody>
          <a:bodyPr wrap="square">
            <a:spAutoFit/>
          </a:bodyPr>
          <a:lstStyle/>
          <a:p>
            <a:r>
              <a:rPr lang="en-US" sz="1800" dirty="0">
                <a:solidFill>
                  <a:srgbClr val="00DC00"/>
                </a:solidFill>
              </a:rPr>
              <a:t>J5</a:t>
            </a:r>
            <a:r>
              <a:rPr lang="en-US" sz="1800" baseline="-25000" dirty="0">
                <a:solidFill>
                  <a:srgbClr val="00DC00"/>
                </a:solidFill>
              </a:rPr>
              <a:t>2</a:t>
            </a:r>
            <a:endParaRPr lang="en-US" baseline="-25000" dirty="0">
              <a:solidFill>
                <a:srgbClr val="00DC00"/>
              </a:solidFill>
            </a:endParaRPr>
          </a:p>
        </p:txBody>
      </p:sp>
      <p:sp>
        <p:nvSpPr>
          <p:cNvPr id="32" name="Oval 31">
            <a:extLst>
              <a:ext uri="{FF2B5EF4-FFF2-40B4-BE49-F238E27FC236}">
                <a16:creationId xmlns:a16="http://schemas.microsoft.com/office/drawing/2014/main" id="{E4B54544-4EF3-BBFB-4B59-54FB3E2DDCA8}"/>
              </a:ext>
            </a:extLst>
          </p:cNvPr>
          <p:cNvSpPr/>
          <p:nvPr/>
        </p:nvSpPr>
        <p:spPr>
          <a:xfrm rot="18713765">
            <a:off x="8860075" y="3336112"/>
            <a:ext cx="431953" cy="54122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6C6E18E-07F4-BE2B-3A50-90FAEAF6B7A7}"/>
              </a:ext>
            </a:extLst>
          </p:cNvPr>
          <p:cNvSpPr txBox="1"/>
          <p:nvPr/>
        </p:nvSpPr>
        <p:spPr>
          <a:xfrm>
            <a:off x="8615008" y="3117926"/>
            <a:ext cx="466004" cy="369332"/>
          </a:xfrm>
          <a:prstGeom prst="rect">
            <a:avLst/>
          </a:prstGeom>
          <a:noFill/>
        </p:spPr>
        <p:txBody>
          <a:bodyPr wrap="square">
            <a:spAutoFit/>
          </a:bodyPr>
          <a:lstStyle/>
          <a:p>
            <a:r>
              <a:rPr lang="en-US" sz="1800" dirty="0">
                <a:solidFill>
                  <a:srgbClr val="00DC00"/>
                </a:solidFill>
              </a:rPr>
              <a:t>J7</a:t>
            </a:r>
            <a:endParaRPr lang="en-US" dirty="0">
              <a:solidFill>
                <a:srgbClr val="00DC00"/>
              </a:solidFill>
            </a:endParaRPr>
          </a:p>
        </p:txBody>
      </p:sp>
      <p:sp>
        <p:nvSpPr>
          <p:cNvPr id="37" name="TextBox 36">
            <a:extLst>
              <a:ext uri="{FF2B5EF4-FFF2-40B4-BE49-F238E27FC236}">
                <a16:creationId xmlns:a16="http://schemas.microsoft.com/office/drawing/2014/main" id="{730F2A26-6C74-086B-7534-06337CEEBF31}"/>
              </a:ext>
            </a:extLst>
          </p:cNvPr>
          <p:cNvSpPr txBox="1"/>
          <p:nvPr/>
        </p:nvSpPr>
        <p:spPr>
          <a:xfrm>
            <a:off x="3340250" y="44970"/>
            <a:ext cx="1081143" cy="369332"/>
          </a:xfrm>
          <a:prstGeom prst="rect">
            <a:avLst/>
          </a:prstGeom>
          <a:noFill/>
        </p:spPr>
        <p:txBody>
          <a:bodyPr wrap="square">
            <a:spAutoFit/>
          </a:bodyPr>
          <a:lstStyle/>
          <a:p>
            <a:r>
              <a:rPr lang="en-US" dirty="0"/>
              <a:t>6’’ LOFAR</a:t>
            </a:r>
          </a:p>
        </p:txBody>
      </p:sp>
    </p:spTree>
    <p:extLst>
      <p:ext uri="{BB962C8B-B14F-4D97-AF65-F5344CB8AC3E}">
        <p14:creationId xmlns:p14="http://schemas.microsoft.com/office/powerpoint/2010/main" val="3708441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C3C32A-C10C-470C-4F8C-18A277F561B1}"/>
              </a:ext>
            </a:extLst>
          </p:cNvPr>
          <p:cNvGrpSpPr/>
          <p:nvPr/>
        </p:nvGrpSpPr>
        <p:grpSpPr>
          <a:xfrm>
            <a:off x="1" y="66946"/>
            <a:ext cx="4534012" cy="2145940"/>
            <a:chOff x="0" y="153708"/>
            <a:chExt cx="12192000" cy="5770453"/>
          </a:xfrm>
        </p:grpSpPr>
        <p:pic>
          <p:nvPicPr>
            <p:cNvPr id="11" name="Picture 10" descr="A close-up of a infrared image&#10;&#10;Description automatically generated">
              <a:extLst>
                <a:ext uri="{FF2B5EF4-FFF2-40B4-BE49-F238E27FC236}">
                  <a16:creationId xmlns:a16="http://schemas.microsoft.com/office/drawing/2014/main" id="{A7B2E533-F439-06CE-D0F5-FA08F636CAE0}"/>
                </a:ext>
              </a:extLst>
            </p:cNvPr>
            <p:cNvPicPr>
              <a:picLocks noChangeAspect="1"/>
            </p:cNvPicPr>
            <p:nvPr/>
          </p:nvPicPr>
          <p:blipFill>
            <a:blip r:embed="rId3"/>
            <a:stretch>
              <a:fillRect/>
            </a:stretch>
          </p:blipFill>
          <p:spPr>
            <a:xfrm>
              <a:off x="0" y="153708"/>
              <a:ext cx="12192000" cy="5770453"/>
            </a:xfrm>
            <a:prstGeom prst="rect">
              <a:avLst/>
            </a:prstGeom>
          </p:spPr>
        </p:pic>
        <p:sp>
          <p:nvSpPr>
            <p:cNvPr id="12" name="TextBox 11">
              <a:extLst>
                <a:ext uri="{FF2B5EF4-FFF2-40B4-BE49-F238E27FC236}">
                  <a16:creationId xmlns:a16="http://schemas.microsoft.com/office/drawing/2014/main" id="{5487C4A3-532B-D191-29BD-78EBA8CB7080}"/>
                </a:ext>
              </a:extLst>
            </p:cNvPr>
            <p:cNvSpPr txBox="1"/>
            <p:nvPr/>
          </p:nvSpPr>
          <p:spPr>
            <a:xfrm>
              <a:off x="1824985" y="1038709"/>
              <a:ext cx="1215712" cy="625146"/>
            </a:xfrm>
            <a:prstGeom prst="rect">
              <a:avLst/>
            </a:prstGeom>
            <a:noFill/>
          </p:spPr>
          <p:txBody>
            <a:bodyPr wrap="square">
              <a:spAutoFit/>
            </a:bodyPr>
            <a:lstStyle/>
            <a:p>
              <a:r>
                <a:rPr lang="en-US" sz="1200" dirty="0"/>
                <a:t>10”</a:t>
              </a:r>
            </a:p>
          </p:txBody>
        </p:sp>
      </p:grpSp>
      <p:grpSp>
        <p:nvGrpSpPr>
          <p:cNvPr id="14" name="Group 13">
            <a:extLst>
              <a:ext uri="{FF2B5EF4-FFF2-40B4-BE49-F238E27FC236}">
                <a16:creationId xmlns:a16="http://schemas.microsoft.com/office/drawing/2014/main" id="{83480B0F-16D6-65CF-84AF-2FBD88A59F6D}"/>
              </a:ext>
            </a:extLst>
          </p:cNvPr>
          <p:cNvGrpSpPr/>
          <p:nvPr/>
        </p:nvGrpSpPr>
        <p:grpSpPr>
          <a:xfrm>
            <a:off x="2277917" y="1435509"/>
            <a:ext cx="5845543" cy="2158455"/>
            <a:chOff x="2424084" y="2234863"/>
            <a:chExt cx="12520414" cy="4623138"/>
          </a:xfrm>
        </p:grpSpPr>
        <p:grpSp>
          <p:nvGrpSpPr>
            <p:cNvPr id="20" name="Group 19">
              <a:extLst>
                <a:ext uri="{FF2B5EF4-FFF2-40B4-BE49-F238E27FC236}">
                  <a16:creationId xmlns:a16="http://schemas.microsoft.com/office/drawing/2014/main" id="{ECABDCEF-FE54-C5E5-1CC3-4B82545B8CA3}"/>
                </a:ext>
              </a:extLst>
            </p:cNvPr>
            <p:cNvGrpSpPr/>
            <p:nvPr/>
          </p:nvGrpSpPr>
          <p:grpSpPr>
            <a:xfrm>
              <a:off x="2424084" y="2234863"/>
              <a:ext cx="9767916" cy="4623138"/>
              <a:chOff x="2424084" y="2234863"/>
              <a:chExt cx="9767916" cy="4623138"/>
            </a:xfrm>
          </p:grpSpPr>
          <p:pic>
            <p:nvPicPr>
              <p:cNvPr id="22" name="Picture 21" descr="A close-up of a space image&#10;&#10;Description automatically generated">
                <a:extLst>
                  <a:ext uri="{FF2B5EF4-FFF2-40B4-BE49-F238E27FC236}">
                    <a16:creationId xmlns:a16="http://schemas.microsoft.com/office/drawing/2014/main" id="{5FE3958D-B1CC-DA31-74CF-10CA5B99CC8C}"/>
                  </a:ext>
                </a:extLst>
              </p:cNvPr>
              <p:cNvPicPr>
                <a:picLocks noChangeAspect="1"/>
              </p:cNvPicPr>
              <p:nvPr/>
            </p:nvPicPr>
            <p:blipFill>
              <a:blip r:embed="rId4"/>
              <a:stretch>
                <a:fillRect/>
              </a:stretch>
            </p:blipFill>
            <p:spPr>
              <a:xfrm>
                <a:off x="2424084" y="2234863"/>
                <a:ext cx="9767916" cy="4623138"/>
              </a:xfrm>
              <a:prstGeom prst="rect">
                <a:avLst/>
              </a:prstGeom>
            </p:spPr>
          </p:pic>
          <p:sp>
            <p:nvSpPr>
              <p:cNvPr id="24" name="TextBox 23">
                <a:extLst>
                  <a:ext uri="{FF2B5EF4-FFF2-40B4-BE49-F238E27FC236}">
                    <a16:creationId xmlns:a16="http://schemas.microsoft.com/office/drawing/2014/main" id="{938642C6-A6C5-CDBB-2D1B-002006E7B070}"/>
                  </a:ext>
                </a:extLst>
              </p:cNvPr>
              <p:cNvSpPr txBox="1"/>
              <p:nvPr/>
            </p:nvSpPr>
            <p:spPr>
              <a:xfrm>
                <a:off x="3836765" y="3208831"/>
                <a:ext cx="7637489" cy="560336"/>
              </a:xfrm>
              <a:prstGeom prst="rect">
                <a:avLst/>
              </a:prstGeom>
              <a:noFill/>
            </p:spPr>
            <p:txBody>
              <a:bodyPr wrap="square">
                <a:spAutoFit/>
              </a:bodyPr>
              <a:lstStyle/>
              <a:p>
                <a:r>
                  <a:rPr lang="en-US" sz="1100" dirty="0"/>
                  <a:t>5”</a:t>
                </a:r>
              </a:p>
            </p:txBody>
          </p:sp>
        </p:grpSp>
        <p:sp>
          <p:nvSpPr>
            <p:cNvPr id="21" name="TextBox 20">
              <a:extLst>
                <a:ext uri="{FF2B5EF4-FFF2-40B4-BE49-F238E27FC236}">
                  <a16:creationId xmlns:a16="http://schemas.microsoft.com/office/drawing/2014/main" id="{09D3EC6B-ED20-DC37-3EE9-0C1EE5BE5ABF}"/>
                </a:ext>
              </a:extLst>
            </p:cNvPr>
            <p:cNvSpPr txBox="1"/>
            <p:nvPr/>
          </p:nvSpPr>
          <p:spPr>
            <a:xfrm>
              <a:off x="6306108" y="2241886"/>
              <a:ext cx="8638390" cy="725140"/>
            </a:xfrm>
            <a:prstGeom prst="rect">
              <a:avLst/>
            </a:prstGeom>
            <a:noFill/>
          </p:spPr>
          <p:txBody>
            <a:bodyPr wrap="square">
              <a:spAutoFit/>
            </a:bodyPr>
            <a:lstStyle/>
            <a:p>
              <a:pPr algn="ctr"/>
              <a:r>
                <a:rPr lang="en-US" sz="1600" dirty="0"/>
                <a:t>1.5’’ LOFAR</a:t>
              </a:r>
            </a:p>
          </p:txBody>
        </p:sp>
      </p:grpSp>
      <p:pic>
        <p:nvPicPr>
          <p:cNvPr id="23" name="Picture 22" descr="A close-up of a red and yellow background&#10;&#10;Description automatically generated">
            <a:extLst>
              <a:ext uri="{FF2B5EF4-FFF2-40B4-BE49-F238E27FC236}">
                <a16:creationId xmlns:a16="http://schemas.microsoft.com/office/drawing/2014/main" id="{C9CA6890-9A71-E3B3-85CD-8E0748D9AA09}"/>
              </a:ext>
            </a:extLst>
          </p:cNvPr>
          <p:cNvPicPr>
            <a:picLocks noChangeAspect="1"/>
          </p:cNvPicPr>
          <p:nvPr/>
        </p:nvPicPr>
        <p:blipFill>
          <a:blip r:embed="rId5"/>
          <a:stretch>
            <a:fillRect/>
          </a:stretch>
        </p:blipFill>
        <p:spPr>
          <a:xfrm>
            <a:off x="2754456" y="2383608"/>
            <a:ext cx="9359446" cy="4429810"/>
          </a:xfrm>
          <a:prstGeom prst="rect">
            <a:avLst/>
          </a:prstGeom>
        </p:spPr>
      </p:pic>
      <p:sp>
        <p:nvSpPr>
          <p:cNvPr id="6" name="TextBox 5">
            <a:extLst>
              <a:ext uri="{FF2B5EF4-FFF2-40B4-BE49-F238E27FC236}">
                <a16:creationId xmlns:a16="http://schemas.microsoft.com/office/drawing/2014/main" id="{C8551388-153E-FCEA-9A94-D66D93146340}"/>
              </a:ext>
            </a:extLst>
          </p:cNvPr>
          <p:cNvSpPr txBox="1"/>
          <p:nvPr/>
        </p:nvSpPr>
        <p:spPr>
          <a:xfrm>
            <a:off x="7024462" y="2428574"/>
            <a:ext cx="7719319" cy="461665"/>
          </a:xfrm>
          <a:prstGeom prst="rect">
            <a:avLst/>
          </a:prstGeom>
          <a:noFill/>
        </p:spPr>
        <p:txBody>
          <a:bodyPr wrap="square">
            <a:spAutoFit/>
          </a:bodyPr>
          <a:lstStyle/>
          <a:p>
            <a:pPr algn="ctr"/>
            <a:r>
              <a:rPr lang="en-US" sz="2400" dirty="0"/>
              <a:t>0.8’’ LOFAR</a:t>
            </a:r>
          </a:p>
        </p:txBody>
      </p:sp>
      <p:sp>
        <p:nvSpPr>
          <p:cNvPr id="8" name="TextBox 7">
            <a:extLst>
              <a:ext uri="{FF2B5EF4-FFF2-40B4-BE49-F238E27FC236}">
                <a16:creationId xmlns:a16="http://schemas.microsoft.com/office/drawing/2014/main" id="{F6C3A03A-599E-D4D5-A5BE-08F10B14C9E5}"/>
              </a:ext>
            </a:extLst>
          </p:cNvPr>
          <p:cNvSpPr txBox="1"/>
          <p:nvPr/>
        </p:nvSpPr>
        <p:spPr>
          <a:xfrm>
            <a:off x="11725835" y="6497455"/>
            <a:ext cx="466165" cy="369332"/>
          </a:xfrm>
          <a:prstGeom prst="rect">
            <a:avLst/>
          </a:prstGeom>
          <a:noFill/>
        </p:spPr>
        <p:txBody>
          <a:bodyPr wrap="square">
            <a:spAutoFit/>
          </a:bodyPr>
          <a:lstStyle/>
          <a:p>
            <a:r>
              <a:rPr lang="en-GB" i="1" dirty="0"/>
              <a:t>13</a:t>
            </a:r>
            <a:endParaRPr lang="en-US" dirty="0"/>
          </a:p>
        </p:txBody>
      </p:sp>
      <p:pic>
        <p:nvPicPr>
          <p:cNvPr id="3" name="Picture 2" descr="Figure 1.">
            <a:extLst>
              <a:ext uri="{FF2B5EF4-FFF2-40B4-BE49-F238E27FC236}">
                <a16:creationId xmlns:a16="http://schemas.microsoft.com/office/drawing/2014/main" id="{EE273F9E-A000-1B47-5DEC-395C98F520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32" r="4663" b="8840"/>
          <a:stretch/>
        </p:blipFill>
        <p:spPr bwMode="auto">
          <a:xfrm>
            <a:off x="9400461" y="72693"/>
            <a:ext cx="2558456" cy="18561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C92F25-7922-0C99-A8CF-7081DD409A2C}"/>
              </a:ext>
            </a:extLst>
          </p:cNvPr>
          <p:cNvSpPr txBox="1"/>
          <p:nvPr/>
        </p:nvSpPr>
        <p:spPr>
          <a:xfrm>
            <a:off x="3340250" y="44970"/>
            <a:ext cx="1081143" cy="369332"/>
          </a:xfrm>
          <a:prstGeom prst="rect">
            <a:avLst/>
          </a:prstGeom>
          <a:noFill/>
        </p:spPr>
        <p:txBody>
          <a:bodyPr wrap="square">
            <a:spAutoFit/>
          </a:bodyPr>
          <a:lstStyle/>
          <a:p>
            <a:r>
              <a:rPr lang="en-US" dirty="0"/>
              <a:t>6’’ LOFAR</a:t>
            </a:r>
          </a:p>
        </p:txBody>
      </p:sp>
      <p:sp>
        <p:nvSpPr>
          <p:cNvPr id="25" name="TextBox 24">
            <a:extLst>
              <a:ext uri="{FF2B5EF4-FFF2-40B4-BE49-F238E27FC236}">
                <a16:creationId xmlns:a16="http://schemas.microsoft.com/office/drawing/2014/main" id="{5C7BEB05-0788-B692-0DCE-12A36B238FFD}"/>
              </a:ext>
            </a:extLst>
          </p:cNvPr>
          <p:cNvSpPr txBox="1"/>
          <p:nvPr/>
        </p:nvSpPr>
        <p:spPr>
          <a:xfrm>
            <a:off x="4079563" y="3215328"/>
            <a:ext cx="7381874" cy="369332"/>
          </a:xfrm>
          <a:prstGeom prst="rect">
            <a:avLst/>
          </a:prstGeom>
          <a:noFill/>
        </p:spPr>
        <p:txBody>
          <a:bodyPr wrap="square">
            <a:spAutoFit/>
          </a:bodyPr>
          <a:lstStyle/>
          <a:p>
            <a:r>
              <a:rPr lang="en-US" sz="1800" dirty="0"/>
              <a:t>5”</a:t>
            </a:r>
          </a:p>
        </p:txBody>
      </p:sp>
    </p:spTree>
    <p:extLst>
      <p:ext uri="{BB962C8B-B14F-4D97-AF65-F5344CB8AC3E}">
        <p14:creationId xmlns:p14="http://schemas.microsoft.com/office/powerpoint/2010/main" val="31309696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e Unified Model of active galactic nuclei.mp4" descr="The Unified Model of active galactic nuclei.mp4">
            <a:hlinkClick r:id="" action="ppaction://media"/>
            <a:extLst>
              <a:ext uri="{FF2B5EF4-FFF2-40B4-BE49-F238E27FC236}">
                <a16:creationId xmlns:a16="http://schemas.microsoft.com/office/drawing/2014/main" id="{C00CC81A-7854-4526-47F0-747DFA20009D}"/>
              </a:ext>
            </a:extLst>
          </p:cNvPr>
          <p:cNvPicPr>
            <a:picLocks noGrp="1" noChangeAspect="1"/>
          </p:cNvPicPr>
          <p:nvPr>
            <p:ph idx="1"/>
            <a:videoFile r:link="rId1"/>
            <p:extLst>
              <p:ext uri="{DAA4B4D4-6D71-4841-9C94-3DE7FCFB9230}">
                <p14:media xmlns:p14="http://schemas.microsoft.com/office/powerpoint/2010/main" r:embed="rId2">
                  <p14:trim st="1642.746" end="17623.7808"/>
                  <p14:bmkLst>
                    <p14:bmk name="Bookmark 1" time="1642.746"/>
                  </p14:bmkLst>
                </p14:media>
              </p:ext>
            </p:extLst>
          </p:nvPr>
        </p:nvPicPr>
        <p:blipFill rotWithShape="1">
          <a:blip r:embed="rId5"/>
          <a:srcRect l="23839" t="1404" r="26081" b="11569"/>
          <a:stretch/>
        </p:blipFill>
        <p:spPr>
          <a:xfrm>
            <a:off x="6076972" y="503306"/>
            <a:ext cx="5883965" cy="5751444"/>
          </a:xfrm>
        </p:spPr>
      </p:pic>
      <p:sp>
        <p:nvSpPr>
          <p:cNvPr id="8" name="TextBox 7">
            <a:extLst>
              <a:ext uri="{FF2B5EF4-FFF2-40B4-BE49-F238E27FC236}">
                <a16:creationId xmlns:a16="http://schemas.microsoft.com/office/drawing/2014/main" id="{107C3580-5DB2-2CDC-0533-9A488DECF261}"/>
              </a:ext>
            </a:extLst>
          </p:cNvPr>
          <p:cNvSpPr txBox="1"/>
          <p:nvPr/>
        </p:nvSpPr>
        <p:spPr>
          <a:xfrm>
            <a:off x="6076972" y="5934670"/>
            <a:ext cx="4683793" cy="923330"/>
          </a:xfrm>
          <a:prstGeom prst="rect">
            <a:avLst/>
          </a:prstGeom>
          <a:noFill/>
        </p:spPr>
        <p:txBody>
          <a:bodyPr wrap="square">
            <a:spAutoFit/>
          </a:bodyPr>
          <a:lstStyle/>
          <a:p>
            <a:br>
              <a:rPr lang="en-US" dirty="0"/>
            </a:br>
            <a:r>
              <a:rPr lang="en-US" dirty="0"/>
              <a:t>European Southern Observatory (ESO)</a:t>
            </a:r>
            <a:br>
              <a:rPr lang="en-US" dirty="0"/>
            </a:br>
            <a:endParaRPr lang="en-US" dirty="0"/>
          </a:p>
        </p:txBody>
      </p:sp>
      <p:sp>
        <p:nvSpPr>
          <p:cNvPr id="9" name="Content Placeholder 2">
            <a:extLst>
              <a:ext uri="{FF2B5EF4-FFF2-40B4-BE49-F238E27FC236}">
                <a16:creationId xmlns:a16="http://schemas.microsoft.com/office/drawing/2014/main" id="{593470EF-919F-049C-E37C-DAE13408F177}"/>
              </a:ext>
            </a:extLst>
          </p:cNvPr>
          <p:cNvSpPr txBox="1">
            <a:spLocks/>
          </p:cNvSpPr>
          <p:nvPr/>
        </p:nvSpPr>
        <p:spPr>
          <a:xfrm>
            <a:off x="1245474" y="1857307"/>
            <a:ext cx="4240925" cy="4397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AGNs where jet </a:t>
            </a:r>
            <a:r>
              <a:rPr lang="en-US" sz="2400" dirty="0">
                <a:solidFill>
                  <a:srgbClr val="15EF26"/>
                </a:solidFill>
              </a:rPr>
              <a:t>is directed towards us</a:t>
            </a:r>
          </a:p>
          <a:p>
            <a:r>
              <a:rPr lang="en-US" sz="2400" dirty="0"/>
              <a:t>Emit </a:t>
            </a:r>
            <a:r>
              <a:rPr lang="en-US" sz="2400" dirty="0">
                <a:solidFill>
                  <a:srgbClr val="15EF26"/>
                </a:solidFill>
              </a:rPr>
              <a:t>across</a:t>
            </a:r>
            <a:r>
              <a:rPr lang="en-US" sz="2400" dirty="0"/>
              <a:t> the electromagnetic spectrum</a:t>
            </a:r>
          </a:p>
          <a:p>
            <a:r>
              <a:rPr lang="en-US" sz="2400" dirty="0"/>
              <a:t>Relativistic </a:t>
            </a:r>
            <a:r>
              <a:rPr lang="en-US" sz="2400" dirty="0">
                <a:solidFill>
                  <a:srgbClr val="15EF26"/>
                </a:solidFill>
              </a:rPr>
              <a:t>beaming</a:t>
            </a:r>
          </a:p>
          <a:p>
            <a:r>
              <a:rPr lang="en-US" sz="2400" dirty="0"/>
              <a:t>Very</a:t>
            </a:r>
            <a:r>
              <a:rPr lang="en-US" sz="2400" dirty="0">
                <a:solidFill>
                  <a:srgbClr val="15EF26"/>
                </a:solidFill>
              </a:rPr>
              <a:t> bright</a:t>
            </a:r>
            <a:r>
              <a:rPr lang="en-US" sz="2400" dirty="0"/>
              <a:t> and </a:t>
            </a:r>
            <a:r>
              <a:rPr lang="en-US" sz="2400" dirty="0">
                <a:solidFill>
                  <a:srgbClr val="00DC00"/>
                </a:solidFill>
              </a:rPr>
              <a:t>compact</a:t>
            </a:r>
            <a:r>
              <a:rPr lang="en-US" sz="2400" dirty="0"/>
              <a:t> core</a:t>
            </a:r>
          </a:p>
          <a:p>
            <a:pPr marL="0" indent="0">
              <a:buNone/>
            </a:pPr>
            <a:endParaRPr lang="en-US" sz="2400" dirty="0"/>
          </a:p>
          <a:p>
            <a:pPr marL="0" indent="0">
              <a:buNone/>
            </a:pPr>
            <a:endParaRPr lang="en-US" dirty="0"/>
          </a:p>
        </p:txBody>
      </p:sp>
      <p:sp>
        <p:nvSpPr>
          <p:cNvPr id="3" name="Title 1">
            <a:extLst>
              <a:ext uri="{FF2B5EF4-FFF2-40B4-BE49-F238E27FC236}">
                <a16:creationId xmlns:a16="http://schemas.microsoft.com/office/drawing/2014/main" id="{3BF40FB6-23A6-688A-FDCF-85E11083D1F4}"/>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Blazars</a:t>
            </a:r>
          </a:p>
        </p:txBody>
      </p:sp>
      <p:sp>
        <p:nvSpPr>
          <p:cNvPr id="2" name="TextBox 1">
            <a:extLst>
              <a:ext uri="{FF2B5EF4-FFF2-40B4-BE49-F238E27FC236}">
                <a16:creationId xmlns:a16="http://schemas.microsoft.com/office/drawing/2014/main" id="{280108F9-4BB1-6EAE-3F02-56E0C703F01A}"/>
              </a:ext>
            </a:extLst>
          </p:cNvPr>
          <p:cNvSpPr txBox="1"/>
          <p:nvPr/>
        </p:nvSpPr>
        <p:spPr>
          <a:xfrm>
            <a:off x="11872705" y="6497455"/>
            <a:ext cx="319295" cy="369332"/>
          </a:xfrm>
          <a:prstGeom prst="rect">
            <a:avLst/>
          </a:prstGeom>
          <a:noFill/>
        </p:spPr>
        <p:txBody>
          <a:bodyPr wrap="square">
            <a:spAutoFit/>
          </a:bodyPr>
          <a:lstStyle/>
          <a:p>
            <a:r>
              <a:rPr lang="en-GB" i="1" dirty="0"/>
              <a:t>3</a:t>
            </a:r>
            <a:endParaRPr lang="en-US" dirty="0"/>
          </a:p>
        </p:txBody>
      </p:sp>
    </p:spTree>
    <p:extLst>
      <p:ext uri="{BB962C8B-B14F-4D97-AF65-F5344CB8AC3E}">
        <p14:creationId xmlns:p14="http://schemas.microsoft.com/office/powerpoint/2010/main" val="28171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C3C32A-C10C-470C-4F8C-18A277F561B1}"/>
              </a:ext>
            </a:extLst>
          </p:cNvPr>
          <p:cNvGrpSpPr/>
          <p:nvPr/>
        </p:nvGrpSpPr>
        <p:grpSpPr>
          <a:xfrm>
            <a:off x="1" y="66946"/>
            <a:ext cx="4534012" cy="2145940"/>
            <a:chOff x="0" y="153708"/>
            <a:chExt cx="12192000" cy="5770453"/>
          </a:xfrm>
        </p:grpSpPr>
        <p:pic>
          <p:nvPicPr>
            <p:cNvPr id="11" name="Picture 10" descr="A close-up of a infrared image&#10;&#10;Description automatically generated">
              <a:extLst>
                <a:ext uri="{FF2B5EF4-FFF2-40B4-BE49-F238E27FC236}">
                  <a16:creationId xmlns:a16="http://schemas.microsoft.com/office/drawing/2014/main" id="{A7B2E533-F439-06CE-D0F5-FA08F636CAE0}"/>
                </a:ext>
              </a:extLst>
            </p:cNvPr>
            <p:cNvPicPr>
              <a:picLocks noChangeAspect="1"/>
            </p:cNvPicPr>
            <p:nvPr/>
          </p:nvPicPr>
          <p:blipFill>
            <a:blip r:embed="rId3"/>
            <a:stretch>
              <a:fillRect/>
            </a:stretch>
          </p:blipFill>
          <p:spPr>
            <a:xfrm>
              <a:off x="0" y="153708"/>
              <a:ext cx="12192000" cy="5770453"/>
            </a:xfrm>
            <a:prstGeom prst="rect">
              <a:avLst/>
            </a:prstGeom>
          </p:spPr>
        </p:pic>
        <p:sp>
          <p:nvSpPr>
            <p:cNvPr id="12" name="TextBox 11">
              <a:extLst>
                <a:ext uri="{FF2B5EF4-FFF2-40B4-BE49-F238E27FC236}">
                  <a16:creationId xmlns:a16="http://schemas.microsoft.com/office/drawing/2014/main" id="{5487C4A3-532B-D191-29BD-78EBA8CB7080}"/>
                </a:ext>
              </a:extLst>
            </p:cNvPr>
            <p:cNvSpPr txBox="1"/>
            <p:nvPr/>
          </p:nvSpPr>
          <p:spPr>
            <a:xfrm>
              <a:off x="1824985" y="1038709"/>
              <a:ext cx="1215712" cy="625146"/>
            </a:xfrm>
            <a:prstGeom prst="rect">
              <a:avLst/>
            </a:prstGeom>
            <a:noFill/>
          </p:spPr>
          <p:txBody>
            <a:bodyPr wrap="square">
              <a:spAutoFit/>
            </a:bodyPr>
            <a:lstStyle/>
            <a:p>
              <a:r>
                <a:rPr lang="en-US" sz="1200" dirty="0"/>
                <a:t>10”</a:t>
              </a:r>
            </a:p>
          </p:txBody>
        </p:sp>
      </p:grpSp>
      <p:pic>
        <p:nvPicPr>
          <p:cNvPr id="3" name="Picture 2" descr="Figure 1.">
            <a:extLst>
              <a:ext uri="{FF2B5EF4-FFF2-40B4-BE49-F238E27FC236}">
                <a16:creationId xmlns:a16="http://schemas.microsoft.com/office/drawing/2014/main" id="{EE273F9E-A000-1B47-5DEC-395C98F520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2" r="4663" b="8840"/>
          <a:stretch/>
        </p:blipFill>
        <p:spPr bwMode="auto">
          <a:xfrm>
            <a:off x="9400461" y="72693"/>
            <a:ext cx="2558456" cy="1856188"/>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4FF47F50-9D27-F3E6-F68B-C74545985A56}"/>
              </a:ext>
            </a:extLst>
          </p:cNvPr>
          <p:cNvGrpSpPr/>
          <p:nvPr/>
        </p:nvGrpSpPr>
        <p:grpSpPr>
          <a:xfrm>
            <a:off x="2277917" y="1435509"/>
            <a:ext cx="5845543" cy="2158455"/>
            <a:chOff x="2424084" y="2234863"/>
            <a:chExt cx="12520414" cy="4623138"/>
          </a:xfrm>
        </p:grpSpPr>
        <p:grpSp>
          <p:nvGrpSpPr>
            <p:cNvPr id="50" name="Group 49">
              <a:extLst>
                <a:ext uri="{FF2B5EF4-FFF2-40B4-BE49-F238E27FC236}">
                  <a16:creationId xmlns:a16="http://schemas.microsoft.com/office/drawing/2014/main" id="{3A0B872A-F266-AADB-076E-6E8315D3D7FD}"/>
                </a:ext>
              </a:extLst>
            </p:cNvPr>
            <p:cNvGrpSpPr/>
            <p:nvPr/>
          </p:nvGrpSpPr>
          <p:grpSpPr>
            <a:xfrm>
              <a:off x="2424084" y="2234863"/>
              <a:ext cx="9767916" cy="4623138"/>
              <a:chOff x="2424084" y="2234863"/>
              <a:chExt cx="9767916" cy="4623138"/>
            </a:xfrm>
          </p:grpSpPr>
          <p:pic>
            <p:nvPicPr>
              <p:cNvPr id="52" name="Picture 51" descr="A close-up of a space image&#10;&#10;Description automatically generated">
                <a:extLst>
                  <a:ext uri="{FF2B5EF4-FFF2-40B4-BE49-F238E27FC236}">
                    <a16:creationId xmlns:a16="http://schemas.microsoft.com/office/drawing/2014/main" id="{F5AAF521-DCC3-8DBE-7BE1-59BE16233574}"/>
                  </a:ext>
                </a:extLst>
              </p:cNvPr>
              <p:cNvPicPr>
                <a:picLocks noChangeAspect="1"/>
              </p:cNvPicPr>
              <p:nvPr/>
            </p:nvPicPr>
            <p:blipFill>
              <a:blip r:embed="rId5"/>
              <a:stretch>
                <a:fillRect/>
              </a:stretch>
            </p:blipFill>
            <p:spPr>
              <a:xfrm>
                <a:off x="2424084" y="2234863"/>
                <a:ext cx="9767916" cy="4623138"/>
              </a:xfrm>
              <a:prstGeom prst="rect">
                <a:avLst/>
              </a:prstGeom>
            </p:spPr>
          </p:pic>
          <p:sp>
            <p:nvSpPr>
              <p:cNvPr id="53" name="TextBox 52">
                <a:extLst>
                  <a:ext uri="{FF2B5EF4-FFF2-40B4-BE49-F238E27FC236}">
                    <a16:creationId xmlns:a16="http://schemas.microsoft.com/office/drawing/2014/main" id="{F6BA6FEC-1574-CAEE-DA88-5DEA3E014638}"/>
                  </a:ext>
                </a:extLst>
              </p:cNvPr>
              <p:cNvSpPr txBox="1"/>
              <p:nvPr/>
            </p:nvSpPr>
            <p:spPr>
              <a:xfrm>
                <a:off x="3836765" y="3208831"/>
                <a:ext cx="7637489" cy="560336"/>
              </a:xfrm>
              <a:prstGeom prst="rect">
                <a:avLst/>
              </a:prstGeom>
              <a:noFill/>
            </p:spPr>
            <p:txBody>
              <a:bodyPr wrap="square">
                <a:spAutoFit/>
              </a:bodyPr>
              <a:lstStyle/>
              <a:p>
                <a:r>
                  <a:rPr lang="en-US" sz="1100" dirty="0"/>
                  <a:t>5”</a:t>
                </a:r>
              </a:p>
            </p:txBody>
          </p:sp>
        </p:grpSp>
        <p:sp>
          <p:nvSpPr>
            <p:cNvPr id="51" name="TextBox 50">
              <a:extLst>
                <a:ext uri="{FF2B5EF4-FFF2-40B4-BE49-F238E27FC236}">
                  <a16:creationId xmlns:a16="http://schemas.microsoft.com/office/drawing/2014/main" id="{3F2095B0-DA23-70F6-F6E3-D02FADE0E58B}"/>
                </a:ext>
              </a:extLst>
            </p:cNvPr>
            <p:cNvSpPr txBox="1"/>
            <p:nvPr/>
          </p:nvSpPr>
          <p:spPr>
            <a:xfrm>
              <a:off x="6306108" y="2241886"/>
              <a:ext cx="8638390" cy="725140"/>
            </a:xfrm>
            <a:prstGeom prst="rect">
              <a:avLst/>
            </a:prstGeom>
            <a:noFill/>
          </p:spPr>
          <p:txBody>
            <a:bodyPr wrap="square">
              <a:spAutoFit/>
            </a:bodyPr>
            <a:lstStyle/>
            <a:p>
              <a:pPr algn="ctr"/>
              <a:r>
                <a:rPr lang="en-US" sz="1600" dirty="0"/>
                <a:t>1.5’’ LOFAR</a:t>
              </a:r>
            </a:p>
          </p:txBody>
        </p:sp>
      </p:grpSp>
      <p:sp>
        <p:nvSpPr>
          <p:cNvPr id="13" name="TextBox 12">
            <a:extLst>
              <a:ext uri="{FF2B5EF4-FFF2-40B4-BE49-F238E27FC236}">
                <a16:creationId xmlns:a16="http://schemas.microsoft.com/office/drawing/2014/main" id="{E6C92F25-7922-0C99-A8CF-7081DD409A2C}"/>
              </a:ext>
            </a:extLst>
          </p:cNvPr>
          <p:cNvSpPr txBox="1"/>
          <p:nvPr/>
        </p:nvSpPr>
        <p:spPr>
          <a:xfrm>
            <a:off x="3340250" y="44970"/>
            <a:ext cx="1081143" cy="369332"/>
          </a:xfrm>
          <a:prstGeom prst="rect">
            <a:avLst/>
          </a:prstGeom>
          <a:noFill/>
        </p:spPr>
        <p:txBody>
          <a:bodyPr wrap="square">
            <a:spAutoFit/>
          </a:bodyPr>
          <a:lstStyle/>
          <a:p>
            <a:r>
              <a:rPr lang="en-US" dirty="0"/>
              <a:t>6’’ LOFAR</a:t>
            </a:r>
          </a:p>
        </p:txBody>
      </p:sp>
      <p:pic>
        <p:nvPicPr>
          <p:cNvPr id="23" name="Picture 22" descr="A close-up of a red and yellow background&#10;&#10;Description automatically generated">
            <a:extLst>
              <a:ext uri="{FF2B5EF4-FFF2-40B4-BE49-F238E27FC236}">
                <a16:creationId xmlns:a16="http://schemas.microsoft.com/office/drawing/2014/main" id="{C9CA6890-9A71-E3B3-85CD-8E0748D9AA09}"/>
              </a:ext>
            </a:extLst>
          </p:cNvPr>
          <p:cNvPicPr>
            <a:picLocks noChangeAspect="1"/>
          </p:cNvPicPr>
          <p:nvPr/>
        </p:nvPicPr>
        <p:blipFill>
          <a:blip r:embed="rId6"/>
          <a:stretch>
            <a:fillRect/>
          </a:stretch>
        </p:blipFill>
        <p:spPr>
          <a:xfrm>
            <a:off x="2754456" y="2383608"/>
            <a:ext cx="9359446" cy="4429810"/>
          </a:xfrm>
          <a:prstGeom prst="rect">
            <a:avLst/>
          </a:prstGeom>
        </p:spPr>
      </p:pic>
      <p:sp>
        <p:nvSpPr>
          <p:cNvPr id="8" name="TextBox 7">
            <a:extLst>
              <a:ext uri="{FF2B5EF4-FFF2-40B4-BE49-F238E27FC236}">
                <a16:creationId xmlns:a16="http://schemas.microsoft.com/office/drawing/2014/main" id="{F6C3A03A-599E-D4D5-A5BE-08F10B14C9E5}"/>
              </a:ext>
            </a:extLst>
          </p:cNvPr>
          <p:cNvSpPr txBox="1"/>
          <p:nvPr/>
        </p:nvSpPr>
        <p:spPr>
          <a:xfrm>
            <a:off x="11725835" y="6497455"/>
            <a:ext cx="466165" cy="369332"/>
          </a:xfrm>
          <a:prstGeom prst="rect">
            <a:avLst/>
          </a:prstGeom>
          <a:noFill/>
        </p:spPr>
        <p:txBody>
          <a:bodyPr wrap="square">
            <a:spAutoFit/>
          </a:bodyPr>
          <a:lstStyle/>
          <a:p>
            <a:r>
              <a:rPr lang="en-GB" i="1" dirty="0"/>
              <a:t>13</a:t>
            </a:r>
            <a:endParaRPr lang="en-US" dirty="0"/>
          </a:p>
        </p:txBody>
      </p:sp>
      <p:sp>
        <p:nvSpPr>
          <p:cNvPr id="25" name="TextBox 24">
            <a:extLst>
              <a:ext uri="{FF2B5EF4-FFF2-40B4-BE49-F238E27FC236}">
                <a16:creationId xmlns:a16="http://schemas.microsoft.com/office/drawing/2014/main" id="{5C7BEB05-0788-B692-0DCE-12A36B238FFD}"/>
              </a:ext>
            </a:extLst>
          </p:cNvPr>
          <p:cNvSpPr txBox="1"/>
          <p:nvPr/>
        </p:nvSpPr>
        <p:spPr>
          <a:xfrm>
            <a:off x="4079563" y="3215328"/>
            <a:ext cx="7381874" cy="369332"/>
          </a:xfrm>
          <a:prstGeom prst="rect">
            <a:avLst/>
          </a:prstGeom>
          <a:noFill/>
        </p:spPr>
        <p:txBody>
          <a:bodyPr wrap="square">
            <a:spAutoFit/>
          </a:bodyPr>
          <a:lstStyle/>
          <a:p>
            <a:r>
              <a:rPr lang="en-US" sz="1800" dirty="0"/>
              <a:t>5”</a:t>
            </a:r>
          </a:p>
        </p:txBody>
      </p:sp>
      <p:sp>
        <p:nvSpPr>
          <p:cNvPr id="26" name="Oval 25">
            <a:extLst>
              <a:ext uri="{FF2B5EF4-FFF2-40B4-BE49-F238E27FC236}">
                <a16:creationId xmlns:a16="http://schemas.microsoft.com/office/drawing/2014/main" id="{84A94F20-FF4F-B875-C0D8-37F285C0353F}"/>
              </a:ext>
            </a:extLst>
          </p:cNvPr>
          <p:cNvSpPr/>
          <p:nvPr/>
        </p:nvSpPr>
        <p:spPr>
          <a:xfrm>
            <a:off x="6229494" y="5412911"/>
            <a:ext cx="395501" cy="35124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FF67A5A-E563-B05B-0CAB-F7C29B0FFB16}"/>
              </a:ext>
            </a:extLst>
          </p:cNvPr>
          <p:cNvSpPr/>
          <p:nvPr/>
        </p:nvSpPr>
        <p:spPr>
          <a:xfrm>
            <a:off x="5909187" y="5412911"/>
            <a:ext cx="329184" cy="24881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02402E3-E678-1528-361D-31F52CF425C8}"/>
              </a:ext>
            </a:extLst>
          </p:cNvPr>
          <p:cNvSpPr/>
          <p:nvPr/>
        </p:nvSpPr>
        <p:spPr>
          <a:xfrm rot="2352468">
            <a:off x="6734087" y="5584210"/>
            <a:ext cx="281482" cy="23769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761BFB0-DC94-0B7F-5C49-72CF508D4077}"/>
              </a:ext>
            </a:extLst>
          </p:cNvPr>
          <p:cNvSpPr/>
          <p:nvPr/>
        </p:nvSpPr>
        <p:spPr>
          <a:xfrm rot="19607624">
            <a:off x="7150652" y="5260283"/>
            <a:ext cx="689319" cy="588593"/>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2497AE68-BD9F-3A28-C2EC-0565B41C1FEA}"/>
              </a:ext>
            </a:extLst>
          </p:cNvPr>
          <p:cNvSpPr/>
          <p:nvPr/>
        </p:nvSpPr>
        <p:spPr>
          <a:xfrm rot="18713765">
            <a:off x="8203431" y="3786665"/>
            <a:ext cx="700886" cy="82373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2D4C9627-3D88-604F-C0B4-ED0EBFE32929}"/>
              </a:ext>
            </a:extLst>
          </p:cNvPr>
          <p:cNvSpPr/>
          <p:nvPr/>
        </p:nvSpPr>
        <p:spPr>
          <a:xfrm rot="19607624">
            <a:off x="9208511" y="2952749"/>
            <a:ext cx="536878" cy="534533"/>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4FE165A7-3DF7-1644-2254-66EFE28E0269}"/>
              </a:ext>
            </a:extLst>
          </p:cNvPr>
          <p:cNvSpPr txBox="1"/>
          <p:nvPr/>
        </p:nvSpPr>
        <p:spPr>
          <a:xfrm>
            <a:off x="9175569" y="2617310"/>
            <a:ext cx="466004" cy="369332"/>
          </a:xfrm>
          <a:prstGeom prst="rect">
            <a:avLst/>
          </a:prstGeom>
          <a:noFill/>
        </p:spPr>
        <p:txBody>
          <a:bodyPr wrap="square">
            <a:spAutoFit/>
          </a:bodyPr>
          <a:lstStyle/>
          <a:p>
            <a:r>
              <a:rPr lang="en-US" sz="1800" dirty="0">
                <a:solidFill>
                  <a:srgbClr val="00DC00"/>
                </a:solidFill>
              </a:rPr>
              <a:t>J8</a:t>
            </a:r>
            <a:endParaRPr lang="en-US" dirty="0">
              <a:solidFill>
                <a:srgbClr val="00DC00"/>
              </a:solidFill>
            </a:endParaRPr>
          </a:p>
        </p:txBody>
      </p:sp>
      <p:sp>
        <p:nvSpPr>
          <p:cNvPr id="33" name="TextBox 32">
            <a:extLst>
              <a:ext uri="{FF2B5EF4-FFF2-40B4-BE49-F238E27FC236}">
                <a16:creationId xmlns:a16="http://schemas.microsoft.com/office/drawing/2014/main" id="{766838B4-C1CC-BB04-42D8-0190E1758FEC}"/>
              </a:ext>
            </a:extLst>
          </p:cNvPr>
          <p:cNvSpPr txBox="1"/>
          <p:nvPr/>
        </p:nvSpPr>
        <p:spPr>
          <a:xfrm>
            <a:off x="7980064" y="3601001"/>
            <a:ext cx="466004" cy="369332"/>
          </a:xfrm>
          <a:prstGeom prst="rect">
            <a:avLst/>
          </a:prstGeom>
          <a:noFill/>
        </p:spPr>
        <p:txBody>
          <a:bodyPr wrap="square">
            <a:spAutoFit/>
          </a:bodyPr>
          <a:lstStyle/>
          <a:p>
            <a:r>
              <a:rPr lang="en-US" sz="1800" dirty="0">
                <a:solidFill>
                  <a:srgbClr val="00DC00"/>
                </a:solidFill>
              </a:rPr>
              <a:t>J6</a:t>
            </a:r>
            <a:endParaRPr lang="en-US" dirty="0">
              <a:solidFill>
                <a:srgbClr val="00DC00"/>
              </a:solidFill>
            </a:endParaRPr>
          </a:p>
        </p:txBody>
      </p:sp>
      <p:sp>
        <p:nvSpPr>
          <p:cNvPr id="34" name="TextBox 33">
            <a:extLst>
              <a:ext uri="{FF2B5EF4-FFF2-40B4-BE49-F238E27FC236}">
                <a16:creationId xmlns:a16="http://schemas.microsoft.com/office/drawing/2014/main" id="{CC02C921-8616-A676-8C57-4D2D47B38B8E}"/>
              </a:ext>
            </a:extLst>
          </p:cNvPr>
          <p:cNvSpPr txBox="1"/>
          <p:nvPr/>
        </p:nvSpPr>
        <p:spPr>
          <a:xfrm>
            <a:off x="5718197" y="5532184"/>
            <a:ext cx="702821" cy="369332"/>
          </a:xfrm>
          <a:prstGeom prst="rect">
            <a:avLst/>
          </a:prstGeom>
          <a:noFill/>
        </p:spPr>
        <p:txBody>
          <a:bodyPr wrap="square">
            <a:spAutoFit/>
          </a:bodyPr>
          <a:lstStyle/>
          <a:p>
            <a:r>
              <a:rPr lang="en-US" sz="1800" dirty="0">
                <a:solidFill>
                  <a:srgbClr val="00DC00"/>
                </a:solidFill>
              </a:rPr>
              <a:t>J1</a:t>
            </a:r>
            <a:endParaRPr lang="en-US" dirty="0">
              <a:solidFill>
                <a:srgbClr val="00DC00"/>
              </a:solidFill>
            </a:endParaRPr>
          </a:p>
        </p:txBody>
      </p:sp>
      <p:sp>
        <p:nvSpPr>
          <p:cNvPr id="35" name="TextBox 34">
            <a:extLst>
              <a:ext uri="{FF2B5EF4-FFF2-40B4-BE49-F238E27FC236}">
                <a16:creationId xmlns:a16="http://schemas.microsoft.com/office/drawing/2014/main" id="{431EA265-9A34-3918-6EFF-1ECFBADD8008}"/>
              </a:ext>
            </a:extLst>
          </p:cNvPr>
          <p:cNvSpPr txBox="1"/>
          <p:nvPr/>
        </p:nvSpPr>
        <p:spPr>
          <a:xfrm>
            <a:off x="6209610" y="5699935"/>
            <a:ext cx="559885" cy="366301"/>
          </a:xfrm>
          <a:prstGeom prst="rect">
            <a:avLst/>
          </a:prstGeom>
          <a:noFill/>
        </p:spPr>
        <p:txBody>
          <a:bodyPr wrap="square">
            <a:spAutoFit/>
          </a:bodyPr>
          <a:lstStyle/>
          <a:p>
            <a:r>
              <a:rPr lang="en-US" sz="1800" dirty="0">
                <a:solidFill>
                  <a:srgbClr val="00DC00"/>
                </a:solidFill>
              </a:rPr>
              <a:t>J2</a:t>
            </a:r>
            <a:endParaRPr lang="en-US" dirty="0">
              <a:solidFill>
                <a:srgbClr val="00DC00"/>
              </a:solidFill>
            </a:endParaRPr>
          </a:p>
        </p:txBody>
      </p:sp>
      <p:sp>
        <p:nvSpPr>
          <p:cNvPr id="36" name="TextBox 35">
            <a:extLst>
              <a:ext uri="{FF2B5EF4-FFF2-40B4-BE49-F238E27FC236}">
                <a16:creationId xmlns:a16="http://schemas.microsoft.com/office/drawing/2014/main" id="{5007FE37-1B32-B36D-2CFE-A40CBB148237}"/>
              </a:ext>
            </a:extLst>
          </p:cNvPr>
          <p:cNvSpPr txBox="1"/>
          <p:nvPr/>
        </p:nvSpPr>
        <p:spPr>
          <a:xfrm>
            <a:off x="6885408" y="5060059"/>
            <a:ext cx="666599" cy="369332"/>
          </a:xfrm>
          <a:prstGeom prst="rect">
            <a:avLst/>
          </a:prstGeom>
          <a:noFill/>
        </p:spPr>
        <p:txBody>
          <a:bodyPr wrap="square">
            <a:spAutoFit/>
          </a:bodyPr>
          <a:lstStyle/>
          <a:p>
            <a:r>
              <a:rPr lang="en-US" sz="1800" dirty="0">
                <a:solidFill>
                  <a:srgbClr val="00DC00"/>
                </a:solidFill>
              </a:rPr>
              <a:t>J4</a:t>
            </a:r>
            <a:endParaRPr lang="en-US" dirty="0">
              <a:solidFill>
                <a:srgbClr val="00DC00"/>
              </a:solidFill>
            </a:endParaRPr>
          </a:p>
        </p:txBody>
      </p:sp>
      <p:sp>
        <p:nvSpPr>
          <p:cNvPr id="37" name="TextBox 36">
            <a:extLst>
              <a:ext uri="{FF2B5EF4-FFF2-40B4-BE49-F238E27FC236}">
                <a16:creationId xmlns:a16="http://schemas.microsoft.com/office/drawing/2014/main" id="{78208A9F-9D17-53EF-92B6-D3CCFA1D7AFF}"/>
              </a:ext>
            </a:extLst>
          </p:cNvPr>
          <p:cNvSpPr txBox="1"/>
          <p:nvPr/>
        </p:nvSpPr>
        <p:spPr>
          <a:xfrm>
            <a:off x="7554825" y="5745360"/>
            <a:ext cx="465223" cy="369332"/>
          </a:xfrm>
          <a:prstGeom prst="rect">
            <a:avLst/>
          </a:prstGeom>
          <a:noFill/>
        </p:spPr>
        <p:txBody>
          <a:bodyPr wrap="square">
            <a:spAutoFit/>
          </a:bodyPr>
          <a:lstStyle/>
          <a:p>
            <a:r>
              <a:rPr lang="en-US" sz="1800" dirty="0">
                <a:solidFill>
                  <a:srgbClr val="00DC00"/>
                </a:solidFill>
              </a:rPr>
              <a:t>J5</a:t>
            </a:r>
            <a:r>
              <a:rPr lang="en-US" sz="1800" baseline="-25000" dirty="0">
                <a:solidFill>
                  <a:srgbClr val="00DC00"/>
                </a:solidFill>
              </a:rPr>
              <a:t>1</a:t>
            </a:r>
            <a:endParaRPr lang="en-US" baseline="-25000" dirty="0">
              <a:solidFill>
                <a:srgbClr val="00DC00"/>
              </a:solidFill>
            </a:endParaRPr>
          </a:p>
        </p:txBody>
      </p:sp>
      <p:sp>
        <p:nvSpPr>
          <p:cNvPr id="38" name="Oval 37">
            <a:extLst>
              <a:ext uri="{FF2B5EF4-FFF2-40B4-BE49-F238E27FC236}">
                <a16:creationId xmlns:a16="http://schemas.microsoft.com/office/drawing/2014/main" id="{149F9B16-BE96-4E59-D7E3-A1AC651DC7C8}"/>
              </a:ext>
            </a:extLst>
          </p:cNvPr>
          <p:cNvSpPr/>
          <p:nvPr/>
        </p:nvSpPr>
        <p:spPr>
          <a:xfrm rot="19607624">
            <a:off x="7967372" y="4887467"/>
            <a:ext cx="720282" cy="54128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14C8622B-49E4-A184-7E86-2FEEFAB8A505}"/>
              </a:ext>
            </a:extLst>
          </p:cNvPr>
          <p:cNvSpPr txBox="1"/>
          <p:nvPr/>
        </p:nvSpPr>
        <p:spPr>
          <a:xfrm>
            <a:off x="8457234" y="5251264"/>
            <a:ext cx="486389" cy="369332"/>
          </a:xfrm>
          <a:prstGeom prst="rect">
            <a:avLst/>
          </a:prstGeom>
          <a:noFill/>
        </p:spPr>
        <p:txBody>
          <a:bodyPr wrap="square">
            <a:spAutoFit/>
          </a:bodyPr>
          <a:lstStyle/>
          <a:p>
            <a:r>
              <a:rPr lang="en-US" sz="1800" dirty="0">
                <a:solidFill>
                  <a:srgbClr val="00DC00"/>
                </a:solidFill>
              </a:rPr>
              <a:t>J5</a:t>
            </a:r>
            <a:r>
              <a:rPr lang="en-US" sz="1800" baseline="-25000" dirty="0">
                <a:solidFill>
                  <a:srgbClr val="00DC00"/>
                </a:solidFill>
              </a:rPr>
              <a:t>2</a:t>
            </a:r>
            <a:endParaRPr lang="en-US" baseline="-25000" dirty="0">
              <a:solidFill>
                <a:srgbClr val="00DC00"/>
              </a:solidFill>
            </a:endParaRPr>
          </a:p>
        </p:txBody>
      </p:sp>
      <p:sp>
        <p:nvSpPr>
          <p:cNvPr id="40" name="Oval 39">
            <a:extLst>
              <a:ext uri="{FF2B5EF4-FFF2-40B4-BE49-F238E27FC236}">
                <a16:creationId xmlns:a16="http://schemas.microsoft.com/office/drawing/2014/main" id="{C1F09DDF-91D5-FE06-569B-9DE658961768}"/>
              </a:ext>
            </a:extLst>
          </p:cNvPr>
          <p:cNvSpPr/>
          <p:nvPr/>
        </p:nvSpPr>
        <p:spPr>
          <a:xfrm rot="18713765">
            <a:off x="8672401" y="3228459"/>
            <a:ext cx="522231" cy="54122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8FAF0EEC-6994-B7DD-4E83-60A2C25DC2DE}"/>
              </a:ext>
            </a:extLst>
          </p:cNvPr>
          <p:cNvSpPr txBox="1"/>
          <p:nvPr/>
        </p:nvSpPr>
        <p:spPr>
          <a:xfrm>
            <a:off x="8502616" y="2976674"/>
            <a:ext cx="466004" cy="369332"/>
          </a:xfrm>
          <a:prstGeom prst="rect">
            <a:avLst/>
          </a:prstGeom>
          <a:noFill/>
        </p:spPr>
        <p:txBody>
          <a:bodyPr wrap="square">
            <a:spAutoFit/>
          </a:bodyPr>
          <a:lstStyle/>
          <a:p>
            <a:r>
              <a:rPr lang="en-US" sz="1800" dirty="0">
                <a:solidFill>
                  <a:srgbClr val="00DC00"/>
                </a:solidFill>
              </a:rPr>
              <a:t>J7</a:t>
            </a:r>
            <a:endParaRPr lang="en-US" dirty="0">
              <a:solidFill>
                <a:srgbClr val="00DC00"/>
              </a:solidFill>
            </a:endParaRPr>
          </a:p>
        </p:txBody>
      </p:sp>
      <p:sp>
        <p:nvSpPr>
          <p:cNvPr id="42" name="TextBox 41">
            <a:extLst>
              <a:ext uri="{FF2B5EF4-FFF2-40B4-BE49-F238E27FC236}">
                <a16:creationId xmlns:a16="http://schemas.microsoft.com/office/drawing/2014/main" id="{911584A7-8939-CD70-55F7-D4C31F4F484A}"/>
              </a:ext>
            </a:extLst>
          </p:cNvPr>
          <p:cNvSpPr txBox="1"/>
          <p:nvPr/>
        </p:nvSpPr>
        <p:spPr>
          <a:xfrm>
            <a:off x="6710533" y="5764159"/>
            <a:ext cx="666599" cy="369332"/>
          </a:xfrm>
          <a:prstGeom prst="rect">
            <a:avLst/>
          </a:prstGeom>
          <a:noFill/>
        </p:spPr>
        <p:txBody>
          <a:bodyPr wrap="square">
            <a:spAutoFit/>
          </a:bodyPr>
          <a:lstStyle/>
          <a:p>
            <a:r>
              <a:rPr lang="en-US" sz="1800" dirty="0">
                <a:solidFill>
                  <a:srgbClr val="00DC00"/>
                </a:solidFill>
              </a:rPr>
              <a:t>J3</a:t>
            </a:r>
            <a:endParaRPr lang="en-US" dirty="0">
              <a:solidFill>
                <a:srgbClr val="00DC00"/>
              </a:solidFill>
            </a:endParaRPr>
          </a:p>
        </p:txBody>
      </p:sp>
      <p:sp>
        <p:nvSpPr>
          <p:cNvPr id="43" name="Oval 42">
            <a:extLst>
              <a:ext uri="{FF2B5EF4-FFF2-40B4-BE49-F238E27FC236}">
                <a16:creationId xmlns:a16="http://schemas.microsoft.com/office/drawing/2014/main" id="{67393745-6121-82E4-A44B-84301FF7D5E0}"/>
              </a:ext>
            </a:extLst>
          </p:cNvPr>
          <p:cNvSpPr/>
          <p:nvPr/>
        </p:nvSpPr>
        <p:spPr>
          <a:xfrm rot="2352468">
            <a:off x="6886487" y="5382648"/>
            <a:ext cx="281482" cy="23769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551388-153E-FCEA-9A94-D66D93146340}"/>
              </a:ext>
            </a:extLst>
          </p:cNvPr>
          <p:cNvSpPr txBox="1"/>
          <p:nvPr/>
        </p:nvSpPr>
        <p:spPr>
          <a:xfrm>
            <a:off x="7024462" y="2428574"/>
            <a:ext cx="7719319" cy="461665"/>
          </a:xfrm>
          <a:prstGeom prst="rect">
            <a:avLst/>
          </a:prstGeom>
          <a:noFill/>
        </p:spPr>
        <p:txBody>
          <a:bodyPr wrap="square">
            <a:spAutoFit/>
          </a:bodyPr>
          <a:lstStyle/>
          <a:p>
            <a:pPr algn="ctr"/>
            <a:r>
              <a:rPr lang="en-US" sz="2400" dirty="0"/>
              <a:t>0.8’’ LOFAR</a:t>
            </a:r>
          </a:p>
        </p:txBody>
      </p:sp>
    </p:spTree>
    <p:extLst>
      <p:ext uri="{BB962C8B-B14F-4D97-AF65-F5344CB8AC3E}">
        <p14:creationId xmlns:p14="http://schemas.microsoft.com/office/powerpoint/2010/main" val="1252643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C3C32A-C10C-470C-4F8C-18A277F561B1}"/>
              </a:ext>
            </a:extLst>
          </p:cNvPr>
          <p:cNvGrpSpPr/>
          <p:nvPr/>
        </p:nvGrpSpPr>
        <p:grpSpPr>
          <a:xfrm>
            <a:off x="1" y="66946"/>
            <a:ext cx="4534012" cy="2145940"/>
            <a:chOff x="0" y="153708"/>
            <a:chExt cx="12192000" cy="5770453"/>
          </a:xfrm>
        </p:grpSpPr>
        <p:pic>
          <p:nvPicPr>
            <p:cNvPr id="11" name="Picture 10" descr="A close-up of a infrared image&#10;&#10;Description automatically generated">
              <a:extLst>
                <a:ext uri="{FF2B5EF4-FFF2-40B4-BE49-F238E27FC236}">
                  <a16:creationId xmlns:a16="http://schemas.microsoft.com/office/drawing/2014/main" id="{A7B2E533-F439-06CE-D0F5-FA08F636CAE0}"/>
                </a:ext>
              </a:extLst>
            </p:cNvPr>
            <p:cNvPicPr>
              <a:picLocks noChangeAspect="1"/>
            </p:cNvPicPr>
            <p:nvPr/>
          </p:nvPicPr>
          <p:blipFill>
            <a:blip r:embed="rId3"/>
            <a:stretch>
              <a:fillRect/>
            </a:stretch>
          </p:blipFill>
          <p:spPr>
            <a:xfrm>
              <a:off x="0" y="153708"/>
              <a:ext cx="12192000" cy="5770453"/>
            </a:xfrm>
            <a:prstGeom prst="rect">
              <a:avLst/>
            </a:prstGeom>
          </p:spPr>
        </p:pic>
        <p:sp>
          <p:nvSpPr>
            <p:cNvPr id="12" name="TextBox 11">
              <a:extLst>
                <a:ext uri="{FF2B5EF4-FFF2-40B4-BE49-F238E27FC236}">
                  <a16:creationId xmlns:a16="http://schemas.microsoft.com/office/drawing/2014/main" id="{5487C4A3-532B-D191-29BD-78EBA8CB7080}"/>
                </a:ext>
              </a:extLst>
            </p:cNvPr>
            <p:cNvSpPr txBox="1"/>
            <p:nvPr/>
          </p:nvSpPr>
          <p:spPr>
            <a:xfrm>
              <a:off x="1824985" y="1038709"/>
              <a:ext cx="1215712" cy="625146"/>
            </a:xfrm>
            <a:prstGeom prst="rect">
              <a:avLst/>
            </a:prstGeom>
            <a:noFill/>
          </p:spPr>
          <p:txBody>
            <a:bodyPr wrap="square">
              <a:spAutoFit/>
            </a:bodyPr>
            <a:lstStyle/>
            <a:p>
              <a:r>
                <a:rPr lang="en-US" sz="1200" dirty="0"/>
                <a:t>10”</a:t>
              </a:r>
            </a:p>
          </p:txBody>
        </p:sp>
      </p:grpSp>
      <p:grpSp>
        <p:nvGrpSpPr>
          <p:cNvPr id="15" name="Group 14">
            <a:extLst>
              <a:ext uri="{FF2B5EF4-FFF2-40B4-BE49-F238E27FC236}">
                <a16:creationId xmlns:a16="http://schemas.microsoft.com/office/drawing/2014/main" id="{51EC0229-D370-B1F6-22DE-F47F5E0D50D4}"/>
              </a:ext>
            </a:extLst>
          </p:cNvPr>
          <p:cNvGrpSpPr/>
          <p:nvPr/>
        </p:nvGrpSpPr>
        <p:grpSpPr>
          <a:xfrm>
            <a:off x="2277917" y="1435509"/>
            <a:ext cx="5845543" cy="2158455"/>
            <a:chOff x="2424084" y="2234863"/>
            <a:chExt cx="12520414" cy="4623138"/>
          </a:xfrm>
        </p:grpSpPr>
        <p:grpSp>
          <p:nvGrpSpPr>
            <p:cNvPr id="16" name="Group 15">
              <a:extLst>
                <a:ext uri="{FF2B5EF4-FFF2-40B4-BE49-F238E27FC236}">
                  <a16:creationId xmlns:a16="http://schemas.microsoft.com/office/drawing/2014/main" id="{3A9B6427-7163-1181-EB04-D06C917C63A7}"/>
                </a:ext>
              </a:extLst>
            </p:cNvPr>
            <p:cNvGrpSpPr/>
            <p:nvPr/>
          </p:nvGrpSpPr>
          <p:grpSpPr>
            <a:xfrm>
              <a:off x="2424084" y="2234863"/>
              <a:ext cx="9767916" cy="4623138"/>
              <a:chOff x="2424084" y="2234863"/>
              <a:chExt cx="9767916" cy="4623138"/>
            </a:xfrm>
          </p:grpSpPr>
          <p:pic>
            <p:nvPicPr>
              <p:cNvPr id="18" name="Picture 17" descr="A close-up of a space image&#10;&#10;Description automatically generated">
                <a:extLst>
                  <a:ext uri="{FF2B5EF4-FFF2-40B4-BE49-F238E27FC236}">
                    <a16:creationId xmlns:a16="http://schemas.microsoft.com/office/drawing/2014/main" id="{E134144F-7B65-6BCC-3276-5AD40AD89549}"/>
                  </a:ext>
                </a:extLst>
              </p:cNvPr>
              <p:cNvPicPr>
                <a:picLocks noChangeAspect="1"/>
              </p:cNvPicPr>
              <p:nvPr/>
            </p:nvPicPr>
            <p:blipFill>
              <a:blip r:embed="rId4"/>
              <a:stretch>
                <a:fillRect/>
              </a:stretch>
            </p:blipFill>
            <p:spPr>
              <a:xfrm>
                <a:off x="2424084" y="2234863"/>
                <a:ext cx="9767916" cy="4623138"/>
              </a:xfrm>
              <a:prstGeom prst="rect">
                <a:avLst/>
              </a:prstGeom>
            </p:spPr>
          </p:pic>
          <p:sp>
            <p:nvSpPr>
              <p:cNvPr id="19" name="TextBox 18">
                <a:extLst>
                  <a:ext uri="{FF2B5EF4-FFF2-40B4-BE49-F238E27FC236}">
                    <a16:creationId xmlns:a16="http://schemas.microsoft.com/office/drawing/2014/main" id="{27223E53-FFC4-9D36-E3E7-3DB20FD1B5A8}"/>
                  </a:ext>
                </a:extLst>
              </p:cNvPr>
              <p:cNvSpPr txBox="1"/>
              <p:nvPr/>
            </p:nvSpPr>
            <p:spPr>
              <a:xfrm>
                <a:off x="3836765" y="3208831"/>
                <a:ext cx="7637489" cy="560336"/>
              </a:xfrm>
              <a:prstGeom prst="rect">
                <a:avLst/>
              </a:prstGeom>
              <a:noFill/>
            </p:spPr>
            <p:txBody>
              <a:bodyPr wrap="square">
                <a:spAutoFit/>
              </a:bodyPr>
              <a:lstStyle/>
              <a:p>
                <a:r>
                  <a:rPr lang="en-US" sz="1100" dirty="0"/>
                  <a:t>5”</a:t>
                </a:r>
              </a:p>
            </p:txBody>
          </p:sp>
        </p:grpSp>
        <p:sp>
          <p:nvSpPr>
            <p:cNvPr id="17" name="TextBox 16">
              <a:extLst>
                <a:ext uri="{FF2B5EF4-FFF2-40B4-BE49-F238E27FC236}">
                  <a16:creationId xmlns:a16="http://schemas.microsoft.com/office/drawing/2014/main" id="{C932CF0A-1323-C048-411D-BF94B6184DB7}"/>
                </a:ext>
              </a:extLst>
            </p:cNvPr>
            <p:cNvSpPr txBox="1"/>
            <p:nvPr/>
          </p:nvSpPr>
          <p:spPr>
            <a:xfrm>
              <a:off x="6306108" y="2241886"/>
              <a:ext cx="8638390" cy="725140"/>
            </a:xfrm>
            <a:prstGeom prst="rect">
              <a:avLst/>
            </a:prstGeom>
            <a:noFill/>
          </p:spPr>
          <p:txBody>
            <a:bodyPr wrap="square">
              <a:spAutoFit/>
            </a:bodyPr>
            <a:lstStyle/>
            <a:p>
              <a:pPr algn="ctr"/>
              <a:r>
                <a:rPr lang="en-US" sz="1600" dirty="0"/>
                <a:t>1.5’’ LOFAR</a:t>
              </a:r>
            </a:p>
          </p:txBody>
        </p:sp>
      </p:grpSp>
      <p:pic>
        <p:nvPicPr>
          <p:cNvPr id="3" name="Picture 2" descr="Figure 1.">
            <a:extLst>
              <a:ext uri="{FF2B5EF4-FFF2-40B4-BE49-F238E27FC236}">
                <a16:creationId xmlns:a16="http://schemas.microsoft.com/office/drawing/2014/main" id="{EE273F9E-A000-1B47-5DEC-395C98F520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32" r="4663" b="8840"/>
          <a:stretch/>
        </p:blipFill>
        <p:spPr bwMode="auto">
          <a:xfrm>
            <a:off x="9400461" y="72693"/>
            <a:ext cx="2558456" cy="18561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C92F25-7922-0C99-A8CF-7081DD409A2C}"/>
              </a:ext>
            </a:extLst>
          </p:cNvPr>
          <p:cNvSpPr txBox="1"/>
          <p:nvPr/>
        </p:nvSpPr>
        <p:spPr>
          <a:xfrm>
            <a:off x="3340250" y="44970"/>
            <a:ext cx="1081143" cy="369332"/>
          </a:xfrm>
          <a:prstGeom prst="rect">
            <a:avLst/>
          </a:prstGeom>
          <a:noFill/>
        </p:spPr>
        <p:txBody>
          <a:bodyPr wrap="square">
            <a:spAutoFit/>
          </a:bodyPr>
          <a:lstStyle/>
          <a:p>
            <a:r>
              <a:rPr lang="en-US" dirty="0"/>
              <a:t>6’’ LOFAR</a:t>
            </a:r>
          </a:p>
        </p:txBody>
      </p:sp>
      <p:pic>
        <p:nvPicPr>
          <p:cNvPr id="23" name="Picture 22" descr="A close-up of a red and yellow background&#10;&#10;Description automatically generated">
            <a:extLst>
              <a:ext uri="{FF2B5EF4-FFF2-40B4-BE49-F238E27FC236}">
                <a16:creationId xmlns:a16="http://schemas.microsoft.com/office/drawing/2014/main" id="{C9CA6890-9A71-E3B3-85CD-8E0748D9AA09}"/>
              </a:ext>
            </a:extLst>
          </p:cNvPr>
          <p:cNvPicPr>
            <a:picLocks noChangeAspect="1"/>
          </p:cNvPicPr>
          <p:nvPr/>
        </p:nvPicPr>
        <p:blipFill>
          <a:blip r:embed="rId6"/>
          <a:stretch>
            <a:fillRect/>
          </a:stretch>
        </p:blipFill>
        <p:spPr>
          <a:xfrm>
            <a:off x="4942031" y="2930210"/>
            <a:ext cx="5165260" cy="2444709"/>
          </a:xfrm>
          <a:prstGeom prst="rect">
            <a:avLst/>
          </a:prstGeom>
        </p:spPr>
      </p:pic>
      <p:sp>
        <p:nvSpPr>
          <p:cNvPr id="25" name="TextBox 24">
            <a:extLst>
              <a:ext uri="{FF2B5EF4-FFF2-40B4-BE49-F238E27FC236}">
                <a16:creationId xmlns:a16="http://schemas.microsoft.com/office/drawing/2014/main" id="{5C7BEB05-0788-B692-0DCE-12A36B238FFD}"/>
              </a:ext>
            </a:extLst>
          </p:cNvPr>
          <p:cNvSpPr txBox="1"/>
          <p:nvPr/>
        </p:nvSpPr>
        <p:spPr>
          <a:xfrm>
            <a:off x="5596319" y="3325253"/>
            <a:ext cx="4073884" cy="276999"/>
          </a:xfrm>
          <a:prstGeom prst="rect">
            <a:avLst/>
          </a:prstGeom>
          <a:noFill/>
        </p:spPr>
        <p:txBody>
          <a:bodyPr wrap="square">
            <a:spAutoFit/>
          </a:bodyPr>
          <a:lstStyle/>
          <a:p>
            <a:r>
              <a:rPr lang="en-US" sz="1200" dirty="0"/>
              <a:t>5”</a:t>
            </a:r>
          </a:p>
        </p:txBody>
      </p:sp>
      <p:sp>
        <p:nvSpPr>
          <p:cNvPr id="6" name="TextBox 5">
            <a:extLst>
              <a:ext uri="{FF2B5EF4-FFF2-40B4-BE49-F238E27FC236}">
                <a16:creationId xmlns:a16="http://schemas.microsoft.com/office/drawing/2014/main" id="{C8551388-153E-FCEA-9A94-D66D93146340}"/>
              </a:ext>
            </a:extLst>
          </p:cNvPr>
          <p:cNvSpPr txBox="1"/>
          <p:nvPr/>
        </p:nvSpPr>
        <p:spPr>
          <a:xfrm>
            <a:off x="7251348" y="2986057"/>
            <a:ext cx="4260112" cy="338554"/>
          </a:xfrm>
          <a:prstGeom prst="rect">
            <a:avLst/>
          </a:prstGeom>
          <a:noFill/>
        </p:spPr>
        <p:txBody>
          <a:bodyPr wrap="square">
            <a:spAutoFit/>
          </a:bodyPr>
          <a:lstStyle/>
          <a:p>
            <a:pPr algn="ctr"/>
            <a:r>
              <a:rPr lang="en-US" sz="1600" dirty="0"/>
              <a:t>0.8’’ LOFAR</a:t>
            </a:r>
          </a:p>
        </p:txBody>
      </p:sp>
      <p:pic>
        <p:nvPicPr>
          <p:cNvPr id="5" name="Picture 4" descr="A close-up of a red and yellow image&#10;&#10;Description automatically generated">
            <a:extLst>
              <a:ext uri="{FF2B5EF4-FFF2-40B4-BE49-F238E27FC236}">
                <a16:creationId xmlns:a16="http://schemas.microsoft.com/office/drawing/2014/main" id="{228DDAD9-1AD2-C4E8-AF2D-5836DE9BD3A6}"/>
              </a:ext>
            </a:extLst>
          </p:cNvPr>
          <p:cNvPicPr>
            <a:picLocks noChangeAspect="1"/>
          </p:cNvPicPr>
          <p:nvPr/>
        </p:nvPicPr>
        <p:blipFill>
          <a:blip r:embed="rId7"/>
          <a:stretch>
            <a:fillRect/>
          </a:stretch>
        </p:blipFill>
        <p:spPr>
          <a:xfrm>
            <a:off x="5264463" y="3533390"/>
            <a:ext cx="6929329" cy="3279640"/>
          </a:xfrm>
          <a:prstGeom prst="rect">
            <a:avLst/>
          </a:prstGeom>
        </p:spPr>
      </p:pic>
      <p:sp>
        <p:nvSpPr>
          <p:cNvPr id="8" name="TextBox 7">
            <a:extLst>
              <a:ext uri="{FF2B5EF4-FFF2-40B4-BE49-F238E27FC236}">
                <a16:creationId xmlns:a16="http://schemas.microsoft.com/office/drawing/2014/main" id="{F6C3A03A-599E-D4D5-A5BE-08F10B14C9E5}"/>
              </a:ext>
            </a:extLst>
          </p:cNvPr>
          <p:cNvSpPr txBox="1"/>
          <p:nvPr/>
        </p:nvSpPr>
        <p:spPr>
          <a:xfrm>
            <a:off x="11725835" y="6497455"/>
            <a:ext cx="466165" cy="369332"/>
          </a:xfrm>
          <a:prstGeom prst="rect">
            <a:avLst/>
          </a:prstGeom>
          <a:noFill/>
        </p:spPr>
        <p:txBody>
          <a:bodyPr wrap="square">
            <a:spAutoFit/>
          </a:bodyPr>
          <a:lstStyle/>
          <a:p>
            <a:r>
              <a:rPr lang="en-GB" i="1" dirty="0"/>
              <a:t>13</a:t>
            </a:r>
            <a:endParaRPr lang="en-US" dirty="0"/>
          </a:p>
        </p:txBody>
      </p:sp>
      <p:sp>
        <p:nvSpPr>
          <p:cNvPr id="7" name="TextBox 6">
            <a:extLst>
              <a:ext uri="{FF2B5EF4-FFF2-40B4-BE49-F238E27FC236}">
                <a16:creationId xmlns:a16="http://schemas.microsoft.com/office/drawing/2014/main" id="{36B627D4-817B-C75D-D72C-D6F32567F96E}"/>
              </a:ext>
            </a:extLst>
          </p:cNvPr>
          <p:cNvSpPr txBox="1"/>
          <p:nvPr/>
        </p:nvSpPr>
        <p:spPr>
          <a:xfrm>
            <a:off x="6197789" y="4418915"/>
            <a:ext cx="7637488" cy="369332"/>
          </a:xfrm>
          <a:prstGeom prst="rect">
            <a:avLst/>
          </a:prstGeom>
          <a:noFill/>
        </p:spPr>
        <p:txBody>
          <a:bodyPr wrap="square">
            <a:spAutoFit/>
          </a:bodyPr>
          <a:lstStyle/>
          <a:p>
            <a:r>
              <a:rPr lang="en-US" dirty="0"/>
              <a:t>2</a:t>
            </a:r>
            <a:r>
              <a:rPr lang="en-US" sz="1800" dirty="0"/>
              <a:t>”</a:t>
            </a:r>
          </a:p>
        </p:txBody>
      </p:sp>
      <p:sp>
        <p:nvSpPr>
          <p:cNvPr id="9" name="TextBox 8">
            <a:extLst>
              <a:ext uri="{FF2B5EF4-FFF2-40B4-BE49-F238E27FC236}">
                <a16:creationId xmlns:a16="http://schemas.microsoft.com/office/drawing/2014/main" id="{264DA8AB-C268-AB16-AE8B-90AC55A416F6}"/>
              </a:ext>
            </a:extLst>
          </p:cNvPr>
          <p:cNvSpPr txBox="1"/>
          <p:nvPr/>
        </p:nvSpPr>
        <p:spPr>
          <a:xfrm>
            <a:off x="6838371" y="3571268"/>
            <a:ext cx="8638391" cy="461665"/>
          </a:xfrm>
          <a:prstGeom prst="rect">
            <a:avLst/>
          </a:prstGeom>
          <a:noFill/>
        </p:spPr>
        <p:txBody>
          <a:bodyPr wrap="square">
            <a:spAutoFit/>
          </a:bodyPr>
          <a:lstStyle/>
          <a:p>
            <a:pPr algn="ctr"/>
            <a:r>
              <a:rPr lang="en-US" sz="2400" dirty="0"/>
              <a:t>0.4” LOFAR</a:t>
            </a:r>
          </a:p>
        </p:txBody>
      </p:sp>
    </p:spTree>
    <p:extLst>
      <p:ext uri="{BB962C8B-B14F-4D97-AF65-F5344CB8AC3E}">
        <p14:creationId xmlns:p14="http://schemas.microsoft.com/office/powerpoint/2010/main" val="28716454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C3C32A-C10C-470C-4F8C-18A277F561B1}"/>
              </a:ext>
            </a:extLst>
          </p:cNvPr>
          <p:cNvGrpSpPr/>
          <p:nvPr/>
        </p:nvGrpSpPr>
        <p:grpSpPr>
          <a:xfrm>
            <a:off x="1" y="66946"/>
            <a:ext cx="4534012" cy="2145940"/>
            <a:chOff x="0" y="153708"/>
            <a:chExt cx="12192000" cy="5770453"/>
          </a:xfrm>
        </p:grpSpPr>
        <p:pic>
          <p:nvPicPr>
            <p:cNvPr id="11" name="Picture 10" descr="A close-up of a infrared image&#10;&#10;Description automatically generated">
              <a:extLst>
                <a:ext uri="{FF2B5EF4-FFF2-40B4-BE49-F238E27FC236}">
                  <a16:creationId xmlns:a16="http://schemas.microsoft.com/office/drawing/2014/main" id="{A7B2E533-F439-06CE-D0F5-FA08F636CAE0}"/>
                </a:ext>
              </a:extLst>
            </p:cNvPr>
            <p:cNvPicPr>
              <a:picLocks noChangeAspect="1"/>
            </p:cNvPicPr>
            <p:nvPr/>
          </p:nvPicPr>
          <p:blipFill>
            <a:blip r:embed="rId3"/>
            <a:stretch>
              <a:fillRect/>
            </a:stretch>
          </p:blipFill>
          <p:spPr>
            <a:xfrm>
              <a:off x="0" y="153708"/>
              <a:ext cx="12192000" cy="5770453"/>
            </a:xfrm>
            <a:prstGeom prst="rect">
              <a:avLst/>
            </a:prstGeom>
          </p:spPr>
        </p:pic>
        <p:sp>
          <p:nvSpPr>
            <p:cNvPr id="12" name="TextBox 11">
              <a:extLst>
                <a:ext uri="{FF2B5EF4-FFF2-40B4-BE49-F238E27FC236}">
                  <a16:creationId xmlns:a16="http://schemas.microsoft.com/office/drawing/2014/main" id="{5487C4A3-532B-D191-29BD-78EBA8CB7080}"/>
                </a:ext>
              </a:extLst>
            </p:cNvPr>
            <p:cNvSpPr txBox="1"/>
            <p:nvPr/>
          </p:nvSpPr>
          <p:spPr>
            <a:xfrm>
              <a:off x="1824985" y="1038709"/>
              <a:ext cx="1215712" cy="625146"/>
            </a:xfrm>
            <a:prstGeom prst="rect">
              <a:avLst/>
            </a:prstGeom>
            <a:noFill/>
          </p:spPr>
          <p:txBody>
            <a:bodyPr wrap="square">
              <a:spAutoFit/>
            </a:bodyPr>
            <a:lstStyle/>
            <a:p>
              <a:r>
                <a:rPr lang="en-US" sz="1200" dirty="0"/>
                <a:t>10”</a:t>
              </a:r>
            </a:p>
          </p:txBody>
        </p:sp>
      </p:grpSp>
      <p:grpSp>
        <p:nvGrpSpPr>
          <p:cNvPr id="15" name="Group 14">
            <a:extLst>
              <a:ext uri="{FF2B5EF4-FFF2-40B4-BE49-F238E27FC236}">
                <a16:creationId xmlns:a16="http://schemas.microsoft.com/office/drawing/2014/main" id="{51EC0229-D370-B1F6-22DE-F47F5E0D50D4}"/>
              </a:ext>
            </a:extLst>
          </p:cNvPr>
          <p:cNvGrpSpPr/>
          <p:nvPr/>
        </p:nvGrpSpPr>
        <p:grpSpPr>
          <a:xfrm>
            <a:off x="2277917" y="1435509"/>
            <a:ext cx="5845543" cy="2158455"/>
            <a:chOff x="2424084" y="2234863"/>
            <a:chExt cx="12520414" cy="4623138"/>
          </a:xfrm>
        </p:grpSpPr>
        <p:grpSp>
          <p:nvGrpSpPr>
            <p:cNvPr id="16" name="Group 15">
              <a:extLst>
                <a:ext uri="{FF2B5EF4-FFF2-40B4-BE49-F238E27FC236}">
                  <a16:creationId xmlns:a16="http://schemas.microsoft.com/office/drawing/2014/main" id="{3A9B6427-7163-1181-EB04-D06C917C63A7}"/>
                </a:ext>
              </a:extLst>
            </p:cNvPr>
            <p:cNvGrpSpPr/>
            <p:nvPr/>
          </p:nvGrpSpPr>
          <p:grpSpPr>
            <a:xfrm>
              <a:off x="2424084" y="2234863"/>
              <a:ext cx="9767916" cy="4623138"/>
              <a:chOff x="2424084" y="2234863"/>
              <a:chExt cx="9767916" cy="4623138"/>
            </a:xfrm>
          </p:grpSpPr>
          <p:pic>
            <p:nvPicPr>
              <p:cNvPr id="18" name="Picture 17" descr="A close-up of a space image&#10;&#10;Description automatically generated">
                <a:extLst>
                  <a:ext uri="{FF2B5EF4-FFF2-40B4-BE49-F238E27FC236}">
                    <a16:creationId xmlns:a16="http://schemas.microsoft.com/office/drawing/2014/main" id="{E134144F-7B65-6BCC-3276-5AD40AD89549}"/>
                  </a:ext>
                </a:extLst>
              </p:cNvPr>
              <p:cNvPicPr>
                <a:picLocks noChangeAspect="1"/>
              </p:cNvPicPr>
              <p:nvPr/>
            </p:nvPicPr>
            <p:blipFill>
              <a:blip r:embed="rId4"/>
              <a:stretch>
                <a:fillRect/>
              </a:stretch>
            </p:blipFill>
            <p:spPr>
              <a:xfrm>
                <a:off x="2424084" y="2234863"/>
                <a:ext cx="9767916" cy="4623138"/>
              </a:xfrm>
              <a:prstGeom prst="rect">
                <a:avLst/>
              </a:prstGeom>
            </p:spPr>
          </p:pic>
          <p:sp>
            <p:nvSpPr>
              <p:cNvPr id="19" name="TextBox 18">
                <a:extLst>
                  <a:ext uri="{FF2B5EF4-FFF2-40B4-BE49-F238E27FC236}">
                    <a16:creationId xmlns:a16="http://schemas.microsoft.com/office/drawing/2014/main" id="{27223E53-FFC4-9D36-E3E7-3DB20FD1B5A8}"/>
                  </a:ext>
                </a:extLst>
              </p:cNvPr>
              <p:cNvSpPr txBox="1"/>
              <p:nvPr/>
            </p:nvSpPr>
            <p:spPr>
              <a:xfrm>
                <a:off x="3836765" y="3208831"/>
                <a:ext cx="7637489" cy="560336"/>
              </a:xfrm>
              <a:prstGeom prst="rect">
                <a:avLst/>
              </a:prstGeom>
              <a:noFill/>
            </p:spPr>
            <p:txBody>
              <a:bodyPr wrap="square">
                <a:spAutoFit/>
              </a:bodyPr>
              <a:lstStyle/>
              <a:p>
                <a:r>
                  <a:rPr lang="en-US" sz="1100" dirty="0"/>
                  <a:t>5”</a:t>
                </a:r>
              </a:p>
            </p:txBody>
          </p:sp>
        </p:grpSp>
        <p:sp>
          <p:nvSpPr>
            <p:cNvPr id="17" name="TextBox 16">
              <a:extLst>
                <a:ext uri="{FF2B5EF4-FFF2-40B4-BE49-F238E27FC236}">
                  <a16:creationId xmlns:a16="http://schemas.microsoft.com/office/drawing/2014/main" id="{C932CF0A-1323-C048-411D-BF94B6184DB7}"/>
                </a:ext>
              </a:extLst>
            </p:cNvPr>
            <p:cNvSpPr txBox="1"/>
            <p:nvPr/>
          </p:nvSpPr>
          <p:spPr>
            <a:xfrm>
              <a:off x="6306108" y="2241886"/>
              <a:ext cx="8638390" cy="725140"/>
            </a:xfrm>
            <a:prstGeom prst="rect">
              <a:avLst/>
            </a:prstGeom>
            <a:noFill/>
          </p:spPr>
          <p:txBody>
            <a:bodyPr wrap="square">
              <a:spAutoFit/>
            </a:bodyPr>
            <a:lstStyle/>
            <a:p>
              <a:pPr algn="ctr"/>
              <a:r>
                <a:rPr lang="en-US" sz="1600" dirty="0"/>
                <a:t>1.5’’ LOFAR</a:t>
              </a:r>
            </a:p>
          </p:txBody>
        </p:sp>
      </p:grpSp>
      <p:pic>
        <p:nvPicPr>
          <p:cNvPr id="3" name="Picture 2" descr="Figure 1.">
            <a:extLst>
              <a:ext uri="{FF2B5EF4-FFF2-40B4-BE49-F238E27FC236}">
                <a16:creationId xmlns:a16="http://schemas.microsoft.com/office/drawing/2014/main" id="{EE273F9E-A000-1B47-5DEC-395C98F520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32" r="4663" b="8840"/>
          <a:stretch/>
        </p:blipFill>
        <p:spPr bwMode="auto">
          <a:xfrm>
            <a:off x="9400461" y="72693"/>
            <a:ext cx="2558456" cy="18561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C92F25-7922-0C99-A8CF-7081DD409A2C}"/>
              </a:ext>
            </a:extLst>
          </p:cNvPr>
          <p:cNvSpPr txBox="1"/>
          <p:nvPr/>
        </p:nvSpPr>
        <p:spPr>
          <a:xfrm>
            <a:off x="3340250" y="44970"/>
            <a:ext cx="1081143" cy="369332"/>
          </a:xfrm>
          <a:prstGeom prst="rect">
            <a:avLst/>
          </a:prstGeom>
          <a:noFill/>
        </p:spPr>
        <p:txBody>
          <a:bodyPr wrap="square">
            <a:spAutoFit/>
          </a:bodyPr>
          <a:lstStyle/>
          <a:p>
            <a:r>
              <a:rPr lang="en-US" dirty="0"/>
              <a:t>6’’ LOFAR</a:t>
            </a:r>
          </a:p>
        </p:txBody>
      </p:sp>
      <p:grpSp>
        <p:nvGrpSpPr>
          <p:cNvPr id="2" name="Group 1">
            <a:extLst>
              <a:ext uri="{FF2B5EF4-FFF2-40B4-BE49-F238E27FC236}">
                <a16:creationId xmlns:a16="http://schemas.microsoft.com/office/drawing/2014/main" id="{134E79BF-0B50-1FCB-8612-026FEFD2EA69}"/>
              </a:ext>
            </a:extLst>
          </p:cNvPr>
          <p:cNvGrpSpPr/>
          <p:nvPr/>
        </p:nvGrpSpPr>
        <p:grpSpPr>
          <a:xfrm>
            <a:off x="4942031" y="2930210"/>
            <a:ext cx="6569429" cy="2444709"/>
            <a:chOff x="2754456" y="2383608"/>
            <a:chExt cx="11903798" cy="4429810"/>
          </a:xfrm>
        </p:grpSpPr>
        <p:pic>
          <p:nvPicPr>
            <p:cNvPr id="23" name="Picture 22" descr="A close-up of a red and yellow background&#10;&#10;Description automatically generated">
              <a:extLst>
                <a:ext uri="{FF2B5EF4-FFF2-40B4-BE49-F238E27FC236}">
                  <a16:creationId xmlns:a16="http://schemas.microsoft.com/office/drawing/2014/main" id="{C9CA6890-9A71-E3B3-85CD-8E0748D9AA09}"/>
                </a:ext>
              </a:extLst>
            </p:cNvPr>
            <p:cNvPicPr>
              <a:picLocks noChangeAspect="1"/>
            </p:cNvPicPr>
            <p:nvPr/>
          </p:nvPicPr>
          <p:blipFill>
            <a:blip r:embed="rId6"/>
            <a:stretch>
              <a:fillRect/>
            </a:stretch>
          </p:blipFill>
          <p:spPr>
            <a:xfrm>
              <a:off x="2754456" y="2383608"/>
              <a:ext cx="9359446" cy="4429810"/>
            </a:xfrm>
            <a:prstGeom prst="rect">
              <a:avLst/>
            </a:prstGeom>
          </p:spPr>
        </p:pic>
        <p:sp>
          <p:nvSpPr>
            <p:cNvPr id="25" name="TextBox 24">
              <a:extLst>
                <a:ext uri="{FF2B5EF4-FFF2-40B4-BE49-F238E27FC236}">
                  <a16:creationId xmlns:a16="http://schemas.microsoft.com/office/drawing/2014/main" id="{5C7BEB05-0788-B692-0DCE-12A36B238FFD}"/>
                </a:ext>
              </a:extLst>
            </p:cNvPr>
            <p:cNvSpPr txBox="1"/>
            <p:nvPr/>
          </p:nvSpPr>
          <p:spPr>
            <a:xfrm>
              <a:off x="3940025" y="3099425"/>
              <a:ext cx="7381873" cy="501922"/>
            </a:xfrm>
            <a:prstGeom prst="rect">
              <a:avLst/>
            </a:prstGeom>
            <a:noFill/>
          </p:spPr>
          <p:txBody>
            <a:bodyPr wrap="square">
              <a:spAutoFit/>
            </a:bodyPr>
            <a:lstStyle/>
            <a:p>
              <a:r>
                <a:rPr lang="en-US" sz="1200" dirty="0"/>
                <a:t>5”</a:t>
              </a:r>
            </a:p>
          </p:txBody>
        </p:sp>
        <p:sp>
          <p:nvSpPr>
            <p:cNvPr id="6" name="TextBox 5">
              <a:extLst>
                <a:ext uri="{FF2B5EF4-FFF2-40B4-BE49-F238E27FC236}">
                  <a16:creationId xmlns:a16="http://schemas.microsoft.com/office/drawing/2014/main" id="{C8551388-153E-FCEA-9A94-D66D93146340}"/>
                </a:ext>
              </a:extLst>
            </p:cNvPr>
            <p:cNvSpPr txBox="1"/>
            <p:nvPr/>
          </p:nvSpPr>
          <p:spPr>
            <a:xfrm>
              <a:off x="6938936" y="2484803"/>
              <a:ext cx="7719318" cy="613459"/>
            </a:xfrm>
            <a:prstGeom prst="rect">
              <a:avLst/>
            </a:prstGeom>
            <a:noFill/>
          </p:spPr>
          <p:txBody>
            <a:bodyPr wrap="square">
              <a:spAutoFit/>
            </a:bodyPr>
            <a:lstStyle/>
            <a:p>
              <a:pPr algn="ctr"/>
              <a:r>
                <a:rPr lang="en-US" sz="1600" dirty="0"/>
                <a:t>0.8’’ LOFAR</a:t>
              </a:r>
            </a:p>
          </p:txBody>
        </p:sp>
      </p:grpSp>
      <p:pic>
        <p:nvPicPr>
          <p:cNvPr id="5" name="Picture 4" descr="A close-up of a red and yellow image&#10;&#10;Description automatically generated">
            <a:extLst>
              <a:ext uri="{FF2B5EF4-FFF2-40B4-BE49-F238E27FC236}">
                <a16:creationId xmlns:a16="http://schemas.microsoft.com/office/drawing/2014/main" id="{228DDAD9-1AD2-C4E8-AF2D-5836DE9BD3A6}"/>
              </a:ext>
            </a:extLst>
          </p:cNvPr>
          <p:cNvPicPr>
            <a:picLocks noChangeAspect="1"/>
          </p:cNvPicPr>
          <p:nvPr/>
        </p:nvPicPr>
        <p:blipFill>
          <a:blip r:embed="rId7"/>
          <a:stretch>
            <a:fillRect/>
          </a:stretch>
        </p:blipFill>
        <p:spPr>
          <a:xfrm>
            <a:off x="5264463" y="3533390"/>
            <a:ext cx="6929329" cy="3279640"/>
          </a:xfrm>
          <a:prstGeom prst="rect">
            <a:avLst/>
          </a:prstGeom>
        </p:spPr>
      </p:pic>
      <p:sp>
        <p:nvSpPr>
          <p:cNvPr id="8" name="TextBox 7">
            <a:extLst>
              <a:ext uri="{FF2B5EF4-FFF2-40B4-BE49-F238E27FC236}">
                <a16:creationId xmlns:a16="http://schemas.microsoft.com/office/drawing/2014/main" id="{F6C3A03A-599E-D4D5-A5BE-08F10B14C9E5}"/>
              </a:ext>
            </a:extLst>
          </p:cNvPr>
          <p:cNvSpPr txBox="1"/>
          <p:nvPr/>
        </p:nvSpPr>
        <p:spPr>
          <a:xfrm>
            <a:off x="11725835" y="6497455"/>
            <a:ext cx="466165" cy="369332"/>
          </a:xfrm>
          <a:prstGeom prst="rect">
            <a:avLst/>
          </a:prstGeom>
          <a:noFill/>
        </p:spPr>
        <p:txBody>
          <a:bodyPr wrap="square">
            <a:spAutoFit/>
          </a:bodyPr>
          <a:lstStyle/>
          <a:p>
            <a:r>
              <a:rPr lang="en-GB" i="1" dirty="0"/>
              <a:t>13</a:t>
            </a:r>
            <a:endParaRPr lang="en-US" dirty="0"/>
          </a:p>
        </p:txBody>
      </p:sp>
      <p:sp>
        <p:nvSpPr>
          <p:cNvPr id="7" name="TextBox 6">
            <a:extLst>
              <a:ext uri="{FF2B5EF4-FFF2-40B4-BE49-F238E27FC236}">
                <a16:creationId xmlns:a16="http://schemas.microsoft.com/office/drawing/2014/main" id="{36B627D4-817B-C75D-D72C-D6F32567F96E}"/>
              </a:ext>
            </a:extLst>
          </p:cNvPr>
          <p:cNvSpPr txBox="1"/>
          <p:nvPr/>
        </p:nvSpPr>
        <p:spPr>
          <a:xfrm>
            <a:off x="6197789" y="4418915"/>
            <a:ext cx="7637488" cy="369332"/>
          </a:xfrm>
          <a:prstGeom prst="rect">
            <a:avLst/>
          </a:prstGeom>
          <a:noFill/>
        </p:spPr>
        <p:txBody>
          <a:bodyPr wrap="square">
            <a:spAutoFit/>
          </a:bodyPr>
          <a:lstStyle/>
          <a:p>
            <a:r>
              <a:rPr lang="en-US" dirty="0"/>
              <a:t>2</a:t>
            </a:r>
            <a:r>
              <a:rPr lang="en-US" sz="1800" dirty="0"/>
              <a:t>”</a:t>
            </a:r>
          </a:p>
        </p:txBody>
      </p:sp>
      <p:sp>
        <p:nvSpPr>
          <p:cNvPr id="9" name="TextBox 8">
            <a:extLst>
              <a:ext uri="{FF2B5EF4-FFF2-40B4-BE49-F238E27FC236}">
                <a16:creationId xmlns:a16="http://schemas.microsoft.com/office/drawing/2014/main" id="{264DA8AB-C268-AB16-AE8B-90AC55A416F6}"/>
              </a:ext>
            </a:extLst>
          </p:cNvPr>
          <p:cNvSpPr txBox="1"/>
          <p:nvPr/>
        </p:nvSpPr>
        <p:spPr>
          <a:xfrm>
            <a:off x="6838371" y="3571268"/>
            <a:ext cx="8638391" cy="461665"/>
          </a:xfrm>
          <a:prstGeom prst="rect">
            <a:avLst/>
          </a:prstGeom>
          <a:noFill/>
        </p:spPr>
        <p:txBody>
          <a:bodyPr wrap="square">
            <a:spAutoFit/>
          </a:bodyPr>
          <a:lstStyle/>
          <a:p>
            <a:pPr algn="ctr"/>
            <a:r>
              <a:rPr lang="en-US" sz="2400" dirty="0"/>
              <a:t>0.4” LOFAR</a:t>
            </a:r>
          </a:p>
        </p:txBody>
      </p:sp>
      <p:grpSp>
        <p:nvGrpSpPr>
          <p:cNvPr id="14" name="Group 13">
            <a:extLst>
              <a:ext uri="{FF2B5EF4-FFF2-40B4-BE49-F238E27FC236}">
                <a16:creationId xmlns:a16="http://schemas.microsoft.com/office/drawing/2014/main" id="{9866C266-51A3-006D-1A26-600342A0BE7D}"/>
              </a:ext>
            </a:extLst>
          </p:cNvPr>
          <p:cNvGrpSpPr/>
          <p:nvPr/>
        </p:nvGrpSpPr>
        <p:grpSpPr>
          <a:xfrm>
            <a:off x="8793822" y="5503228"/>
            <a:ext cx="1615761" cy="736024"/>
            <a:chOff x="5449247" y="4618902"/>
            <a:chExt cx="1615761" cy="736024"/>
          </a:xfrm>
        </p:grpSpPr>
        <p:sp>
          <p:nvSpPr>
            <p:cNvPr id="20" name="Oval 19">
              <a:extLst>
                <a:ext uri="{FF2B5EF4-FFF2-40B4-BE49-F238E27FC236}">
                  <a16:creationId xmlns:a16="http://schemas.microsoft.com/office/drawing/2014/main" id="{21194A06-A4DE-79AE-9539-B355C5DCBFB9}"/>
                </a:ext>
              </a:extLst>
            </p:cNvPr>
            <p:cNvSpPr/>
            <p:nvPr/>
          </p:nvSpPr>
          <p:spPr>
            <a:xfrm>
              <a:off x="5757259" y="4805507"/>
              <a:ext cx="193381" cy="23357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3C69F1-4973-312E-5C93-1ED16BC088B6}"/>
                </a:ext>
              </a:extLst>
            </p:cNvPr>
            <p:cNvSpPr/>
            <p:nvPr/>
          </p:nvSpPr>
          <p:spPr>
            <a:xfrm>
              <a:off x="5449247" y="4684928"/>
              <a:ext cx="262069" cy="354154"/>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FD18FF2-6C82-F93C-71AB-5604BFF26AA1}"/>
                </a:ext>
              </a:extLst>
            </p:cNvPr>
            <p:cNvSpPr/>
            <p:nvPr/>
          </p:nvSpPr>
          <p:spPr>
            <a:xfrm>
              <a:off x="5950640" y="4751140"/>
              <a:ext cx="408818" cy="43951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8D4357-3D80-567D-C881-F86DA6B49DEF}"/>
                </a:ext>
              </a:extLst>
            </p:cNvPr>
            <p:cNvSpPr/>
            <p:nvPr/>
          </p:nvSpPr>
          <p:spPr>
            <a:xfrm>
              <a:off x="6608977" y="4618902"/>
              <a:ext cx="456031" cy="42257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EB593C61-5AD4-9E66-3F87-70265904B871}"/>
                </a:ext>
              </a:extLst>
            </p:cNvPr>
            <p:cNvSpPr/>
            <p:nvPr/>
          </p:nvSpPr>
          <p:spPr>
            <a:xfrm rot="19607624">
              <a:off x="6398343" y="4916673"/>
              <a:ext cx="458172" cy="438253"/>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TextBox 46">
            <a:extLst>
              <a:ext uri="{FF2B5EF4-FFF2-40B4-BE49-F238E27FC236}">
                <a16:creationId xmlns:a16="http://schemas.microsoft.com/office/drawing/2014/main" id="{9556BEFB-8DE6-1D28-2E73-77C3B27DE900}"/>
              </a:ext>
            </a:extLst>
          </p:cNvPr>
          <p:cNvSpPr txBox="1"/>
          <p:nvPr/>
        </p:nvSpPr>
        <p:spPr>
          <a:xfrm>
            <a:off x="8606908" y="5822250"/>
            <a:ext cx="466004" cy="369332"/>
          </a:xfrm>
          <a:prstGeom prst="rect">
            <a:avLst/>
          </a:prstGeom>
          <a:noFill/>
        </p:spPr>
        <p:txBody>
          <a:bodyPr wrap="square">
            <a:spAutoFit/>
          </a:bodyPr>
          <a:lstStyle/>
          <a:p>
            <a:r>
              <a:rPr lang="en-US" sz="1800" dirty="0">
                <a:solidFill>
                  <a:srgbClr val="00DC00"/>
                </a:solidFill>
              </a:rPr>
              <a:t>J1</a:t>
            </a:r>
            <a:endParaRPr lang="en-US" dirty="0">
              <a:solidFill>
                <a:srgbClr val="00DC00"/>
              </a:solidFill>
            </a:endParaRPr>
          </a:p>
        </p:txBody>
      </p:sp>
      <p:sp>
        <p:nvSpPr>
          <p:cNvPr id="48" name="TextBox 47">
            <a:extLst>
              <a:ext uri="{FF2B5EF4-FFF2-40B4-BE49-F238E27FC236}">
                <a16:creationId xmlns:a16="http://schemas.microsoft.com/office/drawing/2014/main" id="{0178CA5B-47E4-5454-4682-7A56AB44A7BD}"/>
              </a:ext>
            </a:extLst>
          </p:cNvPr>
          <p:cNvSpPr txBox="1"/>
          <p:nvPr/>
        </p:nvSpPr>
        <p:spPr>
          <a:xfrm>
            <a:off x="8961292" y="5847059"/>
            <a:ext cx="575603" cy="369332"/>
          </a:xfrm>
          <a:prstGeom prst="rect">
            <a:avLst/>
          </a:prstGeom>
          <a:noFill/>
        </p:spPr>
        <p:txBody>
          <a:bodyPr wrap="square">
            <a:spAutoFit/>
          </a:bodyPr>
          <a:lstStyle/>
          <a:p>
            <a:r>
              <a:rPr lang="en-US" sz="1800" dirty="0">
                <a:solidFill>
                  <a:srgbClr val="00DC00"/>
                </a:solidFill>
              </a:rPr>
              <a:t>J2</a:t>
            </a:r>
            <a:r>
              <a:rPr lang="en-US" sz="1800" baseline="-25000" dirty="0">
                <a:solidFill>
                  <a:srgbClr val="00DC00"/>
                </a:solidFill>
              </a:rPr>
              <a:t>1</a:t>
            </a:r>
            <a:endParaRPr lang="en-US" baseline="-25000" dirty="0">
              <a:solidFill>
                <a:srgbClr val="00DC00"/>
              </a:solidFill>
            </a:endParaRPr>
          </a:p>
        </p:txBody>
      </p:sp>
      <p:sp>
        <p:nvSpPr>
          <p:cNvPr id="49" name="TextBox 48">
            <a:extLst>
              <a:ext uri="{FF2B5EF4-FFF2-40B4-BE49-F238E27FC236}">
                <a16:creationId xmlns:a16="http://schemas.microsoft.com/office/drawing/2014/main" id="{9EF93B4A-BE23-3675-F7C1-4EEAE5B38C9C}"/>
              </a:ext>
            </a:extLst>
          </p:cNvPr>
          <p:cNvSpPr txBox="1"/>
          <p:nvPr/>
        </p:nvSpPr>
        <p:spPr>
          <a:xfrm>
            <a:off x="10069139" y="6034290"/>
            <a:ext cx="666599" cy="369332"/>
          </a:xfrm>
          <a:prstGeom prst="rect">
            <a:avLst/>
          </a:prstGeom>
          <a:noFill/>
        </p:spPr>
        <p:txBody>
          <a:bodyPr wrap="square">
            <a:spAutoFit/>
          </a:bodyPr>
          <a:lstStyle/>
          <a:p>
            <a:r>
              <a:rPr lang="en-US" sz="1800" dirty="0">
                <a:solidFill>
                  <a:srgbClr val="00DC00"/>
                </a:solidFill>
              </a:rPr>
              <a:t>J3</a:t>
            </a:r>
            <a:endParaRPr lang="en-US" dirty="0">
              <a:solidFill>
                <a:srgbClr val="00DC00"/>
              </a:solidFill>
            </a:endParaRPr>
          </a:p>
        </p:txBody>
      </p:sp>
      <p:sp>
        <p:nvSpPr>
          <p:cNvPr id="50" name="TextBox 49">
            <a:extLst>
              <a:ext uri="{FF2B5EF4-FFF2-40B4-BE49-F238E27FC236}">
                <a16:creationId xmlns:a16="http://schemas.microsoft.com/office/drawing/2014/main" id="{6F69793D-98F1-0D3C-AEB1-08097AAC13A2}"/>
              </a:ext>
            </a:extLst>
          </p:cNvPr>
          <p:cNvSpPr txBox="1"/>
          <p:nvPr/>
        </p:nvSpPr>
        <p:spPr>
          <a:xfrm>
            <a:off x="9980051" y="5206796"/>
            <a:ext cx="384047" cy="369332"/>
          </a:xfrm>
          <a:prstGeom prst="rect">
            <a:avLst/>
          </a:prstGeom>
          <a:noFill/>
        </p:spPr>
        <p:txBody>
          <a:bodyPr wrap="square">
            <a:spAutoFit/>
          </a:bodyPr>
          <a:lstStyle/>
          <a:p>
            <a:r>
              <a:rPr lang="en-US" sz="1800" dirty="0">
                <a:solidFill>
                  <a:srgbClr val="00DC00"/>
                </a:solidFill>
              </a:rPr>
              <a:t>J4</a:t>
            </a:r>
            <a:endParaRPr lang="en-US" dirty="0"/>
          </a:p>
        </p:txBody>
      </p:sp>
      <p:sp>
        <p:nvSpPr>
          <p:cNvPr id="51" name="TextBox 50">
            <a:extLst>
              <a:ext uri="{FF2B5EF4-FFF2-40B4-BE49-F238E27FC236}">
                <a16:creationId xmlns:a16="http://schemas.microsoft.com/office/drawing/2014/main" id="{52CCBF9D-EFDB-368C-9951-B43FAD8F1FE1}"/>
              </a:ext>
            </a:extLst>
          </p:cNvPr>
          <p:cNvSpPr txBox="1"/>
          <p:nvPr/>
        </p:nvSpPr>
        <p:spPr>
          <a:xfrm>
            <a:off x="9448296" y="5342588"/>
            <a:ext cx="575603" cy="369332"/>
          </a:xfrm>
          <a:prstGeom prst="rect">
            <a:avLst/>
          </a:prstGeom>
          <a:noFill/>
        </p:spPr>
        <p:txBody>
          <a:bodyPr wrap="square">
            <a:spAutoFit/>
          </a:bodyPr>
          <a:lstStyle/>
          <a:p>
            <a:r>
              <a:rPr lang="en-US" sz="1800" dirty="0">
                <a:solidFill>
                  <a:srgbClr val="00DC00"/>
                </a:solidFill>
              </a:rPr>
              <a:t>J2</a:t>
            </a:r>
            <a:r>
              <a:rPr lang="en-US" baseline="-25000" dirty="0">
                <a:solidFill>
                  <a:srgbClr val="00DC00"/>
                </a:solidFill>
              </a:rPr>
              <a:t>2</a:t>
            </a:r>
          </a:p>
        </p:txBody>
      </p:sp>
    </p:spTree>
    <p:extLst>
      <p:ext uri="{BB962C8B-B14F-4D97-AF65-F5344CB8AC3E}">
        <p14:creationId xmlns:p14="http://schemas.microsoft.com/office/powerpoint/2010/main" val="3863650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C3C32A-C10C-470C-4F8C-18A277F561B1}"/>
              </a:ext>
            </a:extLst>
          </p:cNvPr>
          <p:cNvGrpSpPr/>
          <p:nvPr/>
        </p:nvGrpSpPr>
        <p:grpSpPr>
          <a:xfrm>
            <a:off x="1" y="66946"/>
            <a:ext cx="4534012" cy="2145940"/>
            <a:chOff x="0" y="153708"/>
            <a:chExt cx="12192000" cy="5770453"/>
          </a:xfrm>
        </p:grpSpPr>
        <p:pic>
          <p:nvPicPr>
            <p:cNvPr id="11" name="Picture 10" descr="A close-up of a infrared image&#10;&#10;Description automatically generated">
              <a:extLst>
                <a:ext uri="{FF2B5EF4-FFF2-40B4-BE49-F238E27FC236}">
                  <a16:creationId xmlns:a16="http://schemas.microsoft.com/office/drawing/2014/main" id="{A7B2E533-F439-06CE-D0F5-FA08F636CAE0}"/>
                </a:ext>
              </a:extLst>
            </p:cNvPr>
            <p:cNvPicPr>
              <a:picLocks noChangeAspect="1"/>
            </p:cNvPicPr>
            <p:nvPr/>
          </p:nvPicPr>
          <p:blipFill>
            <a:blip r:embed="rId3"/>
            <a:stretch>
              <a:fillRect/>
            </a:stretch>
          </p:blipFill>
          <p:spPr>
            <a:xfrm>
              <a:off x="0" y="153708"/>
              <a:ext cx="12192000" cy="5770453"/>
            </a:xfrm>
            <a:prstGeom prst="rect">
              <a:avLst/>
            </a:prstGeom>
          </p:spPr>
        </p:pic>
        <p:sp>
          <p:nvSpPr>
            <p:cNvPr id="12" name="TextBox 11">
              <a:extLst>
                <a:ext uri="{FF2B5EF4-FFF2-40B4-BE49-F238E27FC236}">
                  <a16:creationId xmlns:a16="http://schemas.microsoft.com/office/drawing/2014/main" id="{5487C4A3-532B-D191-29BD-78EBA8CB7080}"/>
                </a:ext>
              </a:extLst>
            </p:cNvPr>
            <p:cNvSpPr txBox="1"/>
            <p:nvPr/>
          </p:nvSpPr>
          <p:spPr>
            <a:xfrm>
              <a:off x="1824985" y="1038709"/>
              <a:ext cx="1215712" cy="625146"/>
            </a:xfrm>
            <a:prstGeom prst="rect">
              <a:avLst/>
            </a:prstGeom>
            <a:noFill/>
          </p:spPr>
          <p:txBody>
            <a:bodyPr wrap="square">
              <a:spAutoFit/>
            </a:bodyPr>
            <a:lstStyle/>
            <a:p>
              <a:r>
                <a:rPr lang="en-US" sz="1200" dirty="0"/>
                <a:t>10”</a:t>
              </a:r>
            </a:p>
          </p:txBody>
        </p:sp>
      </p:grpSp>
      <p:grpSp>
        <p:nvGrpSpPr>
          <p:cNvPr id="15" name="Group 14">
            <a:extLst>
              <a:ext uri="{FF2B5EF4-FFF2-40B4-BE49-F238E27FC236}">
                <a16:creationId xmlns:a16="http://schemas.microsoft.com/office/drawing/2014/main" id="{51EC0229-D370-B1F6-22DE-F47F5E0D50D4}"/>
              </a:ext>
            </a:extLst>
          </p:cNvPr>
          <p:cNvGrpSpPr/>
          <p:nvPr/>
        </p:nvGrpSpPr>
        <p:grpSpPr>
          <a:xfrm>
            <a:off x="2277917" y="1435509"/>
            <a:ext cx="5845543" cy="2158455"/>
            <a:chOff x="2424084" y="2234863"/>
            <a:chExt cx="12520414" cy="4623138"/>
          </a:xfrm>
        </p:grpSpPr>
        <p:grpSp>
          <p:nvGrpSpPr>
            <p:cNvPr id="16" name="Group 15">
              <a:extLst>
                <a:ext uri="{FF2B5EF4-FFF2-40B4-BE49-F238E27FC236}">
                  <a16:creationId xmlns:a16="http://schemas.microsoft.com/office/drawing/2014/main" id="{3A9B6427-7163-1181-EB04-D06C917C63A7}"/>
                </a:ext>
              </a:extLst>
            </p:cNvPr>
            <p:cNvGrpSpPr/>
            <p:nvPr/>
          </p:nvGrpSpPr>
          <p:grpSpPr>
            <a:xfrm>
              <a:off x="2424084" y="2234863"/>
              <a:ext cx="9767916" cy="4623138"/>
              <a:chOff x="2424084" y="2234863"/>
              <a:chExt cx="9767916" cy="4623138"/>
            </a:xfrm>
          </p:grpSpPr>
          <p:pic>
            <p:nvPicPr>
              <p:cNvPr id="18" name="Picture 17" descr="A close-up of a space image&#10;&#10;Description automatically generated">
                <a:extLst>
                  <a:ext uri="{FF2B5EF4-FFF2-40B4-BE49-F238E27FC236}">
                    <a16:creationId xmlns:a16="http://schemas.microsoft.com/office/drawing/2014/main" id="{E134144F-7B65-6BCC-3276-5AD40AD89549}"/>
                  </a:ext>
                </a:extLst>
              </p:cNvPr>
              <p:cNvPicPr>
                <a:picLocks noChangeAspect="1"/>
              </p:cNvPicPr>
              <p:nvPr/>
            </p:nvPicPr>
            <p:blipFill>
              <a:blip r:embed="rId4"/>
              <a:stretch>
                <a:fillRect/>
              </a:stretch>
            </p:blipFill>
            <p:spPr>
              <a:xfrm>
                <a:off x="2424084" y="2234863"/>
                <a:ext cx="9767916" cy="4623138"/>
              </a:xfrm>
              <a:prstGeom prst="rect">
                <a:avLst/>
              </a:prstGeom>
            </p:spPr>
          </p:pic>
          <p:sp>
            <p:nvSpPr>
              <p:cNvPr id="19" name="TextBox 18">
                <a:extLst>
                  <a:ext uri="{FF2B5EF4-FFF2-40B4-BE49-F238E27FC236}">
                    <a16:creationId xmlns:a16="http://schemas.microsoft.com/office/drawing/2014/main" id="{27223E53-FFC4-9D36-E3E7-3DB20FD1B5A8}"/>
                  </a:ext>
                </a:extLst>
              </p:cNvPr>
              <p:cNvSpPr txBox="1"/>
              <p:nvPr/>
            </p:nvSpPr>
            <p:spPr>
              <a:xfrm>
                <a:off x="3836765" y="3208831"/>
                <a:ext cx="7637489" cy="560336"/>
              </a:xfrm>
              <a:prstGeom prst="rect">
                <a:avLst/>
              </a:prstGeom>
              <a:noFill/>
            </p:spPr>
            <p:txBody>
              <a:bodyPr wrap="square">
                <a:spAutoFit/>
              </a:bodyPr>
              <a:lstStyle/>
              <a:p>
                <a:r>
                  <a:rPr lang="en-US" sz="1100" dirty="0"/>
                  <a:t>5”</a:t>
                </a:r>
              </a:p>
            </p:txBody>
          </p:sp>
        </p:grpSp>
        <p:sp>
          <p:nvSpPr>
            <p:cNvPr id="17" name="TextBox 16">
              <a:extLst>
                <a:ext uri="{FF2B5EF4-FFF2-40B4-BE49-F238E27FC236}">
                  <a16:creationId xmlns:a16="http://schemas.microsoft.com/office/drawing/2014/main" id="{C932CF0A-1323-C048-411D-BF94B6184DB7}"/>
                </a:ext>
              </a:extLst>
            </p:cNvPr>
            <p:cNvSpPr txBox="1"/>
            <p:nvPr/>
          </p:nvSpPr>
          <p:spPr>
            <a:xfrm>
              <a:off x="6306108" y="2241886"/>
              <a:ext cx="8638390" cy="725140"/>
            </a:xfrm>
            <a:prstGeom prst="rect">
              <a:avLst/>
            </a:prstGeom>
            <a:noFill/>
          </p:spPr>
          <p:txBody>
            <a:bodyPr wrap="square">
              <a:spAutoFit/>
            </a:bodyPr>
            <a:lstStyle/>
            <a:p>
              <a:pPr algn="ctr"/>
              <a:r>
                <a:rPr lang="en-US" sz="1600" dirty="0"/>
                <a:t>1.5’’ LOFAR</a:t>
              </a:r>
            </a:p>
          </p:txBody>
        </p:sp>
      </p:grpSp>
      <p:pic>
        <p:nvPicPr>
          <p:cNvPr id="3" name="Picture 2" descr="Figure 1.">
            <a:extLst>
              <a:ext uri="{FF2B5EF4-FFF2-40B4-BE49-F238E27FC236}">
                <a16:creationId xmlns:a16="http://schemas.microsoft.com/office/drawing/2014/main" id="{EE273F9E-A000-1B47-5DEC-395C98F520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32" r="4663" b="8840"/>
          <a:stretch/>
        </p:blipFill>
        <p:spPr bwMode="auto">
          <a:xfrm>
            <a:off x="9400461" y="72693"/>
            <a:ext cx="2558456" cy="18561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C92F25-7922-0C99-A8CF-7081DD409A2C}"/>
              </a:ext>
            </a:extLst>
          </p:cNvPr>
          <p:cNvSpPr txBox="1"/>
          <p:nvPr/>
        </p:nvSpPr>
        <p:spPr>
          <a:xfrm>
            <a:off x="3340250" y="44970"/>
            <a:ext cx="1081143" cy="369332"/>
          </a:xfrm>
          <a:prstGeom prst="rect">
            <a:avLst/>
          </a:prstGeom>
          <a:noFill/>
        </p:spPr>
        <p:txBody>
          <a:bodyPr wrap="square">
            <a:spAutoFit/>
          </a:bodyPr>
          <a:lstStyle/>
          <a:p>
            <a:r>
              <a:rPr lang="en-US" dirty="0"/>
              <a:t>6’’ LOFAR</a:t>
            </a:r>
          </a:p>
        </p:txBody>
      </p:sp>
      <p:grpSp>
        <p:nvGrpSpPr>
          <p:cNvPr id="2" name="Group 1">
            <a:extLst>
              <a:ext uri="{FF2B5EF4-FFF2-40B4-BE49-F238E27FC236}">
                <a16:creationId xmlns:a16="http://schemas.microsoft.com/office/drawing/2014/main" id="{134E79BF-0B50-1FCB-8612-026FEFD2EA69}"/>
              </a:ext>
            </a:extLst>
          </p:cNvPr>
          <p:cNvGrpSpPr/>
          <p:nvPr/>
        </p:nvGrpSpPr>
        <p:grpSpPr>
          <a:xfrm>
            <a:off x="4942031" y="2930210"/>
            <a:ext cx="6569429" cy="2444709"/>
            <a:chOff x="2754456" y="2383608"/>
            <a:chExt cx="11903798" cy="4429810"/>
          </a:xfrm>
        </p:grpSpPr>
        <p:pic>
          <p:nvPicPr>
            <p:cNvPr id="23" name="Picture 22" descr="A close-up of a red and yellow background&#10;&#10;Description automatically generated">
              <a:extLst>
                <a:ext uri="{FF2B5EF4-FFF2-40B4-BE49-F238E27FC236}">
                  <a16:creationId xmlns:a16="http://schemas.microsoft.com/office/drawing/2014/main" id="{C9CA6890-9A71-E3B3-85CD-8E0748D9AA09}"/>
                </a:ext>
              </a:extLst>
            </p:cNvPr>
            <p:cNvPicPr>
              <a:picLocks noChangeAspect="1"/>
            </p:cNvPicPr>
            <p:nvPr/>
          </p:nvPicPr>
          <p:blipFill>
            <a:blip r:embed="rId6"/>
            <a:stretch>
              <a:fillRect/>
            </a:stretch>
          </p:blipFill>
          <p:spPr>
            <a:xfrm>
              <a:off x="2754456" y="2383608"/>
              <a:ext cx="9359446" cy="4429810"/>
            </a:xfrm>
            <a:prstGeom prst="rect">
              <a:avLst/>
            </a:prstGeom>
          </p:spPr>
        </p:pic>
        <p:sp>
          <p:nvSpPr>
            <p:cNvPr id="25" name="TextBox 24">
              <a:extLst>
                <a:ext uri="{FF2B5EF4-FFF2-40B4-BE49-F238E27FC236}">
                  <a16:creationId xmlns:a16="http://schemas.microsoft.com/office/drawing/2014/main" id="{5C7BEB05-0788-B692-0DCE-12A36B238FFD}"/>
                </a:ext>
              </a:extLst>
            </p:cNvPr>
            <p:cNvSpPr txBox="1"/>
            <p:nvPr/>
          </p:nvSpPr>
          <p:spPr>
            <a:xfrm>
              <a:off x="3940025" y="3099425"/>
              <a:ext cx="7381873" cy="501922"/>
            </a:xfrm>
            <a:prstGeom prst="rect">
              <a:avLst/>
            </a:prstGeom>
            <a:noFill/>
          </p:spPr>
          <p:txBody>
            <a:bodyPr wrap="square">
              <a:spAutoFit/>
            </a:bodyPr>
            <a:lstStyle/>
            <a:p>
              <a:r>
                <a:rPr lang="en-US" sz="1200" dirty="0"/>
                <a:t>5”</a:t>
              </a:r>
            </a:p>
          </p:txBody>
        </p:sp>
        <p:sp>
          <p:nvSpPr>
            <p:cNvPr id="6" name="TextBox 5">
              <a:extLst>
                <a:ext uri="{FF2B5EF4-FFF2-40B4-BE49-F238E27FC236}">
                  <a16:creationId xmlns:a16="http://schemas.microsoft.com/office/drawing/2014/main" id="{C8551388-153E-FCEA-9A94-D66D93146340}"/>
                </a:ext>
              </a:extLst>
            </p:cNvPr>
            <p:cNvSpPr txBox="1"/>
            <p:nvPr/>
          </p:nvSpPr>
          <p:spPr>
            <a:xfrm>
              <a:off x="6938936" y="2484803"/>
              <a:ext cx="7719318" cy="613459"/>
            </a:xfrm>
            <a:prstGeom prst="rect">
              <a:avLst/>
            </a:prstGeom>
            <a:noFill/>
          </p:spPr>
          <p:txBody>
            <a:bodyPr wrap="square">
              <a:spAutoFit/>
            </a:bodyPr>
            <a:lstStyle/>
            <a:p>
              <a:pPr algn="ctr"/>
              <a:r>
                <a:rPr lang="en-US" sz="1600" dirty="0"/>
                <a:t>0.8’’ LOFAR</a:t>
              </a:r>
            </a:p>
          </p:txBody>
        </p:sp>
      </p:grpSp>
      <p:pic>
        <p:nvPicPr>
          <p:cNvPr id="4" name="Picture 3" descr="A close-up of a red and yellow image&#10;&#10;Description automatically generated">
            <a:extLst>
              <a:ext uri="{FF2B5EF4-FFF2-40B4-BE49-F238E27FC236}">
                <a16:creationId xmlns:a16="http://schemas.microsoft.com/office/drawing/2014/main" id="{D08466C0-B8D3-064E-DE91-1D8E4A883FBD}"/>
              </a:ext>
            </a:extLst>
          </p:cNvPr>
          <p:cNvPicPr>
            <a:picLocks noChangeAspect="1"/>
          </p:cNvPicPr>
          <p:nvPr/>
        </p:nvPicPr>
        <p:blipFill>
          <a:blip r:embed="rId7"/>
          <a:stretch>
            <a:fillRect/>
          </a:stretch>
        </p:blipFill>
        <p:spPr>
          <a:xfrm>
            <a:off x="7677509" y="4675480"/>
            <a:ext cx="4516283" cy="2137549"/>
          </a:xfrm>
          <a:prstGeom prst="rect">
            <a:avLst/>
          </a:prstGeom>
        </p:spPr>
      </p:pic>
      <p:sp>
        <p:nvSpPr>
          <p:cNvPr id="26" name="TextBox 25">
            <a:extLst>
              <a:ext uri="{FF2B5EF4-FFF2-40B4-BE49-F238E27FC236}">
                <a16:creationId xmlns:a16="http://schemas.microsoft.com/office/drawing/2014/main" id="{BB42E110-FFF1-67BE-928C-88E60CF59ABF}"/>
              </a:ext>
            </a:extLst>
          </p:cNvPr>
          <p:cNvSpPr txBox="1"/>
          <p:nvPr/>
        </p:nvSpPr>
        <p:spPr>
          <a:xfrm>
            <a:off x="8270197" y="5239344"/>
            <a:ext cx="7637488" cy="276999"/>
          </a:xfrm>
          <a:prstGeom prst="rect">
            <a:avLst/>
          </a:prstGeom>
          <a:noFill/>
        </p:spPr>
        <p:txBody>
          <a:bodyPr wrap="square">
            <a:spAutoFit/>
          </a:bodyPr>
          <a:lstStyle/>
          <a:p>
            <a:r>
              <a:rPr lang="en-US" sz="1200" dirty="0"/>
              <a:t>2”</a:t>
            </a:r>
          </a:p>
        </p:txBody>
      </p:sp>
      <p:sp>
        <p:nvSpPr>
          <p:cNvPr id="27" name="TextBox 26">
            <a:extLst>
              <a:ext uri="{FF2B5EF4-FFF2-40B4-BE49-F238E27FC236}">
                <a16:creationId xmlns:a16="http://schemas.microsoft.com/office/drawing/2014/main" id="{EF10785D-B518-B614-9775-D1EA9C451EFF}"/>
              </a:ext>
            </a:extLst>
          </p:cNvPr>
          <p:cNvSpPr txBox="1"/>
          <p:nvPr/>
        </p:nvSpPr>
        <p:spPr>
          <a:xfrm>
            <a:off x="7192264" y="4723724"/>
            <a:ext cx="8638391" cy="338554"/>
          </a:xfrm>
          <a:prstGeom prst="rect">
            <a:avLst/>
          </a:prstGeom>
          <a:noFill/>
        </p:spPr>
        <p:txBody>
          <a:bodyPr wrap="square">
            <a:spAutoFit/>
          </a:bodyPr>
          <a:lstStyle/>
          <a:p>
            <a:pPr algn="ctr"/>
            <a:r>
              <a:rPr lang="en-US" sz="1600" dirty="0"/>
              <a:t>0.4” LOFAR</a:t>
            </a:r>
          </a:p>
        </p:txBody>
      </p:sp>
      <p:sp>
        <p:nvSpPr>
          <p:cNvPr id="8" name="TextBox 7">
            <a:extLst>
              <a:ext uri="{FF2B5EF4-FFF2-40B4-BE49-F238E27FC236}">
                <a16:creationId xmlns:a16="http://schemas.microsoft.com/office/drawing/2014/main" id="{F6C3A03A-599E-D4D5-A5BE-08F10B14C9E5}"/>
              </a:ext>
            </a:extLst>
          </p:cNvPr>
          <p:cNvSpPr txBox="1"/>
          <p:nvPr/>
        </p:nvSpPr>
        <p:spPr>
          <a:xfrm>
            <a:off x="11725835" y="6497455"/>
            <a:ext cx="466165" cy="369332"/>
          </a:xfrm>
          <a:prstGeom prst="rect">
            <a:avLst/>
          </a:prstGeom>
          <a:noFill/>
        </p:spPr>
        <p:txBody>
          <a:bodyPr wrap="square">
            <a:spAutoFit/>
          </a:bodyPr>
          <a:lstStyle/>
          <a:p>
            <a:r>
              <a:rPr lang="en-GB" i="1" dirty="0"/>
              <a:t>13</a:t>
            </a:r>
            <a:endParaRPr lang="en-US" dirty="0"/>
          </a:p>
        </p:txBody>
      </p:sp>
      <p:cxnSp>
        <p:nvCxnSpPr>
          <p:cNvPr id="29" name="Straight Arrow Connector 28">
            <a:extLst>
              <a:ext uri="{FF2B5EF4-FFF2-40B4-BE49-F238E27FC236}">
                <a16:creationId xmlns:a16="http://schemas.microsoft.com/office/drawing/2014/main" id="{22FE1858-F972-D119-BBFC-23D4FB479D29}"/>
              </a:ext>
            </a:extLst>
          </p:cNvPr>
          <p:cNvCxnSpPr>
            <a:cxnSpLocks/>
          </p:cNvCxnSpPr>
          <p:nvPr/>
        </p:nvCxnSpPr>
        <p:spPr>
          <a:xfrm>
            <a:off x="6310657" y="4962527"/>
            <a:ext cx="1585220" cy="1631832"/>
          </a:xfrm>
          <a:prstGeom prst="straightConnector1">
            <a:avLst/>
          </a:prstGeom>
          <a:ln w="38100">
            <a:solidFill>
              <a:srgbClr val="00DC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AD93C6DA-BDE8-CC53-58DB-7A9373936DD5}"/>
              </a:ext>
            </a:extLst>
          </p:cNvPr>
          <p:cNvCxnSpPr>
            <a:cxnSpLocks/>
          </p:cNvCxnSpPr>
          <p:nvPr/>
        </p:nvCxnSpPr>
        <p:spPr>
          <a:xfrm>
            <a:off x="7677508" y="4223265"/>
            <a:ext cx="4316483" cy="475550"/>
          </a:xfrm>
          <a:prstGeom prst="straightConnector1">
            <a:avLst/>
          </a:prstGeom>
          <a:ln w="38100">
            <a:solidFill>
              <a:srgbClr val="00DC00"/>
            </a:solidFill>
            <a:tailEnd type="triangle"/>
          </a:ln>
        </p:spPr>
        <p:style>
          <a:lnRef idx="1">
            <a:schemeClr val="accent2"/>
          </a:lnRef>
          <a:fillRef idx="0">
            <a:schemeClr val="accent2"/>
          </a:fillRef>
          <a:effectRef idx="0">
            <a:schemeClr val="accent2"/>
          </a:effectRef>
          <a:fontRef idx="minor">
            <a:schemeClr val="tx1"/>
          </a:fontRef>
        </p:style>
      </p:cxnSp>
      <p:sp>
        <p:nvSpPr>
          <p:cNvPr id="31" name="Rectangle 30">
            <a:extLst>
              <a:ext uri="{FF2B5EF4-FFF2-40B4-BE49-F238E27FC236}">
                <a16:creationId xmlns:a16="http://schemas.microsoft.com/office/drawing/2014/main" id="{C36CCB5D-D3C5-619F-969C-810C6C9BC4B8}"/>
              </a:ext>
            </a:extLst>
          </p:cNvPr>
          <p:cNvSpPr/>
          <p:nvPr/>
        </p:nvSpPr>
        <p:spPr>
          <a:xfrm>
            <a:off x="6310657" y="4223265"/>
            <a:ext cx="1366851" cy="739262"/>
          </a:xfrm>
          <a:prstGeom prst="rect">
            <a:avLst/>
          </a:prstGeom>
          <a:noFill/>
          <a:ln w="38100">
            <a:solidFill>
              <a:srgbClr val="15E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27469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C3C32A-C10C-470C-4F8C-18A277F561B1}"/>
              </a:ext>
            </a:extLst>
          </p:cNvPr>
          <p:cNvGrpSpPr/>
          <p:nvPr/>
        </p:nvGrpSpPr>
        <p:grpSpPr>
          <a:xfrm>
            <a:off x="1" y="66946"/>
            <a:ext cx="4534012" cy="2145940"/>
            <a:chOff x="0" y="153708"/>
            <a:chExt cx="12192000" cy="5770453"/>
          </a:xfrm>
        </p:grpSpPr>
        <p:pic>
          <p:nvPicPr>
            <p:cNvPr id="11" name="Picture 10" descr="A close-up of a infrared image&#10;&#10;Description automatically generated">
              <a:extLst>
                <a:ext uri="{FF2B5EF4-FFF2-40B4-BE49-F238E27FC236}">
                  <a16:creationId xmlns:a16="http://schemas.microsoft.com/office/drawing/2014/main" id="{A7B2E533-F439-06CE-D0F5-FA08F636CAE0}"/>
                </a:ext>
              </a:extLst>
            </p:cNvPr>
            <p:cNvPicPr>
              <a:picLocks noChangeAspect="1"/>
            </p:cNvPicPr>
            <p:nvPr/>
          </p:nvPicPr>
          <p:blipFill>
            <a:blip r:embed="rId3"/>
            <a:stretch>
              <a:fillRect/>
            </a:stretch>
          </p:blipFill>
          <p:spPr>
            <a:xfrm>
              <a:off x="0" y="153708"/>
              <a:ext cx="12192000" cy="5770453"/>
            </a:xfrm>
            <a:prstGeom prst="rect">
              <a:avLst/>
            </a:prstGeom>
          </p:spPr>
        </p:pic>
        <p:sp>
          <p:nvSpPr>
            <p:cNvPr id="12" name="TextBox 11">
              <a:extLst>
                <a:ext uri="{FF2B5EF4-FFF2-40B4-BE49-F238E27FC236}">
                  <a16:creationId xmlns:a16="http://schemas.microsoft.com/office/drawing/2014/main" id="{5487C4A3-532B-D191-29BD-78EBA8CB7080}"/>
                </a:ext>
              </a:extLst>
            </p:cNvPr>
            <p:cNvSpPr txBox="1"/>
            <p:nvPr/>
          </p:nvSpPr>
          <p:spPr>
            <a:xfrm>
              <a:off x="1824985" y="1038709"/>
              <a:ext cx="1215712" cy="625146"/>
            </a:xfrm>
            <a:prstGeom prst="rect">
              <a:avLst/>
            </a:prstGeom>
            <a:noFill/>
          </p:spPr>
          <p:txBody>
            <a:bodyPr wrap="square">
              <a:spAutoFit/>
            </a:bodyPr>
            <a:lstStyle/>
            <a:p>
              <a:r>
                <a:rPr lang="en-US" sz="1200" dirty="0"/>
                <a:t>10”</a:t>
              </a:r>
            </a:p>
          </p:txBody>
        </p:sp>
      </p:grpSp>
      <p:grpSp>
        <p:nvGrpSpPr>
          <p:cNvPr id="15" name="Group 14">
            <a:extLst>
              <a:ext uri="{FF2B5EF4-FFF2-40B4-BE49-F238E27FC236}">
                <a16:creationId xmlns:a16="http://schemas.microsoft.com/office/drawing/2014/main" id="{51EC0229-D370-B1F6-22DE-F47F5E0D50D4}"/>
              </a:ext>
            </a:extLst>
          </p:cNvPr>
          <p:cNvGrpSpPr/>
          <p:nvPr/>
        </p:nvGrpSpPr>
        <p:grpSpPr>
          <a:xfrm>
            <a:off x="2277917" y="1435509"/>
            <a:ext cx="5845543" cy="2158455"/>
            <a:chOff x="2424084" y="2234863"/>
            <a:chExt cx="12520414" cy="4623138"/>
          </a:xfrm>
        </p:grpSpPr>
        <p:grpSp>
          <p:nvGrpSpPr>
            <p:cNvPr id="16" name="Group 15">
              <a:extLst>
                <a:ext uri="{FF2B5EF4-FFF2-40B4-BE49-F238E27FC236}">
                  <a16:creationId xmlns:a16="http://schemas.microsoft.com/office/drawing/2014/main" id="{3A9B6427-7163-1181-EB04-D06C917C63A7}"/>
                </a:ext>
              </a:extLst>
            </p:cNvPr>
            <p:cNvGrpSpPr/>
            <p:nvPr/>
          </p:nvGrpSpPr>
          <p:grpSpPr>
            <a:xfrm>
              <a:off x="2424084" y="2234863"/>
              <a:ext cx="9767916" cy="4623138"/>
              <a:chOff x="2424084" y="2234863"/>
              <a:chExt cx="9767916" cy="4623138"/>
            </a:xfrm>
          </p:grpSpPr>
          <p:pic>
            <p:nvPicPr>
              <p:cNvPr id="18" name="Picture 17" descr="A close-up of a space image&#10;&#10;Description automatically generated">
                <a:extLst>
                  <a:ext uri="{FF2B5EF4-FFF2-40B4-BE49-F238E27FC236}">
                    <a16:creationId xmlns:a16="http://schemas.microsoft.com/office/drawing/2014/main" id="{E134144F-7B65-6BCC-3276-5AD40AD89549}"/>
                  </a:ext>
                </a:extLst>
              </p:cNvPr>
              <p:cNvPicPr>
                <a:picLocks noChangeAspect="1"/>
              </p:cNvPicPr>
              <p:nvPr/>
            </p:nvPicPr>
            <p:blipFill>
              <a:blip r:embed="rId4"/>
              <a:stretch>
                <a:fillRect/>
              </a:stretch>
            </p:blipFill>
            <p:spPr>
              <a:xfrm>
                <a:off x="2424084" y="2234863"/>
                <a:ext cx="9767916" cy="4623138"/>
              </a:xfrm>
              <a:prstGeom prst="rect">
                <a:avLst/>
              </a:prstGeom>
            </p:spPr>
          </p:pic>
          <p:sp>
            <p:nvSpPr>
              <p:cNvPr id="19" name="TextBox 18">
                <a:extLst>
                  <a:ext uri="{FF2B5EF4-FFF2-40B4-BE49-F238E27FC236}">
                    <a16:creationId xmlns:a16="http://schemas.microsoft.com/office/drawing/2014/main" id="{27223E53-FFC4-9D36-E3E7-3DB20FD1B5A8}"/>
                  </a:ext>
                </a:extLst>
              </p:cNvPr>
              <p:cNvSpPr txBox="1"/>
              <p:nvPr/>
            </p:nvSpPr>
            <p:spPr>
              <a:xfrm>
                <a:off x="3836765" y="3208831"/>
                <a:ext cx="7637489" cy="560336"/>
              </a:xfrm>
              <a:prstGeom prst="rect">
                <a:avLst/>
              </a:prstGeom>
              <a:noFill/>
            </p:spPr>
            <p:txBody>
              <a:bodyPr wrap="square">
                <a:spAutoFit/>
              </a:bodyPr>
              <a:lstStyle/>
              <a:p>
                <a:r>
                  <a:rPr lang="en-US" sz="1100" dirty="0"/>
                  <a:t>5”</a:t>
                </a:r>
              </a:p>
            </p:txBody>
          </p:sp>
        </p:grpSp>
        <p:sp>
          <p:nvSpPr>
            <p:cNvPr id="17" name="TextBox 16">
              <a:extLst>
                <a:ext uri="{FF2B5EF4-FFF2-40B4-BE49-F238E27FC236}">
                  <a16:creationId xmlns:a16="http://schemas.microsoft.com/office/drawing/2014/main" id="{C932CF0A-1323-C048-411D-BF94B6184DB7}"/>
                </a:ext>
              </a:extLst>
            </p:cNvPr>
            <p:cNvSpPr txBox="1"/>
            <p:nvPr/>
          </p:nvSpPr>
          <p:spPr>
            <a:xfrm>
              <a:off x="6306108" y="2241886"/>
              <a:ext cx="8638390" cy="725140"/>
            </a:xfrm>
            <a:prstGeom prst="rect">
              <a:avLst/>
            </a:prstGeom>
            <a:noFill/>
          </p:spPr>
          <p:txBody>
            <a:bodyPr wrap="square">
              <a:spAutoFit/>
            </a:bodyPr>
            <a:lstStyle/>
            <a:p>
              <a:pPr algn="ctr"/>
              <a:r>
                <a:rPr lang="en-US" sz="1600" dirty="0"/>
                <a:t>1.5’’ LOFAR</a:t>
              </a:r>
            </a:p>
          </p:txBody>
        </p:sp>
      </p:grpSp>
      <p:pic>
        <p:nvPicPr>
          <p:cNvPr id="3" name="Picture 2" descr="Figure 1.">
            <a:extLst>
              <a:ext uri="{FF2B5EF4-FFF2-40B4-BE49-F238E27FC236}">
                <a16:creationId xmlns:a16="http://schemas.microsoft.com/office/drawing/2014/main" id="{EE273F9E-A000-1B47-5DEC-395C98F520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32" r="4663" b="8840"/>
          <a:stretch/>
        </p:blipFill>
        <p:spPr bwMode="auto">
          <a:xfrm>
            <a:off x="8123460" y="72693"/>
            <a:ext cx="3835457" cy="27826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C92F25-7922-0C99-A8CF-7081DD409A2C}"/>
              </a:ext>
            </a:extLst>
          </p:cNvPr>
          <p:cNvSpPr txBox="1"/>
          <p:nvPr/>
        </p:nvSpPr>
        <p:spPr>
          <a:xfrm>
            <a:off x="3340250" y="44970"/>
            <a:ext cx="1081143" cy="369332"/>
          </a:xfrm>
          <a:prstGeom prst="rect">
            <a:avLst/>
          </a:prstGeom>
          <a:noFill/>
        </p:spPr>
        <p:txBody>
          <a:bodyPr wrap="square">
            <a:spAutoFit/>
          </a:bodyPr>
          <a:lstStyle/>
          <a:p>
            <a:r>
              <a:rPr lang="en-US" dirty="0"/>
              <a:t>6’’ LOFAR</a:t>
            </a:r>
          </a:p>
        </p:txBody>
      </p:sp>
      <p:grpSp>
        <p:nvGrpSpPr>
          <p:cNvPr id="2" name="Group 1">
            <a:extLst>
              <a:ext uri="{FF2B5EF4-FFF2-40B4-BE49-F238E27FC236}">
                <a16:creationId xmlns:a16="http://schemas.microsoft.com/office/drawing/2014/main" id="{134E79BF-0B50-1FCB-8612-026FEFD2EA69}"/>
              </a:ext>
            </a:extLst>
          </p:cNvPr>
          <p:cNvGrpSpPr/>
          <p:nvPr/>
        </p:nvGrpSpPr>
        <p:grpSpPr>
          <a:xfrm>
            <a:off x="4942031" y="2930210"/>
            <a:ext cx="6569429" cy="2444709"/>
            <a:chOff x="2754456" y="2383608"/>
            <a:chExt cx="11903798" cy="4429810"/>
          </a:xfrm>
        </p:grpSpPr>
        <p:pic>
          <p:nvPicPr>
            <p:cNvPr id="23" name="Picture 22" descr="A close-up of a red and yellow background&#10;&#10;Description automatically generated">
              <a:extLst>
                <a:ext uri="{FF2B5EF4-FFF2-40B4-BE49-F238E27FC236}">
                  <a16:creationId xmlns:a16="http://schemas.microsoft.com/office/drawing/2014/main" id="{C9CA6890-9A71-E3B3-85CD-8E0748D9AA09}"/>
                </a:ext>
              </a:extLst>
            </p:cNvPr>
            <p:cNvPicPr>
              <a:picLocks noChangeAspect="1"/>
            </p:cNvPicPr>
            <p:nvPr/>
          </p:nvPicPr>
          <p:blipFill>
            <a:blip r:embed="rId6"/>
            <a:stretch>
              <a:fillRect/>
            </a:stretch>
          </p:blipFill>
          <p:spPr>
            <a:xfrm>
              <a:off x="2754456" y="2383608"/>
              <a:ext cx="9359446" cy="4429810"/>
            </a:xfrm>
            <a:prstGeom prst="rect">
              <a:avLst/>
            </a:prstGeom>
          </p:spPr>
        </p:pic>
        <p:sp>
          <p:nvSpPr>
            <p:cNvPr id="25" name="TextBox 24">
              <a:extLst>
                <a:ext uri="{FF2B5EF4-FFF2-40B4-BE49-F238E27FC236}">
                  <a16:creationId xmlns:a16="http://schemas.microsoft.com/office/drawing/2014/main" id="{5C7BEB05-0788-B692-0DCE-12A36B238FFD}"/>
                </a:ext>
              </a:extLst>
            </p:cNvPr>
            <p:cNvSpPr txBox="1"/>
            <p:nvPr/>
          </p:nvSpPr>
          <p:spPr>
            <a:xfrm>
              <a:off x="3940025" y="3099425"/>
              <a:ext cx="7381873" cy="501922"/>
            </a:xfrm>
            <a:prstGeom prst="rect">
              <a:avLst/>
            </a:prstGeom>
            <a:noFill/>
          </p:spPr>
          <p:txBody>
            <a:bodyPr wrap="square">
              <a:spAutoFit/>
            </a:bodyPr>
            <a:lstStyle/>
            <a:p>
              <a:r>
                <a:rPr lang="en-US" sz="1200" dirty="0"/>
                <a:t>5”</a:t>
              </a:r>
            </a:p>
          </p:txBody>
        </p:sp>
        <p:sp>
          <p:nvSpPr>
            <p:cNvPr id="6" name="TextBox 5">
              <a:extLst>
                <a:ext uri="{FF2B5EF4-FFF2-40B4-BE49-F238E27FC236}">
                  <a16:creationId xmlns:a16="http://schemas.microsoft.com/office/drawing/2014/main" id="{C8551388-153E-FCEA-9A94-D66D93146340}"/>
                </a:ext>
              </a:extLst>
            </p:cNvPr>
            <p:cNvSpPr txBox="1"/>
            <p:nvPr/>
          </p:nvSpPr>
          <p:spPr>
            <a:xfrm>
              <a:off x="6938936" y="2484803"/>
              <a:ext cx="7719318" cy="613459"/>
            </a:xfrm>
            <a:prstGeom prst="rect">
              <a:avLst/>
            </a:prstGeom>
            <a:noFill/>
          </p:spPr>
          <p:txBody>
            <a:bodyPr wrap="square">
              <a:spAutoFit/>
            </a:bodyPr>
            <a:lstStyle/>
            <a:p>
              <a:pPr algn="ctr"/>
              <a:r>
                <a:rPr lang="en-US" sz="1600" dirty="0"/>
                <a:t>0.8’’ LOFAR</a:t>
              </a:r>
            </a:p>
          </p:txBody>
        </p:sp>
      </p:grpSp>
      <p:pic>
        <p:nvPicPr>
          <p:cNvPr id="5" name="Picture 4" descr="A close-up of a red and yellow image&#10;&#10;Description automatically generated">
            <a:extLst>
              <a:ext uri="{FF2B5EF4-FFF2-40B4-BE49-F238E27FC236}">
                <a16:creationId xmlns:a16="http://schemas.microsoft.com/office/drawing/2014/main" id="{228DDAD9-1AD2-C4E8-AF2D-5836DE9BD3A6}"/>
              </a:ext>
            </a:extLst>
          </p:cNvPr>
          <p:cNvPicPr>
            <a:picLocks noChangeAspect="1"/>
          </p:cNvPicPr>
          <p:nvPr/>
        </p:nvPicPr>
        <p:blipFill>
          <a:blip r:embed="rId7"/>
          <a:stretch>
            <a:fillRect/>
          </a:stretch>
        </p:blipFill>
        <p:spPr>
          <a:xfrm>
            <a:off x="7677509" y="4675480"/>
            <a:ext cx="4516283" cy="2137549"/>
          </a:xfrm>
          <a:prstGeom prst="rect">
            <a:avLst/>
          </a:prstGeom>
        </p:spPr>
      </p:pic>
      <p:sp>
        <p:nvSpPr>
          <p:cNvPr id="8" name="TextBox 7">
            <a:extLst>
              <a:ext uri="{FF2B5EF4-FFF2-40B4-BE49-F238E27FC236}">
                <a16:creationId xmlns:a16="http://schemas.microsoft.com/office/drawing/2014/main" id="{F6C3A03A-599E-D4D5-A5BE-08F10B14C9E5}"/>
              </a:ext>
            </a:extLst>
          </p:cNvPr>
          <p:cNvSpPr txBox="1"/>
          <p:nvPr/>
        </p:nvSpPr>
        <p:spPr>
          <a:xfrm>
            <a:off x="11725835" y="6497455"/>
            <a:ext cx="466165" cy="369332"/>
          </a:xfrm>
          <a:prstGeom prst="rect">
            <a:avLst/>
          </a:prstGeom>
          <a:noFill/>
        </p:spPr>
        <p:txBody>
          <a:bodyPr wrap="square">
            <a:spAutoFit/>
          </a:bodyPr>
          <a:lstStyle/>
          <a:p>
            <a:r>
              <a:rPr lang="en-GB" i="1" dirty="0"/>
              <a:t>13</a:t>
            </a:r>
            <a:endParaRPr lang="en-US" dirty="0"/>
          </a:p>
        </p:txBody>
      </p:sp>
      <p:sp>
        <p:nvSpPr>
          <p:cNvPr id="7" name="TextBox 6">
            <a:extLst>
              <a:ext uri="{FF2B5EF4-FFF2-40B4-BE49-F238E27FC236}">
                <a16:creationId xmlns:a16="http://schemas.microsoft.com/office/drawing/2014/main" id="{36B627D4-817B-C75D-D72C-D6F32567F96E}"/>
              </a:ext>
            </a:extLst>
          </p:cNvPr>
          <p:cNvSpPr txBox="1"/>
          <p:nvPr/>
        </p:nvSpPr>
        <p:spPr>
          <a:xfrm>
            <a:off x="8270197" y="5239344"/>
            <a:ext cx="7637488" cy="276999"/>
          </a:xfrm>
          <a:prstGeom prst="rect">
            <a:avLst/>
          </a:prstGeom>
          <a:noFill/>
        </p:spPr>
        <p:txBody>
          <a:bodyPr wrap="square">
            <a:spAutoFit/>
          </a:bodyPr>
          <a:lstStyle/>
          <a:p>
            <a:r>
              <a:rPr lang="en-US" sz="1200" dirty="0"/>
              <a:t>2”</a:t>
            </a:r>
          </a:p>
        </p:txBody>
      </p:sp>
      <p:sp>
        <p:nvSpPr>
          <p:cNvPr id="9" name="TextBox 8">
            <a:extLst>
              <a:ext uri="{FF2B5EF4-FFF2-40B4-BE49-F238E27FC236}">
                <a16:creationId xmlns:a16="http://schemas.microsoft.com/office/drawing/2014/main" id="{264DA8AB-C268-AB16-AE8B-90AC55A416F6}"/>
              </a:ext>
            </a:extLst>
          </p:cNvPr>
          <p:cNvSpPr txBox="1"/>
          <p:nvPr/>
        </p:nvSpPr>
        <p:spPr>
          <a:xfrm>
            <a:off x="7192264" y="4723724"/>
            <a:ext cx="8638391" cy="338554"/>
          </a:xfrm>
          <a:prstGeom prst="rect">
            <a:avLst/>
          </a:prstGeom>
          <a:noFill/>
        </p:spPr>
        <p:txBody>
          <a:bodyPr wrap="square">
            <a:spAutoFit/>
          </a:bodyPr>
          <a:lstStyle/>
          <a:p>
            <a:pPr algn="ctr"/>
            <a:r>
              <a:rPr lang="en-US" sz="1600" dirty="0"/>
              <a:t>0.4” LOFAR</a:t>
            </a:r>
          </a:p>
        </p:txBody>
      </p:sp>
      <p:cxnSp>
        <p:nvCxnSpPr>
          <p:cNvPr id="4" name="Straight Arrow Connector 3">
            <a:extLst>
              <a:ext uri="{FF2B5EF4-FFF2-40B4-BE49-F238E27FC236}">
                <a16:creationId xmlns:a16="http://schemas.microsoft.com/office/drawing/2014/main" id="{E4FC4B76-EBE5-3CEC-C901-76BAA99C205C}"/>
              </a:ext>
            </a:extLst>
          </p:cNvPr>
          <p:cNvCxnSpPr>
            <a:cxnSpLocks/>
          </p:cNvCxnSpPr>
          <p:nvPr/>
        </p:nvCxnSpPr>
        <p:spPr>
          <a:xfrm>
            <a:off x="6310657" y="4962527"/>
            <a:ext cx="1585220" cy="1631832"/>
          </a:xfrm>
          <a:prstGeom prst="straightConnector1">
            <a:avLst/>
          </a:prstGeom>
          <a:ln w="38100">
            <a:solidFill>
              <a:srgbClr val="00DC00"/>
            </a:solidFill>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04A9F9DD-6142-BF7F-0316-5A24D3614253}"/>
              </a:ext>
            </a:extLst>
          </p:cNvPr>
          <p:cNvCxnSpPr>
            <a:cxnSpLocks/>
          </p:cNvCxnSpPr>
          <p:nvPr/>
        </p:nvCxnSpPr>
        <p:spPr>
          <a:xfrm>
            <a:off x="7677508" y="4223265"/>
            <a:ext cx="4316483" cy="475550"/>
          </a:xfrm>
          <a:prstGeom prst="straightConnector1">
            <a:avLst/>
          </a:prstGeom>
          <a:ln w="38100">
            <a:solidFill>
              <a:srgbClr val="00DC00"/>
            </a:solidFill>
            <a:tailEnd type="triangle"/>
          </a:ln>
        </p:spPr>
        <p:style>
          <a:lnRef idx="1">
            <a:schemeClr val="accent2"/>
          </a:lnRef>
          <a:fillRef idx="0">
            <a:schemeClr val="accent2"/>
          </a:fillRef>
          <a:effectRef idx="0">
            <a:schemeClr val="accent2"/>
          </a:effectRef>
          <a:fontRef idx="minor">
            <a:schemeClr val="tx1"/>
          </a:fontRef>
        </p:style>
      </p:cxnSp>
      <p:sp>
        <p:nvSpPr>
          <p:cNvPr id="27" name="Rectangle 26">
            <a:extLst>
              <a:ext uri="{FF2B5EF4-FFF2-40B4-BE49-F238E27FC236}">
                <a16:creationId xmlns:a16="http://schemas.microsoft.com/office/drawing/2014/main" id="{18E71F44-058A-D734-6666-B469EE402187}"/>
              </a:ext>
            </a:extLst>
          </p:cNvPr>
          <p:cNvSpPr/>
          <p:nvPr/>
        </p:nvSpPr>
        <p:spPr>
          <a:xfrm>
            <a:off x="6310657" y="4223265"/>
            <a:ext cx="1366851" cy="739262"/>
          </a:xfrm>
          <a:prstGeom prst="rect">
            <a:avLst/>
          </a:prstGeom>
          <a:noFill/>
          <a:ln w="38100">
            <a:solidFill>
              <a:srgbClr val="15E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 name="Table 27">
            <a:extLst>
              <a:ext uri="{FF2B5EF4-FFF2-40B4-BE49-F238E27FC236}">
                <a16:creationId xmlns:a16="http://schemas.microsoft.com/office/drawing/2014/main" id="{B8581E2D-B9E6-1D18-D731-A0BCACF4232A}"/>
              </a:ext>
            </a:extLst>
          </p:cNvPr>
          <p:cNvGraphicFramePr>
            <a:graphicFrameLocks noGrp="1"/>
          </p:cNvGraphicFramePr>
          <p:nvPr>
            <p:extLst>
              <p:ext uri="{D42A27DB-BD31-4B8C-83A1-F6EECF244321}">
                <p14:modId xmlns:p14="http://schemas.microsoft.com/office/powerpoint/2010/main" val="1343835700"/>
              </p:ext>
            </p:extLst>
          </p:nvPr>
        </p:nvGraphicFramePr>
        <p:xfrm>
          <a:off x="161346" y="4937693"/>
          <a:ext cx="5294228" cy="1798320"/>
        </p:xfrm>
        <a:graphic>
          <a:graphicData uri="http://schemas.openxmlformats.org/drawingml/2006/table">
            <a:tbl>
              <a:tblPr firstRow="1" bandRow="1">
                <a:tableStyleId>{E929F9F4-4A8F-4326-A1B4-22849713DDAB}</a:tableStyleId>
              </a:tblPr>
              <a:tblGrid>
                <a:gridCol w="1323557">
                  <a:extLst>
                    <a:ext uri="{9D8B030D-6E8A-4147-A177-3AD203B41FA5}">
                      <a16:colId xmlns:a16="http://schemas.microsoft.com/office/drawing/2014/main" val="3705809520"/>
                    </a:ext>
                  </a:extLst>
                </a:gridCol>
                <a:gridCol w="1323557">
                  <a:extLst>
                    <a:ext uri="{9D8B030D-6E8A-4147-A177-3AD203B41FA5}">
                      <a16:colId xmlns:a16="http://schemas.microsoft.com/office/drawing/2014/main" val="2830783189"/>
                    </a:ext>
                  </a:extLst>
                </a:gridCol>
                <a:gridCol w="1323557">
                  <a:extLst>
                    <a:ext uri="{9D8B030D-6E8A-4147-A177-3AD203B41FA5}">
                      <a16:colId xmlns:a16="http://schemas.microsoft.com/office/drawing/2014/main" val="4294583214"/>
                    </a:ext>
                  </a:extLst>
                </a:gridCol>
                <a:gridCol w="1323557">
                  <a:extLst>
                    <a:ext uri="{9D8B030D-6E8A-4147-A177-3AD203B41FA5}">
                      <a16:colId xmlns:a16="http://schemas.microsoft.com/office/drawing/2014/main" val="1468856344"/>
                    </a:ext>
                  </a:extLst>
                </a:gridCol>
              </a:tblGrid>
              <a:tr h="0">
                <a:tc>
                  <a:txBody>
                    <a:bodyPr/>
                    <a:lstStyle/>
                    <a:p>
                      <a:pPr algn="ctr"/>
                      <a:r>
                        <a:rPr lang="en-US" sz="1100" dirty="0"/>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dirty="0"/>
                        <a:t>Angular Separation from 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dirty="0"/>
                        <a:t>Linear Separation (z=0.3)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dirty="0"/>
                        <a:t>De-projected Separation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41223789"/>
                  </a:ext>
                </a:extLst>
              </a:tr>
              <a:tr h="270067">
                <a:tc>
                  <a:txBody>
                    <a:bodyPr/>
                    <a:lstStyle/>
                    <a:p>
                      <a:pPr algn="ctr"/>
                      <a:r>
                        <a:rPr lang="en-US" sz="1200" dirty="0"/>
                        <a:t>J1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14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267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23027054"/>
                  </a:ext>
                </a:extLst>
              </a:tr>
              <a:tr h="270067">
                <a:tc>
                  <a:txBody>
                    <a:bodyPr/>
                    <a:lstStyle/>
                    <a:p>
                      <a:pPr algn="ctr"/>
                      <a:r>
                        <a:rPr lang="en-US" sz="1200" dirty="0"/>
                        <a:t>J2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23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439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19028457"/>
                  </a:ext>
                </a:extLst>
              </a:tr>
              <a:tr h="270067">
                <a:tc>
                  <a:txBody>
                    <a:bodyPr/>
                    <a:lstStyle/>
                    <a:p>
                      <a:pPr algn="ctr"/>
                      <a:r>
                        <a:rPr lang="en-US" sz="1200" dirty="0"/>
                        <a:t>J3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38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726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82976709"/>
                  </a:ext>
                </a:extLst>
              </a:tr>
              <a:tr h="270067">
                <a:tc>
                  <a:txBody>
                    <a:bodyPr/>
                    <a:lstStyle/>
                    <a:p>
                      <a:pPr algn="ctr"/>
                      <a:r>
                        <a:rPr lang="en-US" sz="1200" dirty="0"/>
                        <a:t>J4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42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802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90289635"/>
                  </a:ext>
                </a:extLst>
              </a:tr>
              <a:tr h="270067">
                <a:tc>
                  <a:txBody>
                    <a:bodyPr/>
                    <a:lstStyle/>
                    <a:p>
                      <a:pPr algn="ctr"/>
                      <a:r>
                        <a:rPr lang="en-US" sz="1200" dirty="0"/>
                        <a:t>J7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dirty="0"/>
                        <a:t>140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dirty="0"/>
                        <a:t>1150 kpc!!!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900243"/>
                  </a:ext>
                </a:extLst>
              </a:tr>
            </a:tbl>
          </a:graphicData>
        </a:graphic>
      </p:graphicFrame>
    </p:spTree>
    <p:extLst>
      <p:ext uri="{BB962C8B-B14F-4D97-AF65-F5344CB8AC3E}">
        <p14:creationId xmlns:p14="http://schemas.microsoft.com/office/powerpoint/2010/main" val="17451100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pace image&#10;&#10;Description automatically generated">
            <a:extLst>
              <a:ext uri="{FF2B5EF4-FFF2-40B4-BE49-F238E27FC236}">
                <a16:creationId xmlns:a16="http://schemas.microsoft.com/office/drawing/2014/main" id="{E4FC1888-CEFD-F31A-8768-EE78881DF8B5}"/>
              </a:ext>
            </a:extLst>
          </p:cNvPr>
          <p:cNvPicPr>
            <a:picLocks noChangeAspect="1"/>
          </p:cNvPicPr>
          <p:nvPr/>
        </p:nvPicPr>
        <p:blipFill>
          <a:blip r:embed="rId3"/>
          <a:stretch>
            <a:fillRect/>
          </a:stretch>
        </p:blipFill>
        <p:spPr>
          <a:xfrm>
            <a:off x="-1" y="826243"/>
            <a:ext cx="12198099" cy="5773339"/>
          </a:xfrm>
          <a:prstGeom prst="rect">
            <a:avLst/>
          </a:prstGeom>
        </p:spPr>
      </p:pic>
      <p:sp>
        <p:nvSpPr>
          <p:cNvPr id="33" name="Rectangle 32">
            <a:extLst>
              <a:ext uri="{FF2B5EF4-FFF2-40B4-BE49-F238E27FC236}">
                <a16:creationId xmlns:a16="http://schemas.microsoft.com/office/drawing/2014/main" id="{A6AFACA5-7DFF-582D-494B-F9A5F2A9A2D7}"/>
              </a:ext>
            </a:extLst>
          </p:cNvPr>
          <p:cNvSpPr/>
          <p:nvPr/>
        </p:nvSpPr>
        <p:spPr>
          <a:xfrm>
            <a:off x="2690160" y="3382055"/>
            <a:ext cx="1415003" cy="480567"/>
          </a:xfrm>
          <a:prstGeom prst="rect">
            <a:avLst/>
          </a:prstGeom>
          <a:ln w="38100">
            <a:solidFill>
              <a:srgbClr val="15EF2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𝛼 = 0.38</a:t>
            </a:r>
          </a:p>
        </p:txBody>
      </p:sp>
      <p:sp>
        <p:nvSpPr>
          <p:cNvPr id="34" name="Rectangle 33">
            <a:extLst>
              <a:ext uri="{FF2B5EF4-FFF2-40B4-BE49-F238E27FC236}">
                <a16:creationId xmlns:a16="http://schemas.microsoft.com/office/drawing/2014/main" id="{3E7A573D-5915-A475-BD46-0655A273B08E}"/>
              </a:ext>
            </a:extLst>
          </p:cNvPr>
          <p:cNvSpPr/>
          <p:nvPr/>
        </p:nvSpPr>
        <p:spPr>
          <a:xfrm>
            <a:off x="9489700" y="1278979"/>
            <a:ext cx="1501773" cy="480567"/>
          </a:xfrm>
          <a:prstGeom prst="rect">
            <a:avLst/>
          </a:prstGeom>
          <a:ln w="38100">
            <a:solidFill>
              <a:srgbClr val="15EF2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𝛼 = -0.86</a:t>
            </a:r>
          </a:p>
        </p:txBody>
      </p:sp>
      <p:sp>
        <p:nvSpPr>
          <p:cNvPr id="35" name="Rectangle 34">
            <a:extLst>
              <a:ext uri="{FF2B5EF4-FFF2-40B4-BE49-F238E27FC236}">
                <a16:creationId xmlns:a16="http://schemas.microsoft.com/office/drawing/2014/main" id="{10A6F427-A0BE-E72E-B8D7-DD924B84D4B5}"/>
              </a:ext>
            </a:extLst>
          </p:cNvPr>
          <p:cNvSpPr/>
          <p:nvPr/>
        </p:nvSpPr>
        <p:spPr>
          <a:xfrm>
            <a:off x="7394046" y="5095792"/>
            <a:ext cx="1501773" cy="480567"/>
          </a:xfrm>
          <a:prstGeom prst="rect">
            <a:avLst/>
          </a:prstGeom>
          <a:ln w="38100">
            <a:solidFill>
              <a:srgbClr val="15EF2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𝛼 = -0.62</a:t>
            </a:r>
          </a:p>
        </p:txBody>
      </p:sp>
      <p:sp>
        <p:nvSpPr>
          <p:cNvPr id="36" name="Rectangle 35">
            <a:extLst>
              <a:ext uri="{FF2B5EF4-FFF2-40B4-BE49-F238E27FC236}">
                <a16:creationId xmlns:a16="http://schemas.microsoft.com/office/drawing/2014/main" id="{F31954BE-89DA-3426-8D26-0100852570A5}"/>
              </a:ext>
            </a:extLst>
          </p:cNvPr>
          <p:cNvSpPr/>
          <p:nvPr/>
        </p:nvSpPr>
        <p:spPr>
          <a:xfrm>
            <a:off x="4504777" y="5245481"/>
            <a:ext cx="1501773" cy="480567"/>
          </a:xfrm>
          <a:prstGeom prst="rect">
            <a:avLst/>
          </a:prstGeom>
          <a:ln w="38100">
            <a:solidFill>
              <a:srgbClr val="15EF2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𝛼 = -0.68</a:t>
            </a:r>
          </a:p>
        </p:txBody>
      </p:sp>
      <p:sp>
        <p:nvSpPr>
          <p:cNvPr id="37" name="Rectangle 36">
            <a:extLst>
              <a:ext uri="{FF2B5EF4-FFF2-40B4-BE49-F238E27FC236}">
                <a16:creationId xmlns:a16="http://schemas.microsoft.com/office/drawing/2014/main" id="{D0F0D0CB-6E3D-BE2A-7F52-4058E7B95666}"/>
              </a:ext>
            </a:extLst>
          </p:cNvPr>
          <p:cNvSpPr/>
          <p:nvPr/>
        </p:nvSpPr>
        <p:spPr>
          <a:xfrm>
            <a:off x="5138519" y="3193064"/>
            <a:ext cx="1501773" cy="480567"/>
          </a:xfrm>
          <a:prstGeom prst="rect">
            <a:avLst/>
          </a:prstGeom>
          <a:ln w="38100">
            <a:solidFill>
              <a:srgbClr val="15EF2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𝛼 = -0.51</a:t>
            </a:r>
          </a:p>
        </p:txBody>
      </p:sp>
      <p:cxnSp>
        <p:nvCxnSpPr>
          <p:cNvPr id="40" name="Straight Arrow Connector 39">
            <a:extLst>
              <a:ext uri="{FF2B5EF4-FFF2-40B4-BE49-F238E27FC236}">
                <a16:creationId xmlns:a16="http://schemas.microsoft.com/office/drawing/2014/main" id="{15B3EA5B-FCD4-7FEA-A5A9-B0D9B00BFC23}"/>
              </a:ext>
            </a:extLst>
          </p:cNvPr>
          <p:cNvCxnSpPr>
            <a:cxnSpLocks/>
            <a:stCxn id="33" idx="2"/>
          </p:cNvCxnSpPr>
          <p:nvPr/>
        </p:nvCxnSpPr>
        <p:spPr>
          <a:xfrm>
            <a:off x="3397662" y="3862622"/>
            <a:ext cx="1107115" cy="520831"/>
          </a:xfrm>
          <a:prstGeom prst="straightConnector1">
            <a:avLst/>
          </a:prstGeom>
          <a:ln w="38100">
            <a:solidFill>
              <a:srgbClr val="15EF2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6010FE9-1EFB-FFB7-FA80-6610E8E98309}"/>
              </a:ext>
            </a:extLst>
          </p:cNvPr>
          <p:cNvCxnSpPr>
            <a:cxnSpLocks/>
          </p:cNvCxnSpPr>
          <p:nvPr/>
        </p:nvCxnSpPr>
        <p:spPr>
          <a:xfrm flipH="1">
            <a:off x="5281491" y="3673631"/>
            <a:ext cx="580812" cy="1002774"/>
          </a:xfrm>
          <a:prstGeom prst="straightConnector1">
            <a:avLst/>
          </a:prstGeom>
          <a:ln w="38100">
            <a:solidFill>
              <a:srgbClr val="15EF2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7273DD5-F819-C796-4D3E-ADFA72677716}"/>
              </a:ext>
            </a:extLst>
          </p:cNvPr>
          <p:cNvCxnSpPr>
            <a:cxnSpLocks/>
            <a:stCxn id="34" idx="2"/>
          </p:cNvCxnSpPr>
          <p:nvPr/>
        </p:nvCxnSpPr>
        <p:spPr>
          <a:xfrm flipH="1">
            <a:off x="8895819" y="1759546"/>
            <a:ext cx="1344768" cy="380124"/>
          </a:xfrm>
          <a:prstGeom prst="straightConnector1">
            <a:avLst/>
          </a:prstGeom>
          <a:ln w="38100">
            <a:solidFill>
              <a:srgbClr val="15EF2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830ABDC-52BF-E1AD-575B-C51B701ADA14}"/>
              </a:ext>
            </a:extLst>
          </p:cNvPr>
          <p:cNvCxnSpPr>
            <a:cxnSpLocks/>
            <a:stCxn id="36" idx="0"/>
          </p:cNvCxnSpPr>
          <p:nvPr/>
        </p:nvCxnSpPr>
        <p:spPr>
          <a:xfrm flipV="1">
            <a:off x="5255664" y="4772459"/>
            <a:ext cx="363919" cy="473022"/>
          </a:xfrm>
          <a:prstGeom prst="straightConnector1">
            <a:avLst/>
          </a:prstGeom>
          <a:ln w="38100">
            <a:solidFill>
              <a:srgbClr val="15EF2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8740393-E772-FD68-B73B-68C1A80F448A}"/>
              </a:ext>
            </a:extLst>
          </p:cNvPr>
          <p:cNvCxnSpPr>
            <a:cxnSpLocks/>
            <a:stCxn id="35" idx="0"/>
          </p:cNvCxnSpPr>
          <p:nvPr/>
        </p:nvCxnSpPr>
        <p:spPr>
          <a:xfrm flipH="1" flipV="1">
            <a:off x="6207428" y="4736733"/>
            <a:ext cx="1937505" cy="359059"/>
          </a:xfrm>
          <a:prstGeom prst="straightConnector1">
            <a:avLst/>
          </a:prstGeom>
          <a:ln w="38100">
            <a:solidFill>
              <a:srgbClr val="15EF2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5" name="Rectangle 54">
                <a:extLst>
                  <a:ext uri="{FF2B5EF4-FFF2-40B4-BE49-F238E27FC236}">
                    <a16:creationId xmlns:a16="http://schemas.microsoft.com/office/drawing/2014/main" id="{FD6B3D1B-838F-5A8F-66FF-67D01CC76AE8}"/>
                  </a:ext>
                </a:extLst>
              </p:cNvPr>
              <p:cNvSpPr/>
              <p:nvPr/>
            </p:nvSpPr>
            <p:spPr>
              <a:xfrm>
                <a:off x="10002552" y="5391656"/>
                <a:ext cx="1415003" cy="3694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i="1" smtClean="0">
                              <a:latin typeface="Cambria Math" panose="02040503050406030204" pitchFamily="18" charset="0"/>
                              <a:ea typeface="Cambria Math" panose="02040503050406030204" pitchFamily="18" charset="0"/>
                            </a:rPr>
                            <m:t>𝜈</m:t>
                          </m:r>
                        </m:sub>
                      </m:sSub>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𝜐</m:t>
                          </m:r>
                        </m:e>
                        <m:sup>
                          <m:r>
                            <a:rPr lang="en-US" sz="2400" b="0" i="1" smtClean="0">
                              <a:latin typeface="Cambria Math" panose="02040503050406030204" pitchFamily="18" charset="0"/>
                              <a:ea typeface="Cambria Math" panose="02040503050406030204" pitchFamily="18" charset="0"/>
                            </a:rPr>
                            <m:t>𝛼</m:t>
                          </m:r>
                        </m:sup>
                      </m:sSup>
                    </m:oMath>
                  </m:oMathPara>
                </a14:m>
                <a:endParaRPr lang="en-US" sz="2400" dirty="0"/>
              </a:p>
            </p:txBody>
          </p:sp>
        </mc:Choice>
        <mc:Fallback>
          <p:sp>
            <p:nvSpPr>
              <p:cNvPr id="55" name="Rectangle 54">
                <a:extLst>
                  <a:ext uri="{FF2B5EF4-FFF2-40B4-BE49-F238E27FC236}">
                    <a16:creationId xmlns:a16="http://schemas.microsoft.com/office/drawing/2014/main" id="{FD6B3D1B-838F-5A8F-66FF-67D01CC76AE8}"/>
                  </a:ext>
                </a:extLst>
              </p:cNvPr>
              <p:cNvSpPr>
                <a:spLocks noRot="1" noChangeAspect="1" noMove="1" noResize="1" noEditPoints="1" noAdjustHandles="1" noChangeArrowheads="1" noChangeShapeType="1" noTextEdit="1"/>
              </p:cNvSpPr>
              <p:nvPr/>
            </p:nvSpPr>
            <p:spPr>
              <a:xfrm>
                <a:off x="10002552" y="5391656"/>
                <a:ext cx="1415003" cy="369406"/>
              </a:xfrm>
              <a:prstGeom prst="rect">
                <a:avLst/>
              </a:prstGeom>
              <a:blipFill>
                <a:blip r:embed="rId4"/>
                <a:stretch>
                  <a:fillRect t="-3125" b="-3437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4FD63C3B-EB41-7482-F532-051D9967A33E}"/>
              </a:ext>
            </a:extLst>
          </p:cNvPr>
          <p:cNvSpPr/>
          <p:nvPr/>
        </p:nvSpPr>
        <p:spPr>
          <a:xfrm>
            <a:off x="9411527" y="3569688"/>
            <a:ext cx="1501773" cy="480567"/>
          </a:xfrm>
          <a:prstGeom prst="rect">
            <a:avLst/>
          </a:prstGeom>
          <a:solidFill>
            <a:srgbClr val="621414"/>
          </a:solid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𝛼 &lt; </a:t>
            </a:r>
            <a:r>
              <a:rPr lang="en-IN" b="0" i="0" u="none" strike="noStrike" dirty="0">
                <a:solidFill>
                  <a:srgbClr val="E8EAED"/>
                </a:solidFill>
                <a:effectLst/>
                <a:latin typeface="arial" panose="020B0604020202020204" pitchFamily="34" charset="0"/>
              </a:rPr>
              <a:t>-1.19</a:t>
            </a:r>
            <a:endParaRPr lang="en-US" dirty="0"/>
          </a:p>
        </p:txBody>
      </p:sp>
      <p:cxnSp>
        <p:nvCxnSpPr>
          <p:cNvPr id="9" name="Straight Arrow Connector 8">
            <a:extLst>
              <a:ext uri="{FF2B5EF4-FFF2-40B4-BE49-F238E27FC236}">
                <a16:creationId xmlns:a16="http://schemas.microsoft.com/office/drawing/2014/main" id="{C17A61AF-9668-2D5D-C4B5-E1D25B0E754D}"/>
              </a:ext>
            </a:extLst>
          </p:cNvPr>
          <p:cNvCxnSpPr>
            <a:cxnSpLocks/>
            <a:stCxn id="8" idx="1"/>
          </p:cNvCxnSpPr>
          <p:nvPr/>
        </p:nvCxnSpPr>
        <p:spPr>
          <a:xfrm flipH="1">
            <a:off x="7802160" y="3809972"/>
            <a:ext cx="1609367" cy="447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E0B4FE8-AE64-9AD7-F397-D02D27FC2432}"/>
              </a:ext>
            </a:extLst>
          </p:cNvPr>
          <p:cNvSpPr/>
          <p:nvPr/>
        </p:nvSpPr>
        <p:spPr>
          <a:xfrm>
            <a:off x="5862303" y="1853952"/>
            <a:ext cx="1501773" cy="480567"/>
          </a:xfrm>
          <a:prstGeom prst="rect">
            <a:avLst/>
          </a:prstGeom>
          <a:solidFill>
            <a:srgbClr val="621414"/>
          </a:solid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𝛼 &lt; </a:t>
            </a:r>
            <a:r>
              <a:rPr lang="en-IN" b="0" i="0" u="none" strike="noStrike" dirty="0">
                <a:solidFill>
                  <a:srgbClr val="E8EAED"/>
                </a:solidFill>
                <a:effectLst/>
                <a:latin typeface="arial" panose="020B0604020202020204" pitchFamily="34" charset="0"/>
              </a:rPr>
              <a:t>-1.41</a:t>
            </a:r>
            <a:endParaRPr lang="en-US" dirty="0"/>
          </a:p>
        </p:txBody>
      </p:sp>
      <p:cxnSp>
        <p:nvCxnSpPr>
          <p:cNvPr id="11" name="Straight Arrow Connector 10">
            <a:extLst>
              <a:ext uri="{FF2B5EF4-FFF2-40B4-BE49-F238E27FC236}">
                <a16:creationId xmlns:a16="http://schemas.microsoft.com/office/drawing/2014/main" id="{B4D305C4-0288-EA2D-80E8-F535B81CE375}"/>
              </a:ext>
            </a:extLst>
          </p:cNvPr>
          <p:cNvCxnSpPr>
            <a:cxnSpLocks/>
            <a:stCxn id="10" idx="2"/>
          </p:cNvCxnSpPr>
          <p:nvPr/>
        </p:nvCxnSpPr>
        <p:spPr>
          <a:xfrm>
            <a:off x="6613190" y="2334519"/>
            <a:ext cx="1323666" cy="9192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5491FB-6341-FD9F-7E08-861BF3DD54A9}"/>
              </a:ext>
            </a:extLst>
          </p:cNvPr>
          <p:cNvSpPr txBox="1"/>
          <p:nvPr/>
        </p:nvSpPr>
        <p:spPr>
          <a:xfrm>
            <a:off x="1926995" y="2239676"/>
            <a:ext cx="6102626" cy="461665"/>
          </a:xfrm>
          <a:prstGeom prst="rect">
            <a:avLst/>
          </a:prstGeom>
          <a:noFill/>
        </p:spPr>
        <p:txBody>
          <a:bodyPr wrap="square">
            <a:spAutoFit/>
          </a:bodyPr>
          <a:lstStyle/>
          <a:p>
            <a:r>
              <a:rPr lang="en-US" sz="2400" dirty="0"/>
              <a:t>5”</a:t>
            </a:r>
          </a:p>
        </p:txBody>
      </p:sp>
      <p:sp>
        <p:nvSpPr>
          <p:cNvPr id="18" name="Title 1">
            <a:extLst>
              <a:ext uri="{FF2B5EF4-FFF2-40B4-BE49-F238E27FC236}">
                <a16:creationId xmlns:a16="http://schemas.microsoft.com/office/drawing/2014/main" id="{2CA2CA72-E210-CF08-9722-F77736E4EBFC}"/>
              </a:ext>
            </a:extLst>
          </p:cNvPr>
          <p:cNvSpPr>
            <a:spLocks noGrp="1"/>
          </p:cNvSpPr>
          <p:nvPr>
            <p:ph type="title"/>
          </p:nvPr>
        </p:nvSpPr>
        <p:spPr>
          <a:xfrm>
            <a:off x="0" y="-270484"/>
            <a:ext cx="12192000" cy="1136843"/>
          </a:xfrm>
        </p:spPr>
        <p:txBody>
          <a:bodyPr vert="horz" lIns="91440" tIns="45720" rIns="91440" bIns="45720" rtlCol="0" anchor="b">
            <a:normAutofit/>
          </a:bodyPr>
          <a:lstStyle/>
          <a:p>
            <a:pPr algn="ctr"/>
            <a:r>
              <a:rPr lang="en-US" sz="3600" kern="1200" dirty="0">
                <a:solidFill>
                  <a:schemeClr val="tx1"/>
                </a:solidFill>
                <a:latin typeface="+mj-lt"/>
                <a:ea typeface="+mj-ea"/>
                <a:cs typeface="+mj-cs"/>
              </a:rPr>
              <a:t>LOFAR(144MHz) – VLA(1.4GHz)</a:t>
            </a:r>
          </a:p>
        </p:txBody>
      </p:sp>
    </p:spTree>
    <p:extLst>
      <p:ext uri="{BB962C8B-B14F-4D97-AF65-F5344CB8AC3E}">
        <p14:creationId xmlns:p14="http://schemas.microsoft.com/office/powerpoint/2010/main" val="2471644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CAA3-15B4-75DD-94A6-78B361C87C05}"/>
              </a:ext>
            </a:extLst>
          </p:cNvPr>
          <p:cNvSpPr>
            <a:spLocks noGrp="1"/>
          </p:cNvSpPr>
          <p:nvPr>
            <p:ph type="title"/>
          </p:nvPr>
        </p:nvSpPr>
        <p:spPr>
          <a:xfrm>
            <a:off x="238539" y="579197"/>
            <a:ext cx="4903303" cy="1136843"/>
          </a:xfrm>
        </p:spPr>
        <p:txBody>
          <a:bodyPr vert="horz" lIns="91440" tIns="45720" rIns="91440" bIns="45720" rtlCol="0" anchor="b">
            <a:normAutofit/>
          </a:bodyPr>
          <a:lstStyle/>
          <a:p>
            <a:r>
              <a:rPr lang="en-US" kern="1200" dirty="0">
                <a:solidFill>
                  <a:schemeClr val="tx1"/>
                </a:solidFill>
                <a:latin typeface="+mj-lt"/>
                <a:ea typeface="+mj-ea"/>
                <a:cs typeface="+mj-cs"/>
              </a:rPr>
              <a:t>The journey so far…</a:t>
            </a:r>
          </a:p>
        </p:txBody>
      </p:sp>
      <p:sp>
        <p:nvSpPr>
          <p:cNvPr id="3" name="Content Placeholder 2">
            <a:extLst>
              <a:ext uri="{FF2B5EF4-FFF2-40B4-BE49-F238E27FC236}">
                <a16:creationId xmlns:a16="http://schemas.microsoft.com/office/drawing/2014/main" id="{A1EF0B8C-B2E3-3D74-AE06-D01FAB907D5B}"/>
              </a:ext>
            </a:extLst>
          </p:cNvPr>
          <p:cNvSpPr>
            <a:spLocks noGrp="1"/>
          </p:cNvSpPr>
          <p:nvPr>
            <p:ph idx="1"/>
          </p:nvPr>
        </p:nvSpPr>
        <p:spPr>
          <a:xfrm>
            <a:off x="238539" y="2019300"/>
            <a:ext cx="4903304" cy="4259503"/>
          </a:xfrm>
        </p:spPr>
        <p:txBody>
          <a:bodyPr vert="horz" lIns="91440" tIns="45720" rIns="91440" bIns="45720" rtlCol="0">
            <a:normAutofit/>
          </a:bodyPr>
          <a:lstStyle/>
          <a:p>
            <a:r>
              <a:rPr lang="en-US" sz="2400" dirty="0"/>
              <a:t>Set up </a:t>
            </a:r>
            <a:r>
              <a:rPr lang="en-US" sz="2400" dirty="0">
                <a:solidFill>
                  <a:srgbClr val="15EF26"/>
                </a:solidFill>
              </a:rPr>
              <a:t>LINC pipeline</a:t>
            </a:r>
          </a:p>
          <a:p>
            <a:pPr lvl="1"/>
            <a:r>
              <a:rPr lang="en-IN" sz="1600" dirty="0">
                <a:hlinkClick r:id="rId3"/>
              </a:rPr>
              <a:t>https://git.astron.nl/RD/LINC.git</a:t>
            </a:r>
            <a:endParaRPr lang="en-IN" sz="1600" dirty="0"/>
          </a:p>
          <a:p>
            <a:r>
              <a:rPr lang="en-US" sz="2400" dirty="0"/>
              <a:t>Set up </a:t>
            </a:r>
            <a:r>
              <a:rPr lang="en-US" sz="2400" dirty="0">
                <a:solidFill>
                  <a:srgbClr val="15EF26"/>
                </a:solidFill>
              </a:rPr>
              <a:t>LOFAR-VLBI pipeline</a:t>
            </a:r>
          </a:p>
          <a:p>
            <a:pPr lvl="1"/>
            <a:r>
              <a:rPr lang="en-US" sz="1600" dirty="0">
                <a:hlinkClick r:id="rId4"/>
              </a:rPr>
              <a:t>https://github.com/LOFAR-VLBI/lofar-vlbi-pipeline</a:t>
            </a:r>
            <a:endParaRPr lang="en-US" sz="1600" dirty="0"/>
          </a:p>
          <a:p>
            <a:r>
              <a:rPr lang="en-US" sz="2400" kern="1200" dirty="0">
                <a:solidFill>
                  <a:schemeClr val="tx1"/>
                </a:solidFill>
                <a:latin typeface="+mn-lt"/>
                <a:ea typeface="+mn-ea"/>
                <a:cs typeface="+mn-cs"/>
              </a:rPr>
              <a:t>Used </a:t>
            </a:r>
            <a:r>
              <a:rPr lang="en-US" sz="2400" kern="1200" dirty="0" err="1">
                <a:solidFill>
                  <a:srgbClr val="15EF26"/>
                </a:solidFill>
                <a:latin typeface="+mn-lt"/>
                <a:ea typeface="+mn-ea"/>
                <a:cs typeface="+mn-cs"/>
              </a:rPr>
              <a:t>facet_selfcal</a:t>
            </a:r>
            <a:r>
              <a:rPr lang="en-US" sz="2400" kern="1200" dirty="0">
                <a:solidFill>
                  <a:srgbClr val="008B00"/>
                </a:solidFill>
                <a:latin typeface="+mn-lt"/>
                <a:ea typeface="+mn-ea"/>
                <a:cs typeface="+mn-cs"/>
              </a:rPr>
              <a:t> </a:t>
            </a:r>
            <a:r>
              <a:rPr lang="en-US" sz="2400" kern="1200" dirty="0">
                <a:solidFill>
                  <a:schemeClr val="tx1"/>
                </a:solidFill>
                <a:latin typeface="+mn-lt"/>
                <a:ea typeface="+mn-ea"/>
                <a:cs typeface="+mn-cs"/>
              </a:rPr>
              <a:t>script (</a:t>
            </a:r>
            <a:r>
              <a:rPr lang="en-IN" sz="2400" b="0" i="0" u="none" strike="noStrike" dirty="0">
                <a:solidFill>
                  <a:srgbClr val="15EF26"/>
                </a:solidFill>
                <a:effectLst/>
              </a:rPr>
              <a:t>R. J. van </a:t>
            </a:r>
            <a:r>
              <a:rPr lang="en-IN" sz="2400" b="0" i="0" u="none" strike="noStrike" dirty="0" err="1">
                <a:solidFill>
                  <a:srgbClr val="15EF26"/>
                </a:solidFill>
                <a:effectLst/>
              </a:rPr>
              <a:t>Weeren</a:t>
            </a:r>
            <a:r>
              <a:rPr lang="en-IN" sz="2400" dirty="0">
                <a:solidFill>
                  <a:srgbClr val="15EF26"/>
                </a:solidFill>
              </a:rPr>
              <a:t>+ </a:t>
            </a:r>
            <a:r>
              <a:rPr lang="en-IN" sz="2400" b="0" i="0" u="none" strike="noStrike" dirty="0">
                <a:solidFill>
                  <a:srgbClr val="15EF26"/>
                </a:solidFill>
                <a:effectLst/>
              </a:rPr>
              <a:t>2016</a:t>
            </a:r>
            <a:r>
              <a:rPr lang="en-US" sz="2400" kern="1200" dirty="0">
                <a:solidFill>
                  <a:schemeClr val="tx1"/>
                </a:solidFill>
                <a:latin typeface="+mn-lt"/>
                <a:ea typeface="+mn-ea"/>
                <a:cs typeface="+mn-cs"/>
              </a:rPr>
              <a:t>)</a:t>
            </a:r>
          </a:p>
          <a:p>
            <a:pPr lvl="1"/>
            <a:r>
              <a:rPr lang="en-US" sz="1600" dirty="0">
                <a:hlinkClick r:id="rId5"/>
              </a:rPr>
              <a:t>https://github.com/rvweeren/lofar_facet_selfcal</a:t>
            </a:r>
            <a:endParaRPr lang="en-US" sz="1600" dirty="0"/>
          </a:p>
          <a:p>
            <a:r>
              <a:rPr lang="en-US" sz="2400" kern="1200" dirty="0">
                <a:solidFill>
                  <a:schemeClr val="tx1"/>
                </a:solidFill>
                <a:latin typeface="+mn-lt"/>
                <a:ea typeface="+mn-ea"/>
                <a:cs typeface="+mn-cs"/>
              </a:rPr>
              <a:t>‘</a:t>
            </a:r>
            <a:r>
              <a:rPr lang="en-US" sz="2400" dirty="0" err="1">
                <a:solidFill>
                  <a:srgbClr val="15EF26"/>
                </a:solidFill>
              </a:rPr>
              <a:t>NeReVar</a:t>
            </a:r>
            <a:r>
              <a:rPr lang="en-US" sz="2400" dirty="0">
                <a:solidFill>
                  <a:srgbClr val="15EF26"/>
                </a:solidFill>
              </a:rPr>
              <a:t>: </a:t>
            </a:r>
            <a:r>
              <a:rPr lang="en-US" sz="2400" dirty="0"/>
              <a:t>Net Relative Variances</a:t>
            </a:r>
          </a:p>
          <a:p>
            <a:pPr lvl="1"/>
            <a:r>
              <a:rPr lang="en-US" sz="2000" kern="1200" dirty="0">
                <a:latin typeface="+mn-lt"/>
                <a:ea typeface="+mn-ea"/>
                <a:cs typeface="+mn-cs"/>
              </a:rPr>
              <a:t>‘Smart’ re-weighting of gains to reduce artefacts </a:t>
            </a:r>
            <a:r>
              <a:rPr lang="en-US" sz="2000" kern="1200" dirty="0">
                <a:solidFill>
                  <a:srgbClr val="15EF26"/>
                </a:solidFill>
                <a:latin typeface="+mn-lt"/>
                <a:ea typeface="+mn-ea"/>
                <a:cs typeface="+mn-cs"/>
              </a:rPr>
              <a:t>(</a:t>
            </a:r>
            <a:r>
              <a:rPr lang="en-US" sz="2000" kern="1200" dirty="0" err="1">
                <a:solidFill>
                  <a:srgbClr val="15EF26"/>
                </a:solidFill>
                <a:latin typeface="+mn-lt"/>
                <a:ea typeface="+mn-ea"/>
                <a:cs typeface="+mn-cs"/>
              </a:rPr>
              <a:t>Bonnassieux</a:t>
            </a:r>
            <a:r>
              <a:rPr lang="en-US" sz="2000" kern="1200" dirty="0">
                <a:solidFill>
                  <a:srgbClr val="15EF26"/>
                </a:solidFill>
                <a:latin typeface="+mn-lt"/>
                <a:ea typeface="+mn-ea"/>
                <a:cs typeface="+mn-cs"/>
              </a:rPr>
              <a:t>+ 2018)</a:t>
            </a:r>
          </a:p>
          <a:p>
            <a:pPr lvl="1"/>
            <a:endParaRPr lang="en-US" sz="2000" kern="1200" dirty="0">
              <a:latin typeface="+mn-lt"/>
              <a:ea typeface="+mn-ea"/>
              <a:cs typeface="+mn-cs"/>
            </a:endParaRPr>
          </a:p>
        </p:txBody>
      </p:sp>
      <p:sp>
        <p:nvSpPr>
          <p:cNvPr id="7" name="TextBox 6">
            <a:extLst>
              <a:ext uri="{FF2B5EF4-FFF2-40B4-BE49-F238E27FC236}">
                <a16:creationId xmlns:a16="http://schemas.microsoft.com/office/drawing/2014/main" id="{5669A985-35F8-B2F7-C054-2187A18C2688}"/>
              </a:ext>
            </a:extLst>
          </p:cNvPr>
          <p:cNvSpPr txBox="1"/>
          <p:nvPr/>
        </p:nvSpPr>
        <p:spPr>
          <a:xfrm>
            <a:off x="11725835" y="6497455"/>
            <a:ext cx="466165" cy="369332"/>
          </a:xfrm>
          <a:prstGeom prst="rect">
            <a:avLst/>
          </a:prstGeom>
          <a:noFill/>
        </p:spPr>
        <p:txBody>
          <a:bodyPr wrap="square">
            <a:spAutoFit/>
          </a:bodyPr>
          <a:lstStyle/>
          <a:p>
            <a:r>
              <a:rPr lang="en-GB" i="1" dirty="0"/>
              <a:t>14</a:t>
            </a:r>
            <a:endParaRPr lang="en-US" dirty="0"/>
          </a:p>
        </p:txBody>
      </p:sp>
      <p:pic>
        <p:nvPicPr>
          <p:cNvPr id="1026" name="Picture 2" descr="r/technicallythetruth - I probably should've realized this sooner">
            <a:extLst>
              <a:ext uri="{FF2B5EF4-FFF2-40B4-BE49-F238E27FC236}">
                <a16:creationId xmlns:a16="http://schemas.microsoft.com/office/drawing/2014/main" id="{EAA5DFA9-1C25-72AD-7349-663922C5C4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3" r="51560"/>
          <a:stretch/>
        </p:blipFill>
        <p:spPr bwMode="auto">
          <a:xfrm>
            <a:off x="5219017" y="956123"/>
            <a:ext cx="3758958" cy="5322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E2A211C-C726-4874-17CC-81F66AC0BA71}"/>
              </a:ext>
            </a:extLst>
          </p:cNvPr>
          <p:cNvPicPr>
            <a:picLocks noChangeAspect="1"/>
          </p:cNvPicPr>
          <p:nvPr/>
        </p:nvPicPr>
        <p:blipFill>
          <a:blip r:embed="rId7"/>
          <a:stretch>
            <a:fillRect/>
          </a:stretch>
        </p:blipFill>
        <p:spPr>
          <a:xfrm>
            <a:off x="8951471" y="956123"/>
            <a:ext cx="3155137" cy="2635216"/>
          </a:xfrm>
          <a:prstGeom prst="rect">
            <a:avLst/>
          </a:prstGeom>
        </p:spPr>
      </p:pic>
      <p:pic>
        <p:nvPicPr>
          <p:cNvPr id="6" name="Picture 5">
            <a:extLst>
              <a:ext uri="{FF2B5EF4-FFF2-40B4-BE49-F238E27FC236}">
                <a16:creationId xmlns:a16="http://schemas.microsoft.com/office/drawing/2014/main" id="{CBEFD319-D7E2-4C8A-E1FA-C91579ACCC2D}"/>
              </a:ext>
            </a:extLst>
          </p:cNvPr>
          <p:cNvPicPr>
            <a:picLocks noChangeAspect="1"/>
          </p:cNvPicPr>
          <p:nvPr/>
        </p:nvPicPr>
        <p:blipFill>
          <a:blip r:embed="rId8"/>
          <a:stretch>
            <a:fillRect/>
          </a:stretch>
        </p:blipFill>
        <p:spPr>
          <a:xfrm>
            <a:off x="8951471" y="3650976"/>
            <a:ext cx="3155137" cy="2635216"/>
          </a:xfrm>
          <a:prstGeom prst="rect">
            <a:avLst/>
          </a:prstGeom>
        </p:spPr>
      </p:pic>
      <p:sp>
        <p:nvSpPr>
          <p:cNvPr id="8" name="Rectangle 7">
            <a:extLst>
              <a:ext uri="{FF2B5EF4-FFF2-40B4-BE49-F238E27FC236}">
                <a16:creationId xmlns:a16="http://schemas.microsoft.com/office/drawing/2014/main" id="{9D5901EC-2A8F-DC15-1C74-6573B0212A50}"/>
              </a:ext>
            </a:extLst>
          </p:cNvPr>
          <p:cNvSpPr/>
          <p:nvPr/>
        </p:nvSpPr>
        <p:spPr>
          <a:xfrm>
            <a:off x="5219017" y="956123"/>
            <a:ext cx="6887591" cy="532268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8D2A1E8-0154-03EA-D9BC-0EA1033A3A6A}"/>
              </a:ext>
            </a:extLst>
          </p:cNvPr>
          <p:cNvCxnSpPr>
            <a:cxnSpLocks/>
          </p:cNvCxnSpPr>
          <p:nvPr/>
        </p:nvCxnSpPr>
        <p:spPr>
          <a:xfrm>
            <a:off x="5219017" y="3617463"/>
            <a:ext cx="688759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4DCF8E-6A6F-7429-40F5-C683D66A356B}"/>
              </a:ext>
            </a:extLst>
          </p:cNvPr>
          <p:cNvCxnSpPr/>
          <p:nvPr/>
        </p:nvCxnSpPr>
        <p:spPr>
          <a:xfrm>
            <a:off x="8951471" y="956123"/>
            <a:ext cx="0" cy="53226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643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CAA3-15B4-75DD-94A6-78B361C87C05}"/>
              </a:ext>
            </a:extLst>
          </p:cNvPr>
          <p:cNvSpPr>
            <a:spLocks noGrp="1"/>
          </p:cNvSpPr>
          <p:nvPr>
            <p:ph type="title"/>
          </p:nvPr>
        </p:nvSpPr>
        <p:spPr>
          <a:xfrm>
            <a:off x="238540" y="579197"/>
            <a:ext cx="4151782" cy="1136843"/>
          </a:xfrm>
        </p:spPr>
        <p:txBody>
          <a:bodyPr vert="horz" lIns="91440" tIns="45720" rIns="91440" bIns="45720" rtlCol="0" anchor="b">
            <a:normAutofit/>
          </a:bodyPr>
          <a:lstStyle/>
          <a:p>
            <a:r>
              <a:rPr lang="en-US" kern="1200" dirty="0">
                <a:solidFill>
                  <a:schemeClr val="tx1"/>
                </a:solidFill>
                <a:latin typeface="+mj-lt"/>
                <a:ea typeface="+mj-ea"/>
                <a:cs typeface="+mj-cs"/>
              </a:rPr>
              <a:t>The road ahead…</a:t>
            </a:r>
          </a:p>
        </p:txBody>
      </p:sp>
      <p:sp>
        <p:nvSpPr>
          <p:cNvPr id="3" name="Content Placeholder 2">
            <a:extLst>
              <a:ext uri="{FF2B5EF4-FFF2-40B4-BE49-F238E27FC236}">
                <a16:creationId xmlns:a16="http://schemas.microsoft.com/office/drawing/2014/main" id="{A1EF0B8C-B2E3-3D74-AE06-D01FAB907D5B}"/>
              </a:ext>
            </a:extLst>
          </p:cNvPr>
          <p:cNvSpPr>
            <a:spLocks noGrp="1"/>
          </p:cNvSpPr>
          <p:nvPr>
            <p:ph idx="1"/>
          </p:nvPr>
        </p:nvSpPr>
        <p:spPr>
          <a:xfrm>
            <a:off x="238539" y="2019300"/>
            <a:ext cx="4903304" cy="4259503"/>
          </a:xfrm>
        </p:spPr>
        <p:txBody>
          <a:bodyPr vert="horz" lIns="91440" tIns="45720" rIns="91440" bIns="45720" rtlCol="0">
            <a:normAutofit/>
          </a:bodyPr>
          <a:lstStyle/>
          <a:p>
            <a:r>
              <a:rPr lang="en-US" sz="2400" kern="1200" dirty="0">
                <a:solidFill>
                  <a:srgbClr val="15EF26"/>
                </a:solidFill>
                <a:latin typeface="+mn-lt"/>
                <a:ea typeface="+mn-ea"/>
                <a:cs typeface="+mn-cs"/>
              </a:rPr>
              <a:t>Image OJ287 archival data at two more epochs</a:t>
            </a:r>
          </a:p>
          <a:p>
            <a:r>
              <a:rPr lang="en-US" sz="2400" dirty="0"/>
              <a:t>Complement with high-frequency radio, optical and X-ray data</a:t>
            </a:r>
          </a:p>
          <a:p>
            <a:r>
              <a:rPr lang="en-US" sz="2400" dirty="0"/>
              <a:t>Spectral Energy Distribution (SED) modelling to test models</a:t>
            </a:r>
          </a:p>
          <a:p>
            <a:pPr lvl="1"/>
            <a:r>
              <a:rPr lang="en-US" sz="2200" kern="1200" dirty="0">
                <a:solidFill>
                  <a:schemeClr val="tx1"/>
                </a:solidFill>
                <a:latin typeface="+mn-lt"/>
                <a:ea typeface="+mn-ea"/>
                <a:cs typeface="+mn-cs"/>
              </a:rPr>
              <a:t>IC</a:t>
            </a:r>
            <a:r>
              <a:rPr lang="en-US" sz="2200" dirty="0"/>
              <a:t>/CMB, SSC, second synchrotron</a:t>
            </a:r>
            <a:endParaRPr lang="en-US" sz="2200" kern="1200" dirty="0">
              <a:solidFill>
                <a:schemeClr val="tx1"/>
              </a:solidFill>
              <a:latin typeface="+mn-lt"/>
              <a:ea typeface="+mn-ea"/>
              <a:cs typeface="+mn-cs"/>
            </a:endParaRPr>
          </a:p>
          <a:p>
            <a:r>
              <a:rPr lang="en-US" sz="2400" dirty="0"/>
              <a:t>Repeat the analysis for other X-ray selected blazars!</a:t>
            </a:r>
            <a:endParaRPr lang="en-US" sz="2400" kern="1200" dirty="0">
              <a:solidFill>
                <a:schemeClr val="tx1"/>
              </a:solidFill>
              <a:latin typeface="+mn-lt"/>
              <a:ea typeface="+mn-ea"/>
              <a:cs typeface="+mn-cs"/>
            </a:endParaRPr>
          </a:p>
        </p:txBody>
      </p:sp>
      <p:sp>
        <p:nvSpPr>
          <p:cNvPr id="7" name="TextBox 6">
            <a:extLst>
              <a:ext uri="{FF2B5EF4-FFF2-40B4-BE49-F238E27FC236}">
                <a16:creationId xmlns:a16="http://schemas.microsoft.com/office/drawing/2014/main" id="{5669A985-35F8-B2F7-C054-2187A18C2688}"/>
              </a:ext>
            </a:extLst>
          </p:cNvPr>
          <p:cNvSpPr txBox="1"/>
          <p:nvPr/>
        </p:nvSpPr>
        <p:spPr>
          <a:xfrm>
            <a:off x="11725835" y="6497455"/>
            <a:ext cx="466165" cy="369332"/>
          </a:xfrm>
          <a:prstGeom prst="rect">
            <a:avLst/>
          </a:prstGeom>
          <a:noFill/>
        </p:spPr>
        <p:txBody>
          <a:bodyPr wrap="square">
            <a:spAutoFit/>
          </a:bodyPr>
          <a:lstStyle/>
          <a:p>
            <a:r>
              <a:rPr lang="en-GB" i="1" dirty="0"/>
              <a:t>15</a:t>
            </a:r>
            <a:endParaRPr lang="en-US" dirty="0"/>
          </a:p>
        </p:txBody>
      </p:sp>
      <p:sp>
        <p:nvSpPr>
          <p:cNvPr id="5" name="TextBox 4">
            <a:extLst>
              <a:ext uri="{FF2B5EF4-FFF2-40B4-BE49-F238E27FC236}">
                <a16:creationId xmlns:a16="http://schemas.microsoft.com/office/drawing/2014/main" id="{3E6F1D85-8EAE-26E9-3150-990F4C5FD154}"/>
              </a:ext>
            </a:extLst>
          </p:cNvPr>
          <p:cNvSpPr txBox="1"/>
          <p:nvPr/>
        </p:nvSpPr>
        <p:spPr>
          <a:xfrm>
            <a:off x="5806935" y="6041162"/>
            <a:ext cx="5708649" cy="369332"/>
          </a:xfrm>
          <a:prstGeom prst="rect">
            <a:avLst/>
          </a:prstGeom>
          <a:noFill/>
        </p:spPr>
        <p:txBody>
          <a:bodyPr wrap="square">
            <a:spAutoFit/>
          </a:bodyPr>
          <a:lstStyle/>
          <a:p>
            <a:pPr algn="ctr"/>
            <a:r>
              <a:rPr lang="en-IN" dirty="0" err="1"/>
              <a:t>Fullband</a:t>
            </a:r>
            <a:r>
              <a:rPr lang="en-IN" dirty="0"/>
              <a:t> LOFAR-VLBI image of OJ287</a:t>
            </a:r>
          </a:p>
        </p:txBody>
      </p:sp>
      <p:pic>
        <p:nvPicPr>
          <p:cNvPr id="13" name="Picture 12" descr="A close-up of a space image&#10;&#10;Description automatically generated">
            <a:extLst>
              <a:ext uri="{FF2B5EF4-FFF2-40B4-BE49-F238E27FC236}">
                <a16:creationId xmlns:a16="http://schemas.microsoft.com/office/drawing/2014/main" id="{12DDAF2F-FB0D-FD54-DFED-2493FD42F897}"/>
              </a:ext>
            </a:extLst>
          </p:cNvPr>
          <p:cNvPicPr>
            <a:picLocks noChangeAspect="1"/>
          </p:cNvPicPr>
          <p:nvPr/>
        </p:nvPicPr>
        <p:blipFill>
          <a:blip r:embed="rId3"/>
          <a:stretch>
            <a:fillRect/>
          </a:stretch>
        </p:blipFill>
        <p:spPr>
          <a:xfrm>
            <a:off x="5068929" y="979606"/>
            <a:ext cx="6884531" cy="5061556"/>
          </a:xfrm>
          <a:prstGeom prst="rect">
            <a:avLst/>
          </a:prstGeom>
        </p:spPr>
      </p:pic>
    </p:spTree>
    <p:extLst>
      <p:ext uri="{BB962C8B-B14F-4D97-AF65-F5344CB8AC3E}">
        <p14:creationId xmlns:p14="http://schemas.microsoft.com/office/powerpoint/2010/main" val="3984266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CAA3-15B4-75DD-94A6-78B361C87C05}"/>
              </a:ext>
            </a:extLst>
          </p:cNvPr>
          <p:cNvSpPr>
            <a:spLocks noGrp="1"/>
          </p:cNvSpPr>
          <p:nvPr>
            <p:ph type="title"/>
          </p:nvPr>
        </p:nvSpPr>
        <p:spPr>
          <a:xfrm>
            <a:off x="238540" y="579197"/>
            <a:ext cx="4151782" cy="1136843"/>
          </a:xfrm>
        </p:spPr>
        <p:txBody>
          <a:bodyPr vert="horz" lIns="91440" tIns="45720" rIns="91440" bIns="45720" rtlCol="0" anchor="b">
            <a:normAutofit/>
          </a:bodyPr>
          <a:lstStyle/>
          <a:p>
            <a:r>
              <a:rPr lang="en-US" kern="1200" dirty="0">
                <a:solidFill>
                  <a:schemeClr val="tx1"/>
                </a:solidFill>
                <a:latin typeface="+mj-lt"/>
                <a:ea typeface="+mj-ea"/>
                <a:cs typeface="+mj-cs"/>
              </a:rPr>
              <a:t>The road ahead…</a:t>
            </a:r>
          </a:p>
        </p:txBody>
      </p:sp>
      <p:sp>
        <p:nvSpPr>
          <p:cNvPr id="3" name="Content Placeholder 2">
            <a:extLst>
              <a:ext uri="{FF2B5EF4-FFF2-40B4-BE49-F238E27FC236}">
                <a16:creationId xmlns:a16="http://schemas.microsoft.com/office/drawing/2014/main" id="{A1EF0B8C-B2E3-3D74-AE06-D01FAB907D5B}"/>
              </a:ext>
            </a:extLst>
          </p:cNvPr>
          <p:cNvSpPr>
            <a:spLocks noGrp="1"/>
          </p:cNvSpPr>
          <p:nvPr>
            <p:ph idx="1"/>
          </p:nvPr>
        </p:nvSpPr>
        <p:spPr>
          <a:xfrm>
            <a:off x="238539" y="2019300"/>
            <a:ext cx="4903304" cy="4259503"/>
          </a:xfrm>
        </p:spPr>
        <p:txBody>
          <a:bodyPr vert="horz" lIns="91440" tIns="45720" rIns="91440" bIns="45720" rtlCol="0">
            <a:normAutofit/>
          </a:bodyPr>
          <a:lstStyle/>
          <a:p>
            <a:r>
              <a:rPr lang="en-US" sz="2400" kern="1200" dirty="0">
                <a:latin typeface="+mn-lt"/>
                <a:ea typeface="+mn-ea"/>
                <a:cs typeface="+mn-cs"/>
              </a:rPr>
              <a:t>Image OJ287 archival data at two more epochs</a:t>
            </a:r>
          </a:p>
          <a:p>
            <a:r>
              <a:rPr lang="en-US" sz="2400" dirty="0">
                <a:solidFill>
                  <a:srgbClr val="15EF26"/>
                </a:solidFill>
              </a:rPr>
              <a:t>Complement with high-frequency radio, optical and X-ray data</a:t>
            </a:r>
          </a:p>
          <a:p>
            <a:r>
              <a:rPr lang="en-US" sz="2400" dirty="0"/>
              <a:t>Spectral Energy Distribution (SED) modelling to test models</a:t>
            </a:r>
          </a:p>
          <a:p>
            <a:pPr lvl="1"/>
            <a:r>
              <a:rPr lang="en-US" sz="2200" kern="1200" dirty="0">
                <a:solidFill>
                  <a:schemeClr val="tx1"/>
                </a:solidFill>
                <a:latin typeface="+mn-lt"/>
                <a:ea typeface="+mn-ea"/>
                <a:cs typeface="+mn-cs"/>
              </a:rPr>
              <a:t>IC</a:t>
            </a:r>
            <a:r>
              <a:rPr lang="en-US" sz="2200" dirty="0"/>
              <a:t>/CMB, SSC, second synchrotron</a:t>
            </a:r>
            <a:endParaRPr lang="en-US" sz="2200" kern="1200" dirty="0">
              <a:solidFill>
                <a:schemeClr val="tx1"/>
              </a:solidFill>
              <a:latin typeface="+mn-lt"/>
              <a:ea typeface="+mn-ea"/>
              <a:cs typeface="+mn-cs"/>
            </a:endParaRPr>
          </a:p>
          <a:p>
            <a:r>
              <a:rPr lang="en-US" sz="2400" dirty="0"/>
              <a:t>Repeat the analysis for other X-ray selected blazars!</a:t>
            </a:r>
            <a:endParaRPr lang="en-US" sz="2400" kern="1200" dirty="0">
              <a:solidFill>
                <a:schemeClr val="tx1"/>
              </a:solidFill>
              <a:latin typeface="+mn-lt"/>
              <a:ea typeface="+mn-ea"/>
              <a:cs typeface="+mn-cs"/>
            </a:endParaRPr>
          </a:p>
        </p:txBody>
      </p:sp>
      <p:sp>
        <p:nvSpPr>
          <p:cNvPr id="7" name="TextBox 6">
            <a:extLst>
              <a:ext uri="{FF2B5EF4-FFF2-40B4-BE49-F238E27FC236}">
                <a16:creationId xmlns:a16="http://schemas.microsoft.com/office/drawing/2014/main" id="{5669A985-35F8-B2F7-C054-2187A18C2688}"/>
              </a:ext>
            </a:extLst>
          </p:cNvPr>
          <p:cNvSpPr txBox="1"/>
          <p:nvPr/>
        </p:nvSpPr>
        <p:spPr>
          <a:xfrm>
            <a:off x="11725835" y="6497455"/>
            <a:ext cx="466165" cy="369332"/>
          </a:xfrm>
          <a:prstGeom prst="rect">
            <a:avLst/>
          </a:prstGeom>
          <a:noFill/>
        </p:spPr>
        <p:txBody>
          <a:bodyPr wrap="square">
            <a:spAutoFit/>
          </a:bodyPr>
          <a:lstStyle/>
          <a:p>
            <a:r>
              <a:rPr lang="en-GB" i="1" dirty="0"/>
              <a:t>16</a:t>
            </a:r>
            <a:endParaRPr lang="en-US" dirty="0"/>
          </a:p>
        </p:txBody>
      </p:sp>
      <p:sp>
        <p:nvSpPr>
          <p:cNvPr id="5" name="TextBox 4">
            <a:extLst>
              <a:ext uri="{FF2B5EF4-FFF2-40B4-BE49-F238E27FC236}">
                <a16:creationId xmlns:a16="http://schemas.microsoft.com/office/drawing/2014/main" id="{3E6F1D85-8EAE-26E9-3150-990F4C5FD154}"/>
              </a:ext>
            </a:extLst>
          </p:cNvPr>
          <p:cNvSpPr txBox="1"/>
          <p:nvPr/>
        </p:nvSpPr>
        <p:spPr>
          <a:xfrm>
            <a:off x="6096000" y="6008143"/>
            <a:ext cx="5708649" cy="646331"/>
          </a:xfrm>
          <a:prstGeom prst="rect">
            <a:avLst/>
          </a:prstGeom>
          <a:noFill/>
        </p:spPr>
        <p:txBody>
          <a:bodyPr wrap="square">
            <a:spAutoFit/>
          </a:bodyPr>
          <a:lstStyle/>
          <a:p>
            <a:pPr algn="ctr"/>
            <a:r>
              <a:rPr lang="en-IN" dirty="0"/>
              <a:t>1.4 GHz VLA image of OJ287</a:t>
            </a:r>
            <a:br>
              <a:rPr lang="en-IN" dirty="0"/>
            </a:br>
            <a:r>
              <a:rPr lang="en-IN" sz="1800" i="1" dirty="0">
                <a:effectLst/>
              </a:rPr>
              <a:t>Mooney S. PhD Thesis (2020)</a:t>
            </a:r>
            <a:endParaRPr lang="en-IN" i="1" dirty="0"/>
          </a:p>
        </p:txBody>
      </p:sp>
      <p:pic>
        <p:nvPicPr>
          <p:cNvPr id="8" name="Picture 7">
            <a:extLst>
              <a:ext uri="{FF2B5EF4-FFF2-40B4-BE49-F238E27FC236}">
                <a16:creationId xmlns:a16="http://schemas.microsoft.com/office/drawing/2014/main" id="{89D9DED8-829B-93CB-070F-41EC75381D7C}"/>
              </a:ext>
            </a:extLst>
          </p:cNvPr>
          <p:cNvPicPr>
            <a:picLocks noChangeAspect="1"/>
          </p:cNvPicPr>
          <p:nvPr/>
        </p:nvPicPr>
        <p:blipFill>
          <a:blip r:embed="rId3"/>
          <a:stretch>
            <a:fillRect/>
          </a:stretch>
        </p:blipFill>
        <p:spPr>
          <a:xfrm>
            <a:off x="5141842" y="979606"/>
            <a:ext cx="6811617" cy="5028537"/>
          </a:xfrm>
          <a:prstGeom prst="rect">
            <a:avLst/>
          </a:prstGeom>
        </p:spPr>
      </p:pic>
    </p:spTree>
    <p:extLst>
      <p:ext uri="{BB962C8B-B14F-4D97-AF65-F5344CB8AC3E}">
        <p14:creationId xmlns:p14="http://schemas.microsoft.com/office/powerpoint/2010/main" val="269216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CAA3-15B4-75DD-94A6-78B361C87C05}"/>
              </a:ext>
            </a:extLst>
          </p:cNvPr>
          <p:cNvSpPr>
            <a:spLocks noGrp="1"/>
          </p:cNvSpPr>
          <p:nvPr>
            <p:ph type="title"/>
          </p:nvPr>
        </p:nvSpPr>
        <p:spPr>
          <a:xfrm>
            <a:off x="238540" y="579197"/>
            <a:ext cx="4151782" cy="1136843"/>
          </a:xfrm>
        </p:spPr>
        <p:txBody>
          <a:bodyPr vert="horz" lIns="91440" tIns="45720" rIns="91440" bIns="45720" rtlCol="0" anchor="b">
            <a:normAutofit/>
          </a:bodyPr>
          <a:lstStyle/>
          <a:p>
            <a:r>
              <a:rPr lang="en-US" kern="1200" dirty="0">
                <a:solidFill>
                  <a:schemeClr val="tx1"/>
                </a:solidFill>
                <a:latin typeface="+mj-lt"/>
                <a:ea typeface="+mj-ea"/>
                <a:cs typeface="+mj-cs"/>
              </a:rPr>
              <a:t>The road ahead…</a:t>
            </a:r>
          </a:p>
        </p:txBody>
      </p:sp>
      <p:sp>
        <p:nvSpPr>
          <p:cNvPr id="3" name="Content Placeholder 2">
            <a:extLst>
              <a:ext uri="{FF2B5EF4-FFF2-40B4-BE49-F238E27FC236}">
                <a16:creationId xmlns:a16="http://schemas.microsoft.com/office/drawing/2014/main" id="{A1EF0B8C-B2E3-3D74-AE06-D01FAB907D5B}"/>
              </a:ext>
            </a:extLst>
          </p:cNvPr>
          <p:cNvSpPr>
            <a:spLocks noGrp="1"/>
          </p:cNvSpPr>
          <p:nvPr>
            <p:ph idx="1"/>
          </p:nvPr>
        </p:nvSpPr>
        <p:spPr>
          <a:xfrm>
            <a:off x="238539" y="2019300"/>
            <a:ext cx="4903304" cy="4259503"/>
          </a:xfrm>
        </p:spPr>
        <p:txBody>
          <a:bodyPr vert="horz" lIns="91440" tIns="45720" rIns="91440" bIns="45720" rtlCol="0">
            <a:normAutofit/>
          </a:bodyPr>
          <a:lstStyle/>
          <a:p>
            <a:r>
              <a:rPr lang="en-US" sz="2400" kern="1200" dirty="0">
                <a:latin typeface="+mn-lt"/>
                <a:ea typeface="+mn-ea"/>
                <a:cs typeface="+mn-cs"/>
              </a:rPr>
              <a:t>Image OJ287 archival data at two more epochs</a:t>
            </a:r>
          </a:p>
          <a:p>
            <a:r>
              <a:rPr lang="en-US" sz="2400" dirty="0">
                <a:solidFill>
                  <a:srgbClr val="15EF26"/>
                </a:solidFill>
              </a:rPr>
              <a:t>Complement with high-frequency radio, optical and X-ray data</a:t>
            </a:r>
          </a:p>
          <a:p>
            <a:r>
              <a:rPr lang="en-US" sz="2400" dirty="0"/>
              <a:t>Spectral Energy Distribution (SED) modelling to test models</a:t>
            </a:r>
          </a:p>
          <a:p>
            <a:pPr lvl="1"/>
            <a:r>
              <a:rPr lang="en-US" sz="2200" kern="1200" dirty="0">
                <a:solidFill>
                  <a:schemeClr val="tx1"/>
                </a:solidFill>
                <a:latin typeface="+mn-lt"/>
                <a:ea typeface="+mn-ea"/>
                <a:cs typeface="+mn-cs"/>
              </a:rPr>
              <a:t>IC</a:t>
            </a:r>
            <a:r>
              <a:rPr lang="en-US" sz="2200" dirty="0"/>
              <a:t>/CMB, SSC, second synchrotron</a:t>
            </a:r>
            <a:endParaRPr lang="en-US" sz="2200" kern="1200" dirty="0">
              <a:solidFill>
                <a:schemeClr val="tx1"/>
              </a:solidFill>
              <a:latin typeface="+mn-lt"/>
              <a:ea typeface="+mn-ea"/>
              <a:cs typeface="+mn-cs"/>
            </a:endParaRPr>
          </a:p>
          <a:p>
            <a:r>
              <a:rPr lang="en-US" sz="2400" dirty="0"/>
              <a:t>Repeat the analysis for other X-ray selected blazars!</a:t>
            </a:r>
            <a:endParaRPr lang="en-US" sz="2400" kern="1200" dirty="0">
              <a:solidFill>
                <a:schemeClr val="tx1"/>
              </a:solidFill>
              <a:latin typeface="+mn-lt"/>
              <a:ea typeface="+mn-ea"/>
              <a:cs typeface="+mn-cs"/>
            </a:endParaRPr>
          </a:p>
        </p:txBody>
      </p:sp>
      <p:sp>
        <p:nvSpPr>
          <p:cNvPr id="7" name="TextBox 6">
            <a:extLst>
              <a:ext uri="{FF2B5EF4-FFF2-40B4-BE49-F238E27FC236}">
                <a16:creationId xmlns:a16="http://schemas.microsoft.com/office/drawing/2014/main" id="{5669A985-35F8-B2F7-C054-2187A18C2688}"/>
              </a:ext>
            </a:extLst>
          </p:cNvPr>
          <p:cNvSpPr txBox="1"/>
          <p:nvPr/>
        </p:nvSpPr>
        <p:spPr>
          <a:xfrm>
            <a:off x="11725835" y="6497455"/>
            <a:ext cx="466165" cy="369332"/>
          </a:xfrm>
          <a:prstGeom prst="rect">
            <a:avLst/>
          </a:prstGeom>
          <a:noFill/>
        </p:spPr>
        <p:txBody>
          <a:bodyPr wrap="square">
            <a:spAutoFit/>
          </a:bodyPr>
          <a:lstStyle/>
          <a:p>
            <a:r>
              <a:rPr lang="en-GB" i="1" dirty="0"/>
              <a:t>17</a:t>
            </a:r>
            <a:endParaRPr lang="en-US" dirty="0"/>
          </a:p>
        </p:txBody>
      </p:sp>
      <p:sp>
        <p:nvSpPr>
          <p:cNvPr id="6" name="TextBox 5">
            <a:extLst>
              <a:ext uri="{FF2B5EF4-FFF2-40B4-BE49-F238E27FC236}">
                <a16:creationId xmlns:a16="http://schemas.microsoft.com/office/drawing/2014/main" id="{E43D964D-81B1-F7C4-DF54-2993BA9C1764}"/>
              </a:ext>
            </a:extLst>
          </p:cNvPr>
          <p:cNvSpPr txBox="1"/>
          <p:nvPr/>
        </p:nvSpPr>
        <p:spPr>
          <a:xfrm>
            <a:off x="5941080" y="6058062"/>
            <a:ext cx="6096000" cy="923330"/>
          </a:xfrm>
          <a:prstGeom prst="rect">
            <a:avLst/>
          </a:prstGeom>
          <a:noFill/>
        </p:spPr>
        <p:txBody>
          <a:bodyPr wrap="square">
            <a:spAutoFit/>
          </a:bodyPr>
          <a:lstStyle/>
          <a:p>
            <a:pPr algn="ctr"/>
            <a:r>
              <a:rPr lang="en-IN" dirty="0">
                <a:solidFill>
                  <a:srgbClr val="15EF26"/>
                </a:solidFill>
              </a:rPr>
              <a:t>OJ287</a:t>
            </a:r>
            <a:r>
              <a:rPr lang="en-IN" dirty="0"/>
              <a:t> in Chandra </a:t>
            </a:r>
            <a:r>
              <a:rPr lang="en-IN" b="0" i="0" dirty="0">
                <a:solidFill>
                  <a:srgbClr val="15EF26"/>
                </a:solidFill>
                <a:effectLst/>
              </a:rPr>
              <a:t>X-ray</a:t>
            </a:r>
            <a:br>
              <a:rPr lang="en-IN" dirty="0"/>
            </a:br>
            <a:r>
              <a:rPr lang="en-IN" b="0" i="1" dirty="0" err="1">
                <a:effectLst/>
              </a:rPr>
              <a:t>Marscher</a:t>
            </a:r>
            <a:r>
              <a:rPr lang="en-IN" b="0" i="1" dirty="0">
                <a:effectLst/>
              </a:rPr>
              <a:t>, A.P., </a:t>
            </a:r>
            <a:r>
              <a:rPr lang="en-IN" b="0" i="1" dirty="0" err="1">
                <a:effectLst/>
              </a:rPr>
              <a:t>Jorstad</a:t>
            </a:r>
            <a:r>
              <a:rPr lang="en-IN" b="0" i="1" dirty="0">
                <a:effectLst/>
              </a:rPr>
              <a:t>, S.G. (2011)</a:t>
            </a:r>
          </a:p>
          <a:p>
            <a:pPr algn="ctr"/>
            <a:endParaRPr lang="en-US" i="1" dirty="0"/>
          </a:p>
        </p:txBody>
      </p:sp>
      <p:pic>
        <p:nvPicPr>
          <p:cNvPr id="4" name="Picture 3">
            <a:extLst>
              <a:ext uri="{FF2B5EF4-FFF2-40B4-BE49-F238E27FC236}">
                <a16:creationId xmlns:a16="http://schemas.microsoft.com/office/drawing/2014/main" id="{43ABE87B-C91C-5EF8-A3C3-A2992C017206}"/>
              </a:ext>
            </a:extLst>
          </p:cNvPr>
          <p:cNvPicPr>
            <a:picLocks noChangeAspect="1"/>
          </p:cNvPicPr>
          <p:nvPr/>
        </p:nvPicPr>
        <p:blipFill rotWithShape="1">
          <a:blip r:embed="rId3"/>
          <a:srcRect t="17669"/>
          <a:stretch/>
        </p:blipFill>
        <p:spPr>
          <a:xfrm>
            <a:off x="6974936" y="3775676"/>
            <a:ext cx="4028288" cy="2282386"/>
          </a:xfrm>
          <a:prstGeom prst="rect">
            <a:avLst/>
          </a:prstGeom>
        </p:spPr>
      </p:pic>
      <p:pic>
        <p:nvPicPr>
          <p:cNvPr id="5" name="Picture 4">
            <a:extLst>
              <a:ext uri="{FF2B5EF4-FFF2-40B4-BE49-F238E27FC236}">
                <a16:creationId xmlns:a16="http://schemas.microsoft.com/office/drawing/2014/main" id="{F1CDCC35-3315-A9D2-D5C0-7A003D75734E}"/>
              </a:ext>
            </a:extLst>
          </p:cNvPr>
          <p:cNvPicPr>
            <a:picLocks noChangeAspect="1"/>
          </p:cNvPicPr>
          <p:nvPr/>
        </p:nvPicPr>
        <p:blipFill>
          <a:blip r:embed="rId4"/>
          <a:stretch>
            <a:fillRect/>
          </a:stretch>
        </p:blipFill>
        <p:spPr>
          <a:xfrm>
            <a:off x="6974937" y="579197"/>
            <a:ext cx="3878232" cy="3183876"/>
          </a:xfrm>
          <a:prstGeom prst="rect">
            <a:avLst/>
          </a:prstGeom>
        </p:spPr>
      </p:pic>
      <p:sp>
        <p:nvSpPr>
          <p:cNvPr id="9" name="TextBox 8">
            <a:extLst>
              <a:ext uri="{FF2B5EF4-FFF2-40B4-BE49-F238E27FC236}">
                <a16:creationId xmlns:a16="http://schemas.microsoft.com/office/drawing/2014/main" id="{004E91A6-F020-4DB0-3D0E-5C1209C8C296}"/>
              </a:ext>
            </a:extLst>
          </p:cNvPr>
          <p:cNvSpPr txBox="1"/>
          <p:nvPr/>
        </p:nvSpPr>
        <p:spPr>
          <a:xfrm>
            <a:off x="8727530" y="3199406"/>
            <a:ext cx="6102626" cy="461665"/>
          </a:xfrm>
          <a:prstGeom prst="rect">
            <a:avLst/>
          </a:prstGeom>
          <a:noFill/>
        </p:spPr>
        <p:txBody>
          <a:bodyPr wrap="square">
            <a:spAutoFit/>
          </a:bodyPr>
          <a:lstStyle/>
          <a:p>
            <a:r>
              <a:rPr lang="en-US" sz="2400" dirty="0"/>
              <a:t>5”</a:t>
            </a:r>
          </a:p>
        </p:txBody>
      </p:sp>
    </p:spTree>
    <p:extLst>
      <p:ext uri="{BB962C8B-B14F-4D97-AF65-F5344CB8AC3E}">
        <p14:creationId xmlns:p14="http://schemas.microsoft.com/office/powerpoint/2010/main" val="1690813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6EAF-5D61-5FF1-7020-550737293770}"/>
              </a:ext>
            </a:extLst>
          </p:cNvPr>
          <p:cNvSpPr>
            <a:spLocks noGrp="1"/>
          </p:cNvSpPr>
          <p:nvPr>
            <p:ph type="title"/>
          </p:nvPr>
        </p:nvSpPr>
        <p:spPr/>
        <p:txBody>
          <a:bodyPr/>
          <a:lstStyle/>
          <a:p>
            <a:r>
              <a:rPr lang="en-US" dirty="0">
                <a:solidFill>
                  <a:srgbClr val="15EF26"/>
                </a:solidFill>
              </a:rPr>
              <a:t>Knots</a:t>
            </a:r>
            <a:r>
              <a:rPr lang="en-US" dirty="0"/>
              <a:t> in Jets</a:t>
            </a:r>
          </a:p>
        </p:txBody>
      </p:sp>
      <p:sp>
        <p:nvSpPr>
          <p:cNvPr id="3" name="Content Placeholder 2">
            <a:extLst>
              <a:ext uri="{FF2B5EF4-FFF2-40B4-BE49-F238E27FC236}">
                <a16:creationId xmlns:a16="http://schemas.microsoft.com/office/drawing/2014/main" id="{86097641-A9A0-6C06-BD6F-C81A9DEBB09C}"/>
              </a:ext>
            </a:extLst>
          </p:cNvPr>
          <p:cNvSpPr>
            <a:spLocks noGrp="1"/>
          </p:cNvSpPr>
          <p:nvPr>
            <p:ph idx="1"/>
          </p:nvPr>
        </p:nvSpPr>
        <p:spPr/>
        <p:txBody>
          <a:bodyPr/>
          <a:lstStyle/>
          <a:p>
            <a:r>
              <a:rPr lang="en-US" dirty="0">
                <a:solidFill>
                  <a:schemeClr val="bg1"/>
                </a:solidFill>
              </a:rPr>
              <a:t>Jet is towards us</a:t>
            </a:r>
          </a:p>
        </p:txBody>
      </p:sp>
      <p:sp>
        <p:nvSpPr>
          <p:cNvPr id="5" name="TextBox 4">
            <a:extLst>
              <a:ext uri="{FF2B5EF4-FFF2-40B4-BE49-F238E27FC236}">
                <a16:creationId xmlns:a16="http://schemas.microsoft.com/office/drawing/2014/main" id="{7BB09CC7-6D53-FBD7-DCD8-C99D23C64736}"/>
              </a:ext>
            </a:extLst>
          </p:cNvPr>
          <p:cNvSpPr txBox="1"/>
          <p:nvPr/>
        </p:nvSpPr>
        <p:spPr>
          <a:xfrm>
            <a:off x="0" y="5759486"/>
            <a:ext cx="7156408" cy="646331"/>
          </a:xfrm>
          <a:prstGeom prst="rect">
            <a:avLst/>
          </a:prstGeom>
          <a:noFill/>
        </p:spPr>
        <p:txBody>
          <a:bodyPr wrap="square">
            <a:spAutoFit/>
          </a:bodyPr>
          <a:lstStyle/>
          <a:p>
            <a:pPr algn="ctr"/>
            <a:r>
              <a:rPr lang="en-IN" dirty="0"/>
              <a:t>3C 111 in </a:t>
            </a:r>
            <a:r>
              <a:rPr lang="en-IN" dirty="0">
                <a:solidFill>
                  <a:srgbClr val="EA9306"/>
                </a:solidFill>
              </a:rPr>
              <a:t>Chandra </a:t>
            </a:r>
            <a:r>
              <a:rPr lang="en-IN" b="0" i="0" dirty="0">
                <a:solidFill>
                  <a:srgbClr val="EA9306"/>
                </a:solidFill>
                <a:effectLst/>
              </a:rPr>
              <a:t>X-ray </a:t>
            </a:r>
            <a:r>
              <a:rPr lang="en-IN" b="0" i="0" dirty="0">
                <a:effectLst/>
              </a:rPr>
              <a:t>(heat scale), </a:t>
            </a:r>
            <a:r>
              <a:rPr lang="en-IN" dirty="0">
                <a:solidFill>
                  <a:srgbClr val="02FFFF"/>
                </a:solidFill>
              </a:rPr>
              <a:t>8 GHz VLA</a:t>
            </a:r>
            <a:r>
              <a:rPr lang="en-IN" b="0" i="0" dirty="0">
                <a:effectLst/>
              </a:rPr>
              <a:t> (cyan contours)</a:t>
            </a:r>
            <a:br>
              <a:rPr lang="en-IN" dirty="0"/>
            </a:br>
            <a:r>
              <a:rPr lang="en-IN" b="0" i="1" dirty="0" err="1">
                <a:effectLst/>
              </a:rPr>
              <a:t>Clautice</a:t>
            </a:r>
            <a:r>
              <a:rPr lang="en-IN" b="0" i="1" dirty="0">
                <a:effectLst/>
              </a:rPr>
              <a:t> et al., (2016)</a:t>
            </a:r>
            <a:endParaRPr lang="en-US" i="1" dirty="0"/>
          </a:p>
        </p:txBody>
      </p:sp>
      <p:sp>
        <p:nvSpPr>
          <p:cNvPr id="6" name="Content Placeholder 2">
            <a:extLst>
              <a:ext uri="{FF2B5EF4-FFF2-40B4-BE49-F238E27FC236}">
                <a16:creationId xmlns:a16="http://schemas.microsoft.com/office/drawing/2014/main" id="{6499077E-84F1-DC4F-4F62-398F80D11307}"/>
              </a:ext>
            </a:extLst>
          </p:cNvPr>
          <p:cNvSpPr txBox="1">
            <a:spLocks/>
          </p:cNvSpPr>
          <p:nvPr/>
        </p:nvSpPr>
        <p:spPr>
          <a:xfrm>
            <a:off x="7381461" y="1825625"/>
            <a:ext cx="4477164" cy="49287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Compact bright regions in the jet</a:t>
            </a:r>
          </a:p>
          <a:p>
            <a:r>
              <a:rPr lang="en-US" sz="2400" dirty="0"/>
              <a:t>Detection in </a:t>
            </a:r>
            <a:r>
              <a:rPr lang="en-IN" sz="2400" dirty="0">
                <a:solidFill>
                  <a:srgbClr val="EA9306"/>
                </a:solidFill>
              </a:rPr>
              <a:t>X-rays</a:t>
            </a:r>
            <a:r>
              <a:rPr lang="en-US" sz="2400" dirty="0"/>
              <a:t> -&gt;</a:t>
            </a:r>
            <a:br>
              <a:rPr lang="en-US" sz="2400" dirty="0"/>
            </a:br>
            <a:r>
              <a:rPr lang="en-US" sz="2400" dirty="0"/>
              <a:t>emission processes?</a:t>
            </a:r>
          </a:p>
          <a:p>
            <a:r>
              <a:rPr lang="en-US" sz="2400" dirty="0"/>
              <a:t>Re-acceleration mechanisms?</a:t>
            </a:r>
          </a:p>
          <a:p>
            <a:r>
              <a:rPr lang="en-US" sz="2400" dirty="0"/>
              <a:t>Inverse scattering -&gt; </a:t>
            </a:r>
            <a:br>
              <a:rPr lang="en-US" sz="2400" dirty="0"/>
            </a:br>
            <a:r>
              <a:rPr lang="en-US" sz="2400" dirty="0"/>
              <a:t>Photon field?</a:t>
            </a:r>
          </a:p>
          <a:p>
            <a:r>
              <a:rPr lang="en-US" sz="2400" dirty="0"/>
              <a:t>High angular resolution necessary to separate the </a:t>
            </a:r>
            <a:r>
              <a:rPr lang="en-US" sz="2400" dirty="0">
                <a:solidFill>
                  <a:srgbClr val="15EF26"/>
                </a:solidFill>
              </a:rPr>
              <a:t>knots </a:t>
            </a:r>
            <a:r>
              <a:rPr lang="en-US" sz="2400" dirty="0"/>
              <a:t>from core</a:t>
            </a:r>
          </a:p>
          <a:p>
            <a:r>
              <a:rPr lang="en-US" sz="2400" dirty="0"/>
              <a:t>Imaging at low radio frequencies is a </a:t>
            </a:r>
            <a:r>
              <a:rPr lang="en-US" sz="2400" dirty="0">
                <a:solidFill>
                  <a:srgbClr val="FF0000"/>
                </a:solidFill>
              </a:rPr>
              <a:t>challenge</a:t>
            </a:r>
          </a:p>
          <a:p>
            <a:pPr lvl="1"/>
            <a:r>
              <a:rPr lang="en-US" sz="2000" dirty="0"/>
              <a:t>Low resolution</a:t>
            </a:r>
          </a:p>
          <a:p>
            <a:pPr lvl="1"/>
            <a:r>
              <a:rPr lang="en-US" sz="2000" dirty="0"/>
              <a:t>Ionospheric effects</a:t>
            </a:r>
          </a:p>
          <a:p>
            <a:endParaRPr lang="en-US" sz="2400" dirty="0"/>
          </a:p>
          <a:p>
            <a:pPr marL="0" indent="0">
              <a:buNone/>
            </a:pPr>
            <a:endParaRPr lang="en-US" dirty="0"/>
          </a:p>
        </p:txBody>
      </p:sp>
      <p:pic>
        <p:nvPicPr>
          <p:cNvPr id="8" name="Picture 7">
            <a:extLst>
              <a:ext uri="{FF2B5EF4-FFF2-40B4-BE49-F238E27FC236}">
                <a16:creationId xmlns:a16="http://schemas.microsoft.com/office/drawing/2014/main" id="{78C843B8-9D1E-7935-3A6D-4D9B961E87D1}"/>
              </a:ext>
            </a:extLst>
          </p:cNvPr>
          <p:cNvPicPr>
            <a:picLocks noChangeAspect="1"/>
          </p:cNvPicPr>
          <p:nvPr/>
        </p:nvPicPr>
        <p:blipFill>
          <a:blip r:embed="rId3"/>
          <a:stretch>
            <a:fillRect/>
          </a:stretch>
        </p:blipFill>
        <p:spPr>
          <a:xfrm>
            <a:off x="76200" y="1825625"/>
            <a:ext cx="7156408" cy="3893629"/>
          </a:xfrm>
          <a:prstGeom prst="rect">
            <a:avLst/>
          </a:prstGeom>
        </p:spPr>
      </p:pic>
      <p:sp>
        <p:nvSpPr>
          <p:cNvPr id="9" name="TextBox 8">
            <a:extLst>
              <a:ext uri="{FF2B5EF4-FFF2-40B4-BE49-F238E27FC236}">
                <a16:creationId xmlns:a16="http://schemas.microsoft.com/office/drawing/2014/main" id="{868C8398-854F-9DFC-79EC-F73A7E368814}"/>
              </a:ext>
            </a:extLst>
          </p:cNvPr>
          <p:cNvSpPr txBox="1"/>
          <p:nvPr/>
        </p:nvSpPr>
        <p:spPr>
          <a:xfrm>
            <a:off x="11872705" y="6497455"/>
            <a:ext cx="319295" cy="369332"/>
          </a:xfrm>
          <a:prstGeom prst="rect">
            <a:avLst/>
          </a:prstGeom>
          <a:noFill/>
        </p:spPr>
        <p:txBody>
          <a:bodyPr wrap="square">
            <a:spAutoFit/>
          </a:bodyPr>
          <a:lstStyle/>
          <a:p>
            <a:r>
              <a:rPr lang="en-GB" i="1" dirty="0"/>
              <a:t>4</a:t>
            </a:r>
            <a:endParaRPr lang="en-US" dirty="0"/>
          </a:p>
        </p:txBody>
      </p:sp>
    </p:spTree>
    <p:extLst>
      <p:ext uri="{BB962C8B-B14F-4D97-AF65-F5344CB8AC3E}">
        <p14:creationId xmlns:p14="http://schemas.microsoft.com/office/powerpoint/2010/main" val="263215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CAA3-15B4-75DD-94A6-78B361C87C05}"/>
              </a:ext>
            </a:extLst>
          </p:cNvPr>
          <p:cNvSpPr>
            <a:spLocks noGrp="1"/>
          </p:cNvSpPr>
          <p:nvPr>
            <p:ph type="title"/>
          </p:nvPr>
        </p:nvSpPr>
        <p:spPr>
          <a:xfrm>
            <a:off x="238540" y="579197"/>
            <a:ext cx="4151782" cy="1136843"/>
          </a:xfrm>
        </p:spPr>
        <p:txBody>
          <a:bodyPr vert="horz" lIns="91440" tIns="45720" rIns="91440" bIns="45720" rtlCol="0" anchor="b">
            <a:normAutofit/>
          </a:bodyPr>
          <a:lstStyle/>
          <a:p>
            <a:r>
              <a:rPr lang="en-US" kern="1200" dirty="0">
                <a:solidFill>
                  <a:schemeClr val="tx1"/>
                </a:solidFill>
                <a:latin typeface="+mj-lt"/>
                <a:ea typeface="+mj-ea"/>
                <a:cs typeface="+mj-cs"/>
              </a:rPr>
              <a:t>The road ahead…</a:t>
            </a:r>
          </a:p>
        </p:txBody>
      </p:sp>
      <p:sp>
        <p:nvSpPr>
          <p:cNvPr id="3" name="Content Placeholder 2">
            <a:extLst>
              <a:ext uri="{FF2B5EF4-FFF2-40B4-BE49-F238E27FC236}">
                <a16:creationId xmlns:a16="http://schemas.microsoft.com/office/drawing/2014/main" id="{A1EF0B8C-B2E3-3D74-AE06-D01FAB907D5B}"/>
              </a:ext>
            </a:extLst>
          </p:cNvPr>
          <p:cNvSpPr>
            <a:spLocks noGrp="1"/>
          </p:cNvSpPr>
          <p:nvPr>
            <p:ph idx="1"/>
          </p:nvPr>
        </p:nvSpPr>
        <p:spPr>
          <a:xfrm>
            <a:off x="238539" y="2019300"/>
            <a:ext cx="4903304" cy="4259503"/>
          </a:xfrm>
        </p:spPr>
        <p:txBody>
          <a:bodyPr vert="horz" lIns="91440" tIns="45720" rIns="91440" bIns="45720" rtlCol="0">
            <a:normAutofit/>
          </a:bodyPr>
          <a:lstStyle/>
          <a:p>
            <a:r>
              <a:rPr lang="en-US" sz="2400" kern="1200" dirty="0">
                <a:latin typeface="+mn-lt"/>
                <a:ea typeface="+mn-ea"/>
                <a:cs typeface="+mn-cs"/>
              </a:rPr>
              <a:t>Image OJ287 archival data at two more epochs</a:t>
            </a:r>
          </a:p>
          <a:p>
            <a:r>
              <a:rPr lang="en-US" sz="2400" dirty="0"/>
              <a:t>Complement with high-frequency radio, optical and X-ray data</a:t>
            </a:r>
          </a:p>
          <a:p>
            <a:r>
              <a:rPr lang="en-US" sz="2400" dirty="0">
                <a:solidFill>
                  <a:srgbClr val="15EF26"/>
                </a:solidFill>
              </a:rPr>
              <a:t>Spectral Energy Distribution (SED) modelling to test models</a:t>
            </a:r>
          </a:p>
          <a:p>
            <a:pPr lvl="1"/>
            <a:r>
              <a:rPr lang="en-US" sz="2200" kern="1200" dirty="0">
                <a:solidFill>
                  <a:srgbClr val="15EF26"/>
                </a:solidFill>
                <a:latin typeface="+mn-lt"/>
                <a:ea typeface="+mn-ea"/>
                <a:cs typeface="+mn-cs"/>
              </a:rPr>
              <a:t>IC</a:t>
            </a:r>
            <a:r>
              <a:rPr lang="en-US" sz="2200" dirty="0">
                <a:solidFill>
                  <a:srgbClr val="15EF26"/>
                </a:solidFill>
              </a:rPr>
              <a:t>/CMB, SSC, second synchrotron</a:t>
            </a:r>
            <a:endParaRPr lang="en-US" sz="2200" kern="1200" dirty="0">
              <a:solidFill>
                <a:srgbClr val="15EF26"/>
              </a:solidFill>
              <a:latin typeface="+mn-lt"/>
              <a:ea typeface="+mn-ea"/>
              <a:cs typeface="+mn-cs"/>
            </a:endParaRPr>
          </a:p>
          <a:p>
            <a:r>
              <a:rPr lang="en-US" sz="2400" dirty="0"/>
              <a:t>Repeat the analysis for other X-ray selected blazars!</a:t>
            </a:r>
            <a:endParaRPr lang="en-US" sz="2400" kern="1200" dirty="0">
              <a:solidFill>
                <a:schemeClr val="tx1"/>
              </a:solidFill>
              <a:latin typeface="+mn-lt"/>
              <a:ea typeface="+mn-ea"/>
              <a:cs typeface="+mn-cs"/>
            </a:endParaRPr>
          </a:p>
        </p:txBody>
      </p:sp>
      <p:sp>
        <p:nvSpPr>
          <p:cNvPr id="7" name="TextBox 6">
            <a:extLst>
              <a:ext uri="{FF2B5EF4-FFF2-40B4-BE49-F238E27FC236}">
                <a16:creationId xmlns:a16="http://schemas.microsoft.com/office/drawing/2014/main" id="{5669A985-35F8-B2F7-C054-2187A18C2688}"/>
              </a:ext>
            </a:extLst>
          </p:cNvPr>
          <p:cNvSpPr txBox="1"/>
          <p:nvPr/>
        </p:nvSpPr>
        <p:spPr>
          <a:xfrm>
            <a:off x="11725835" y="6497455"/>
            <a:ext cx="466165" cy="369332"/>
          </a:xfrm>
          <a:prstGeom prst="rect">
            <a:avLst/>
          </a:prstGeom>
          <a:noFill/>
        </p:spPr>
        <p:txBody>
          <a:bodyPr wrap="square">
            <a:spAutoFit/>
          </a:bodyPr>
          <a:lstStyle/>
          <a:p>
            <a:r>
              <a:rPr lang="en-GB" i="1" dirty="0"/>
              <a:t>18</a:t>
            </a:r>
            <a:endParaRPr lang="en-US" dirty="0"/>
          </a:p>
        </p:txBody>
      </p:sp>
      <p:pic>
        <p:nvPicPr>
          <p:cNvPr id="4" name="Picture 3">
            <a:extLst>
              <a:ext uri="{FF2B5EF4-FFF2-40B4-BE49-F238E27FC236}">
                <a16:creationId xmlns:a16="http://schemas.microsoft.com/office/drawing/2014/main" id="{9F869DF8-1325-FF2A-CEC2-D1FD1636505C}"/>
              </a:ext>
            </a:extLst>
          </p:cNvPr>
          <p:cNvPicPr>
            <a:picLocks noChangeAspect="1"/>
          </p:cNvPicPr>
          <p:nvPr/>
        </p:nvPicPr>
        <p:blipFill rotWithShape="1">
          <a:blip r:embed="rId3"/>
          <a:srcRect l="44271"/>
          <a:stretch/>
        </p:blipFill>
        <p:spPr>
          <a:xfrm>
            <a:off x="5895749" y="1147618"/>
            <a:ext cx="5708649" cy="4532786"/>
          </a:xfrm>
          <a:prstGeom prst="rect">
            <a:avLst/>
          </a:prstGeom>
        </p:spPr>
      </p:pic>
      <p:sp>
        <p:nvSpPr>
          <p:cNvPr id="6" name="TextBox 5">
            <a:extLst>
              <a:ext uri="{FF2B5EF4-FFF2-40B4-BE49-F238E27FC236}">
                <a16:creationId xmlns:a16="http://schemas.microsoft.com/office/drawing/2014/main" id="{EE228BDA-6A2E-317C-0B36-F11CAFFB15D1}"/>
              </a:ext>
            </a:extLst>
          </p:cNvPr>
          <p:cNvSpPr txBox="1"/>
          <p:nvPr/>
        </p:nvSpPr>
        <p:spPr>
          <a:xfrm>
            <a:off x="5895749" y="5632472"/>
            <a:ext cx="5708649" cy="646331"/>
          </a:xfrm>
          <a:prstGeom prst="rect">
            <a:avLst/>
          </a:prstGeom>
          <a:noFill/>
        </p:spPr>
        <p:txBody>
          <a:bodyPr wrap="square">
            <a:spAutoFit/>
          </a:bodyPr>
          <a:lstStyle/>
          <a:p>
            <a:pPr algn="ctr"/>
            <a:r>
              <a:rPr lang="en-IN" dirty="0"/>
              <a:t>Radio-X-ray SED </a:t>
            </a:r>
          </a:p>
          <a:p>
            <a:pPr algn="ctr"/>
            <a:r>
              <a:rPr lang="en-IN" i="1" dirty="0"/>
              <a:t>Perlman et al. (2019)</a:t>
            </a:r>
            <a:endParaRPr lang="en-US" i="1" dirty="0"/>
          </a:p>
        </p:txBody>
      </p:sp>
    </p:spTree>
    <p:extLst>
      <p:ext uri="{BB962C8B-B14F-4D97-AF65-F5344CB8AC3E}">
        <p14:creationId xmlns:p14="http://schemas.microsoft.com/office/powerpoint/2010/main" val="3647213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CAA3-15B4-75DD-94A6-78B361C87C05}"/>
              </a:ext>
            </a:extLst>
          </p:cNvPr>
          <p:cNvSpPr>
            <a:spLocks noGrp="1"/>
          </p:cNvSpPr>
          <p:nvPr>
            <p:ph type="title"/>
          </p:nvPr>
        </p:nvSpPr>
        <p:spPr>
          <a:xfrm>
            <a:off x="4573754" y="1896083"/>
            <a:ext cx="7618246" cy="1136843"/>
          </a:xfrm>
        </p:spPr>
        <p:txBody>
          <a:bodyPr vert="horz" lIns="91440" tIns="45720" rIns="91440" bIns="45720" rtlCol="0" anchor="b">
            <a:normAutofit fontScale="90000"/>
          </a:bodyPr>
          <a:lstStyle/>
          <a:p>
            <a:pPr algn="ctr"/>
            <a:r>
              <a:rPr lang="en-US" sz="8000" kern="1200" dirty="0">
                <a:solidFill>
                  <a:schemeClr val="tx1"/>
                </a:solidFill>
                <a:latin typeface="+mj-lt"/>
                <a:ea typeface="+mj-ea"/>
                <a:cs typeface="+mj-cs"/>
              </a:rPr>
              <a:t>Thank You!</a:t>
            </a:r>
          </a:p>
        </p:txBody>
      </p:sp>
      <p:sp>
        <p:nvSpPr>
          <p:cNvPr id="3" name="Content Placeholder 2">
            <a:extLst>
              <a:ext uri="{FF2B5EF4-FFF2-40B4-BE49-F238E27FC236}">
                <a16:creationId xmlns:a16="http://schemas.microsoft.com/office/drawing/2014/main" id="{A1EF0B8C-B2E3-3D74-AE06-D01FAB907D5B}"/>
              </a:ext>
            </a:extLst>
          </p:cNvPr>
          <p:cNvSpPr>
            <a:spLocks noGrp="1"/>
          </p:cNvSpPr>
          <p:nvPr>
            <p:ph idx="1"/>
          </p:nvPr>
        </p:nvSpPr>
        <p:spPr>
          <a:xfrm>
            <a:off x="4573753" y="3032926"/>
            <a:ext cx="7618246" cy="1693352"/>
          </a:xfrm>
        </p:spPr>
        <p:txBody>
          <a:bodyPr vert="horz" lIns="91440" tIns="45720" rIns="91440" bIns="45720" rtlCol="0">
            <a:normAutofit/>
          </a:bodyPr>
          <a:lstStyle/>
          <a:p>
            <a:pPr marL="0" indent="0" algn="ctr">
              <a:buNone/>
            </a:pPr>
            <a:r>
              <a:rPr lang="en-US" sz="3200" kern="1200" dirty="0">
                <a:solidFill>
                  <a:srgbClr val="FF0000"/>
                </a:solidFill>
                <a:latin typeface="+mn-lt"/>
                <a:ea typeface="+mn-ea"/>
                <a:cs typeface="+mn-cs"/>
              </a:rPr>
              <a:t>Question?</a:t>
            </a:r>
          </a:p>
          <a:p>
            <a:pPr marL="0" indent="0" algn="ctr">
              <a:buNone/>
            </a:pPr>
            <a:r>
              <a:rPr lang="en-US" sz="3200" dirty="0">
                <a:solidFill>
                  <a:srgbClr val="15EF26"/>
                </a:solidFill>
              </a:rPr>
              <a:t>Comments and suggestions?</a:t>
            </a:r>
            <a:endParaRPr lang="en-US" sz="3200" kern="1200" dirty="0">
              <a:solidFill>
                <a:srgbClr val="15EF26"/>
              </a:solidFill>
              <a:latin typeface="+mn-lt"/>
              <a:ea typeface="+mn-ea"/>
              <a:cs typeface="+mn-cs"/>
            </a:endParaRPr>
          </a:p>
        </p:txBody>
      </p:sp>
      <p:sp>
        <p:nvSpPr>
          <p:cNvPr id="4" name="Rectangle 4">
            <a:extLst>
              <a:ext uri="{FF2B5EF4-FFF2-40B4-BE49-F238E27FC236}">
                <a16:creationId xmlns:a16="http://schemas.microsoft.com/office/drawing/2014/main" id="{6573D8A6-D693-87D6-18BE-57ED01C7EA38}"/>
              </a:ext>
            </a:extLst>
          </p:cNvPr>
          <p:cNvSpPr txBox="1"/>
          <p:nvPr/>
        </p:nvSpPr>
        <p:spPr>
          <a:xfrm>
            <a:off x="5310279" y="3901813"/>
            <a:ext cx="5358092"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a:solidFill>
                  <a:srgbClr val="FFFFFF"/>
                </a:solidFill>
                <a:latin typeface="Arial"/>
                <a:ea typeface="Arial"/>
                <a:cs typeface="Arial"/>
                <a:sym typeface="Arial"/>
              </a:defRPr>
            </a:pPr>
            <a:r>
              <a:rPr dirty="0"/>
              <a:t> </a:t>
            </a:r>
            <a:br>
              <a:rPr dirty="0"/>
            </a:br>
            <a:r>
              <a:rPr u="sng" dirty="0">
                <a:solidFill>
                  <a:srgbClr val="FFC000"/>
                </a:solidFill>
                <a:uFill>
                  <a:solidFill>
                    <a:schemeClr val="accent3"/>
                  </a:solidFill>
                </a:uFill>
                <a:hlinkClick r:id="rId3">
                  <a:extLst>
                    <a:ext uri="{A12FA001-AC4F-418D-AE19-62706E023703}">
                      <ahyp:hlinkClr xmlns:ahyp="http://schemas.microsoft.com/office/drawing/2018/hyperlinkcolor" val="tx"/>
                    </a:ext>
                  </a:extLst>
                </a:hlinkClick>
              </a:rPr>
              <a:t>hrishikesh.shetgaonkar@uni-wuerzburg.de</a:t>
            </a:r>
            <a:br>
              <a:rPr dirty="0">
                <a:solidFill>
                  <a:srgbClr val="FFC000"/>
                </a:solidFill>
              </a:rPr>
            </a:br>
            <a:endParaRPr u="sng" dirty="0">
              <a:solidFill>
                <a:srgbClr val="FFC000"/>
              </a:solidFill>
              <a:uFill>
                <a:solidFill>
                  <a:schemeClr val="accent3"/>
                </a:solidFill>
              </a:uFill>
              <a:hlinkClick r:id="rId4">
                <a:extLst>
                  <a:ext uri="{A12FA001-AC4F-418D-AE19-62706E023703}">
                    <ahyp:hlinkClr xmlns:ahyp="http://schemas.microsoft.com/office/drawing/2018/hyperlinkcolor" val="tx"/>
                  </a:ext>
                </a:extLst>
              </a:hlinkClick>
            </a:endParaRPr>
          </a:p>
        </p:txBody>
      </p:sp>
      <p:pic>
        <p:nvPicPr>
          <p:cNvPr id="6" name="Picture 5">
            <a:extLst>
              <a:ext uri="{FF2B5EF4-FFF2-40B4-BE49-F238E27FC236}">
                <a16:creationId xmlns:a16="http://schemas.microsoft.com/office/drawing/2014/main" id="{3DA40563-4C3C-4FF6-F51D-F1C9B20CA23F}"/>
              </a:ext>
            </a:extLst>
          </p:cNvPr>
          <p:cNvPicPr>
            <a:picLocks noChangeAspect="1"/>
          </p:cNvPicPr>
          <p:nvPr/>
        </p:nvPicPr>
        <p:blipFill rotWithShape="1">
          <a:blip r:embed="rId5"/>
          <a:srcRect l="10343" t="12549" r="14719" b="9246"/>
          <a:stretch/>
        </p:blipFill>
        <p:spPr>
          <a:xfrm>
            <a:off x="0" y="21148"/>
            <a:ext cx="4498428" cy="3520838"/>
          </a:xfrm>
          <a:prstGeom prst="rect">
            <a:avLst/>
          </a:prstGeom>
        </p:spPr>
      </p:pic>
      <p:pic>
        <p:nvPicPr>
          <p:cNvPr id="8" name="Picture 7">
            <a:extLst>
              <a:ext uri="{FF2B5EF4-FFF2-40B4-BE49-F238E27FC236}">
                <a16:creationId xmlns:a16="http://schemas.microsoft.com/office/drawing/2014/main" id="{531E68D5-F453-E1B6-DE1B-3B0C1BF80577}"/>
              </a:ext>
            </a:extLst>
          </p:cNvPr>
          <p:cNvPicPr>
            <a:picLocks noChangeAspect="1"/>
          </p:cNvPicPr>
          <p:nvPr/>
        </p:nvPicPr>
        <p:blipFill>
          <a:blip r:embed="rId6"/>
          <a:stretch>
            <a:fillRect/>
          </a:stretch>
        </p:blipFill>
        <p:spPr>
          <a:xfrm>
            <a:off x="0" y="3463031"/>
            <a:ext cx="4498428" cy="3373821"/>
          </a:xfrm>
          <a:prstGeom prst="rect">
            <a:avLst/>
          </a:prstGeom>
        </p:spPr>
      </p:pic>
      <p:sp>
        <p:nvSpPr>
          <p:cNvPr id="10" name="TextBox 9">
            <a:extLst>
              <a:ext uri="{FF2B5EF4-FFF2-40B4-BE49-F238E27FC236}">
                <a16:creationId xmlns:a16="http://schemas.microsoft.com/office/drawing/2014/main" id="{E88D2105-3BBA-A256-B6A6-0721191256AC}"/>
              </a:ext>
            </a:extLst>
          </p:cNvPr>
          <p:cNvSpPr txBox="1"/>
          <p:nvPr/>
        </p:nvSpPr>
        <p:spPr>
          <a:xfrm>
            <a:off x="-1" y="3541986"/>
            <a:ext cx="2239618" cy="253916"/>
          </a:xfrm>
          <a:prstGeom prst="rect">
            <a:avLst/>
          </a:prstGeom>
          <a:noFill/>
        </p:spPr>
        <p:txBody>
          <a:bodyPr wrap="square">
            <a:spAutoFit/>
          </a:bodyPr>
          <a:lstStyle/>
          <a:p>
            <a:r>
              <a:rPr lang="en-IN" sz="1050" dirty="0">
                <a:solidFill>
                  <a:schemeClr val="bg1"/>
                </a:solidFill>
              </a:rPr>
              <a:t>*Processing credits: Roland</a:t>
            </a:r>
            <a:endParaRPr lang="en-US" sz="1050" dirty="0">
              <a:solidFill>
                <a:schemeClr val="bg1"/>
              </a:solidFill>
            </a:endParaRPr>
          </a:p>
        </p:txBody>
      </p:sp>
    </p:spTree>
    <p:extLst>
      <p:ext uri="{BB962C8B-B14F-4D97-AF65-F5344CB8AC3E}">
        <p14:creationId xmlns:p14="http://schemas.microsoft.com/office/powerpoint/2010/main" val="2063737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C11B-ECD2-C7E4-BFD4-58157DDB5E9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0C809CD-8200-980C-F30D-EA3A11B22F5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5A13D70-AF1B-B4A9-90A8-A46A8E6A06E8}"/>
              </a:ext>
            </a:extLst>
          </p:cNvPr>
          <p:cNvPicPr>
            <a:picLocks noChangeAspect="1"/>
          </p:cNvPicPr>
          <p:nvPr/>
        </p:nvPicPr>
        <p:blipFill>
          <a:blip r:embed="rId2"/>
          <a:stretch>
            <a:fillRect/>
          </a:stretch>
        </p:blipFill>
        <p:spPr>
          <a:xfrm>
            <a:off x="3054350" y="1079500"/>
            <a:ext cx="6083300" cy="4699000"/>
          </a:xfrm>
          <a:prstGeom prst="rect">
            <a:avLst/>
          </a:prstGeom>
        </p:spPr>
      </p:pic>
      <p:sp>
        <p:nvSpPr>
          <p:cNvPr id="6" name="Title 1">
            <a:extLst>
              <a:ext uri="{FF2B5EF4-FFF2-40B4-BE49-F238E27FC236}">
                <a16:creationId xmlns:a16="http://schemas.microsoft.com/office/drawing/2014/main" id="{98AC6424-2BFE-0C51-77B8-1C7E292EEE62}"/>
              </a:ext>
            </a:extLst>
          </p:cNvPr>
          <p:cNvSpPr txBox="1">
            <a:spLocks/>
          </p:cNvSpPr>
          <p:nvPr/>
        </p:nvSpPr>
        <p:spPr>
          <a:xfrm>
            <a:off x="4018052" y="8918"/>
            <a:ext cx="4151782" cy="11368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Before </a:t>
            </a:r>
            <a:r>
              <a:rPr lang="en-US" dirty="0" err="1"/>
              <a:t>NeReVar</a:t>
            </a:r>
            <a:endParaRPr lang="en-US" dirty="0"/>
          </a:p>
        </p:txBody>
      </p:sp>
    </p:spTree>
    <p:extLst>
      <p:ext uri="{BB962C8B-B14F-4D97-AF65-F5344CB8AC3E}">
        <p14:creationId xmlns:p14="http://schemas.microsoft.com/office/powerpoint/2010/main" val="3385743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BCC30-C0F3-AE99-AA86-200EB3971D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A4AF72-BA8D-FA88-2428-65601F53367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E9B3CC3-89E8-C5EC-397C-175FA4E6C676}"/>
              </a:ext>
            </a:extLst>
          </p:cNvPr>
          <p:cNvPicPr>
            <a:picLocks noChangeAspect="1"/>
          </p:cNvPicPr>
          <p:nvPr/>
        </p:nvPicPr>
        <p:blipFill>
          <a:blip r:embed="rId2"/>
          <a:stretch>
            <a:fillRect/>
          </a:stretch>
        </p:blipFill>
        <p:spPr>
          <a:xfrm>
            <a:off x="3054350" y="1079500"/>
            <a:ext cx="6083300" cy="4699000"/>
          </a:xfrm>
          <a:prstGeom prst="rect">
            <a:avLst/>
          </a:prstGeom>
        </p:spPr>
      </p:pic>
      <p:sp>
        <p:nvSpPr>
          <p:cNvPr id="5" name="Title 1">
            <a:extLst>
              <a:ext uri="{FF2B5EF4-FFF2-40B4-BE49-F238E27FC236}">
                <a16:creationId xmlns:a16="http://schemas.microsoft.com/office/drawing/2014/main" id="{1665BD81-5D97-D77D-1DD6-D7DED2645697}"/>
              </a:ext>
            </a:extLst>
          </p:cNvPr>
          <p:cNvSpPr txBox="1">
            <a:spLocks/>
          </p:cNvSpPr>
          <p:nvPr/>
        </p:nvSpPr>
        <p:spPr>
          <a:xfrm>
            <a:off x="4020109" y="13252"/>
            <a:ext cx="4151782" cy="11368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After </a:t>
            </a:r>
            <a:r>
              <a:rPr lang="en-US" dirty="0" err="1"/>
              <a:t>NeReVar</a:t>
            </a:r>
            <a:endParaRPr lang="en-US" dirty="0"/>
          </a:p>
        </p:txBody>
      </p:sp>
    </p:spTree>
    <p:extLst>
      <p:ext uri="{BB962C8B-B14F-4D97-AF65-F5344CB8AC3E}">
        <p14:creationId xmlns:p14="http://schemas.microsoft.com/office/powerpoint/2010/main" val="3659233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10541-32BF-0137-F8B7-7ED437041B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3C3B63-55F7-A7E3-C070-80EA67CEC84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A6F5DDB-57D1-CB69-51AF-61693D481E51}"/>
              </a:ext>
            </a:extLst>
          </p:cNvPr>
          <p:cNvPicPr>
            <a:picLocks noChangeAspect="1"/>
          </p:cNvPicPr>
          <p:nvPr/>
        </p:nvPicPr>
        <p:blipFill>
          <a:blip r:embed="rId3"/>
          <a:stretch>
            <a:fillRect/>
          </a:stretch>
        </p:blipFill>
        <p:spPr>
          <a:xfrm>
            <a:off x="0" y="0"/>
            <a:ext cx="13303002" cy="6858000"/>
          </a:xfrm>
          <a:prstGeom prst="rect">
            <a:avLst/>
          </a:prstGeom>
        </p:spPr>
      </p:pic>
    </p:spTree>
    <p:extLst>
      <p:ext uri="{BB962C8B-B14F-4D97-AF65-F5344CB8AC3E}">
        <p14:creationId xmlns:p14="http://schemas.microsoft.com/office/powerpoint/2010/main" val="276781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0">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71A75D5-A729-5882-3A30-96BA0A4AD3B5}"/>
              </a:ext>
            </a:extLst>
          </p:cNvPr>
          <p:cNvPicPr>
            <a:picLocks noGrp="1" noChangeAspect="1"/>
          </p:cNvPicPr>
          <p:nvPr>
            <p:ph idx="1"/>
          </p:nvPr>
        </p:nvPicPr>
        <p:blipFill rotWithShape="1">
          <a:blip r:embed="rId3"/>
          <a:srcRect r="9887"/>
          <a:stretch/>
        </p:blipFill>
        <p:spPr>
          <a:xfrm>
            <a:off x="20" y="10"/>
            <a:ext cx="12191980" cy="6866290"/>
          </a:xfrm>
          <a:prstGeom prst="rect">
            <a:avLst/>
          </a:prstGeom>
        </p:spPr>
      </p:pic>
    </p:spTree>
    <p:extLst>
      <p:ext uri="{BB962C8B-B14F-4D97-AF65-F5344CB8AC3E}">
        <p14:creationId xmlns:p14="http://schemas.microsoft.com/office/powerpoint/2010/main" val="345639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A429F-3447-3E12-D0EF-17CEADD1D557}"/>
              </a:ext>
            </a:extLst>
          </p:cNvPr>
          <p:cNvSpPr txBox="1"/>
          <p:nvPr/>
        </p:nvSpPr>
        <p:spPr>
          <a:xfrm>
            <a:off x="11872705" y="6497455"/>
            <a:ext cx="319295" cy="369332"/>
          </a:xfrm>
          <a:prstGeom prst="rect">
            <a:avLst/>
          </a:prstGeom>
          <a:noFill/>
        </p:spPr>
        <p:txBody>
          <a:bodyPr wrap="square">
            <a:spAutoFit/>
          </a:bodyPr>
          <a:lstStyle/>
          <a:p>
            <a:r>
              <a:rPr lang="en-GB" i="1" dirty="0"/>
              <a:t>7</a:t>
            </a:r>
            <a:endParaRPr lang="en-US" dirty="0"/>
          </a:p>
        </p:txBody>
      </p:sp>
      <p:pic>
        <p:nvPicPr>
          <p:cNvPr id="9" name="Picture 8">
            <a:extLst>
              <a:ext uri="{FF2B5EF4-FFF2-40B4-BE49-F238E27FC236}">
                <a16:creationId xmlns:a16="http://schemas.microsoft.com/office/drawing/2014/main" id="{2B727DBD-8F79-963A-D299-F859866D632D}"/>
              </a:ext>
            </a:extLst>
          </p:cNvPr>
          <p:cNvPicPr>
            <a:picLocks noChangeAspect="1"/>
          </p:cNvPicPr>
          <p:nvPr/>
        </p:nvPicPr>
        <p:blipFill>
          <a:blip r:embed="rId3"/>
          <a:stretch>
            <a:fillRect/>
          </a:stretch>
        </p:blipFill>
        <p:spPr>
          <a:xfrm>
            <a:off x="15052" y="939103"/>
            <a:ext cx="12176948" cy="4657271"/>
          </a:xfrm>
          <a:prstGeom prst="rect">
            <a:avLst/>
          </a:prstGeom>
        </p:spPr>
      </p:pic>
      <p:sp>
        <p:nvSpPr>
          <p:cNvPr id="12" name="TextBox 11">
            <a:extLst>
              <a:ext uri="{FF2B5EF4-FFF2-40B4-BE49-F238E27FC236}">
                <a16:creationId xmlns:a16="http://schemas.microsoft.com/office/drawing/2014/main" id="{0633FB87-972A-4344-8A68-416FA9CC9C03}"/>
              </a:ext>
            </a:extLst>
          </p:cNvPr>
          <p:cNvSpPr txBox="1"/>
          <p:nvPr/>
        </p:nvSpPr>
        <p:spPr>
          <a:xfrm>
            <a:off x="15052" y="5596374"/>
            <a:ext cx="12176947" cy="923330"/>
          </a:xfrm>
          <a:prstGeom prst="rect">
            <a:avLst/>
          </a:prstGeom>
          <a:noFill/>
        </p:spPr>
        <p:txBody>
          <a:bodyPr wrap="square">
            <a:spAutoFit/>
          </a:bodyPr>
          <a:lstStyle/>
          <a:p>
            <a:pPr algn="ctr"/>
            <a:r>
              <a:rPr lang="en-IN" sz="1800" dirty="0">
                <a:effectLst/>
                <a:latin typeface="TeXGyrePagellaX"/>
              </a:rPr>
              <a:t>OJ287 imaged with </a:t>
            </a:r>
            <a:r>
              <a:rPr lang="en-IN" sz="1800" dirty="0">
                <a:solidFill>
                  <a:srgbClr val="15EF26"/>
                </a:solidFill>
                <a:effectLst/>
                <a:latin typeface="TeXGyrePagellaX"/>
              </a:rPr>
              <a:t>LOFAR international stations</a:t>
            </a:r>
            <a:r>
              <a:rPr lang="en-IN" sz="1800" dirty="0">
                <a:effectLst/>
                <a:latin typeface="TeXGyrePagellaX"/>
              </a:rPr>
              <a:t> (</a:t>
            </a:r>
            <a:r>
              <a:rPr lang="en-IN" sz="1800" dirty="0">
                <a:solidFill>
                  <a:srgbClr val="BBBFF2"/>
                </a:solidFill>
                <a:effectLst/>
                <a:latin typeface="TeXGyrePagellaX"/>
              </a:rPr>
              <a:t>colormap</a:t>
            </a:r>
            <a:r>
              <a:rPr lang="en-IN" sz="1800" dirty="0">
                <a:effectLst/>
                <a:latin typeface="TeXGyrePagellaX"/>
              </a:rPr>
              <a:t>) and </a:t>
            </a:r>
            <a:br>
              <a:rPr lang="en-IN" sz="1800" dirty="0">
                <a:effectLst/>
                <a:latin typeface="TeXGyrePagellaX"/>
              </a:rPr>
            </a:br>
            <a:r>
              <a:rPr lang="en-IN" sz="1800" dirty="0">
                <a:solidFill>
                  <a:srgbClr val="15EF26"/>
                </a:solidFill>
                <a:effectLst/>
                <a:latin typeface="TeXGyrePagellaX"/>
              </a:rPr>
              <a:t>LOFAR Dutch array </a:t>
            </a:r>
            <a:r>
              <a:rPr lang="en-IN" sz="1800" dirty="0">
                <a:effectLst/>
                <a:latin typeface="TeXGyrePagellaX"/>
              </a:rPr>
              <a:t>(</a:t>
            </a:r>
            <a:r>
              <a:rPr lang="en-IN" sz="1800" dirty="0">
                <a:solidFill>
                  <a:srgbClr val="F98D92"/>
                </a:solidFill>
                <a:effectLst/>
                <a:latin typeface="TeXGyrePagellaX"/>
              </a:rPr>
              <a:t>contours</a:t>
            </a:r>
            <a:r>
              <a:rPr lang="en-IN" sz="1800" dirty="0">
                <a:effectLst/>
                <a:latin typeface="TeXGyrePagellaX"/>
              </a:rPr>
              <a:t>) </a:t>
            </a:r>
            <a:br>
              <a:rPr lang="en-IN" dirty="0"/>
            </a:br>
            <a:r>
              <a:rPr lang="en-IN" sz="1800" i="1" dirty="0">
                <a:effectLst/>
              </a:rPr>
              <a:t>Mooney S. PhD Thesis (2020)</a:t>
            </a:r>
            <a:endParaRPr lang="en-IN" i="1" dirty="0"/>
          </a:p>
        </p:txBody>
      </p:sp>
      <p:cxnSp>
        <p:nvCxnSpPr>
          <p:cNvPr id="13" name="Straight Arrow Connector 12">
            <a:extLst>
              <a:ext uri="{FF2B5EF4-FFF2-40B4-BE49-F238E27FC236}">
                <a16:creationId xmlns:a16="http://schemas.microsoft.com/office/drawing/2014/main" id="{72E6F795-5BF1-6753-2249-D2B19DE965AD}"/>
              </a:ext>
            </a:extLst>
          </p:cNvPr>
          <p:cNvCxnSpPr>
            <a:cxnSpLocks/>
          </p:cNvCxnSpPr>
          <p:nvPr/>
        </p:nvCxnSpPr>
        <p:spPr>
          <a:xfrm>
            <a:off x="3305908" y="3403433"/>
            <a:ext cx="4218014" cy="1595950"/>
          </a:xfrm>
          <a:prstGeom prst="straightConnector1">
            <a:avLst/>
          </a:prstGeom>
          <a:ln w="5715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DA0AA436-DFD7-C775-423D-E8DFA39905AC}"/>
              </a:ext>
            </a:extLst>
          </p:cNvPr>
          <p:cNvCxnSpPr>
            <a:cxnSpLocks/>
          </p:cNvCxnSpPr>
          <p:nvPr/>
        </p:nvCxnSpPr>
        <p:spPr>
          <a:xfrm flipV="1">
            <a:off x="3305908" y="1411357"/>
            <a:ext cx="4218014" cy="1613756"/>
          </a:xfrm>
          <a:prstGeom prst="straightConnector1">
            <a:avLst/>
          </a:prstGeom>
          <a:ln w="5715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0BD3E759-0049-73A4-AFC7-AC7385E60185}"/>
              </a:ext>
            </a:extLst>
          </p:cNvPr>
          <p:cNvSpPr/>
          <p:nvPr/>
        </p:nvSpPr>
        <p:spPr>
          <a:xfrm>
            <a:off x="2943773" y="3025756"/>
            <a:ext cx="362135" cy="37767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32B02B10-0C19-01F4-6B2C-8A50902A9BBF}"/>
              </a:ext>
            </a:extLst>
          </p:cNvPr>
          <p:cNvSpPr>
            <a:spLocks noGrp="1"/>
          </p:cNvSpPr>
          <p:nvPr>
            <p:ph type="title"/>
          </p:nvPr>
        </p:nvSpPr>
        <p:spPr>
          <a:xfrm>
            <a:off x="838200" y="6875"/>
            <a:ext cx="10515600" cy="1325563"/>
          </a:xfrm>
        </p:spPr>
        <p:txBody>
          <a:bodyPr/>
          <a:lstStyle/>
          <a:p>
            <a:r>
              <a:rPr lang="en-US" dirty="0"/>
              <a:t>Previous work</a:t>
            </a:r>
          </a:p>
        </p:txBody>
      </p:sp>
    </p:spTree>
    <p:extLst>
      <p:ext uri="{BB962C8B-B14F-4D97-AF65-F5344CB8AC3E}">
        <p14:creationId xmlns:p14="http://schemas.microsoft.com/office/powerpoint/2010/main" val="2698745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C218-E04E-5ACA-B055-6946213F3C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8BCFD8-C81A-774E-0DF1-14D5486420CA}"/>
              </a:ext>
            </a:extLst>
          </p:cNvPr>
          <p:cNvSpPr>
            <a:spLocks noGrp="1"/>
          </p:cNvSpPr>
          <p:nvPr>
            <p:ph idx="1"/>
          </p:nvPr>
        </p:nvSpPr>
        <p:spPr/>
        <p:txBody>
          <a:bodyPr/>
          <a:lstStyle/>
          <a:p>
            <a:endParaRPr lang="en-US"/>
          </a:p>
        </p:txBody>
      </p:sp>
      <p:sp>
        <p:nvSpPr>
          <p:cNvPr id="4" name="Rectangle 1">
            <a:extLst>
              <a:ext uri="{FF2B5EF4-FFF2-40B4-BE49-F238E27FC236}">
                <a16:creationId xmlns:a16="http://schemas.microsoft.com/office/drawing/2014/main" id="{E47C3E52-F47D-0B12-E692-06BF21D93C9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t>
            </a:r>
            <a:r>
              <a:rPr kumimoji="0" lang="en-US" altLang="en-US" sz="65600" b="0" i="0" u="none" strike="noStrike" cap="none" normalizeH="0" baseline="0" dirty="0">
                <a:ln>
                  <a:noFill/>
                </a:ln>
                <a:solidFill>
                  <a:srgbClr val="000000"/>
                </a:solidFill>
                <a:effectLst/>
                <a:latin typeface="Arial" panose="020B0604020202020204" pitchFamily="34" charset="0"/>
              </a:rPr>
              <a:t>        </a:t>
            </a:r>
            <a:br>
              <a:rPr kumimoji="0" lang="en-US" altLang="en-US" sz="1800" b="0" i="0" u="none" strike="noStrike" cap="none" normalizeH="0" baseline="0" dirty="0">
                <a:ln>
                  <a:noFill/>
                </a:ln>
                <a:solidFill>
                  <a:srgbClr val="000000"/>
                </a:solidFill>
                <a:effectLst/>
                <a:latin typeface="Arial" panose="020B0604020202020204" pitchFamily="34" charset="0"/>
              </a:rPr>
            </a:b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Stations:</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24 core</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14 remote</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14 international</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 in construction</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DE897ADA-5BA0-BE36-627D-52307E0BD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93DF88-360B-4518-58F4-3F867A6178E3}"/>
              </a:ext>
            </a:extLst>
          </p:cNvPr>
          <p:cNvSpPr txBox="1"/>
          <p:nvPr/>
        </p:nvSpPr>
        <p:spPr>
          <a:xfrm>
            <a:off x="270932" y="1407761"/>
            <a:ext cx="2551289" cy="3077766"/>
          </a:xfrm>
          <a:prstGeom prst="rect">
            <a:avLst/>
          </a:prstGeom>
          <a:noFill/>
        </p:spPr>
        <p:txBody>
          <a:bodyPr wrap="square">
            <a:spAutoFit/>
          </a:bodyPr>
          <a:lstStyle/>
          <a:p>
            <a:pPr algn="l" rtl="0">
              <a:spcBef>
                <a:spcPts val="0"/>
              </a:spcBef>
              <a:spcAft>
                <a:spcPts val="0"/>
              </a:spcAft>
            </a:pPr>
            <a:r>
              <a:rPr lang="en-IN" sz="2000" b="0" i="0" u="none" strike="noStrike" dirty="0">
                <a:solidFill>
                  <a:srgbClr val="034990"/>
                </a:solidFill>
                <a:effectLst/>
              </a:rPr>
              <a:t>Stations:</a:t>
            </a:r>
          </a:p>
          <a:p>
            <a:pPr marL="285750" indent="-285750" algn="l" rtl="0">
              <a:spcBef>
                <a:spcPts val="0"/>
              </a:spcBef>
              <a:spcAft>
                <a:spcPts val="0"/>
              </a:spcAft>
              <a:buFont typeface="Arial" panose="020B0604020202020204" pitchFamily="34" charset="0"/>
              <a:buChar char="•"/>
            </a:pPr>
            <a:r>
              <a:rPr lang="en-IN" sz="2000" b="0" i="0" u="none" strike="noStrike" dirty="0">
                <a:solidFill>
                  <a:srgbClr val="034990"/>
                </a:solidFill>
                <a:effectLst/>
              </a:rPr>
              <a:t>24 core (Dutch)</a:t>
            </a:r>
          </a:p>
          <a:p>
            <a:pPr marL="285750" indent="-285750" algn="l" rtl="0">
              <a:spcBef>
                <a:spcPts val="0"/>
              </a:spcBef>
              <a:spcAft>
                <a:spcPts val="0"/>
              </a:spcAft>
              <a:buFont typeface="Arial" panose="020B0604020202020204" pitchFamily="34" charset="0"/>
              <a:buChar char="•"/>
            </a:pPr>
            <a:endParaRPr lang="en-IN" sz="2000" b="0" i="0" u="none" strike="noStrike" dirty="0">
              <a:solidFill>
                <a:srgbClr val="034990"/>
              </a:solidFill>
              <a:effectLst/>
            </a:endParaRPr>
          </a:p>
          <a:p>
            <a:pPr marL="285750" indent="-285750">
              <a:buFont typeface="Arial" panose="020B0604020202020204" pitchFamily="34" charset="0"/>
              <a:buChar char="•"/>
            </a:pPr>
            <a:r>
              <a:rPr lang="en-IN" sz="2000" b="0" i="0" u="none" strike="noStrike" dirty="0">
                <a:solidFill>
                  <a:srgbClr val="034990"/>
                </a:solidFill>
                <a:effectLst/>
              </a:rPr>
              <a:t>14 remote (Dutch)</a:t>
            </a:r>
          </a:p>
          <a:p>
            <a:pPr algn="l" rtl="0">
              <a:spcBef>
                <a:spcPts val="0"/>
              </a:spcBef>
              <a:spcAft>
                <a:spcPts val="0"/>
              </a:spcAft>
            </a:pPr>
            <a:endParaRPr lang="en-IN" sz="2000" b="0" i="0" u="none" strike="noStrike" dirty="0">
              <a:solidFill>
                <a:srgbClr val="034990"/>
              </a:solidFill>
              <a:effectLst/>
            </a:endParaRPr>
          </a:p>
          <a:p>
            <a:pPr marL="285750" indent="-285750" algn="l" rtl="0">
              <a:spcBef>
                <a:spcPts val="0"/>
              </a:spcBef>
              <a:spcAft>
                <a:spcPts val="0"/>
              </a:spcAft>
              <a:buFont typeface="Arial" panose="020B0604020202020204" pitchFamily="34" charset="0"/>
              <a:buChar char="•"/>
            </a:pPr>
            <a:r>
              <a:rPr lang="en-IN" sz="2000" b="0" i="0" u="none" strike="noStrike" dirty="0">
                <a:solidFill>
                  <a:srgbClr val="034990"/>
                </a:solidFill>
                <a:effectLst/>
              </a:rPr>
              <a:t>14 international</a:t>
            </a:r>
            <a:br>
              <a:rPr lang="en-IN" sz="2000" dirty="0">
                <a:solidFill>
                  <a:srgbClr val="034990"/>
                </a:solidFill>
              </a:rPr>
            </a:br>
            <a:r>
              <a:rPr lang="en-IN" sz="2000" b="0" i="0" u="none" strike="noStrike" dirty="0">
                <a:solidFill>
                  <a:srgbClr val="034990"/>
                </a:solidFill>
                <a:effectLst/>
              </a:rPr>
              <a:t>+2 in construction</a:t>
            </a:r>
          </a:p>
          <a:p>
            <a:br>
              <a:rPr lang="en-IN" dirty="0"/>
            </a:br>
            <a:br>
              <a:rPr lang="en-IN" dirty="0"/>
            </a:br>
            <a:endParaRPr lang="en-US" dirty="0"/>
          </a:p>
        </p:txBody>
      </p:sp>
      <p:sp>
        <p:nvSpPr>
          <p:cNvPr id="8" name="TextBox 7">
            <a:extLst>
              <a:ext uri="{FF2B5EF4-FFF2-40B4-BE49-F238E27FC236}">
                <a16:creationId xmlns:a16="http://schemas.microsoft.com/office/drawing/2014/main" id="{5417B468-50B4-1404-D57B-CF8E8B782EB5}"/>
              </a:ext>
            </a:extLst>
          </p:cNvPr>
          <p:cNvSpPr txBox="1"/>
          <p:nvPr/>
        </p:nvSpPr>
        <p:spPr>
          <a:xfrm>
            <a:off x="243889" y="38340"/>
            <a:ext cx="6186310" cy="1200329"/>
          </a:xfrm>
          <a:prstGeom prst="rect">
            <a:avLst/>
          </a:prstGeom>
          <a:noFill/>
        </p:spPr>
        <p:txBody>
          <a:bodyPr wrap="square">
            <a:spAutoFit/>
          </a:bodyPr>
          <a:lstStyle/>
          <a:p>
            <a:r>
              <a:rPr lang="en-IN" sz="3600" b="0" i="0" u="none" strike="noStrike" dirty="0">
                <a:solidFill>
                  <a:srgbClr val="D99932"/>
                </a:solidFill>
                <a:effectLst/>
                <a:latin typeface="Arial" panose="020B0604020202020204" pitchFamily="34" charset="0"/>
              </a:rPr>
              <a:t>LOFAR :</a:t>
            </a:r>
            <a:br>
              <a:rPr lang="en-IN" sz="3600" b="0" i="0" u="none" strike="noStrike" dirty="0">
                <a:solidFill>
                  <a:srgbClr val="DC9D2E"/>
                </a:solidFill>
                <a:effectLst/>
                <a:latin typeface="Arial" panose="020B0604020202020204" pitchFamily="34" charset="0"/>
              </a:rPr>
            </a:br>
            <a:r>
              <a:rPr lang="en-IN" sz="3600" b="0" i="0" u="none" strike="noStrike" dirty="0">
                <a:solidFill>
                  <a:srgbClr val="002060"/>
                </a:solidFill>
                <a:effectLst/>
                <a:latin typeface="Google Sans"/>
              </a:rPr>
              <a:t>Low Frequency Array</a:t>
            </a:r>
            <a:endParaRPr lang="en-US" sz="3600" dirty="0">
              <a:solidFill>
                <a:srgbClr val="002060"/>
              </a:solidFill>
            </a:endParaRPr>
          </a:p>
        </p:txBody>
      </p:sp>
      <p:sp>
        <p:nvSpPr>
          <p:cNvPr id="9" name="TextBox 8">
            <a:extLst>
              <a:ext uri="{FF2B5EF4-FFF2-40B4-BE49-F238E27FC236}">
                <a16:creationId xmlns:a16="http://schemas.microsoft.com/office/drawing/2014/main" id="{AF669CB8-9378-677B-631B-77FDB866C5A9}"/>
              </a:ext>
            </a:extLst>
          </p:cNvPr>
          <p:cNvSpPr txBox="1"/>
          <p:nvPr/>
        </p:nvSpPr>
        <p:spPr>
          <a:xfrm>
            <a:off x="11872705" y="6497455"/>
            <a:ext cx="319295" cy="369332"/>
          </a:xfrm>
          <a:prstGeom prst="rect">
            <a:avLst/>
          </a:prstGeom>
          <a:noFill/>
        </p:spPr>
        <p:txBody>
          <a:bodyPr wrap="square">
            <a:spAutoFit/>
          </a:bodyPr>
          <a:lstStyle/>
          <a:p>
            <a:r>
              <a:rPr lang="en-GB" i="1" dirty="0">
                <a:solidFill>
                  <a:schemeClr val="bg1"/>
                </a:solidFill>
              </a:rPr>
              <a:t>1</a:t>
            </a:r>
            <a:endParaRPr lang="en-US" dirty="0">
              <a:solidFill>
                <a:schemeClr val="bg1"/>
              </a:solidFill>
            </a:endParaRPr>
          </a:p>
        </p:txBody>
      </p:sp>
    </p:spTree>
    <p:extLst>
      <p:ext uri="{BB962C8B-B14F-4D97-AF65-F5344CB8AC3E}">
        <p14:creationId xmlns:p14="http://schemas.microsoft.com/office/powerpoint/2010/main" val="1283674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6CFF985-31C8-E293-EF9D-EC886B05803B}"/>
              </a:ext>
            </a:extLst>
          </p:cNvPr>
          <p:cNvSpPr/>
          <p:nvPr/>
        </p:nvSpPr>
        <p:spPr>
          <a:xfrm>
            <a:off x="0" y="-26895"/>
            <a:ext cx="12192000" cy="6893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erial view of a forest and a large square&#10;&#10;Description automatically generated">
            <a:extLst>
              <a:ext uri="{FF2B5EF4-FFF2-40B4-BE49-F238E27FC236}">
                <a16:creationId xmlns:a16="http://schemas.microsoft.com/office/drawing/2014/main" id="{6BBA31A0-3A9D-F0C5-7D57-9250261BE878}"/>
              </a:ext>
            </a:extLst>
          </p:cNvPr>
          <p:cNvPicPr>
            <a:picLocks noChangeAspect="1"/>
          </p:cNvPicPr>
          <p:nvPr/>
        </p:nvPicPr>
        <p:blipFill rotWithShape="1">
          <a:blip r:embed="rId3"/>
          <a:srcRect t="14576" r="5" b="5"/>
          <a:stretch/>
        </p:blipFill>
        <p:spPr>
          <a:xfrm>
            <a:off x="1" y="1"/>
            <a:ext cx="2970465" cy="3383279"/>
          </a:xfrm>
          <a:prstGeom prst="rect">
            <a:avLst/>
          </a:prstGeom>
        </p:spPr>
      </p:pic>
      <p:pic>
        <p:nvPicPr>
          <p:cNvPr id="9" name="Picture 8" descr="A close-up of a computer server&#10;&#10;Description automatically generated">
            <a:extLst>
              <a:ext uri="{FF2B5EF4-FFF2-40B4-BE49-F238E27FC236}">
                <a16:creationId xmlns:a16="http://schemas.microsoft.com/office/drawing/2014/main" id="{14DA2FE7-23FD-588F-63E2-D0DC1125A4E3}"/>
              </a:ext>
            </a:extLst>
          </p:cNvPr>
          <p:cNvPicPr>
            <a:picLocks noChangeAspect="1"/>
          </p:cNvPicPr>
          <p:nvPr/>
        </p:nvPicPr>
        <p:blipFill rotWithShape="1">
          <a:blip r:embed="rId4"/>
          <a:srcRect t="16996" r="3" b="30328"/>
          <a:stretch/>
        </p:blipFill>
        <p:spPr>
          <a:xfrm>
            <a:off x="9190490" y="12"/>
            <a:ext cx="2970465" cy="3383268"/>
          </a:xfrm>
          <a:prstGeom prst="rect">
            <a:avLst/>
          </a:prstGeom>
        </p:spPr>
      </p:pic>
      <p:pic>
        <p:nvPicPr>
          <p:cNvPr id="23" name="Picture 22" descr="A snowy field with trees in the background&#10;&#10;Description automatically generated">
            <a:extLst>
              <a:ext uri="{FF2B5EF4-FFF2-40B4-BE49-F238E27FC236}">
                <a16:creationId xmlns:a16="http://schemas.microsoft.com/office/drawing/2014/main" id="{5D9CC330-B40E-AE53-9126-6FE6CA2187B4}"/>
              </a:ext>
            </a:extLst>
          </p:cNvPr>
          <p:cNvPicPr>
            <a:picLocks noChangeAspect="1"/>
          </p:cNvPicPr>
          <p:nvPr/>
        </p:nvPicPr>
        <p:blipFill rotWithShape="1">
          <a:blip r:embed="rId5"/>
          <a:srcRect l="22147" r="11977" b="4"/>
          <a:stretch/>
        </p:blipFill>
        <p:spPr>
          <a:xfrm>
            <a:off x="3058568" y="3474726"/>
            <a:ext cx="2971800" cy="3383268"/>
          </a:xfrm>
          <a:prstGeom prst="rect">
            <a:avLst/>
          </a:prstGeom>
        </p:spPr>
      </p:pic>
      <p:pic>
        <p:nvPicPr>
          <p:cNvPr id="19" name="Picture 18" descr="A snowy field with trees&#10;&#10;Description automatically generated">
            <a:extLst>
              <a:ext uri="{FF2B5EF4-FFF2-40B4-BE49-F238E27FC236}">
                <a16:creationId xmlns:a16="http://schemas.microsoft.com/office/drawing/2014/main" id="{FDF26F56-8B4C-798B-F4D7-9BF2F0C3B8DB}"/>
              </a:ext>
            </a:extLst>
          </p:cNvPr>
          <p:cNvPicPr>
            <a:picLocks noChangeAspect="1"/>
          </p:cNvPicPr>
          <p:nvPr/>
        </p:nvPicPr>
        <p:blipFill rotWithShape="1">
          <a:blip r:embed="rId6"/>
          <a:srcRect t="4146" r="5" b="10435"/>
          <a:stretch/>
        </p:blipFill>
        <p:spPr>
          <a:xfrm>
            <a:off x="-1017" y="3474720"/>
            <a:ext cx="2970465" cy="3383280"/>
          </a:xfrm>
          <a:prstGeom prst="rect">
            <a:avLst/>
          </a:prstGeom>
        </p:spPr>
      </p:pic>
      <p:sp>
        <p:nvSpPr>
          <p:cNvPr id="2" name="Title 1">
            <a:extLst>
              <a:ext uri="{FF2B5EF4-FFF2-40B4-BE49-F238E27FC236}">
                <a16:creationId xmlns:a16="http://schemas.microsoft.com/office/drawing/2014/main" id="{99A5B35C-2903-C981-3667-2DE641D282FF}"/>
              </a:ext>
            </a:extLst>
          </p:cNvPr>
          <p:cNvSpPr>
            <a:spLocks noGrp="1"/>
          </p:cNvSpPr>
          <p:nvPr>
            <p:ph type="title"/>
          </p:nvPr>
        </p:nvSpPr>
        <p:spPr>
          <a:xfrm>
            <a:off x="6491653" y="3799272"/>
            <a:ext cx="5193748" cy="637124"/>
          </a:xfrm>
        </p:spPr>
        <p:txBody>
          <a:bodyPr vert="horz" lIns="91440" tIns="45720" rIns="91440" bIns="45720" rtlCol="0">
            <a:normAutofit/>
          </a:bodyPr>
          <a:lstStyle/>
          <a:p>
            <a:endParaRPr lang="en-US" sz="3200" kern="1200">
              <a:solidFill>
                <a:srgbClr val="FFFFFF"/>
              </a:solidFill>
              <a:latin typeface="+mj-lt"/>
              <a:ea typeface="+mj-ea"/>
              <a:cs typeface="+mj-cs"/>
            </a:endParaRPr>
          </a:p>
        </p:txBody>
      </p:sp>
      <p:pic>
        <p:nvPicPr>
          <p:cNvPr id="25" name="Content Placeholder 24" descr="A group of people standing in front of a body of water&#10;&#10;Description automatically generated">
            <a:extLst>
              <a:ext uri="{FF2B5EF4-FFF2-40B4-BE49-F238E27FC236}">
                <a16:creationId xmlns:a16="http://schemas.microsoft.com/office/drawing/2014/main" id="{B69FFB73-8BF2-CBFD-4DFC-88D6F1F95A27}"/>
              </a:ext>
            </a:extLst>
          </p:cNvPr>
          <p:cNvPicPr>
            <a:picLocks noGrp="1" noChangeAspect="1"/>
          </p:cNvPicPr>
          <p:nvPr>
            <p:ph idx="1"/>
          </p:nvPr>
        </p:nvPicPr>
        <p:blipFill rotWithShape="1">
          <a:blip r:embed="rId7"/>
          <a:srcRect r="17667"/>
          <a:stretch/>
        </p:blipFill>
        <p:spPr>
          <a:xfrm>
            <a:off x="6145908" y="3471368"/>
            <a:ext cx="6046091" cy="3391258"/>
          </a:xfrm>
        </p:spPr>
      </p:pic>
      <p:sp>
        <p:nvSpPr>
          <p:cNvPr id="31" name="Title 1">
            <a:extLst>
              <a:ext uri="{FF2B5EF4-FFF2-40B4-BE49-F238E27FC236}">
                <a16:creationId xmlns:a16="http://schemas.microsoft.com/office/drawing/2014/main" id="{221928E2-A02E-53DE-65B3-9D2A3620898E}"/>
              </a:ext>
            </a:extLst>
          </p:cNvPr>
          <p:cNvSpPr txBox="1">
            <a:spLocks/>
          </p:cNvSpPr>
          <p:nvPr/>
        </p:nvSpPr>
        <p:spPr>
          <a:xfrm>
            <a:off x="6161346" y="578308"/>
            <a:ext cx="3129078" cy="2967208"/>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5900" dirty="0">
                <a:solidFill>
                  <a:srgbClr val="92D050"/>
                </a:solidFill>
                <a:latin typeface="Roboto" panose="020F0502020204030204" pitchFamily="34" charset="0"/>
              </a:rPr>
              <a:t>LOFAR </a:t>
            </a:r>
            <a:br>
              <a:rPr lang="en-IN" sz="5900" dirty="0">
                <a:solidFill>
                  <a:srgbClr val="92D050"/>
                </a:solidFill>
                <a:latin typeface="Roboto" panose="020F0502020204030204" pitchFamily="34" charset="0"/>
              </a:rPr>
            </a:br>
            <a:r>
              <a:rPr lang="en-IN" sz="5900" dirty="0">
                <a:solidFill>
                  <a:srgbClr val="92D050"/>
                </a:solidFill>
                <a:latin typeface="Roboto" panose="020F0502020204030204" pitchFamily="34" charset="0"/>
              </a:rPr>
              <a:t>in Germany</a:t>
            </a:r>
          </a:p>
          <a:p>
            <a:endParaRPr lang="en-IN" dirty="0">
              <a:solidFill>
                <a:srgbClr val="92D050"/>
              </a:solidFill>
              <a:latin typeface="Roboto" panose="020F0502020204030204" pitchFamily="34" charset="0"/>
            </a:endParaRPr>
          </a:p>
          <a:p>
            <a:r>
              <a:rPr lang="en-IN" sz="3500" b="0" i="0" u="none" strike="noStrike" dirty="0">
                <a:solidFill>
                  <a:schemeClr val="tx1">
                    <a:lumMod val="95000"/>
                  </a:schemeClr>
                </a:solidFill>
                <a:effectLst/>
                <a:latin typeface="+mn-lt"/>
              </a:rPr>
              <a:t>- DE601: </a:t>
            </a:r>
            <a:r>
              <a:rPr lang="en-IN" sz="3500" b="0" i="0" u="none" strike="noStrike" dirty="0" err="1">
                <a:solidFill>
                  <a:schemeClr val="tx1">
                    <a:lumMod val="95000"/>
                  </a:schemeClr>
                </a:solidFill>
                <a:effectLst/>
                <a:latin typeface="+mn-lt"/>
              </a:rPr>
              <a:t>Effelsberg</a:t>
            </a:r>
            <a:endParaRPr lang="en-IN" sz="3500" b="0" i="0" u="none" strike="noStrike" dirty="0">
              <a:solidFill>
                <a:schemeClr val="tx1">
                  <a:lumMod val="95000"/>
                </a:schemeClr>
              </a:solidFill>
              <a:effectLst/>
              <a:latin typeface="+mn-lt"/>
            </a:endParaRPr>
          </a:p>
          <a:p>
            <a:r>
              <a:rPr lang="en-IN" sz="3500" b="0" i="0" u="none" strike="noStrike" dirty="0">
                <a:solidFill>
                  <a:schemeClr val="tx1">
                    <a:lumMod val="95000"/>
                  </a:schemeClr>
                </a:solidFill>
                <a:effectLst/>
                <a:latin typeface="+mn-lt"/>
              </a:rPr>
              <a:t>- DE602: </a:t>
            </a:r>
            <a:r>
              <a:rPr lang="en-IN" sz="3500" b="0" i="0" u="none" strike="noStrike" dirty="0" err="1">
                <a:solidFill>
                  <a:schemeClr val="tx1">
                    <a:lumMod val="95000"/>
                  </a:schemeClr>
                </a:solidFill>
                <a:effectLst/>
                <a:latin typeface="+mn-lt"/>
              </a:rPr>
              <a:t>Unterweilenbach</a:t>
            </a:r>
            <a:endParaRPr lang="en-IN" sz="3500" b="0" i="0" u="none" strike="noStrike" dirty="0">
              <a:solidFill>
                <a:schemeClr val="tx1">
                  <a:lumMod val="95000"/>
                </a:schemeClr>
              </a:solidFill>
              <a:effectLst/>
              <a:latin typeface="+mn-lt"/>
            </a:endParaRPr>
          </a:p>
          <a:p>
            <a:r>
              <a:rPr lang="en-IN" sz="3500" b="0" i="0" u="none" strike="noStrike" dirty="0">
                <a:solidFill>
                  <a:schemeClr val="tx1">
                    <a:lumMod val="95000"/>
                  </a:schemeClr>
                </a:solidFill>
                <a:effectLst/>
                <a:latin typeface="+mn-lt"/>
              </a:rPr>
              <a:t>- DE603: </a:t>
            </a:r>
            <a:r>
              <a:rPr lang="en-IN" sz="3500" b="0" i="0" u="none" strike="noStrike" dirty="0" err="1">
                <a:solidFill>
                  <a:schemeClr val="tx1">
                    <a:lumMod val="95000"/>
                  </a:schemeClr>
                </a:solidFill>
                <a:effectLst/>
                <a:latin typeface="+mn-lt"/>
              </a:rPr>
              <a:t>Tautenburg</a:t>
            </a:r>
            <a:endParaRPr lang="en-IN" sz="3500" b="0" i="0" u="none" strike="noStrike" dirty="0">
              <a:solidFill>
                <a:schemeClr val="tx1">
                  <a:lumMod val="95000"/>
                </a:schemeClr>
              </a:solidFill>
              <a:effectLst/>
              <a:latin typeface="+mn-lt"/>
            </a:endParaRPr>
          </a:p>
          <a:p>
            <a:r>
              <a:rPr lang="en-IN" sz="3500" b="0" i="0" u="none" strike="noStrike" dirty="0">
                <a:solidFill>
                  <a:schemeClr val="tx1">
                    <a:lumMod val="95000"/>
                  </a:schemeClr>
                </a:solidFill>
                <a:effectLst/>
                <a:latin typeface="+mn-lt"/>
              </a:rPr>
              <a:t>- DE604: </a:t>
            </a:r>
            <a:r>
              <a:rPr lang="en-IN" sz="3500" b="0" i="0" u="none" strike="noStrike" dirty="0" err="1">
                <a:solidFill>
                  <a:schemeClr val="tx1">
                    <a:lumMod val="95000"/>
                  </a:schemeClr>
                </a:solidFill>
                <a:effectLst/>
                <a:latin typeface="+mn-lt"/>
              </a:rPr>
              <a:t>Bornim</a:t>
            </a:r>
            <a:endParaRPr lang="en-IN" sz="3500" b="0" i="0" u="none" strike="noStrike" dirty="0">
              <a:solidFill>
                <a:schemeClr val="tx1">
                  <a:lumMod val="95000"/>
                </a:schemeClr>
              </a:solidFill>
              <a:effectLst/>
              <a:latin typeface="+mn-lt"/>
            </a:endParaRPr>
          </a:p>
          <a:p>
            <a:r>
              <a:rPr lang="en-IN" sz="3500" b="0" i="0" u="none" strike="noStrike" dirty="0">
                <a:solidFill>
                  <a:schemeClr val="tx1">
                    <a:lumMod val="95000"/>
                  </a:schemeClr>
                </a:solidFill>
                <a:effectLst/>
                <a:latin typeface="+mn-lt"/>
              </a:rPr>
              <a:t>- DE605: </a:t>
            </a:r>
            <a:r>
              <a:rPr lang="en-IN" sz="3500" b="0" i="0" u="none" strike="noStrike" dirty="0" err="1">
                <a:solidFill>
                  <a:schemeClr val="tx1">
                    <a:lumMod val="95000"/>
                  </a:schemeClr>
                </a:solidFill>
                <a:effectLst/>
                <a:latin typeface="+mn-lt"/>
              </a:rPr>
              <a:t>Jülich</a:t>
            </a:r>
            <a:endParaRPr lang="en-IN" sz="3500" b="0" i="0" u="none" strike="noStrike" dirty="0">
              <a:solidFill>
                <a:schemeClr val="tx1">
                  <a:lumMod val="95000"/>
                </a:schemeClr>
              </a:solidFill>
              <a:effectLst/>
              <a:latin typeface="+mn-lt"/>
            </a:endParaRPr>
          </a:p>
          <a:p>
            <a:r>
              <a:rPr lang="en-IN" sz="3500" b="0" i="0" u="none" strike="noStrike" dirty="0">
                <a:solidFill>
                  <a:schemeClr val="tx1">
                    <a:lumMod val="95000"/>
                  </a:schemeClr>
                </a:solidFill>
                <a:effectLst/>
                <a:latin typeface="+mn-lt"/>
              </a:rPr>
              <a:t>- DE609: Norderstedt</a:t>
            </a:r>
          </a:p>
          <a:p>
            <a:endParaRPr lang="en-IN" b="0" i="0" u="none" strike="noStrike" dirty="0">
              <a:solidFill>
                <a:schemeClr val="tx1">
                  <a:lumMod val="95000"/>
                </a:schemeClr>
              </a:solidFill>
              <a:effectLst/>
              <a:latin typeface="Linux Libertine"/>
            </a:endParaRPr>
          </a:p>
          <a:p>
            <a:endParaRPr lang="en-IN" b="0" i="0" u="none" strike="noStrike" dirty="0">
              <a:solidFill>
                <a:schemeClr val="tx1">
                  <a:lumMod val="95000"/>
                </a:schemeClr>
              </a:solidFill>
              <a:effectLst/>
              <a:latin typeface="Linux Libertine"/>
            </a:endParaRPr>
          </a:p>
          <a:p>
            <a:endParaRPr lang="en-IN" dirty="0">
              <a:solidFill>
                <a:srgbClr val="92D050"/>
              </a:solidFill>
              <a:latin typeface="Roboto" panose="020F0502020204030204" pitchFamily="34" charset="0"/>
            </a:endParaRPr>
          </a:p>
          <a:p>
            <a:r>
              <a:rPr lang="en-IN" dirty="0">
                <a:latin typeface="Roboto" panose="020F0502020204030204" pitchFamily="34" charset="0"/>
              </a:rPr>
              <a:t> </a:t>
            </a:r>
            <a:endParaRPr lang="en-US" sz="13800" dirty="0">
              <a:solidFill>
                <a:srgbClr val="92D050"/>
              </a:solidFill>
            </a:endParaRPr>
          </a:p>
        </p:txBody>
      </p:sp>
      <p:sp>
        <p:nvSpPr>
          <p:cNvPr id="35" name="TextBox 34">
            <a:extLst>
              <a:ext uri="{FF2B5EF4-FFF2-40B4-BE49-F238E27FC236}">
                <a16:creationId xmlns:a16="http://schemas.microsoft.com/office/drawing/2014/main" id="{82D6C888-C3DB-ABAA-ABEE-A34F1B684B8E}"/>
              </a:ext>
            </a:extLst>
          </p:cNvPr>
          <p:cNvSpPr txBox="1"/>
          <p:nvPr/>
        </p:nvSpPr>
        <p:spPr>
          <a:xfrm>
            <a:off x="11872705" y="6497455"/>
            <a:ext cx="319295" cy="369332"/>
          </a:xfrm>
          <a:prstGeom prst="rect">
            <a:avLst/>
          </a:prstGeom>
          <a:noFill/>
        </p:spPr>
        <p:txBody>
          <a:bodyPr wrap="square">
            <a:spAutoFit/>
          </a:bodyPr>
          <a:lstStyle/>
          <a:p>
            <a:r>
              <a:rPr lang="en-GB" i="1" dirty="0"/>
              <a:t>2</a:t>
            </a:r>
            <a:endParaRPr lang="en-US" dirty="0"/>
          </a:p>
        </p:txBody>
      </p:sp>
      <p:pic>
        <p:nvPicPr>
          <p:cNvPr id="3" name="Picture 2">
            <a:extLst>
              <a:ext uri="{FF2B5EF4-FFF2-40B4-BE49-F238E27FC236}">
                <a16:creationId xmlns:a16="http://schemas.microsoft.com/office/drawing/2014/main" id="{CEC1D53A-15FE-515B-7738-9FCB6B5402D2}"/>
              </a:ext>
            </a:extLst>
          </p:cNvPr>
          <p:cNvPicPr>
            <a:picLocks noChangeAspect="1"/>
          </p:cNvPicPr>
          <p:nvPr/>
        </p:nvPicPr>
        <p:blipFill rotWithShape="1">
          <a:blip r:embed="rId8"/>
          <a:srcRect t="14616"/>
          <a:stretch/>
        </p:blipFill>
        <p:spPr>
          <a:xfrm>
            <a:off x="3058568" y="0"/>
            <a:ext cx="2971799" cy="3383274"/>
          </a:xfrm>
          <a:prstGeom prst="rect">
            <a:avLst/>
          </a:prstGeom>
        </p:spPr>
      </p:pic>
    </p:spTree>
    <p:extLst>
      <p:ext uri="{BB962C8B-B14F-4D97-AF65-F5344CB8AC3E}">
        <p14:creationId xmlns:p14="http://schemas.microsoft.com/office/powerpoint/2010/main" val="3932202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screen shot of a car&#10;&#10;Description automatically generated">
            <a:extLst>
              <a:ext uri="{FF2B5EF4-FFF2-40B4-BE49-F238E27FC236}">
                <a16:creationId xmlns:a16="http://schemas.microsoft.com/office/drawing/2014/main" id="{86C97A4D-17CB-CD05-EDE9-1D51FE015290}"/>
              </a:ext>
            </a:extLst>
          </p:cNvPr>
          <p:cNvPicPr>
            <a:picLocks noGrp="1" noChangeAspect="1"/>
          </p:cNvPicPr>
          <p:nvPr>
            <p:ph idx="1"/>
          </p:nvPr>
        </p:nvPicPr>
        <p:blipFill rotWithShape="1">
          <a:blip r:embed="rId2"/>
          <a:srcRect b="1765"/>
          <a:stretch/>
        </p:blipFill>
        <p:spPr>
          <a:xfrm>
            <a:off x="20" y="1282"/>
            <a:ext cx="12194260" cy="6858000"/>
          </a:xfrm>
          <a:prstGeom prst="rect">
            <a:avLst/>
          </a:prstGeom>
        </p:spPr>
      </p:pic>
      <p:graphicFrame>
        <p:nvGraphicFramePr>
          <p:cNvPr id="5" name="Table 5">
            <a:extLst>
              <a:ext uri="{FF2B5EF4-FFF2-40B4-BE49-F238E27FC236}">
                <a16:creationId xmlns:a16="http://schemas.microsoft.com/office/drawing/2014/main" id="{A96D0D06-C29D-10D1-BACD-7899AF3EB220}"/>
              </a:ext>
            </a:extLst>
          </p:cNvPr>
          <p:cNvGraphicFramePr>
            <a:graphicFrameLocks noGrp="1"/>
          </p:cNvGraphicFramePr>
          <p:nvPr>
            <p:extLst>
              <p:ext uri="{D42A27DB-BD31-4B8C-83A1-F6EECF244321}">
                <p14:modId xmlns:p14="http://schemas.microsoft.com/office/powerpoint/2010/main" val="2687291654"/>
              </p:ext>
            </p:extLst>
          </p:nvPr>
        </p:nvGraphicFramePr>
        <p:xfrm>
          <a:off x="10374812" y="5613882"/>
          <a:ext cx="1538514" cy="1062180"/>
        </p:xfrm>
        <a:graphic>
          <a:graphicData uri="http://schemas.openxmlformats.org/drawingml/2006/table">
            <a:tbl>
              <a:tblPr bandRow="1">
                <a:tableStyleId>{2D5ABB26-0587-4C30-8999-92F81FD0307C}</a:tableStyleId>
              </a:tblPr>
              <a:tblGrid>
                <a:gridCol w="258354">
                  <a:extLst>
                    <a:ext uri="{9D8B030D-6E8A-4147-A177-3AD203B41FA5}">
                      <a16:colId xmlns:a16="http://schemas.microsoft.com/office/drawing/2014/main" val="1314745423"/>
                    </a:ext>
                  </a:extLst>
                </a:gridCol>
                <a:gridCol w="1280160">
                  <a:extLst>
                    <a:ext uri="{9D8B030D-6E8A-4147-A177-3AD203B41FA5}">
                      <a16:colId xmlns:a16="http://schemas.microsoft.com/office/drawing/2014/main" val="3900263350"/>
                    </a:ext>
                  </a:extLst>
                </a:gridCol>
              </a:tblGrid>
              <a:tr h="265545">
                <a:tc>
                  <a:txBody>
                    <a:bodyPr/>
                    <a:lstStyle/>
                    <a:p>
                      <a:endParaRPr lang="en-US" sz="1300" dirty="0"/>
                    </a:p>
                  </a:txBody>
                  <a:tcPr marL="66297" marR="66297" marT="33149" marB="33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BZCAT Blazars</a:t>
                      </a:r>
                    </a:p>
                  </a:txBody>
                  <a:tcPr marL="66297" marR="66297" marT="33149" marB="33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3372886"/>
                  </a:ext>
                </a:extLst>
              </a:tr>
              <a:tr h="265545">
                <a:tc>
                  <a:txBody>
                    <a:bodyPr/>
                    <a:lstStyle/>
                    <a:p>
                      <a:endParaRPr lang="en-US" sz="1300" dirty="0"/>
                    </a:p>
                  </a:txBody>
                  <a:tcPr marL="66297" marR="66297" marT="33149" marB="33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1614"/>
                    </a:solidFill>
                  </a:tcPr>
                </a:tc>
                <a:tc>
                  <a:txBody>
                    <a:bodyPr/>
                    <a:lstStyle/>
                    <a:p>
                      <a:r>
                        <a:rPr lang="en-US" sz="1300" dirty="0" err="1"/>
                        <a:t>LoLSS</a:t>
                      </a:r>
                      <a:r>
                        <a:rPr lang="en-US" sz="1300" dirty="0"/>
                        <a:t> Footprint</a:t>
                      </a:r>
                    </a:p>
                  </a:txBody>
                  <a:tcPr marL="66297" marR="66297" marT="33149" marB="33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4940993"/>
                  </a:ext>
                </a:extLst>
              </a:tr>
              <a:tr h="265545">
                <a:tc>
                  <a:txBody>
                    <a:bodyPr/>
                    <a:lstStyle/>
                    <a:p>
                      <a:endParaRPr lang="en-US" sz="1300" dirty="0"/>
                    </a:p>
                  </a:txBody>
                  <a:tcPr marL="66297" marR="66297" marT="33149" marB="33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9BC"/>
                    </a:solidFill>
                  </a:tcPr>
                </a:tc>
                <a:tc>
                  <a:txBody>
                    <a:bodyPr/>
                    <a:lstStyle/>
                    <a:p>
                      <a:r>
                        <a:rPr lang="en-US" sz="1300" dirty="0" err="1"/>
                        <a:t>LoTSS</a:t>
                      </a:r>
                      <a:r>
                        <a:rPr lang="en-US" sz="1300" dirty="0"/>
                        <a:t> Footprint</a:t>
                      </a:r>
                    </a:p>
                  </a:txBody>
                  <a:tcPr marL="66297" marR="66297" marT="33149" marB="33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2488172"/>
                  </a:ext>
                </a:extLst>
              </a:tr>
              <a:tr h="265545">
                <a:tc>
                  <a:txBody>
                    <a:bodyPr/>
                    <a:lstStyle/>
                    <a:p>
                      <a:endParaRPr lang="en-US" sz="1300" dirty="0"/>
                    </a:p>
                  </a:txBody>
                  <a:tcPr marL="66297" marR="66297" marT="33149" marB="33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868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FIRST Footprint</a:t>
                      </a:r>
                    </a:p>
                  </a:txBody>
                  <a:tcPr marL="66297" marR="66297" marT="33149" marB="331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6852459"/>
                  </a:ext>
                </a:extLst>
              </a:tr>
            </a:tbl>
          </a:graphicData>
        </a:graphic>
      </p:graphicFrame>
      <p:sp>
        <p:nvSpPr>
          <p:cNvPr id="6" name="Oval 5">
            <a:extLst>
              <a:ext uri="{FF2B5EF4-FFF2-40B4-BE49-F238E27FC236}">
                <a16:creationId xmlns:a16="http://schemas.microsoft.com/office/drawing/2014/main" id="{BCFFD331-C932-3B89-BD39-C0150BB55F49}"/>
              </a:ext>
            </a:extLst>
          </p:cNvPr>
          <p:cNvSpPr/>
          <p:nvPr/>
        </p:nvSpPr>
        <p:spPr>
          <a:xfrm>
            <a:off x="10458097" y="5704113"/>
            <a:ext cx="78377" cy="78377"/>
          </a:xfrm>
          <a:prstGeom prst="ellipse">
            <a:avLst/>
          </a:prstGeom>
          <a:solidFill>
            <a:srgbClr val="F4FF00"/>
          </a:solidFill>
          <a:ln>
            <a:solidFill>
              <a:srgbClr val="F4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363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C3FE-A366-5908-C17A-2F01DC0FD5F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95CEEA1-D4F4-0474-6EA2-5B1F7FD38250}"/>
              </a:ext>
            </a:extLst>
          </p:cNvPr>
          <p:cNvPicPr>
            <a:picLocks noChangeAspect="1"/>
          </p:cNvPicPr>
          <p:nvPr/>
        </p:nvPicPr>
        <p:blipFill>
          <a:blip r:embed="rId3"/>
          <a:stretch>
            <a:fillRect/>
          </a:stretch>
        </p:blipFill>
        <p:spPr>
          <a:xfrm>
            <a:off x="0" y="0"/>
            <a:ext cx="12192000" cy="5396838"/>
          </a:xfrm>
          <a:prstGeom prst="rect">
            <a:avLst/>
          </a:prstGeom>
        </p:spPr>
      </p:pic>
      <p:sp>
        <p:nvSpPr>
          <p:cNvPr id="5" name="TextBox 4">
            <a:extLst>
              <a:ext uri="{FF2B5EF4-FFF2-40B4-BE49-F238E27FC236}">
                <a16:creationId xmlns:a16="http://schemas.microsoft.com/office/drawing/2014/main" id="{6A346946-C197-7336-86E3-093878CC7E40}"/>
              </a:ext>
            </a:extLst>
          </p:cNvPr>
          <p:cNvSpPr txBox="1"/>
          <p:nvPr/>
        </p:nvSpPr>
        <p:spPr>
          <a:xfrm>
            <a:off x="0" y="5502297"/>
            <a:ext cx="12192000" cy="923330"/>
          </a:xfrm>
          <a:prstGeom prst="rect">
            <a:avLst/>
          </a:prstGeom>
          <a:noFill/>
        </p:spPr>
        <p:txBody>
          <a:bodyPr wrap="square">
            <a:spAutoFit/>
          </a:bodyPr>
          <a:lstStyle/>
          <a:p>
            <a:pPr algn="ctr"/>
            <a:r>
              <a:rPr lang="en-IN" dirty="0"/>
              <a:t>Left: PKS 0637-752 </a:t>
            </a:r>
            <a:r>
              <a:rPr lang="en-IN" dirty="0">
                <a:solidFill>
                  <a:srgbClr val="FF0000"/>
                </a:solidFill>
              </a:rPr>
              <a:t>in </a:t>
            </a:r>
            <a:r>
              <a:rPr lang="en-IN" b="0" i="0" dirty="0">
                <a:solidFill>
                  <a:srgbClr val="FF0000"/>
                </a:solidFill>
                <a:effectLst/>
              </a:rPr>
              <a:t>X-ray (top</a:t>
            </a:r>
            <a:r>
              <a:rPr lang="en-IN" dirty="0">
                <a:solidFill>
                  <a:srgbClr val="FF0000"/>
                </a:solidFill>
              </a:rPr>
              <a:t>)</a:t>
            </a:r>
            <a:r>
              <a:rPr lang="en-IN" b="0" i="0" dirty="0">
                <a:effectLst/>
              </a:rPr>
              <a:t>, </a:t>
            </a:r>
            <a:r>
              <a:rPr lang="en-IN" dirty="0">
                <a:solidFill>
                  <a:srgbClr val="FF0000"/>
                </a:solidFill>
              </a:rPr>
              <a:t>optical </a:t>
            </a:r>
            <a:r>
              <a:rPr lang="en-IN" b="0" i="0" dirty="0">
                <a:solidFill>
                  <a:srgbClr val="FF0000"/>
                </a:solidFill>
                <a:effectLst/>
              </a:rPr>
              <a:t>(bottom)</a:t>
            </a:r>
            <a:r>
              <a:rPr lang="en-IN" b="0" i="0" dirty="0">
                <a:effectLst/>
              </a:rPr>
              <a:t> with </a:t>
            </a:r>
            <a:r>
              <a:rPr lang="en-IN" dirty="0">
                <a:solidFill>
                  <a:srgbClr val="00DC00"/>
                </a:solidFill>
              </a:rPr>
              <a:t>17 GHz radio contours</a:t>
            </a:r>
          </a:p>
          <a:p>
            <a:pPr algn="ctr"/>
            <a:r>
              <a:rPr lang="en-IN" dirty="0"/>
              <a:t>Right: Radio to X-ray SED </a:t>
            </a:r>
          </a:p>
          <a:p>
            <a:pPr algn="ctr"/>
            <a:r>
              <a:rPr lang="en-IN" i="1" dirty="0"/>
              <a:t>Perlman et al. (2019)</a:t>
            </a:r>
            <a:endParaRPr lang="en-US" i="1" dirty="0"/>
          </a:p>
        </p:txBody>
      </p:sp>
      <p:sp>
        <p:nvSpPr>
          <p:cNvPr id="6" name="TextBox 5">
            <a:extLst>
              <a:ext uri="{FF2B5EF4-FFF2-40B4-BE49-F238E27FC236}">
                <a16:creationId xmlns:a16="http://schemas.microsoft.com/office/drawing/2014/main" id="{52A9F571-190E-DF45-A172-B870455E7065}"/>
              </a:ext>
            </a:extLst>
          </p:cNvPr>
          <p:cNvSpPr txBox="1"/>
          <p:nvPr/>
        </p:nvSpPr>
        <p:spPr>
          <a:xfrm>
            <a:off x="838200" y="365125"/>
            <a:ext cx="2362200" cy="369332"/>
          </a:xfrm>
          <a:prstGeom prst="rect">
            <a:avLst/>
          </a:prstGeom>
          <a:noFill/>
        </p:spPr>
        <p:txBody>
          <a:bodyPr wrap="square">
            <a:spAutoFit/>
          </a:bodyPr>
          <a:lstStyle/>
          <a:p>
            <a:r>
              <a:rPr lang="en-IN" dirty="0">
                <a:solidFill>
                  <a:srgbClr val="FF0000"/>
                </a:solidFill>
              </a:rPr>
              <a:t>PKS 0637-752</a:t>
            </a:r>
            <a:r>
              <a:rPr lang="en-IN" dirty="0">
                <a:solidFill>
                  <a:srgbClr val="FF0000"/>
                </a:solidFill>
                <a:sym typeface="Wingdings" pitchFamily="2" charset="2"/>
              </a:rPr>
              <a:t> (</a:t>
            </a:r>
            <a:r>
              <a:rPr lang="en-IN" b="0" i="0" dirty="0">
                <a:solidFill>
                  <a:srgbClr val="FF0000"/>
                </a:solidFill>
                <a:effectLst/>
                <a:latin typeface="Times" pitchFamily="2" charset="0"/>
              </a:rPr>
              <a:t>X-ray)</a:t>
            </a:r>
            <a:endParaRPr lang="en-US" dirty="0">
              <a:solidFill>
                <a:srgbClr val="FF0000"/>
              </a:solidFill>
            </a:endParaRPr>
          </a:p>
        </p:txBody>
      </p:sp>
      <p:sp>
        <p:nvSpPr>
          <p:cNvPr id="7" name="TextBox 6">
            <a:extLst>
              <a:ext uri="{FF2B5EF4-FFF2-40B4-BE49-F238E27FC236}">
                <a16:creationId xmlns:a16="http://schemas.microsoft.com/office/drawing/2014/main" id="{A67BE102-67CE-E576-C2ED-B6995BD51B11}"/>
              </a:ext>
            </a:extLst>
          </p:cNvPr>
          <p:cNvSpPr txBox="1"/>
          <p:nvPr/>
        </p:nvSpPr>
        <p:spPr>
          <a:xfrm>
            <a:off x="838200" y="2818315"/>
            <a:ext cx="2362200" cy="369332"/>
          </a:xfrm>
          <a:prstGeom prst="rect">
            <a:avLst/>
          </a:prstGeom>
          <a:noFill/>
        </p:spPr>
        <p:txBody>
          <a:bodyPr wrap="square">
            <a:spAutoFit/>
          </a:bodyPr>
          <a:lstStyle/>
          <a:p>
            <a:r>
              <a:rPr lang="en-IN" dirty="0">
                <a:solidFill>
                  <a:srgbClr val="FF0000"/>
                </a:solidFill>
              </a:rPr>
              <a:t>PKS 0637-752 (</a:t>
            </a:r>
            <a:r>
              <a:rPr lang="en-IN" dirty="0">
                <a:solidFill>
                  <a:srgbClr val="FF0000"/>
                </a:solidFill>
                <a:latin typeface="Times" pitchFamily="2" charset="0"/>
              </a:rPr>
              <a:t>Optical</a:t>
            </a:r>
            <a:r>
              <a:rPr lang="en-IN" b="0" i="0" dirty="0">
                <a:solidFill>
                  <a:srgbClr val="FF0000"/>
                </a:solidFill>
                <a:effectLst/>
                <a:latin typeface="Times" pitchFamily="2" charset="0"/>
              </a:rPr>
              <a:t>)</a:t>
            </a:r>
            <a:endParaRPr lang="en-US" dirty="0">
              <a:solidFill>
                <a:srgbClr val="FF0000"/>
              </a:solidFill>
            </a:endParaRPr>
          </a:p>
        </p:txBody>
      </p:sp>
      <p:sp>
        <p:nvSpPr>
          <p:cNvPr id="8" name="Rectangle 7">
            <a:extLst>
              <a:ext uri="{FF2B5EF4-FFF2-40B4-BE49-F238E27FC236}">
                <a16:creationId xmlns:a16="http://schemas.microsoft.com/office/drawing/2014/main" id="{3FD551DC-BE6D-9F27-F621-4618F8BC3EFA}"/>
              </a:ext>
            </a:extLst>
          </p:cNvPr>
          <p:cNvSpPr/>
          <p:nvPr/>
        </p:nvSpPr>
        <p:spPr>
          <a:xfrm>
            <a:off x="108529" y="131629"/>
            <a:ext cx="569769" cy="5107856"/>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Rectangle 8">
            <a:extLst>
              <a:ext uri="{FF2B5EF4-FFF2-40B4-BE49-F238E27FC236}">
                <a16:creationId xmlns:a16="http://schemas.microsoft.com/office/drawing/2014/main" id="{0B3AD0AB-3BAC-81CD-840A-5B4B17DD7E91}"/>
              </a:ext>
            </a:extLst>
          </p:cNvPr>
          <p:cNvSpPr/>
          <p:nvPr/>
        </p:nvSpPr>
        <p:spPr>
          <a:xfrm>
            <a:off x="5025738" y="57880"/>
            <a:ext cx="294408" cy="991602"/>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9CCAF2F-8DB8-6844-5C00-BDBA9FC3EB6D}"/>
              </a:ext>
            </a:extLst>
          </p:cNvPr>
          <p:cNvSpPr/>
          <p:nvPr/>
        </p:nvSpPr>
        <p:spPr>
          <a:xfrm rot="5400000">
            <a:off x="2547067" y="572793"/>
            <a:ext cx="269812" cy="4071001"/>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1C9396-71AE-A05C-055B-2F65DBA6D616}"/>
              </a:ext>
            </a:extLst>
          </p:cNvPr>
          <p:cNvSpPr/>
          <p:nvPr/>
        </p:nvSpPr>
        <p:spPr>
          <a:xfrm rot="5400000">
            <a:off x="2563882" y="3081940"/>
            <a:ext cx="269812" cy="4071001"/>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3C3BA77-965B-787E-2FFE-8D9656CBAAA7}"/>
              </a:ext>
            </a:extLst>
          </p:cNvPr>
          <p:cNvCxnSpPr>
            <a:cxnSpLocks/>
          </p:cNvCxnSpPr>
          <p:nvPr/>
        </p:nvCxnSpPr>
        <p:spPr>
          <a:xfrm rot="5400000">
            <a:off x="1057275" y="4572866"/>
            <a:ext cx="0" cy="43815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EA16196-7E74-43A5-1365-D930725CA84F}"/>
              </a:ext>
            </a:extLst>
          </p:cNvPr>
          <p:cNvSpPr txBox="1"/>
          <p:nvPr/>
        </p:nvSpPr>
        <p:spPr>
          <a:xfrm>
            <a:off x="888713" y="4482130"/>
            <a:ext cx="450182" cy="369332"/>
          </a:xfrm>
          <a:prstGeom prst="rect">
            <a:avLst/>
          </a:prstGeom>
          <a:noFill/>
        </p:spPr>
        <p:txBody>
          <a:bodyPr wrap="square">
            <a:spAutoFit/>
          </a:bodyPr>
          <a:lstStyle/>
          <a:p>
            <a:r>
              <a:rPr lang="en-IN" dirty="0">
                <a:solidFill>
                  <a:srgbClr val="7030A0"/>
                </a:solidFill>
              </a:rPr>
              <a:t>3’’</a:t>
            </a:r>
            <a:endParaRPr lang="en-US" dirty="0">
              <a:solidFill>
                <a:srgbClr val="7030A0"/>
              </a:solidFill>
            </a:endParaRPr>
          </a:p>
        </p:txBody>
      </p:sp>
      <p:cxnSp>
        <p:nvCxnSpPr>
          <p:cNvPr id="18" name="Straight Connector 17">
            <a:extLst>
              <a:ext uri="{FF2B5EF4-FFF2-40B4-BE49-F238E27FC236}">
                <a16:creationId xmlns:a16="http://schemas.microsoft.com/office/drawing/2014/main" id="{F289C207-67A2-5A39-0460-2937BDA87F6B}"/>
              </a:ext>
            </a:extLst>
          </p:cNvPr>
          <p:cNvCxnSpPr>
            <a:cxnSpLocks/>
          </p:cNvCxnSpPr>
          <p:nvPr/>
        </p:nvCxnSpPr>
        <p:spPr>
          <a:xfrm rot="5400000">
            <a:off x="1057275" y="2029573"/>
            <a:ext cx="0" cy="438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B317B88-EDFF-60C0-2714-EF074B3D9306}"/>
              </a:ext>
            </a:extLst>
          </p:cNvPr>
          <p:cNvSpPr txBox="1"/>
          <p:nvPr/>
        </p:nvSpPr>
        <p:spPr>
          <a:xfrm>
            <a:off x="888713" y="1938837"/>
            <a:ext cx="450182" cy="369332"/>
          </a:xfrm>
          <a:prstGeom prst="rect">
            <a:avLst/>
          </a:prstGeom>
          <a:noFill/>
        </p:spPr>
        <p:txBody>
          <a:bodyPr wrap="square">
            <a:spAutoFit/>
          </a:bodyPr>
          <a:lstStyle/>
          <a:p>
            <a:r>
              <a:rPr lang="en-IN" dirty="0"/>
              <a:t>3’’</a:t>
            </a:r>
            <a:endParaRPr lang="en-US" dirty="0"/>
          </a:p>
        </p:txBody>
      </p:sp>
      <p:sp>
        <p:nvSpPr>
          <p:cNvPr id="3" name="TextBox 2">
            <a:extLst>
              <a:ext uri="{FF2B5EF4-FFF2-40B4-BE49-F238E27FC236}">
                <a16:creationId xmlns:a16="http://schemas.microsoft.com/office/drawing/2014/main" id="{FA853F79-6389-9239-93D9-7B6A73DA7D41}"/>
              </a:ext>
            </a:extLst>
          </p:cNvPr>
          <p:cNvSpPr txBox="1"/>
          <p:nvPr/>
        </p:nvSpPr>
        <p:spPr>
          <a:xfrm>
            <a:off x="11872705" y="6497455"/>
            <a:ext cx="319295" cy="369332"/>
          </a:xfrm>
          <a:prstGeom prst="rect">
            <a:avLst/>
          </a:prstGeom>
          <a:noFill/>
        </p:spPr>
        <p:txBody>
          <a:bodyPr wrap="square">
            <a:spAutoFit/>
          </a:bodyPr>
          <a:lstStyle/>
          <a:p>
            <a:r>
              <a:rPr lang="en-GB" i="1" dirty="0"/>
              <a:t>5</a:t>
            </a:r>
            <a:endParaRPr lang="en-US" dirty="0"/>
          </a:p>
        </p:txBody>
      </p:sp>
    </p:spTree>
    <p:extLst>
      <p:ext uri="{BB962C8B-B14F-4D97-AF65-F5344CB8AC3E}">
        <p14:creationId xmlns:p14="http://schemas.microsoft.com/office/powerpoint/2010/main" val="535075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B3D51-9381-8FCB-0968-7AA3CA648707}"/>
              </a:ext>
            </a:extLst>
          </p:cNvPr>
          <p:cNvSpPr>
            <a:spLocks noGrp="1"/>
          </p:cNvSpPr>
          <p:nvPr>
            <p:ph type="title"/>
          </p:nvPr>
        </p:nvSpPr>
        <p:spPr/>
        <p:txBody>
          <a:bodyPr/>
          <a:lstStyle/>
          <a:p>
            <a:r>
              <a:rPr lang="en-US" dirty="0"/>
              <a:t>Why </a:t>
            </a:r>
            <a:r>
              <a:rPr lang="en-US" dirty="0">
                <a:solidFill>
                  <a:srgbClr val="15EF26"/>
                </a:solidFill>
              </a:rPr>
              <a:t>LOFAR-VLBI</a:t>
            </a:r>
            <a:r>
              <a:rPr lang="en-US" dirty="0"/>
              <a:t>?</a:t>
            </a:r>
          </a:p>
        </p:txBody>
      </p:sp>
      <p:pic>
        <p:nvPicPr>
          <p:cNvPr id="5" name="Picture 4">
            <a:extLst>
              <a:ext uri="{FF2B5EF4-FFF2-40B4-BE49-F238E27FC236}">
                <a16:creationId xmlns:a16="http://schemas.microsoft.com/office/drawing/2014/main" id="{68430B18-6550-6C14-3E4D-5E0AD07AD699}"/>
              </a:ext>
            </a:extLst>
          </p:cNvPr>
          <p:cNvPicPr>
            <a:picLocks noChangeAspect="1"/>
          </p:cNvPicPr>
          <p:nvPr/>
        </p:nvPicPr>
        <p:blipFill>
          <a:blip r:embed="rId3"/>
          <a:stretch>
            <a:fillRect/>
          </a:stretch>
        </p:blipFill>
        <p:spPr>
          <a:xfrm>
            <a:off x="0" y="1412235"/>
            <a:ext cx="12192000" cy="4602800"/>
          </a:xfrm>
          <a:prstGeom prst="rect">
            <a:avLst/>
          </a:prstGeom>
        </p:spPr>
      </p:pic>
      <p:sp>
        <p:nvSpPr>
          <p:cNvPr id="10" name="TextBox 9">
            <a:extLst>
              <a:ext uri="{FF2B5EF4-FFF2-40B4-BE49-F238E27FC236}">
                <a16:creationId xmlns:a16="http://schemas.microsoft.com/office/drawing/2014/main" id="{AB11337D-500C-6BBD-3224-902D5FB4900C}"/>
              </a:ext>
            </a:extLst>
          </p:cNvPr>
          <p:cNvSpPr txBox="1"/>
          <p:nvPr/>
        </p:nvSpPr>
        <p:spPr>
          <a:xfrm>
            <a:off x="7104998" y="4324482"/>
            <a:ext cx="1498600" cy="369332"/>
          </a:xfrm>
          <a:prstGeom prst="rect">
            <a:avLst/>
          </a:prstGeom>
          <a:noFill/>
        </p:spPr>
        <p:txBody>
          <a:bodyPr wrap="square">
            <a:spAutoFit/>
          </a:bodyPr>
          <a:lstStyle/>
          <a:p>
            <a:r>
              <a:rPr lang="en-IN" dirty="0">
                <a:solidFill>
                  <a:srgbClr val="15EF26"/>
                </a:solidFill>
              </a:rPr>
              <a:t>With LOFAR!</a:t>
            </a:r>
            <a:endParaRPr lang="en-US" dirty="0">
              <a:solidFill>
                <a:srgbClr val="15EF26"/>
              </a:solidFill>
            </a:endParaRPr>
          </a:p>
        </p:txBody>
      </p:sp>
      <p:sp>
        <p:nvSpPr>
          <p:cNvPr id="7" name="TextBox 6">
            <a:extLst>
              <a:ext uri="{FF2B5EF4-FFF2-40B4-BE49-F238E27FC236}">
                <a16:creationId xmlns:a16="http://schemas.microsoft.com/office/drawing/2014/main" id="{F3005ADD-61F9-A288-7ECF-54A3EC68386F}"/>
              </a:ext>
            </a:extLst>
          </p:cNvPr>
          <p:cNvSpPr txBox="1"/>
          <p:nvPr/>
        </p:nvSpPr>
        <p:spPr>
          <a:xfrm>
            <a:off x="0" y="6015035"/>
            <a:ext cx="12192000" cy="923330"/>
          </a:xfrm>
          <a:prstGeom prst="rect">
            <a:avLst/>
          </a:prstGeom>
          <a:noFill/>
        </p:spPr>
        <p:txBody>
          <a:bodyPr wrap="square">
            <a:spAutoFit/>
          </a:bodyPr>
          <a:lstStyle/>
          <a:p>
            <a:pPr algn="ctr"/>
            <a:r>
              <a:rPr lang="en-IN" dirty="0"/>
              <a:t>Left : </a:t>
            </a:r>
            <a:r>
              <a:rPr lang="en-IN" dirty="0">
                <a:solidFill>
                  <a:srgbClr val="FFFF00"/>
                </a:solidFill>
              </a:rPr>
              <a:t>4C +19.44 </a:t>
            </a:r>
            <a:r>
              <a:rPr lang="en-IN" dirty="0"/>
              <a:t>in </a:t>
            </a:r>
            <a:r>
              <a:rPr lang="en-IN" dirty="0">
                <a:solidFill>
                  <a:srgbClr val="FF0301"/>
                </a:solidFill>
              </a:rPr>
              <a:t>Chandra X-Ray</a:t>
            </a:r>
            <a:r>
              <a:rPr lang="en-IN" dirty="0"/>
              <a:t> with </a:t>
            </a:r>
            <a:r>
              <a:rPr lang="en-IN" dirty="0">
                <a:solidFill>
                  <a:srgbClr val="15EF26"/>
                </a:solidFill>
              </a:rPr>
              <a:t>LOFAR radio contours</a:t>
            </a:r>
            <a:r>
              <a:rPr lang="en-IN" dirty="0"/>
              <a:t> overlaid </a:t>
            </a:r>
          </a:p>
          <a:p>
            <a:pPr algn="ctr"/>
            <a:r>
              <a:rPr lang="en-IN" dirty="0"/>
              <a:t>Right: MHz to GHz radio spectra of the jet.  </a:t>
            </a:r>
          </a:p>
          <a:p>
            <a:pPr algn="ctr"/>
            <a:r>
              <a:rPr lang="en-IN" i="1" dirty="0"/>
              <a:t>Adapted from Harris et al., (2019)</a:t>
            </a:r>
            <a:endParaRPr lang="en-US" i="1" dirty="0"/>
          </a:p>
        </p:txBody>
      </p:sp>
      <p:sp>
        <p:nvSpPr>
          <p:cNvPr id="6" name="Rectangle 5">
            <a:extLst>
              <a:ext uri="{FF2B5EF4-FFF2-40B4-BE49-F238E27FC236}">
                <a16:creationId xmlns:a16="http://schemas.microsoft.com/office/drawing/2014/main" id="{6A7535CF-E415-4034-2885-D8E7B653D1E4}"/>
              </a:ext>
            </a:extLst>
          </p:cNvPr>
          <p:cNvSpPr/>
          <p:nvPr/>
        </p:nvSpPr>
        <p:spPr>
          <a:xfrm>
            <a:off x="6795756" y="1825625"/>
            <a:ext cx="1779197" cy="3460750"/>
          </a:xfrm>
          <a:prstGeom prst="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FF0000"/>
                </a:solidFill>
              </a:rPr>
              <a:t>Without LOFAR</a:t>
            </a:r>
          </a:p>
        </p:txBody>
      </p:sp>
      <p:sp>
        <p:nvSpPr>
          <p:cNvPr id="3" name="Rectangle 2">
            <a:extLst>
              <a:ext uri="{FF2B5EF4-FFF2-40B4-BE49-F238E27FC236}">
                <a16:creationId xmlns:a16="http://schemas.microsoft.com/office/drawing/2014/main" id="{91F3D2F9-2EF3-2D22-5DCB-84D966C955FF}"/>
              </a:ext>
            </a:extLst>
          </p:cNvPr>
          <p:cNvSpPr/>
          <p:nvPr/>
        </p:nvSpPr>
        <p:spPr>
          <a:xfrm rot="1044880">
            <a:off x="2606581" y="3526286"/>
            <a:ext cx="149180" cy="20649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F0E6A4E-5BA7-EEFF-D7BB-6181FC203BA4}"/>
              </a:ext>
            </a:extLst>
          </p:cNvPr>
          <p:cNvSpPr/>
          <p:nvPr/>
        </p:nvSpPr>
        <p:spPr>
          <a:xfrm rot="1044880">
            <a:off x="2498435" y="3720276"/>
            <a:ext cx="161328" cy="437348"/>
          </a:xfrm>
          <a:prstGeom prst="rect">
            <a:avLst/>
          </a:prstGeom>
          <a:noFill/>
          <a:ln w="28575">
            <a:solidFill>
              <a:srgbClr val="FF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F7B239-8E2B-1AB3-8630-26972FB267B2}"/>
              </a:ext>
            </a:extLst>
          </p:cNvPr>
          <p:cNvSpPr/>
          <p:nvPr/>
        </p:nvSpPr>
        <p:spPr>
          <a:xfrm rot="1044880">
            <a:off x="2341974" y="4146276"/>
            <a:ext cx="161328" cy="536048"/>
          </a:xfrm>
          <a:prstGeom prst="rect">
            <a:avLst/>
          </a:prstGeom>
          <a:noFill/>
          <a:ln w="28575">
            <a:solidFill>
              <a:srgbClr val="008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F22E54-AF81-3456-1119-3C07AB79F116}"/>
              </a:ext>
            </a:extLst>
          </p:cNvPr>
          <p:cNvSpPr txBox="1"/>
          <p:nvPr/>
        </p:nvSpPr>
        <p:spPr>
          <a:xfrm>
            <a:off x="11872705" y="6497455"/>
            <a:ext cx="319295" cy="369332"/>
          </a:xfrm>
          <a:prstGeom prst="rect">
            <a:avLst/>
          </a:prstGeom>
          <a:noFill/>
        </p:spPr>
        <p:txBody>
          <a:bodyPr wrap="square">
            <a:spAutoFit/>
          </a:bodyPr>
          <a:lstStyle/>
          <a:p>
            <a:r>
              <a:rPr lang="en-GB" i="1" dirty="0"/>
              <a:t>6</a:t>
            </a:r>
            <a:endParaRPr lang="en-US" dirty="0"/>
          </a:p>
        </p:txBody>
      </p:sp>
    </p:spTree>
    <p:extLst>
      <p:ext uri="{BB962C8B-B14F-4D97-AF65-F5344CB8AC3E}">
        <p14:creationId xmlns:p14="http://schemas.microsoft.com/office/powerpoint/2010/main" val="32416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B3D51-9381-8FCB-0968-7AA3CA648707}"/>
              </a:ext>
            </a:extLst>
          </p:cNvPr>
          <p:cNvSpPr>
            <a:spLocks noGrp="1"/>
          </p:cNvSpPr>
          <p:nvPr>
            <p:ph type="title"/>
          </p:nvPr>
        </p:nvSpPr>
        <p:spPr/>
        <p:txBody>
          <a:bodyPr/>
          <a:lstStyle/>
          <a:p>
            <a:r>
              <a:rPr lang="en-US" dirty="0"/>
              <a:t>Why </a:t>
            </a:r>
            <a:r>
              <a:rPr lang="en-US" dirty="0">
                <a:solidFill>
                  <a:srgbClr val="15EF26"/>
                </a:solidFill>
              </a:rPr>
              <a:t>LOFAR-VLBI</a:t>
            </a:r>
            <a:r>
              <a:rPr lang="en-US" dirty="0"/>
              <a:t>?</a:t>
            </a:r>
          </a:p>
        </p:txBody>
      </p:sp>
      <p:pic>
        <p:nvPicPr>
          <p:cNvPr id="5" name="Picture 4">
            <a:extLst>
              <a:ext uri="{FF2B5EF4-FFF2-40B4-BE49-F238E27FC236}">
                <a16:creationId xmlns:a16="http://schemas.microsoft.com/office/drawing/2014/main" id="{68430B18-6550-6C14-3E4D-5E0AD07AD699}"/>
              </a:ext>
            </a:extLst>
          </p:cNvPr>
          <p:cNvPicPr>
            <a:picLocks noChangeAspect="1"/>
          </p:cNvPicPr>
          <p:nvPr/>
        </p:nvPicPr>
        <p:blipFill>
          <a:blip r:embed="rId3"/>
          <a:stretch>
            <a:fillRect/>
          </a:stretch>
        </p:blipFill>
        <p:spPr>
          <a:xfrm>
            <a:off x="0" y="1412235"/>
            <a:ext cx="12192000" cy="4602800"/>
          </a:xfrm>
          <a:prstGeom prst="rect">
            <a:avLst/>
          </a:prstGeom>
        </p:spPr>
      </p:pic>
      <p:sp>
        <p:nvSpPr>
          <p:cNvPr id="10" name="TextBox 9">
            <a:extLst>
              <a:ext uri="{FF2B5EF4-FFF2-40B4-BE49-F238E27FC236}">
                <a16:creationId xmlns:a16="http://schemas.microsoft.com/office/drawing/2014/main" id="{AB11337D-500C-6BBD-3224-902D5FB4900C}"/>
              </a:ext>
            </a:extLst>
          </p:cNvPr>
          <p:cNvSpPr txBox="1"/>
          <p:nvPr/>
        </p:nvSpPr>
        <p:spPr>
          <a:xfrm>
            <a:off x="7104998" y="4324482"/>
            <a:ext cx="1498600" cy="369332"/>
          </a:xfrm>
          <a:prstGeom prst="rect">
            <a:avLst/>
          </a:prstGeom>
          <a:noFill/>
        </p:spPr>
        <p:txBody>
          <a:bodyPr wrap="square">
            <a:spAutoFit/>
          </a:bodyPr>
          <a:lstStyle/>
          <a:p>
            <a:r>
              <a:rPr lang="en-IN" dirty="0">
                <a:solidFill>
                  <a:srgbClr val="15EF26"/>
                </a:solidFill>
              </a:rPr>
              <a:t>With LOFAR!</a:t>
            </a:r>
            <a:endParaRPr lang="en-US" dirty="0">
              <a:solidFill>
                <a:srgbClr val="15EF26"/>
              </a:solidFill>
            </a:endParaRPr>
          </a:p>
        </p:txBody>
      </p:sp>
      <p:sp>
        <p:nvSpPr>
          <p:cNvPr id="7" name="TextBox 6">
            <a:extLst>
              <a:ext uri="{FF2B5EF4-FFF2-40B4-BE49-F238E27FC236}">
                <a16:creationId xmlns:a16="http://schemas.microsoft.com/office/drawing/2014/main" id="{F3005ADD-61F9-A288-7ECF-54A3EC68386F}"/>
              </a:ext>
            </a:extLst>
          </p:cNvPr>
          <p:cNvSpPr txBox="1"/>
          <p:nvPr/>
        </p:nvSpPr>
        <p:spPr>
          <a:xfrm>
            <a:off x="0" y="6015035"/>
            <a:ext cx="12192000" cy="923330"/>
          </a:xfrm>
          <a:prstGeom prst="rect">
            <a:avLst/>
          </a:prstGeom>
          <a:noFill/>
        </p:spPr>
        <p:txBody>
          <a:bodyPr wrap="square">
            <a:spAutoFit/>
          </a:bodyPr>
          <a:lstStyle/>
          <a:p>
            <a:pPr algn="ctr"/>
            <a:r>
              <a:rPr lang="en-IN" dirty="0"/>
              <a:t>Left : </a:t>
            </a:r>
            <a:r>
              <a:rPr lang="en-IN" dirty="0">
                <a:solidFill>
                  <a:srgbClr val="FFFF00"/>
                </a:solidFill>
              </a:rPr>
              <a:t>4C +19.44 </a:t>
            </a:r>
            <a:r>
              <a:rPr lang="en-IN" dirty="0"/>
              <a:t>in </a:t>
            </a:r>
            <a:r>
              <a:rPr lang="en-IN" dirty="0">
                <a:solidFill>
                  <a:srgbClr val="FF0301"/>
                </a:solidFill>
              </a:rPr>
              <a:t>Chandra X-Ray</a:t>
            </a:r>
            <a:r>
              <a:rPr lang="en-IN" dirty="0"/>
              <a:t> with </a:t>
            </a:r>
            <a:r>
              <a:rPr lang="en-IN" dirty="0">
                <a:solidFill>
                  <a:srgbClr val="15EF26"/>
                </a:solidFill>
              </a:rPr>
              <a:t>LOFAR radio contours</a:t>
            </a:r>
            <a:r>
              <a:rPr lang="en-IN" dirty="0"/>
              <a:t> overlaid </a:t>
            </a:r>
          </a:p>
          <a:p>
            <a:pPr algn="ctr"/>
            <a:r>
              <a:rPr lang="en-IN" dirty="0"/>
              <a:t>Right: MHz to GHz radio spectra of the jet.  </a:t>
            </a:r>
          </a:p>
          <a:p>
            <a:pPr algn="ctr"/>
            <a:r>
              <a:rPr lang="en-IN" i="1" dirty="0"/>
              <a:t>Adapted from Harris et al., (2019)</a:t>
            </a:r>
            <a:endParaRPr lang="en-US" i="1" dirty="0"/>
          </a:p>
        </p:txBody>
      </p:sp>
      <p:sp>
        <p:nvSpPr>
          <p:cNvPr id="3" name="Rectangle 2">
            <a:extLst>
              <a:ext uri="{FF2B5EF4-FFF2-40B4-BE49-F238E27FC236}">
                <a16:creationId xmlns:a16="http://schemas.microsoft.com/office/drawing/2014/main" id="{91F3D2F9-2EF3-2D22-5DCB-84D966C955FF}"/>
              </a:ext>
            </a:extLst>
          </p:cNvPr>
          <p:cNvSpPr/>
          <p:nvPr/>
        </p:nvSpPr>
        <p:spPr>
          <a:xfrm rot="1044880">
            <a:off x="2606581" y="3526286"/>
            <a:ext cx="149180" cy="20649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F0E6A4E-5BA7-EEFF-D7BB-6181FC203BA4}"/>
              </a:ext>
            </a:extLst>
          </p:cNvPr>
          <p:cNvSpPr/>
          <p:nvPr/>
        </p:nvSpPr>
        <p:spPr>
          <a:xfrm rot="1044880">
            <a:off x="2498435" y="3720276"/>
            <a:ext cx="161328" cy="437348"/>
          </a:xfrm>
          <a:prstGeom prst="rect">
            <a:avLst/>
          </a:prstGeom>
          <a:noFill/>
          <a:ln w="28575">
            <a:solidFill>
              <a:srgbClr val="FF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F7B239-8E2B-1AB3-8630-26972FB267B2}"/>
              </a:ext>
            </a:extLst>
          </p:cNvPr>
          <p:cNvSpPr/>
          <p:nvPr/>
        </p:nvSpPr>
        <p:spPr>
          <a:xfrm rot="1044880">
            <a:off x="2341974" y="4146276"/>
            <a:ext cx="161328" cy="536048"/>
          </a:xfrm>
          <a:prstGeom prst="rect">
            <a:avLst/>
          </a:prstGeom>
          <a:noFill/>
          <a:ln w="28575">
            <a:solidFill>
              <a:srgbClr val="008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F22E54-AF81-3456-1119-3C07AB79F116}"/>
              </a:ext>
            </a:extLst>
          </p:cNvPr>
          <p:cNvSpPr txBox="1"/>
          <p:nvPr/>
        </p:nvSpPr>
        <p:spPr>
          <a:xfrm>
            <a:off x="11872705" y="6497455"/>
            <a:ext cx="319295" cy="369332"/>
          </a:xfrm>
          <a:prstGeom prst="rect">
            <a:avLst/>
          </a:prstGeom>
          <a:noFill/>
        </p:spPr>
        <p:txBody>
          <a:bodyPr wrap="square">
            <a:spAutoFit/>
          </a:bodyPr>
          <a:lstStyle/>
          <a:p>
            <a:r>
              <a:rPr lang="en-GB" i="1" dirty="0"/>
              <a:t>6</a:t>
            </a:r>
            <a:endParaRPr lang="en-US" dirty="0"/>
          </a:p>
        </p:txBody>
      </p:sp>
    </p:spTree>
    <p:extLst>
      <p:ext uri="{BB962C8B-B14F-4D97-AF65-F5344CB8AC3E}">
        <p14:creationId xmlns:p14="http://schemas.microsoft.com/office/powerpoint/2010/main" val="3667517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8097D-12E4-4368-16F7-6CF814EE6995}"/>
              </a:ext>
            </a:extLst>
          </p:cNvPr>
          <p:cNvSpPr>
            <a:spLocks noGrp="1"/>
          </p:cNvSpPr>
          <p:nvPr>
            <p:ph type="title"/>
          </p:nvPr>
        </p:nvSpPr>
        <p:spPr/>
        <p:txBody>
          <a:bodyPr/>
          <a:lstStyle/>
          <a:p>
            <a:r>
              <a:rPr lang="en-US" dirty="0"/>
              <a:t>Pilot Dataset</a:t>
            </a:r>
          </a:p>
        </p:txBody>
      </p:sp>
      <p:sp>
        <p:nvSpPr>
          <p:cNvPr id="3" name="Content Placeholder 2">
            <a:extLst>
              <a:ext uri="{FF2B5EF4-FFF2-40B4-BE49-F238E27FC236}">
                <a16:creationId xmlns:a16="http://schemas.microsoft.com/office/drawing/2014/main" id="{759BC1F9-C6BA-C10E-15EA-E521D89E088D}"/>
              </a:ext>
            </a:extLst>
          </p:cNvPr>
          <p:cNvSpPr>
            <a:spLocks noGrp="1"/>
          </p:cNvSpPr>
          <p:nvPr>
            <p:ph idx="1"/>
          </p:nvPr>
        </p:nvSpPr>
        <p:spPr>
          <a:xfrm>
            <a:off x="1212330" y="1581815"/>
            <a:ext cx="10515600" cy="4351338"/>
          </a:xfrm>
        </p:spPr>
        <p:txBody>
          <a:bodyPr/>
          <a:lstStyle/>
          <a:p>
            <a:r>
              <a:rPr lang="en-US" dirty="0"/>
              <a:t>Target: </a:t>
            </a:r>
            <a:r>
              <a:rPr lang="en-US" dirty="0">
                <a:solidFill>
                  <a:srgbClr val="15EF26"/>
                </a:solidFill>
              </a:rPr>
              <a:t>OJ287</a:t>
            </a:r>
          </a:p>
          <a:p>
            <a:r>
              <a:rPr lang="en-US" dirty="0">
                <a:solidFill>
                  <a:srgbClr val="15EF26"/>
                </a:solidFill>
              </a:rPr>
              <a:t>4 hour </a:t>
            </a:r>
            <a:r>
              <a:rPr lang="en-US" dirty="0"/>
              <a:t>observation</a:t>
            </a:r>
          </a:p>
          <a:p>
            <a:pPr lvl="1"/>
            <a:r>
              <a:rPr lang="en-US" dirty="0"/>
              <a:t>13 June 2019 </a:t>
            </a:r>
          </a:p>
          <a:p>
            <a:pPr lvl="1"/>
            <a:r>
              <a:rPr lang="en-US" dirty="0"/>
              <a:t>13 international stations</a:t>
            </a:r>
          </a:p>
          <a:p>
            <a:r>
              <a:rPr lang="en-US" dirty="0">
                <a:solidFill>
                  <a:srgbClr val="15EF26"/>
                </a:solidFill>
              </a:rPr>
              <a:t>5 TB </a:t>
            </a:r>
            <a:r>
              <a:rPr lang="en-US" dirty="0"/>
              <a:t>of data! </a:t>
            </a:r>
          </a:p>
          <a:p>
            <a:r>
              <a:rPr lang="en-US" dirty="0"/>
              <a:t>PI: Sean Mooney</a:t>
            </a:r>
          </a:p>
          <a:p>
            <a:pPr lvl="1"/>
            <a:endParaRPr lang="en-US" dirty="0"/>
          </a:p>
          <a:p>
            <a:endParaRPr lang="en-US" dirty="0"/>
          </a:p>
        </p:txBody>
      </p:sp>
      <p:sp>
        <p:nvSpPr>
          <p:cNvPr id="8" name="TextBox 7">
            <a:extLst>
              <a:ext uri="{FF2B5EF4-FFF2-40B4-BE49-F238E27FC236}">
                <a16:creationId xmlns:a16="http://schemas.microsoft.com/office/drawing/2014/main" id="{53CE3BE7-963A-CE32-2FBD-7897F57B09C7}"/>
              </a:ext>
            </a:extLst>
          </p:cNvPr>
          <p:cNvSpPr txBox="1"/>
          <p:nvPr/>
        </p:nvSpPr>
        <p:spPr>
          <a:xfrm>
            <a:off x="5830214" y="5529438"/>
            <a:ext cx="6124787" cy="738664"/>
          </a:xfrm>
          <a:prstGeom prst="rect">
            <a:avLst/>
          </a:prstGeom>
          <a:noFill/>
        </p:spPr>
        <p:txBody>
          <a:bodyPr wrap="square">
            <a:spAutoFit/>
          </a:bodyPr>
          <a:lstStyle/>
          <a:p>
            <a:pPr algn="ctr"/>
            <a:r>
              <a:rPr lang="en-IN" sz="1400" dirty="0"/>
              <a:t>Artist impression</a:t>
            </a:r>
          </a:p>
          <a:p>
            <a:pPr algn="ctr"/>
            <a:r>
              <a:rPr lang="en-IN" sz="1400" dirty="0"/>
              <a:t>https://</a:t>
            </a:r>
            <a:r>
              <a:rPr lang="en-IN" sz="1400" dirty="0" err="1"/>
              <a:t>www.</a:t>
            </a:r>
            <a:r>
              <a:rPr lang="en-IN" sz="1400" dirty="0" err="1">
                <a:solidFill>
                  <a:srgbClr val="15EF26"/>
                </a:solidFill>
              </a:rPr>
              <a:t>scientificeuropean</a:t>
            </a:r>
            <a:r>
              <a:rPr lang="en-IN" sz="1400" dirty="0" err="1"/>
              <a:t>.co.uk</a:t>
            </a:r>
            <a:r>
              <a:rPr lang="en-IN" sz="1400" dirty="0"/>
              <a:t>/sciences/space/flares-from-the-supermassive-binary-black-hole-oj-287-put-constraint-on-the-no-hair-theorem/</a:t>
            </a:r>
            <a:endParaRPr lang="en-US" sz="1400" i="1" dirty="0"/>
          </a:p>
        </p:txBody>
      </p:sp>
      <p:pic>
        <p:nvPicPr>
          <p:cNvPr id="9" name="Picture 2" descr="Artistic illustration of the binary black hole system in OJ287. The present analysis provides an improved estimate for the spin of the primary black hole.">
            <a:extLst>
              <a:ext uri="{FF2B5EF4-FFF2-40B4-BE49-F238E27FC236}">
                <a16:creationId xmlns:a16="http://schemas.microsoft.com/office/drawing/2014/main" id="{17EFF5D7-14D9-27DC-F60B-69181DE37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213" y="1412235"/>
            <a:ext cx="6124787" cy="4033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0AF131-E5B0-F259-3B5A-925FD38E6B4A}"/>
              </a:ext>
            </a:extLst>
          </p:cNvPr>
          <p:cNvSpPr txBox="1"/>
          <p:nvPr/>
        </p:nvSpPr>
        <p:spPr>
          <a:xfrm>
            <a:off x="11872705" y="6497455"/>
            <a:ext cx="319295" cy="369332"/>
          </a:xfrm>
          <a:prstGeom prst="rect">
            <a:avLst/>
          </a:prstGeom>
          <a:noFill/>
        </p:spPr>
        <p:txBody>
          <a:bodyPr wrap="square">
            <a:spAutoFit/>
          </a:bodyPr>
          <a:lstStyle/>
          <a:p>
            <a:r>
              <a:rPr lang="en-GB" i="1" dirty="0"/>
              <a:t>7</a:t>
            </a:r>
            <a:endParaRPr lang="en-US" dirty="0"/>
          </a:p>
        </p:txBody>
      </p:sp>
    </p:spTree>
    <p:extLst>
      <p:ext uri="{BB962C8B-B14F-4D97-AF65-F5344CB8AC3E}">
        <p14:creationId xmlns:p14="http://schemas.microsoft.com/office/powerpoint/2010/main" val="1728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8097D-12E4-4368-16F7-6CF814EE6995}"/>
              </a:ext>
            </a:extLst>
          </p:cNvPr>
          <p:cNvSpPr>
            <a:spLocks noGrp="1"/>
          </p:cNvSpPr>
          <p:nvPr>
            <p:ph type="title"/>
          </p:nvPr>
        </p:nvSpPr>
        <p:spPr/>
        <p:txBody>
          <a:bodyPr/>
          <a:lstStyle/>
          <a:p>
            <a:r>
              <a:rPr lang="en-US" dirty="0"/>
              <a:t>Pilot Dataset</a:t>
            </a:r>
          </a:p>
        </p:txBody>
      </p:sp>
      <p:sp>
        <p:nvSpPr>
          <p:cNvPr id="3" name="Content Placeholder 2">
            <a:extLst>
              <a:ext uri="{FF2B5EF4-FFF2-40B4-BE49-F238E27FC236}">
                <a16:creationId xmlns:a16="http://schemas.microsoft.com/office/drawing/2014/main" id="{759BC1F9-C6BA-C10E-15EA-E521D89E088D}"/>
              </a:ext>
            </a:extLst>
          </p:cNvPr>
          <p:cNvSpPr>
            <a:spLocks noGrp="1"/>
          </p:cNvSpPr>
          <p:nvPr>
            <p:ph idx="1"/>
          </p:nvPr>
        </p:nvSpPr>
        <p:spPr>
          <a:xfrm>
            <a:off x="1212330" y="1581815"/>
            <a:ext cx="10515600" cy="4351338"/>
          </a:xfrm>
        </p:spPr>
        <p:txBody>
          <a:bodyPr/>
          <a:lstStyle/>
          <a:p>
            <a:r>
              <a:rPr lang="en-US" dirty="0"/>
              <a:t>Target: </a:t>
            </a:r>
            <a:r>
              <a:rPr lang="en-US" dirty="0">
                <a:solidFill>
                  <a:srgbClr val="15EF26"/>
                </a:solidFill>
              </a:rPr>
              <a:t>OJ287</a:t>
            </a:r>
          </a:p>
          <a:p>
            <a:r>
              <a:rPr lang="en-US" dirty="0">
                <a:solidFill>
                  <a:srgbClr val="15EF26"/>
                </a:solidFill>
              </a:rPr>
              <a:t>4 hour </a:t>
            </a:r>
            <a:r>
              <a:rPr lang="en-US" dirty="0"/>
              <a:t>observation</a:t>
            </a:r>
          </a:p>
          <a:p>
            <a:pPr lvl="1"/>
            <a:r>
              <a:rPr lang="en-US" dirty="0"/>
              <a:t>13 June 2019 </a:t>
            </a:r>
          </a:p>
          <a:p>
            <a:pPr lvl="1"/>
            <a:r>
              <a:rPr lang="en-US" dirty="0"/>
              <a:t>13 international stations</a:t>
            </a:r>
          </a:p>
          <a:p>
            <a:r>
              <a:rPr lang="en-US" dirty="0">
                <a:solidFill>
                  <a:srgbClr val="15EF26"/>
                </a:solidFill>
              </a:rPr>
              <a:t>5 TB </a:t>
            </a:r>
            <a:r>
              <a:rPr lang="en-US" dirty="0"/>
              <a:t>of data! </a:t>
            </a:r>
          </a:p>
          <a:p>
            <a:r>
              <a:rPr lang="en-US" dirty="0"/>
              <a:t>PI: Sean Mooney</a:t>
            </a:r>
          </a:p>
          <a:p>
            <a:pPr lvl="1"/>
            <a:endParaRPr lang="en-US" dirty="0"/>
          </a:p>
          <a:p>
            <a:endParaRPr lang="en-US" dirty="0"/>
          </a:p>
        </p:txBody>
      </p:sp>
      <p:sp>
        <p:nvSpPr>
          <p:cNvPr id="7" name="TextBox 6">
            <a:extLst>
              <a:ext uri="{FF2B5EF4-FFF2-40B4-BE49-F238E27FC236}">
                <a16:creationId xmlns:a16="http://schemas.microsoft.com/office/drawing/2014/main" id="{CE5D5C75-FD37-8480-44A1-6D4BF86C4BED}"/>
              </a:ext>
            </a:extLst>
          </p:cNvPr>
          <p:cNvSpPr txBox="1"/>
          <p:nvPr/>
        </p:nvSpPr>
        <p:spPr>
          <a:xfrm>
            <a:off x="6006060" y="5641307"/>
            <a:ext cx="6096000" cy="1200329"/>
          </a:xfrm>
          <a:prstGeom prst="rect">
            <a:avLst/>
          </a:prstGeom>
          <a:noFill/>
        </p:spPr>
        <p:txBody>
          <a:bodyPr wrap="square">
            <a:spAutoFit/>
          </a:bodyPr>
          <a:lstStyle/>
          <a:p>
            <a:pPr algn="ctr"/>
            <a:r>
              <a:rPr lang="en-IN" dirty="0">
                <a:solidFill>
                  <a:srgbClr val="15EF26"/>
                </a:solidFill>
              </a:rPr>
              <a:t>OJ287</a:t>
            </a:r>
            <a:r>
              <a:rPr lang="en-IN" dirty="0"/>
              <a:t> in Chandra </a:t>
            </a:r>
            <a:r>
              <a:rPr lang="en-IN" b="0" i="0" dirty="0">
                <a:solidFill>
                  <a:srgbClr val="15EF26"/>
                </a:solidFill>
                <a:effectLst/>
              </a:rPr>
              <a:t>X-ray</a:t>
            </a:r>
            <a:r>
              <a:rPr lang="en-IN" b="0" i="0" dirty="0">
                <a:effectLst/>
              </a:rPr>
              <a:t> with </a:t>
            </a:r>
            <a:r>
              <a:rPr lang="en-IN" dirty="0">
                <a:solidFill>
                  <a:srgbClr val="FFFF00"/>
                </a:solidFill>
              </a:rPr>
              <a:t>VLA</a:t>
            </a:r>
            <a:r>
              <a:rPr lang="en-IN" b="0" i="0" dirty="0">
                <a:solidFill>
                  <a:srgbClr val="FFFF00"/>
                </a:solidFill>
                <a:effectLst/>
              </a:rPr>
              <a:t> contours</a:t>
            </a:r>
            <a:br>
              <a:rPr lang="en-IN" b="0" i="0" dirty="0">
                <a:solidFill>
                  <a:srgbClr val="FFFF00"/>
                </a:solidFill>
                <a:effectLst/>
              </a:rPr>
            </a:br>
            <a:r>
              <a:rPr lang="en-IN" b="0" i="0" dirty="0">
                <a:effectLst/>
              </a:rPr>
              <a:t>(Convolved with gaussian having FWHM=1.5’’)</a:t>
            </a:r>
            <a:br>
              <a:rPr lang="en-IN" dirty="0"/>
            </a:br>
            <a:r>
              <a:rPr lang="en-IN" b="0" i="1" dirty="0" err="1">
                <a:effectLst/>
              </a:rPr>
              <a:t>Marscher</a:t>
            </a:r>
            <a:r>
              <a:rPr lang="en-IN" b="0" i="1" dirty="0">
                <a:effectLst/>
              </a:rPr>
              <a:t>, A.P., </a:t>
            </a:r>
            <a:r>
              <a:rPr lang="en-IN" b="0" i="1" dirty="0" err="1">
                <a:effectLst/>
              </a:rPr>
              <a:t>Jorstad</a:t>
            </a:r>
            <a:r>
              <a:rPr lang="en-IN" b="0" i="1" dirty="0">
                <a:effectLst/>
              </a:rPr>
              <a:t>, S.G. (2011)</a:t>
            </a:r>
          </a:p>
          <a:p>
            <a:pPr algn="ctr"/>
            <a:endParaRPr lang="en-US" i="1" dirty="0"/>
          </a:p>
        </p:txBody>
      </p:sp>
      <p:sp>
        <p:nvSpPr>
          <p:cNvPr id="4" name="TextBox 3">
            <a:extLst>
              <a:ext uri="{FF2B5EF4-FFF2-40B4-BE49-F238E27FC236}">
                <a16:creationId xmlns:a16="http://schemas.microsoft.com/office/drawing/2014/main" id="{15AA429F-3447-3E12-D0EF-17CEADD1D557}"/>
              </a:ext>
            </a:extLst>
          </p:cNvPr>
          <p:cNvSpPr txBox="1"/>
          <p:nvPr/>
        </p:nvSpPr>
        <p:spPr>
          <a:xfrm>
            <a:off x="11872705" y="6497455"/>
            <a:ext cx="319295" cy="369332"/>
          </a:xfrm>
          <a:prstGeom prst="rect">
            <a:avLst/>
          </a:prstGeom>
          <a:noFill/>
        </p:spPr>
        <p:txBody>
          <a:bodyPr wrap="square">
            <a:spAutoFit/>
          </a:bodyPr>
          <a:lstStyle/>
          <a:p>
            <a:r>
              <a:rPr lang="en-GB" i="1" dirty="0"/>
              <a:t>7</a:t>
            </a:r>
            <a:endParaRPr lang="en-US" dirty="0"/>
          </a:p>
        </p:txBody>
      </p:sp>
      <p:pic>
        <p:nvPicPr>
          <p:cNvPr id="5" name="Picture 4">
            <a:extLst>
              <a:ext uri="{FF2B5EF4-FFF2-40B4-BE49-F238E27FC236}">
                <a16:creationId xmlns:a16="http://schemas.microsoft.com/office/drawing/2014/main" id="{35FF8974-A4BD-A343-79FD-FFD25A5C1A96}"/>
              </a:ext>
            </a:extLst>
          </p:cNvPr>
          <p:cNvPicPr>
            <a:picLocks noChangeAspect="1"/>
          </p:cNvPicPr>
          <p:nvPr/>
        </p:nvPicPr>
        <p:blipFill rotWithShape="1">
          <a:blip r:embed="rId3"/>
          <a:srcRect b="1369"/>
          <a:stretch/>
        </p:blipFill>
        <p:spPr>
          <a:xfrm>
            <a:off x="5721530" y="1186708"/>
            <a:ext cx="6310821" cy="4431183"/>
          </a:xfrm>
          <a:prstGeom prst="rect">
            <a:avLst/>
          </a:prstGeom>
        </p:spPr>
      </p:pic>
    </p:spTree>
    <p:extLst>
      <p:ext uri="{BB962C8B-B14F-4D97-AF65-F5344CB8AC3E}">
        <p14:creationId xmlns:p14="http://schemas.microsoft.com/office/powerpoint/2010/main" val="2612727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A429F-3447-3E12-D0EF-17CEADD1D557}"/>
              </a:ext>
            </a:extLst>
          </p:cNvPr>
          <p:cNvSpPr txBox="1"/>
          <p:nvPr/>
        </p:nvSpPr>
        <p:spPr>
          <a:xfrm>
            <a:off x="11872705" y="6497455"/>
            <a:ext cx="319295" cy="369332"/>
          </a:xfrm>
          <a:prstGeom prst="rect">
            <a:avLst/>
          </a:prstGeom>
          <a:noFill/>
        </p:spPr>
        <p:txBody>
          <a:bodyPr wrap="square">
            <a:spAutoFit/>
          </a:bodyPr>
          <a:lstStyle/>
          <a:p>
            <a:r>
              <a:rPr lang="en-GB" i="1" dirty="0"/>
              <a:t>7</a:t>
            </a:r>
            <a:endParaRPr lang="en-US" dirty="0"/>
          </a:p>
        </p:txBody>
      </p:sp>
      <p:sp>
        <p:nvSpPr>
          <p:cNvPr id="12" name="TextBox 11">
            <a:extLst>
              <a:ext uri="{FF2B5EF4-FFF2-40B4-BE49-F238E27FC236}">
                <a16:creationId xmlns:a16="http://schemas.microsoft.com/office/drawing/2014/main" id="{0633FB87-972A-4344-8A68-416FA9CC9C03}"/>
              </a:ext>
            </a:extLst>
          </p:cNvPr>
          <p:cNvSpPr txBox="1"/>
          <p:nvPr/>
        </p:nvSpPr>
        <p:spPr>
          <a:xfrm>
            <a:off x="15052" y="5596374"/>
            <a:ext cx="12176947" cy="646331"/>
          </a:xfrm>
          <a:prstGeom prst="rect">
            <a:avLst/>
          </a:prstGeom>
          <a:noFill/>
        </p:spPr>
        <p:txBody>
          <a:bodyPr wrap="square">
            <a:spAutoFit/>
          </a:bodyPr>
          <a:lstStyle/>
          <a:p>
            <a:pPr algn="ctr"/>
            <a:r>
              <a:rPr lang="en-IN" sz="1800" dirty="0">
                <a:effectLst/>
                <a:latin typeface="TeXGyrePagellaX"/>
              </a:rPr>
              <a:t>OJ287 imaged with </a:t>
            </a:r>
            <a:r>
              <a:rPr lang="en-IN" sz="1800" dirty="0">
                <a:solidFill>
                  <a:srgbClr val="15EF26"/>
                </a:solidFill>
                <a:effectLst/>
                <a:latin typeface="TeXGyrePagellaX"/>
              </a:rPr>
              <a:t>LOFAR at 6”</a:t>
            </a:r>
            <a:r>
              <a:rPr lang="en-IN" sz="1800" dirty="0">
                <a:effectLst/>
                <a:latin typeface="TeXGyrePagellaX"/>
              </a:rPr>
              <a:t> (</a:t>
            </a:r>
            <a:r>
              <a:rPr lang="en-IN" sz="1800" dirty="0">
                <a:solidFill>
                  <a:srgbClr val="F98D92"/>
                </a:solidFill>
                <a:effectLst/>
                <a:latin typeface="TeXGyrePagellaX"/>
              </a:rPr>
              <a:t>left</a:t>
            </a:r>
            <a:r>
              <a:rPr lang="en-IN" sz="1800" dirty="0">
                <a:effectLst/>
                <a:latin typeface="TeXGyrePagellaX"/>
              </a:rPr>
              <a:t>) and </a:t>
            </a:r>
            <a:r>
              <a:rPr lang="en-IN" sz="1800" dirty="0">
                <a:solidFill>
                  <a:srgbClr val="15EF26"/>
                </a:solidFill>
                <a:effectLst/>
                <a:latin typeface="TeXGyrePagellaX"/>
              </a:rPr>
              <a:t>at 4” </a:t>
            </a:r>
            <a:r>
              <a:rPr lang="en-IN" sz="1800" dirty="0">
                <a:effectLst/>
                <a:latin typeface="TeXGyrePagellaX"/>
              </a:rPr>
              <a:t>(</a:t>
            </a:r>
            <a:r>
              <a:rPr lang="en-IN" dirty="0">
                <a:solidFill>
                  <a:srgbClr val="F98D92"/>
                </a:solidFill>
                <a:latin typeface="TeXGyrePagellaX"/>
              </a:rPr>
              <a:t>right</a:t>
            </a:r>
            <a:r>
              <a:rPr lang="en-IN" sz="1800" dirty="0">
                <a:effectLst/>
                <a:latin typeface="TeXGyrePagellaX"/>
              </a:rPr>
              <a:t>) </a:t>
            </a:r>
            <a:br>
              <a:rPr lang="en-IN" dirty="0"/>
            </a:br>
            <a:r>
              <a:rPr lang="en-IN" sz="1800" i="1" dirty="0">
                <a:effectLst/>
              </a:rPr>
              <a:t>Mooney S. PhD Thesis (2020)</a:t>
            </a:r>
            <a:endParaRPr lang="en-IN" i="1" dirty="0"/>
          </a:p>
        </p:txBody>
      </p:sp>
      <p:sp>
        <p:nvSpPr>
          <p:cNvPr id="22" name="Title 1">
            <a:extLst>
              <a:ext uri="{FF2B5EF4-FFF2-40B4-BE49-F238E27FC236}">
                <a16:creationId xmlns:a16="http://schemas.microsoft.com/office/drawing/2014/main" id="{32B02B10-0C19-01F4-6B2C-8A50902A9BBF}"/>
              </a:ext>
            </a:extLst>
          </p:cNvPr>
          <p:cNvSpPr>
            <a:spLocks noGrp="1"/>
          </p:cNvSpPr>
          <p:nvPr>
            <p:ph type="title"/>
          </p:nvPr>
        </p:nvSpPr>
        <p:spPr>
          <a:xfrm>
            <a:off x="838200" y="6875"/>
            <a:ext cx="10515600" cy="1325563"/>
          </a:xfrm>
        </p:spPr>
        <p:txBody>
          <a:bodyPr/>
          <a:lstStyle/>
          <a:p>
            <a:r>
              <a:rPr lang="en-US" dirty="0"/>
              <a:t>Previous work</a:t>
            </a:r>
          </a:p>
        </p:txBody>
      </p:sp>
      <p:pic>
        <p:nvPicPr>
          <p:cNvPr id="3" name="Picture 2">
            <a:extLst>
              <a:ext uri="{FF2B5EF4-FFF2-40B4-BE49-F238E27FC236}">
                <a16:creationId xmlns:a16="http://schemas.microsoft.com/office/drawing/2014/main" id="{A2BEF157-AE57-B63E-A337-5BDA1C4C104B}"/>
              </a:ext>
            </a:extLst>
          </p:cNvPr>
          <p:cNvPicPr>
            <a:picLocks noChangeAspect="1"/>
          </p:cNvPicPr>
          <p:nvPr/>
        </p:nvPicPr>
        <p:blipFill>
          <a:blip r:embed="rId3"/>
          <a:stretch>
            <a:fillRect/>
          </a:stretch>
        </p:blipFill>
        <p:spPr>
          <a:xfrm>
            <a:off x="290507" y="1210718"/>
            <a:ext cx="5825948" cy="4235455"/>
          </a:xfrm>
          <a:prstGeom prst="rect">
            <a:avLst/>
          </a:prstGeom>
        </p:spPr>
      </p:pic>
      <p:pic>
        <p:nvPicPr>
          <p:cNvPr id="5" name="Picture 4">
            <a:extLst>
              <a:ext uri="{FF2B5EF4-FFF2-40B4-BE49-F238E27FC236}">
                <a16:creationId xmlns:a16="http://schemas.microsoft.com/office/drawing/2014/main" id="{41808EC8-CA64-F9FA-7084-E5F5CBE6ECF6}"/>
              </a:ext>
            </a:extLst>
          </p:cNvPr>
          <p:cNvPicPr>
            <a:picLocks noChangeAspect="1"/>
          </p:cNvPicPr>
          <p:nvPr/>
        </p:nvPicPr>
        <p:blipFill>
          <a:blip r:embed="rId4"/>
          <a:stretch>
            <a:fillRect/>
          </a:stretch>
        </p:blipFill>
        <p:spPr>
          <a:xfrm>
            <a:off x="6116455" y="1210718"/>
            <a:ext cx="5825948" cy="4235455"/>
          </a:xfrm>
          <a:prstGeom prst="rect">
            <a:avLst/>
          </a:prstGeom>
        </p:spPr>
      </p:pic>
    </p:spTree>
    <p:extLst>
      <p:ext uri="{BB962C8B-B14F-4D97-AF65-F5344CB8AC3E}">
        <p14:creationId xmlns:p14="http://schemas.microsoft.com/office/powerpoint/2010/main" val="34829279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33538</TotalTime>
  <Words>2836</Words>
  <Application>Microsoft Macintosh PowerPoint</Application>
  <PresentationFormat>Widescreen</PresentationFormat>
  <Paragraphs>504</Paragraphs>
  <Slides>39</Slides>
  <Notes>36</Notes>
  <HiddenSlides>3</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39</vt:i4>
      </vt:variant>
    </vt:vector>
  </HeadingPairs>
  <TitlesOfParts>
    <vt:vector size="58" baseType="lpstr">
      <vt:lpstr>-apple-system</vt:lpstr>
      <vt:lpstr>AdvOTb0c9bf5d</vt:lpstr>
      <vt:lpstr>AdvOTf9433e2d</vt:lpstr>
      <vt:lpstr>AdvOTf9433e2d+20</vt:lpstr>
      <vt:lpstr>AdvOTf9433e2d+fb</vt:lpstr>
      <vt:lpstr>Arial</vt:lpstr>
      <vt:lpstr>Arial</vt:lpstr>
      <vt:lpstr>Calibri</vt:lpstr>
      <vt:lpstr>Calibri Light</vt:lpstr>
      <vt:lpstr>Cambria Math</vt:lpstr>
      <vt:lpstr>Google Sans</vt:lpstr>
      <vt:lpstr>Linux Libertine</vt:lpstr>
      <vt:lpstr>NimbusSanL</vt:lpstr>
      <vt:lpstr>Roboto</vt:lpstr>
      <vt:lpstr>TeXGyrePagellaX</vt:lpstr>
      <vt:lpstr>Times</vt:lpstr>
      <vt:lpstr>Wingdings</vt:lpstr>
      <vt:lpstr>Office Theme</vt:lpstr>
      <vt:lpstr>1_Office Theme</vt:lpstr>
      <vt:lpstr>High-resolution low-frequency probes of X-ray emitting knots in blazar jets</vt:lpstr>
      <vt:lpstr>PowerPoint Presentation</vt:lpstr>
      <vt:lpstr>Knots in Jets</vt:lpstr>
      <vt:lpstr>PowerPoint Presentation</vt:lpstr>
      <vt:lpstr>Why LOFAR-VLBI?</vt:lpstr>
      <vt:lpstr>Why LOFAR-VLBI?</vt:lpstr>
      <vt:lpstr>Pilot Dataset</vt:lpstr>
      <vt:lpstr>Pilot Dataset</vt:lpstr>
      <vt:lpstr>Previous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LOFAR(144MHz) – VLA(1.4GHz)</vt:lpstr>
      <vt:lpstr>The journey so far…</vt:lpstr>
      <vt:lpstr>The road ahead…</vt:lpstr>
      <vt:lpstr>The road ahead…</vt:lpstr>
      <vt:lpstr>The road ahead…</vt:lpstr>
      <vt:lpstr>The road ahead…</vt:lpstr>
      <vt:lpstr>Thank You!</vt:lpstr>
      <vt:lpstr>PowerPoint Presentation</vt:lpstr>
      <vt:lpstr>PowerPoint Presentation</vt:lpstr>
      <vt:lpstr>PowerPoint Presentation</vt:lpstr>
      <vt:lpstr>PowerPoint Presentation</vt:lpstr>
      <vt:lpstr>Previous work</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Hrishikesh Shetgaonkar</dc:creator>
  <cp:lastModifiedBy>Hrishikesh Shetgaonkar</cp:lastModifiedBy>
  <cp:revision>204</cp:revision>
  <dcterms:created xsi:type="dcterms:W3CDTF">2022-10-07T07:28:29Z</dcterms:created>
  <dcterms:modified xsi:type="dcterms:W3CDTF">2024-06-07T06:31:18Z</dcterms:modified>
</cp:coreProperties>
</file>