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2"/>
  </p:notesMasterIdLst>
  <p:sldIdLst>
    <p:sldId id="317" r:id="rId2"/>
    <p:sldId id="370" r:id="rId3"/>
    <p:sldId id="319" r:id="rId4"/>
    <p:sldId id="320" r:id="rId5"/>
    <p:sldId id="364" r:id="rId6"/>
    <p:sldId id="330" r:id="rId7"/>
    <p:sldId id="354" r:id="rId8"/>
    <p:sldId id="353" r:id="rId9"/>
    <p:sldId id="356" r:id="rId10"/>
    <p:sldId id="355" r:id="rId11"/>
    <p:sldId id="357" r:id="rId12"/>
    <p:sldId id="358" r:id="rId13"/>
    <p:sldId id="367" r:id="rId14"/>
    <p:sldId id="360" r:id="rId15"/>
    <p:sldId id="338" r:id="rId16"/>
    <p:sldId id="340" r:id="rId17"/>
    <p:sldId id="339" r:id="rId18"/>
    <p:sldId id="372" r:id="rId19"/>
    <p:sldId id="341" r:id="rId20"/>
    <p:sldId id="373" r:id="rId21"/>
    <p:sldId id="342" r:id="rId22"/>
    <p:sldId id="368" r:id="rId23"/>
    <p:sldId id="374" r:id="rId24"/>
    <p:sldId id="343" r:id="rId25"/>
    <p:sldId id="347" r:id="rId26"/>
    <p:sldId id="361" r:id="rId27"/>
    <p:sldId id="348" r:id="rId28"/>
    <p:sldId id="350" r:id="rId29"/>
    <p:sldId id="369" r:id="rId30"/>
    <p:sldId id="365" r:id="rId31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2F6B"/>
    <a:srgbClr val="7EFFFF"/>
    <a:srgbClr val="00EDFF"/>
    <a:srgbClr val="00D12F"/>
    <a:srgbClr val="542608"/>
    <a:srgbClr val="193570"/>
    <a:srgbClr val="1B69AE"/>
    <a:srgbClr val="EEBAFF"/>
    <a:srgbClr val="002060"/>
    <a:srgbClr val="3030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640"/>
    <p:restoredTop sz="91840"/>
  </p:normalViewPr>
  <p:slideViewPr>
    <p:cSldViewPr snapToGrid="0">
      <p:cViewPr>
        <p:scale>
          <a:sx n="75" d="100"/>
          <a:sy n="75" d="100"/>
        </p:scale>
        <p:origin x="1504" y="6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7273E5-08B5-7549-ABBF-79B4C96CDA8F}" type="datetimeFigureOut">
              <a:rPr lang="en-NL" smtClean="0"/>
              <a:t>16/09/2025</a:t>
            </a:fld>
            <a:endParaRPr lang="en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BCE4A8-BE18-3740-BD99-6F5A6FC04E69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9084184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E4A8-BE18-3740-BD99-6F5A6FC04E69}" type="slidenum">
              <a:rPr lang="en-NL" smtClean="0"/>
              <a:t>1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39254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4BCE4A8-BE18-3740-BD99-6F5A6FC04E69}" type="slidenum">
              <a:rPr lang="en-NL" smtClean="0"/>
              <a:t>9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0532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13672740-31DA-9948-AA53-1C65593FB3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491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- thr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7F3FE910-40B2-A44D-909B-3478223C5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22181" y="373063"/>
            <a:ext cx="4559952" cy="263964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EC9639E7-5CE9-A14B-960C-0202746050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383406" y="373063"/>
            <a:ext cx="5959642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10" name="Tijdelijke aanduiding voor afbeelding 2">
            <a:extLst>
              <a:ext uri="{FF2B5EF4-FFF2-40B4-BE49-F238E27FC236}">
                <a16:creationId xmlns:a16="http://schemas.microsoft.com/office/drawing/2014/main" id="{D223DF54-B322-E34B-8485-D6C33E9F9E19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622181" y="3243715"/>
            <a:ext cx="4559952" cy="262527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059986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- tw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EC9639E7-5CE9-A14B-960C-0202746050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980172" y="719573"/>
            <a:ext cx="4689108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6" name="Tijdelijke aanduiding voor afbeelding 2">
            <a:extLst>
              <a:ext uri="{FF2B5EF4-FFF2-40B4-BE49-F238E27FC236}">
                <a16:creationId xmlns:a16="http://schemas.microsoft.com/office/drawing/2014/main" id="{40C1E3C9-96E4-A64D-8C34-0D31CA860832}"/>
              </a:ext>
            </a:extLst>
          </p:cNvPr>
          <p:cNvSpPr>
            <a:spLocks noGrp="1"/>
          </p:cNvSpPr>
          <p:nvPr>
            <p:ph type="pic" idx="11"/>
          </p:nvPr>
        </p:nvSpPr>
        <p:spPr>
          <a:xfrm>
            <a:off x="6570846" y="719573"/>
            <a:ext cx="4689108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343112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- ful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afbeelding 2">
            <a:extLst>
              <a:ext uri="{FF2B5EF4-FFF2-40B4-BE49-F238E27FC236}">
                <a16:creationId xmlns:a16="http://schemas.microsoft.com/office/drawing/2014/main" id="{EC9639E7-5CE9-A14B-960C-0202746050B6}"/>
              </a:ext>
            </a:extLst>
          </p:cNvPr>
          <p:cNvSpPr>
            <a:spLocks noGrp="1"/>
          </p:cNvSpPr>
          <p:nvPr>
            <p:ph type="pic" idx="10"/>
          </p:nvPr>
        </p:nvSpPr>
        <p:spPr>
          <a:xfrm>
            <a:off x="412282" y="661821"/>
            <a:ext cx="11263162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371622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le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442793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841902-81DA-AFEF-FA9E-02DB570C11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3811D7-41D1-7384-7CAF-A534F192C4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70F3FD-82AE-3B30-63E9-038A798BFD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5A5950-5315-6A2C-9CE9-CAFC6E157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Sanne Bloot - BCool 2023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3C3E2E-8D58-6B3B-90CC-63D4E1A1A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98F-A699-C44B-89A7-3884B9A8F7F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573697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62C9FD-FE08-449F-CA0C-3B2BB8953C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54D913-0E4D-4B97-D017-167E30C49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6CE0AD-2863-5917-07BE-0BEA9DC95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0339B8-FFB2-20B6-FD6D-F25D342F10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Sanne Bloot - BCool 2023</a:t>
            </a:r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8550A-5220-4327-A15F-01918B05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4798F-A699-C44B-89A7-3884B9A8F7F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1067469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2">
            <a:extLst>
              <a:ext uri="{FF2B5EF4-FFF2-40B4-BE49-F238E27FC236}">
                <a16:creationId xmlns:a16="http://schemas.microsoft.com/office/drawing/2014/main" id="{DCFD2D77-3304-3243-817E-52D774883E7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483600" y="0"/>
            <a:ext cx="3708400" cy="68580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09DBA22-0AC4-6546-B708-FFDE530A0B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1216" y="2300437"/>
            <a:ext cx="7842183" cy="1933075"/>
          </a:xfrm>
        </p:spPr>
        <p:txBody>
          <a:bodyPr anchor="b"/>
          <a:lstStyle>
            <a:lvl1pPr algn="l">
              <a:defRPr sz="6000"/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CD92848D-72A7-3C42-9B4B-81581DA19B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217" y="4456497"/>
            <a:ext cx="7842183" cy="84943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nl-NL" dirty="0"/>
          </a:p>
        </p:txBody>
      </p:sp>
      <p:pic>
        <p:nvPicPr>
          <p:cNvPr id="15" name="Afbeelding 14">
            <a:extLst>
              <a:ext uri="{FF2B5EF4-FFF2-40B4-BE49-F238E27FC236}">
                <a16:creationId xmlns:a16="http://schemas.microsoft.com/office/drawing/2014/main" id="{1EB43029-B593-2A4D-8367-98B69E904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217" y="6098406"/>
            <a:ext cx="3048000" cy="609600"/>
          </a:xfrm>
          <a:prstGeom prst="rect">
            <a:avLst/>
          </a:prstGeom>
        </p:spPr>
      </p:pic>
      <p:pic>
        <p:nvPicPr>
          <p:cNvPr id="16" name="Afbeelding 15">
            <a:extLst>
              <a:ext uri="{FF2B5EF4-FFF2-40B4-BE49-F238E27FC236}">
                <a16:creationId xmlns:a16="http://schemas.microsoft.com/office/drawing/2014/main" id="{7538FFA4-6136-C04A-AADA-BFF2D6A05B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216" y="2058402"/>
            <a:ext cx="13716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2119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7730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&amp; list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6BACC82B-D4C6-D74E-BF84-08A04799F1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64328" y="6176963"/>
            <a:ext cx="30480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4003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D101C39F-9A1D-9245-8E9B-ECBF6615B2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3683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list &amp; logo'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047D01-4DFF-C24E-A00C-8C1393AEEF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3FA52D22-2C7F-8A4F-9371-D886D4F9A59C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4681356" y="6265863"/>
            <a:ext cx="2089150" cy="520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8" name="Tijdelijke aanduiding voor afbeelding 5">
            <a:extLst>
              <a:ext uri="{FF2B5EF4-FFF2-40B4-BE49-F238E27FC236}">
                <a16:creationId xmlns:a16="http://schemas.microsoft.com/office/drawing/2014/main" id="{F8E7338F-C68A-E545-B595-FE878085720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973003" y="6265863"/>
            <a:ext cx="2089150" cy="520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l-NL"/>
          </a:p>
        </p:txBody>
      </p:sp>
      <p:sp>
        <p:nvSpPr>
          <p:cNvPr id="9" name="Tijdelijke aanduiding voor afbeelding 5">
            <a:extLst>
              <a:ext uri="{FF2B5EF4-FFF2-40B4-BE49-F238E27FC236}">
                <a16:creationId xmlns:a16="http://schemas.microsoft.com/office/drawing/2014/main" id="{ED712F41-0681-114A-B58D-7A71069B2BE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264650" y="6265863"/>
            <a:ext cx="2089150" cy="520700"/>
          </a:xfrm>
        </p:spPr>
        <p:txBody>
          <a:bodyPr/>
          <a:lstStyle/>
          <a:p>
            <a:r>
              <a:rPr lang="en-GB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0214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, list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1FE7290F-7A9B-7940-9783-0EF3B6639F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838425"/>
            <a:ext cx="6172200" cy="4022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CF78969-0D58-064C-82C0-0950D2E36F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838425"/>
            <a:ext cx="3932237" cy="403056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5551AE29-C9E4-CA4E-9A20-AFBF5ED957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31ACE209-501B-F648-B150-D3A2F7AAEC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32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79B529-F8B7-DA4E-B719-8C2F50313E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96766"/>
            <a:ext cx="10515600" cy="589066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23E61E59-F85E-6C4F-AAEC-C71278E98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0282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ECE424C-A9ED-2649-B798-92A317C6B8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35000" cy="6858000"/>
          </a:xfrm>
          <a:prstGeom prst="rect">
            <a:avLst/>
          </a:prstGeom>
        </p:spPr>
      </p:pic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08334859-DF52-7A45-B184-9F5CE7ACCE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667225"/>
            <a:ext cx="3932237" cy="174217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Tijdelijke aanduiding voor afbeelding 2">
            <a:extLst>
              <a:ext uri="{FF2B5EF4-FFF2-40B4-BE49-F238E27FC236}">
                <a16:creationId xmlns:a16="http://schemas.microsoft.com/office/drawing/2014/main" id="{7F3FE910-40B2-A44D-909B-3478223C51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622181" y="373063"/>
            <a:ext cx="4559952" cy="54959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nl-NL" dirty="0"/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AA8D6382-D963-144E-9884-7EB5B9400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03437"/>
            <a:ext cx="39338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987535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C804DE82-EF01-A248-A829-FAE1727E4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F987A07-622A-284A-8C4A-72FFCC54F7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nl-NL" dirty="0"/>
              <a:t>Tekststijl van het model bewerken
Tweede niveau
Derde niveau
Vierde niveau
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046216EA-D05C-A845-8433-69F940B67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endParaRPr lang="en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B13F2132-A97F-FA42-85A2-1E9EFC2634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r>
              <a:rPr lang="en-GB"/>
              <a:t>Sanne Bloot - BCool 2023</a:t>
            </a:r>
            <a:endParaRPr lang="en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30DBBC8-CAA6-6B42-9774-B019857D44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Source Sans Pro" panose="020B0503030403020204" pitchFamily="34" charset="0"/>
                <a:ea typeface="Source Sans Pro" panose="020B0503030403020204" pitchFamily="34" charset="0"/>
              </a:defRPr>
            </a:lvl1pPr>
          </a:lstStyle>
          <a:p>
            <a:fld id="{5194798F-A699-C44B-89A7-3884B9A8F7F8}" type="slidenum">
              <a:rPr lang="en-NL" smtClean="0"/>
              <a:t>‹#›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118098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Source Sans Pro" panose="020B0503030403020204" pitchFamily="34" charset="0"/>
          <a:ea typeface="Source Sans Pro" panose="020B0503030403020204" pitchFamily="34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1D17578-247A-BFC4-2B70-95F028739C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>
            <a:extLst>
              <a:ext uri="{FF2B5EF4-FFF2-40B4-BE49-F238E27FC236}">
                <a16:creationId xmlns:a16="http://schemas.microsoft.com/office/drawing/2014/main" id="{CC791A86-86F7-10C6-83F2-D2C9F694DF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63" y="-979715"/>
            <a:ext cx="12292149" cy="930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CAE6B4B-357B-CEF9-9ADC-863D9FFEA7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17599"/>
            <a:ext cx="9144000" cy="1591757"/>
          </a:xfrm>
        </p:spPr>
        <p:txBody>
          <a:bodyPr anchor="b">
            <a:noAutofit/>
          </a:bodyPr>
          <a:lstStyle/>
          <a:p>
            <a:r>
              <a:rPr lang="en-GB" sz="5400" dirty="0">
                <a:solidFill>
                  <a:srgbClr val="FFFFFF"/>
                </a:solidFill>
              </a:rPr>
              <a:t>Stars at low (to mid) frequencies</a:t>
            </a:r>
            <a:endParaRPr lang="en-NL" sz="5400" dirty="0">
              <a:solidFill>
                <a:srgbClr val="FFFFFF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AC1346B-F6C2-7A30-D1B5-0BD24AD81D53}"/>
              </a:ext>
            </a:extLst>
          </p:cNvPr>
          <p:cNvSpPr txBox="1"/>
          <p:nvPr/>
        </p:nvSpPr>
        <p:spPr>
          <a:xfrm>
            <a:off x="3109452" y="4765469"/>
            <a:ext cx="597309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NL" sz="2800" dirty="0">
                <a:solidFill>
                  <a:schemeClr val="bg1"/>
                </a:solidFill>
              </a:rPr>
              <a:t>Sanne Bloot</a:t>
            </a:r>
          </a:p>
          <a:p>
            <a:pPr algn="ctr"/>
            <a:endParaRPr lang="en-NL" sz="1400" dirty="0">
              <a:solidFill>
                <a:schemeClr val="bg1"/>
              </a:solidFill>
            </a:endParaRPr>
          </a:p>
          <a:p>
            <a:pPr algn="ctr"/>
            <a:r>
              <a:rPr lang="en-NL" sz="2000" dirty="0">
                <a:solidFill>
                  <a:schemeClr val="bg1"/>
                </a:solidFill>
              </a:rPr>
              <a:t>LFM 2025</a:t>
            </a:r>
          </a:p>
          <a:p>
            <a:pPr algn="ctr"/>
            <a:r>
              <a:rPr lang="en-NL" sz="2000" dirty="0">
                <a:solidFill>
                  <a:schemeClr val="bg1"/>
                </a:solidFill>
              </a:rPr>
              <a:t>26-09-2025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818485-84AF-FA8A-6FC2-AC18DC1C4A7D}"/>
              </a:ext>
            </a:extLst>
          </p:cNvPr>
          <p:cNvSpPr txBox="1"/>
          <p:nvPr/>
        </p:nvSpPr>
        <p:spPr>
          <a:xfrm>
            <a:off x="8843553" y="6119686"/>
            <a:ext cx="334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>
                <a:solidFill>
                  <a:schemeClr val="bg1">
                    <a:lumMod val="75000"/>
                  </a:schemeClr>
                </a:solidFill>
              </a:rPr>
              <a:t>Image credit: Daniëlle Futselaar</a:t>
            </a:r>
          </a:p>
        </p:txBody>
      </p:sp>
      <p:pic>
        <p:nvPicPr>
          <p:cNvPr id="1026" name="Picture 2" descr="Dutch Research Council (NWO) | NORFACE">
            <a:extLst>
              <a:ext uri="{FF2B5EF4-FFF2-40B4-BE49-F238E27FC236}">
                <a16:creationId xmlns:a16="http://schemas.microsoft.com/office/drawing/2014/main" id="{DEAB1D3F-A611-A3A7-0DC2-7699A03A20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492" y="5839717"/>
            <a:ext cx="495300" cy="803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BA92C06-F6CB-2286-03DD-944B986B4DB6}"/>
              </a:ext>
            </a:extLst>
          </p:cNvPr>
          <p:cNvSpPr txBox="1"/>
          <p:nvPr/>
        </p:nvSpPr>
        <p:spPr>
          <a:xfrm>
            <a:off x="754792" y="5940580"/>
            <a:ext cx="2723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VIDI Grant</a:t>
            </a:r>
          </a:p>
          <a:p>
            <a:r>
              <a:rPr lang="nl-NL" dirty="0">
                <a:solidFill>
                  <a:schemeClr val="bg1">
                    <a:lumMod val="75000"/>
                  </a:schemeClr>
                </a:solidFill>
              </a:rPr>
              <a:t>PI: </a:t>
            </a:r>
            <a:r>
              <a:rPr lang="nl-NL" dirty="0" err="1">
                <a:solidFill>
                  <a:schemeClr val="bg1">
                    <a:lumMod val="75000"/>
                  </a:schemeClr>
                </a:solidFill>
              </a:rPr>
              <a:t>Vedantham</a:t>
            </a:r>
            <a:endParaRPr lang="en-NL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69998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DF4E4-A642-D11D-7A0F-5E664CD9D1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Auroral emission – AU Mic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C8C9DB-5B4E-AB77-1B49-EE16203E1A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6500" y="1690688"/>
            <a:ext cx="5238750" cy="4191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C42D47-677D-EB9D-0497-21A9758D9F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7750" y="1690688"/>
            <a:ext cx="5238750" cy="4191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360C844-A49D-B016-8FC2-C4617CC34C16}"/>
              </a:ext>
            </a:extLst>
          </p:cNvPr>
          <p:cNvSpPr txBox="1"/>
          <p:nvPr/>
        </p:nvSpPr>
        <p:spPr>
          <a:xfrm>
            <a:off x="8941024" y="5938309"/>
            <a:ext cx="24127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Bloot et al. (2023)</a:t>
            </a:r>
          </a:p>
        </p:txBody>
      </p:sp>
    </p:spTree>
    <p:extLst>
      <p:ext uri="{BB962C8B-B14F-4D97-AF65-F5344CB8AC3E}">
        <p14:creationId xmlns:p14="http://schemas.microsoft.com/office/powerpoint/2010/main" val="26396624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4E065-1342-6082-51C2-2121E2B263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Auroral emission – AD Leo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4E1A3C-D84E-238D-0BC2-D04DD63E119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29200" y="6190193"/>
            <a:ext cx="5366808" cy="795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NL" sz="2400" dirty="0"/>
              <a:t>Zhang et al. (2023), Zarka et al. (2025)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EA23C44-7B01-E358-55EE-3DA345B91C89}"/>
              </a:ext>
            </a:extLst>
          </p:cNvPr>
          <p:cNvGrpSpPr/>
          <p:nvPr/>
        </p:nvGrpSpPr>
        <p:grpSpPr>
          <a:xfrm>
            <a:off x="2066925" y="1329267"/>
            <a:ext cx="8058150" cy="4881563"/>
            <a:chOff x="1962150" y="882327"/>
            <a:chExt cx="7772400" cy="368523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D17E133D-329C-214C-3AC7-51AF774F522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61618"/>
            <a:stretch>
              <a:fillRect/>
            </a:stretch>
          </p:blipFill>
          <p:spPr>
            <a:xfrm>
              <a:off x="1962150" y="882327"/>
              <a:ext cx="7772400" cy="239427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61FD0FB-71F5-016C-8D05-272FAC84CD4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59454" b="21917"/>
            <a:stretch>
              <a:fillRect/>
            </a:stretch>
          </p:blipFill>
          <p:spPr>
            <a:xfrm>
              <a:off x="1962150" y="3276600"/>
              <a:ext cx="7772400" cy="116205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10E2CB-7ECF-2773-25EA-55799A182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7557"/>
            <a:stretch>
              <a:fillRect/>
            </a:stretch>
          </p:blipFill>
          <p:spPr>
            <a:xfrm>
              <a:off x="1962150" y="4415162"/>
              <a:ext cx="7772400" cy="1524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809417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0C49EE-6FFF-828C-8C46-6D2F1D93C6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Star-planet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35B2FC-44B1-CD94-D1C9-9D3B5AEB01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6350" cy="4351338"/>
          </a:xfrm>
        </p:spPr>
        <p:txBody>
          <a:bodyPr/>
          <a:lstStyle/>
          <a:p>
            <a:r>
              <a:rPr lang="en-NL" dirty="0"/>
              <a:t>Magnetic interaction between a planet and its host star </a:t>
            </a:r>
          </a:p>
          <a:p>
            <a:pPr lvl="1"/>
            <a:r>
              <a:rPr lang="en-NL" dirty="0"/>
              <a:t>e.g. Zarka et al. (2001), Zarka (2007, 2018), Lanza (2012, 2013)</a:t>
            </a:r>
          </a:p>
          <a:p>
            <a:endParaRPr lang="en-NL" dirty="0"/>
          </a:p>
        </p:txBody>
      </p:sp>
      <p:pic>
        <p:nvPicPr>
          <p:cNvPr id="5" name="Picture 4" descr="A diagram of a solar system&#10;&#10;AI-generated content may be incorrect.">
            <a:extLst>
              <a:ext uri="{FF2B5EF4-FFF2-40B4-BE49-F238E27FC236}">
                <a16:creationId xmlns:a16="http://schemas.microsoft.com/office/drawing/2014/main" id="{5BB6B0F8-264B-97B6-EB5A-AFE0C2139E4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52941"/>
          <a:stretch>
            <a:fillRect/>
          </a:stretch>
        </p:blipFill>
        <p:spPr>
          <a:xfrm>
            <a:off x="7143750" y="1690688"/>
            <a:ext cx="4210050" cy="436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75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CA7411-B762-908F-F9EF-941DA30F15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B923F1-B0EB-A636-5A3B-FC5CF95BB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Star-planet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B32F80-5201-FF3F-723F-A49B2E18E7A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086350" cy="4351338"/>
          </a:xfrm>
        </p:spPr>
        <p:txBody>
          <a:bodyPr/>
          <a:lstStyle/>
          <a:p>
            <a:r>
              <a:rPr lang="en-NL" dirty="0"/>
              <a:t>Magnetic interaction between a planet and its host star </a:t>
            </a:r>
          </a:p>
          <a:p>
            <a:pPr lvl="1"/>
            <a:r>
              <a:rPr lang="en-NL" dirty="0"/>
              <a:t>e.g. Zarka et al. (2001), Zarka (2007, 2018), Lanza (2012, 2013)</a:t>
            </a:r>
          </a:p>
          <a:p>
            <a:r>
              <a:rPr lang="en-NL" dirty="0"/>
              <a:t>Suggestions, but difficult to confirm </a:t>
            </a:r>
          </a:p>
          <a:p>
            <a:pPr lvl="1"/>
            <a:r>
              <a:rPr lang="en-NL" dirty="0"/>
              <a:t>e.g. Perez-Torres et al. (2019), Vedantham et al. (2020), Pineda &amp; Villadsen (2023), Trigilio et al. (2023)</a:t>
            </a:r>
          </a:p>
          <a:p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1CF1E2D-7157-BD28-FC4F-E37A3F1F72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11043" y="1674359"/>
            <a:ext cx="5067300" cy="4038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E65D814-5A7A-46C7-B59C-2D303DE427A0}"/>
              </a:ext>
            </a:extLst>
          </p:cNvPr>
          <p:cNvSpPr txBox="1"/>
          <p:nvPr/>
        </p:nvSpPr>
        <p:spPr>
          <a:xfrm>
            <a:off x="9715500" y="5867400"/>
            <a:ext cx="1985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Trigilio et al. (2024)</a:t>
            </a:r>
          </a:p>
        </p:txBody>
      </p:sp>
    </p:spTree>
    <p:extLst>
      <p:ext uri="{BB962C8B-B14F-4D97-AF65-F5344CB8AC3E}">
        <p14:creationId xmlns:p14="http://schemas.microsoft.com/office/powerpoint/2010/main" val="2377089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D589C0-6F5C-0EAB-DB94-F92F9C69B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224742"/>
          </a:xfrm>
        </p:spPr>
        <p:txBody>
          <a:bodyPr anchor="t"/>
          <a:lstStyle/>
          <a:p>
            <a:r>
              <a:rPr lang="en-NL" dirty="0"/>
              <a:t>Sydney Radio Star Catalogue</a:t>
            </a:r>
            <a:br>
              <a:rPr lang="en-NL" dirty="0"/>
            </a:br>
            <a:r>
              <a:rPr lang="en-NL" sz="3600" dirty="0"/>
              <a:t>Driessen et al. (2024)</a:t>
            </a:r>
            <a:endParaRPr lang="en-NL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BB8800E-4A19-D0D0-2BBD-7FF658FCE9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49450" y="1842691"/>
            <a:ext cx="8293100" cy="384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314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8BFDAD-1397-33EB-4A2C-E949D77DC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31775"/>
            <a:ext cx="10515600" cy="1325563"/>
          </a:xfrm>
        </p:spPr>
        <p:txBody>
          <a:bodyPr/>
          <a:lstStyle/>
          <a:p>
            <a:r>
              <a:rPr lang="en-NL" dirty="0"/>
              <a:t>LOFAR image plane searches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41D446-A1BE-2E11-572D-ABA6927096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NL" dirty="0"/>
              <a:t>Callingham et al. (2020)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7E0852A-CA3B-99D5-A037-895435CB1E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40070"/>
          <a:stretch>
            <a:fillRect/>
          </a:stretch>
        </p:blipFill>
        <p:spPr>
          <a:xfrm>
            <a:off x="914400" y="2064280"/>
            <a:ext cx="5617243" cy="4110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B0C57E-BF3C-A60A-B273-21D4C8E200A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713" t="59930"/>
          <a:stretch>
            <a:fillRect/>
          </a:stretch>
        </p:blipFill>
        <p:spPr>
          <a:xfrm>
            <a:off x="6437855" y="2151346"/>
            <a:ext cx="5464843" cy="2747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530662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AFF45-226A-7CA1-CD40-2E7429A0F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767542"/>
          </a:xfrm>
        </p:spPr>
        <p:txBody>
          <a:bodyPr anchor="t"/>
          <a:lstStyle/>
          <a:p>
            <a:r>
              <a:rPr lang="en-NL" dirty="0"/>
              <a:t>V-LoTSS</a:t>
            </a:r>
            <a:br>
              <a:rPr lang="en-NL" dirty="0"/>
            </a:br>
            <a:r>
              <a:rPr lang="en-NL" sz="3600" dirty="0"/>
              <a:t>Callingham et al. (2023)</a:t>
            </a:r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396038-DA06-FD96-76CC-1125F63E81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7051" y="1690688"/>
            <a:ext cx="9037897" cy="4802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147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DD04B1-8D0A-A3D7-E2BF-3FE09FFE3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95008"/>
          </a:xfrm>
        </p:spPr>
        <p:txBody>
          <a:bodyPr anchor="t"/>
          <a:lstStyle/>
          <a:p>
            <a:r>
              <a:rPr lang="en-NL" dirty="0"/>
              <a:t>LOFAR dynamic spectra</a:t>
            </a:r>
            <a:br>
              <a:rPr lang="en-NL" dirty="0"/>
            </a:br>
            <a:r>
              <a:rPr lang="en-NL" sz="3600" dirty="0"/>
              <a:t>Tasse et al. (under review)</a:t>
            </a:r>
            <a:endParaRPr lang="en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3D3A221-3329-0B35-59AA-27E7AE7847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9701" y="1507068"/>
            <a:ext cx="6885138" cy="518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6591C3-1A55-A6F5-195D-C02344777516}"/>
              </a:ext>
            </a:extLst>
          </p:cNvPr>
          <p:cNvSpPr txBox="1"/>
          <p:nvPr/>
        </p:nvSpPr>
        <p:spPr>
          <a:xfrm>
            <a:off x="8009464" y="3752545"/>
            <a:ext cx="1788345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dirty="0"/>
              <a:t>Found by then Master student Roos Keers</a:t>
            </a:r>
          </a:p>
          <a:p>
            <a:endParaRPr lang="en-NL" dirty="0"/>
          </a:p>
          <a:p>
            <a:r>
              <a:rPr lang="en-NL" dirty="0"/>
              <a:t>Callingham, Tasse, Keers et al. (accepted)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81550931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16391C-7746-196E-53E1-D1004124E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708C69-F713-EE80-DDD4-FC9185E2F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2395008"/>
          </a:xfrm>
        </p:spPr>
        <p:txBody>
          <a:bodyPr anchor="t"/>
          <a:lstStyle/>
          <a:p>
            <a:r>
              <a:rPr lang="en-NL" dirty="0"/>
              <a:t>LOFAR dynamic spectra</a:t>
            </a:r>
            <a:br>
              <a:rPr lang="en-NL" dirty="0"/>
            </a:br>
            <a:r>
              <a:rPr lang="en-NL" sz="3600" dirty="0"/>
              <a:t>Tasse et al. (under review)</a:t>
            </a:r>
            <a:endParaRPr lang="en-NL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533B155-CC07-B335-C280-C1FE2212C3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69701" y="1507068"/>
            <a:ext cx="6885138" cy="5181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F485EC9-71E2-BD5E-34A4-9C1DFA259099}"/>
              </a:ext>
            </a:extLst>
          </p:cNvPr>
          <p:cNvSpPr txBox="1"/>
          <p:nvPr/>
        </p:nvSpPr>
        <p:spPr>
          <a:xfrm>
            <a:off x="8009464" y="3752545"/>
            <a:ext cx="1788345" cy="31393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NL" dirty="0"/>
              <a:t>Found by then Master student Roos Keers</a:t>
            </a:r>
          </a:p>
          <a:p>
            <a:endParaRPr lang="en-NL" dirty="0"/>
          </a:p>
          <a:p>
            <a:r>
              <a:rPr lang="en-NL" dirty="0"/>
              <a:t>Callingham, Tasse, Keers et al. (accepted)</a:t>
            </a:r>
          </a:p>
          <a:p>
            <a:endParaRPr lang="en-NL" dirty="0"/>
          </a:p>
          <a:p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239245A-D8AD-1EBE-488A-660271276C9A}"/>
              </a:ext>
            </a:extLst>
          </p:cNvPr>
          <p:cNvSpPr txBox="1"/>
          <p:nvPr/>
        </p:nvSpPr>
        <p:spPr>
          <a:xfrm>
            <a:off x="9913356" y="5596805"/>
            <a:ext cx="21949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sz="2000" dirty="0"/>
              <a:t>See Xiang Zhang’s talk for even lower frequencies</a:t>
            </a:r>
          </a:p>
        </p:txBody>
      </p:sp>
    </p:spTree>
    <p:extLst>
      <p:ext uri="{BB962C8B-B14F-4D97-AF65-F5344CB8AC3E}">
        <p14:creationId xmlns:p14="http://schemas.microsoft.com/office/powerpoint/2010/main" val="404532562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D3B4D1-2698-FDB4-052B-A0E1D7AA2A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First extrasolar type II burst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26458F-ACFF-CA3A-D9F2-ADD086F9C5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115" y="2166461"/>
            <a:ext cx="4569597" cy="3907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3D6905-07A2-C5F1-AB52-FCC8B707DA3F}"/>
              </a:ext>
            </a:extLst>
          </p:cNvPr>
          <p:cNvSpPr txBox="1"/>
          <p:nvPr/>
        </p:nvSpPr>
        <p:spPr>
          <a:xfrm>
            <a:off x="1179115" y="1574801"/>
            <a:ext cx="4461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Callingham, Tasse et al. (accepted)</a:t>
            </a:r>
          </a:p>
        </p:txBody>
      </p:sp>
    </p:spTree>
    <p:extLst>
      <p:ext uri="{BB962C8B-B14F-4D97-AF65-F5344CB8AC3E}">
        <p14:creationId xmlns:p14="http://schemas.microsoft.com/office/powerpoint/2010/main" val="1024294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C4439-FD3D-C55D-3A9B-F991A37EB7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Stars at low frequencies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FC620-9568-FEF5-F8F5-5DF2E55210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NL" dirty="0"/>
              <a:t>Space weather</a:t>
            </a:r>
          </a:p>
          <a:p>
            <a:r>
              <a:rPr lang="en-NL" dirty="0"/>
              <a:t>Stellar environment</a:t>
            </a:r>
          </a:p>
          <a:p>
            <a:r>
              <a:rPr lang="en-NL" dirty="0"/>
              <a:t>Exoplanet impact</a:t>
            </a:r>
          </a:p>
          <a:p>
            <a:r>
              <a:rPr lang="en-NL" dirty="0"/>
              <a:t>Exoplanet discovery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F68D731E-0566-F94E-DED8-63B24938D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66513"/>
            <a:ext cx="5814801" cy="2907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D7755C-56CC-241C-3CB7-74089A48A77B}"/>
              </a:ext>
            </a:extLst>
          </p:cNvPr>
          <p:cNvSpPr txBox="1"/>
          <p:nvPr/>
        </p:nvSpPr>
        <p:spPr>
          <a:xfrm>
            <a:off x="10093509" y="5073914"/>
            <a:ext cx="18172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</a:t>
            </a:r>
            <a:r>
              <a:rPr lang="en-NL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mage credit: ESA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303701330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FE129-E3CE-40BF-52B0-8E72368D0E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92CEC7-A648-0CF4-9901-053CD05DB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First extrasolar type II burst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F88CE21-8F85-ED58-F949-704DEA832D4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4"/>
          <a:stretch>
            <a:fillRect/>
          </a:stretch>
        </p:blipFill>
        <p:spPr bwMode="auto">
          <a:xfrm>
            <a:off x="6096000" y="1949086"/>
            <a:ext cx="5833566" cy="42823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3118C83-0326-97E5-AB6B-E8D221AFC7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9115" y="2166461"/>
            <a:ext cx="4569597" cy="390779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D6ACA8-AC35-744A-5A8E-5CEB9A819718}"/>
              </a:ext>
            </a:extLst>
          </p:cNvPr>
          <p:cNvSpPr txBox="1"/>
          <p:nvPr/>
        </p:nvSpPr>
        <p:spPr>
          <a:xfrm>
            <a:off x="1179115" y="1574801"/>
            <a:ext cx="44615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Callingham, Tasse et al. (accepted)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255E4E-71D0-FF95-77FE-A513A15771EB}"/>
              </a:ext>
            </a:extLst>
          </p:cNvPr>
          <p:cNvSpPr txBox="1"/>
          <p:nvPr/>
        </p:nvSpPr>
        <p:spPr>
          <a:xfrm>
            <a:off x="7332133" y="1574801"/>
            <a:ext cx="3565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Konijn et al. (under review)</a:t>
            </a:r>
          </a:p>
        </p:txBody>
      </p:sp>
    </p:spTree>
    <p:extLst>
      <p:ext uri="{BB962C8B-B14F-4D97-AF65-F5344CB8AC3E}">
        <p14:creationId xmlns:p14="http://schemas.microsoft.com/office/powerpoint/2010/main" val="1658213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0239E9-39A5-11E1-825F-0FE791C9A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Search for other bursts</a:t>
            </a:r>
            <a:br>
              <a:rPr lang="en-NL" dirty="0"/>
            </a:br>
            <a:r>
              <a:rPr lang="en-NL" sz="3600" dirty="0"/>
              <a:t>Konijn et al. (under review)</a:t>
            </a:r>
            <a:endParaRPr lang="en-NL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22D04A-0BA8-1328-76CD-2963EC96A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6932" y="1690688"/>
            <a:ext cx="7704667" cy="508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5770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12FED7-44FA-4479-4FAA-7039A83EB9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C3EE0E-0434-7E75-0795-8386066F7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854" y="2150268"/>
            <a:ext cx="4666146" cy="3641675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3A473143-395D-390B-E76F-B8CB31B1B2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Search for other bursts</a:t>
            </a:r>
            <a:br>
              <a:rPr lang="en-NL" dirty="0"/>
            </a:br>
            <a:r>
              <a:rPr lang="en-NL" sz="3600" dirty="0"/>
              <a:t>Konijn et al. (under review)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267553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17525B-66A5-EBD6-7D70-B0FAAC135F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25985B9-45C0-2821-8C2F-3F071C288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7654" y="2150269"/>
            <a:ext cx="4666146" cy="364167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F56A84D-1D8D-8940-1C44-61E922834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9854" y="2150268"/>
            <a:ext cx="4666146" cy="3641675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B78B5A6-5327-5A26-E2A7-8327A1B9C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NL" dirty="0"/>
              <a:t>Search for other bursts</a:t>
            </a:r>
            <a:br>
              <a:rPr lang="en-NL" dirty="0"/>
            </a:br>
            <a:r>
              <a:rPr lang="en-NL" sz="3600" dirty="0"/>
              <a:t>Konijn et al. (under review)</a:t>
            </a:r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9218632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6EFCF-5916-0635-2C6E-9AD025E1D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LOFAR snapshot imaging</a:t>
            </a:r>
            <a:br>
              <a:rPr lang="en-NL" dirty="0"/>
            </a:br>
            <a:r>
              <a:rPr lang="en-NL" sz="3600" dirty="0"/>
              <a:t>Bloot et al. (in prep)</a:t>
            </a:r>
            <a:endParaRPr lang="en-NL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415A0F0B-A70C-0C2A-9412-A4DDC1DEA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861456"/>
            <a:ext cx="5039722" cy="4212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29A2EFC7-7D31-61C6-F812-079CD1F82C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67541"/>
            <a:ext cx="5239544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79821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6A92C-92A0-AC75-FC14-DA8F87C403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Stellar wind constraints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80CC9-E410-72A4-925C-50D6C9CDE5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NL" dirty="0"/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B214D247-5F1C-284D-EAAA-5985F4A070B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8019" b="11229"/>
          <a:stretch>
            <a:fillRect/>
          </a:stretch>
        </p:blipFill>
        <p:spPr>
          <a:xfrm>
            <a:off x="1428439" y="1825625"/>
            <a:ext cx="9335121" cy="46672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B2D8867-1FCD-E4F4-3F5C-82E53A65FD56}"/>
              </a:ext>
            </a:extLst>
          </p:cNvPr>
          <p:cNvSpPr txBox="1"/>
          <p:nvPr/>
        </p:nvSpPr>
        <p:spPr>
          <a:xfrm>
            <a:off x="7264400" y="5571067"/>
            <a:ext cx="186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Bloot et al. (2025)</a:t>
            </a:r>
          </a:p>
        </p:txBody>
      </p:sp>
    </p:spTree>
    <p:extLst>
      <p:ext uri="{BB962C8B-B14F-4D97-AF65-F5344CB8AC3E}">
        <p14:creationId xmlns:p14="http://schemas.microsoft.com/office/powerpoint/2010/main" val="74960048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66DB1C-3F67-132B-C0C0-EA5064C260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Stellar wind constraints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770C280-2A8A-DFB6-25F9-4A0AB83F0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4132" y="1685925"/>
            <a:ext cx="6409267" cy="480695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EF6D0D3-F2C3-5B37-6D09-3B431BD85C31}"/>
              </a:ext>
            </a:extLst>
          </p:cNvPr>
          <p:cNvSpPr txBox="1"/>
          <p:nvPr/>
        </p:nvSpPr>
        <p:spPr>
          <a:xfrm>
            <a:off x="7560005" y="6308209"/>
            <a:ext cx="1863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Bloot et al. (2025)</a:t>
            </a:r>
          </a:p>
        </p:txBody>
      </p:sp>
    </p:spTree>
    <p:extLst>
      <p:ext uri="{BB962C8B-B14F-4D97-AF65-F5344CB8AC3E}">
        <p14:creationId xmlns:p14="http://schemas.microsoft.com/office/powerpoint/2010/main" val="3678849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56426-6388-0CBB-B0C3-E3C590680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Exoplanet interactions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EA479-3B6A-AB4F-2E84-B9BFF5578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22333" cy="4351338"/>
          </a:xfrm>
        </p:spPr>
        <p:txBody>
          <a:bodyPr/>
          <a:lstStyle/>
          <a:p>
            <a:r>
              <a:rPr lang="en-NL" dirty="0"/>
              <a:t>SPI suggested for GJ 1151 (Vedantham et al. 2020)</a:t>
            </a:r>
          </a:p>
          <a:p>
            <a:r>
              <a:rPr lang="en-NL" dirty="0"/>
              <a:t>No evidence for a short-period planet so far (Pope et al. 2020, Perger et al. 2021, Blanco-Pozo et al. 2023)</a:t>
            </a:r>
          </a:p>
          <a:p>
            <a:r>
              <a:rPr lang="en-NL" dirty="0"/>
              <a:t>Other LOFAR-detected stars studied thoroughly (e.g. Koo et al. 2025)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2E261A-38A7-C69D-625A-A86E322E8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476375"/>
            <a:ext cx="5854700" cy="501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1561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5FDB57-EE51-5916-2BAE-9BACB98272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Stars at low frequencies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3CAA88-C902-D872-68ED-4AFC01E231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121729" cy="4351338"/>
          </a:xfrm>
        </p:spPr>
        <p:txBody>
          <a:bodyPr/>
          <a:lstStyle/>
          <a:p>
            <a:r>
              <a:rPr lang="en-NL" dirty="0"/>
              <a:t>Characterise stellar environment</a:t>
            </a:r>
          </a:p>
          <a:p>
            <a:r>
              <a:rPr lang="en-NL" dirty="0"/>
              <a:t>Directly detect coronal mass ejections</a:t>
            </a:r>
          </a:p>
          <a:p>
            <a:r>
              <a:rPr lang="en-NL" dirty="0"/>
              <a:t>Measure magnetic fields</a:t>
            </a:r>
          </a:p>
          <a:p>
            <a:r>
              <a:rPr lang="en-NL" dirty="0"/>
              <a:t>Discover exoplanets?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8443C635-CB2C-E1FF-54B3-56EC56F6C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2073" y="1690688"/>
            <a:ext cx="5521197" cy="418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9A90ABC-8C6D-0DFE-B500-07312A606209}"/>
              </a:ext>
            </a:extLst>
          </p:cNvPr>
          <p:cNvSpPr txBox="1"/>
          <p:nvPr/>
        </p:nvSpPr>
        <p:spPr>
          <a:xfrm>
            <a:off x="8691153" y="5888594"/>
            <a:ext cx="3348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NL" dirty="0"/>
              <a:t>Image credit: Daniëlle Futselaar</a:t>
            </a:r>
          </a:p>
        </p:txBody>
      </p:sp>
    </p:spTree>
    <p:extLst>
      <p:ext uri="{BB962C8B-B14F-4D97-AF65-F5344CB8AC3E}">
        <p14:creationId xmlns:p14="http://schemas.microsoft.com/office/powerpoint/2010/main" val="41323939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90BF2-08C2-F66D-B929-E8FE6A99CD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CR Dra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2973C69-4119-8012-95D6-9248F74BC7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2594781"/>
            <a:ext cx="10515600" cy="281302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5FC05B-A6C8-2DDE-0EAE-07DB5727B839}"/>
              </a:ext>
            </a:extLst>
          </p:cNvPr>
          <p:cNvSpPr txBox="1"/>
          <p:nvPr/>
        </p:nvSpPr>
        <p:spPr>
          <a:xfrm>
            <a:off x="8923867" y="5038474"/>
            <a:ext cx="2264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Callingham et al. 2021</a:t>
            </a:r>
          </a:p>
        </p:txBody>
      </p:sp>
    </p:spTree>
    <p:extLst>
      <p:ext uri="{BB962C8B-B14F-4D97-AF65-F5344CB8AC3E}">
        <p14:creationId xmlns:p14="http://schemas.microsoft.com/office/powerpoint/2010/main" val="4512373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8659A-23B3-E711-D662-EFFF2848D2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The Sun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2106F4-117A-CD44-190E-36F4286970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r>
              <a:rPr lang="en-NL" dirty="0"/>
              <a:t>Plasma emission</a:t>
            </a:r>
          </a:p>
          <a:p>
            <a:r>
              <a:rPr lang="en-NL" dirty="0"/>
              <a:t>Traces local density</a:t>
            </a:r>
          </a:p>
          <a:p>
            <a:r>
              <a:rPr lang="en-NL" dirty="0"/>
              <a:t>Stochastic</a:t>
            </a:r>
          </a:p>
          <a:p>
            <a:r>
              <a:rPr lang="en-NL" dirty="0"/>
              <a:t>CMEs</a:t>
            </a:r>
          </a:p>
        </p:txBody>
      </p:sp>
      <p:pic>
        <p:nvPicPr>
          <p:cNvPr id="6" name="Picture 5" descr="A close-up of a diagram&#10;&#10;AI-generated content may be incorrect.">
            <a:extLst>
              <a:ext uri="{FF2B5EF4-FFF2-40B4-BE49-F238E27FC236}">
                <a16:creationId xmlns:a16="http://schemas.microsoft.com/office/drawing/2014/main" id="{59FC98F3-58FE-DC74-DBDA-E22A9E7F70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8912" y="2116667"/>
            <a:ext cx="8763088" cy="356561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BDB12C8-FFC6-CFEB-A68B-3869D8157A1B}"/>
              </a:ext>
            </a:extLst>
          </p:cNvPr>
          <p:cNvSpPr txBox="1"/>
          <p:nvPr/>
        </p:nvSpPr>
        <p:spPr>
          <a:xfrm>
            <a:off x="7542907" y="5682280"/>
            <a:ext cx="46490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NL" dirty="0"/>
              <a:t>Callingham et al. (2024)</a:t>
            </a:r>
          </a:p>
          <a:p>
            <a:pPr algn="r"/>
            <a:r>
              <a:rPr lang="en-NL" dirty="0"/>
              <a:t>Image credit: Rob Kavanagh and Joe Callingham</a:t>
            </a:r>
          </a:p>
        </p:txBody>
      </p:sp>
    </p:spTree>
    <p:extLst>
      <p:ext uri="{BB962C8B-B14F-4D97-AF65-F5344CB8AC3E}">
        <p14:creationId xmlns:p14="http://schemas.microsoft.com/office/powerpoint/2010/main" val="4025172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7015D5-CE3F-3219-680E-518E354028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Occurence rate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EA12ED3-2B85-821A-B6D6-FC41BE8D8A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084" y="1325563"/>
            <a:ext cx="6898766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5686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9F33F5-4B23-819C-5ED8-550307E6E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Jupiter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8CA878-E9BB-8256-06C4-C24D9EF4C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731933" cy="4667250"/>
          </a:xfrm>
        </p:spPr>
        <p:txBody>
          <a:bodyPr>
            <a:normAutofit/>
          </a:bodyPr>
          <a:lstStyle/>
          <a:p>
            <a:r>
              <a:rPr lang="en-NL" dirty="0"/>
              <a:t>Auroral emission</a:t>
            </a:r>
          </a:p>
          <a:p>
            <a:r>
              <a:rPr lang="en-NL" dirty="0"/>
              <a:t>Electron cyclotron maser instability (ECMI)</a:t>
            </a:r>
          </a:p>
          <a:p>
            <a:r>
              <a:rPr lang="en-NL" dirty="0"/>
              <a:t>Traces magnetic field strength</a:t>
            </a:r>
          </a:p>
          <a:p>
            <a:r>
              <a:rPr lang="en-GB" dirty="0"/>
              <a:t>P</a:t>
            </a:r>
            <a:r>
              <a:rPr lang="en-NL" dirty="0"/>
              <a:t>eriodic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EFE22087-EC22-AA07-B0D3-E159DDA104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4899" y="1527328"/>
            <a:ext cx="3937000" cy="223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Content Placeholder 3" descr="Diagram, engineering drawing&#10;&#10;Description automatically generated">
            <a:extLst>
              <a:ext uri="{FF2B5EF4-FFF2-40B4-BE49-F238E27FC236}">
                <a16:creationId xmlns:a16="http://schemas.microsoft.com/office/drawing/2014/main" id="{875FECBE-A76E-C74B-2D09-2B3317793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57" t="4667" b="75347"/>
          <a:stretch>
            <a:fillRect/>
          </a:stretch>
        </p:blipFill>
        <p:spPr>
          <a:xfrm>
            <a:off x="5655733" y="4399338"/>
            <a:ext cx="6758905" cy="19125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20FA480-49DF-23B1-1568-371932CFBD8F}"/>
              </a:ext>
            </a:extLst>
          </p:cNvPr>
          <p:cNvSpPr txBox="1"/>
          <p:nvPr/>
        </p:nvSpPr>
        <p:spPr>
          <a:xfrm>
            <a:off x="9856922" y="6092830"/>
            <a:ext cx="21984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Marques</a:t>
            </a:r>
            <a:r>
              <a:rPr lang="en-NL" dirty="0"/>
              <a:t> et al. (2017)</a:t>
            </a:r>
          </a:p>
          <a:p>
            <a:endParaRPr lang="en-NL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039972-27F6-D7E9-EEC8-B4598C31DF64}"/>
              </a:ext>
            </a:extLst>
          </p:cNvPr>
          <p:cNvSpPr txBox="1"/>
          <p:nvPr/>
        </p:nvSpPr>
        <p:spPr>
          <a:xfrm>
            <a:off x="9719121" y="3791492"/>
            <a:ext cx="1817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dirty="0"/>
              <a:t>Image credit: ESA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E641139B-8CB1-AE55-A15D-764BAAFB83B7}"/>
              </a:ext>
            </a:extLst>
          </p:cNvPr>
          <p:cNvSpPr txBox="1">
            <a:spLocks/>
          </p:cNvSpPr>
          <p:nvPr/>
        </p:nvSpPr>
        <p:spPr>
          <a:xfrm>
            <a:off x="838199" y="4243388"/>
            <a:ext cx="4614334" cy="46672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Source Sans Pro" panose="020B0503030403020204" pitchFamily="34" charset="0"/>
                <a:ea typeface="Source Sans Pro" panose="020B0503030403020204" pitchFamily="34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E</a:t>
            </a:r>
            <a:r>
              <a:rPr lang="en-NL" dirty="0"/>
              <a:t>.g. </a:t>
            </a:r>
            <a:r>
              <a:rPr lang="en-GB" dirty="0"/>
              <a:t>Burke &amp; Franklin (1955),</a:t>
            </a:r>
            <a:r>
              <a:rPr lang="en-NL" dirty="0"/>
              <a:t> Zarka &amp; Genovan (1983), Marques et al. (2017), Zarka et al. (2018)</a:t>
            </a:r>
          </a:p>
        </p:txBody>
      </p:sp>
    </p:spTree>
    <p:extLst>
      <p:ext uri="{BB962C8B-B14F-4D97-AF65-F5344CB8AC3E}">
        <p14:creationId xmlns:p14="http://schemas.microsoft.com/office/powerpoint/2010/main" val="2042939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F18E3-0CCE-BF07-BC6C-E54CF20D65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NL"/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A76520F2-06DC-4673-D1F8-C5A29A36D39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-59869" y="-324530"/>
            <a:ext cx="12317186" cy="7698242"/>
          </a:xfrm>
        </p:spPr>
      </p:pic>
    </p:spTree>
    <p:extLst>
      <p:ext uri="{BB962C8B-B14F-4D97-AF65-F5344CB8AC3E}">
        <p14:creationId xmlns:p14="http://schemas.microsoft.com/office/powerpoint/2010/main" val="5531254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5AED7-9C4F-9FA2-96D3-B58B22A9B9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Jupiter-Io interaction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C0AA4D-4F9F-C5CD-DAE4-A2F872D3C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827814" cy="4351338"/>
          </a:xfrm>
        </p:spPr>
        <p:txBody>
          <a:bodyPr/>
          <a:lstStyle/>
          <a:p>
            <a:r>
              <a:rPr lang="en-NL" dirty="0"/>
              <a:t>ECMI induced by a companion</a:t>
            </a:r>
          </a:p>
          <a:p>
            <a:r>
              <a:rPr lang="en-NL" dirty="0"/>
              <a:t>Periodic with orbit or beat period</a:t>
            </a:r>
          </a:p>
          <a:p>
            <a:r>
              <a:rPr lang="en-GB" dirty="0"/>
              <a:t>E</a:t>
            </a:r>
            <a:r>
              <a:rPr lang="en-NL" dirty="0"/>
              <a:t>.g. </a:t>
            </a:r>
            <a:r>
              <a:rPr lang="en-GB" dirty="0"/>
              <a:t>Goldreich and Lynden-Bell (1969),</a:t>
            </a:r>
            <a:r>
              <a:rPr lang="en-NL" dirty="0"/>
              <a:t> Zarka et al. (2001), Zarka (2007, 2018),</a:t>
            </a:r>
            <a:r>
              <a:rPr lang="en-GB" dirty="0"/>
              <a:t> </a:t>
            </a:r>
            <a:r>
              <a:rPr lang="en-GB" dirty="0" err="1"/>
              <a:t>Grießmeier</a:t>
            </a:r>
            <a:r>
              <a:rPr lang="en-GB" dirty="0"/>
              <a:t> et al. (2007), </a:t>
            </a:r>
            <a:r>
              <a:rPr lang="en-GB" dirty="0" err="1"/>
              <a:t>Grießmeier</a:t>
            </a:r>
            <a:r>
              <a:rPr lang="en-GB" dirty="0"/>
              <a:t> (2018)</a:t>
            </a:r>
            <a:endParaRPr lang="en-NL" dirty="0"/>
          </a:p>
          <a:p>
            <a:pPr marL="0" indent="0">
              <a:buNone/>
            </a:pPr>
            <a:endParaRPr lang="en-NL" dirty="0"/>
          </a:p>
          <a:p>
            <a:endParaRPr lang="en-NL" dirty="0"/>
          </a:p>
          <a:p>
            <a:endParaRPr lang="en-NL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CC18DA-6135-BC8F-EC92-51B434B830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6014" y="1690688"/>
            <a:ext cx="6100234" cy="3812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9393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4FC1-7877-2157-8FDC-AC1AB10C86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826816" cy="1325563"/>
          </a:xfrm>
        </p:spPr>
        <p:txBody>
          <a:bodyPr/>
          <a:lstStyle/>
          <a:p>
            <a:r>
              <a:rPr lang="en-NL" dirty="0"/>
              <a:t>Solar-type bursts – Proxima Centauri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56EFFB-5608-AB64-8E3C-3F85222A516A}"/>
              </a:ext>
            </a:extLst>
          </p:cNvPr>
          <p:cNvSpPr txBox="1"/>
          <p:nvPr/>
        </p:nvSpPr>
        <p:spPr>
          <a:xfrm>
            <a:off x="9571238" y="5214409"/>
            <a:ext cx="2093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Zic et al. (2020)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14B576-0C31-A3AA-6063-0005C90FF800}"/>
              </a:ext>
            </a:extLst>
          </p:cNvPr>
          <p:cNvGrpSpPr>
            <a:grpSpLocks noChangeAspect="1"/>
          </p:cNvGrpSpPr>
          <p:nvPr/>
        </p:nvGrpSpPr>
        <p:grpSpPr>
          <a:xfrm>
            <a:off x="703996" y="2365581"/>
            <a:ext cx="11437202" cy="2921945"/>
            <a:chOff x="2614979" y="1378366"/>
            <a:chExt cx="6962041" cy="177864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6DE6C4F-E10F-2790-4F76-52AE972925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b="68679"/>
            <a:stretch>
              <a:fillRect/>
            </a:stretch>
          </p:blipFill>
          <p:spPr>
            <a:xfrm>
              <a:off x="2614979" y="1378366"/>
              <a:ext cx="6962041" cy="1601901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CC08B83-A126-F400-CA5D-00B449577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96544"/>
            <a:stretch>
              <a:fillRect/>
            </a:stretch>
          </p:blipFill>
          <p:spPr>
            <a:xfrm>
              <a:off x="2614979" y="2980267"/>
              <a:ext cx="6962041" cy="17674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771503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AE72FB-E8EA-B436-CDAE-FAA9A05875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Solar-type bursts – AD Leo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8903712-4750-256E-268D-B8960F9EB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724025"/>
            <a:ext cx="6553200" cy="4089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046C49-148E-A7EF-82B4-6146BCA41CCF}"/>
              </a:ext>
            </a:extLst>
          </p:cNvPr>
          <p:cNvSpPr txBox="1"/>
          <p:nvPr/>
        </p:nvSpPr>
        <p:spPr>
          <a:xfrm>
            <a:off x="6727389" y="5885920"/>
            <a:ext cx="2645211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Mohan et al. (2024)</a:t>
            </a:r>
          </a:p>
          <a:p>
            <a:endParaRPr lang="en-NL" dirty="0"/>
          </a:p>
        </p:txBody>
      </p:sp>
    </p:spTree>
    <p:extLst>
      <p:ext uri="{BB962C8B-B14F-4D97-AF65-F5344CB8AC3E}">
        <p14:creationId xmlns:p14="http://schemas.microsoft.com/office/powerpoint/2010/main" val="16841851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5AA09-5F0B-D542-4AF4-008112C0AE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NL" dirty="0"/>
              <a:t>Auroral emission – UV Ceti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3C2420-018E-5E79-24E2-AB2AF5C49D79}"/>
              </a:ext>
            </a:extLst>
          </p:cNvPr>
          <p:cNvGrpSpPr/>
          <p:nvPr/>
        </p:nvGrpSpPr>
        <p:grpSpPr>
          <a:xfrm>
            <a:off x="647700" y="2282825"/>
            <a:ext cx="11385550" cy="3540997"/>
            <a:chOff x="1425755" y="6241774"/>
            <a:chExt cx="10312400" cy="273065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720368B-14C6-6582-C688-C782263706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6077" t="57462" r="14333" b="29156"/>
            <a:stretch>
              <a:fillRect/>
            </a:stretch>
          </p:blipFill>
          <p:spPr>
            <a:xfrm>
              <a:off x="1425755" y="6241774"/>
              <a:ext cx="10312400" cy="2453651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BA1C0145-2E3E-E7C6-A420-CD3E6A62FB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l="9177" t="85038" r="16656" b="13451"/>
            <a:stretch>
              <a:fillRect/>
            </a:stretch>
          </p:blipFill>
          <p:spPr>
            <a:xfrm>
              <a:off x="1827364" y="8695425"/>
              <a:ext cx="9609826" cy="277005"/>
            </a:xfrm>
            <a:prstGeom prst="rect">
              <a:avLst/>
            </a:prstGeom>
          </p:spPr>
        </p:pic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19BC69D-DEC3-4ECB-042A-3D45FFC58211}"/>
              </a:ext>
            </a:extLst>
          </p:cNvPr>
          <p:cNvSpPr txBox="1"/>
          <p:nvPr/>
        </p:nvSpPr>
        <p:spPr>
          <a:xfrm>
            <a:off x="9607187" y="5644218"/>
            <a:ext cx="20937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NL" sz="2400" dirty="0"/>
              <a:t>Zic et al. (2019)</a:t>
            </a:r>
          </a:p>
        </p:txBody>
      </p:sp>
    </p:spTree>
    <p:extLst>
      <p:ext uri="{BB962C8B-B14F-4D97-AF65-F5344CB8AC3E}">
        <p14:creationId xmlns:p14="http://schemas.microsoft.com/office/powerpoint/2010/main" val="3951397968"/>
      </p:ext>
    </p:extLst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62088</TotalTime>
  <Words>645</Words>
  <Application>Microsoft Macintosh PowerPoint</Application>
  <PresentationFormat>Widescreen</PresentationFormat>
  <Paragraphs>98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Source Sans Pro</vt:lpstr>
      <vt:lpstr>Kantoorthema</vt:lpstr>
      <vt:lpstr>Stars at low (to mid) frequencies</vt:lpstr>
      <vt:lpstr>Stars at low frequencies</vt:lpstr>
      <vt:lpstr>The Sun</vt:lpstr>
      <vt:lpstr>Jupiter</vt:lpstr>
      <vt:lpstr>PowerPoint Presentation</vt:lpstr>
      <vt:lpstr>Jupiter-Io interaction</vt:lpstr>
      <vt:lpstr>Solar-type bursts – Proxima Centauri</vt:lpstr>
      <vt:lpstr>Solar-type bursts – AD Leo</vt:lpstr>
      <vt:lpstr>Auroral emission – UV Ceti</vt:lpstr>
      <vt:lpstr>Auroral emission – AU Mic</vt:lpstr>
      <vt:lpstr>Auroral emission – AD Leo</vt:lpstr>
      <vt:lpstr>Star-planet interactions</vt:lpstr>
      <vt:lpstr>Star-planet interactions</vt:lpstr>
      <vt:lpstr>Sydney Radio Star Catalogue Driessen et al. (2024)</vt:lpstr>
      <vt:lpstr>LOFAR image plane searches</vt:lpstr>
      <vt:lpstr>V-LoTSS Callingham et al. (2023)</vt:lpstr>
      <vt:lpstr>LOFAR dynamic spectra Tasse et al. (under review)</vt:lpstr>
      <vt:lpstr>LOFAR dynamic spectra Tasse et al. (under review)</vt:lpstr>
      <vt:lpstr>First extrasolar type II burst</vt:lpstr>
      <vt:lpstr>First extrasolar type II burst</vt:lpstr>
      <vt:lpstr>Search for other bursts Konijn et al. (under review)</vt:lpstr>
      <vt:lpstr>Search for other bursts Konijn et al. (under review)</vt:lpstr>
      <vt:lpstr>Search for other bursts Konijn et al. (under review)</vt:lpstr>
      <vt:lpstr>LOFAR snapshot imaging Bloot et al. (in prep)</vt:lpstr>
      <vt:lpstr>Stellar wind constraints</vt:lpstr>
      <vt:lpstr>Stellar wind constraints</vt:lpstr>
      <vt:lpstr>Exoplanet interactions</vt:lpstr>
      <vt:lpstr>Stars at low frequencies</vt:lpstr>
      <vt:lpstr>CR Dra</vt:lpstr>
      <vt:lpstr>Occurence rate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radio star  AU Microscopii</dc:title>
  <dc:creator>Sanne Bloot</dc:creator>
  <cp:lastModifiedBy>Sanne Bloot</cp:lastModifiedBy>
  <cp:revision>38</cp:revision>
  <dcterms:created xsi:type="dcterms:W3CDTF">2023-04-11T07:44:57Z</dcterms:created>
  <dcterms:modified xsi:type="dcterms:W3CDTF">2025-09-26T06:19:16Z</dcterms:modified>
</cp:coreProperties>
</file>