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5"/>
  </p:notesMasterIdLst>
  <p:sldIdLst>
    <p:sldId id="256" r:id="rId2"/>
    <p:sldId id="257" r:id="rId3"/>
    <p:sldId id="259" r:id="rId4"/>
    <p:sldId id="261" r:id="rId5"/>
    <p:sldId id="262" r:id="rId6"/>
    <p:sldId id="263" r:id="rId7"/>
    <p:sldId id="258" r:id="rId8"/>
    <p:sldId id="260" r:id="rId9"/>
    <p:sldId id="285" r:id="rId10"/>
    <p:sldId id="266" r:id="rId11"/>
    <p:sldId id="267" r:id="rId12"/>
    <p:sldId id="286" r:id="rId13"/>
    <p:sldId id="284" r:id="rId1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3"/>
    <p:restoredTop sz="94672"/>
  </p:normalViewPr>
  <p:slideViewPr>
    <p:cSldViewPr snapToGrid="0">
      <p:cViewPr>
        <p:scale>
          <a:sx n="110" d="100"/>
          <a:sy n="110" d="100"/>
        </p:scale>
        <p:origin x="456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2:notes"/>
          <p:cNvSpPr txBox="1">
            <a:spLocks noGrp="1"/>
          </p:cNvSpPr>
          <p:nvPr>
            <p:ph type="body" idx="1"/>
          </p:nvPr>
        </p:nvSpPr>
        <p:spPr>
          <a:xfrm>
            <a:off x="685802" y="4400555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2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4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4f33bdf1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314f33bdf1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4f33bdf1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14f33bdf1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4f33bdf1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314f33bdf1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VERTURE 2">
  <p:cSld name="OUVERTURE 2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1" y="0"/>
            <a:ext cx="9143128" cy="446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2184" y="4602079"/>
            <a:ext cx="1165747" cy="378995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" name="Image 10">
            <a:extLst>
              <a:ext uri="{FF2B5EF4-FFF2-40B4-BE49-F238E27FC236}">
                <a16:creationId xmlns:a16="http://schemas.microsoft.com/office/drawing/2014/main" id="{B6DEA740-FDB1-479C-DAE0-3EEAAE16F36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28" y="4322618"/>
            <a:ext cx="4079693" cy="71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MMAIRE COURT">
  <p:cSld name="2_SOMMAIRE COURT">
    <p:bg>
      <p:bgPr>
        <a:solidFill>
          <a:srgbClr val="6E6E6E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12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2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2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OMMAIRE COURT">
  <p:cSld name="3_SOMMAIRE COURT"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/>
          <p:nvPr/>
        </p:nvSpPr>
        <p:spPr>
          <a:xfrm>
            <a:off x="9024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4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483201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4" name="Google Shape;14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3B6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842050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E6E6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6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5" name="Google Shape;15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6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842050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CHAPITRE 4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7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>
            <a:spLocks noGrp="1"/>
          </p:cNvSpPr>
          <p:nvPr>
            <p:ph type="body" idx="1"/>
          </p:nvPr>
        </p:nvSpPr>
        <p:spPr>
          <a:xfrm>
            <a:off x="332185" y="2145006"/>
            <a:ext cx="1265007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5400" b="1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ctrTitle"/>
          </p:nvPr>
        </p:nvSpPr>
        <p:spPr>
          <a:xfrm>
            <a:off x="1714502" y="2214347"/>
            <a:ext cx="6842050" cy="64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54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4239817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0" name="Google Shape;17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SOMMAIRE LONG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" name="Image 10">
            <a:extLst>
              <a:ext uri="{FF2B5EF4-FFF2-40B4-BE49-F238E27FC236}">
                <a16:creationId xmlns:a16="http://schemas.microsoft.com/office/drawing/2014/main" id="{0D639515-54EF-14EC-8E82-5AA1EAF1737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3" y="4627418"/>
            <a:ext cx="2577272" cy="452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rgbClr val="6E6E6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1_SOMMAIRE LONG 5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2_SOMMAIRE LONG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/>
          <p:nvPr/>
        </p:nvSpPr>
        <p:spPr>
          <a:xfrm>
            <a:off x="4545106" y="0"/>
            <a:ext cx="4598895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body" idx="1"/>
          </p:nvPr>
        </p:nvSpPr>
        <p:spPr>
          <a:xfrm>
            <a:off x="332184" y="1383506"/>
            <a:ext cx="3863298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body" idx="2"/>
          </p:nvPr>
        </p:nvSpPr>
        <p:spPr>
          <a:xfrm>
            <a:off x="4995581" y="1383506"/>
            <a:ext cx="3816233" cy="35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3"/>
          </p:nvPr>
        </p:nvSpPr>
        <p:spPr>
          <a:xfrm>
            <a:off x="33218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4"/>
          </p:nvPr>
        </p:nvSpPr>
        <p:spPr>
          <a:xfrm>
            <a:off x="4912904" y="1840706"/>
            <a:ext cx="3863298" cy="245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ONG">
  <p:cSld name="2_SOMMAIRE LONG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1"/>
          </p:nvPr>
        </p:nvSpPr>
        <p:spPr>
          <a:xfrm>
            <a:off x="332183" y="1383506"/>
            <a:ext cx="8479631" cy="3078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entury Gothic"/>
              <a:buNone/>
              <a:defRPr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&amp; Visuel (disposition 1)">
  <p:cSld name="1_Contenu &amp; Visuel (disposition 1)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332185" y="2724150"/>
            <a:ext cx="3430190" cy="168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2"/>
          </p:nvPr>
        </p:nvSpPr>
        <p:spPr>
          <a:xfrm>
            <a:off x="332185" y="1638300"/>
            <a:ext cx="343019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/>
          <p:nvPr/>
        </p:nvSpPr>
        <p:spPr>
          <a:xfrm>
            <a:off x="144379" y="4589222"/>
            <a:ext cx="1696453" cy="40551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4301" y="4652232"/>
            <a:ext cx="1465149" cy="18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&amp; Visuel (disposition 3)">
  <p:cSld name="1_Contenu &amp; Visuel (disposition 3)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87934"/>
            <a:ext cx="9144000" cy="508574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>
            <a:off x="0" y="0"/>
            <a:ext cx="9144000" cy="3972053"/>
          </a:xfrm>
          <a:custGeom>
            <a:avLst/>
            <a:gdLst/>
            <a:ahLst/>
            <a:cxnLst/>
            <a:rect l="l" t="t" r="r" b="b"/>
            <a:pathLst>
              <a:path w="12192000" h="5296070" extrusionOk="0">
                <a:moveTo>
                  <a:pt x="0" y="0"/>
                </a:moveTo>
                <a:lnTo>
                  <a:pt x="12192000" y="0"/>
                </a:lnTo>
                <a:lnTo>
                  <a:pt x="12192000" y="4263417"/>
                </a:lnTo>
                <a:lnTo>
                  <a:pt x="12050926" y="4119033"/>
                </a:lnTo>
                <a:cubicBezTo>
                  <a:pt x="10962032" y="3078553"/>
                  <a:pt x="9452841" y="2561402"/>
                  <a:pt x="7806031" y="2545722"/>
                </a:cubicBezTo>
                <a:cubicBezTo>
                  <a:pt x="7670907" y="2544435"/>
                  <a:pt x="7534857" y="2546525"/>
                  <a:pt x="7398038" y="2551979"/>
                </a:cubicBezTo>
                <a:cubicBezTo>
                  <a:pt x="5345740" y="2633785"/>
                  <a:pt x="2373454" y="3615586"/>
                  <a:pt x="50303" y="5258812"/>
                </a:cubicBezTo>
                <a:lnTo>
                  <a:pt x="0" y="529607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 rot="5400000">
            <a:off x="4237325" y="210327"/>
            <a:ext cx="738188" cy="9144003"/>
          </a:xfrm>
          <a:prstGeom prst="rect">
            <a:avLst/>
          </a:prstGeom>
          <a:gradFill>
            <a:gsLst>
              <a:gs pos="0">
                <a:srgbClr val="000000">
                  <a:alpha val="49411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3203223" cy="1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body" idx="2"/>
          </p:nvPr>
        </p:nvSpPr>
        <p:spPr>
          <a:xfrm>
            <a:off x="3668233" y="250031"/>
            <a:ext cx="5143582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u &amp; Visuel (disposition 3)">
  <p:cSld name="2_Contenu &amp; Visuel (disposition 3)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 rotWithShape="1">
          <a:blip r:embed="rId2">
            <a:alphaModFix/>
          </a:blip>
          <a:srcRect b="3628"/>
          <a:stretch/>
        </p:blipFill>
        <p:spPr>
          <a:xfrm>
            <a:off x="-135565" y="0"/>
            <a:ext cx="9473610" cy="51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/>
          <p:nvPr/>
        </p:nvSpPr>
        <p:spPr>
          <a:xfrm rot="10800000">
            <a:off x="3843669" y="0"/>
            <a:ext cx="5366784" cy="5143500"/>
          </a:xfrm>
          <a:custGeom>
            <a:avLst/>
            <a:gdLst/>
            <a:ahLst/>
            <a:cxnLst/>
            <a:rect l="l" t="t" r="r" b="b"/>
            <a:pathLst>
              <a:path w="8162911" h="6858000" extrusionOk="0">
                <a:moveTo>
                  <a:pt x="0" y="0"/>
                </a:moveTo>
                <a:lnTo>
                  <a:pt x="7083419" y="0"/>
                </a:lnTo>
                <a:lnTo>
                  <a:pt x="7085247" y="2571"/>
                </a:lnTo>
                <a:cubicBezTo>
                  <a:pt x="7765628" y="1009667"/>
                  <a:pt x="8162911" y="2223739"/>
                  <a:pt x="8162911" y="3530600"/>
                </a:cubicBezTo>
                <a:cubicBezTo>
                  <a:pt x="8162911" y="4728556"/>
                  <a:pt x="7829083" y="5848543"/>
                  <a:pt x="7249379" y="6802609"/>
                </a:cubicBezTo>
                <a:lnTo>
                  <a:pt x="72138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E6E6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2"/>
          </p:nvPr>
        </p:nvSpPr>
        <p:spPr>
          <a:xfrm>
            <a:off x="5252401" y="2652380"/>
            <a:ext cx="3430190" cy="168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3"/>
          </p:nvPr>
        </p:nvSpPr>
        <p:spPr>
          <a:xfrm>
            <a:off x="5252401" y="1566530"/>
            <a:ext cx="343019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5252401" y="217092"/>
            <a:ext cx="3203223" cy="1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&amp; Visuel (disposition 2)">
  <p:cSld name="1_Contenu &amp; Visuel (disposition 2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99960" y="0"/>
            <a:ext cx="4144040" cy="514054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0" y="0"/>
            <a:ext cx="6212072" cy="5143500"/>
          </a:xfrm>
          <a:custGeom>
            <a:avLst/>
            <a:gdLst/>
            <a:ahLst/>
            <a:cxnLst/>
            <a:rect l="l" t="t" r="r" b="b"/>
            <a:pathLst>
              <a:path w="8162911" h="6858000" extrusionOk="0">
                <a:moveTo>
                  <a:pt x="0" y="0"/>
                </a:moveTo>
                <a:lnTo>
                  <a:pt x="7083419" y="0"/>
                </a:lnTo>
                <a:lnTo>
                  <a:pt x="7085247" y="2571"/>
                </a:lnTo>
                <a:cubicBezTo>
                  <a:pt x="7765628" y="1009667"/>
                  <a:pt x="8162911" y="2223739"/>
                  <a:pt x="8162911" y="3530600"/>
                </a:cubicBezTo>
                <a:cubicBezTo>
                  <a:pt x="8162911" y="4728556"/>
                  <a:pt x="7829083" y="5848543"/>
                  <a:pt x="7249379" y="6802609"/>
                </a:cubicBezTo>
                <a:lnTo>
                  <a:pt x="72138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-5400002">
            <a:off x="4300355" y="4778822"/>
            <a:ext cx="54000" cy="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332185" y="2724150"/>
            <a:ext cx="3430190" cy="168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332185" y="1638300"/>
            <a:ext cx="343019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23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MMAIRE COURT">
  <p:cSld name="4_SOMMAIRE COUR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3979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101" y="4649400"/>
            <a:ext cx="2142242" cy="1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VERTURE 1">
  <p:cSld name="OUVERTURE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7501" y="4457700"/>
            <a:ext cx="4253204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UVERTURE 2">
  <p:cSld name="1_OUVERTURE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 rotWithShape="1">
          <a:blip r:embed="rId2">
            <a:alphaModFix/>
          </a:blip>
          <a:srcRect b="15301"/>
          <a:stretch/>
        </p:blipFill>
        <p:spPr>
          <a:xfrm>
            <a:off x="2968" y="0"/>
            <a:ext cx="9138062" cy="435646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7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249965" y="4675582"/>
            <a:ext cx="1089589" cy="251399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636" y="4457041"/>
            <a:ext cx="4254730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UVERTURE 2">
  <p:cSld name="2_OUVERTURE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t="27583" r="6072" b="24694"/>
          <a:stretch/>
        </p:blipFill>
        <p:spPr>
          <a:xfrm>
            <a:off x="7570" y="-6724"/>
            <a:ext cx="9131114" cy="431291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p8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314136" y="4553916"/>
            <a:ext cx="1201842" cy="427158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636" y="4457041"/>
            <a:ext cx="4254730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UVERTURE 2">
  <p:cSld name="2_OUVERTURE 2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/>
          </a:blip>
          <a:srcRect t="26342" r="11715" b="12158"/>
          <a:stretch/>
        </p:blipFill>
        <p:spPr>
          <a:xfrm>
            <a:off x="-1360" y="-1"/>
            <a:ext cx="9145360" cy="423441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subTitle" idx="1"/>
          </p:nvPr>
        </p:nvSpPr>
        <p:spPr>
          <a:xfrm>
            <a:off x="332185" y="2099804"/>
            <a:ext cx="451008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  <a:defRPr sz="15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entury Gothic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0" y="1348022"/>
            <a:ext cx="9145359" cy="3120156"/>
          </a:xfrm>
          <a:custGeom>
            <a:avLst/>
            <a:gdLst/>
            <a:ahLst/>
            <a:cxnLst/>
            <a:rect l="l" t="t" r="r" b="b"/>
            <a:pathLst>
              <a:path w="12193812" h="4160208" extrusionOk="0">
                <a:moveTo>
                  <a:pt x="12193812" y="0"/>
                </a:moveTo>
                <a:lnTo>
                  <a:pt x="12193811" y="4160208"/>
                </a:lnTo>
                <a:lnTo>
                  <a:pt x="12193200" y="4160208"/>
                </a:lnTo>
                <a:lnTo>
                  <a:pt x="12193200" y="4158672"/>
                </a:lnTo>
                <a:lnTo>
                  <a:pt x="0" y="4158672"/>
                </a:lnTo>
                <a:lnTo>
                  <a:pt x="0" y="2197553"/>
                </a:lnTo>
                <a:lnTo>
                  <a:pt x="180736" y="2381559"/>
                </a:lnTo>
                <a:cubicBezTo>
                  <a:pt x="1432999" y="3566366"/>
                  <a:pt x="3176266" y="4001046"/>
                  <a:pt x="5003314" y="3756510"/>
                </a:cubicBezTo>
                <a:cubicBezTo>
                  <a:pt x="6960867" y="3494511"/>
                  <a:pt x="9716336" y="2243012"/>
                  <a:pt x="11789270" y="380139"/>
                </a:cubicBezTo>
                <a:lnTo>
                  <a:pt x="121938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9"/>
          <p:cNvSpPr txBox="1">
            <a:spLocks noGrp="1"/>
          </p:cNvSpPr>
          <p:nvPr>
            <p:ph type="ctrTitle"/>
          </p:nvPr>
        </p:nvSpPr>
        <p:spPr>
          <a:xfrm>
            <a:off x="332184" y="244364"/>
            <a:ext cx="8479631" cy="1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Century Gothic"/>
              <a:buNone/>
              <a:defRPr sz="64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332184" y="4553916"/>
            <a:ext cx="1274032" cy="427158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2"/>
          </p:nvPr>
        </p:nvSpPr>
        <p:spPr>
          <a:xfrm flipH="1">
            <a:off x="332183" y="3957905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3"/>
          </p:nvPr>
        </p:nvSpPr>
        <p:spPr>
          <a:xfrm flipH="1">
            <a:off x="332184" y="4413099"/>
            <a:ext cx="3524815" cy="455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8636" y="4457041"/>
            <a:ext cx="4254730" cy="3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COURT">
  <p:cSld name="SOMMAIRE COURT">
    <p:bg>
      <p:bgPr>
        <a:solidFill>
          <a:schemeClr val="accen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MMAIRE COURT">
  <p:cSld name="1_SOMMAIRE COURT">
    <p:bg>
      <p:bgPr>
        <a:solidFill>
          <a:schemeClr val="accen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8"/>
            <a:ext cx="9144000" cy="29398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1404695" y="923793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2"/>
          </p:nvPr>
        </p:nvSpPr>
        <p:spPr>
          <a:xfrm>
            <a:off x="324301" y="923793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body" idx="3"/>
          </p:nvPr>
        </p:nvSpPr>
        <p:spPr>
          <a:xfrm>
            <a:off x="1404695" y="1561468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body" idx="4"/>
          </p:nvPr>
        </p:nvSpPr>
        <p:spPr>
          <a:xfrm>
            <a:off x="324301" y="1561468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5"/>
          </p:nvPr>
        </p:nvSpPr>
        <p:spPr>
          <a:xfrm>
            <a:off x="1404695" y="2195244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body" idx="6"/>
          </p:nvPr>
        </p:nvSpPr>
        <p:spPr>
          <a:xfrm>
            <a:off x="324301" y="2195244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body" idx="7"/>
          </p:nvPr>
        </p:nvSpPr>
        <p:spPr>
          <a:xfrm>
            <a:off x="1404695" y="2843885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body" idx="8"/>
          </p:nvPr>
        </p:nvSpPr>
        <p:spPr>
          <a:xfrm>
            <a:off x="324301" y="2843885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9"/>
          </p:nvPr>
        </p:nvSpPr>
        <p:spPr>
          <a:xfrm>
            <a:off x="1404695" y="3488629"/>
            <a:ext cx="6285669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3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1"/>
          <p:cNvSpPr txBox="1">
            <a:spLocks noGrp="1"/>
          </p:cNvSpPr>
          <p:nvPr>
            <p:ph type="body" idx="13"/>
          </p:nvPr>
        </p:nvSpPr>
        <p:spPr>
          <a:xfrm>
            <a:off x="324301" y="3488629"/>
            <a:ext cx="914822" cy="4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300" b="0" i="0" u="none" strike="noStrike" cap="none">
                <a:solidFill>
                  <a:srgbClr val="E6E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279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0" name="Google Shape;11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7" y="4643620"/>
            <a:ext cx="2081988" cy="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None/>
              <a:defRPr sz="23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2185" y="1383506"/>
            <a:ext cx="3969544" cy="307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entury Gothic"/>
              <a:buNone/>
              <a:defRPr sz="15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entury Gothic"/>
              <a:buNone/>
              <a:defRPr sz="9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entury Gothic"/>
              <a:buNone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1513940" y="4737981"/>
            <a:ext cx="2787789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ctrTitle"/>
          </p:nvPr>
        </p:nvSpPr>
        <p:spPr>
          <a:xfrm>
            <a:off x="249924" y="381055"/>
            <a:ext cx="6258452" cy="770801"/>
          </a:xfrm>
          <a:prstGeom prst="rect">
            <a:avLst/>
          </a:prstGeom>
          <a:noFill/>
          <a:ln>
            <a:noFill/>
          </a:ln>
          <a:effectLst>
            <a:outerShdw blurRad="28575" dist="1905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ct val="228571"/>
            </a:pPr>
            <a:r>
              <a:rPr lang="en-GB" sz="2400" dirty="0"/>
              <a:t>Hunting Radio Bursts from Exoplanets and Brown Dwarfs with </a:t>
            </a:r>
            <a:r>
              <a:rPr lang="en-GB" sz="2400" dirty="0" err="1"/>
              <a:t>NenuFAR</a:t>
            </a:r>
            <a:endParaRPr sz="2400" dirty="0"/>
          </a:p>
        </p:txBody>
      </p:sp>
      <p:sp>
        <p:nvSpPr>
          <p:cNvPr id="253" name="Google Shape;253;p29"/>
          <p:cNvSpPr txBox="1">
            <a:spLocks noGrp="1"/>
          </p:cNvSpPr>
          <p:nvPr>
            <p:ph type="subTitle" idx="1"/>
          </p:nvPr>
        </p:nvSpPr>
        <p:spPr>
          <a:xfrm>
            <a:off x="249924" y="1664299"/>
            <a:ext cx="5340125" cy="1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r>
              <a:rPr lang="en-GB" sz="2100" dirty="0"/>
              <a:t>X. Zhang, P. Zarka, J. Girard, A. Loh,</a:t>
            </a:r>
          </a:p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r>
              <a:rPr lang="en-GB" sz="2100" dirty="0"/>
              <a:t>C. Tasse + the </a:t>
            </a:r>
            <a:r>
              <a:rPr lang="en-GB" sz="2100" dirty="0" err="1"/>
              <a:t>NenuFAR</a:t>
            </a:r>
            <a:r>
              <a:rPr lang="en-GB" sz="2100" dirty="0"/>
              <a:t> team</a:t>
            </a:r>
            <a:endParaRPr sz="2100" dirty="0"/>
          </a:p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endParaRPr sz="2100" dirty="0"/>
          </a:p>
          <a:p>
            <a:pPr marL="3429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entury Gothic"/>
              <a:buNone/>
            </a:pPr>
            <a:r>
              <a:rPr lang="en-GB" sz="2100" dirty="0"/>
              <a:t>LIRA-CNRS, Observatoire de Paris</a:t>
            </a:r>
            <a:endParaRPr sz="2100" dirty="0"/>
          </a:p>
        </p:txBody>
      </p:sp>
      <p:sp>
        <p:nvSpPr>
          <p:cNvPr id="254" name="Google Shape;254;p29"/>
          <p:cNvSpPr txBox="1">
            <a:spLocks noGrp="1"/>
          </p:cNvSpPr>
          <p:nvPr>
            <p:ph type="body" idx="2"/>
          </p:nvPr>
        </p:nvSpPr>
        <p:spPr>
          <a:xfrm flipH="1">
            <a:off x="0" y="4214693"/>
            <a:ext cx="3524815" cy="92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165100"/>
            <a:r>
              <a:rPr lang="en-US" sz="1500" b="1" dirty="0"/>
              <a:t>LOFAR Family Meeting</a:t>
            </a:r>
          </a:p>
          <a:p>
            <a:pPr marL="342900" lvl="0" indent="-165100"/>
            <a:r>
              <a:rPr lang="en-GB" sz="1500" b="1" dirty="0"/>
              <a:t>Paris | 2025-09-26</a:t>
            </a:r>
            <a:endParaRPr dirty="0"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4485" y="3584682"/>
            <a:ext cx="1921918" cy="85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5DCAB-247F-2B85-D5E0-FBE085BAA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126" y="2873629"/>
            <a:ext cx="1617277" cy="711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9F135-142B-2317-3C3A-367E0F40B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763" y="3606243"/>
            <a:ext cx="770801" cy="7708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 dirty="0"/>
              <a:t>Four hypotheses regarding the burst</a:t>
            </a:r>
            <a:endParaRPr dirty="0"/>
          </a:p>
        </p:txBody>
      </p:sp>
      <p:sp>
        <p:nvSpPr>
          <p:cNvPr id="10" name="Google Shape;348;p40">
            <a:extLst>
              <a:ext uri="{FF2B5EF4-FFF2-40B4-BE49-F238E27FC236}">
                <a16:creationId xmlns:a16="http://schemas.microsoft.com/office/drawing/2014/main" id="{170BD10F-4A2B-7588-E180-8639056EAB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1663" y="715601"/>
            <a:ext cx="7320544" cy="76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600" dirty="0"/>
              <a:t>1. Star-Planet Interaction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1600" dirty="0"/>
              <a:t>2. Intrinsic Stellar Activity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600" dirty="0"/>
              <a:t>3. Background M-dwarf (HD 189733 B)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en-GB"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600" dirty="0"/>
              <a:t>4. Noise Peak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86D21D-539D-10AA-C6FF-24690B191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35" y="3282755"/>
            <a:ext cx="7772400" cy="1319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201DF-8E26-53E0-C560-0CD0100C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5" y="1598028"/>
            <a:ext cx="7772400" cy="1239594"/>
          </a:xfrm>
          <a:prstGeom prst="rect">
            <a:avLst/>
          </a:prstGeom>
        </p:spPr>
      </p:pic>
      <p:sp>
        <p:nvSpPr>
          <p:cNvPr id="4" name="Google Shape;273;p31">
            <a:extLst>
              <a:ext uri="{FF2B5EF4-FFF2-40B4-BE49-F238E27FC236}">
                <a16:creationId xmlns:a16="http://schemas.microsoft.com/office/drawing/2014/main" id="{0BDB2043-299E-DF81-4A9C-03707DB8EE62}"/>
              </a:ext>
            </a:extLst>
          </p:cNvPr>
          <p:cNvSpPr txBox="1"/>
          <p:nvPr/>
        </p:nvSpPr>
        <p:spPr>
          <a:xfrm>
            <a:off x="3140335" y="2882178"/>
            <a:ext cx="28632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>
                <a:solidFill>
                  <a:srgbClr val="1B1B1B"/>
                </a:solidFill>
                <a:highlight>
                  <a:srgbClr val="FFFFFF"/>
                </a:highlight>
              </a:rPr>
              <a:t>Image Credit: NASA Exoplanet Archive</a:t>
            </a:r>
            <a:endParaRPr sz="2400" dirty="0">
              <a:solidFill>
                <a:srgbClr val="0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Search for periodicity</a:t>
            </a:r>
            <a:endParaRPr/>
          </a:p>
        </p:txBody>
      </p:sp>
      <p:sp>
        <p:nvSpPr>
          <p:cNvPr id="348" name="Google Shape;348;p40"/>
          <p:cNvSpPr txBox="1">
            <a:spLocks noGrp="1"/>
          </p:cNvSpPr>
          <p:nvPr>
            <p:ph type="body" idx="1"/>
          </p:nvPr>
        </p:nvSpPr>
        <p:spPr>
          <a:xfrm>
            <a:off x="332185" y="846859"/>
            <a:ext cx="8725754" cy="121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Repeating bursts =&gt; not noise peak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Lomb-</a:t>
            </a:r>
            <a:r>
              <a:rPr lang="en-GB" sz="1800" dirty="0" err="1"/>
              <a:t>Scargle</a:t>
            </a:r>
            <a:r>
              <a:rPr lang="en-GB" sz="1800" dirty="0"/>
              <a:t> method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en-GB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dirty="0"/>
              <a:t>Periods searched: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 sz="1800" dirty="0"/>
              <a:t>Star rotation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 sz="1800" dirty="0"/>
              <a:t>Planet orbiting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 sz="1800" dirty="0"/>
              <a:t>Synodic/harmonic period between the two 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B5DA0-C6CF-F3EC-1929-D64A12FE5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85" y="2065468"/>
            <a:ext cx="8294963" cy="29437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6C93-CB7B-7882-49A6-600A18C2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Ongoing work: more candidates from more fields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98554-E064-CB20-967B-0C07014D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278" y="655031"/>
            <a:ext cx="8479631" cy="3078955"/>
          </a:xfrm>
        </p:spPr>
        <p:txBody>
          <a:bodyPr>
            <a:normAutofit/>
          </a:bodyPr>
          <a:lstStyle/>
          <a:p>
            <a:r>
              <a:rPr lang="en-FR" sz="1800" dirty="0"/>
              <a:t>1000-hour </a:t>
            </a:r>
            <a:r>
              <a:rPr lang="en-GB" sz="1800" dirty="0"/>
              <a:t>observations</a:t>
            </a:r>
            <a:r>
              <a:rPr lang="en-US" sz="1800" dirty="0"/>
              <a:t>; 28 observing fields</a:t>
            </a:r>
            <a:r>
              <a:rPr lang="en-FR" sz="1800" dirty="0"/>
              <a:t>; 50 transient candidates</a:t>
            </a:r>
          </a:p>
          <a:p>
            <a:r>
              <a:rPr lang="en-FR" sz="1800" dirty="0"/>
              <a:t>Most candidates are normal (blobs), but we’ve seen </a:t>
            </a:r>
            <a:r>
              <a:rPr lang="en-GB" sz="1800" dirty="0"/>
              <a:t>some weirdos…</a:t>
            </a:r>
            <a:endParaRPr lang="en-FR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B34A34-7982-5D72-0251-055B930C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641" y="1244232"/>
            <a:ext cx="6864764" cy="3899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8D8718-E1CB-E33B-7E3E-4E86164F1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854" y="1533578"/>
            <a:ext cx="2107151" cy="1757751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FD74D5-2E98-1A40-204C-D3F162F21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051" y="1533578"/>
            <a:ext cx="2107151" cy="1757751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1CB80A-DE0B-AC43-6858-EE834FB4F288}"/>
              </a:ext>
            </a:extLst>
          </p:cNvPr>
          <p:cNvSpPr/>
          <p:nvPr/>
        </p:nvSpPr>
        <p:spPr>
          <a:xfrm flipH="1" flipV="1">
            <a:off x="4652335" y="4152160"/>
            <a:ext cx="84142" cy="180774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8C5641-B84F-E3CE-205A-703A2B0B50FF}"/>
              </a:ext>
            </a:extLst>
          </p:cNvPr>
          <p:cNvSpPr/>
          <p:nvPr/>
        </p:nvSpPr>
        <p:spPr>
          <a:xfrm flipH="1" flipV="1">
            <a:off x="4508285" y="4152160"/>
            <a:ext cx="88671" cy="180774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09E14FE-0991-BC9A-DC38-A04807D52CAA}"/>
              </a:ext>
            </a:extLst>
          </p:cNvPr>
          <p:cNvCxnSpPr>
            <a:cxnSpLocks/>
          </p:cNvCxnSpPr>
          <p:nvPr/>
        </p:nvCxnSpPr>
        <p:spPr>
          <a:xfrm flipH="1" flipV="1">
            <a:off x="3290429" y="3373805"/>
            <a:ext cx="1159805" cy="868742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C3101D-41DC-D733-3BDA-EDA5D7111106}"/>
              </a:ext>
            </a:extLst>
          </p:cNvPr>
          <p:cNvCxnSpPr>
            <a:cxnSpLocks/>
          </p:cNvCxnSpPr>
          <p:nvPr/>
        </p:nvCxnSpPr>
        <p:spPr>
          <a:xfrm flipV="1">
            <a:off x="4791856" y="3373805"/>
            <a:ext cx="1208770" cy="868742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3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2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67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Take-away messages</a:t>
            </a:r>
            <a:endParaRPr/>
          </a:p>
        </p:txBody>
      </p:sp>
      <p:sp>
        <p:nvSpPr>
          <p:cNvPr id="362" name="Google Shape;362;p42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364" name="Google Shape;364;p42"/>
          <p:cNvSpPr txBox="1">
            <a:spLocks noGrp="1"/>
          </p:cNvSpPr>
          <p:nvPr>
            <p:ph type="body" idx="3"/>
          </p:nvPr>
        </p:nvSpPr>
        <p:spPr>
          <a:xfrm>
            <a:off x="96253" y="1111048"/>
            <a:ext cx="3991653" cy="3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600" dirty="0">
                <a:solidFill>
                  <a:schemeClr val="lt2"/>
                </a:solidFill>
              </a:rPr>
              <a:t>103-hour campaign with </a:t>
            </a:r>
            <a:r>
              <a:rPr lang="en-GB" sz="1600" dirty="0" err="1">
                <a:solidFill>
                  <a:schemeClr val="lt2"/>
                </a:solidFill>
              </a:rPr>
              <a:t>NenuFAR</a:t>
            </a:r>
            <a:r>
              <a:rPr lang="en-GB" sz="1600" dirty="0">
                <a:solidFill>
                  <a:schemeClr val="lt2"/>
                </a:solidFill>
              </a:rPr>
              <a:t> on HD 189733</a:t>
            </a:r>
            <a:endParaRPr sz="16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600" dirty="0">
                <a:solidFill>
                  <a:schemeClr val="lt2"/>
                </a:solidFill>
              </a:rPr>
              <a:t>1.5 Jy Stokes V burst detected</a:t>
            </a:r>
            <a:endParaRPr sz="16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GB" sz="1600" dirty="0">
                <a:solidFill>
                  <a:schemeClr val="lt2"/>
                </a:solidFill>
              </a:rPr>
              <a:t>No periodicity found</a:t>
            </a:r>
            <a:endParaRPr sz="1600" dirty="0"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US" sz="1600" dirty="0">
                <a:solidFill>
                  <a:schemeClr val="lt2"/>
                </a:solidFill>
              </a:rPr>
              <a:t>Multiple hypotheses including SPI, stellar emission, background source and noise peak</a:t>
            </a: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endParaRPr lang="en-US" sz="1600" dirty="0">
              <a:solidFill>
                <a:schemeClr val="lt2"/>
              </a:solidFill>
            </a:endParaRPr>
          </a:p>
          <a:p>
            <a:pPr marL="4572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Char char="❖"/>
            </a:pPr>
            <a:r>
              <a:rPr lang="en-US" sz="1600" dirty="0">
                <a:solidFill>
                  <a:schemeClr val="lt2"/>
                </a:solidFill>
              </a:rPr>
              <a:t>50 more candidates are being verified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EAADC-0376-D4B4-1F47-A2D082BEB5E8}"/>
              </a:ext>
            </a:extLst>
          </p:cNvPr>
          <p:cNvSpPr txBox="1"/>
          <p:nvPr/>
        </p:nvSpPr>
        <p:spPr>
          <a:xfrm>
            <a:off x="6157732" y="3406986"/>
            <a:ext cx="2986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Zhang, X., P. Zarka, J. N. Girard, C. Tasse, A. Loh, E. Mauduit, F. G. Mertens et al. "A circularly polarized low-frequency radio burst from the exoplanetary system HD 189733." Astronomy &amp; Astrophysics 700 (2025): A140.</a:t>
            </a:r>
            <a:endParaRPr lang="en-FR" sz="1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041FA-4600-1161-8082-E1EDDF0AF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846" y="450638"/>
            <a:ext cx="1784286" cy="25717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631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Predictions for Radio-Exoplanets</a:t>
            </a:r>
            <a:endParaRPr/>
          </a:p>
        </p:txBody>
      </p:sp>
      <p:sp>
        <p:nvSpPr>
          <p:cNvPr id="262" name="Google Shape;262;p30"/>
          <p:cNvSpPr txBox="1">
            <a:spLocks noGrp="1"/>
          </p:cNvSpPr>
          <p:nvPr>
            <p:ph type="sldNum" idx="12"/>
          </p:nvPr>
        </p:nvSpPr>
        <p:spPr>
          <a:xfrm>
            <a:off x="8271815" y="4737981"/>
            <a:ext cx="54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body" idx="1"/>
          </p:nvPr>
        </p:nvSpPr>
        <p:spPr>
          <a:xfrm>
            <a:off x="241500" y="1202125"/>
            <a:ext cx="4059900" cy="3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Magnetospheric → Low frequencies</a:t>
            </a: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Star-Planet Interactions → Low &amp; High frequencies</a:t>
            </a: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Circular polarization (Cyclotron-Maser Instability) </a:t>
            </a: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Possible linear emission</a:t>
            </a: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Transients, only detectable at specific orbital phases.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805" y="431800"/>
            <a:ext cx="3895022" cy="391331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/>
          <p:nvPr/>
        </p:nvSpPr>
        <p:spPr>
          <a:xfrm>
            <a:off x="4748400" y="4345125"/>
            <a:ext cx="439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Total intensity image for GJ1151, Vedantham et al. 2020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 dirty="0" err="1"/>
              <a:t>NenuFAR</a:t>
            </a:r>
            <a:endParaRPr dirty="0"/>
          </a:p>
        </p:txBody>
      </p:sp>
      <p:sp>
        <p:nvSpPr>
          <p:cNvPr id="279" name="Google Shape;279;p32"/>
          <p:cNvSpPr txBox="1">
            <a:spLocks noGrp="1"/>
          </p:cNvSpPr>
          <p:nvPr>
            <p:ph type="body" idx="1"/>
          </p:nvPr>
        </p:nvSpPr>
        <p:spPr>
          <a:xfrm>
            <a:off x="332176" y="1193525"/>
            <a:ext cx="38268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Dense core (400 m) + remote antennas (~3 km)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Low-frequency (10 - 88 MHz)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High sensitivity @ 20-30 MHz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Low spatial resolution (1 deg @ 20 MHz)</a:t>
            </a:r>
            <a:endParaRPr sz="2000"/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8975" y="1078999"/>
            <a:ext cx="4754999" cy="31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The pipeline</a:t>
            </a:r>
            <a:endParaRPr/>
          </a:p>
        </p:txBody>
      </p:sp>
      <p:sp>
        <p:nvSpPr>
          <p:cNvPr id="294" name="Google Shape;294;p34"/>
          <p:cNvSpPr txBox="1">
            <a:spLocks noGrp="1"/>
          </p:cNvSpPr>
          <p:nvPr>
            <p:ph type="body" idx="1"/>
          </p:nvPr>
        </p:nvSpPr>
        <p:spPr>
          <a:xfrm>
            <a:off x="258925" y="974475"/>
            <a:ext cx="3083700" cy="3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Pipeline optimized for transients: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Direction-dependent calibration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Remove non-variable sources from visibilities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Generate dynamic spectra for multiple directions</a:t>
            </a:r>
            <a:endParaRPr sz="2000"/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625" y="683376"/>
            <a:ext cx="5801375" cy="40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Dynamic spectra, multiple directions</a:t>
            </a:r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body" idx="1"/>
          </p:nvPr>
        </p:nvSpPr>
        <p:spPr>
          <a:xfrm>
            <a:off x="332175" y="1383500"/>
            <a:ext cx="3204900" cy="217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500 “beams” within the FoV!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Primary target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Exoplanets (~20)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Brown Dwarfs (~80)</a:t>
            </a: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GB"/>
              <a:t>Field grids (~400, 1 deg separation)</a:t>
            </a:r>
            <a:endParaRPr/>
          </a:p>
        </p:txBody>
      </p:sp>
      <p:pic>
        <p:nvPicPr>
          <p:cNvPr id="302" name="Google Shape;3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475" y="807431"/>
            <a:ext cx="5205782" cy="4183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Finding transients in dynamic spectra</a:t>
            </a:r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218129" y="1211617"/>
            <a:ext cx="3095226" cy="272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b="1" dirty="0"/>
              <a:t>Normalisation: </a:t>
            </a:r>
            <a:r>
              <a:rPr lang="en-GB" sz="1800" dirty="0"/>
              <a:t>flatten the noise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en-GB"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1800" b="1" dirty="0"/>
              <a:t>Convolution</a:t>
            </a:r>
            <a:r>
              <a:rPr lang="en-GB" sz="1800" dirty="0"/>
              <a:t>: multiple time/frequency width to search for transients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800" b="1" dirty="0"/>
              <a:t>Verification</a:t>
            </a:r>
            <a:r>
              <a:rPr lang="en-GB" sz="1800" dirty="0"/>
              <a:t>: Re-image the bursting time/frequency range.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D243A-56DE-D086-CCC1-A0561BABA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440" y="560458"/>
            <a:ext cx="5368066" cy="45830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HD 189733, a case study</a:t>
            </a:r>
            <a:endParaRPr/>
          </a:p>
        </p:txBody>
      </p:sp>
      <p:sp>
        <p:nvSpPr>
          <p:cNvPr id="271" name="Google Shape;271;p31"/>
          <p:cNvSpPr txBox="1">
            <a:spLocks noGrp="1"/>
          </p:cNvSpPr>
          <p:nvPr>
            <p:ph type="body" idx="1"/>
          </p:nvPr>
        </p:nvSpPr>
        <p:spPr>
          <a:xfrm>
            <a:off x="102300" y="764375"/>
            <a:ext cx="4469700" cy="3894252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/>
              <a:t>The system</a:t>
            </a:r>
            <a:endParaRPr sz="1800" b="1" dirty="0"/>
          </a:p>
          <a:p>
            <a:pPr lvl="0">
              <a:buSzPts val="1800"/>
            </a:pPr>
            <a:r>
              <a:rPr lang="en-GB" sz="1800" dirty="0"/>
              <a:t>K-type primary + M dwarf companion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dirty="0"/>
              <a:t>Hosting a hot Jupiter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dirty="0"/>
              <a:t>19 pc away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dirty="0"/>
              <a:t>40 G magnetic field</a:t>
            </a:r>
            <a:endParaRPr sz="18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Star-planet interaction, yes or no?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b="1" dirty="0"/>
              <a:t>ZDI, Ca II K, X ray</a:t>
            </a:r>
            <a:r>
              <a:rPr lang="en-GB" sz="1800" dirty="0"/>
              <a:t>: yes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b="1" dirty="0"/>
              <a:t>Radio: </a:t>
            </a:r>
            <a:r>
              <a:rPr lang="en-GB" sz="1800" dirty="0"/>
              <a:t>tentative detection (2.7 sigma)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b="1" dirty="0"/>
              <a:t>Multiwavelength analysis</a:t>
            </a:r>
            <a:r>
              <a:rPr lang="en-GB" sz="1800" dirty="0"/>
              <a:t>: stellar activity, not SPI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b="1" dirty="0"/>
              <a:t>Stellar wind </a:t>
            </a:r>
            <a:r>
              <a:rPr lang="en-GB" sz="1800" b="1" dirty="0" err="1"/>
              <a:t>modeling</a:t>
            </a:r>
            <a:r>
              <a:rPr lang="en-GB" sz="1800" dirty="0"/>
              <a:t>: planetary emission 21-25 MHz</a:t>
            </a: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 dirty="0"/>
              <a:t>Low-frequency observation is needed!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72" name="Google Shape;2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450" y="929875"/>
            <a:ext cx="4119151" cy="294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5739475" y="4145900"/>
            <a:ext cx="28632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1B1B1B"/>
                </a:solidFill>
                <a:highlight>
                  <a:srgbClr val="FFFFFF"/>
                </a:highlight>
              </a:rPr>
              <a:t>Image Credit: ESO/M. Kornmesser</a:t>
            </a:r>
            <a:endParaRPr sz="2400">
              <a:solidFill>
                <a:srgbClr val="0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332185" y="250031"/>
            <a:ext cx="8479500" cy="4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GB"/>
              <a:t>Observations</a:t>
            </a:r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body" idx="1"/>
          </p:nvPr>
        </p:nvSpPr>
        <p:spPr>
          <a:xfrm>
            <a:off x="332175" y="830750"/>
            <a:ext cx="38268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 sz="2000"/>
              <a:t>NenuFAR observed the system for 103 hours (imaging), covering entire orbital phase.</a:t>
            </a:r>
            <a:endParaRPr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81D09-38E3-A155-E2B0-D2CF4E6BC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86" y="256923"/>
            <a:ext cx="4610014" cy="4636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61CBF-B9F1-9C92-7D9B-8D4C386B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61" y="1813850"/>
            <a:ext cx="3882720" cy="27515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B858-2577-0E4A-849F-F3D23F00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HD 189733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73DDF-93D7-B631-62FD-AF1075619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184" y="1383507"/>
            <a:ext cx="2475562" cy="2837620"/>
          </a:xfrm>
        </p:spPr>
        <p:txBody>
          <a:bodyPr>
            <a:normAutofit fontScale="92500" lnSpcReduction="10000"/>
          </a:bodyPr>
          <a:lstStyle/>
          <a:p>
            <a:pPr marL="0" lvl="0" indent="0"/>
            <a:r>
              <a:rPr lang="en-GB" dirty="0"/>
              <a:t>1.5 Jy (6 sigma) burst </a:t>
            </a:r>
          </a:p>
          <a:p>
            <a:pPr marL="0" lvl="0" indent="0"/>
            <a:endParaRPr lang="en-GB" dirty="0"/>
          </a:p>
          <a:p>
            <a:pPr marL="0" lvl="0" indent="0"/>
            <a:r>
              <a:rPr lang="en-GB" dirty="0"/>
              <a:t>1.5 min * 5 MHz</a:t>
            </a:r>
          </a:p>
          <a:p>
            <a:pPr marL="0" lvl="0" indent="0"/>
            <a:endParaRPr lang="en-GB" dirty="0"/>
          </a:p>
          <a:p>
            <a:pPr marL="0" lvl="0" indent="0"/>
            <a:r>
              <a:rPr lang="en-GB" dirty="0"/>
              <a:t>Fractional pol &gt; 38%</a:t>
            </a:r>
          </a:p>
          <a:p>
            <a:pPr marL="0" lvl="0" indent="0"/>
            <a:endParaRPr lang="en-GB" dirty="0"/>
          </a:p>
          <a:p>
            <a:pPr marL="0" lvl="0" indent="0"/>
            <a:r>
              <a:rPr lang="en-GB" dirty="0"/>
              <a:t>Detected at the transit of the planet</a:t>
            </a:r>
          </a:p>
          <a:p>
            <a:pPr marL="0" lvl="0" indent="0"/>
            <a:endParaRPr lang="en-GB" dirty="0"/>
          </a:p>
          <a:p>
            <a:pPr marL="0" lvl="0" indent="0"/>
            <a:r>
              <a:rPr lang="en-GB" dirty="0"/>
              <a:t>No multiwavelength observation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AE532-E1B1-D091-4071-DCD4300C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344" y="0"/>
            <a:ext cx="6113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8316"/>
      </p:ext>
    </p:extLst>
  </p:cSld>
  <p:clrMapOvr>
    <a:masterClrMapping/>
  </p:clrMapOvr>
</p:sld>
</file>

<file path=ppt/theme/theme1.xml><?xml version="1.0" encoding="utf-8"?>
<a:theme xmlns:a="http://schemas.openxmlformats.org/drawingml/2006/main" name="1_OBSERVATOIRE DE PARIS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76EFF"/>
      </a:accent1>
      <a:accent2>
        <a:srgbClr val="C3B6FF"/>
      </a:accent2>
      <a:accent3>
        <a:srgbClr val="787878"/>
      </a:accent3>
      <a:accent4>
        <a:srgbClr val="AAAAAA"/>
      </a:accent4>
      <a:accent5>
        <a:srgbClr val="DCDCDC"/>
      </a:accent5>
      <a:accent6>
        <a:srgbClr val="F0F0F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518</Words>
  <Application>Microsoft Macintosh PowerPoint</Application>
  <PresentationFormat>On-screen Show (16:9)</PresentationFormat>
  <Paragraphs>105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Calibri</vt:lpstr>
      <vt:lpstr>1_OBSERVATOIRE DE PARIS</vt:lpstr>
      <vt:lpstr>Hunting Radio Bursts from Exoplanets and Brown Dwarfs with NenuFAR</vt:lpstr>
      <vt:lpstr>Predictions for Radio-Exoplanets</vt:lpstr>
      <vt:lpstr>NenuFAR</vt:lpstr>
      <vt:lpstr>The pipeline</vt:lpstr>
      <vt:lpstr>Dynamic spectra, multiple directions</vt:lpstr>
      <vt:lpstr>Finding transients in dynamic spectra</vt:lpstr>
      <vt:lpstr>HD 189733, a case study</vt:lpstr>
      <vt:lpstr>Observations</vt:lpstr>
      <vt:lpstr>HD 189733</vt:lpstr>
      <vt:lpstr>Four hypotheses regarding the burst</vt:lpstr>
      <vt:lpstr>Search for periodicity</vt:lpstr>
      <vt:lpstr>Ongoing work: more candidates from more fields</vt:lpstr>
      <vt:lpstr>Take-away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Xiang Zhang</cp:lastModifiedBy>
  <cp:revision>45</cp:revision>
  <dcterms:modified xsi:type="dcterms:W3CDTF">2025-09-25T22:35:13Z</dcterms:modified>
</cp:coreProperties>
</file>