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6" r:id="rId2"/>
    <p:sldId id="290" r:id="rId3"/>
    <p:sldId id="283" r:id="rId4"/>
    <p:sldId id="263" r:id="rId5"/>
    <p:sldId id="258" r:id="rId6"/>
    <p:sldId id="271" r:id="rId7"/>
    <p:sldId id="275" r:id="rId8"/>
    <p:sldId id="286" r:id="rId9"/>
    <p:sldId id="291" r:id="rId10"/>
    <p:sldId id="289" r:id="rId11"/>
    <p:sldId id="288" r:id="rId12"/>
    <p:sldId id="278" r:id="rId13"/>
    <p:sldId id="281" r:id="rId14"/>
    <p:sldId id="292" r:id="rId15"/>
    <p:sldId id="573" r:id="rId16"/>
    <p:sldId id="268" r:id="rId17"/>
    <p:sldId id="273" r:id="rId18"/>
    <p:sldId id="5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1" autoAdjust="0"/>
  </p:normalViewPr>
  <p:slideViewPr>
    <p:cSldViewPr snapToGrid="0">
      <p:cViewPr varScale="1">
        <p:scale>
          <a:sx n="78" d="100"/>
          <a:sy n="78" d="100"/>
        </p:scale>
        <p:origin x="1579"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ECC56-5F89-4700-B211-6070131D4FA5}" type="datetimeFigureOut">
              <a:rPr lang="en-GB" smtClean="0"/>
              <a:t>25/09/2025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F11E3-F010-48F8-AB7D-242F7A8F76BC}" type="slidenum">
              <a:rPr lang="en-GB" smtClean="0"/>
              <a:t>‹#›</a:t>
            </a:fld>
            <a:endParaRPr lang="en-GB" dirty="0"/>
          </a:p>
        </p:txBody>
      </p:sp>
    </p:spTree>
    <p:extLst>
      <p:ext uri="{BB962C8B-B14F-4D97-AF65-F5344CB8AC3E}">
        <p14:creationId xmlns:p14="http://schemas.microsoft.com/office/powerpoint/2010/main" val="3039886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D7C07-6290-4FC3-925E-27C2066D1A4C}" type="datetimeFigureOut">
              <a:rPr lang="en-GB" smtClean="0"/>
              <a:t>25/09/2025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051AD-B794-4F05-9952-CB5D1F17D750}" type="slidenum">
              <a:rPr lang="en-GB" smtClean="0"/>
              <a:t>‹#›</a:t>
            </a:fld>
            <a:endParaRPr lang="en-GB" dirty="0"/>
          </a:p>
        </p:txBody>
      </p:sp>
    </p:spTree>
    <p:extLst>
      <p:ext uri="{BB962C8B-B14F-4D97-AF65-F5344CB8AC3E}">
        <p14:creationId xmlns:p14="http://schemas.microsoft.com/office/powerpoint/2010/main" val="405266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sp>
        <p:nvSpPr>
          <p:cNvPr id="11" name="TextBox 10"/>
          <p:cNvSpPr txBox="1"/>
          <p:nvPr userDrawn="1"/>
        </p:nvSpPr>
        <p:spPr>
          <a:xfrm>
            <a:off x="-1" y="0"/>
            <a:ext cx="1651247" cy="276999"/>
          </a:xfrm>
          <a:prstGeom prst="rect">
            <a:avLst/>
          </a:prstGeom>
          <a:noFill/>
        </p:spPr>
        <p:txBody>
          <a:bodyPr wrap="square" rtlCol="0">
            <a:spAutoFit/>
          </a:bodyPr>
          <a:lstStyle/>
          <a:p>
            <a:r>
              <a:rPr lang="en-US" altLang="en-US" sz="1200" dirty="0">
                <a:latin typeface="Times New Roman" panose="02020603050405020304" pitchFamily="18" charset="0"/>
                <a:cs typeface="Times New Roman" panose="02020603050405020304" pitchFamily="18" charset="0"/>
              </a:rPr>
              <a:t>© 2025 RISER Project</a:t>
            </a:r>
          </a:p>
        </p:txBody>
      </p:sp>
      <p:sp>
        <p:nvSpPr>
          <p:cNvPr id="3" name="Title 1">
            <a:extLst>
              <a:ext uri="{FF2B5EF4-FFF2-40B4-BE49-F238E27FC236}">
                <a16:creationId xmlns:a16="http://schemas.microsoft.com/office/drawing/2014/main" id="{E546C8C4-D7D6-67E0-2782-BF4985981E2A}"/>
              </a:ext>
            </a:extLst>
          </p:cNvPr>
          <p:cNvSpPr>
            <a:spLocks noGrp="1"/>
          </p:cNvSpPr>
          <p:nvPr>
            <p:ph type="ctrTitle" hasCustomPrompt="1"/>
          </p:nvPr>
        </p:nvSpPr>
        <p:spPr>
          <a:xfrm>
            <a:off x="-1" y="1970081"/>
            <a:ext cx="9144000" cy="2060386"/>
          </a:xfrm>
          <a:prstGeom prst="rect">
            <a:avLst/>
          </a:prstGeom>
        </p:spPr>
        <p:txBody>
          <a:bodyPr anchor="ctr" anchorCtr="0"/>
          <a:lstStyle>
            <a:lvl1pPr algn="ctr">
              <a:defRPr sz="2000">
                <a:solidFill>
                  <a:srgbClr val="002060"/>
                </a:solidFill>
                <a:latin typeface="Times New Roman" panose="02020603050405020304" pitchFamily="18" charset="0"/>
                <a:cs typeface="Times New Roman" panose="02020603050405020304" pitchFamily="18" charset="0"/>
              </a:defRPr>
            </a:lvl1pPr>
          </a:lstStyle>
          <a:p>
            <a:pPr algn="ctr"/>
            <a:r>
              <a:rPr lang="en-GB" sz="2000" b="0" u="sng" dirty="0"/>
              <a:t>Presenting Author</a:t>
            </a:r>
            <a:r>
              <a:rPr lang="en-GB" sz="2000" b="0" dirty="0"/>
              <a:t> (1), Other Authors (2), …</a:t>
            </a:r>
            <a:br>
              <a:rPr lang="en-GB" sz="2400" b="0" dirty="0"/>
            </a:br>
            <a:br>
              <a:rPr lang="en-GB" sz="1400" b="0" dirty="0"/>
            </a:br>
            <a:r>
              <a:rPr lang="en-GB" sz="1800" b="0" dirty="0"/>
              <a:t>(1) Affiliation…  (2) Affiliations…</a:t>
            </a:r>
            <a:endParaRPr lang="en-GB" sz="1200" b="0" dirty="0"/>
          </a:p>
        </p:txBody>
      </p:sp>
      <p:sp>
        <p:nvSpPr>
          <p:cNvPr id="4" name="Text Placeholder 3">
            <a:extLst>
              <a:ext uri="{FF2B5EF4-FFF2-40B4-BE49-F238E27FC236}">
                <a16:creationId xmlns:a16="http://schemas.microsoft.com/office/drawing/2014/main" id="{41FCB3D1-0D86-1560-8761-03E8CB097A93}"/>
              </a:ext>
            </a:extLst>
          </p:cNvPr>
          <p:cNvSpPr>
            <a:spLocks noGrp="1"/>
          </p:cNvSpPr>
          <p:nvPr>
            <p:ph type="body" sz="quarter" idx="10" hasCustomPrompt="1"/>
          </p:nvPr>
        </p:nvSpPr>
        <p:spPr>
          <a:xfrm>
            <a:off x="0" y="1013004"/>
            <a:ext cx="9143999" cy="919369"/>
          </a:xfrm>
          <a:prstGeom prst="rect">
            <a:avLst/>
          </a:prstGeom>
        </p:spPr>
        <p:txBody>
          <a:bodyPr anchor="ctr" anchorCtr="0"/>
          <a:lstStyle>
            <a:lvl1pPr marL="0" indent="0" algn="ctr">
              <a:buNone/>
              <a:defRPr>
                <a:solidFill>
                  <a:srgbClr val="002060"/>
                </a:solidFill>
                <a:latin typeface="Times New Roman" panose="02020603050405020304" pitchFamily="18" charset="0"/>
                <a:cs typeface="Times New Roman" panose="02020603050405020304" pitchFamily="18" charset="0"/>
              </a:defRPr>
            </a:lvl1pPr>
          </a:lstStyle>
          <a:p>
            <a:pPr algn="ctr"/>
            <a:r>
              <a:rPr lang="en-US" sz="3200" b="1" dirty="0"/>
              <a:t>Title Here…</a:t>
            </a:r>
            <a:endParaRPr lang="en-GB" sz="3200" b="1" i="1" dirty="0"/>
          </a:p>
        </p:txBody>
      </p:sp>
      <p:pic>
        <p:nvPicPr>
          <p:cNvPr id="7" name="Picture 6">
            <a:extLst>
              <a:ext uri="{FF2B5EF4-FFF2-40B4-BE49-F238E27FC236}">
                <a16:creationId xmlns:a16="http://schemas.microsoft.com/office/drawing/2014/main" id="{141CF3FC-3DE1-D124-FEF2-2685C195687A}"/>
              </a:ext>
            </a:extLst>
          </p:cNvPr>
          <p:cNvPicPr>
            <a:picLocks noChangeAspect="1"/>
          </p:cNvPicPr>
          <p:nvPr userDrawn="1"/>
        </p:nvPicPr>
        <p:blipFill>
          <a:blip r:embed="rId2"/>
          <a:stretch>
            <a:fillRect/>
          </a:stretch>
        </p:blipFill>
        <p:spPr>
          <a:xfrm>
            <a:off x="5935112" y="4107600"/>
            <a:ext cx="3098765" cy="2124867"/>
          </a:xfrm>
          <a:prstGeom prst="rect">
            <a:avLst/>
          </a:prstGeom>
        </p:spPr>
      </p:pic>
      <p:grpSp>
        <p:nvGrpSpPr>
          <p:cNvPr id="28" name="Group 27">
            <a:extLst>
              <a:ext uri="{FF2B5EF4-FFF2-40B4-BE49-F238E27FC236}">
                <a16:creationId xmlns:a16="http://schemas.microsoft.com/office/drawing/2014/main" id="{DC582606-3154-F2FA-745B-FABE719D34BD}"/>
              </a:ext>
            </a:extLst>
          </p:cNvPr>
          <p:cNvGrpSpPr/>
          <p:nvPr userDrawn="1"/>
        </p:nvGrpSpPr>
        <p:grpSpPr>
          <a:xfrm>
            <a:off x="0" y="5220000"/>
            <a:ext cx="5595309" cy="1641964"/>
            <a:chOff x="0" y="5220000"/>
            <a:chExt cx="5595309" cy="1641964"/>
          </a:xfrm>
        </p:grpSpPr>
        <p:pic>
          <p:nvPicPr>
            <p:cNvPr id="6" name="Picture 5">
              <a:extLst>
                <a:ext uri="{FF2B5EF4-FFF2-40B4-BE49-F238E27FC236}">
                  <a16:creationId xmlns:a16="http://schemas.microsoft.com/office/drawing/2014/main" id="{2A22AA87-C88A-ECE5-ED8E-7654FF96D8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20000"/>
              <a:ext cx="1800000" cy="773052"/>
            </a:xfrm>
            <a:prstGeom prst="rect">
              <a:avLst/>
            </a:prstGeom>
          </p:spPr>
        </p:pic>
        <p:pic>
          <p:nvPicPr>
            <p:cNvPr id="9" name="Picture 8" descr="A logo with text on it&#10;&#10;Description automatically generated">
              <a:extLst>
                <a:ext uri="{FF2B5EF4-FFF2-40B4-BE49-F238E27FC236}">
                  <a16:creationId xmlns:a16="http://schemas.microsoft.com/office/drawing/2014/main" id="{6ACDB1FA-5DB7-E4F9-5552-0FB08664D0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00" y="5220000"/>
              <a:ext cx="1800000" cy="738000"/>
            </a:xfrm>
            <a:prstGeom prst="rect">
              <a:avLst/>
            </a:prstGeom>
          </p:spPr>
        </p:pic>
        <p:pic>
          <p:nvPicPr>
            <p:cNvPr id="17" name="Picture 16" descr="A black and white photo of a black background&#10;&#10;Description automatically generated">
              <a:extLst>
                <a:ext uri="{FF2B5EF4-FFF2-40B4-BE49-F238E27FC236}">
                  <a16:creationId xmlns:a16="http://schemas.microsoft.com/office/drawing/2014/main" id="{7844BFF4-01C9-F1FC-F17E-88AA6461869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120000"/>
              <a:ext cx="1800000" cy="564465"/>
            </a:xfrm>
            <a:prstGeom prst="rect">
              <a:avLst/>
            </a:prstGeom>
          </p:spPr>
        </p:pic>
        <p:pic>
          <p:nvPicPr>
            <p:cNvPr id="23" name="Graphic 22">
              <a:extLst>
                <a:ext uri="{FF2B5EF4-FFF2-40B4-BE49-F238E27FC236}">
                  <a16:creationId xmlns:a16="http://schemas.microsoft.com/office/drawing/2014/main" id="{FDD98FEC-E0E6-AF6F-5640-8C4EBFCB7C1F}"/>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831" t="33696" r="49802" b="39782"/>
            <a:stretch/>
          </p:blipFill>
          <p:spPr>
            <a:xfrm>
              <a:off x="1879902" y="6120000"/>
              <a:ext cx="1800000" cy="717647"/>
            </a:xfrm>
            <a:prstGeom prst="rect">
              <a:avLst/>
            </a:prstGeom>
          </p:spPr>
        </p:pic>
        <p:pic>
          <p:nvPicPr>
            <p:cNvPr id="26" name="Picture 25" descr="A black and white logo&#10;&#10;Description automatically generated">
              <a:extLst>
                <a:ext uri="{FF2B5EF4-FFF2-40B4-BE49-F238E27FC236}">
                  <a16:creationId xmlns:a16="http://schemas.microsoft.com/office/drawing/2014/main" id="{86336669-1B6A-B437-EBED-139EBC504D0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930" r="68398" b="-1428"/>
            <a:stretch/>
          </p:blipFill>
          <p:spPr>
            <a:xfrm>
              <a:off x="3795309" y="5814244"/>
              <a:ext cx="1800000" cy="1047720"/>
            </a:xfrm>
            <a:prstGeom prst="rect">
              <a:avLst/>
            </a:prstGeom>
            <a:solidFill>
              <a:schemeClr val="bg1"/>
            </a:solidFill>
          </p:spPr>
        </p:pic>
        <p:pic>
          <p:nvPicPr>
            <p:cNvPr id="15" name="Picture 14">
              <a:extLst>
                <a:ext uri="{FF2B5EF4-FFF2-40B4-BE49-F238E27FC236}">
                  <a16:creationId xmlns:a16="http://schemas.microsoft.com/office/drawing/2014/main" id="{2A76E80C-1C4E-A409-EE37-5221F0A6AD7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80000" y="5328000"/>
              <a:ext cx="1800000" cy="475281"/>
            </a:xfrm>
            <a:prstGeom prst="rect">
              <a:avLst/>
            </a:prstGeom>
          </p:spPr>
        </p:pic>
      </p:grpSp>
    </p:spTree>
    <p:extLst>
      <p:ext uri="{BB962C8B-B14F-4D97-AF65-F5344CB8AC3E}">
        <p14:creationId xmlns:p14="http://schemas.microsoft.com/office/powerpoint/2010/main" val="207592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 y="97654"/>
            <a:ext cx="7431793" cy="578581"/>
          </a:xfrm>
          <a:prstGeom prst="rect">
            <a:avLst/>
          </a:prstGeom>
        </p:spPr>
        <p:txBody>
          <a:bodyPr/>
          <a:lstStyle>
            <a:lvl1pPr algn="l">
              <a:defRPr sz="3600" b="1">
                <a:solidFill>
                  <a:srgbClr val="002060"/>
                </a:solidFill>
                <a:latin typeface="Times New Roman" panose="02020603050405020304" pitchFamily="18" charset="0"/>
                <a:cs typeface="Times New Roman" panose="02020603050405020304" pitchFamily="18" charset="0"/>
              </a:defRPr>
            </a:lvl1pPr>
          </a:lstStyle>
          <a:p>
            <a:r>
              <a:rPr lang="en-GB" dirty="0"/>
              <a:t>Insert Heading</a:t>
            </a:r>
          </a:p>
        </p:txBody>
      </p:sp>
      <p:sp>
        <p:nvSpPr>
          <p:cNvPr id="8" name="Content Placeholder 2"/>
          <p:cNvSpPr>
            <a:spLocks noGrp="1"/>
          </p:cNvSpPr>
          <p:nvPr>
            <p:ph idx="1" hasCustomPrompt="1"/>
          </p:nvPr>
        </p:nvSpPr>
        <p:spPr>
          <a:xfrm>
            <a:off x="159798" y="1260630"/>
            <a:ext cx="8815526" cy="4971493"/>
          </a:xfrm>
          <a:prstGeom prst="rect">
            <a:avLst/>
          </a:prstGeom>
        </p:spPr>
        <p:txBody>
          <a:bodyPr/>
          <a:lstStyle>
            <a:lvl1pPr marL="342891" indent="-342891">
              <a:buFont typeface="Courier New" panose="02070309020205020404" pitchFamily="49" charset="0"/>
              <a:buChar char="o"/>
              <a:defRPr sz="2800" baseline="0">
                <a:solidFill>
                  <a:srgbClr val="002060"/>
                </a:solidFill>
                <a:latin typeface="Times New Roman" panose="02020603050405020304" pitchFamily="18" charset="0"/>
                <a:cs typeface="Times New Roman" panose="02020603050405020304" pitchFamily="18" charset="0"/>
              </a:defRPr>
            </a:lvl1pPr>
            <a:lvl2pPr marL="742932" indent="-285744">
              <a:buFont typeface="Wingdings" panose="05000000000000000000" pitchFamily="2" charset="2"/>
              <a:buChar char="§"/>
              <a:defRPr sz="2400">
                <a:solidFill>
                  <a:srgbClr val="002060"/>
                </a:solidFill>
                <a:latin typeface="Times New Roman" panose="02020603050405020304" pitchFamily="18" charset="0"/>
                <a:cs typeface="Times New Roman" panose="02020603050405020304" pitchFamily="18" charset="0"/>
              </a:defRPr>
            </a:lvl2pPr>
            <a:lvl3pPr marL="1257269" indent="-342891">
              <a:buFont typeface="Arial" panose="020B0604020202020204" pitchFamily="34" charset="0"/>
              <a:buChar char="•"/>
              <a:defRPr sz="2000">
                <a:solidFill>
                  <a:srgbClr val="002060"/>
                </a:solidFill>
                <a:latin typeface="Times New Roman" panose="02020603050405020304" pitchFamily="18" charset="0"/>
                <a:cs typeface="Times New Roman" panose="02020603050405020304" pitchFamily="18" charset="0"/>
              </a:defRPr>
            </a:lvl3pPr>
            <a:lvl4pPr marL="1371566" indent="0">
              <a:buFont typeface="Arial" panose="020B0604020202020204" pitchFamily="34" charset="0"/>
              <a:buNone/>
              <a:defRPr>
                <a:solidFill>
                  <a:srgbClr val="002060"/>
                </a:solidFill>
              </a:defRPr>
            </a:lvl4pPr>
            <a:lvl5pPr marL="2114498" indent="-285744">
              <a:buFont typeface="Arial" panose="020B0604020202020204" pitchFamily="34" charset="0"/>
              <a:buChar char="•"/>
              <a:defRPr>
                <a:solidFill>
                  <a:srgbClr val="002060"/>
                </a:solidFill>
              </a:defRPr>
            </a:lvl5pPr>
          </a:lstStyle>
          <a:p>
            <a:pPr lvl="0"/>
            <a:r>
              <a:rPr lang="en-US" dirty="0"/>
              <a:t>First level</a:t>
            </a:r>
          </a:p>
          <a:p>
            <a:pPr lvl="1"/>
            <a:r>
              <a:rPr lang="en-US" dirty="0"/>
              <a:t>Second level</a:t>
            </a:r>
          </a:p>
          <a:p>
            <a:pPr lvl="2"/>
            <a:r>
              <a:rPr lang="en-US" dirty="0"/>
              <a:t>Third level</a:t>
            </a:r>
          </a:p>
        </p:txBody>
      </p:sp>
      <p:sp>
        <p:nvSpPr>
          <p:cNvPr id="2" name="Slide Number Placeholder 1"/>
          <p:cNvSpPr>
            <a:spLocks noGrp="1"/>
          </p:cNvSpPr>
          <p:nvPr>
            <p:ph type="sldNum" sz="quarter" idx="10"/>
          </p:nvPr>
        </p:nvSpPr>
        <p:spPr/>
        <p:txBody>
          <a:bodyPr/>
          <a:lstStyle>
            <a:lvl1pPr>
              <a:defRPr>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spTree>
    <p:extLst>
      <p:ext uri="{BB962C8B-B14F-4D97-AF65-F5344CB8AC3E}">
        <p14:creationId xmlns:p14="http://schemas.microsoft.com/office/powerpoint/2010/main" val="28958151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940600FA-6DE6-4B83-84D2-3DF8FC41D849}" type="slidenum">
              <a:rPr lang="en-GB" smtClean="0"/>
              <a:pPr/>
              <a:t>‹#›</a:t>
            </a:fld>
            <a:endParaRPr lang="en-GB" dirty="0"/>
          </a:p>
        </p:txBody>
      </p:sp>
      <p:cxnSp>
        <p:nvCxnSpPr>
          <p:cNvPr id="6" name="Straight Connector 5">
            <a:extLst>
              <a:ext uri="{FF2B5EF4-FFF2-40B4-BE49-F238E27FC236}">
                <a16:creationId xmlns:a16="http://schemas.microsoft.com/office/drawing/2014/main" id="{3927F384-97EE-16D3-E4EA-62619C154A51}"/>
              </a:ext>
            </a:extLst>
          </p:cNvPr>
          <p:cNvCxnSpPr>
            <a:cxnSpLocks/>
          </p:cNvCxnSpPr>
          <p:nvPr userDrawn="1"/>
        </p:nvCxnSpPr>
        <p:spPr>
          <a:xfrm>
            <a:off x="0" y="890263"/>
            <a:ext cx="9144000" cy="0"/>
          </a:xfrm>
          <a:prstGeom prst="line">
            <a:avLst/>
          </a:prstGeom>
          <a:ln w="158750" cap="flat" cmpd="tri">
            <a:solidFill>
              <a:srgbClr val="002060">
                <a:alpha val="75000"/>
              </a:srgbClr>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5" name="Picture 4" descr="A logo with a sun and blue cone&#10;&#10;Description automatically generated">
            <a:extLst>
              <a:ext uri="{FF2B5EF4-FFF2-40B4-BE49-F238E27FC236}">
                <a16:creationId xmlns:a16="http://schemas.microsoft.com/office/drawing/2014/main" id="{0EB197C9-2EB0-F246-7A6D-4B2A372463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4896" y="0"/>
            <a:ext cx="1589103" cy="804581"/>
          </a:xfrm>
          <a:prstGeom prst="rect">
            <a:avLst/>
          </a:prstGeom>
        </p:spPr>
      </p:pic>
    </p:spTree>
    <p:extLst>
      <p:ext uri="{BB962C8B-B14F-4D97-AF65-F5344CB8AC3E}">
        <p14:creationId xmlns:p14="http://schemas.microsoft.com/office/powerpoint/2010/main" val="194610244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microsoft.com/office/2007/relationships/media" Target="../media/media4.mp4"/><Relationship Id="rId7" Type="http://schemas.openxmlformats.org/officeDocument/2006/relationships/slideLayout" Target="../slideLayouts/slideLayout2.xml"/><Relationship Id="rId12"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openxmlformats.org/officeDocument/2006/relationships/video" Target="../media/media4.mp4"/><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video" Target="../media/media9.mp4"/><Relationship Id="rId13" Type="http://schemas.openxmlformats.org/officeDocument/2006/relationships/slideLayout" Target="../slideLayouts/slideLayout2.xml"/><Relationship Id="rId18" Type="http://schemas.openxmlformats.org/officeDocument/2006/relationships/image" Target="../media/image45.png"/><Relationship Id="rId3" Type="http://schemas.microsoft.com/office/2007/relationships/media" Target="../media/media7.mp4"/><Relationship Id="rId7" Type="http://schemas.microsoft.com/office/2007/relationships/media" Target="../media/media9.mp4"/><Relationship Id="rId12" Type="http://schemas.openxmlformats.org/officeDocument/2006/relationships/video" Target="../media/media11.mp4"/><Relationship Id="rId17" Type="http://schemas.openxmlformats.org/officeDocument/2006/relationships/image" Target="../media/image44.png"/><Relationship Id="rId2" Type="http://schemas.openxmlformats.org/officeDocument/2006/relationships/video" Target="../media/media6.mp4"/><Relationship Id="rId16" Type="http://schemas.openxmlformats.org/officeDocument/2006/relationships/image" Target="../media/image43.png"/><Relationship Id="rId1" Type="http://schemas.microsoft.com/office/2007/relationships/media" Target="../media/media6.mp4"/><Relationship Id="rId6" Type="http://schemas.openxmlformats.org/officeDocument/2006/relationships/video" Target="../media/media8.mp4"/><Relationship Id="rId11" Type="http://schemas.microsoft.com/office/2007/relationships/media" Target="../media/media11.mp4"/><Relationship Id="rId5" Type="http://schemas.microsoft.com/office/2007/relationships/media" Target="../media/media8.mp4"/><Relationship Id="rId15" Type="http://schemas.openxmlformats.org/officeDocument/2006/relationships/image" Target="../media/image42.png"/><Relationship Id="rId10" Type="http://schemas.openxmlformats.org/officeDocument/2006/relationships/video" Target="../media/media10.mp4"/><Relationship Id="rId19" Type="http://schemas.openxmlformats.org/officeDocument/2006/relationships/image" Target="../media/image46.png"/><Relationship Id="rId4" Type="http://schemas.openxmlformats.org/officeDocument/2006/relationships/video" Target="../media/media7.mp4"/><Relationship Id="rId9" Type="http://schemas.microsoft.com/office/2007/relationships/media" Target="../media/media10.mp4"/><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ukssdc.ac.uk/RIS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wmf"/><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A1EB6-DF4E-EB7B-1A02-87175F12FA03}"/>
              </a:ext>
            </a:extLst>
          </p:cNvPr>
          <p:cNvSpPr>
            <a:spLocks noGrp="1"/>
          </p:cNvSpPr>
          <p:nvPr>
            <p:ph type="sldNum" sz="quarter" idx="11"/>
          </p:nvPr>
        </p:nvSpPr>
        <p:spPr/>
        <p:txBody>
          <a:bodyPr/>
          <a:lstStyle/>
          <a:p>
            <a:fld id="{940600FA-6DE6-4B83-84D2-3DF8FC41D849}" type="slidenum">
              <a:rPr lang="en-GB" noProof="0" smtClean="0"/>
              <a:pPr/>
              <a:t>1</a:t>
            </a:fld>
            <a:endParaRPr lang="en-GB" noProof="0" dirty="0"/>
          </a:p>
        </p:txBody>
      </p:sp>
      <p:sp>
        <p:nvSpPr>
          <p:cNvPr id="3" name="Title 2">
            <a:extLst>
              <a:ext uri="{FF2B5EF4-FFF2-40B4-BE49-F238E27FC236}">
                <a16:creationId xmlns:a16="http://schemas.microsoft.com/office/drawing/2014/main" id="{E07CDACB-B7F3-57A1-B87D-98DD345BABE1}"/>
              </a:ext>
            </a:extLst>
          </p:cNvPr>
          <p:cNvSpPr>
            <a:spLocks noGrp="1"/>
          </p:cNvSpPr>
          <p:nvPr>
            <p:ph type="ctrTitle"/>
          </p:nvPr>
        </p:nvSpPr>
        <p:spPr>
          <a:xfrm>
            <a:off x="-1" y="1970081"/>
            <a:ext cx="9144000" cy="2679740"/>
          </a:xfrm>
        </p:spPr>
        <p:txBody>
          <a:bodyPr/>
          <a:lstStyle/>
          <a:p>
            <a:pPr algn="l"/>
            <a:r>
              <a:rPr lang="en-GB" sz="1800" noProof="0" dirty="0"/>
              <a:t>Richard A. Fallows (1), Biagio Forte (2), Steve Milan (3), David J. Jackson (4), </a:t>
            </a:r>
            <a:br>
              <a:rPr lang="en-GB" sz="1800" noProof="0" dirty="0"/>
            </a:br>
            <a:r>
              <a:rPr lang="en-GB" sz="1800" noProof="0" dirty="0"/>
              <a:t>Bernard V. Jackson (5), Dusan Odstrcil (6,7), Edmund Henley (4), Oyuki Chang (1), </a:t>
            </a:r>
            <a:br>
              <a:rPr lang="en-GB" sz="1800" noProof="0" dirty="0"/>
            </a:br>
            <a:r>
              <a:rPr lang="en-GB" sz="1800" noProof="0" dirty="0"/>
              <a:t>David Barnes (1), Matthew Bracamontes (5), Siegfried Gonzi (4), Paul Kinsler (2).</a:t>
            </a:r>
            <a:br>
              <a:rPr lang="en-GB" sz="1800" noProof="0" dirty="0"/>
            </a:br>
            <a:br>
              <a:rPr lang="en-GB" sz="1800" noProof="0" dirty="0"/>
            </a:br>
            <a:r>
              <a:rPr lang="en-GB" sz="1800" noProof="0" dirty="0"/>
              <a:t>(</a:t>
            </a:r>
            <a:r>
              <a:rPr lang="en-GB" sz="1600" noProof="0" dirty="0"/>
              <a:t>1) RAL Space, United Kingdom Research And Innovation - Science &amp; Technology Facilities Council - Rutherford Appleton Laboratory, Harwell Campus, United Kingdom; (2) Department of Electronic and Electrical Engineering, University of Bath, Bath, United Kingdom; (3) School of Physics and Astronomy, University of Leicester, Leicester, United Kingdom; (4) Met Office, Exeter, United Kingdom; (5) Department of Astronomy &amp; Astrophysics, University of California, San Diego, San Diego, USA; (6) George Mason</a:t>
            </a:r>
            <a:br>
              <a:rPr lang="en-GB" sz="1600" noProof="0" dirty="0"/>
            </a:br>
            <a:r>
              <a:rPr lang="en-GB" sz="1600" noProof="0" dirty="0"/>
              <a:t>University, Department of Physics and Astronomy, Fairfax, USA;</a:t>
            </a:r>
            <a:br>
              <a:rPr lang="en-GB" sz="1600" noProof="0" dirty="0"/>
            </a:br>
            <a:r>
              <a:rPr lang="en-GB" sz="1600" noProof="0" dirty="0"/>
              <a:t>(7) NASA Goddard Space Flight Center, Heliophysics Division, </a:t>
            </a:r>
            <a:br>
              <a:rPr lang="en-GB" sz="1600" noProof="0" dirty="0"/>
            </a:br>
            <a:r>
              <a:rPr lang="en-GB" sz="1600" noProof="0" dirty="0"/>
              <a:t>Greenbelt, USA.</a:t>
            </a:r>
          </a:p>
        </p:txBody>
      </p:sp>
      <p:sp>
        <p:nvSpPr>
          <p:cNvPr id="4" name="Text Placeholder 3">
            <a:extLst>
              <a:ext uri="{FF2B5EF4-FFF2-40B4-BE49-F238E27FC236}">
                <a16:creationId xmlns:a16="http://schemas.microsoft.com/office/drawing/2014/main" id="{E34CE433-4D88-C14C-F00F-017C811CB6CB}"/>
              </a:ext>
            </a:extLst>
          </p:cNvPr>
          <p:cNvSpPr>
            <a:spLocks noGrp="1"/>
          </p:cNvSpPr>
          <p:nvPr>
            <p:ph type="body" sz="quarter" idx="10"/>
          </p:nvPr>
        </p:nvSpPr>
        <p:spPr>
          <a:xfrm>
            <a:off x="0" y="1013004"/>
            <a:ext cx="9143999" cy="854707"/>
          </a:xfrm>
        </p:spPr>
        <p:txBody>
          <a:bodyPr/>
          <a:lstStyle/>
          <a:p>
            <a:r>
              <a:rPr lang="en-GB" sz="2700" noProof="0" dirty="0"/>
              <a:t>RISER – Using LOFAR to Track Space Weather Through the Heliosphere-Magnetosphere-Ionosphere System</a:t>
            </a:r>
          </a:p>
        </p:txBody>
      </p:sp>
      <p:pic>
        <p:nvPicPr>
          <p:cNvPr id="5" name="Picture 4" descr="A close-up of a logo&#10;&#10;Description automatically generated">
            <a:extLst>
              <a:ext uri="{FF2B5EF4-FFF2-40B4-BE49-F238E27FC236}">
                <a16:creationId xmlns:a16="http://schemas.microsoft.com/office/drawing/2014/main" id="{0F0CB893-38B0-6388-3D40-F8F9325FD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4905" y="6106049"/>
            <a:ext cx="2034734" cy="692870"/>
          </a:xfrm>
          <a:prstGeom prst="rect">
            <a:avLst/>
          </a:prstGeom>
        </p:spPr>
      </p:pic>
    </p:spTree>
    <p:extLst>
      <p:ext uri="{BB962C8B-B14F-4D97-AF65-F5344CB8AC3E}">
        <p14:creationId xmlns:p14="http://schemas.microsoft.com/office/powerpoint/2010/main" val="47915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84B8-D9FF-E25F-9D52-C4360F9D6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73640-0235-D867-9DC1-FAF8C3F16150}"/>
              </a:ext>
            </a:extLst>
          </p:cNvPr>
          <p:cNvSpPr>
            <a:spLocks noGrp="1"/>
          </p:cNvSpPr>
          <p:nvPr>
            <p:ph type="title"/>
          </p:nvPr>
        </p:nvSpPr>
        <p:spPr>
          <a:xfrm>
            <a:off x="60960" y="97654"/>
            <a:ext cx="7549208" cy="578581"/>
          </a:xfrm>
        </p:spPr>
        <p:txBody>
          <a:bodyPr/>
          <a:lstStyle/>
          <a:p>
            <a:r>
              <a:rPr lang="en-GB" noProof="0" dirty="0"/>
              <a:t>Worldwide IPS Stations (WIPSS) (3)</a:t>
            </a:r>
          </a:p>
        </p:txBody>
      </p:sp>
      <p:sp>
        <p:nvSpPr>
          <p:cNvPr id="4" name="Slide Number Placeholder 3">
            <a:extLst>
              <a:ext uri="{FF2B5EF4-FFF2-40B4-BE49-F238E27FC236}">
                <a16:creationId xmlns:a16="http://schemas.microsoft.com/office/drawing/2014/main" id="{ED11F17E-307C-B651-47C8-E287BB4FE971}"/>
              </a:ext>
            </a:extLst>
          </p:cNvPr>
          <p:cNvSpPr>
            <a:spLocks noGrp="1"/>
          </p:cNvSpPr>
          <p:nvPr>
            <p:ph type="sldNum" sz="quarter" idx="10"/>
          </p:nvPr>
        </p:nvSpPr>
        <p:spPr/>
        <p:txBody>
          <a:bodyPr/>
          <a:lstStyle/>
          <a:p>
            <a:fld id="{940600FA-6DE6-4B83-84D2-3DF8FC41D849}" type="slidenum">
              <a:rPr lang="en-GB" noProof="0" smtClean="0"/>
              <a:pPr/>
              <a:t>10</a:t>
            </a:fld>
            <a:endParaRPr lang="en-GB" noProof="0" dirty="0"/>
          </a:p>
        </p:txBody>
      </p:sp>
      <p:pic>
        <p:nvPicPr>
          <p:cNvPr id="7" name="ooty_ecliptic_n.mpg">
            <a:hlinkClick r:id="" action="ppaction://media"/>
            <a:extLst>
              <a:ext uri="{FF2B5EF4-FFF2-40B4-BE49-F238E27FC236}">
                <a16:creationId xmlns:a16="http://schemas.microsoft.com/office/drawing/2014/main" id="{EB29121D-98BD-B4B3-90AF-D8E490C69F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1718" y="1823285"/>
            <a:ext cx="4407516" cy="4407516"/>
          </a:xfrm>
          <a:prstGeom prst="rect">
            <a:avLst/>
          </a:prstGeom>
        </p:spPr>
      </p:pic>
      <p:pic>
        <p:nvPicPr>
          <p:cNvPr id="8" name="ooty_ecliptic_v.mpg">
            <a:hlinkClick r:id="" action="ppaction://media"/>
            <a:extLst>
              <a:ext uri="{FF2B5EF4-FFF2-40B4-BE49-F238E27FC236}">
                <a16:creationId xmlns:a16="http://schemas.microsoft.com/office/drawing/2014/main" id="{86B304E4-6BC3-3110-85B9-1DF88A20EBA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4202" y="1823285"/>
            <a:ext cx="4407516" cy="4407516"/>
          </a:xfrm>
          <a:prstGeom prst="rect">
            <a:avLst/>
          </a:prstGeom>
        </p:spPr>
      </p:pic>
      <p:sp>
        <p:nvSpPr>
          <p:cNvPr id="9" name="Content Placeholder 2">
            <a:extLst>
              <a:ext uri="{FF2B5EF4-FFF2-40B4-BE49-F238E27FC236}">
                <a16:creationId xmlns:a16="http://schemas.microsoft.com/office/drawing/2014/main" id="{473C86F4-BF0D-D2CA-5CF8-B8E650A5DE98}"/>
              </a:ext>
            </a:extLst>
          </p:cNvPr>
          <p:cNvSpPr>
            <a:spLocks noGrp="1"/>
          </p:cNvSpPr>
          <p:nvPr>
            <p:ph idx="1"/>
          </p:nvPr>
        </p:nvSpPr>
        <p:spPr>
          <a:xfrm>
            <a:off x="0" y="979056"/>
            <a:ext cx="9144000" cy="812038"/>
          </a:xfrm>
        </p:spPr>
        <p:txBody>
          <a:bodyPr/>
          <a:lstStyle/>
          <a:p>
            <a:pPr algn="just"/>
            <a:r>
              <a:rPr lang="en-GB" sz="2650" noProof="0" dirty="0"/>
              <a:t>Using the UCSD 3-D Tomography for space-weather reconstructions of the inner heliosphere in this detail…?</a:t>
            </a:r>
          </a:p>
        </p:txBody>
      </p:sp>
      <p:sp>
        <p:nvSpPr>
          <p:cNvPr id="10" name="Content Placeholder 2">
            <a:extLst>
              <a:ext uri="{FF2B5EF4-FFF2-40B4-BE49-F238E27FC236}">
                <a16:creationId xmlns:a16="http://schemas.microsoft.com/office/drawing/2014/main" id="{800D88BC-E0CB-6D31-0189-CE7BFD80DC20}"/>
              </a:ext>
            </a:extLst>
          </p:cNvPr>
          <p:cNvSpPr txBox="1">
            <a:spLocks/>
          </p:cNvSpPr>
          <p:nvPr/>
        </p:nvSpPr>
        <p:spPr>
          <a:xfrm>
            <a:off x="0" y="6235053"/>
            <a:ext cx="9144000" cy="506546"/>
          </a:xfrm>
          <a:prstGeom prst="rect">
            <a:avLst/>
          </a:prstGeom>
        </p:spPr>
        <p:txBody>
          <a:bodyPr/>
          <a:lstStyle>
            <a:lvl1pPr marL="342891" indent="-342891"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Times New Roman" panose="02020603050405020304" pitchFamily="18" charset="0"/>
                <a:ea typeface="+mn-ea"/>
                <a:cs typeface="Times New Roman" panose="02020603050405020304" pitchFamily="18" charset="0"/>
              </a:defRPr>
            </a:lvl1pPr>
            <a:lvl2pPr marL="742932" indent="-285744"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257269" indent="-342891"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Times New Roman" panose="02020603050405020304" pitchFamily="18" charset="0"/>
                <a:ea typeface="+mn-ea"/>
                <a:cs typeface="Times New Roman" panose="02020603050405020304" pitchFamily="18"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2114498" indent="-285744"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650" noProof="0" dirty="0"/>
              <a:t>See Bisi </a:t>
            </a:r>
            <a:r>
              <a:rPr lang="en-GB" sz="2650" i="1" noProof="0" dirty="0"/>
              <a:t>et al</a:t>
            </a:r>
            <a:r>
              <a:rPr lang="en-GB" sz="2650" noProof="0" dirty="0"/>
              <a:t>., Ann. Geophys., 2009 for further details…</a:t>
            </a:r>
          </a:p>
        </p:txBody>
      </p:sp>
    </p:spTree>
    <p:extLst>
      <p:ext uri="{BB962C8B-B14F-4D97-AF65-F5344CB8AC3E}">
        <p14:creationId xmlns:p14="http://schemas.microsoft.com/office/powerpoint/2010/main" val="36399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6" fill="hold"/>
                                        <p:tgtEl>
                                          <p:spTgt spid="7"/>
                                        </p:tgtEl>
                                      </p:cBhvr>
                                    </p:cmd>
                                  </p:childTnLst>
                                </p:cTn>
                              </p:par>
                              <p:par>
                                <p:cTn id="7" presetID="1" presetClass="mediacall" presetSubtype="0" fill="hold" nodeType="withEffect">
                                  <p:stCondLst>
                                    <p:cond delay="0"/>
                                  </p:stCondLst>
                                  <p:childTnLst>
                                    <p:cmd type="call" cmd="playFrom(0.0)">
                                      <p:cBhvr>
                                        <p:cTn id="8" dur="90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repeatCount="indefinite" fill="hold" display="0">
                  <p:stCondLst>
                    <p:cond delay="indefinite"/>
                  </p:stCondLst>
                </p:cTn>
                <p:tgtEl>
                  <p:spTgt spid="7"/>
                </p:tgtEl>
              </p:cMediaNode>
            </p:video>
            <p:video>
              <p:cMediaNode vol="80000">
                <p:cTn id="20"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AB75-E1B5-FFAD-A741-24EE65B1C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7E1A6-FD9B-52C7-121F-C3E520F3F8C9}"/>
              </a:ext>
            </a:extLst>
          </p:cNvPr>
          <p:cNvSpPr>
            <a:spLocks noGrp="1"/>
          </p:cNvSpPr>
          <p:nvPr>
            <p:ph type="title"/>
          </p:nvPr>
        </p:nvSpPr>
        <p:spPr>
          <a:xfrm>
            <a:off x="60960" y="97654"/>
            <a:ext cx="6264426" cy="578581"/>
          </a:xfrm>
        </p:spPr>
        <p:txBody>
          <a:bodyPr/>
          <a:lstStyle/>
          <a:p>
            <a:r>
              <a:rPr lang="en-GB" noProof="0" dirty="0"/>
              <a:t>RISER Key Steps to Date…</a:t>
            </a:r>
          </a:p>
        </p:txBody>
      </p:sp>
      <p:sp>
        <p:nvSpPr>
          <p:cNvPr id="3" name="Content Placeholder 2">
            <a:extLst>
              <a:ext uri="{FF2B5EF4-FFF2-40B4-BE49-F238E27FC236}">
                <a16:creationId xmlns:a16="http://schemas.microsoft.com/office/drawing/2014/main" id="{EB397A7E-82CC-00B6-D532-60463D3690AC}"/>
              </a:ext>
            </a:extLst>
          </p:cNvPr>
          <p:cNvSpPr>
            <a:spLocks noGrp="1"/>
          </p:cNvSpPr>
          <p:nvPr>
            <p:ph idx="1"/>
          </p:nvPr>
        </p:nvSpPr>
        <p:spPr>
          <a:xfrm>
            <a:off x="159798" y="1071716"/>
            <a:ext cx="8815526" cy="5649759"/>
          </a:xfrm>
        </p:spPr>
        <p:txBody>
          <a:bodyPr/>
          <a:lstStyle/>
          <a:p>
            <a:r>
              <a:rPr lang="en-GB" sz="2650" noProof="0" dirty="0"/>
              <a:t>We have a fully established LOFAR IPS data processing pipeline (updated from the initial LOFAR4SW version).</a:t>
            </a:r>
          </a:p>
          <a:p>
            <a:r>
              <a:rPr lang="en-GB" sz="2650" noProof="0" dirty="0"/>
              <a:t>UCSD tomography and IPS Enlil are being tested for research and in real time with multiple IPS data sources.</a:t>
            </a:r>
          </a:p>
          <a:p>
            <a:r>
              <a:rPr lang="en-GB" sz="2650" noProof="0" dirty="0"/>
              <a:t>Taking advantage of the LOFAR2.0 Network shut down:</a:t>
            </a:r>
          </a:p>
          <a:p>
            <a:pPr lvl="1"/>
            <a:r>
              <a:rPr lang="en-GB" sz="2250" noProof="0" dirty="0"/>
              <a:t>LOFAR-UK Station (UK608) currently running in real time with IPS and ionospheric observations 24/7;</a:t>
            </a:r>
          </a:p>
          <a:p>
            <a:pPr lvl="1"/>
            <a:r>
              <a:rPr lang="en-GB" sz="2250" noProof="0" dirty="0"/>
              <a:t>Coordination across other LOFAR stations are currently underway;</a:t>
            </a:r>
          </a:p>
          <a:p>
            <a:pPr lvl="1"/>
            <a:r>
              <a:rPr lang="en-GB" sz="2250" dirty="0"/>
              <a:t>See Richard Fallows’ talk tomorrow for further details…</a:t>
            </a:r>
            <a:endParaRPr lang="en-GB" sz="2250" noProof="0" dirty="0"/>
          </a:p>
          <a:p>
            <a:r>
              <a:rPr lang="en-GB" sz="2650" noProof="0" dirty="0"/>
              <a:t>Multiple case studies at Earth with various space-weather phenomena causing enhancements in the Earth’s space environment have been selected.</a:t>
            </a:r>
          </a:p>
          <a:p>
            <a:r>
              <a:rPr lang="en-GB" sz="2650" noProof="0" dirty="0"/>
              <a:t>Two-year progress meeting just completed last week to fully finalise the linkages into the magnetospheric modelling…</a:t>
            </a:r>
          </a:p>
        </p:txBody>
      </p:sp>
      <p:sp>
        <p:nvSpPr>
          <p:cNvPr id="4" name="Slide Number Placeholder 3">
            <a:extLst>
              <a:ext uri="{FF2B5EF4-FFF2-40B4-BE49-F238E27FC236}">
                <a16:creationId xmlns:a16="http://schemas.microsoft.com/office/drawing/2014/main" id="{A27F2414-4C71-243C-CD12-7E4CF315FA88}"/>
              </a:ext>
            </a:extLst>
          </p:cNvPr>
          <p:cNvSpPr>
            <a:spLocks noGrp="1"/>
          </p:cNvSpPr>
          <p:nvPr>
            <p:ph type="sldNum" sz="quarter" idx="10"/>
          </p:nvPr>
        </p:nvSpPr>
        <p:spPr/>
        <p:txBody>
          <a:bodyPr/>
          <a:lstStyle/>
          <a:p>
            <a:fld id="{940600FA-6DE6-4B83-84D2-3DF8FC41D849}" type="slidenum">
              <a:rPr lang="en-GB" noProof="0" smtClean="0"/>
              <a:pPr/>
              <a:t>11</a:t>
            </a:fld>
            <a:endParaRPr lang="en-GB" noProof="0" dirty="0"/>
          </a:p>
        </p:txBody>
      </p:sp>
    </p:spTree>
    <p:extLst>
      <p:ext uri="{BB962C8B-B14F-4D97-AF65-F5344CB8AC3E}">
        <p14:creationId xmlns:p14="http://schemas.microsoft.com/office/powerpoint/2010/main" val="5488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8D88-3BBE-7552-5C29-B2C8CF36D071}"/>
              </a:ext>
            </a:extLst>
          </p:cNvPr>
          <p:cNvSpPr>
            <a:spLocks noGrp="1"/>
          </p:cNvSpPr>
          <p:nvPr>
            <p:ph type="title"/>
          </p:nvPr>
        </p:nvSpPr>
        <p:spPr/>
        <p:txBody>
          <a:bodyPr/>
          <a:lstStyle/>
          <a:p>
            <a:r>
              <a:rPr lang="en-GB" noProof="0" dirty="0"/>
              <a:t>RISER Event List…</a:t>
            </a:r>
          </a:p>
        </p:txBody>
      </p:sp>
      <p:pic>
        <p:nvPicPr>
          <p:cNvPr id="6" name="Content Placeholder 5">
            <a:extLst>
              <a:ext uri="{FF2B5EF4-FFF2-40B4-BE49-F238E27FC236}">
                <a16:creationId xmlns:a16="http://schemas.microsoft.com/office/drawing/2014/main" id="{98795DF4-C179-4171-7D30-880509927649}"/>
              </a:ext>
            </a:extLst>
          </p:cNvPr>
          <p:cNvPicPr>
            <a:picLocks noGrp="1" noChangeAspect="1"/>
          </p:cNvPicPr>
          <p:nvPr>
            <p:ph idx="1"/>
          </p:nvPr>
        </p:nvPicPr>
        <p:blipFill>
          <a:blip r:embed="rId2"/>
          <a:stretch>
            <a:fillRect/>
          </a:stretch>
        </p:blipFill>
        <p:spPr>
          <a:xfrm>
            <a:off x="160338" y="1060700"/>
            <a:ext cx="8815387" cy="4958655"/>
          </a:xfrm>
        </p:spPr>
      </p:pic>
      <p:sp>
        <p:nvSpPr>
          <p:cNvPr id="4" name="Slide Number Placeholder 3">
            <a:extLst>
              <a:ext uri="{FF2B5EF4-FFF2-40B4-BE49-F238E27FC236}">
                <a16:creationId xmlns:a16="http://schemas.microsoft.com/office/drawing/2014/main" id="{56E50CC9-EE40-E912-C439-3EDB26AC08FD}"/>
              </a:ext>
            </a:extLst>
          </p:cNvPr>
          <p:cNvSpPr>
            <a:spLocks noGrp="1"/>
          </p:cNvSpPr>
          <p:nvPr>
            <p:ph type="sldNum" sz="quarter" idx="10"/>
          </p:nvPr>
        </p:nvSpPr>
        <p:spPr/>
        <p:txBody>
          <a:bodyPr/>
          <a:lstStyle/>
          <a:p>
            <a:fld id="{940600FA-6DE6-4B83-84D2-3DF8FC41D849}" type="slidenum">
              <a:rPr lang="en-GB" noProof="0" smtClean="0"/>
              <a:pPr/>
              <a:t>12</a:t>
            </a:fld>
            <a:endParaRPr lang="en-GB" noProof="0" dirty="0"/>
          </a:p>
        </p:txBody>
      </p:sp>
      <p:sp>
        <p:nvSpPr>
          <p:cNvPr id="7" name="Oval 6">
            <a:extLst>
              <a:ext uri="{FF2B5EF4-FFF2-40B4-BE49-F238E27FC236}">
                <a16:creationId xmlns:a16="http://schemas.microsoft.com/office/drawing/2014/main" id="{F285F983-6B68-C249-CBF7-CACD2ACBA0F5}"/>
              </a:ext>
            </a:extLst>
          </p:cNvPr>
          <p:cNvSpPr/>
          <p:nvPr/>
        </p:nvSpPr>
        <p:spPr>
          <a:xfrm>
            <a:off x="268253" y="3549637"/>
            <a:ext cx="6714837" cy="209738"/>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Oval 2">
            <a:extLst>
              <a:ext uri="{FF2B5EF4-FFF2-40B4-BE49-F238E27FC236}">
                <a16:creationId xmlns:a16="http://schemas.microsoft.com/office/drawing/2014/main" id="{9FAC59CE-A39A-3902-988A-1F8B2759B003}"/>
              </a:ext>
            </a:extLst>
          </p:cNvPr>
          <p:cNvSpPr/>
          <p:nvPr/>
        </p:nvSpPr>
        <p:spPr>
          <a:xfrm>
            <a:off x="274736" y="2994763"/>
            <a:ext cx="6714837" cy="209737"/>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Content Placeholder 2">
            <a:extLst>
              <a:ext uri="{FF2B5EF4-FFF2-40B4-BE49-F238E27FC236}">
                <a16:creationId xmlns:a16="http://schemas.microsoft.com/office/drawing/2014/main" id="{CF7E741C-363E-8DBC-980F-D22DA3146E32}"/>
              </a:ext>
            </a:extLst>
          </p:cNvPr>
          <p:cNvSpPr txBox="1">
            <a:spLocks/>
          </p:cNvSpPr>
          <p:nvPr/>
        </p:nvSpPr>
        <p:spPr>
          <a:xfrm>
            <a:off x="159798" y="6048850"/>
            <a:ext cx="8815526" cy="789693"/>
          </a:xfrm>
          <a:prstGeom prst="rect">
            <a:avLst/>
          </a:prstGeom>
        </p:spPr>
        <p:txBody>
          <a:bodyPr/>
          <a:lstStyle>
            <a:lvl1pPr marL="342891" indent="-342891" algn="l" defTabSz="914400" rtl="0" eaLnBrk="1" latinLnBrk="0" hangingPunct="1">
              <a:lnSpc>
                <a:spcPct val="90000"/>
              </a:lnSpc>
              <a:spcBef>
                <a:spcPts val="1000"/>
              </a:spcBef>
              <a:buFont typeface="Courier New" panose="02070309020205020404" pitchFamily="49" charset="0"/>
              <a:buChar char="o"/>
              <a:defRPr sz="2800" kern="1200" baseline="0">
                <a:solidFill>
                  <a:srgbClr val="002060"/>
                </a:solidFill>
                <a:latin typeface="Times New Roman" panose="02020603050405020304" pitchFamily="18" charset="0"/>
                <a:ea typeface="+mn-ea"/>
                <a:cs typeface="Times New Roman" panose="02020603050405020304" pitchFamily="18" charset="0"/>
              </a:defRPr>
            </a:lvl1pPr>
            <a:lvl2pPr marL="742932" indent="-285744" algn="l" defTabSz="914400" rtl="0" eaLnBrk="1" latinLnBrk="0" hangingPunct="1">
              <a:lnSpc>
                <a:spcPct val="90000"/>
              </a:lnSpc>
              <a:spcBef>
                <a:spcPts val="500"/>
              </a:spcBef>
              <a:buFont typeface="Wingdings" panose="05000000000000000000" pitchFamily="2" charset="2"/>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257269" indent="-342891"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Times New Roman" panose="02020603050405020304" pitchFamily="18" charset="0"/>
                <a:ea typeface="+mn-ea"/>
                <a:cs typeface="Times New Roman" panose="02020603050405020304" pitchFamily="18"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2114498" indent="-285744"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noProof="0" dirty="0"/>
              <a:t>This list is now expanded to include more 2024 and 2025 interesting event periods…</a:t>
            </a:r>
            <a:endParaRPr lang="en-GB" sz="1800" noProof="0" dirty="0"/>
          </a:p>
        </p:txBody>
      </p:sp>
    </p:spTree>
    <p:extLst>
      <p:ext uri="{BB962C8B-B14F-4D97-AF65-F5344CB8AC3E}">
        <p14:creationId xmlns:p14="http://schemas.microsoft.com/office/powerpoint/2010/main" val="6629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2D4E-6DD6-5189-E197-E0725062D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004EF-1967-0C74-F447-B99D7251D8E5}"/>
              </a:ext>
            </a:extLst>
          </p:cNvPr>
          <p:cNvSpPr>
            <a:spLocks noGrp="1"/>
          </p:cNvSpPr>
          <p:nvPr>
            <p:ph type="title"/>
          </p:nvPr>
        </p:nvSpPr>
        <p:spPr>
          <a:xfrm>
            <a:off x="60960" y="97654"/>
            <a:ext cx="7500046" cy="578581"/>
          </a:xfrm>
        </p:spPr>
        <p:txBody>
          <a:bodyPr/>
          <a:lstStyle/>
          <a:p>
            <a:r>
              <a:rPr lang="en-GB" noProof="0" dirty="0"/>
              <a:t>RISER Event #05 (04/11/2018) – Kp5</a:t>
            </a:r>
          </a:p>
        </p:txBody>
      </p:sp>
      <p:sp>
        <p:nvSpPr>
          <p:cNvPr id="4" name="Slide Number Placeholder 3">
            <a:extLst>
              <a:ext uri="{FF2B5EF4-FFF2-40B4-BE49-F238E27FC236}">
                <a16:creationId xmlns:a16="http://schemas.microsoft.com/office/drawing/2014/main" id="{80067477-5D2D-E508-0341-7A93F9ED18E6}"/>
              </a:ext>
            </a:extLst>
          </p:cNvPr>
          <p:cNvSpPr>
            <a:spLocks noGrp="1"/>
          </p:cNvSpPr>
          <p:nvPr>
            <p:ph type="sldNum" sz="quarter" idx="10"/>
          </p:nvPr>
        </p:nvSpPr>
        <p:spPr/>
        <p:txBody>
          <a:bodyPr/>
          <a:lstStyle/>
          <a:p>
            <a:fld id="{940600FA-6DE6-4B83-84D2-3DF8FC41D849}" type="slidenum">
              <a:rPr lang="en-GB" noProof="0" smtClean="0"/>
              <a:pPr/>
              <a:t>13</a:t>
            </a:fld>
            <a:endParaRPr lang="en-GB" noProof="0" dirty="0"/>
          </a:p>
        </p:txBody>
      </p:sp>
      <p:pic>
        <p:nvPicPr>
          <p:cNvPr id="19" name="Picture 18">
            <a:extLst>
              <a:ext uri="{FF2B5EF4-FFF2-40B4-BE49-F238E27FC236}">
                <a16:creationId xmlns:a16="http://schemas.microsoft.com/office/drawing/2014/main" id="{C31125D1-66A8-0984-C1C1-B803DC75C12E}"/>
              </a:ext>
            </a:extLst>
          </p:cNvPr>
          <p:cNvPicPr/>
          <p:nvPr/>
        </p:nvPicPr>
        <p:blipFill>
          <a:blip r:embed="rId8"/>
          <a:stretch/>
        </p:blipFill>
        <p:spPr>
          <a:xfrm>
            <a:off x="172570" y="3925529"/>
            <a:ext cx="2920059" cy="2932471"/>
          </a:xfrm>
          <a:prstGeom prst="rect">
            <a:avLst/>
          </a:prstGeom>
          <a:ln w="0">
            <a:noFill/>
          </a:ln>
        </p:spPr>
      </p:pic>
      <p:pic>
        <p:nvPicPr>
          <p:cNvPr id="20" name="Picture 19">
            <a:extLst>
              <a:ext uri="{FF2B5EF4-FFF2-40B4-BE49-F238E27FC236}">
                <a16:creationId xmlns:a16="http://schemas.microsoft.com/office/drawing/2014/main" id="{3D7FD7F7-E960-7DFD-5E3A-69DB55B30C76}"/>
              </a:ext>
            </a:extLst>
          </p:cNvPr>
          <p:cNvPicPr/>
          <p:nvPr/>
        </p:nvPicPr>
        <p:blipFill>
          <a:blip r:embed="rId9"/>
          <a:stretch/>
        </p:blipFill>
        <p:spPr>
          <a:xfrm>
            <a:off x="3125829" y="3925529"/>
            <a:ext cx="2920059" cy="2932471"/>
          </a:xfrm>
          <a:prstGeom prst="rect">
            <a:avLst/>
          </a:prstGeom>
          <a:ln w="0">
            <a:noFill/>
          </a:ln>
        </p:spPr>
      </p:pic>
      <p:pic>
        <p:nvPicPr>
          <p:cNvPr id="21" name="Picture 20">
            <a:extLst>
              <a:ext uri="{FF2B5EF4-FFF2-40B4-BE49-F238E27FC236}">
                <a16:creationId xmlns:a16="http://schemas.microsoft.com/office/drawing/2014/main" id="{BB624ABC-23C0-66D5-8EEC-331E58C79078}"/>
              </a:ext>
            </a:extLst>
          </p:cNvPr>
          <p:cNvPicPr/>
          <p:nvPr/>
        </p:nvPicPr>
        <p:blipFill>
          <a:blip r:embed="rId10"/>
          <a:stretch/>
        </p:blipFill>
        <p:spPr>
          <a:xfrm>
            <a:off x="6045164" y="3925529"/>
            <a:ext cx="2920059" cy="2932471"/>
          </a:xfrm>
          <a:prstGeom prst="rect">
            <a:avLst/>
          </a:prstGeom>
          <a:ln w="0">
            <a:noFill/>
          </a:ln>
        </p:spPr>
      </p:pic>
      <p:pic>
        <p:nvPicPr>
          <p:cNvPr id="24" name="Picture 23">
            <a:hlinkClick r:id="" action="ppaction://media"/>
            <a:extLst>
              <a:ext uri="{FF2B5EF4-FFF2-40B4-BE49-F238E27FC236}">
                <a16:creationId xmlns:a16="http://schemas.microsoft.com/office/drawing/2014/main" id="{B57B4FC6-E5FE-D65E-93CB-715F2237D2F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93358" y="993058"/>
            <a:ext cx="2932471" cy="2932471"/>
          </a:xfrm>
          <a:prstGeom prst="rect">
            <a:avLst/>
          </a:prstGeom>
          <a:ln w="0">
            <a:noFill/>
          </a:ln>
        </p:spPr>
      </p:pic>
      <p:pic>
        <p:nvPicPr>
          <p:cNvPr id="25" name="Picture 24">
            <a:hlinkClick r:id="" action="ppaction://media"/>
            <a:extLst>
              <a:ext uri="{FF2B5EF4-FFF2-40B4-BE49-F238E27FC236}">
                <a16:creationId xmlns:a16="http://schemas.microsoft.com/office/drawing/2014/main" id="{C56EA21F-67A7-C204-9F23-FD66949F5C9A}"/>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113417" y="993058"/>
            <a:ext cx="2931747" cy="2931747"/>
          </a:xfrm>
          <a:prstGeom prst="rect">
            <a:avLst/>
          </a:prstGeom>
          <a:ln w="0">
            <a:noFill/>
          </a:ln>
        </p:spPr>
      </p:pic>
      <p:pic>
        <p:nvPicPr>
          <p:cNvPr id="26" name="Picture 25">
            <a:hlinkClick r:id="" action="ppaction://media"/>
            <a:extLst>
              <a:ext uri="{FF2B5EF4-FFF2-40B4-BE49-F238E27FC236}">
                <a16:creationId xmlns:a16="http://schemas.microsoft.com/office/drawing/2014/main" id="{D1B9A01D-3D1E-9078-E98D-55DE644FF1D4}"/>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078364" y="993058"/>
            <a:ext cx="2931747" cy="2931747"/>
          </a:xfrm>
          <a:prstGeom prst="rect">
            <a:avLst/>
          </a:prstGeom>
          <a:ln w="0">
            <a:noFill/>
          </a:ln>
        </p:spPr>
      </p:pic>
    </p:spTree>
    <p:extLst>
      <p:ext uri="{BB962C8B-B14F-4D97-AF65-F5344CB8AC3E}">
        <p14:creationId xmlns:p14="http://schemas.microsoft.com/office/powerpoint/2010/main" val="31055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4" fill="hold"/>
                                        <p:tgtEl>
                                          <p:spTgt spid="24"/>
                                        </p:tgtEl>
                                      </p:cBhvr>
                                    </p:cmd>
                                  </p:childTnLst>
                                </p:cTn>
                              </p:par>
                              <p:par>
                                <p:cTn id="7" presetID="1" presetClass="mediacall" presetSubtype="0" fill="hold" nodeType="withEffect">
                                  <p:stCondLst>
                                    <p:cond delay="0"/>
                                  </p:stCondLst>
                                  <p:childTnLst>
                                    <p:cmd type="call" cmd="playFrom(0.0)">
                                      <p:cBhvr>
                                        <p:cTn id="8" dur="9904" fill="hold"/>
                                        <p:tgtEl>
                                          <p:spTgt spid="25"/>
                                        </p:tgtEl>
                                      </p:cBhvr>
                                    </p:cmd>
                                  </p:childTnLst>
                                </p:cTn>
                              </p:par>
                              <p:par>
                                <p:cTn id="9" presetID="1" presetClass="mediacall" presetSubtype="0" fill="hold" nodeType="withEffect">
                                  <p:stCondLst>
                                    <p:cond delay="0"/>
                                  </p:stCondLst>
                                  <p:childTnLst>
                                    <p:cmd type="call" cmd="playFrom(0.0)">
                                      <p:cBhvr>
                                        <p:cTn id="10" dur="990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4"/>
                                        </p:tgtEl>
                                      </p:cBhvr>
                                    </p:cmd>
                                  </p:childTnLst>
                                </p:cTn>
                              </p:par>
                            </p:childTnLst>
                          </p:cTn>
                        </p:par>
                      </p:childTnLst>
                    </p:cTn>
                  </p:par>
                </p:childTnLst>
              </p:cTn>
              <p:nextCondLst>
                <p:cond evt="onClick" delay="0">
                  <p:tgtEl>
                    <p:spTgt spid="24"/>
                  </p:tgtEl>
                </p:cond>
              </p:nextCondLst>
            </p:seq>
            <p:video>
              <p:cMediaNode>
                <p:cTn id="16" repeatCount="indefinite" fill="hold" display="0">
                  <p:stCondLst>
                    <p:cond delay="indefinite"/>
                  </p:stCondLst>
                </p:cTn>
                <p:tgtEl>
                  <p:spTgt spid="24"/>
                </p:tgtEl>
              </p:cMediaNode>
            </p:video>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25"/>
                                        </p:tgtEl>
                                      </p:cBhvr>
                                    </p:cmd>
                                  </p:childTnLst>
                                </p:cTn>
                              </p:par>
                            </p:childTnLst>
                          </p:cTn>
                        </p:par>
                      </p:childTnLst>
                    </p:cTn>
                  </p:par>
                </p:childTnLst>
              </p:cTn>
              <p:nextCondLst>
                <p:cond evt="onClick" delay="0">
                  <p:tgtEl>
                    <p:spTgt spid="25"/>
                  </p:tgtEl>
                </p:cond>
              </p:nextCondLst>
            </p:seq>
            <p:video>
              <p:cMediaNode>
                <p:cTn id="22" repeatCount="indefinite" fill="hold" display="0">
                  <p:stCondLst>
                    <p:cond delay="indefinite"/>
                  </p:stCondLst>
                </p:cTn>
                <p:tgtEl>
                  <p:spTgt spid="25"/>
                </p:tgtEl>
              </p:cMediaNode>
            </p:video>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26"/>
                                        </p:tgtEl>
                                      </p:cBhvr>
                                    </p:cmd>
                                  </p:childTnLst>
                                </p:cTn>
                              </p:par>
                            </p:childTnLst>
                          </p:cTn>
                        </p:par>
                      </p:childTnLst>
                    </p:cTn>
                  </p:par>
                </p:childTnLst>
              </p:cTn>
              <p:nextCondLst>
                <p:cond evt="onClick" delay="0">
                  <p:tgtEl>
                    <p:spTgt spid="26"/>
                  </p:tgtEl>
                </p:cond>
              </p:nextCondLst>
            </p:seq>
            <p:video>
              <p:cMediaNode>
                <p:cTn id="28" repeatCount="indefinite"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E259-D405-FA63-F1F5-9DB32CD84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9C714-D43F-C98D-F122-E076D904EF1B}"/>
              </a:ext>
            </a:extLst>
          </p:cNvPr>
          <p:cNvSpPr>
            <a:spLocks noGrp="1"/>
          </p:cNvSpPr>
          <p:nvPr>
            <p:ph type="title"/>
          </p:nvPr>
        </p:nvSpPr>
        <p:spPr>
          <a:xfrm>
            <a:off x="60960" y="97654"/>
            <a:ext cx="7500046" cy="578581"/>
          </a:xfrm>
        </p:spPr>
        <p:txBody>
          <a:bodyPr/>
          <a:lstStyle/>
          <a:p>
            <a:r>
              <a:rPr lang="en-GB" noProof="0" dirty="0"/>
              <a:t>RISER Event #01 (24/03/2024) – Kp8</a:t>
            </a:r>
          </a:p>
        </p:txBody>
      </p:sp>
      <p:sp>
        <p:nvSpPr>
          <p:cNvPr id="4" name="Slide Number Placeholder 3">
            <a:extLst>
              <a:ext uri="{FF2B5EF4-FFF2-40B4-BE49-F238E27FC236}">
                <a16:creationId xmlns:a16="http://schemas.microsoft.com/office/drawing/2014/main" id="{1F73056B-6486-D413-3A0F-DBEB9736715B}"/>
              </a:ext>
            </a:extLst>
          </p:cNvPr>
          <p:cNvSpPr>
            <a:spLocks noGrp="1"/>
          </p:cNvSpPr>
          <p:nvPr>
            <p:ph type="sldNum" sz="quarter" idx="10"/>
          </p:nvPr>
        </p:nvSpPr>
        <p:spPr/>
        <p:txBody>
          <a:bodyPr/>
          <a:lstStyle/>
          <a:p>
            <a:fld id="{940600FA-6DE6-4B83-84D2-3DF8FC41D849}" type="slidenum">
              <a:rPr lang="en-GB" noProof="0" smtClean="0"/>
              <a:pPr/>
              <a:t>14</a:t>
            </a:fld>
            <a:endParaRPr lang="en-GB" noProof="0" dirty="0"/>
          </a:p>
        </p:txBody>
      </p:sp>
      <p:pic>
        <p:nvPicPr>
          <p:cNvPr id="7" name="Picture 6">
            <a:hlinkClick r:id="" action="ppaction://media"/>
            <a:extLst>
              <a:ext uri="{FF2B5EF4-FFF2-40B4-BE49-F238E27FC236}">
                <a16:creationId xmlns:a16="http://schemas.microsoft.com/office/drawing/2014/main" id="{288787E5-9C73-E7E6-8475-2B6168F27AF7}"/>
              </a:ext>
            </a:extLst>
          </p:cNvPr>
          <p:cNvPicPr/>
          <p:nvPr>
            <a:videoFile r:link="rId2"/>
            <p:extLst>
              <p:ext uri="{DAA4B4D4-6D71-4841-9C94-3DE7FCFB9230}">
                <p14:media xmlns:p14="http://schemas.microsoft.com/office/powerpoint/2010/main" r:embed="rId1"/>
              </p:ext>
            </p:extLst>
          </p:nvPr>
        </p:nvPicPr>
        <p:blipFill>
          <a:blip r:embed="rId14"/>
          <a:stretch>
            <a:fillRect/>
          </a:stretch>
        </p:blipFill>
        <p:spPr>
          <a:xfrm>
            <a:off x="314325" y="1107598"/>
            <a:ext cx="2820074" cy="2820074"/>
          </a:xfrm>
          <a:prstGeom prst="rect">
            <a:avLst/>
          </a:prstGeom>
          <a:ln w="0">
            <a:noFill/>
          </a:ln>
        </p:spPr>
      </p:pic>
      <p:pic>
        <p:nvPicPr>
          <p:cNvPr id="8" name="Picture 7">
            <a:hlinkClick r:id="" action="ppaction://media"/>
            <a:extLst>
              <a:ext uri="{FF2B5EF4-FFF2-40B4-BE49-F238E27FC236}">
                <a16:creationId xmlns:a16="http://schemas.microsoft.com/office/drawing/2014/main" id="{5B15D5C7-BBB5-E6C9-E333-A667ED5A5BFF}"/>
              </a:ext>
            </a:extLst>
          </p:cNvPr>
          <p:cNvPicPr/>
          <p:nvPr>
            <a:videoFile r:link="rId4"/>
            <p:extLst>
              <p:ext uri="{DAA4B4D4-6D71-4841-9C94-3DE7FCFB9230}">
                <p14:media xmlns:p14="http://schemas.microsoft.com/office/powerpoint/2010/main" r:embed="rId3"/>
              </p:ext>
            </p:extLst>
          </p:nvPr>
        </p:nvPicPr>
        <p:blipFill>
          <a:blip r:embed="rId15"/>
          <a:stretch>
            <a:fillRect/>
          </a:stretch>
        </p:blipFill>
        <p:spPr>
          <a:xfrm>
            <a:off x="3134399" y="1107598"/>
            <a:ext cx="2820074" cy="2820074"/>
          </a:xfrm>
          <a:prstGeom prst="rect">
            <a:avLst/>
          </a:prstGeom>
          <a:ln w="0">
            <a:noFill/>
          </a:ln>
        </p:spPr>
      </p:pic>
      <p:pic>
        <p:nvPicPr>
          <p:cNvPr id="9" name="Picture 8">
            <a:hlinkClick r:id="" action="ppaction://media"/>
            <a:extLst>
              <a:ext uri="{FF2B5EF4-FFF2-40B4-BE49-F238E27FC236}">
                <a16:creationId xmlns:a16="http://schemas.microsoft.com/office/drawing/2014/main" id="{EA9DA3EF-27AC-EA89-3EFE-FA6ACE2B5C74}"/>
              </a:ext>
            </a:extLst>
          </p:cNvPr>
          <p:cNvPicPr/>
          <p:nvPr>
            <a:videoFile r:link="rId6"/>
            <p:extLst>
              <p:ext uri="{DAA4B4D4-6D71-4841-9C94-3DE7FCFB9230}">
                <p14:media xmlns:p14="http://schemas.microsoft.com/office/powerpoint/2010/main" r:embed="rId5"/>
              </p:ext>
            </p:extLst>
          </p:nvPr>
        </p:nvPicPr>
        <p:blipFill>
          <a:blip r:embed="rId16"/>
          <a:stretch>
            <a:fillRect/>
          </a:stretch>
        </p:blipFill>
        <p:spPr>
          <a:xfrm>
            <a:off x="5954474" y="1107598"/>
            <a:ext cx="2875201" cy="2875201"/>
          </a:xfrm>
          <a:prstGeom prst="rect">
            <a:avLst/>
          </a:prstGeom>
          <a:ln w="0">
            <a:noFill/>
          </a:ln>
        </p:spPr>
      </p:pic>
      <p:pic>
        <p:nvPicPr>
          <p:cNvPr id="12" name="Picture 11">
            <a:hlinkClick r:id="" action="ppaction://media"/>
            <a:extLst>
              <a:ext uri="{FF2B5EF4-FFF2-40B4-BE49-F238E27FC236}">
                <a16:creationId xmlns:a16="http://schemas.microsoft.com/office/drawing/2014/main" id="{161691FE-A7EF-BBDD-1EAB-5E3D01647328}"/>
              </a:ext>
            </a:extLst>
          </p:cNvPr>
          <p:cNvPicPr/>
          <p:nvPr>
            <a:videoFile r:link="rId8"/>
            <p:extLst>
              <p:ext uri="{DAA4B4D4-6D71-4841-9C94-3DE7FCFB9230}">
                <p14:media xmlns:p14="http://schemas.microsoft.com/office/powerpoint/2010/main" r:embed="rId7"/>
              </p:ext>
            </p:extLst>
          </p:nvPr>
        </p:nvPicPr>
        <p:blipFill>
          <a:blip r:embed="rId17"/>
          <a:stretch>
            <a:fillRect/>
          </a:stretch>
        </p:blipFill>
        <p:spPr>
          <a:xfrm>
            <a:off x="314325" y="3982799"/>
            <a:ext cx="2820074" cy="2820074"/>
          </a:xfrm>
          <a:prstGeom prst="rect">
            <a:avLst/>
          </a:prstGeom>
          <a:ln w="0">
            <a:noFill/>
          </a:ln>
        </p:spPr>
      </p:pic>
      <p:pic>
        <p:nvPicPr>
          <p:cNvPr id="13" name="Picture 12">
            <a:hlinkClick r:id="" action="ppaction://media"/>
            <a:extLst>
              <a:ext uri="{FF2B5EF4-FFF2-40B4-BE49-F238E27FC236}">
                <a16:creationId xmlns:a16="http://schemas.microsoft.com/office/drawing/2014/main" id="{8A354ED3-F1D7-5AF1-512B-E785AA147B02}"/>
              </a:ext>
            </a:extLst>
          </p:cNvPr>
          <p:cNvPicPr/>
          <p:nvPr>
            <a:videoFile r:link="rId10"/>
            <p:extLst>
              <p:ext uri="{DAA4B4D4-6D71-4841-9C94-3DE7FCFB9230}">
                <p14:media xmlns:p14="http://schemas.microsoft.com/office/powerpoint/2010/main" r:embed="rId9"/>
              </p:ext>
            </p:extLst>
          </p:nvPr>
        </p:nvPicPr>
        <p:blipFill>
          <a:blip r:embed="rId18"/>
          <a:stretch>
            <a:fillRect/>
          </a:stretch>
        </p:blipFill>
        <p:spPr>
          <a:xfrm>
            <a:off x="3134399" y="3982799"/>
            <a:ext cx="2820074" cy="2820074"/>
          </a:xfrm>
          <a:prstGeom prst="rect">
            <a:avLst/>
          </a:prstGeom>
          <a:ln w="0">
            <a:noFill/>
          </a:ln>
        </p:spPr>
      </p:pic>
      <p:pic>
        <p:nvPicPr>
          <p:cNvPr id="14" name="Picture 13">
            <a:hlinkClick r:id="" action="ppaction://media"/>
            <a:extLst>
              <a:ext uri="{FF2B5EF4-FFF2-40B4-BE49-F238E27FC236}">
                <a16:creationId xmlns:a16="http://schemas.microsoft.com/office/drawing/2014/main" id="{13D2B63E-0A67-BAE9-9904-DF03C0546CA8}"/>
              </a:ext>
            </a:extLst>
          </p:cNvPr>
          <p:cNvPicPr/>
          <p:nvPr>
            <a:videoFile r:link="rId12"/>
            <p:extLst>
              <p:ext uri="{DAA4B4D4-6D71-4841-9C94-3DE7FCFB9230}">
                <p14:media xmlns:p14="http://schemas.microsoft.com/office/powerpoint/2010/main" r:embed="rId11"/>
              </p:ext>
            </p:extLst>
          </p:nvPr>
        </p:nvPicPr>
        <p:blipFill>
          <a:blip r:embed="rId19"/>
          <a:stretch>
            <a:fillRect/>
          </a:stretch>
        </p:blipFill>
        <p:spPr>
          <a:xfrm>
            <a:off x="5954474" y="3982799"/>
            <a:ext cx="2875201" cy="2875201"/>
          </a:xfrm>
          <a:prstGeom prst="rect">
            <a:avLst/>
          </a:prstGeom>
          <a:ln w="0">
            <a:noFill/>
          </a:ln>
        </p:spPr>
      </p:pic>
    </p:spTree>
    <p:extLst>
      <p:ext uri="{BB962C8B-B14F-4D97-AF65-F5344CB8AC3E}">
        <p14:creationId xmlns:p14="http://schemas.microsoft.com/office/powerpoint/2010/main" val="11285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4" fill="hold"/>
                                        <p:tgtEl>
                                          <p:spTgt spid="7"/>
                                        </p:tgtEl>
                                      </p:cBhvr>
                                    </p:cmd>
                                  </p:childTnLst>
                                </p:cTn>
                              </p:par>
                              <p:par>
                                <p:cTn id="7" presetID="1" presetClass="mediacall" presetSubtype="0" fill="hold" nodeType="withEffect">
                                  <p:stCondLst>
                                    <p:cond delay="0"/>
                                  </p:stCondLst>
                                  <p:childTnLst>
                                    <p:cmd type="call" cmd="playFrom(0.0)">
                                      <p:cBhvr>
                                        <p:cTn id="8" dur="9904" fill="hold"/>
                                        <p:tgtEl>
                                          <p:spTgt spid="8"/>
                                        </p:tgtEl>
                                      </p:cBhvr>
                                    </p:cmd>
                                  </p:childTnLst>
                                </p:cTn>
                              </p:par>
                              <p:par>
                                <p:cTn id="9" presetID="1" presetClass="mediacall" presetSubtype="0" fill="hold" nodeType="withEffect">
                                  <p:stCondLst>
                                    <p:cond delay="0"/>
                                  </p:stCondLst>
                                  <p:childTnLst>
                                    <p:cmd type="call" cmd="playFrom(0.0)">
                                      <p:cBhvr>
                                        <p:cTn id="10" dur="9904" fill="hold"/>
                                        <p:tgtEl>
                                          <p:spTgt spid="9"/>
                                        </p:tgtEl>
                                      </p:cBhvr>
                                    </p:cmd>
                                  </p:childTnLst>
                                </p:cTn>
                              </p:par>
                              <p:par>
                                <p:cTn id="11" presetID="1" presetClass="mediacall" presetSubtype="0" fill="hold" nodeType="withEffect">
                                  <p:stCondLst>
                                    <p:cond delay="0"/>
                                  </p:stCondLst>
                                  <p:childTnLst>
                                    <p:cmd type="call" cmd="playFrom(0.0)">
                                      <p:cBhvr>
                                        <p:cTn id="12" dur="9904" fill="hold"/>
                                        <p:tgtEl>
                                          <p:spTgt spid="12"/>
                                        </p:tgtEl>
                                      </p:cBhvr>
                                    </p:cmd>
                                  </p:childTnLst>
                                </p:cTn>
                              </p:par>
                              <p:par>
                                <p:cTn id="13" presetID="1" presetClass="mediacall" presetSubtype="0" fill="hold" nodeType="withEffect">
                                  <p:stCondLst>
                                    <p:cond delay="0"/>
                                  </p:stCondLst>
                                  <p:childTnLst>
                                    <p:cmd type="call" cmd="playFrom(0.0)">
                                      <p:cBhvr>
                                        <p:cTn id="14" dur="9904" fill="hold"/>
                                        <p:tgtEl>
                                          <p:spTgt spid="13"/>
                                        </p:tgtEl>
                                      </p:cBhvr>
                                    </p:cmd>
                                  </p:childTnLst>
                                </p:cTn>
                              </p:par>
                              <p:par>
                                <p:cTn id="15" presetID="1" presetClass="mediacall" presetSubtype="0" fill="hold" nodeType="withEffect">
                                  <p:stCondLst>
                                    <p:cond delay="0"/>
                                  </p:stCondLst>
                                  <p:childTnLst>
                                    <p:cmd type="call" cmd="playFrom(0.0)">
                                      <p:cBhvr>
                                        <p:cTn id="16" dur="990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cTn>
                <p:tgtEl>
                  <p:spTgt spid="7"/>
                </p:tgtEl>
              </p:cMediaNode>
            </p:video>
            <p:video>
              <p:cMediaNode>
                <p:cTn id="18" repeatCount="indefinite" fill="hold" display="0">
                  <p:stCondLst>
                    <p:cond delay="indefinite"/>
                  </p:stCondLst>
                </p:cTn>
                <p:tgtEl>
                  <p:spTgt spid="7"/>
                </p:tgtEl>
              </p:cMediaNode>
            </p:vide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p:cTn id="24" repeatCount="indefinite" fill="hold" display="0">
                  <p:stCondLst>
                    <p:cond delay="indefinite"/>
                  </p:stCondLst>
                </p:cTn>
                <p:tgtEl>
                  <p:spTgt spid="8"/>
                </p:tgtEl>
              </p:cMediaNode>
            </p:video>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p:cTn id="30" repeatCount="indefinite"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9"/>
                                        </p:tgtEl>
                                      </p:cBhvr>
                                    </p:cmd>
                                  </p:childTnLst>
                                </p:cTn>
                              </p:par>
                            </p:childTnLst>
                          </p:cTn>
                        </p:par>
                      </p:childTnLst>
                    </p:cTn>
                  </p:par>
                </p:childTnLst>
              </p:cTn>
              <p:nextCondLst>
                <p:cond evt="onClick" delay="0">
                  <p:tgtEl>
                    <p:spTgt spid="9"/>
                  </p:tgtEl>
                </p:cond>
              </p:nextCondLst>
            </p:seq>
            <p:video>
              <p:cMediaNode>
                <p:cTn id="36" repeatCount="indefinite" fill="hold" display="0">
                  <p:stCondLst>
                    <p:cond delay="indefinite"/>
                  </p:stCondLst>
                </p:cTn>
                <p:tgtEl>
                  <p:spTgt spid="12"/>
                </p:tgtEl>
              </p:cMediaNode>
            </p:video>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withEffect">
                                  <p:stCondLst>
                                    <p:cond delay="0"/>
                                  </p:stCondLst>
                                  <p:childTnLst>
                                    <p:cmd type="call" cmd="togglePause">
                                      <p:cBhvr>
                                        <p:cTn id="41" dur="1" fill="hold"/>
                                        <p:tgtEl>
                                          <p:spTgt spid="12"/>
                                        </p:tgtEl>
                                      </p:cBhvr>
                                    </p:cmd>
                                  </p:childTnLst>
                                </p:cTn>
                              </p:par>
                            </p:childTnLst>
                          </p:cTn>
                        </p:par>
                      </p:childTnLst>
                    </p:cTn>
                  </p:par>
                </p:childTnLst>
              </p:cTn>
              <p:nextCondLst>
                <p:cond evt="onClick" delay="0">
                  <p:tgtEl>
                    <p:spTgt spid="12"/>
                  </p:tgtEl>
                </p:cond>
              </p:nextCondLst>
            </p:seq>
            <p:video>
              <p:cMediaNode>
                <p:cTn id="42" repeatCount="indefinite" fill="hold" display="0">
                  <p:stCondLst>
                    <p:cond delay="indefinite"/>
                  </p:stCondLst>
                </p:cTn>
                <p:tgtEl>
                  <p:spTgt spid="13"/>
                </p:tgtEl>
              </p:cMediaNode>
            </p:video>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withEffect">
                                  <p:stCondLst>
                                    <p:cond delay="0"/>
                                  </p:stCondLst>
                                  <p:childTnLst>
                                    <p:cmd type="call" cmd="togglePause">
                                      <p:cBhvr>
                                        <p:cTn id="47" dur="1" fill="hold"/>
                                        <p:tgtEl>
                                          <p:spTgt spid="13"/>
                                        </p:tgtEl>
                                      </p:cBhvr>
                                    </p:cmd>
                                  </p:childTnLst>
                                </p:cTn>
                              </p:par>
                            </p:childTnLst>
                          </p:cTn>
                        </p:par>
                      </p:childTnLst>
                    </p:cTn>
                  </p:par>
                </p:childTnLst>
              </p:cTn>
              <p:nextCondLst>
                <p:cond evt="onClick" delay="0">
                  <p:tgtEl>
                    <p:spTgt spid="13"/>
                  </p:tgtEl>
                </p:cond>
              </p:nextCondLst>
            </p:seq>
            <p:video>
              <p:cMediaNode>
                <p:cTn id="48" repeatCount="indefinite" fill="hold" display="0">
                  <p:stCondLst>
                    <p:cond delay="indefinite"/>
                  </p:stCondLst>
                </p:cTn>
                <p:tgtEl>
                  <p:spTgt spid="14"/>
                </p:tgtEl>
              </p:cMediaNode>
            </p:video>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withEffect">
                                  <p:stCondLst>
                                    <p:cond delay="0"/>
                                  </p:stCondLst>
                                  <p:childTnLst>
                                    <p:cmd type="call" cmd="togglePause">
                                      <p:cBhvr>
                                        <p:cTn id="53"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5F9A-468F-0C51-B2FC-2BDC25E113CE}"/>
              </a:ext>
            </a:extLst>
          </p:cNvPr>
          <p:cNvSpPr>
            <a:spLocks noGrp="1"/>
          </p:cNvSpPr>
          <p:nvPr>
            <p:ph type="title"/>
          </p:nvPr>
        </p:nvSpPr>
        <p:spPr/>
        <p:txBody>
          <a:bodyPr/>
          <a:lstStyle/>
          <a:p>
            <a:r>
              <a:rPr lang="en-GB" noProof="0" dirty="0"/>
              <a:t>Into the Magnetosphere…</a:t>
            </a:r>
          </a:p>
        </p:txBody>
      </p:sp>
      <p:sp>
        <p:nvSpPr>
          <p:cNvPr id="4" name="Slide Number Placeholder 3">
            <a:extLst>
              <a:ext uri="{FF2B5EF4-FFF2-40B4-BE49-F238E27FC236}">
                <a16:creationId xmlns:a16="http://schemas.microsoft.com/office/drawing/2014/main" id="{C50C0E23-703F-0AC1-96D5-4251E09F17FC}"/>
              </a:ext>
            </a:extLst>
          </p:cNvPr>
          <p:cNvSpPr>
            <a:spLocks noGrp="1"/>
          </p:cNvSpPr>
          <p:nvPr>
            <p:ph type="sldNum" sz="quarter" idx="10"/>
          </p:nvPr>
        </p:nvSpPr>
        <p:spPr/>
        <p:txBody>
          <a:bodyPr/>
          <a:lstStyle/>
          <a:p>
            <a:fld id="{940600FA-6DE6-4B83-84D2-3DF8FC41D849}" type="slidenum">
              <a:rPr lang="en-GB" noProof="0" smtClean="0"/>
              <a:pPr/>
              <a:t>15</a:t>
            </a:fld>
            <a:endParaRPr lang="en-GB" noProof="0" dirty="0"/>
          </a:p>
        </p:txBody>
      </p:sp>
      <p:sp>
        <p:nvSpPr>
          <p:cNvPr id="9" name="Rectangle 8">
            <a:extLst>
              <a:ext uri="{FF2B5EF4-FFF2-40B4-BE49-F238E27FC236}">
                <a16:creationId xmlns:a16="http://schemas.microsoft.com/office/drawing/2014/main" id="{A85448EC-D4A2-244F-B1BF-DD859AD7DF61}"/>
              </a:ext>
            </a:extLst>
          </p:cNvPr>
          <p:cNvSpPr/>
          <p:nvPr/>
        </p:nvSpPr>
        <p:spPr>
          <a:xfrm>
            <a:off x="0" y="1034232"/>
            <a:ext cx="9144000" cy="5143500"/>
          </a:xfrm>
          <a:prstGeom prst="rect">
            <a:avLst/>
          </a:prstGeom>
          <a:solidFill>
            <a:srgbClr val="002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6082" name="Picture 1" descr="2d_mag_vel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2142" y="1034232"/>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73924" y="5675290"/>
            <a:ext cx="681597" cy="369332"/>
          </a:xfrm>
          <a:prstGeom prst="rect">
            <a:avLst/>
          </a:prstGeom>
          <a:noFill/>
        </p:spPr>
        <p:txBody>
          <a:bodyPr wrap="none" rtlCol="0">
            <a:spAutoFit/>
          </a:bodyPr>
          <a:lstStyle/>
          <a:p>
            <a:r>
              <a:rPr lang="en-GB" sz="900" noProof="0" dirty="0">
                <a:solidFill>
                  <a:schemeClr val="bg1"/>
                </a:solidFill>
              </a:rPr>
              <a:t>plasma</a:t>
            </a:r>
          </a:p>
          <a:p>
            <a:r>
              <a:rPr lang="en-GB" sz="900" noProof="0" dirty="0">
                <a:solidFill>
                  <a:schemeClr val="bg1"/>
                </a:solidFill>
              </a:rPr>
              <a:t>      density</a:t>
            </a:r>
          </a:p>
        </p:txBody>
      </p:sp>
      <p:sp>
        <p:nvSpPr>
          <p:cNvPr id="5" name="TextBox 4"/>
          <p:cNvSpPr txBox="1"/>
          <p:nvPr/>
        </p:nvSpPr>
        <p:spPr>
          <a:xfrm>
            <a:off x="7407247" y="1109109"/>
            <a:ext cx="1661032" cy="248209"/>
          </a:xfrm>
          <a:prstGeom prst="rect">
            <a:avLst/>
          </a:prstGeom>
          <a:noFill/>
        </p:spPr>
        <p:txBody>
          <a:bodyPr wrap="none" rtlCol="0">
            <a:spAutoFit/>
          </a:bodyPr>
          <a:lstStyle/>
          <a:p>
            <a:pPr algn="ctr"/>
            <a:r>
              <a:rPr lang="en-GB" sz="1013" noProof="0" dirty="0">
                <a:solidFill>
                  <a:schemeClr val="bg1"/>
                </a:solidFill>
              </a:rPr>
              <a:t>Credit: University of Alberta</a:t>
            </a:r>
          </a:p>
        </p:txBody>
      </p:sp>
      <p:pic>
        <p:nvPicPr>
          <p:cNvPr id="13" name="Picture 12">
            <a:extLst>
              <a:ext uri="{FF2B5EF4-FFF2-40B4-BE49-F238E27FC236}">
                <a16:creationId xmlns:a16="http://schemas.microsoft.com/office/drawing/2014/main" id="{EE328104-FCE9-2D4A-BB34-259786B78A3C}"/>
              </a:ext>
            </a:extLst>
          </p:cNvPr>
          <p:cNvPicPr>
            <a:picLocks noChangeAspect="1"/>
          </p:cNvPicPr>
          <p:nvPr/>
        </p:nvPicPr>
        <p:blipFill rotWithShape="1">
          <a:blip r:embed="rId3">
            <a:clrChange>
              <a:clrFrom>
                <a:srgbClr val="000000"/>
              </a:clrFrom>
              <a:clrTo>
                <a:srgbClr val="000000">
                  <a:alpha val="0"/>
                </a:srgbClr>
              </a:clrTo>
            </a:clrChange>
            <a:alphaModFix/>
          </a:blip>
          <a:srcRect t="16830" b="15931"/>
          <a:stretch/>
        </p:blipFill>
        <p:spPr>
          <a:xfrm>
            <a:off x="79295" y="5924335"/>
            <a:ext cx="734289" cy="208387"/>
          </a:xfrm>
          <a:prstGeom prst="rect">
            <a:avLst/>
          </a:prstGeom>
        </p:spPr>
      </p:pic>
      <p:sp>
        <p:nvSpPr>
          <p:cNvPr id="25" name="TextBox 24">
            <a:extLst>
              <a:ext uri="{FF2B5EF4-FFF2-40B4-BE49-F238E27FC236}">
                <a16:creationId xmlns:a16="http://schemas.microsoft.com/office/drawing/2014/main" id="{EED0C348-0FE0-F895-8BFF-DF2C57C7CA7A}"/>
              </a:ext>
            </a:extLst>
          </p:cNvPr>
          <p:cNvSpPr txBox="1"/>
          <p:nvPr/>
        </p:nvSpPr>
        <p:spPr>
          <a:xfrm>
            <a:off x="169996" y="1234426"/>
            <a:ext cx="4009499" cy="1477328"/>
          </a:xfrm>
          <a:prstGeom prst="rect">
            <a:avLst/>
          </a:prstGeom>
          <a:noFill/>
        </p:spPr>
        <p:txBody>
          <a:bodyPr wrap="square" rtlCol="0">
            <a:spAutoFit/>
          </a:bodyPr>
          <a:lstStyle/>
          <a:p>
            <a:r>
              <a:rPr lang="en-GB" sz="2400" noProof="0" dirty="0">
                <a:solidFill>
                  <a:schemeClr val="bg1"/>
                </a:solidFill>
              </a:rPr>
              <a:t>Solar wind-magnetosphere-ionosphere coupling</a:t>
            </a:r>
          </a:p>
          <a:p>
            <a:endParaRPr lang="en-GB" sz="600" noProof="0" dirty="0">
              <a:solidFill>
                <a:schemeClr val="bg1"/>
              </a:solidFill>
            </a:endParaRPr>
          </a:p>
          <a:p>
            <a:r>
              <a:rPr lang="en-GB" noProof="0" dirty="0">
                <a:solidFill>
                  <a:schemeClr val="bg1"/>
                </a:solidFill>
              </a:rPr>
              <a:t>Steve Milan and Michaela Mooney</a:t>
            </a:r>
          </a:p>
          <a:p>
            <a:r>
              <a:rPr lang="en-GB" noProof="0" dirty="0">
                <a:solidFill>
                  <a:schemeClr val="bg1"/>
                </a:solidFill>
              </a:rPr>
              <a:t>University of Leicester</a:t>
            </a:r>
          </a:p>
        </p:txBody>
      </p:sp>
      <p:sp>
        <p:nvSpPr>
          <p:cNvPr id="26" name="TextBox 25">
            <a:extLst>
              <a:ext uri="{FF2B5EF4-FFF2-40B4-BE49-F238E27FC236}">
                <a16:creationId xmlns:a16="http://schemas.microsoft.com/office/drawing/2014/main" id="{0B507DF3-31CF-7537-40CB-9F077DA0A8BE}"/>
              </a:ext>
            </a:extLst>
          </p:cNvPr>
          <p:cNvSpPr txBox="1"/>
          <p:nvPr/>
        </p:nvSpPr>
        <p:spPr>
          <a:xfrm>
            <a:off x="186159" y="2774020"/>
            <a:ext cx="2925821" cy="3093154"/>
          </a:xfrm>
          <a:prstGeom prst="rect">
            <a:avLst/>
          </a:prstGeom>
          <a:noFill/>
        </p:spPr>
        <p:txBody>
          <a:bodyPr wrap="square" rtlCol="0">
            <a:spAutoFit/>
          </a:bodyPr>
          <a:lstStyle/>
          <a:p>
            <a:pPr marL="257175" indent="-257175">
              <a:buClr>
                <a:srgbClr val="FF0000"/>
              </a:buClr>
              <a:buFont typeface="Arial" panose="020B0604020202020204" pitchFamily="34" charset="0"/>
              <a:buChar char="•"/>
            </a:pPr>
            <a:r>
              <a:rPr lang="en-GB" sz="1500" noProof="0" dirty="0">
                <a:solidFill>
                  <a:schemeClr val="bg1"/>
                </a:solidFill>
              </a:rPr>
              <a:t>Understanding the magnetospheric response to solar wind perturbations</a:t>
            </a:r>
          </a:p>
          <a:p>
            <a:pPr marL="257175" indent="-257175">
              <a:buClr>
                <a:srgbClr val="FF0000"/>
              </a:buClr>
              <a:buFont typeface="Arial" panose="020B0604020202020204" pitchFamily="34" charset="0"/>
              <a:buChar char="•"/>
            </a:pPr>
            <a:endParaRPr lang="en-GB" sz="1500" noProof="0" dirty="0">
              <a:solidFill>
                <a:schemeClr val="bg1"/>
              </a:solidFill>
            </a:endParaRPr>
          </a:p>
          <a:p>
            <a:pPr marL="257175" indent="-257175">
              <a:buClr>
                <a:srgbClr val="FF0000"/>
              </a:buClr>
              <a:buFont typeface="Arial" panose="020B0604020202020204" pitchFamily="34" charset="0"/>
              <a:buChar char="•"/>
            </a:pPr>
            <a:r>
              <a:rPr lang="en-GB" sz="1500" noProof="0" dirty="0">
                <a:solidFill>
                  <a:schemeClr val="bg1"/>
                </a:solidFill>
              </a:rPr>
              <a:t>Geoeffectiveness of solar wind structures – predictive power of IPS observations</a:t>
            </a:r>
          </a:p>
          <a:p>
            <a:pPr marL="257175" indent="-257175">
              <a:buClr>
                <a:srgbClr val="FF0000"/>
              </a:buClr>
              <a:buFont typeface="Arial" panose="020B0604020202020204" pitchFamily="34" charset="0"/>
              <a:buChar char="•"/>
            </a:pPr>
            <a:endParaRPr lang="en-GB" sz="1500" noProof="0" dirty="0">
              <a:solidFill>
                <a:schemeClr val="bg1"/>
              </a:solidFill>
            </a:endParaRPr>
          </a:p>
          <a:p>
            <a:pPr marL="257175" indent="-257175">
              <a:buClr>
                <a:srgbClr val="FF0000"/>
              </a:buClr>
              <a:buFont typeface="Arial" panose="020B0604020202020204" pitchFamily="34" charset="0"/>
              <a:buChar char="•"/>
            </a:pPr>
            <a:r>
              <a:rPr lang="en-GB" sz="1500" noProof="0" dirty="0">
                <a:solidFill>
                  <a:schemeClr val="bg1"/>
                </a:solidFill>
              </a:rPr>
              <a:t>Causes of  ground magnetic perturbations, dB/dt, and GICs</a:t>
            </a:r>
          </a:p>
          <a:p>
            <a:pPr marL="257175" indent="-257175">
              <a:buClr>
                <a:srgbClr val="FF0000"/>
              </a:buClr>
              <a:buFont typeface="Arial" panose="020B0604020202020204" pitchFamily="34" charset="0"/>
              <a:buChar char="•"/>
            </a:pPr>
            <a:endParaRPr lang="en-GB" sz="1500" noProof="0" dirty="0">
              <a:solidFill>
                <a:schemeClr val="bg1"/>
              </a:solidFill>
            </a:endParaRPr>
          </a:p>
          <a:p>
            <a:pPr marL="257175" indent="-257175">
              <a:buClr>
                <a:srgbClr val="FF0000"/>
              </a:buClr>
              <a:buFont typeface="Arial" panose="020B0604020202020204" pitchFamily="34" charset="0"/>
              <a:buChar char="•"/>
            </a:pPr>
            <a:r>
              <a:rPr lang="en-GB" sz="1500" noProof="0" dirty="0">
                <a:solidFill>
                  <a:schemeClr val="bg1"/>
                </a:solidFill>
              </a:rPr>
              <a:t>Effects of transverse solar wind structure</a:t>
            </a:r>
          </a:p>
        </p:txBody>
      </p:sp>
      <p:grpSp>
        <p:nvGrpSpPr>
          <p:cNvPr id="32" name="Group 31">
            <a:extLst>
              <a:ext uri="{FF2B5EF4-FFF2-40B4-BE49-F238E27FC236}">
                <a16:creationId xmlns:a16="http://schemas.microsoft.com/office/drawing/2014/main" id="{6311979C-FFF2-DB0D-A2D2-375902F0DD00}"/>
              </a:ext>
            </a:extLst>
          </p:cNvPr>
          <p:cNvGrpSpPr/>
          <p:nvPr/>
        </p:nvGrpSpPr>
        <p:grpSpPr>
          <a:xfrm>
            <a:off x="6032023" y="1661803"/>
            <a:ext cx="2959793" cy="4422898"/>
            <a:chOff x="9007366" y="509303"/>
            <a:chExt cx="2981721" cy="4982455"/>
          </a:xfrm>
        </p:grpSpPr>
        <p:sp>
          <p:nvSpPr>
            <p:cNvPr id="24" name="Rectangle 23">
              <a:extLst>
                <a:ext uri="{FF2B5EF4-FFF2-40B4-BE49-F238E27FC236}">
                  <a16:creationId xmlns:a16="http://schemas.microsoft.com/office/drawing/2014/main" id="{A6BA7D2E-6584-FA51-E662-ABE746814778}"/>
                </a:ext>
              </a:extLst>
            </p:cNvPr>
            <p:cNvSpPr/>
            <p:nvPr/>
          </p:nvSpPr>
          <p:spPr>
            <a:xfrm>
              <a:off x="9007366" y="509303"/>
              <a:ext cx="2981721" cy="4982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grpSp>
          <p:nvGrpSpPr>
            <p:cNvPr id="18" name="Group 17">
              <a:extLst>
                <a:ext uri="{FF2B5EF4-FFF2-40B4-BE49-F238E27FC236}">
                  <a16:creationId xmlns:a16="http://schemas.microsoft.com/office/drawing/2014/main" id="{98151D14-085B-4F93-A523-50C1530C87E2}"/>
                </a:ext>
              </a:extLst>
            </p:cNvPr>
            <p:cNvGrpSpPr/>
            <p:nvPr/>
          </p:nvGrpSpPr>
          <p:grpSpPr>
            <a:xfrm>
              <a:off x="9192654" y="1303281"/>
              <a:ext cx="2664370" cy="4052624"/>
              <a:chOff x="7467602" y="819379"/>
              <a:chExt cx="4229100" cy="5524500"/>
            </a:xfrm>
            <a:solidFill>
              <a:schemeClr val="bg1"/>
            </a:solidFill>
          </p:grpSpPr>
          <p:pic>
            <p:nvPicPr>
              <p:cNvPr id="19" name="Picture 18" descr="A comparison of colored dots&#10;&#10;AI-generated content may be incorrect.">
                <a:extLst>
                  <a:ext uri="{FF2B5EF4-FFF2-40B4-BE49-F238E27FC236}">
                    <a16:creationId xmlns:a16="http://schemas.microsoft.com/office/drawing/2014/main" id="{3C24C30C-08C1-565F-8F2A-827588D961E7}"/>
                  </a:ext>
                </a:extLst>
              </p:cNvPr>
              <p:cNvPicPr>
                <a:picLocks noChangeAspect="1"/>
              </p:cNvPicPr>
              <p:nvPr/>
            </p:nvPicPr>
            <p:blipFill>
              <a:blip r:embed="rId4"/>
              <a:stretch>
                <a:fillRect/>
              </a:stretch>
            </p:blipFill>
            <p:spPr>
              <a:xfrm>
                <a:off x="7467602" y="819379"/>
                <a:ext cx="4229100" cy="5524500"/>
              </a:xfrm>
              <a:prstGeom prst="rect">
                <a:avLst/>
              </a:prstGeom>
              <a:grpFill/>
            </p:spPr>
          </p:pic>
          <p:sp>
            <p:nvSpPr>
              <p:cNvPr id="20" name="Rectangle 19">
                <a:extLst>
                  <a:ext uri="{FF2B5EF4-FFF2-40B4-BE49-F238E27FC236}">
                    <a16:creationId xmlns:a16="http://schemas.microsoft.com/office/drawing/2014/main" id="{6FDBA4E9-4C2C-CCB1-D474-C41AB6A4359C}"/>
                  </a:ext>
                </a:extLst>
              </p:cNvPr>
              <p:cNvSpPr/>
              <p:nvPr/>
            </p:nvSpPr>
            <p:spPr>
              <a:xfrm>
                <a:off x="8196044" y="3581629"/>
                <a:ext cx="243281" cy="32764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21" name="Rectangle 20">
                <a:extLst>
                  <a:ext uri="{FF2B5EF4-FFF2-40B4-BE49-F238E27FC236}">
                    <a16:creationId xmlns:a16="http://schemas.microsoft.com/office/drawing/2014/main" id="{D17E79E5-E84F-FB5D-269E-CC360B3921CD}"/>
                  </a:ext>
                </a:extLst>
              </p:cNvPr>
              <p:cNvSpPr/>
              <p:nvPr/>
            </p:nvSpPr>
            <p:spPr>
              <a:xfrm>
                <a:off x="8196044" y="983199"/>
                <a:ext cx="243281" cy="32764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22" name="TextBox 21">
                <a:extLst>
                  <a:ext uri="{FF2B5EF4-FFF2-40B4-BE49-F238E27FC236}">
                    <a16:creationId xmlns:a16="http://schemas.microsoft.com/office/drawing/2014/main" id="{55B9DC2D-2D7C-E58E-C80D-28053DF370CE}"/>
                  </a:ext>
                </a:extLst>
              </p:cNvPr>
              <p:cNvSpPr txBox="1"/>
              <p:nvPr/>
            </p:nvSpPr>
            <p:spPr>
              <a:xfrm>
                <a:off x="8142137" y="874643"/>
                <a:ext cx="1651256" cy="567166"/>
              </a:xfrm>
              <a:prstGeom prst="rect">
                <a:avLst/>
              </a:prstGeom>
              <a:grpFill/>
            </p:spPr>
            <p:txBody>
              <a:bodyPr wrap="none" rtlCol="0">
                <a:spAutoFit/>
              </a:bodyPr>
              <a:lstStyle/>
              <a:p>
                <a:r>
                  <a:rPr lang="en-GB" noProof="0" dirty="0"/>
                  <a:t>Oct 2024</a:t>
                </a:r>
              </a:p>
            </p:txBody>
          </p:sp>
          <p:sp>
            <p:nvSpPr>
              <p:cNvPr id="23" name="TextBox 22">
                <a:extLst>
                  <a:ext uri="{FF2B5EF4-FFF2-40B4-BE49-F238E27FC236}">
                    <a16:creationId xmlns:a16="http://schemas.microsoft.com/office/drawing/2014/main" id="{5DA8DC4B-89BE-02A3-005C-03AF1E61A223}"/>
                  </a:ext>
                </a:extLst>
              </p:cNvPr>
              <p:cNvSpPr txBox="1"/>
              <p:nvPr/>
            </p:nvSpPr>
            <p:spPr>
              <a:xfrm>
                <a:off x="8088084" y="3456185"/>
                <a:ext cx="1780239" cy="567166"/>
              </a:xfrm>
              <a:prstGeom prst="rect">
                <a:avLst/>
              </a:prstGeom>
              <a:grpFill/>
            </p:spPr>
            <p:txBody>
              <a:bodyPr wrap="none" rtlCol="0">
                <a:spAutoFit/>
              </a:bodyPr>
              <a:lstStyle/>
              <a:p>
                <a:r>
                  <a:rPr lang="en-GB" noProof="0" dirty="0"/>
                  <a:t>May 2024</a:t>
                </a:r>
              </a:p>
            </p:txBody>
          </p:sp>
        </p:grpSp>
        <p:sp>
          <p:nvSpPr>
            <p:cNvPr id="28" name="TextBox 27">
              <a:extLst>
                <a:ext uri="{FF2B5EF4-FFF2-40B4-BE49-F238E27FC236}">
                  <a16:creationId xmlns:a16="http://schemas.microsoft.com/office/drawing/2014/main" id="{67F2683B-49D8-808F-3853-9B1904A76629}"/>
                </a:ext>
              </a:extLst>
            </p:cNvPr>
            <p:cNvSpPr txBox="1"/>
            <p:nvPr/>
          </p:nvSpPr>
          <p:spPr>
            <a:xfrm>
              <a:off x="9085448" y="509304"/>
              <a:ext cx="2870759" cy="806112"/>
            </a:xfrm>
            <a:prstGeom prst="rect">
              <a:avLst/>
            </a:prstGeom>
            <a:noFill/>
          </p:spPr>
          <p:txBody>
            <a:bodyPr wrap="square" rtlCol="0">
              <a:spAutoFit/>
            </a:bodyPr>
            <a:lstStyle/>
            <a:p>
              <a:pPr algn="ctr"/>
              <a:r>
                <a:rPr lang="en-GB" sz="1350" noProof="0" dirty="0"/>
                <a:t>Dependence of geomagnetic activity on dayside reconnection and solar wind pressure</a:t>
              </a:r>
            </a:p>
          </p:txBody>
        </p:sp>
      </p:grpSp>
      <p:sp>
        <p:nvSpPr>
          <p:cNvPr id="6" name="Content Placeholder 2">
            <a:extLst>
              <a:ext uri="{FF2B5EF4-FFF2-40B4-BE49-F238E27FC236}">
                <a16:creationId xmlns:a16="http://schemas.microsoft.com/office/drawing/2014/main" id="{C5CACAC4-DD1B-B53C-10E6-2922A9AD917A}"/>
              </a:ext>
            </a:extLst>
          </p:cNvPr>
          <p:cNvSpPr txBox="1">
            <a:spLocks/>
          </p:cNvSpPr>
          <p:nvPr/>
        </p:nvSpPr>
        <p:spPr>
          <a:xfrm>
            <a:off x="159798" y="6281603"/>
            <a:ext cx="8815526" cy="465967"/>
          </a:xfrm>
          <a:prstGeom prst="rect">
            <a:avLst/>
          </a:prstGeom>
        </p:spPr>
        <p:txBody>
          <a:bodyPr/>
          <a:lstStyle>
            <a:lvl1pPr marL="342891" indent="-342891" algn="l" defTabSz="914400" rtl="0" eaLnBrk="1" latinLnBrk="0" hangingPunct="1">
              <a:lnSpc>
                <a:spcPct val="90000"/>
              </a:lnSpc>
              <a:spcBef>
                <a:spcPts val="1000"/>
              </a:spcBef>
              <a:buFont typeface="Courier New" panose="02070309020205020404" pitchFamily="49" charset="0"/>
              <a:buChar char="o"/>
              <a:defRPr sz="2800" kern="1200" baseline="0">
                <a:solidFill>
                  <a:srgbClr val="002060"/>
                </a:solidFill>
                <a:latin typeface="Times New Roman" panose="02020603050405020304" pitchFamily="18" charset="0"/>
                <a:ea typeface="+mn-ea"/>
                <a:cs typeface="Times New Roman" panose="02020603050405020304" pitchFamily="18" charset="0"/>
              </a:defRPr>
            </a:lvl1pPr>
            <a:lvl2pPr marL="742932" indent="-285744" algn="l" defTabSz="914400" rtl="0" eaLnBrk="1" latinLnBrk="0" hangingPunct="1">
              <a:lnSpc>
                <a:spcPct val="90000"/>
              </a:lnSpc>
              <a:spcBef>
                <a:spcPts val="500"/>
              </a:spcBef>
              <a:buFont typeface="Wingdings" panose="05000000000000000000" pitchFamily="2" charset="2"/>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257269" indent="-342891"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Times New Roman" panose="02020603050405020304" pitchFamily="18" charset="0"/>
                <a:ea typeface="+mn-ea"/>
                <a:cs typeface="Times New Roman" panose="02020603050405020304" pitchFamily="18"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2114498" indent="-285744"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noProof="0" dirty="0"/>
              <a:t>RISER Events 25/26 and 20…</a:t>
            </a:r>
          </a:p>
        </p:txBody>
      </p:sp>
    </p:spTree>
    <p:extLst>
      <p:ext uri="{BB962C8B-B14F-4D97-AF65-F5344CB8AC3E}">
        <p14:creationId xmlns:p14="http://schemas.microsoft.com/office/powerpoint/2010/main" val="193388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A46C-BF93-4033-63C8-DF10F8CD6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56896-C404-326A-AC70-A99B8DEF4919}"/>
              </a:ext>
            </a:extLst>
          </p:cNvPr>
          <p:cNvSpPr>
            <a:spLocks noGrp="1"/>
          </p:cNvSpPr>
          <p:nvPr>
            <p:ph type="title"/>
          </p:nvPr>
        </p:nvSpPr>
        <p:spPr/>
        <p:txBody>
          <a:bodyPr/>
          <a:lstStyle/>
          <a:p>
            <a:r>
              <a:rPr lang="en-GB" noProof="0" dirty="0"/>
              <a:t>Magnetosphere/Ionosphere…</a:t>
            </a:r>
          </a:p>
        </p:txBody>
      </p:sp>
      <p:sp>
        <p:nvSpPr>
          <p:cNvPr id="3" name="Content Placeholder 2">
            <a:extLst>
              <a:ext uri="{FF2B5EF4-FFF2-40B4-BE49-F238E27FC236}">
                <a16:creationId xmlns:a16="http://schemas.microsoft.com/office/drawing/2014/main" id="{6ED94BA8-464E-A643-878B-3D24B0BDAF78}"/>
              </a:ext>
            </a:extLst>
          </p:cNvPr>
          <p:cNvSpPr>
            <a:spLocks noGrp="1"/>
          </p:cNvSpPr>
          <p:nvPr>
            <p:ph idx="1"/>
          </p:nvPr>
        </p:nvSpPr>
        <p:spPr>
          <a:xfrm>
            <a:off x="159798" y="1060316"/>
            <a:ext cx="8815526" cy="5797684"/>
          </a:xfrm>
        </p:spPr>
        <p:txBody>
          <a:bodyPr/>
          <a:lstStyle/>
          <a:p>
            <a:r>
              <a:rPr lang="en-GB" noProof="0" dirty="0"/>
              <a:t>We will use boundary conditions from the UCSD 3-D tomography to drive IPS ENLIL (replacing WSA/Cone).</a:t>
            </a:r>
          </a:p>
          <a:p>
            <a:r>
              <a:rPr lang="en-GB" noProof="0" dirty="0"/>
              <a:t>We will use the L</a:t>
            </a:r>
            <a:r>
              <a:rPr lang="en-GB" baseline="-25000" noProof="0" dirty="0"/>
              <a:t>1</a:t>
            </a:r>
            <a:r>
              <a:rPr lang="en-GB" noProof="0" dirty="0"/>
              <a:t> data extraction from the tomography and the IPS ENLIL runs to drive magnetospheric modelling.</a:t>
            </a:r>
          </a:p>
          <a:p>
            <a:pPr lvl="1"/>
            <a:r>
              <a:rPr lang="en-GB" noProof="0" dirty="0"/>
              <a:t>Replacing the L</a:t>
            </a:r>
            <a:r>
              <a:rPr lang="en-GB" baseline="-25000" noProof="0" dirty="0"/>
              <a:t>1</a:t>
            </a:r>
            <a:r>
              <a:rPr lang="en-GB" noProof="0" dirty="0"/>
              <a:t> data currently used.</a:t>
            </a:r>
          </a:p>
          <a:p>
            <a:r>
              <a:rPr lang="en-GB" noProof="0" dirty="0"/>
              <a:t>We will also use extractions from around a grid around the L</a:t>
            </a:r>
            <a:r>
              <a:rPr lang="en-GB" baseline="-25000" noProof="0" dirty="0"/>
              <a:t>1</a:t>
            </a:r>
            <a:r>
              <a:rPr lang="en-GB" noProof="0" dirty="0"/>
              <a:t> point to compare and investigate transverse structures.</a:t>
            </a:r>
          </a:p>
          <a:p>
            <a:r>
              <a:rPr lang="en-GB" noProof="0" dirty="0"/>
              <a:t>All of these will be looked at for event onsets and impacts at the Earth.</a:t>
            </a:r>
          </a:p>
          <a:p>
            <a:pPr lvl="1"/>
            <a:r>
              <a:rPr lang="en-GB" noProof="0" dirty="0"/>
              <a:t>LOFAR ionospheric observations can also then be used to monitor and observe the impacts on the ionosphere. </a:t>
            </a:r>
          </a:p>
        </p:txBody>
      </p:sp>
      <p:sp>
        <p:nvSpPr>
          <p:cNvPr id="4" name="Slide Number Placeholder 3">
            <a:extLst>
              <a:ext uri="{FF2B5EF4-FFF2-40B4-BE49-F238E27FC236}">
                <a16:creationId xmlns:a16="http://schemas.microsoft.com/office/drawing/2014/main" id="{FDAB8BF5-162B-B12C-AC7A-FADB8CDA5D95}"/>
              </a:ext>
            </a:extLst>
          </p:cNvPr>
          <p:cNvSpPr>
            <a:spLocks noGrp="1"/>
          </p:cNvSpPr>
          <p:nvPr>
            <p:ph type="sldNum" sz="quarter" idx="10"/>
          </p:nvPr>
        </p:nvSpPr>
        <p:spPr/>
        <p:txBody>
          <a:bodyPr/>
          <a:lstStyle/>
          <a:p>
            <a:fld id="{940600FA-6DE6-4B83-84D2-3DF8FC41D849}" type="slidenum">
              <a:rPr lang="en-GB" noProof="0" smtClean="0"/>
              <a:pPr/>
              <a:t>16</a:t>
            </a:fld>
            <a:endParaRPr lang="en-GB" noProof="0" dirty="0"/>
          </a:p>
        </p:txBody>
      </p:sp>
    </p:spTree>
    <p:extLst>
      <p:ext uri="{BB962C8B-B14F-4D97-AF65-F5344CB8AC3E}">
        <p14:creationId xmlns:p14="http://schemas.microsoft.com/office/powerpoint/2010/main" val="3167212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7345-AFD1-D3EB-57E1-81E431BA7DEA}"/>
              </a:ext>
            </a:extLst>
          </p:cNvPr>
          <p:cNvSpPr>
            <a:spLocks noGrp="1"/>
          </p:cNvSpPr>
          <p:nvPr>
            <p:ph type="title"/>
          </p:nvPr>
        </p:nvSpPr>
        <p:spPr>
          <a:xfrm>
            <a:off x="60960" y="97654"/>
            <a:ext cx="7584980" cy="578581"/>
          </a:xfrm>
        </p:spPr>
        <p:txBody>
          <a:bodyPr/>
          <a:lstStyle/>
          <a:p>
            <a:r>
              <a:rPr lang="en-GB" noProof="0" dirty="0"/>
              <a:t>RISER: Fitting everything together…</a:t>
            </a:r>
          </a:p>
        </p:txBody>
      </p:sp>
      <p:sp>
        <p:nvSpPr>
          <p:cNvPr id="4" name="Slide Number Placeholder 3">
            <a:extLst>
              <a:ext uri="{FF2B5EF4-FFF2-40B4-BE49-F238E27FC236}">
                <a16:creationId xmlns:a16="http://schemas.microsoft.com/office/drawing/2014/main" id="{156DEE82-CB34-133E-98C1-A61C801E2953}"/>
              </a:ext>
            </a:extLst>
          </p:cNvPr>
          <p:cNvSpPr>
            <a:spLocks noGrp="1"/>
          </p:cNvSpPr>
          <p:nvPr>
            <p:ph type="sldNum" sz="quarter" idx="10"/>
          </p:nvPr>
        </p:nvSpPr>
        <p:spPr/>
        <p:txBody>
          <a:bodyPr/>
          <a:lstStyle/>
          <a:p>
            <a:fld id="{940600FA-6DE6-4B83-84D2-3DF8FC41D849}" type="slidenum">
              <a:rPr lang="en-GB" noProof="0" smtClean="0"/>
              <a:pPr/>
              <a:t>17</a:t>
            </a:fld>
            <a:endParaRPr lang="en-GB" noProof="0" dirty="0"/>
          </a:p>
        </p:txBody>
      </p:sp>
      <p:pic>
        <p:nvPicPr>
          <p:cNvPr id="5" name="Picture 4">
            <a:extLst>
              <a:ext uri="{FF2B5EF4-FFF2-40B4-BE49-F238E27FC236}">
                <a16:creationId xmlns:a16="http://schemas.microsoft.com/office/drawing/2014/main" id="{FB0FA730-EC40-8A28-C419-A91E338BAAE4}"/>
              </a:ext>
            </a:extLst>
          </p:cNvPr>
          <p:cNvPicPr>
            <a:picLocks noChangeAspect="1"/>
          </p:cNvPicPr>
          <p:nvPr/>
        </p:nvPicPr>
        <p:blipFill>
          <a:blip r:embed="rId2"/>
          <a:stretch>
            <a:fillRect/>
          </a:stretch>
        </p:blipFill>
        <p:spPr>
          <a:xfrm>
            <a:off x="554008" y="955708"/>
            <a:ext cx="8035984" cy="5510388"/>
          </a:xfrm>
          <a:prstGeom prst="rect">
            <a:avLst/>
          </a:prstGeom>
        </p:spPr>
      </p:pic>
    </p:spTree>
    <p:extLst>
      <p:ext uri="{BB962C8B-B14F-4D97-AF65-F5344CB8AC3E}">
        <p14:creationId xmlns:p14="http://schemas.microsoft.com/office/powerpoint/2010/main" val="18386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ppt_w</p:attrName>
                                        </p:attrNameLst>
                                      </p:cBhvr>
                                      <p:tavLst>
                                        <p:tav tm="0" fmla="#ppt_w*sin(2.5*pi*$)">
                                          <p:val>
                                            <p:fltVal val="0"/>
                                          </p:val>
                                        </p:tav>
                                        <p:tav tm="100000">
                                          <p:val>
                                            <p:fltVal val="1"/>
                                          </p:val>
                                        </p:tav>
                                      </p:tavLst>
                                    </p:anim>
                                    <p:anim calcmode="lin" valueType="num">
                                      <p:cBhvr>
                                        <p:cTn id="9" dur="1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3915D-DF41-64B1-355F-CB4AF3B87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1BE09-3C43-3709-0203-9149F26627F2}"/>
              </a:ext>
            </a:extLst>
          </p:cNvPr>
          <p:cNvSpPr>
            <a:spLocks noGrp="1"/>
          </p:cNvSpPr>
          <p:nvPr>
            <p:ph type="title"/>
          </p:nvPr>
        </p:nvSpPr>
        <p:spPr/>
        <p:txBody>
          <a:bodyPr/>
          <a:lstStyle/>
          <a:p>
            <a:r>
              <a:rPr lang="en-GB" noProof="0" dirty="0"/>
              <a:t>Take Aways…</a:t>
            </a:r>
          </a:p>
        </p:txBody>
      </p:sp>
      <p:sp>
        <p:nvSpPr>
          <p:cNvPr id="3" name="Content Placeholder 2">
            <a:extLst>
              <a:ext uri="{FF2B5EF4-FFF2-40B4-BE49-F238E27FC236}">
                <a16:creationId xmlns:a16="http://schemas.microsoft.com/office/drawing/2014/main" id="{6CFC94AD-8D4E-1048-8403-C34BDE06A6FD}"/>
              </a:ext>
            </a:extLst>
          </p:cNvPr>
          <p:cNvSpPr>
            <a:spLocks noGrp="1"/>
          </p:cNvSpPr>
          <p:nvPr>
            <p:ph idx="1"/>
          </p:nvPr>
        </p:nvSpPr>
        <p:spPr>
          <a:xfrm>
            <a:off x="159798" y="1060316"/>
            <a:ext cx="8815526" cy="5797684"/>
          </a:xfrm>
        </p:spPr>
        <p:txBody>
          <a:bodyPr/>
          <a:lstStyle/>
          <a:p>
            <a:r>
              <a:rPr lang="en-GB" noProof="0" dirty="0"/>
              <a:t>RISER will truly demonstrate heliospheric and ionospheric radio capabilities for space-weather research, monitoring, and forecasting potential.</a:t>
            </a:r>
          </a:p>
          <a:p>
            <a:r>
              <a:rPr lang="en-GB" noProof="0" dirty="0"/>
              <a:t>RISER will provide a link in the chain for sub-L</a:t>
            </a:r>
            <a:r>
              <a:rPr lang="en-GB" baseline="-25000" noProof="0" dirty="0"/>
              <a:t>1</a:t>
            </a:r>
            <a:r>
              <a:rPr lang="en-GB" noProof="0" dirty="0"/>
              <a:t> modelling inputs for magnetospheric modelling.</a:t>
            </a:r>
          </a:p>
          <a:p>
            <a:r>
              <a:rPr lang="en-GB" noProof="0" dirty="0"/>
              <a:t>RISER ionospheric data can measure impacts at Earth.</a:t>
            </a:r>
          </a:p>
          <a:p>
            <a:r>
              <a:rPr lang="en-GB" noProof="0" dirty="0"/>
              <a:t>RISER IPS data can be used in conjunction with other WIPPS Network IPS data for the UCSD tomography.</a:t>
            </a:r>
          </a:p>
          <a:p>
            <a:r>
              <a:rPr lang="en-GB" noProof="0" dirty="0"/>
              <a:t>RISER IPS data and modelling can be used for direct comparison to other data sets and models.</a:t>
            </a:r>
          </a:p>
          <a:p>
            <a:r>
              <a:rPr lang="en-GB" noProof="0" dirty="0"/>
              <a:t>Further details and updates from the RISER project will be provided on the RISER website in due course…</a:t>
            </a:r>
          </a:p>
          <a:p>
            <a:pPr lvl="1"/>
            <a:r>
              <a:rPr lang="en-GB" noProof="0" dirty="0">
                <a:hlinkClick r:id="rId2"/>
              </a:rPr>
              <a:t>https://www.ukssdc.ac.uk/RISER/</a:t>
            </a:r>
            <a:endParaRPr lang="en-GB" noProof="0" dirty="0"/>
          </a:p>
        </p:txBody>
      </p:sp>
      <p:sp>
        <p:nvSpPr>
          <p:cNvPr id="4" name="Slide Number Placeholder 3">
            <a:extLst>
              <a:ext uri="{FF2B5EF4-FFF2-40B4-BE49-F238E27FC236}">
                <a16:creationId xmlns:a16="http://schemas.microsoft.com/office/drawing/2014/main" id="{C636B2CA-9FED-6E39-9951-543D931600FC}"/>
              </a:ext>
            </a:extLst>
          </p:cNvPr>
          <p:cNvSpPr>
            <a:spLocks noGrp="1"/>
          </p:cNvSpPr>
          <p:nvPr>
            <p:ph type="sldNum" sz="quarter" idx="10"/>
          </p:nvPr>
        </p:nvSpPr>
        <p:spPr/>
        <p:txBody>
          <a:bodyPr/>
          <a:lstStyle/>
          <a:p>
            <a:fld id="{940600FA-6DE6-4B83-84D2-3DF8FC41D849}" type="slidenum">
              <a:rPr lang="en-GB" noProof="0" smtClean="0"/>
              <a:pPr/>
              <a:t>18</a:t>
            </a:fld>
            <a:endParaRPr lang="en-GB" noProof="0" dirty="0"/>
          </a:p>
        </p:txBody>
      </p:sp>
    </p:spTree>
    <p:extLst>
      <p:ext uri="{BB962C8B-B14F-4D97-AF65-F5344CB8AC3E}">
        <p14:creationId xmlns:p14="http://schemas.microsoft.com/office/powerpoint/2010/main" val="156297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5E80-D4A7-D30C-E626-74E240BF8873}"/>
              </a:ext>
            </a:extLst>
          </p:cNvPr>
          <p:cNvSpPr>
            <a:spLocks noGrp="1"/>
          </p:cNvSpPr>
          <p:nvPr>
            <p:ph type="title"/>
          </p:nvPr>
        </p:nvSpPr>
        <p:spPr/>
        <p:txBody>
          <a:bodyPr/>
          <a:lstStyle/>
          <a:p>
            <a:r>
              <a:rPr lang="en-GB" dirty="0"/>
              <a:t>Space Weather Impacts…</a:t>
            </a:r>
          </a:p>
        </p:txBody>
      </p:sp>
      <p:sp>
        <p:nvSpPr>
          <p:cNvPr id="4" name="Slide Number Placeholder 3">
            <a:extLst>
              <a:ext uri="{FF2B5EF4-FFF2-40B4-BE49-F238E27FC236}">
                <a16:creationId xmlns:a16="http://schemas.microsoft.com/office/drawing/2014/main" id="{AE472D87-4D09-8251-7750-0C37F68F33C2}"/>
              </a:ext>
            </a:extLst>
          </p:cNvPr>
          <p:cNvSpPr>
            <a:spLocks noGrp="1"/>
          </p:cNvSpPr>
          <p:nvPr>
            <p:ph type="sldNum" sz="quarter" idx="10"/>
          </p:nvPr>
        </p:nvSpPr>
        <p:spPr/>
        <p:txBody>
          <a:bodyPr/>
          <a:lstStyle/>
          <a:p>
            <a:fld id="{940600FA-6DE6-4B83-84D2-3DF8FC41D849}" type="slidenum">
              <a:rPr lang="en-GB" smtClean="0"/>
              <a:pPr/>
              <a:t>2</a:t>
            </a:fld>
            <a:endParaRPr lang="en-GB" dirty="0"/>
          </a:p>
        </p:txBody>
      </p:sp>
      <p:grpSp>
        <p:nvGrpSpPr>
          <p:cNvPr id="5" name="Group 4">
            <a:extLst>
              <a:ext uri="{FF2B5EF4-FFF2-40B4-BE49-F238E27FC236}">
                <a16:creationId xmlns:a16="http://schemas.microsoft.com/office/drawing/2014/main" id="{505971BD-C92C-3334-DFCD-9213BC5FA242}"/>
              </a:ext>
            </a:extLst>
          </p:cNvPr>
          <p:cNvGrpSpPr>
            <a:grpSpLocks noChangeAspect="1"/>
          </p:cNvGrpSpPr>
          <p:nvPr/>
        </p:nvGrpSpPr>
        <p:grpSpPr>
          <a:xfrm>
            <a:off x="821838" y="1111428"/>
            <a:ext cx="7500324" cy="5625833"/>
            <a:chOff x="1026000" y="180000"/>
            <a:chExt cx="7920000" cy="5940623"/>
          </a:xfrm>
        </p:grpSpPr>
        <p:grpSp>
          <p:nvGrpSpPr>
            <p:cNvPr id="6" name="Group 5">
              <a:extLst>
                <a:ext uri="{FF2B5EF4-FFF2-40B4-BE49-F238E27FC236}">
                  <a16:creationId xmlns:a16="http://schemas.microsoft.com/office/drawing/2014/main" id="{88279152-63A8-8EC4-1159-204543D0D5C3}"/>
                </a:ext>
              </a:extLst>
            </p:cNvPr>
            <p:cNvGrpSpPr>
              <a:grpSpLocks/>
            </p:cNvGrpSpPr>
            <p:nvPr/>
          </p:nvGrpSpPr>
          <p:grpSpPr>
            <a:xfrm>
              <a:off x="1026000" y="180000"/>
              <a:ext cx="7920000" cy="5940623"/>
              <a:chOff x="1026000" y="180000"/>
              <a:chExt cx="7920000" cy="5940623"/>
            </a:xfrm>
          </p:grpSpPr>
          <p:pic>
            <p:nvPicPr>
              <p:cNvPr id="11" name="Picture 10" descr="cover_v1.png">
                <a:extLst>
                  <a:ext uri="{FF2B5EF4-FFF2-40B4-BE49-F238E27FC236}">
                    <a16:creationId xmlns:a16="http://schemas.microsoft.com/office/drawing/2014/main" id="{30CD3967-C1AA-69B7-F5F9-D01EEFE42F0C}"/>
                  </a:ext>
                </a:extLst>
              </p:cNvPr>
              <p:cNvPicPr>
                <a:picLocks noChangeAspect="1"/>
              </p:cNvPicPr>
              <p:nvPr/>
            </p:nvPicPr>
            <p:blipFill>
              <a:blip r:embed="rId2" cstate="print"/>
              <a:stretch>
                <a:fillRect/>
              </a:stretch>
            </p:blipFill>
            <p:spPr>
              <a:xfrm>
                <a:off x="1026000" y="180000"/>
                <a:ext cx="7920000" cy="5940623"/>
              </a:xfrm>
              <a:prstGeom prst="rect">
                <a:avLst/>
              </a:prstGeom>
            </p:spPr>
          </p:pic>
          <p:sp>
            <p:nvSpPr>
              <p:cNvPr id="12" name="Rectangle 11">
                <a:extLst>
                  <a:ext uri="{FF2B5EF4-FFF2-40B4-BE49-F238E27FC236}">
                    <a16:creationId xmlns:a16="http://schemas.microsoft.com/office/drawing/2014/main" id="{142296BA-FD40-5965-2FE4-6A2954878749}"/>
                  </a:ext>
                </a:extLst>
              </p:cNvPr>
              <p:cNvSpPr>
                <a:spLocks noChangeArrowheads="1"/>
              </p:cNvSpPr>
              <p:nvPr/>
            </p:nvSpPr>
            <p:spPr bwMode="auto">
              <a:xfrm>
                <a:off x="2740430" y="1653125"/>
                <a:ext cx="4491139" cy="432007"/>
              </a:xfrm>
              <a:prstGeom prst="rect">
                <a:avLst/>
              </a:prstGeom>
              <a:noFill/>
              <a:ln w="9525">
                <a:noFill/>
                <a:miter lim="800000"/>
                <a:headEnd/>
                <a:tailEnd/>
              </a:ln>
            </p:spPr>
            <p:txBody>
              <a:bodyPr lIns="100766" tIns="50384" rIns="100766" bIns="50384"/>
              <a:lstStyle/>
              <a:p>
                <a:pPr algn="ctr"/>
                <a:r>
                  <a:rPr lang="en-GB" sz="2350" b="1" dirty="0">
                    <a:solidFill>
                      <a:schemeClr val="bg1"/>
                    </a:solidFill>
                    <a:latin typeface="Times New Roman" panose="02020603050405020304" pitchFamily="18" charset="0"/>
                    <a:cs typeface="Times New Roman" panose="02020603050405020304" pitchFamily="18" charset="0"/>
                  </a:rPr>
                  <a:t>…on many human activities!</a:t>
                </a:r>
                <a:endParaRPr lang="en-US" sz="2350" dirty="0">
                  <a:solidFill>
                    <a:srgbClr val="000066"/>
                  </a:solidFill>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374F687F-B29B-A711-48BC-1188D42E8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0786" y="2753173"/>
              <a:ext cx="3944983" cy="1966328"/>
            </a:xfrm>
            <a:prstGeom prst="rect">
              <a:avLst/>
            </a:prstGeom>
          </p:spPr>
        </p:pic>
        <p:pic>
          <p:nvPicPr>
            <p:cNvPr id="8" name="Picture 7">
              <a:extLst>
                <a:ext uri="{FF2B5EF4-FFF2-40B4-BE49-F238E27FC236}">
                  <a16:creationId xmlns:a16="http://schemas.microsoft.com/office/drawing/2014/main" id="{16B45FF8-F04B-694E-BA89-53D347278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785" y="4918815"/>
              <a:ext cx="2136545" cy="1201807"/>
            </a:xfrm>
            <a:prstGeom prst="rect">
              <a:avLst/>
            </a:prstGeom>
          </p:spPr>
        </p:pic>
        <p:pic>
          <p:nvPicPr>
            <p:cNvPr id="9" name="Picture 8">
              <a:extLst>
                <a:ext uri="{FF2B5EF4-FFF2-40B4-BE49-F238E27FC236}">
                  <a16:creationId xmlns:a16="http://schemas.microsoft.com/office/drawing/2014/main" id="{361EE064-79E4-EB82-F94B-A2777264CB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4386" y="4918815"/>
              <a:ext cx="1811383" cy="1201807"/>
            </a:xfrm>
            <a:prstGeom prst="rect">
              <a:avLst/>
            </a:prstGeom>
          </p:spPr>
        </p:pic>
        <p:pic>
          <p:nvPicPr>
            <p:cNvPr id="10" name="Picture 9">
              <a:extLst>
                <a:ext uri="{FF2B5EF4-FFF2-40B4-BE49-F238E27FC236}">
                  <a16:creationId xmlns:a16="http://schemas.microsoft.com/office/drawing/2014/main" id="{DBD5B9B6-E24F-9B59-2F2D-A2EDD1208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152" y="2197356"/>
              <a:ext cx="3953693" cy="2721458"/>
            </a:xfrm>
            <a:prstGeom prst="rect">
              <a:avLst/>
            </a:prstGeom>
          </p:spPr>
        </p:pic>
      </p:grpSp>
    </p:spTree>
    <p:extLst>
      <p:ext uri="{BB962C8B-B14F-4D97-AF65-F5344CB8AC3E}">
        <p14:creationId xmlns:p14="http://schemas.microsoft.com/office/powerpoint/2010/main" val="234851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7AFF-AF56-729E-5015-EB2A7D805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B5B71-A263-1618-8E28-CB4AD55E075C}"/>
              </a:ext>
            </a:extLst>
          </p:cNvPr>
          <p:cNvSpPr>
            <a:spLocks noGrp="1"/>
          </p:cNvSpPr>
          <p:nvPr>
            <p:ph type="title"/>
          </p:nvPr>
        </p:nvSpPr>
        <p:spPr/>
        <p:txBody>
          <a:bodyPr/>
          <a:lstStyle/>
          <a:p>
            <a:r>
              <a:rPr lang="en-GB" noProof="0" dirty="0"/>
              <a:t>What is RISER?</a:t>
            </a:r>
          </a:p>
        </p:txBody>
      </p:sp>
      <p:sp>
        <p:nvSpPr>
          <p:cNvPr id="3" name="Content Placeholder 2">
            <a:extLst>
              <a:ext uri="{FF2B5EF4-FFF2-40B4-BE49-F238E27FC236}">
                <a16:creationId xmlns:a16="http://schemas.microsoft.com/office/drawing/2014/main" id="{DE2AC493-7D8F-7FCD-6DC2-23893CBA03EE}"/>
              </a:ext>
            </a:extLst>
          </p:cNvPr>
          <p:cNvSpPr>
            <a:spLocks noGrp="1"/>
          </p:cNvSpPr>
          <p:nvPr>
            <p:ph idx="1"/>
          </p:nvPr>
        </p:nvSpPr>
        <p:spPr/>
        <p:txBody>
          <a:bodyPr/>
          <a:lstStyle/>
          <a:p>
            <a:r>
              <a:rPr lang="en-GB" sz="2350" noProof="0" dirty="0"/>
              <a:t>RISER is a £3.7M FEC NERC-funded (NE/X019004/1) Large Environment 5-Year Project (commenced 01 September 2023 – Kick-Off Meeting 06-08 September 2023) to addresses the chain of events through which the Sun creates adverse space-weather conditions at Earth and within the Earth’s space environment.</a:t>
            </a:r>
          </a:p>
          <a:p>
            <a:endParaRPr lang="en-GB" sz="1200" noProof="0" dirty="0"/>
          </a:p>
          <a:p>
            <a:r>
              <a:rPr lang="en-GB" sz="2350" noProof="0" dirty="0"/>
              <a:t>RISER aims to investigate how the LOw Frequency ARray (LOFAR) can be utilised for continuous and accurate tracking of inner-heliospheric and ionospheric plasma structures, combined with magnetospheric modelling, leading to more-precise and advanced forecasts of space-weather conditions and their impacts at Earth.</a:t>
            </a:r>
          </a:p>
          <a:p>
            <a:endParaRPr lang="en-GB" sz="1200" noProof="0" dirty="0"/>
          </a:p>
          <a:p>
            <a:r>
              <a:rPr lang="en-GB" sz="2350" noProof="0" dirty="0"/>
              <a:t>RISER will provide a comprehensive understanding of the Earth’s space-environment through the use of novel radio observations and modelling techniques to investigate coupling between solar-driven inner-heliospheric structures and the Earth.</a:t>
            </a:r>
          </a:p>
        </p:txBody>
      </p:sp>
      <p:sp>
        <p:nvSpPr>
          <p:cNvPr id="4" name="Slide Number Placeholder 3">
            <a:extLst>
              <a:ext uri="{FF2B5EF4-FFF2-40B4-BE49-F238E27FC236}">
                <a16:creationId xmlns:a16="http://schemas.microsoft.com/office/drawing/2014/main" id="{8274B8B3-E578-6C6D-9A47-FF8E522592CA}"/>
              </a:ext>
            </a:extLst>
          </p:cNvPr>
          <p:cNvSpPr>
            <a:spLocks noGrp="1"/>
          </p:cNvSpPr>
          <p:nvPr>
            <p:ph type="sldNum" sz="quarter" idx="10"/>
          </p:nvPr>
        </p:nvSpPr>
        <p:spPr/>
        <p:txBody>
          <a:bodyPr/>
          <a:lstStyle/>
          <a:p>
            <a:fld id="{940600FA-6DE6-4B83-84D2-3DF8FC41D849}" type="slidenum">
              <a:rPr lang="en-GB" noProof="0" smtClean="0"/>
              <a:pPr/>
              <a:t>3</a:t>
            </a:fld>
            <a:endParaRPr lang="en-GB" noProof="0" dirty="0"/>
          </a:p>
        </p:txBody>
      </p:sp>
    </p:spTree>
    <p:extLst>
      <p:ext uri="{BB962C8B-B14F-4D97-AF65-F5344CB8AC3E}">
        <p14:creationId xmlns:p14="http://schemas.microsoft.com/office/powerpoint/2010/main" val="369544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9C9F-F094-5A03-EB40-72A71E711F37}"/>
              </a:ext>
            </a:extLst>
          </p:cNvPr>
          <p:cNvSpPr>
            <a:spLocks noGrp="1"/>
          </p:cNvSpPr>
          <p:nvPr>
            <p:ph type="title"/>
          </p:nvPr>
        </p:nvSpPr>
        <p:spPr>
          <a:xfrm>
            <a:off x="60960" y="97654"/>
            <a:ext cx="6226718" cy="578581"/>
          </a:xfrm>
        </p:spPr>
        <p:txBody>
          <a:bodyPr/>
          <a:lstStyle/>
          <a:p>
            <a:r>
              <a:rPr lang="en-GB" noProof="0" dirty="0"/>
              <a:t>Magnetospheric Connection…</a:t>
            </a:r>
          </a:p>
        </p:txBody>
      </p:sp>
      <p:sp>
        <p:nvSpPr>
          <p:cNvPr id="3" name="Content Placeholder 2">
            <a:extLst>
              <a:ext uri="{FF2B5EF4-FFF2-40B4-BE49-F238E27FC236}">
                <a16:creationId xmlns:a16="http://schemas.microsoft.com/office/drawing/2014/main" id="{5F088CEB-16E3-699C-7739-C2F8960FC10E}"/>
              </a:ext>
            </a:extLst>
          </p:cNvPr>
          <p:cNvSpPr>
            <a:spLocks noGrp="1"/>
          </p:cNvSpPr>
          <p:nvPr>
            <p:ph idx="1"/>
          </p:nvPr>
        </p:nvSpPr>
        <p:spPr>
          <a:xfrm>
            <a:off x="159798" y="1260630"/>
            <a:ext cx="4563031" cy="4971493"/>
          </a:xfrm>
        </p:spPr>
        <p:txBody>
          <a:bodyPr/>
          <a:lstStyle/>
          <a:p>
            <a:r>
              <a:rPr lang="en-GB" sz="2400" noProof="0" dirty="0"/>
              <a:t>Improve space weather forecasts using Sun-to-Earth radio data.</a:t>
            </a:r>
          </a:p>
          <a:p>
            <a:r>
              <a:rPr lang="en-GB" sz="2400" noProof="0" dirty="0"/>
              <a:t>Move from 1-D (L</a:t>
            </a:r>
            <a:r>
              <a:rPr lang="en-GB" sz="2400" baseline="-25000" noProof="0" dirty="0"/>
              <a:t>1</a:t>
            </a:r>
            <a:r>
              <a:rPr lang="en-GB" sz="2400" noProof="0" dirty="0"/>
              <a:t> monitoring) to 3-D space situational awareness.</a:t>
            </a:r>
          </a:p>
          <a:p>
            <a:r>
              <a:rPr lang="en-GB" sz="2400" noProof="0" dirty="0"/>
              <a:t>Provide validation and calibration using global-scale ground- and space-based networks of observatories, and simulations.</a:t>
            </a:r>
          </a:p>
          <a:p>
            <a:r>
              <a:rPr lang="en-GB" sz="2400" noProof="0" dirty="0"/>
              <a:t>Resolve solar wind structures on scales relevant to solar wind-magnetosphere coupling.</a:t>
            </a:r>
          </a:p>
          <a:p>
            <a:r>
              <a:rPr lang="en-GB" sz="2400" noProof="0" dirty="0"/>
              <a:t>Estimate the geoeffectiveness of incoming solar wind hazards.</a:t>
            </a:r>
          </a:p>
        </p:txBody>
      </p:sp>
      <p:sp>
        <p:nvSpPr>
          <p:cNvPr id="4" name="Slide Number Placeholder 3">
            <a:extLst>
              <a:ext uri="{FF2B5EF4-FFF2-40B4-BE49-F238E27FC236}">
                <a16:creationId xmlns:a16="http://schemas.microsoft.com/office/drawing/2014/main" id="{6261218F-502E-40AE-A70E-A34D5D60BF43}"/>
              </a:ext>
            </a:extLst>
          </p:cNvPr>
          <p:cNvSpPr>
            <a:spLocks noGrp="1"/>
          </p:cNvSpPr>
          <p:nvPr>
            <p:ph type="sldNum" sz="quarter" idx="10"/>
          </p:nvPr>
        </p:nvSpPr>
        <p:spPr/>
        <p:txBody>
          <a:bodyPr/>
          <a:lstStyle/>
          <a:p>
            <a:fld id="{940600FA-6DE6-4B83-84D2-3DF8FC41D849}" type="slidenum">
              <a:rPr lang="en-GB" noProof="0" smtClean="0"/>
              <a:pPr/>
              <a:t>4</a:t>
            </a:fld>
            <a:endParaRPr lang="en-GB" noProof="0" dirty="0"/>
          </a:p>
        </p:txBody>
      </p:sp>
      <p:pic>
        <p:nvPicPr>
          <p:cNvPr id="5" name="Picture 4">
            <a:extLst>
              <a:ext uri="{FF2B5EF4-FFF2-40B4-BE49-F238E27FC236}">
                <a16:creationId xmlns:a16="http://schemas.microsoft.com/office/drawing/2014/main" id="{B2C4C8FB-AFC4-DC63-08F0-365B3C75A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778" y="1094089"/>
            <a:ext cx="3912123" cy="5304573"/>
          </a:xfrm>
          <a:prstGeom prst="rect">
            <a:avLst/>
          </a:prstGeom>
        </p:spPr>
      </p:pic>
    </p:spTree>
    <p:extLst>
      <p:ext uri="{BB962C8B-B14F-4D97-AF65-F5344CB8AC3E}">
        <p14:creationId xmlns:p14="http://schemas.microsoft.com/office/powerpoint/2010/main" val="174486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82CD-6D65-57F0-8A59-83CD697DB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AB2CC-E563-35F5-68A0-5148AF68F75B}"/>
              </a:ext>
            </a:extLst>
          </p:cNvPr>
          <p:cNvSpPr>
            <a:spLocks noGrp="1"/>
          </p:cNvSpPr>
          <p:nvPr>
            <p:ph type="title"/>
          </p:nvPr>
        </p:nvSpPr>
        <p:spPr/>
        <p:txBody>
          <a:bodyPr/>
          <a:lstStyle/>
          <a:p>
            <a:r>
              <a:rPr lang="en-GB" noProof="0" dirty="0"/>
              <a:t>RISER WPs Gantt Chart…</a:t>
            </a:r>
          </a:p>
        </p:txBody>
      </p:sp>
      <p:sp>
        <p:nvSpPr>
          <p:cNvPr id="4" name="Slide Number Placeholder 3">
            <a:extLst>
              <a:ext uri="{FF2B5EF4-FFF2-40B4-BE49-F238E27FC236}">
                <a16:creationId xmlns:a16="http://schemas.microsoft.com/office/drawing/2014/main" id="{D9E19851-C004-E199-0BCD-EADFC21D3AC1}"/>
              </a:ext>
            </a:extLst>
          </p:cNvPr>
          <p:cNvSpPr>
            <a:spLocks noGrp="1"/>
          </p:cNvSpPr>
          <p:nvPr>
            <p:ph type="sldNum" sz="quarter" idx="10"/>
          </p:nvPr>
        </p:nvSpPr>
        <p:spPr/>
        <p:txBody>
          <a:bodyPr/>
          <a:lstStyle/>
          <a:p>
            <a:fld id="{940600FA-6DE6-4B83-84D2-3DF8FC41D849}" type="slidenum">
              <a:rPr lang="en-GB" noProof="0" smtClean="0"/>
              <a:pPr/>
              <a:t>5</a:t>
            </a:fld>
            <a:endParaRPr lang="en-GB" noProof="0" dirty="0"/>
          </a:p>
        </p:txBody>
      </p:sp>
      <p:pic>
        <p:nvPicPr>
          <p:cNvPr id="7" name="Picture 6">
            <a:extLst>
              <a:ext uri="{FF2B5EF4-FFF2-40B4-BE49-F238E27FC236}">
                <a16:creationId xmlns:a16="http://schemas.microsoft.com/office/drawing/2014/main" id="{E253747C-3ADB-7880-E55C-89351DEE1D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526" y="1213167"/>
            <a:ext cx="7104947" cy="5143183"/>
          </a:xfrm>
          <a:prstGeom prst="rect">
            <a:avLst/>
          </a:prstGeom>
          <a:noFill/>
          <a:ln>
            <a:noFill/>
          </a:ln>
        </p:spPr>
      </p:pic>
      <p:cxnSp>
        <p:nvCxnSpPr>
          <p:cNvPr id="9" name="Straight Connector 8">
            <a:extLst>
              <a:ext uri="{FF2B5EF4-FFF2-40B4-BE49-F238E27FC236}">
                <a16:creationId xmlns:a16="http://schemas.microsoft.com/office/drawing/2014/main" id="{AF786797-FE01-4847-9409-D2341096393B}"/>
              </a:ext>
            </a:extLst>
          </p:cNvPr>
          <p:cNvCxnSpPr/>
          <p:nvPr/>
        </p:nvCxnSpPr>
        <p:spPr>
          <a:xfrm>
            <a:off x="4350534" y="1536569"/>
            <a:ext cx="0" cy="50244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5909D9-20D6-91CF-DAE4-CC0985ADE334}"/>
              </a:ext>
            </a:extLst>
          </p:cNvPr>
          <p:cNvSpPr txBox="1"/>
          <p:nvPr/>
        </p:nvSpPr>
        <p:spPr>
          <a:xfrm>
            <a:off x="3256706" y="6535460"/>
            <a:ext cx="1725103" cy="276999"/>
          </a:xfrm>
          <a:prstGeom prst="rect">
            <a:avLst/>
          </a:prstGeom>
          <a:noFill/>
        </p:spPr>
        <p:txBody>
          <a:bodyPr wrap="square" lIns="0" tIns="0" rIns="0" bIns="0" anchor="ctr" anchorCtr="0">
            <a:spAutoFit/>
          </a:bodyPr>
          <a:lstStyle/>
          <a:p>
            <a:pPr lvl="1" algn="ctr"/>
            <a:r>
              <a:rPr lang="en-GB" i="1" noProof="0" dirty="0">
                <a:solidFill>
                  <a:schemeClr val="accent1">
                    <a:lumMod val="75000"/>
                  </a:schemeClr>
                </a:solidFill>
              </a:rPr>
              <a:t>We are here!</a:t>
            </a:r>
          </a:p>
        </p:txBody>
      </p:sp>
    </p:spTree>
    <p:extLst>
      <p:ext uri="{BB962C8B-B14F-4D97-AF65-F5344CB8AC3E}">
        <p14:creationId xmlns:p14="http://schemas.microsoft.com/office/powerpoint/2010/main" val="108788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03E2-D4C4-AE23-9F89-D08A287A3525}"/>
              </a:ext>
            </a:extLst>
          </p:cNvPr>
          <p:cNvSpPr>
            <a:spLocks noGrp="1"/>
          </p:cNvSpPr>
          <p:nvPr>
            <p:ph type="title"/>
          </p:nvPr>
        </p:nvSpPr>
        <p:spPr/>
        <p:txBody>
          <a:bodyPr/>
          <a:lstStyle/>
          <a:p>
            <a:r>
              <a:rPr lang="en-GB" noProof="0" dirty="0"/>
              <a:t>Radio Techniques in RISER…</a:t>
            </a:r>
          </a:p>
        </p:txBody>
      </p:sp>
      <p:sp>
        <p:nvSpPr>
          <p:cNvPr id="4" name="Slide Number Placeholder 3">
            <a:extLst>
              <a:ext uri="{FF2B5EF4-FFF2-40B4-BE49-F238E27FC236}">
                <a16:creationId xmlns:a16="http://schemas.microsoft.com/office/drawing/2014/main" id="{840A1816-B453-6965-7D29-E8C0B324F310}"/>
              </a:ext>
            </a:extLst>
          </p:cNvPr>
          <p:cNvSpPr>
            <a:spLocks noGrp="1"/>
          </p:cNvSpPr>
          <p:nvPr>
            <p:ph type="sldNum" sz="quarter" idx="10"/>
          </p:nvPr>
        </p:nvSpPr>
        <p:spPr/>
        <p:txBody>
          <a:bodyPr/>
          <a:lstStyle/>
          <a:p>
            <a:fld id="{940600FA-6DE6-4B83-84D2-3DF8FC41D849}" type="slidenum">
              <a:rPr lang="en-GB" noProof="0" smtClean="0"/>
              <a:pPr/>
              <a:t>6</a:t>
            </a:fld>
            <a:endParaRPr lang="en-GB" noProof="0" dirty="0"/>
          </a:p>
        </p:txBody>
      </p:sp>
      <p:sp>
        <p:nvSpPr>
          <p:cNvPr id="5" name="Rectangle 61">
            <a:extLst>
              <a:ext uri="{FF2B5EF4-FFF2-40B4-BE49-F238E27FC236}">
                <a16:creationId xmlns:a16="http://schemas.microsoft.com/office/drawing/2014/main" id="{CD436BC2-4F4C-C6FD-EA6D-F0EDD5AF3F0A}"/>
              </a:ext>
            </a:extLst>
          </p:cNvPr>
          <p:cNvSpPr/>
          <p:nvPr/>
        </p:nvSpPr>
        <p:spPr>
          <a:xfrm>
            <a:off x="60840" y="1040643"/>
            <a:ext cx="8999640" cy="565524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2000" b="0" strike="noStrike" spc="-1" noProof="0" dirty="0">
              <a:solidFill>
                <a:srgbClr val="000000"/>
              </a:solidFill>
              <a:latin typeface="Times New Roman"/>
            </a:endParaRPr>
          </a:p>
        </p:txBody>
      </p:sp>
      <p:sp>
        <p:nvSpPr>
          <p:cNvPr id="6" name="Rectangle 7">
            <a:extLst>
              <a:ext uri="{FF2B5EF4-FFF2-40B4-BE49-F238E27FC236}">
                <a16:creationId xmlns:a16="http://schemas.microsoft.com/office/drawing/2014/main" id="{44756E42-9F85-2FAC-D7A3-0CCBD1A8DEE1}"/>
              </a:ext>
            </a:extLst>
          </p:cNvPr>
          <p:cNvSpPr/>
          <p:nvPr/>
        </p:nvSpPr>
        <p:spPr>
          <a:xfrm>
            <a:off x="60840" y="1040643"/>
            <a:ext cx="8999640" cy="5624280"/>
          </a:xfrm>
          <a:prstGeom prst="rect">
            <a:avLst/>
          </a:prstGeom>
          <a:solidFill>
            <a:srgbClr val="000000"/>
          </a:soli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1" strike="noStrike" spc="-1" noProof="0" dirty="0">
              <a:solidFill>
                <a:srgbClr val="000000"/>
              </a:solidFill>
              <a:latin typeface="Times New Roman"/>
            </a:endParaRPr>
          </a:p>
        </p:txBody>
      </p:sp>
      <p:pic>
        <p:nvPicPr>
          <p:cNvPr id="7" name="Picture 3">
            <a:extLst>
              <a:ext uri="{FF2B5EF4-FFF2-40B4-BE49-F238E27FC236}">
                <a16:creationId xmlns:a16="http://schemas.microsoft.com/office/drawing/2014/main" id="{3E190779-D8F0-4088-B020-BDB5A81A0DCC}"/>
              </a:ext>
            </a:extLst>
          </p:cNvPr>
          <p:cNvPicPr/>
          <p:nvPr/>
        </p:nvPicPr>
        <p:blipFill>
          <a:blip r:embed="rId2"/>
          <a:stretch/>
        </p:blipFill>
        <p:spPr>
          <a:xfrm rot="5400600">
            <a:off x="-272160" y="1375083"/>
            <a:ext cx="3875040" cy="3206520"/>
          </a:xfrm>
          <a:prstGeom prst="rect">
            <a:avLst/>
          </a:prstGeom>
          <a:ln w="0">
            <a:noFill/>
          </a:ln>
        </p:spPr>
      </p:pic>
      <p:pic>
        <p:nvPicPr>
          <p:cNvPr id="8" name="Picture 65">
            <a:extLst>
              <a:ext uri="{FF2B5EF4-FFF2-40B4-BE49-F238E27FC236}">
                <a16:creationId xmlns:a16="http://schemas.microsoft.com/office/drawing/2014/main" id="{B5378A1C-CDF8-EF92-183A-3A8A4941D859}"/>
              </a:ext>
            </a:extLst>
          </p:cNvPr>
          <p:cNvPicPr/>
          <p:nvPr/>
        </p:nvPicPr>
        <p:blipFill>
          <a:blip r:embed="rId3"/>
          <a:stretch/>
        </p:blipFill>
        <p:spPr>
          <a:xfrm rot="10795800">
            <a:off x="6418440" y="1062243"/>
            <a:ext cx="2640960" cy="1937880"/>
          </a:xfrm>
          <a:prstGeom prst="rect">
            <a:avLst/>
          </a:prstGeom>
          <a:ln w="0">
            <a:noFill/>
          </a:ln>
        </p:spPr>
      </p:pic>
      <p:sp>
        <p:nvSpPr>
          <p:cNvPr id="9" name="Line 2">
            <a:extLst>
              <a:ext uri="{FF2B5EF4-FFF2-40B4-BE49-F238E27FC236}">
                <a16:creationId xmlns:a16="http://schemas.microsoft.com/office/drawing/2014/main" id="{A3143A82-FEE8-32E1-5B1F-CB7508D39D3B}"/>
              </a:ext>
            </a:extLst>
          </p:cNvPr>
          <p:cNvSpPr/>
          <p:nvPr/>
        </p:nvSpPr>
        <p:spPr>
          <a:xfrm flipV="1">
            <a:off x="147240" y="1892403"/>
            <a:ext cx="6953040" cy="477252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10" name="Line 3">
            <a:extLst>
              <a:ext uri="{FF2B5EF4-FFF2-40B4-BE49-F238E27FC236}">
                <a16:creationId xmlns:a16="http://schemas.microsoft.com/office/drawing/2014/main" id="{B0183248-E3AB-0A63-BE54-F4163B0FCD3B}"/>
              </a:ext>
            </a:extLst>
          </p:cNvPr>
          <p:cNvSpPr/>
          <p:nvPr/>
        </p:nvSpPr>
        <p:spPr>
          <a:xfrm flipV="1">
            <a:off x="709200" y="2164563"/>
            <a:ext cx="6659280" cy="45003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11" name="CustomShape 4">
            <a:extLst>
              <a:ext uri="{FF2B5EF4-FFF2-40B4-BE49-F238E27FC236}">
                <a16:creationId xmlns:a16="http://schemas.microsoft.com/office/drawing/2014/main" id="{F749CEC6-4419-F29B-C8A6-46CA9E0DE265}"/>
              </a:ext>
            </a:extLst>
          </p:cNvPr>
          <p:cNvSpPr/>
          <p:nvPr/>
        </p:nvSpPr>
        <p:spPr>
          <a:xfrm rot="3138000">
            <a:off x="2043000" y="5120883"/>
            <a:ext cx="439200" cy="14652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12" name="CustomShape 5">
            <a:extLst>
              <a:ext uri="{FF2B5EF4-FFF2-40B4-BE49-F238E27FC236}">
                <a16:creationId xmlns:a16="http://schemas.microsoft.com/office/drawing/2014/main" id="{48612A36-F693-93DF-36B7-5409D947CEED}"/>
              </a:ext>
            </a:extLst>
          </p:cNvPr>
          <p:cNvSpPr/>
          <p:nvPr/>
        </p:nvSpPr>
        <p:spPr>
          <a:xfrm rot="3138000">
            <a:off x="2450880" y="5332203"/>
            <a:ext cx="301680" cy="13716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13" name="CustomShape 6">
            <a:extLst>
              <a:ext uri="{FF2B5EF4-FFF2-40B4-BE49-F238E27FC236}">
                <a16:creationId xmlns:a16="http://schemas.microsoft.com/office/drawing/2014/main" id="{76AC381C-7FF9-503C-0BA8-35BA1CC242CB}"/>
              </a:ext>
            </a:extLst>
          </p:cNvPr>
          <p:cNvSpPr/>
          <p:nvPr/>
        </p:nvSpPr>
        <p:spPr>
          <a:xfrm rot="3138000">
            <a:off x="2374560" y="5560083"/>
            <a:ext cx="361440" cy="11196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34560" rIns="90000" bIns="34560" anchor="t">
            <a:noAutofit/>
          </a:bodyPr>
          <a:lstStyle/>
          <a:p>
            <a:pPr>
              <a:lnSpc>
                <a:spcPct val="100000"/>
              </a:lnSpc>
            </a:pPr>
            <a:endParaRPr lang="en-GB" sz="1800" b="0" strike="noStrike" spc="-1" noProof="0" dirty="0">
              <a:solidFill>
                <a:srgbClr val="000000"/>
              </a:solidFill>
              <a:latin typeface="Times New Roman"/>
            </a:endParaRPr>
          </a:p>
        </p:txBody>
      </p:sp>
      <p:sp>
        <p:nvSpPr>
          <p:cNvPr id="14" name="CustomShape 7">
            <a:extLst>
              <a:ext uri="{FF2B5EF4-FFF2-40B4-BE49-F238E27FC236}">
                <a16:creationId xmlns:a16="http://schemas.microsoft.com/office/drawing/2014/main" id="{C2FA6B47-D713-6BF3-1AD1-81BBE2A3D642}"/>
              </a:ext>
            </a:extLst>
          </p:cNvPr>
          <p:cNvSpPr/>
          <p:nvPr/>
        </p:nvSpPr>
        <p:spPr>
          <a:xfrm rot="4261200">
            <a:off x="1190520" y="5597163"/>
            <a:ext cx="439560" cy="14652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15" name="CustomShape 8">
            <a:extLst>
              <a:ext uri="{FF2B5EF4-FFF2-40B4-BE49-F238E27FC236}">
                <a16:creationId xmlns:a16="http://schemas.microsoft.com/office/drawing/2014/main" id="{4C1F7B42-C1DF-4E76-9519-C6E1ED183A4F}"/>
              </a:ext>
            </a:extLst>
          </p:cNvPr>
          <p:cNvSpPr/>
          <p:nvPr/>
        </p:nvSpPr>
        <p:spPr>
          <a:xfrm rot="4261200">
            <a:off x="1514880" y="5905683"/>
            <a:ext cx="301680" cy="13752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16" name="CustomShape 9">
            <a:extLst>
              <a:ext uri="{FF2B5EF4-FFF2-40B4-BE49-F238E27FC236}">
                <a16:creationId xmlns:a16="http://schemas.microsoft.com/office/drawing/2014/main" id="{9E824F76-3EF9-2329-6716-0DCC5BC35748}"/>
              </a:ext>
            </a:extLst>
          </p:cNvPr>
          <p:cNvSpPr/>
          <p:nvPr/>
        </p:nvSpPr>
        <p:spPr>
          <a:xfrm rot="4261200">
            <a:off x="1371240" y="6108003"/>
            <a:ext cx="361800" cy="11196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34560" rIns="90000" bIns="34560" anchor="t">
            <a:noAutofit/>
          </a:bodyPr>
          <a:lstStyle/>
          <a:p>
            <a:pPr>
              <a:lnSpc>
                <a:spcPct val="100000"/>
              </a:lnSpc>
            </a:pPr>
            <a:endParaRPr lang="en-GB" sz="1800" b="0" strike="noStrike" spc="-1" noProof="0" dirty="0">
              <a:solidFill>
                <a:srgbClr val="000000"/>
              </a:solidFill>
              <a:latin typeface="Times New Roman"/>
            </a:endParaRPr>
          </a:p>
        </p:txBody>
      </p:sp>
      <p:sp>
        <p:nvSpPr>
          <p:cNvPr id="17" name="Line 10">
            <a:extLst>
              <a:ext uri="{FF2B5EF4-FFF2-40B4-BE49-F238E27FC236}">
                <a16:creationId xmlns:a16="http://schemas.microsoft.com/office/drawing/2014/main" id="{76E098A4-5B0E-5D1A-7635-2430677C563D}"/>
              </a:ext>
            </a:extLst>
          </p:cNvPr>
          <p:cNvSpPr/>
          <p:nvPr/>
        </p:nvSpPr>
        <p:spPr>
          <a:xfrm flipV="1">
            <a:off x="1521720" y="5234283"/>
            <a:ext cx="254160" cy="3765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18" name="Line 11">
            <a:extLst>
              <a:ext uri="{FF2B5EF4-FFF2-40B4-BE49-F238E27FC236}">
                <a16:creationId xmlns:a16="http://schemas.microsoft.com/office/drawing/2014/main" id="{78CA887F-CD44-DCDF-DF9F-D5809412C1ED}"/>
              </a:ext>
            </a:extLst>
          </p:cNvPr>
          <p:cNvSpPr/>
          <p:nvPr/>
        </p:nvSpPr>
        <p:spPr>
          <a:xfrm>
            <a:off x="1781280" y="6100083"/>
            <a:ext cx="405720" cy="777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32760" rIns="90000" bIns="32760" anchor="t">
            <a:noAutofit/>
          </a:bodyPr>
          <a:lstStyle/>
          <a:p>
            <a:endParaRPr lang="en-GB" sz="1800" b="0" strike="noStrike" spc="-1" noProof="0" dirty="0">
              <a:solidFill>
                <a:srgbClr val="000000"/>
              </a:solidFill>
              <a:latin typeface="Times New Roman"/>
            </a:endParaRPr>
          </a:p>
        </p:txBody>
      </p:sp>
      <p:sp>
        <p:nvSpPr>
          <p:cNvPr id="19" name="Line 12">
            <a:extLst>
              <a:ext uri="{FF2B5EF4-FFF2-40B4-BE49-F238E27FC236}">
                <a16:creationId xmlns:a16="http://schemas.microsoft.com/office/drawing/2014/main" id="{5A73BEFF-1A96-C486-7107-DA1E9027521A}"/>
              </a:ext>
            </a:extLst>
          </p:cNvPr>
          <p:cNvSpPr/>
          <p:nvPr/>
        </p:nvSpPr>
        <p:spPr>
          <a:xfrm flipV="1">
            <a:off x="2349720" y="4758723"/>
            <a:ext cx="177120" cy="3693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20" name="Line 13">
            <a:extLst>
              <a:ext uri="{FF2B5EF4-FFF2-40B4-BE49-F238E27FC236}">
                <a16:creationId xmlns:a16="http://schemas.microsoft.com/office/drawing/2014/main" id="{96308DF7-03E2-73EA-3988-28F65BEDC7AD}"/>
              </a:ext>
            </a:extLst>
          </p:cNvPr>
          <p:cNvSpPr/>
          <p:nvPr/>
        </p:nvSpPr>
        <p:spPr>
          <a:xfrm>
            <a:off x="2763360" y="5525163"/>
            <a:ext cx="375480" cy="759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30960" rIns="90000" bIns="30960" anchor="t">
            <a:noAutofit/>
          </a:bodyPr>
          <a:lstStyle/>
          <a:p>
            <a:endParaRPr lang="en-GB" sz="1800" b="0" strike="noStrike" spc="-1" noProof="0" dirty="0">
              <a:solidFill>
                <a:srgbClr val="000000"/>
              </a:solidFill>
              <a:latin typeface="Times New Roman"/>
            </a:endParaRPr>
          </a:p>
        </p:txBody>
      </p:sp>
      <p:pic>
        <p:nvPicPr>
          <p:cNvPr id="21" name="E:\pictures\kscinti2">
            <a:extLst>
              <a:ext uri="{FF2B5EF4-FFF2-40B4-BE49-F238E27FC236}">
                <a16:creationId xmlns:a16="http://schemas.microsoft.com/office/drawing/2014/main" id="{3F158AF5-6818-1A3F-849F-83D4C1CF2934}"/>
              </a:ext>
            </a:extLst>
          </p:cNvPr>
          <p:cNvPicPr/>
          <p:nvPr/>
        </p:nvPicPr>
        <p:blipFill>
          <a:blip r:embed="rId4"/>
          <a:stretch/>
        </p:blipFill>
        <p:spPr>
          <a:xfrm rot="19498200">
            <a:off x="5136840" y="2465523"/>
            <a:ext cx="1403640" cy="438480"/>
          </a:xfrm>
          <a:prstGeom prst="rect">
            <a:avLst/>
          </a:prstGeom>
          <a:ln w="0">
            <a:noFill/>
          </a:ln>
        </p:spPr>
      </p:pic>
      <p:pic>
        <p:nvPicPr>
          <p:cNvPr id="22" name="E:\pictures\sscinti2">
            <a:extLst>
              <a:ext uri="{FF2B5EF4-FFF2-40B4-BE49-F238E27FC236}">
                <a16:creationId xmlns:a16="http://schemas.microsoft.com/office/drawing/2014/main" id="{F3FA1D7F-A3B9-BC50-9A2B-4F03F5F073AB}"/>
              </a:ext>
            </a:extLst>
          </p:cNvPr>
          <p:cNvPicPr/>
          <p:nvPr/>
        </p:nvPicPr>
        <p:blipFill>
          <a:blip r:embed="rId5"/>
          <a:stretch/>
        </p:blipFill>
        <p:spPr>
          <a:xfrm rot="19498200">
            <a:off x="5407920" y="2866563"/>
            <a:ext cx="1405080" cy="421200"/>
          </a:xfrm>
          <a:prstGeom prst="rect">
            <a:avLst/>
          </a:prstGeom>
          <a:ln w="0">
            <a:noFill/>
          </a:ln>
        </p:spPr>
      </p:pic>
      <p:sp>
        <p:nvSpPr>
          <p:cNvPr id="23" name="Line 20">
            <a:extLst>
              <a:ext uri="{FF2B5EF4-FFF2-40B4-BE49-F238E27FC236}">
                <a16:creationId xmlns:a16="http://schemas.microsoft.com/office/drawing/2014/main" id="{D0F7048C-6784-BBE9-5E6E-E39C7C3716F3}"/>
              </a:ext>
            </a:extLst>
          </p:cNvPr>
          <p:cNvSpPr/>
          <p:nvPr/>
        </p:nvSpPr>
        <p:spPr>
          <a:xfrm>
            <a:off x="5942880" y="3550563"/>
            <a:ext cx="273960" cy="10296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24" name="CustomShape 7">
            <a:extLst>
              <a:ext uri="{FF2B5EF4-FFF2-40B4-BE49-F238E27FC236}">
                <a16:creationId xmlns:a16="http://schemas.microsoft.com/office/drawing/2014/main" id="{4712C288-8AF7-28E2-47FA-6AF29DBD90B6}"/>
              </a:ext>
            </a:extLst>
          </p:cNvPr>
          <p:cNvSpPr/>
          <p:nvPr/>
        </p:nvSpPr>
        <p:spPr>
          <a:xfrm rot="4686600">
            <a:off x="6666840" y="1890963"/>
            <a:ext cx="439560" cy="14652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25" name="CustomShape 8">
            <a:extLst>
              <a:ext uri="{FF2B5EF4-FFF2-40B4-BE49-F238E27FC236}">
                <a16:creationId xmlns:a16="http://schemas.microsoft.com/office/drawing/2014/main" id="{9BC8190A-A905-596A-6F8B-9D84FBF43C37}"/>
              </a:ext>
            </a:extLst>
          </p:cNvPr>
          <p:cNvSpPr/>
          <p:nvPr/>
        </p:nvSpPr>
        <p:spPr>
          <a:xfrm rot="4686600">
            <a:off x="6951600" y="2228283"/>
            <a:ext cx="301680" cy="13752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noProof="0" dirty="0">
              <a:solidFill>
                <a:srgbClr val="000000"/>
              </a:solidFill>
              <a:latin typeface="Times New Roman"/>
            </a:endParaRPr>
          </a:p>
        </p:txBody>
      </p:sp>
      <p:sp>
        <p:nvSpPr>
          <p:cNvPr id="26" name="CustomShape 9">
            <a:extLst>
              <a:ext uri="{FF2B5EF4-FFF2-40B4-BE49-F238E27FC236}">
                <a16:creationId xmlns:a16="http://schemas.microsoft.com/office/drawing/2014/main" id="{7B94CEC6-671C-D31E-CF9D-94530FAC2F48}"/>
              </a:ext>
            </a:extLst>
          </p:cNvPr>
          <p:cNvSpPr/>
          <p:nvPr/>
        </p:nvSpPr>
        <p:spPr>
          <a:xfrm rot="4686600">
            <a:off x="6785280" y="2415483"/>
            <a:ext cx="361800" cy="111960"/>
          </a:xfrm>
          <a:prstGeom prst="ellipse">
            <a:avLst/>
          </a:prstGeom>
          <a:solidFill>
            <a:srgbClr val="0000FF"/>
          </a:solidFill>
          <a:ln w="0">
            <a:noFill/>
          </a:ln>
        </p:spPr>
        <p:style>
          <a:lnRef idx="0">
            <a:scrgbClr r="0" g="0" b="0"/>
          </a:lnRef>
          <a:fillRef idx="0">
            <a:scrgbClr r="0" g="0" b="0"/>
          </a:fillRef>
          <a:effectRef idx="0">
            <a:scrgbClr r="0" g="0" b="0"/>
          </a:effectRef>
          <a:fontRef idx="minor"/>
        </p:style>
        <p:txBody>
          <a:bodyPr lIns="90000" tIns="34560" rIns="90000" bIns="34560" anchor="t">
            <a:noAutofit/>
          </a:bodyPr>
          <a:lstStyle/>
          <a:p>
            <a:pPr>
              <a:lnSpc>
                <a:spcPct val="100000"/>
              </a:lnSpc>
            </a:pPr>
            <a:endParaRPr lang="en-GB" sz="1800" b="0" strike="noStrike" spc="-1" noProof="0" dirty="0">
              <a:solidFill>
                <a:srgbClr val="000000"/>
              </a:solidFill>
              <a:latin typeface="Times New Roman"/>
            </a:endParaRPr>
          </a:p>
        </p:txBody>
      </p:sp>
      <p:sp>
        <p:nvSpPr>
          <p:cNvPr id="27" name="Line 10">
            <a:extLst>
              <a:ext uri="{FF2B5EF4-FFF2-40B4-BE49-F238E27FC236}">
                <a16:creationId xmlns:a16="http://schemas.microsoft.com/office/drawing/2014/main" id="{EA09D1B2-8595-E171-A71A-20F66042F871}"/>
              </a:ext>
            </a:extLst>
          </p:cNvPr>
          <p:cNvSpPr/>
          <p:nvPr/>
        </p:nvSpPr>
        <p:spPr>
          <a:xfrm flipV="1">
            <a:off x="7004160" y="1576323"/>
            <a:ext cx="298800" cy="34200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28" name="Line 11">
            <a:extLst>
              <a:ext uri="{FF2B5EF4-FFF2-40B4-BE49-F238E27FC236}">
                <a16:creationId xmlns:a16="http://schemas.microsoft.com/office/drawing/2014/main" id="{A340C468-C2F2-F479-1BB8-86F6AFD7FC6D}"/>
              </a:ext>
            </a:extLst>
          </p:cNvPr>
          <p:cNvSpPr/>
          <p:nvPr/>
        </p:nvSpPr>
        <p:spPr>
          <a:xfrm>
            <a:off x="7206120" y="2551923"/>
            <a:ext cx="393120" cy="12744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GB" sz="1800" b="0" strike="noStrike" spc="-1" noProof="0" dirty="0">
              <a:solidFill>
                <a:srgbClr val="000000"/>
              </a:solidFill>
              <a:latin typeface="Times New Roman"/>
            </a:endParaRPr>
          </a:p>
        </p:txBody>
      </p:sp>
      <p:sp>
        <p:nvSpPr>
          <p:cNvPr id="29" name="TextShape 17">
            <a:extLst>
              <a:ext uri="{FF2B5EF4-FFF2-40B4-BE49-F238E27FC236}">
                <a16:creationId xmlns:a16="http://schemas.microsoft.com/office/drawing/2014/main" id="{DB2DA625-5440-E64D-FACF-431BF6CD6E8F}"/>
              </a:ext>
            </a:extLst>
          </p:cNvPr>
          <p:cNvSpPr/>
          <p:nvPr/>
        </p:nvSpPr>
        <p:spPr>
          <a:xfrm>
            <a:off x="7643160" y="2340243"/>
            <a:ext cx="1309320" cy="73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Ionospheric scintillation</a:t>
            </a:r>
            <a:endParaRPr lang="en-GB" sz="1800" b="0" strike="noStrike" spc="-1" noProof="0" dirty="0">
              <a:solidFill>
                <a:srgbClr val="000000"/>
              </a:solidFill>
              <a:latin typeface="Arial"/>
            </a:endParaRPr>
          </a:p>
        </p:txBody>
      </p:sp>
      <p:sp>
        <p:nvSpPr>
          <p:cNvPr id="30" name="Line 11">
            <a:extLst>
              <a:ext uri="{FF2B5EF4-FFF2-40B4-BE49-F238E27FC236}">
                <a16:creationId xmlns:a16="http://schemas.microsoft.com/office/drawing/2014/main" id="{88F58C05-633E-1F6A-0D1E-FDB175FC40A6}"/>
              </a:ext>
            </a:extLst>
          </p:cNvPr>
          <p:cNvSpPr/>
          <p:nvPr/>
        </p:nvSpPr>
        <p:spPr>
          <a:xfrm flipV="1">
            <a:off x="7229160" y="2331243"/>
            <a:ext cx="405360" cy="10440"/>
          </a:xfrm>
          <a:prstGeom prst="line">
            <a:avLst/>
          </a:prstGeom>
          <a:ln w="9525">
            <a:solidFill>
              <a:srgbClr val="FFFFFF"/>
            </a:solidFill>
            <a:round/>
            <a:tailEnd type="triangle" w="med" len="med"/>
          </a:ln>
        </p:spPr>
        <p:style>
          <a:lnRef idx="0">
            <a:scrgbClr r="0" g="0" b="0"/>
          </a:lnRef>
          <a:fillRef idx="0">
            <a:scrgbClr r="0" g="0" b="0"/>
          </a:fillRef>
          <a:effectRef idx="0">
            <a:scrgbClr r="0" g="0" b="0"/>
          </a:effectRef>
          <a:fontRef idx="minor"/>
        </p:style>
        <p:txBody>
          <a:bodyPr lIns="90000" tIns="-34560" rIns="90000" bIns="-34560" anchor="t">
            <a:noAutofit/>
          </a:bodyPr>
          <a:lstStyle/>
          <a:p>
            <a:endParaRPr lang="en-GB" sz="1800" b="0" strike="noStrike" spc="-1" noProof="0" dirty="0">
              <a:solidFill>
                <a:srgbClr val="000000"/>
              </a:solidFill>
              <a:latin typeface="Times New Roman"/>
            </a:endParaRPr>
          </a:p>
        </p:txBody>
      </p:sp>
      <p:sp>
        <p:nvSpPr>
          <p:cNvPr id="31" name="TextShape 19">
            <a:extLst>
              <a:ext uri="{FF2B5EF4-FFF2-40B4-BE49-F238E27FC236}">
                <a16:creationId xmlns:a16="http://schemas.microsoft.com/office/drawing/2014/main" id="{E1ADEE6D-19F5-B7F5-ADBF-3B3C6D46BB35}"/>
              </a:ext>
            </a:extLst>
          </p:cNvPr>
          <p:cNvSpPr/>
          <p:nvPr/>
        </p:nvSpPr>
        <p:spPr>
          <a:xfrm>
            <a:off x="6285240" y="2979603"/>
            <a:ext cx="2775240" cy="120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	Solar wind velocity, density/turbulence, and signatures of field rotation and SIRs</a:t>
            </a:r>
            <a:endParaRPr lang="en-GB" sz="1800" b="0" strike="noStrike" spc="-1" noProof="0" dirty="0">
              <a:solidFill>
                <a:srgbClr val="000000"/>
              </a:solidFill>
              <a:latin typeface="Arial"/>
            </a:endParaRPr>
          </a:p>
        </p:txBody>
      </p:sp>
      <p:pic>
        <p:nvPicPr>
          <p:cNvPr id="32" name="Picture 3">
            <a:extLst>
              <a:ext uri="{FF2B5EF4-FFF2-40B4-BE49-F238E27FC236}">
                <a16:creationId xmlns:a16="http://schemas.microsoft.com/office/drawing/2014/main" id="{76706D92-7F53-5C52-B7E2-6CB3E00BFDBB}"/>
              </a:ext>
            </a:extLst>
          </p:cNvPr>
          <p:cNvPicPr/>
          <p:nvPr/>
        </p:nvPicPr>
        <p:blipFill>
          <a:blip r:embed="rId6"/>
          <a:stretch/>
        </p:blipFill>
        <p:spPr>
          <a:xfrm>
            <a:off x="7228080" y="4125843"/>
            <a:ext cx="1794600" cy="1381680"/>
          </a:xfrm>
          <a:prstGeom prst="rect">
            <a:avLst/>
          </a:prstGeom>
          <a:ln w="0">
            <a:noFill/>
          </a:ln>
        </p:spPr>
      </p:pic>
      <p:sp>
        <p:nvSpPr>
          <p:cNvPr id="33" name="TextShape 21">
            <a:extLst>
              <a:ext uri="{FF2B5EF4-FFF2-40B4-BE49-F238E27FC236}">
                <a16:creationId xmlns:a16="http://schemas.microsoft.com/office/drawing/2014/main" id="{AC4CFCC1-1C2D-5997-3E05-F8F850A25D71}"/>
              </a:ext>
            </a:extLst>
          </p:cNvPr>
          <p:cNvSpPr/>
          <p:nvPr/>
        </p:nvSpPr>
        <p:spPr>
          <a:xfrm>
            <a:off x="7368480" y="5526963"/>
            <a:ext cx="1628640" cy="113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Variation in amount of scintillation → density proxy</a:t>
            </a:r>
            <a:endParaRPr lang="en-GB" sz="1800" b="0" strike="noStrike" spc="-1" noProof="0" dirty="0">
              <a:solidFill>
                <a:srgbClr val="000000"/>
              </a:solidFill>
              <a:latin typeface="Arial"/>
            </a:endParaRPr>
          </a:p>
        </p:txBody>
      </p:sp>
      <p:sp>
        <p:nvSpPr>
          <p:cNvPr id="34" name="TextShape 22">
            <a:extLst>
              <a:ext uri="{FF2B5EF4-FFF2-40B4-BE49-F238E27FC236}">
                <a16:creationId xmlns:a16="http://schemas.microsoft.com/office/drawing/2014/main" id="{B871B5F5-CBDB-335D-F9C7-9A6865D769E6}"/>
              </a:ext>
            </a:extLst>
          </p:cNvPr>
          <p:cNvSpPr/>
          <p:nvPr/>
        </p:nvSpPr>
        <p:spPr>
          <a:xfrm>
            <a:off x="5653800" y="5522643"/>
            <a:ext cx="1484640" cy="114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Cross-correlation of power spectra → velocity</a:t>
            </a:r>
            <a:endParaRPr lang="en-GB" sz="1800" b="0" strike="noStrike" spc="-1" noProof="0" dirty="0">
              <a:solidFill>
                <a:srgbClr val="000000"/>
              </a:solidFill>
              <a:latin typeface="Arial"/>
            </a:endParaRPr>
          </a:p>
        </p:txBody>
      </p:sp>
      <p:pic>
        <p:nvPicPr>
          <p:cNvPr id="35" name="Picture 5">
            <a:extLst>
              <a:ext uri="{FF2B5EF4-FFF2-40B4-BE49-F238E27FC236}">
                <a16:creationId xmlns:a16="http://schemas.microsoft.com/office/drawing/2014/main" id="{6F289603-36DD-F38C-7FB4-C405C8524CDB}"/>
              </a:ext>
            </a:extLst>
          </p:cNvPr>
          <p:cNvPicPr/>
          <p:nvPr/>
        </p:nvPicPr>
        <p:blipFill>
          <a:blip r:embed="rId7"/>
          <a:stretch/>
        </p:blipFill>
        <p:spPr>
          <a:xfrm>
            <a:off x="5389920" y="4125843"/>
            <a:ext cx="1838880" cy="1381680"/>
          </a:xfrm>
          <a:prstGeom prst="rect">
            <a:avLst/>
          </a:prstGeom>
          <a:ln w="0">
            <a:noFill/>
          </a:ln>
        </p:spPr>
      </p:pic>
      <p:pic>
        <p:nvPicPr>
          <p:cNvPr id="36" name="Picture 3">
            <a:extLst>
              <a:ext uri="{FF2B5EF4-FFF2-40B4-BE49-F238E27FC236}">
                <a16:creationId xmlns:a16="http://schemas.microsoft.com/office/drawing/2014/main" id="{1307303E-011D-EFCB-C378-D9009FF8070F}"/>
              </a:ext>
            </a:extLst>
          </p:cNvPr>
          <p:cNvPicPr/>
          <p:nvPr/>
        </p:nvPicPr>
        <p:blipFill>
          <a:blip r:embed="rId8"/>
          <a:stretch/>
        </p:blipFill>
        <p:spPr>
          <a:xfrm>
            <a:off x="3573720" y="4737123"/>
            <a:ext cx="1815840" cy="1381680"/>
          </a:xfrm>
          <a:prstGeom prst="rect">
            <a:avLst/>
          </a:prstGeom>
          <a:ln w="0">
            <a:noFill/>
          </a:ln>
        </p:spPr>
      </p:pic>
      <p:sp>
        <p:nvSpPr>
          <p:cNvPr id="37" name="TextShape 22">
            <a:extLst>
              <a:ext uri="{FF2B5EF4-FFF2-40B4-BE49-F238E27FC236}">
                <a16:creationId xmlns:a16="http://schemas.microsoft.com/office/drawing/2014/main" id="{7DE830DF-A64F-3C71-B95D-6EC207202D4D}"/>
              </a:ext>
            </a:extLst>
          </p:cNvPr>
          <p:cNvSpPr/>
          <p:nvPr/>
        </p:nvSpPr>
        <p:spPr>
          <a:xfrm>
            <a:off x="2824560" y="6087843"/>
            <a:ext cx="2564640" cy="51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pPr>
            <a:r>
              <a:rPr lang="en-GB" sz="1800" b="0" strike="noStrike" spc="-1" noProof="0" dirty="0">
                <a:solidFill>
                  <a:srgbClr val="FFFFFF"/>
                </a:solidFill>
                <a:latin typeface="Times New Roman"/>
              </a:rPr>
              <a:t>Fit to individual power spectra → velocity </a:t>
            </a:r>
            <a:r>
              <a:rPr lang="en-GB" sz="1800" b="0" i="1" strike="noStrike" spc="-1" noProof="0" dirty="0">
                <a:solidFill>
                  <a:srgbClr val="FFFFFF"/>
                </a:solidFill>
                <a:latin typeface="Times New Roman"/>
              </a:rPr>
              <a:t>etc</a:t>
            </a:r>
            <a:r>
              <a:rPr lang="en-GB" sz="1800" b="0" strike="noStrike" spc="-1" noProof="0" dirty="0">
                <a:solidFill>
                  <a:srgbClr val="FFFFFF"/>
                </a:solidFill>
                <a:latin typeface="Times New Roman"/>
              </a:rPr>
              <a:t>…</a:t>
            </a:r>
            <a:endParaRPr lang="en-GB" sz="1800" b="0" strike="noStrike" spc="-1" noProof="0" dirty="0">
              <a:solidFill>
                <a:srgbClr val="000000"/>
              </a:solidFill>
              <a:latin typeface="Arial"/>
            </a:endParaRPr>
          </a:p>
        </p:txBody>
      </p:sp>
      <p:sp>
        <p:nvSpPr>
          <p:cNvPr id="38" name="TextShape 15">
            <a:extLst>
              <a:ext uri="{FF2B5EF4-FFF2-40B4-BE49-F238E27FC236}">
                <a16:creationId xmlns:a16="http://schemas.microsoft.com/office/drawing/2014/main" id="{475E7883-C6EB-1C4C-FD80-4A5BC7228A89}"/>
              </a:ext>
            </a:extLst>
          </p:cNvPr>
          <p:cNvSpPr/>
          <p:nvPr/>
        </p:nvSpPr>
        <p:spPr>
          <a:xfrm rot="19578600">
            <a:off x="2504520" y="3611043"/>
            <a:ext cx="3273480" cy="73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Interplanetary scintillation (IPS)</a:t>
            </a:r>
            <a:endParaRPr lang="en-GB" sz="1800" b="0" strike="noStrike" spc="-1" noProof="0" dirty="0">
              <a:solidFill>
                <a:srgbClr val="000000"/>
              </a:solidFill>
              <a:latin typeface="Arial"/>
            </a:endParaRPr>
          </a:p>
          <a:p>
            <a:pPr>
              <a:lnSpc>
                <a:spcPct val="100000"/>
              </a:lnSpc>
            </a:pPr>
            <a:r>
              <a:rPr lang="en-GB" sz="1800" b="0" strike="noStrike" spc="-1" noProof="0" dirty="0">
                <a:solidFill>
                  <a:srgbClr val="FFFFFF"/>
                </a:solidFill>
                <a:latin typeface="Times New Roman"/>
              </a:rPr>
              <a:t>from compact radio source</a:t>
            </a:r>
            <a:endParaRPr lang="en-GB" sz="1800" b="0" strike="noStrike" spc="-1" noProof="0" dirty="0">
              <a:solidFill>
                <a:srgbClr val="000000"/>
              </a:solidFill>
              <a:latin typeface="Arial"/>
            </a:endParaRPr>
          </a:p>
        </p:txBody>
      </p:sp>
      <p:pic>
        <p:nvPicPr>
          <p:cNvPr id="39" name="Picture 10" descr="LOFAR_Chilbolton">
            <a:extLst>
              <a:ext uri="{FF2B5EF4-FFF2-40B4-BE49-F238E27FC236}">
                <a16:creationId xmlns:a16="http://schemas.microsoft.com/office/drawing/2014/main" id="{69DF5AA0-F5BD-6618-E894-1D0A93957510}"/>
              </a:ext>
            </a:extLst>
          </p:cNvPr>
          <p:cNvPicPr/>
          <p:nvPr/>
        </p:nvPicPr>
        <p:blipFill>
          <a:blip r:embed="rId9"/>
          <a:stretch/>
        </p:blipFill>
        <p:spPr>
          <a:xfrm>
            <a:off x="7601400" y="1730043"/>
            <a:ext cx="685440" cy="258120"/>
          </a:xfrm>
          <a:prstGeom prst="rect">
            <a:avLst/>
          </a:prstGeom>
          <a:ln w="0">
            <a:noFill/>
          </a:ln>
        </p:spPr>
      </p:pic>
      <p:pic>
        <p:nvPicPr>
          <p:cNvPr id="40" name="Picture 8">
            <a:extLst>
              <a:ext uri="{FF2B5EF4-FFF2-40B4-BE49-F238E27FC236}">
                <a16:creationId xmlns:a16="http://schemas.microsoft.com/office/drawing/2014/main" id="{75CFD1F2-3D87-402F-CDAE-FE23D330F07E}"/>
              </a:ext>
            </a:extLst>
          </p:cNvPr>
          <p:cNvPicPr/>
          <p:nvPr/>
        </p:nvPicPr>
        <p:blipFill>
          <a:blip r:embed="rId10"/>
          <a:stretch/>
        </p:blipFill>
        <p:spPr>
          <a:xfrm>
            <a:off x="7368480" y="1058283"/>
            <a:ext cx="558000" cy="483840"/>
          </a:xfrm>
          <a:prstGeom prst="rect">
            <a:avLst/>
          </a:prstGeom>
          <a:ln w="0">
            <a:noFill/>
          </a:ln>
        </p:spPr>
      </p:pic>
      <p:sp>
        <p:nvSpPr>
          <p:cNvPr id="41" name="Oval 2">
            <a:extLst>
              <a:ext uri="{FF2B5EF4-FFF2-40B4-BE49-F238E27FC236}">
                <a16:creationId xmlns:a16="http://schemas.microsoft.com/office/drawing/2014/main" id="{BB2C74DB-F915-1793-8DE8-F12A0E89D2F3}"/>
              </a:ext>
            </a:extLst>
          </p:cNvPr>
          <p:cNvSpPr/>
          <p:nvPr/>
        </p:nvSpPr>
        <p:spPr>
          <a:xfrm>
            <a:off x="5875920" y="5104323"/>
            <a:ext cx="438120" cy="284760"/>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GB" sz="1800" b="0" strike="noStrike" spc="-1" noProof="0" dirty="0">
              <a:solidFill>
                <a:schemeClr val="lt1"/>
              </a:solidFill>
              <a:latin typeface="Calibri"/>
            </a:endParaRPr>
          </a:p>
        </p:txBody>
      </p:sp>
      <p:pic>
        <p:nvPicPr>
          <p:cNvPr id="42" name="Picture 2">
            <a:extLst>
              <a:ext uri="{FF2B5EF4-FFF2-40B4-BE49-F238E27FC236}">
                <a16:creationId xmlns:a16="http://schemas.microsoft.com/office/drawing/2014/main" id="{0DC8099D-DE65-624B-6F55-2AF7AA7E708B}"/>
              </a:ext>
            </a:extLst>
          </p:cNvPr>
          <p:cNvPicPr/>
          <p:nvPr/>
        </p:nvPicPr>
        <p:blipFill>
          <a:blip r:embed="rId11"/>
          <a:stretch/>
        </p:blipFill>
        <p:spPr>
          <a:xfrm>
            <a:off x="180000" y="1164843"/>
            <a:ext cx="5500080" cy="1206000"/>
          </a:xfrm>
          <a:prstGeom prst="rect">
            <a:avLst/>
          </a:prstGeom>
          <a:ln w="0">
            <a:noFill/>
          </a:ln>
        </p:spPr>
      </p:pic>
      <p:sp>
        <p:nvSpPr>
          <p:cNvPr id="43" name="TextShape 1">
            <a:extLst>
              <a:ext uri="{FF2B5EF4-FFF2-40B4-BE49-F238E27FC236}">
                <a16:creationId xmlns:a16="http://schemas.microsoft.com/office/drawing/2014/main" id="{591A2F5C-1EE1-E2D5-24C8-18C55E2443D3}"/>
              </a:ext>
            </a:extLst>
          </p:cNvPr>
          <p:cNvSpPr/>
          <p:nvPr/>
        </p:nvSpPr>
        <p:spPr>
          <a:xfrm>
            <a:off x="2237760" y="2370843"/>
            <a:ext cx="2900520" cy="36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1800" b="0" strike="noStrike" spc="-1" noProof="0" dirty="0">
                <a:solidFill>
                  <a:srgbClr val="FFFFFF"/>
                </a:solidFill>
                <a:latin typeface="Times New Roman"/>
              </a:rPr>
              <a:t>Imaging turbulent structure</a:t>
            </a:r>
            <a:endParaRPr lang="en-GB" sz="1800" b="0" strike="noStrike" spc="-1" noProof="0" dirty="0">
              <a:solidFill>
                <a:srgbClr val="000000"/>
              </a:solidFill>
              <a:latin typeface="Arial"/>
            </a:endParaRPr>
          </a:p>
        </p:txBody>
      </p:sp>
    </p:spTree>
    <p:extLst>
      <p:ext uri="{BB962C8B-B14F-4D97-AF65-F5344CB8AC3E}">
        <p14:creationId xmlns:p14="http://schemas.microsoft.com/office/powerpoint/2010/main" val="2599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repl">
                                        <p:cTn id="7" dur="1500" fill="hold"/>
                                        <p:tgtEl>
                                          <p:spTgt spid="42"/>
                                        </p:tgtEl>
                                        <p:attrNameLst>
                                          <p:attrName>ppt_w</p:attrName>
                                        </p:attrNameLst>
                                      </p:cBhvr>
                                      <p:tavLst>
                                        <p:tav tm="0">
                                          <p:val>
                                            <p:fltVal val="0"/>
                                          </p:val>
                                        </p:tav>
                                        <p:tav tm="100000">
                                          <p:val>
                                            <p:strVal val="#ppt_w"/>
                                          </p:val>
                                        </p:tav>
                                      </p:tavLst>
                                    </p:anim>
                                    <p:anim calcmode="lin" valueType="num">
                                      <p:cBhvr additive="repl">
                                        <p:cTn id="8" dur="1500" fill="hold"/>
                                        <p:tgtEl>
                                          <p:spTgt spid="42"/>
                                        </p:tgtEl>
                                        <p:attrNameLst>
                                          <p:attrName>ppt_h</p:attrName>
                                        </p:attrNameLst>
                                      </p:cBhvr>
                                      <p:tavLst>
                                        <p:tav tm="0">
                                          <p:val>
                                            <p:fltVal val="0"/>
                                          </p:val>
                                        </p:tav>
                                        <p:tav tm="100000">
                                          <p:val>
                                            <p:strVal val="#ppt_h"/>
                                          </p:val>
                                        </p:tav>
                                      </p:tavLst>
                                    </p:anim>
                                    <p:animEffect transition="in" filter="fade">
                                      <p:cBhvr additive="repl">
                                        <p:cTn id="9" dur="1500"/>
                                        <p:tgtEl>
                                          <p:spTgt spid="42"/>
                                        </p:tgtEl>
                                      </p:cBhvr>
                                    </p:animEffect>
                                  </p:childTnLst>
                                </p:cTn>
                              </p:par>
                              <p:par>
                                <p:cTn id="10" presetID="32" presetClass="emph" presetSubtype="0" fill="hold" grpId="0" nodeType="withEffect">
                                  <p:stCondLst>
                                    <p:cond delay="500"/>
                                  </p:stCondLst>
                                  <p:childTnLst>
                                    <p:animRot by="120000">
                                      <p:cBhvr>
                                        <p:cTn id="11" dur="150" fill="hold">
                                          <p:stCondLst>
                                            <p:cond delay="0"/>
                                          </p:stCondLst>
                                        </p:cTn>
                                        <p:tgtEl>
                                          <p:spTgt spid="43"/>
                                        </p:tgtEl>
                                        <p:attrNameLst>
                                          <p:attrName>r</p:attrName>
                                        </p:attrNameLst>
                                      </p:cBhvr>
                                    </p:animRot>
                                    <p:animRot by="-240000">
                                      <p:cBhvr>
                                        <p:cTn id="12" dur="300" fill="hold">
                                          <p:stCondLst>
                                            <p:cond delay="300"/>
                                          </p:stCondLst>
                                        </p:cTn>
                                        <p:tgtEl>
                                          <p:spTgt spid="43"/>
                                        </p:tgtEl>
                                        <p:attrNameLst>
                                          <p:attrName>r</p:attrName>
                                        </p:attrNameLst>
                                      </p:cBhvr>
                                    </p:animRot>
                                    <p:animRot by="240000">
                                      <p:cBhvr>
                                        <p:cTn id="13" dur="300" fill="hold">
                                          <p:stCondLst>
                                            <p:cond delay="600"/>
                                          </p:stCondLst>
                                        </p:cTn>
                                        <p:tgtEl>
                                          <p:spTgt spid="43"/>
                                        </p:tgtEl>
                                        <p:attrNameLst>
                                          <p:attrName>r</p:attrName>
                                        </p:attrNameLst>
                                      </p:cBhvr>
                                    </p:animRot>
                                    <p:animRot by="-240000">
                                      <p:cBhvr>
                                        <p:cTn id="14" dur="300" fill="hold">
                                          <p:stCondLst>
                                            <p:cond delay="900"/>
                                          </p:stCondLst>
                                        </p:cTn>
                                        <p:tgtEl>
                                          <p:spTgt spid="43"/>
                                        </p:tgtEl>
                                        <p:attrNameLst>
                                          <p:attrName>r</p:attrName>
                                        </p:attrNameLst>
                                      </p:cBhvr>
                                    </p:animRot>
                                    <p:animRot by="120000">
                                      <p:cBhvr>
                                        <p:cTn id="15" dur="300" fill="hold">
                                          <p:stCondLst>
                                            <p:cond delay="12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7F98-8BFD-52BA-E1B3-C52BD57CCC7F}"/>
              </a:ext>
            </a:extLst>
          </p:cNvPr>
          <p:cNvSpPr>
            <a:spLocks noGrp="1"/>
          </p:cNvSpPr>
          <p:nvPr>
            <p:ph type="title"/>
          </p:nvPr>
        </p:nvSpPr>
        <p:spPr>
          <a:xfrm>
            <a:off x="60960" y="97654"/>
            <a:ext cx="6019329" cy="578581"/>
          </a:xfrm>
        </p:spPr>
        <p:txBody>
          <a:bodyPr/>
          <a:lstStyle/>
          <a:p>
            <a:r>
              <a:rPr lang="en-GB" noProof="0" dirty="0"/>
              <a:t>LOFAR4SW Upgrades…</a:t>
            </a:r>
          </a:p>
        </p:txBody>
      </p:sp>
      <p:sp>
        <p:nvSpPr>
          <p:cNvPr id="4" name="Slide Number Placeholder 3">
            <a:extLst>
              <a:ext uri="{FF2B5EF4-FFF2-40B4-BE49-F238E27FC236}">
                <a16:creationId xmlns:a16="http://schemas.microsoft.com/office/drawing/2014/main" id="{1E9CE9F9-D9CD-2373-E7A8-4C7180A4CB76}"/>
              </a:ext>
            </a:extLst>
          </p:cNvPr>
          <p:cNvSpPr>
            <a:spLocks noGrp="1"/>
          </p:cNvSpPr>
          <p:nvPr>
            <p:ph type="sldNum" sz="quarter" idx="10"/>
          </p:nvPr>
        </p:nvSpPr>
        <p:spPr/>
        <p:txBody>
          <a:bodyPr/>
          <a:lstStyle/>
          <a:p>
            <a:fld id="{940600FA-6DE6-4B83-84D2-3DF8FC41D849}" type="slidenum">
              <a:rPr lang="en-GB" noProof="0" smtClean="0"/>
              <a:pPr/>
              <a:t>7</a:t>
            </a:fld>
            <a:endParaRPr lang="en-GB" noProof="0" dirty="0"/>
          </a:p>
        </p:txBody>
      </p:sp>
      <p:sp>
        <p:nvSpPr>
          <p:cNvPr id="5" name="Content Placeholder 1">
            <a:extLst>
              <a:ext uri="{FF2B5EF4-FFF2-40B4-BE49-F238E27FC236}">
                <a16:creationId xmlns:a16="http://schemas.microsoft.com/office/drawing/2014/main" id="{5CAC1CBE-A1A7-633F-AAD5-CB5491681B99}"/>
              </a:ext>
            </a:extLst>
          </p:cNvPr>
          <p:cNvSpPr>
            <a:spLocks noGrp="1"/>
          </p:cNvSpPr>
          <p:nvPr>
            <p:ph idx="1"/>
          </p:nvPr>
        </p:nvSpPr>
        <p:spPr>
          <a:xfrm>
            <a:off x="684213" y="1412875"/>
            <a:ext cx="8207375" cy="947148"/>
          </a:xfrm>
        </p:spPr>
        <p:txBody>
          <a:bodyPr/>
          <a:lstStyle/>
          <a:p>
            <a:r>
              <a:rPr lang="en-GB" noProof="0" dirty="0"/>
              <a:t>Make one telescope into two:</a:t>
            </a:r>
          </a:p>
          <a:p>
            <a:pPr lvl="1"/>
            <a:r>
              <a:rPr lang="en-GB" noProof="0" dirty="0"/>
              <a:t>With NO effect on normal astronomy operations!</a:t>
            </a:r>
          </a:p>
        </p:txBody>
      </p:sp>
      <p:grpSp>
        <p:nvGrpSpPr>
          <p:cNvPr id="6" name="Group 5">
            <a:extLst>
              <a:ext uri="{FF2B5EF4-FFF2-40B4-BE49-F238E27FC236}">
                <a16:creationId xmlns:a16="http://schemas.microsoft.com/office/drawing/2014/main" id="{212F2F37-3EF1-CF46-BAA9-BA9A45270DE5}"/>
              </a:ext>
            </a:extLst>
          </p:cNvPr>
          <p:cNvGrpSpPr/>
          <p:nvPr/>
        </p:nvGrpSpPr>
        <p:grpSpPr>
          <a:xfrm>
            <a:off x="395820" y="2544532"/>
            <a:ext cx="8352360" cy="3671640"/>
            <a:chOff x="432000" y="2520000"/>
            <a:chExt cx="8352360" cy="3671640"/>
          </a:xfrm>
        </p:grpSpPr>
        <p:pic>
          <p:nvPicPr>
            <p:cNvPr id="7" name="Picture 6" descr="lofar_superterp_small.jpg">
              <a:extLst>
                <a:ext uri="{FF2B5EF4-FFF2-40B4-BE49-F238E27FC236}">
                  <a16:creationId xmlns:a16="http://schemas.microsoft.com/office/drawing/2014/main" id="{1DD9A44F-25FA-D82A-CDAF-DC5CFA7A7346}"/>
                </a:ext>
              </a:extLst>
            </p:cNvPr>
            <p:cNvPicPr/>
            <p:nvPr/>
          </p:nvPicPr>
          <p:blipFill>
            <a:blip r:embed="rId2"/>
            <a:srcRect t="6362" b="5858"/>
            <a:stretch/>
          </p:blipFill>
          <p:spPr>
            <a:xfrm>
              <a:off x="6552000" y="5112000"/>
              <a:ext cx="1366200" cy="1079640"/>
            </a:xfrm>
            <a:prstGeom prst="rect">
              <a:avLst/>
            </a:prstGeom>
            <a:ln w="9360">
              <a:solidFill>
                <a:srgbClr val="000000"/>
              </a:solidFill>
              <a:miter/>
            </a:ln>
            <a:effectLst>
              <a:outerShdw dist="75858" dir="2700000">
                <a:srgbClr val="808080">
                  <a:alpha val="75000"/>
                </a:srgbClr>
              </a:outerShdw>
            </a:effectLst>
          </p:spPr>
        </p:pic>
        <p:pic>
          <p:nvPicPr>
            <p:cNvPr id="8" name="Picture 7">
              <a:extLst>
                <a:ext uri="{FF2B5EF4-FFF2-40B4-BE49-F238E27FC236}">
                  <a16:creationId xmlns:a16="http://schemas.microsoft.com/office/drawing/2014/main" id="{639D475F-0C7A-B2BA-6046-0615B2CAEA34}"/>
                </a:ext>
              </a:extLst>
            </p:cNvPr>
            <p:cNvPicPr/>
            <p:nvPr/>
          </p:nvPicPr>
          <p:blipFill>
            <a:blip r:embed="rId3"/>
            <a:srcRect l="68839" t="6299" r="8519" b="67372"/>
            <a:stretch/>
          </p:blipFill>
          <p:spPr>
            <a:xfrm>
              <a:off x="7475040" y="2520000"/>
              <a:ext cx="1308960" cy="1296000"/>
            </a:xfrm>
            <a:prstGeom prst="rect">
              <a:avLst/>
            </a:prstGeom>
            <a:ln w="0">
              <a:noFill/>
            </a:ln>
          </p:spPr>
        </p:pic>
        <p:pic>
          <p:nvPicPr>
            <p:cNvPr id="9" name="Picture 8">
              <a:extLst>
                <a:ext uri="{FF2B5EF4-FFF2-40B4-BE49-F238E27FC236}">
                  <a16:creationId xmlns:a16="http://schemas.microsoft.com/office/drawing/2014/main" id="{E44850CE-7271-EAF9-BAEB-2F3F8240CFEF}"/>
                </a:ext>
              </a:extLst>
            </p:cNvPr>
            <p:cNvPicPr/>
            <p:nvPr/>
          </p:nvPicPr>
          <p:blipFill>
            <a:blip r:embed="rId4"/>
            <a:srcRect t="16214" b="17008"/>
            <a:stretch/>
          </p:blipFill>
          <p:spPr>
            <a:xfrm>
              <a:off x="432000" y="2550960"/>
              <a:ext cx="5256000" cy="2631960"/>
            </a:xfrm>
            <a:prstGeom prst="rect">
              <a:avLst/>
            </a:prstGeom>
            <a:ln w="0">
              <a:noFill/>
            </a:ln>
          </p:spPr>
        </p:pic>
        <p:sp>
          <p:nvSpPr>
            <p:cNvPr id="10" name="Freeform 9">
              <a:extLst>
                <a:ext uri="{FF2B5EF4-FFF2-40B4-BE49-F238E27FC236}">
                  <a16:creationId xmlns:a16="http://schemas.microsoft.com/office/drawing/2014/main" id="{C80532CA-B6EF-767E-3400-2F4A8B7FF4AA}"/>
                </a:ext>
              </a:extLst>
            </p:cNvPr>
            <p:cNvSpPr/>
            <p:nvPr/>
          </p:nvSpPr>
          <p:spPr>
            <a:xfrm>
              <a:off x="2088000" y="3312000"/>
              <a:ext cx="5184360" cy="2318760"/>
            </a:xfrm>
            <a:custGeom>
              <a:avLst/>
              <a:gdLst/>
              <a:ahLst/>
              <a:cxnLst/>
              <a:rect l="0" t="0" r="r" b="b"/>
              <a:pathLst>
                <a:path w="14401" h="6441">
                  <a:moveTo>
                    <a:pt x="0" y="2200"/>
                  </a:moveTo>
                  <a:lnTo>
                    <a:pt x="6600" y="0"/>
                  </a:lnTo>
                  <a:lnTo>
                    <a:pt x="14400" y="6400"/>
                  </a:lnTo>
                  <a:lnTo>
                    <a:pt x="14400" y="6440"/>
                  </a:lnTo>
                  <a:lnTo>
                    <a:pt x="0" y="2200"/>
                  </a:lnTo>
                  <a:close/>
                </a:path>
              </a:pathLst>
            </a:custGeom>
            <a:gradFill rotWithShape="0">
              <a:gsLst>
                <a:gs pos="0">
                  <a:srgbClr val="2CEE0E">
                    <a:alpha val="0"/>
                  </a:srgbClr>
                </a:gs>
                <a:gs pos="50000">
                  <a:srgbClr val="2CEE0E"/>
                </a:gs>
                <a:gs pos="100000">
                  <a:srgbClr val="2CEE0E">
                    <a:alpha val="0"/>
                  </a:srgbClr>
                </a:gs>
              </a:gsLst>
              <a:lin ang="5400000"/>
            </a:gradFill>
            <a:ln w="0">
              <a:solidFill>
                <a:srgbClr val="3465A4"/>
              </a:solidFill>
            </a:ln>
          </p:spPr>
          <p:txBody>
            <a:bodyPr/>
            <a:lstStyle/>
            <a:p>
              <a:endParaRPr lang="en-GB" noProof="0" dirty="0"/>
            </a:p>
          </p:txBody>
        </p:sp>
        <p:sp>
          <p:nvSpPr>
            <p:cNvPr id="11" name="Freeform 10">
              <a:extLst>
                <a:ext uri="{FF2B5EF4-FFF2-40B4-BE49-F238E27FC236}">
                  <a16:creationId xmlns:a16="http://schemas.microsoft.com/office/drawing/2014/main" id="{CD04DF01-0365-AA37-F6B2-9F07BA824ADF}"/>
                </a:ext>
              </a:extLst>
            </p:cNvPr>
            <p:cNvSpPr/>
            <p:nvPr/>
          </p:nvSpPr>
          <p:spPr>
            <a:xfrm>
              <a:off x="7272000" y="3816000"/>
              <a:ext cx="1512360" cy="1814760"/>
            </a:xfrm>
            <a:custGeom>
              <a:avLst/>
              <a:gdLst/>
              <a:ahLst/>
              <a:cxnLst/>
              <a:rect l="0" t="0" r="r" b="b"/>
              <a:pathLst>
                <a:path w="4201" h="5041">
                  <a:moveTo>
                    <a:pt x="0" y="5040"/>
                  </a:moveTo>
                  <a:lnTo>
                    <a:pt x="525" y="0"/>
                  </a:lnTo>
                  <a:lnTo>
                    <a:pt x="4200" y="0"/>
                  </a:lnTo>
                  <a:lnTo>
                    <a:pt x="0" y="5040"/>
                  </a:lnTo>
                  <a:close/>
                </a:path>
              </a:pathLst>
            </a:custGeom>
            <a:gradFill rotWithShape="0">
              <a:gsLst>
                <a:gs pos="0">
                  <a:srgbClr val="729FCF">
                    <a:alpha val="0"/>
                  </a:srgbClr>
                </a:gs>
                <a:gs pos="50000">
                  <a:srgbClr val="729FCF"/>
                </a:gs>
                <a:gs pos="100000">
                  <a:srgbClr val="729FCF">
                    <a:alpha val="0"/>
                  </a:srgbClr>
                </a:gs>
              </a:gsLst>
              <a:lin ang="5400000"/>
            </a:gradFill>
            <a:ln w="0">
              <a:solidFill>
                <a:srgbClr val="3465A4"/>
              </a:solidFill>
            </a:ln>
          </p:spPr>
          <p:txBody>
            <a:bodyPr/>
            <a:lstStyle/>
            <a:p>
              <a:endParaRPr lang="en-GB" noProof="0" dirty="0"/>
            </a:p>
          </p:txBody>
        </p:sp>
      </p:grpSp>
      <p:sp>
        <p:nvSpPr>
          <p:cNvPr id="12" name="Content Placeholder 2">
            <a:extLst>
              <a:ext uri="{FF2B5EF4-FFF2-40B4-BE49-F238E27FC236}">
                <a16:creationId xmlns:a16="http://schemas.microsoft.com/office/drawing/2014/main" id="{70FC8C9A-FB30-5528-6FEE-36A6BBC65BC9}"/>
              </a:ext>
            </a:extLst>
          </p:cNvPr>
          <p:cNvSpPr txBox="1">
            <a:spLocks/>
          </p:cNvSpPr>
          <p:nvPr/>
        </p:nvSpPr>
        <p:spPr>
          <a:xfrm>
            <a:off x="224869" y="5459176"/>
            <a:ext cx="6019329" cy="1172625"/>
          </a:xfrm>
          <a:prstGeom prst="rect">
            <a:avLst/>
          </a:prstGeom>
        </p:spPr>
        <p:txBody>
          <a:bodyPr/>
          <a:lstStyle>
            <a:lvl1pPr marL="342891" indent="-342891" algn="l" defTabSz="914400" rtl="0" eaLnBrk="1" latinLnBrk="0" hangingPunct="1">
              <a:lnSpc>
                <a:spcPct val="90000"/>
              </a:lnSpc>
              <a:spcBef>
                <a:spcPts val="1000"/>
              </a:spcBef>
              <a:buFont typeface="Courier New" panose="02070309020205020404" pitchFamily="49" charset="0"/>
              <a:buChar char="o"/>
              <a:defRPr sz="2800" kern="1200" baseline="0">
                <a:solidFill>
                  <a:srgbClr val="002060"/>
                </a:solidFill>
                <a:latin typeface="Times New Roman" panose="02020603050405020304" pitchFamily="18" charset="0"/>
                <a:ea typeface="+mn-ea"/>
                <a:cs typeface="Times New Roman" panose="02020603050405020304" pitchFamily="18" charset="0"/>
              </a:defRPr>
            </a:lvl1pPr>
            <a:lvl2pPr marL="742932" indent="-285744" algn="l" defTabSz="914400" rtl="0" eaLnBrk="1" latinLnBrk="0" hangingPunct="1">
              <a:lnSpc>
                <a:spcPct val="90000"/>
              </a:lnSpc>
              <a:spcBef>
                <a:spcPts val="500"/>
              </a:spcBef>
              <a:buFont typeface="Wingdings" panose="05000000000000000000" pitchFamily="2" charset="2"/>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257269" indent="-342891"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Times New Roman" panose="02020603050405020304" pitchFamily="18" charset="0"/>
                <a:ea typeface="+mn-ea"/>
                <a:cs typeface="Times New Roman" panose="02020603050405020304" pitchFamily="18"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2114498" indent="-285744"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0" dirty="0"/>
              <a:t>Critically, RISER provides the funding for upgrading the UK LOFAR station to space-weather capabilities… </a:t>
            </a:r>
            <a:r>
              <a:rPr lang="en-GB" sz="1200" noProof="0" dirty="0"/>
              <a:t>(Funded under the Horizon 2020 Programme H2020 INFRADEV-2017-1 under grant agreement 777442; 2017-2022).</a:t>
            </a:r>
          </a:p>
        </p:txBody>
      </p:sp>
    </p:spTree>
    <p:extLst>
      <p:ext uri="{BB962C8B-B14F-4D97-AF65-F5344CB8AC3E}">
        <p14:creationId xmlns:p14="http://schemas.microsoft.com/office/powerpoint/2010/main" val="16216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5">
                                            <p:txEl>
                                              <p:pRg st="0" end="0"/>
                                            </p:txEl>
                                          </p:spTgt>
                                        </p:tgtEl>
                                      </p:cBhvr>
                                    </p:animEffect>
                                    <p:animScale>
                                      <p:cBhvr>
                                        <p:cTn id="7" dur="500" autoRev="1" fill="hold"/>
                                        <p:tgtEl>
                                          <p:spTgt spid="5">
                                            <p:txEl>
                                              <p:pRg st="0" end="0"/>
                                            </p:txEl>
                                          </p:spTgt>
                                        </p:tgtEl>
                                      </p:cBhvr>
                                      <p:by x="105000" y="105000"/>
                                    </p:animScale>
                                  </p:childTnLst>
                                </p:cTn>
                              </p:par>
                            </p:childTnLst>
                          </p:cTn>
                        </p:par>
                        <p:par>
                          <p:cTn id="8" fill="hold">
                            <p:stCondLst>
                              <p:cond delay="1000"/>
                            </p:stCondLst>
                            <p:childTnLst>
                              <p:par>
                                <p:cTn id="9" presetID="27" presetClass="emph" presetSubtype="0" fill="remove" nodeType="afterEffect">
                                  <p:stCondLst>
                                    <p:cond delay="0"/>
                                  </p:stCondLst>
                                  <p:childTnLst>
                                    <p:animClr clrSpc="rgb" dir="cw">
                                      <p:cBhvr override="childStyle">
                                        <p:cTn id="10" dur="250" autoRev="1" fill="remove"/>
                                        <p:tgtEl>
                                          <p:spTgt spid="5">
                                            <p:txEl>
                                              <p:pRg st="1" end="1"/>
                                            </p:txEl>
                                          </p:spTgt>
                                        </p:tgtEl>
                                        <p:attrNameLst>
                                          <p:attrName>style.color</p:attrName>
                                        </p:attrNameLst>
                                      </p:cBhvr>
                                      <p:to>
                                        <a:schemeClr val="bg1"/>
                                      </p:to>
                                    </p:animClr>
                                    <p:animClr clrSpc="rgb" dir="cw">
                                      <p:cBhvr>
                                        <p:cTn id="11" dur="250" autoRev="1" fill="remove"/>
                                        <p:tgtEl>
                                          <p:spTgt spid="5">
                                            <p:txEl>
                                              <p:pRg st="1" end="1"/>
                                            </p:txEl>
                                          </p:spTgt>
                                        </p:tgtEl>
                                        <p:attrNameLst>
                                          <p:attrName>fillcolor</p:attrName>
                                        </p:attrNameLst>
                                      </p:cBhvr>
                                      <p:to>
                                        <a:schemeClr val="bg1"/>
                                      </p:to>
                                    </p:animClr>
                                    <p:set>
                                      <p:cBhvr>
                                        <p:cTn id="12" dur="250" autoRev="1" fill="remove"/>
                                        <p:tgtEl>
                                          <p:spTgt spid="5">
                                            <p:txEl>
                                              <p:pRg st="1" end="1"/>
                                            </p:txEl>
                                          </p:spTgt>
                                        </p:tgtEl>
                                        <p:attrNameLst>
                                          <p:attrName>fill.type</p:attrName>
                                        </p:attrNameLst>
                                      </p:cBhvr>
                                      <p:to>
                                        <p:strVal val="solid"/>
                                      </p:to>
                                    </p:set>
                                    <p:set>
                                      <p:cBhvr>
                                        <p:cTn id="13" dur="250" autoRev="1" fill="remove"/>
                                        <p:tgtEl>
                                          <p:spTgt spid="5">
                                            <p:txEl>
                                              <p:pRg st="1" end="1"/>
                                            </p:txEl>
                                          </p:spTgt>
                                        </p:tgtEl>
                                        <p:attrNameLst>
                                          <p:attrName>fill.on</p:attrName>
                                        </p:attrNameLst>
                                      </p:cBhvr>
                                      <p:to>
                                        <p:strVal val="true"/>
                                      </p:to>
                                    </p:set>
                                  </p:childTnLst>
                                </p:cTn>
                              </p:par>
                            </p:childTnLst>
                          </p:cTn>
                        </p:par>
                        <p:par>
                          <p:cTn id="14" fill="hold">
                            <p:stCondLst>
                              <p:cond delay="1500"/>
                            </p:stCondLst>
                            <p:childTnLst>
                              <p:par>
                                <p:cTn id="15" presetID="26" presetClass="entr" presetSubtype="0" fill="hold" nodeType="after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652">
                                          <p:stCondLst>
                                            <p:cond delay="0"/>
                                          </p:stCondLst>
                                        </p:cTn>
                                        <p:tgtEl>
                                          <p:spTgt spid="6"/>
                                        </p:tgtEl>
                                      </p:cBhvr>
                                    </p:animEffect>
                                    <p:anim calcmode="lin" valueType="num">
                                      <p:cBhvr>
                                        <p:cTn id="18" dur="2050"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747"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747" tmFilter="0, 0; 0.125,0.2665; 0.25,0.4; 0.375,0.465; 0.5,0.5;  0.625,0.535; 0.75,0.6; 0.875,0.7335; 1,1">
                                          <p:stCondLst>
                                            <p:cond delay="747"/>
                                          </p:stCondLst>
                                        </p:cTn>
                                        <p:tgtEl>
                                          <p:spTgt spid="6"/>
                                        </p:tgtEl>
                                        <p:attrNameLst>
                                          <p:attrName>ppt_y</p:attrName>
                                        </p:attrNameLst>
                                      </p:cBhvr>
                                      <p:tavLst>
                                        <p:tav tm="0" fmla="#ppt_y-sin(pi*$)/9">
                                          <p:val>
                                            <p:fltVal val="0"/>
                                          </p:val>
                                        </p:tav>
                                        <p:tav tm="100000">
                                          <p:val>
                                            <p:fltVal val="1"/>
                                          </p:val>
                                        </p:tav>
                                      </p:tavLst>
                                    </p:anim>
                                    <p:anim calcmode="lin" valueType="num">
                                      <p:cBhvr>
                                        <p:cTn id="21" dur="373" tmFilter="0, 0; 0.125,0.2665; 0.25,0.4; 0.375,0.465; 0.5,0.5;  0.625,0.535; 0.75,0.6; 0.875,0.7335; 1,1">
                                          <p:stCondLst>
                                            <p:cond delay="1490"/>
                                          </p:stCondLst>
                                        </p:cTn>
                                        <p:tgtEl>
                                          <p:spTgt spid="6"/>
                                        </p:tgtEl>
                                        <p:attrNameLst>
                                          <p:attrName>ppt_y</p:attrName>
                                        </p:attrNameLst>
                                      </p:cBhvr>
                                      <p:tavLst>
                                        <p:tav tm="0" fmla="#ppt_y-sin(pi*$)/27">
                                          <p:val>
                                            <p:fltVal val="0"/>
                                          </p:val>
                                        </p:tav>
                                        <p:tav tm="100000">
                                          <p:val>
                                            <p:fltVal val="1"/>
                                          </p:val>
                                        </p:tav>
                                      </p:tavLst>
                                    </p:anim>
                                    <p:anim calcmode="lin" valueType="num">
                                      <p:cBhvr>
                                        <p:cTn id="22" dur="185" tmFilter="0, 0; 0.125,0.2665; 0.25,0.4; 0.375,0.465; 0.5,0.5;  0.625,0.535; 0.75,0.6; 0.875,0.7335; 1,1">
                                          <p:stCondLst>
                                            <p:cond delay="1863"/>
                                          </p:stCondLst>
                                        </p:cTn>
                                        <p:tgtEl>
                                          <p:spTgt spid="6"/>
                                        </p:tgtEl>
                                        <p:attrNameLst>
                                          <p:attrName>ppt_y</p:attrName>
                                        </p:attrNameLst>
                                      </p:cBhvr>
                                      <p:tavLst>
                                        <p:tav tm="0" fmla="#ppt_y-sin(pi*$)/81">
                                          <p:val>
                                            <p:fltVal val="0"/>
                                          </p:val>
                                        </p:tav>
                                        <p:tav tm="100000">
                                          <p:val>
                                            <p:fltVal val="1"/>
                                          </p:val>
                                        </p:tav>
                                      </p:tavLst>
                                    </p:anim>
                                    <p:animScale>
                                      <p:cBhvr>
                                        <p:cTn id="23" dur="29">
                                          <p:stCondLst>
                                            <p:cond delay="731"/>
                                          </p:stCondLst>
                                        </p:cTn>
                                        <p:tgtEl>
                                          <p:spTgt spid="6"/>
                                        </p:tgtEl>
                                      </p:cBhvr>
                                      <p:to x="100000" y="60000"/>
                                    </p:animScale>
                                    <p:animScale>
                                      <p:cBhvr>
                                        <p:cTn id="24" dur="187" decel="50000">
                                          <p:stCondLst>
                                            <p:cond delay="761"/>
                                          </p:stCondLst>
                                        </p:cTn>
                                        <p:tgtEl>
                                          <p:spTgt spid="6"/>
                                        </p:tgtEl>
                                      </p:cBhvr>
                                      <p:to x="100000" y="100000"/>
                                    </p:animScale>
                                    <p:animScale>
                                      <p:cBhvr>
                                        <p:cTn id="25" dur="29">
                                          <p:stCondLst>
                                            <p:cond delay="1476"/>
                                          </p:stCondLst>
                                        </p:cTn>
                                        <p:tgtEl>
                                          <p:spTgt spid="6"/>
                                        </p:tgtEl>
                                      </p:cBhvr>
                                      <p:to x="100000" y="80000"/>
                                    </p:animScale>
                                    <p:animScale>
                                      <p:cBhvr>
                                        <p:cTn id="26" dur="187" decel="50000">
                                          <p:stCondLst>
                                            <p:cond delay="1505"/>
                                          </p:stCondLst>
                                        </p:cTn>
                                        <p:tgtEl>
                                          <p:spTgt spid="6"/>
                                        </p:tgtEl>
                                      </p:cBhvr>
                                      <p:to x="100000" y="100000"/>
                                    </p:animScale>
                                    <p:animScale>
                                      <p:cBhvr>
                                        <p:cTn id="27" dur="29">
                                          <p:stCondLst>
                                            <p:cond delay="1847"/>
                                          </p:stCondLst>
                                        </p:cTn>
                                        <p:tgtEl>
                                          <p:spTgt spid="6"/>
                                        </p:tgtEl>
                                      </p:cBhvr>
                                      <p:to x="100000" y="90000"/>
                                    </p:animScale>
                                    <p:animScale>
                                      <p:cBhvr>
                                        <p:cTn id="28" dur="187" decel="50000">
                                          <p:stCondLst>
                                            <p:cond delay="1876"/>
                                          </p:stCondLst>
                                        </p:cTn>
                                        <p:tgtEl>
                                          <p:spTgt spid="6"/>
                                        </p:tgtEl>
                                      </p:cBhvr>
                                      <p:to x="100000" y="100000"/>
                                    </p:animScale>
                                    <p:animScale>
                                      <p:cBhvr>
                                        <p:cTn id="29" dur="29">
                                          <p:stCondLst>
                                            <p:cond delay="2034"/>
                                          </p:stCondLst>
                                        </p:cTn>
                                        <p:tgtEl>
                                          <p:spTgt spid="6"/>
                                        </p:tgtEl>
                                      </p:cBhvr>
                                      <p:to x="100000" y="95000"/>
                                    </p:animScale>
                                    <p:animScale>
                                      <p:cBhvr>
                                        <p:cTn id="30" dur="187" decel="50000">
                                          <p:stCondLst>
                                            <p:cond delay="2063"/>
                                          </p:stCondLst>
                                        </p:cTn>
                                        <p:tgtEl>
                                          <p:spTgt spid="6"/>
                                        </p:tgtEl>
                                      </p:cBhvr>
                                      <p:to x="100000" y="100000"/>
                                    </p:animScale>
                                  </p:childTnLst>
                                </p:cTn>
                              </p:par>
                              <p:par>
                                <p:cTn id="31" presetID="2" presetClass="entr" presetSubtype="4" fill="hold" grpId="0" nodeType="withEffect">
                                  <p:stCondLst>
                                    <p:cond delay="275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7404B-5E80-22BB-4CDA-8D0D1E311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4FB37-0644-A01D-672C-280282EE8A42}"/>
              </a:ext>
            </a:extLst>
          </p:cNvPr>
          <p:cNvSpPr>
            <a:spLocks noGrp="1"/>
          </p:cNvSpPr>
          <p:nvPr>
            <p:ph type="title"/>
          </p:nvPr>
        </p:nvSpPr>
        <p:spPr>
          <a:xfrm>
            <a:off x="60960" y="97654"/>
            <a:ext cx="7549208" cy="578581"/>
          </a:xfrm>
        </p:spPr>
        <p:txBody>
          <a:bodyPr/>
          <a:lstStyle/>
          <a:p>
            <a:r>
              <a:rPr lang="en-GB" noProof="0" dirty="0"/>
              <a:t>Worldwide IPS Stations (WIPSS) (1)</a:t>
            </a:r>
          </a:p>
        </p:txBody>
      </p:sp>
      <p:sp>
        <p:nvSpPr>
          <p:cNvPr id="3" name="Content Placeholder 2">
            <a:extLst>
              <a:ext uri="{FF2B5EF4-FFF2-40B4-BE49-F238E27FC236}">
                <a16:creationId xmlns:a16="http://schemas.microsoft.com/office/drawing/2014/main" id="{2E1F6B27-6EDF-3938-0F66-2D17810DC10F}"/>
              </a:ext>
            </a:extLst>
          </p:cNvPr>
          <p:cNvSpPr>
            <a:spLocks noGrp="1"/>
          </p:cNvSpPr>
          <p:nvPr>
            <p:ph idx="1"/>
          </p:nvPr>
        </p:nvSpPr>
        <p:spPr>
          <a:xfrm>
            <a:off x="159798" y="983226"/>
            <a:ext cx="8815526" cy="5874774"/>
          </a:xfrm>
        </p:spPr>
        <p:txBody>
          <a:bodyPr/>
          <a:lstStyle/>
          <a:p>
            <a:r>
              <a:rPr lang="en-GB" sz="2500" noProof="0" dirty="0"/>
              <a:t>The WIPSS Network is an international collaboration of ground-based radio observatories observing IPS over a significant range of longitudes around the world…</a:t>
            </a:r>
          </a:p>
          <a:p>
            <a:pPr lvl="1"/>
            <a:r>
              <a:rPr lang="en-GB" sz="2200" b="1" noProof="0" dirty="0"/>
              <a:t>ISEE:</a:t>
            </a:r>
            <a:r>
              <a:rPr lang="en-GB" sz="2200" noProof="0" dirty="0"/>
              <a:t> Institute for Space-Earth Environment Research (Japan) [observes in near real time]</a:t>
            </a:r>
          </a:p>
          <a:p>
            <a:pPr lvl="1"/>
            <a:r>
              <a:rPr lang="en-GB" sz="2200" b="1" noProof="0" dirty="0"/>
              <a:t>LOFAR:</a:t>
            </a:r>
            <a:r>
              <a:rPr lang="en-GB" sz="2200" noProof="0" dirty="0"/>
              <a:t> Low Frequency Array (Europe) [nominally a science instrument, but currently undergoing 24/7 testing]</a:t>
            </a:r>
          </a:p>
          <a:p>
            <a:pPr lvl="1"/>
            <a:r>
              <a:rPr lang="en-GB" sz="2200" b="1" noProof="0" dirty="0"/>
              <a:t>MWA:</a:t>
            </a:r>
            <a:r>
              <a:rPr lang="en-GB" sz="2200" noProof="0" dirty="0"/>
              <a:t> The Murchison Widefield Array (Australia) [nominally a science instrument, but regular IPS observations are underway]</a:t>
            </a:r>
          </a:p>
          <a:p>
            <a:pPr lvl="1"/>
            <a:r>
              <a:rPr lang="en-GB" sz="2200" b="1" noProof="0" dirty="0"/>
              <a:t>MEXART:</a:t>
            </a:r>
            <a:r>
              <a:rPr lang="en-GB" sz="2200" noProof="0" dirty="0"/>
              <a:t> Mexican Array Radio Telescope (Mexico) [calibration problems being investigated]</a:t>
            </a:r>
          </a:p>
          <a:p>
            <a:pPr lvl="1"/>
            <a:r>
              <a:rPr lang="en-GB" sz="2200" i="1" noProof="0" dirty="0"/>
              <a:t>Pushchino Radio Astronomy Observatory (Russia) [unknown status]</a:t>
            </a:r>
          </a:p>
          <a:p>
            <a:pPr lvl="1"/>
            <a:r>
              <a:rPr lang="en-GB" sz="2200" b="1" noProof="0" dirty="0"/>
              <a:t>ORT:</a:t>
            </a:r>
            <a:r>
              <a:rPr lang="en-GB" sz="2200" noProof="0" dirty="0"/>
              <a:t> Ooty Radio Telescope (India) [currently offline, but work underway to bring back into action]</a:t>
            </a:r>
          </a:p>
          <a:p>
            <a:pPr lvl="1"/>
            <a:r>
              <a:rPr lang="en-GB" sz="2200" b="1" noProof="0" dirty="0"/>
              <a:t>Chinese Meridian-II</a:t>
            </a:r>
            <a:r>
              <a:rPr lang="en-GB" sz="2200" noProof="0" dirty="0"/>
              <a:t> IPS system (China) [currently undergoing commissioning]</a:t>
            </a:r>
          </a:p>
          <a:p>
            <a:pPr lvl="1"/>
            <a:r>
              <a:rPr lang="en-GB" sz="2200" b="1" noProof="0" dirty="0"/>
              <a:t>LWA:</a:t>
            </a:r>
            <a:r>
              <a:rPr lang="en-GB" sz="2200" noProof="0" dirty="0"/>
              <a:t> Long Wavelength Array (USA) [interest in observing IPS]</a:t>
            </a:r>
          </a:p>
        </p:txBody>
      </p:sp>
      <p:sp>
        <p:nvSpPr>
          <p:cNvPr id="4" name="Slide Number Placeholder 3">
            <a:extLst>
              <a:ext uri="{FF2B5EF4-FFF2-40B4-BE49-F238E27FC236}">
                <a16:creationId xmlns:a16="http://schemas.microsoft.com/office/drawing/2014/main" id="{18B998DC-4B8B-4863-D2BD-B59C479F10BB}"/>
              </a:ext>
            </a:extLst>
          </p:cNvPr>
          <p:cNvSpPr>
            <a:spLocks noGrp="1"/>
          </p:cNvSpPr>
          <p:nvPr>
            <p:ph type="sldNum" sz="quarter" idx="10"/>
          </p:nvPr>
        </p:nvSpPr>
        <p:spPr/>
        <p:txBody>
          <a:bodyPr/>
          <a:lstStyle/>
          <a:p>
            <a:fld id="{940600FA-6DE6-4B83-84D2-3DF8FC41D849}" type="slidenum">
              <a:rPr lang="en-GB" noProof="0" smtClean="0"/>
              <a:pPr/>
              <a:t>8</a:t>
            </a:fld>
            <a:endParaRPr lang="en-GB" noProof="0" dirty="0"/>
          </a:p>
        </p:txBody>
      </p:sp>
    </p:spTree>
    <p:extLst>
      <p:ext uri="{BB962C8B-B14F-4D97-AF65-F5344CB8AC3E}">
        <p14:creationId xmlns:p14="http://schemas.microsoft.com/office/powerpoint/2010/main" val="341861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52E2-1AF7-CC24-C128-6CAACF5F4A14}"/>
              </a:ext>
            </a:extLst>
          </p:cNvPr>
          <p:cNvSpPr>
            <a:spLocks noGrp="1"/>
          </p:cNvSpPr>
          <p:nvPr>
            <p:ph type="title"/>
          </p:nvPr>
        </p:nvSpPr>
        <p:spPr/>
        <p:txBody>
          <a:bodyPr/>
          <a:lstStyle/>
          <a:p>
            <a:r>
              <a:rPr lang="en-GB" noProof="0" dirty="0"/>
              <a:t>Worldwide IPS Stations (WIPSS) (2)</a:t>
            </a:r>
          </a:p>
        </p:txBody>
      </p:sp>
      <p:sp>
        <p:nvSpPr>
          <p:cNvPr id="4" name="Slide Number Placeholder 3">
            <a:extLst>
              <a:ext uri="{FF2B5EF4-FFF2-40B4-BE49-F238E27FC236}">
                <a16:creationId xmlns:a16="http://schemas.microsoft.com/office/drawing/2014/main" id="{664E93A9-D41C-C64C-E075-CA02797F73DE}"/>
              </a:ext>
            </a:extLst>
          </p:cNvPr>
          <p:cNvSpPr>
            <a:spLocks noGrp="1"/>
          </p:cNvSpPr>
          <p:nvPr>
            <p:ph type="sldNum" sz="quarter" idx="10"/>
          </p:nvPr>
        </p:nvSpPr>
        <p:spPr/>
        <p:txBody>
          <a:bodyPr/>
          <a:lstStyle/>
          <a:p>
            <a:fld id="{940600FA-6DE6-4B83-84D2-3DF8FC41D849}" type="slidenum">
              <a:rPr lang="en-GB" noProof="0" smtClean="0"/>
              <a:pPr/>
              <a:t>9</a:t>
            </a:fld>
            <a:endParaRPr lang="en-GB" noProof="0" dirty="0"/>
          </a:p>
        </p:txBody>
      </p:sp>
      <p:grpSp>
        <p:nvGrpSpPr>
          <p:cNvPr id="5" name="Group 4">
            <a:extLst>
              <a:ext uri="{FF2B5EF4-FFF2-40B4-BE49-F238E27FC236}">
                <a16:creationId xmlns:a16="http://schemas.microsoft.com/office/drawing/2014/main" id="{0FFF954B-695F-8657-8F7C-B59644D620E2}"/>
              </a:ext>
            </a:extLst>
          </p:cNvPr>
          <p:cNvGrpSpPr>
            <a:grpSpLocks noChangeAspect="1"/>
          </p:cNvGrpSpPr>
          <p:nvPr/>
        </p:nvGrpSpPr>
        <p:grpSpPr>
          <a:xfrm>
            <a:off x="0" y="1064408"/>
            <a:ext cx="9096785" cy="3881641"/>
            <a:chOff x="6229440" y="4083120"/>
            <a:chExt cx="5427360" cy="2315880"/>
          </a:xfrm>
        </p:grpSpPr>
        <p:pic>
          <p:nvPicPr>
            <p:cNvPr id="6" name="Picture 5">
              <a:extLst>
                <a:ext uri="{FF2B5EF4-FFF2-40B4-BE49-F238E27FC236}">
                  <a16:creationId xmlns:a16="http://schemas.microsoft.com/office/drawing/2014/main" id="{5A87FD03-1FAD-0F12-50A0-A184BD6B4F76}"/>
                </a:ext>
              </a:extLst>
            </p:cNvPr>
            <p:cNvPicPr/>
            <p:nvPr/>
          </p:nvPicPr>
          <p:blipFill>
            <a:blip r:embed="rId2"/>
            <a:stretch/>
          </p:blipFill>
          <p:spPr>
            <a:xfrm>
              <a:off x="6229440" y="4452840"/>
              <a:ext cx="5427360" cy="1946160"/>
            </a:xfrm>
            <a:prstGeom prst="rect">
              <a:avLst/>
            </a:prstGeom>
            <a:ln w="0">
              <a:noFill/>
            </a:ln>
          </p:spPr>
        </p:pic>
        <p:sp>
          <p:nvSpPr>
            <p:cNvPr id="7" name="Rectangle 6">
              <a:extLst>
                <a:ext uri="{FF2B5EF4-FFF2-40B4-BE49-F238E27FC236}">
                  <a16:creationId xmlns:a16="http://schemas.microsoft.com/office/drawing/2014/main" id="{AC75876F-7E21-3A62-1107-D089D6807F71}"/>
                </a:ext>
              </a:extLst>
            </p:cNvPr>
            <p:cNvSpPr/>
            <p:nvPr/>
          </p:nvSpPr>
          <p:spPr>
            <a:xfrm>
              <a:off x="6229440" y="4083120"/>
              <a:ext cx="5427360" cy="36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400" b="0" strike="noStrike" spc="-1" noProof="0" dirty="0">
                  <a:solidFill>
                    <a:srgbClr val="2E2C61"/>
                  </a:solidFill>
                  <a:latin typeface="Times New Roman" panose="02020603050405020304" pitchFamily="18" charset="0"/>
                  <a:ea typeface="DejaVu Sans"/>
                  <a:cs typeface="Times New Roman" panose="02020603050405020304" pitchFamily="18" charset="0"/>
                </a:rPr>
                <a:t>WIPSS Network IPS Common Data Format (IPSCDFv1.0 and v1.1)…</a:t>
              </a:r>
              <a:endParaRPr lang="en-GB" sz="2400" b="0" strike="noStrike" spc="-1" noProof="0" dirty="0">
                <a:solidFill>
                  <a:srgbClr val="000000"/>
                </a:solidFill>
                <a:latin typeface="Times New Roman" panose="02020603050405020304" pitchFamily="18" charset="0"/>
                <a:cs typeface="Times New Roman" panose="02020603050405020304" pitchFamily="18" charset="0"/>
              </a:endParaRPr>
            </a:p>
          </p:txBody>
        </p:sp>
      </p:grpSp>
      <p:sp>
        <p:nvSpPr>
          <p:cNvPr id="8" name="Content Placeholder 2">
            <a:extLst>
              <a:ext uri="{FF2B5EF4-FFF2-40B4-BE49-F238E27FC236}">
                <a16:creationId xmlns:a16="http://schemas.microsoft.com/office/drawing/2014/main" id="{461AD8A4-F532-0FDF-090C-20862A92A182}"/>
              </a:ext>
            </a:extLst>
          </p:cNvPr>
          <p:cNvSpPr txBox="1">
            <a:spLocks/>
          </p:cNvSpPr>
          <p:nvPr/>
        </p:nvSpPr>
        <p:spPr>
          <a:xfrm>
            <a:off x="0" y="5083277"/>
            <a:ext cx="9144000" cy="1530505"/>
          </a:xfrm>
          <a:prstGeom prst="rect">
            <a:avLst/>
          </a:prstGeom>
        </p:spPr>
        <p:txBody>
          <a:bodyPr/>
          <a:lstStyle>
            <a:lvl1pPr marL="342891" indent="-342891"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Times New Roman" panose="02020603050405020304" pitchFamily="18" charset="0"/>
                <a:ea typeface="+mn-ea"/>
                <a:cs typeface="Times New Roman" panose="02020603050405020304" pitchFamily="18" charset="0"/>
              </a:defRPr>
            </a:lvl1pPr>
            <a:lvl2pPr marL="742932" indent="-285744"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257269" indent="-342891"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Times New Roman" panose="02020603050405020304" pitchFamily="18" charset="0"/>
                <a:ea typeface="+mn-ea"/>
                <a:cs typeface="Times New Roman" panose="02020603050405020304" pitchFamily="18" charset="0"/>
              </a:defRPr>
            </a:lvl3pPr>
            <a:lvl4pPr marL="1371566"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2114498" indent="-285744"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650" noProof="0" dirty="0"/>
              <a:t>IPS data can be folded into the University of California, San Diego, 3-D tomography to provide heliospheric reconstructions of the inner heliosphere in both density and velocity with the ability to also include ambient magnetic fields…</a:t>
            </a:r>
          </a:p>
        </p:txBody>
      </p:sp>
    </p:spTree>
    <p:extLst>
      <p:ext uri="{BB962C8B-B14F-4D97-AF65-F5344CB8AC3E}">
        <p14:creationId xmlns:p14="http://schemas.microsoft.com/office/powerpoint/2010/main" val="23785559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9983</TotalTime>
  <Words>1286</Words>
  <Application>Microsoft Office PowerPoint</Application>
  <PresentationFormat>On-screen Show (4:3)</PresentationFormat>
  <Paragraphs>113</Paragraphs>
  <Slides>18</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Courier New</vt:lpstr>
      <vt:lpstr>Times New Roman</vt:lpstr>
      <vt:lpstr>Wingdings</vt:lpstr>
      <vt:lpstr>Office Theme</vt:lpstr>
      <vt:lpstr>Richard A. Fallows (1), Biagio Forte (2), Steve Milan (3), David J. Jackson (4),  Bernard V. Jackson (5), Dusan Odstrcil (6,7), Edmund Henley (4), Oyuki Chang (1),  David Barnes (1), Matthew Bracamontes (5), Siegfried Gonzi (4), Paul Kinsler (2).  (1) RAL Space, United Kingdom Research And Innovation - Science &amp; Technology Facilities Council - Rutherford Appleton Laboratory, Harwell Campus, United Kingdom; (2) Department of Electronic and Electrical Engineering, University of Bath, Bath, United Kingdom; (3) School of Physics and Astronomy, University of Leicester, Leicester, United Kingdom; (4) Met Office, Exeter, United Kingdom; (5) Department of Astronomy &amp; Astrophysics, University of California, San Diego, San Diego, USA; (6) George Mason University, Department of Physics and Astronomy, Fairfax, USA; (7) NASA Goddard Space Flight Center, Heliophysics Division,  Greenbelt, USA.</vt:lpstr>
      <vt:lpstr>Space Weather Impacts…</vt:lpstr>
      <vt:lpstr>What is RISER?</vt:lpstr>
      <vt:lpstr>Magnetospheric Connection…</vt:lpstr>
      <vt:lpstr>RISER WPs Gantt Chart…</vt:lpstr>
      <vt:lpstr>Radio Techniques in RISER…</vt:lpstr>
      <vt:lpstr>LOFAR4SW Upgrades…</vt:lpstr>
      <vt:lpstr>Worldwide IPS Stations (WIPSS) (1)</vt:lpstr>
      <vt:lpstr>Worldwide IPS Stations (WIPSS) (2)</vt:lpstr>
      <vt:lpstr>Worldwide IPS Stations (WIPSS) (3)</vt:lpstr>
      <vt:lpstr>RISER Key Steps to Date…</vt:lpstr>
      <vt:lpstr>RISER Event List…</vt:lpstr>
      <vt:lpstr>RISER Event #05 (04/11/2018) – Kp5</vt:lpstr>
      <vt:lpstr>RISER Event #01 (24/03/2024) – Kp8</vt:lpstr>
      <vt:lpstr>Into the Magnetosphere…</vt:lpstr>
      <vt:lpstr>Magnetosphere/Ionosphere…</vt:lpstr>
      <vt:lpstr>RISER: Fitting everything together…</vt:lpstr>
      <vt:lpstr>Take 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RISER Template V01</dc:title>
  <dc:creator>mario.bisi@stfc.ac.uk</dc:creator>
  <cp:lastModifiedBy>Bisi, Mario (STFC,RAL,RALSP)</cp:lastModifiedBy>
  <cp:revision>337</cp:revision>
  <dcterms:created xsi:type="dcterms:W3CDTF">2017-11-23T13:30:44Z</dcterms:created>
  <dcterms:modified xsi:type="dcterms:W3CDTF">2025-09-25T10:05:58Z</dcterms:modified>
</cp:coreProperties>
</file>