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59" r:id="rId5"/>
    <p:sldId id="519" r:id="rId6"/>
    <p:sldId id="513" r:id="rId7"/>
    <p:sldId id="514" r:id="rId8"/>
    <p:sldId id="523" r:id="rId9"/>
    <p:sldId id="521" r:id="rId10"/>
    <p:sldId id="516" r:id="rId11"/>
    <p:sldId id="517" r:id="rId12"/>
    <p:sldId id="522" r:id="rId13"/>
    <p:sldId id="272" r:id="rId14"/>
    <p:sldId id="486" r:id="rId15"/>
    <p:sldId id="324" r:id="rId16"/>
    <p:sldId id="325" r:id="rId17"/>
    <p:sldId id="286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9A2A"/>
    <a:srgbClr val="3F8725"/>
    <a:srgbClr val="F0923C"/>
    <a:srgbClr val="DA0000"/>
    <a:srgbClr val="FEF9E6"/>
    <a:srgbClr val="FDE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09" autoAdjust="0"/>
    <p:restoredTop sz="69658" autoAdjust="0"/>
  </p:normalViewPr>
  <p:slideViewPr>
    <p:cSldViewPr snapToGrid="0">
      <p:cViewPr>
        <p:scale>
          <a:sx n="400" d="100"/>
          <a:sy n="400" d="100"/>
        </p:scale>
        <p:origin x="-8392" y="-1072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C365-78C9-46C6-A62E-066CCAFB1235}" type="datetimeFigureOut"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6FE8D-255F-4435-91B9-F978AF4C49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5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10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4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1F8DD-D2B4-4142-BC6A-7074DC573A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0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1F8DD-D2B4-4142-BC6A-7074DC573A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1F8DD-D2B4-4142-BC6A-7074DC573A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06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e1393c3ca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e1393c3ca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6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16DF0-B298-DCCF-F3E3-192E911D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F6995-4745-8575-2F0E-FC8B8C47B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65A4C-D918-2FD2-D0E0-B14E4E716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85747-A520-9F9C-B0F2-74BA1F8B5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87936-800C-1751-1D16-3E3858C6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A8391-05DE-AF7A-496D-DAA5CE06A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B4B7F-8FA3-DB4D-0701-5F7B5B181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98A16-7468-8796-9DEE-6FBEC29FB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6FE8D-255F-4435-91B9-F978AF4C49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93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27319-CC56-872F-885F-799741902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F663A-C330-61AD-B1EC-44E0DFA09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D7A7E-54F7-6D20-1A1A-0FDB3153D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33FB5-48C5-AE35-A1D8-6574D29A6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6FE8D-255F-4435-91B9-F978AF4C49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0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4A91-1B93-4B58-AE71-5850806F6F76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C22A-CF90-43FB-A631-BE283DD80CA9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953D-1AD4-4250-9276-72D88A52C47E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66C9-13F4-5A1D-7C7B-D0D7A41DD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9485D-214B-1F49-A50C-D35B383EA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C3FDD-E8AA-3FF0-442B-57C4AEA2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FBFD-A1B6-42E9-969C-ABB9DC24AD4B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70F5-9084-A5C2-2E8B-A2610417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A7F5B-66BB-7682-B13D-5A2259E4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0B41-6A57-04A9-454C-C131AAD5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40FEA-B3ED-4BDB-F39F-0DA80C7A7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72F37-B37B-4966-AE97-D8C15FDA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9396-4438-444F-AEB0-24C6DC07278F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1D54-E321-CC3C-ED26-008A6734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4DFD9-E644-89B7-336D-69A05963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EB91-7479-9D79-96D5-41F8192D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734F-794D-D81B-1BDC-D3364B77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F09C-0463-67B1-4EF6-02A0D23A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72175-4E2A-4D0F-8FC7-B3161ABC709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1236-042A-F7CF-1B4C-709BD9E4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BF965-8015-ACB2-3BA2-1D21767F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8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B496-6FC3-F350-36B1-76BF6013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4DA57-2BC2-7DA7-EB62-F35B6DCB2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F7BBB-33CD-2900-C2A8-39E90C601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A6F7C-F470-D305-A025-CE75471E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5BAB1-8FBF-45DB-AF1F-13504D69641B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CA579-993D-F592-CFA0-13C1F70A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C5EA0-125C-1082-9562-88F7D145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64CF-6B03-22C6-2C1A-94140B1B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BE59-916B-1862-854C-93EA67840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0BBB7-1428-7FEE-4E0E-B866A301A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1B1EB-BEA8-CAE4-69B8-AE132A281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97EE-E12D-D7A2-576B-C43564CD4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61D4B7-0863-61FE-44B4-756F1CAA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547AB-8B20-4FAF-B088-A5058AB6B4BB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B58CF-8D54-0A3A-A4A2-247B370C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FB0DE-E431-52B4-02BE-8880CF25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82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1279-CE1F-3020-17FC-CFD3B370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604D9-1AE4-BCA3-A76E-A045DD54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D599C-4827-4DD7-BC3D-D526D801A9F6}" type="datetime1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51311-C902-8C7A-8F6C-EF8F1A936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F9D2F-1912-B6E6-430E-6E93A533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6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B4EE8A-BDED-F489-D829-87B3AE6F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F44F-DB29-40BC-B9B4-592BDB87836F}" type="datetime1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05A91-3474-2371-3EBF-347B89CC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8A32A-8435-785E-952F-DF7D8E3F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89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106C7-09C9-04DF-C8CB-C34F1E96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B4C47-DC7D-2EED-7D9D-7AE44D887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FF175-3372-B68A-86C6-31E25755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4BA54-4E21-E7AF-9159-0713DB15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DA4-D080-4E65-AEF5-F786A7ACE9BB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1FC89-E580-60A2-276F-7E33611C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1EEED-B0DD-11B2-E0E8-806E5FEF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042A-778E-446E-B2AB-17966E6D705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80A9-3C54-5A19-4219-46AD512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355FD7-D11F-0D47-36B1-8FF6570CF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77D64-572B-831B-09B6-0C698BC69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BAA78-C5F1-C307-7907-3891191C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2CD2-F936-4BE2-ADA0-1C0F18C30192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44CB0-C6BF-EBA5-069D-4616B9C6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C8EAC-F8F6-16E8-F21C-2F49332A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8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AC9E-8E26-804F-DAE7-6FB6A105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6258A-E6B5-82CF-FBC4-FDA35A0E8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27FDD-9199-82F2-03B6-2C2B7FBE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FC19-5D0A-454A-8A73-51A0D6427C2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93DB-3355-BC2A-8865-34F0C71F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C256-06FB-C6B9-99DD-E8D24BB6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11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878B4-97D0-3C63-CE8B-5E7A92B0E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6857D-CBE7-1481-355D-9C44D1504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9E9D-87D2-01E0-87BA-0B1F8C62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0099-00A5-4F52-A0CB-9DF0B50452BE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E0C9-3292-1FA8-0AEC-4CEF390C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90B26-7334-752A-D505-8CDEB0BF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49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3435" t="24969" r="33643"/>
          <a:stretch/>
        </p:blipFill>
        <p:spPr>
          <a:xfrm flipH="1">
            <a:off x="7497401" y="3125801"/>
            <a:ext cx="4694601" cy="37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 amt="50000"/>
          </a:blip>
          <a:srcRect l="43579" b="50000"/>
          <a:stretch/>
        </p:blipFill>
        <p:spPr>
          <a:xfrm flipH="1">
            <a:off x="1" y="0"/>
            <a:ext cx="580393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3850417"/>
            <a:ext cx="10130800" cy="20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032967" y="916384"/>
            <a:ext cx="30488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anken Grotesk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1268203" y="707141"/>
            <a:ext cx="338069" cy="5452000"/>
            <a:chOff x="8482515" y="530356"/>
            <a:chExt cx="253552" cy="4089000"/>
          </a:xfrm>
        </p:grpSpPr>
        <p:cxnSp>
          <p:nvCxnSpPr>
            <p:cNvPr id="15" name="Google Shape;15;p2"/>
            <p:cNvCxnSpPr/>
            <p:nvPr/>
          </p:nvCxnSpPr>
          <p:spPr>
            <a:xfrm>
              <a:off x="8730565" y="530356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" name="Google Shape;16;p2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17" name="Google Shape;17;p2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674929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"/>
          <p:cNvPicPr preferRelativeResize="0"/>
          <p:nvPr/>
        </p:nvPicPr>
        <p:blipFill rotWithShape="1">
          <a:blip r:embed="rId2">
            <a:alphaModFix amt="70000"/>
          </a:blip>
          <a:srcRect l="42319" b="44595"/>
          <a:stretch/>
        </p:blipFill>
        <p:spPr>
          <a:xfrm rot="10800000" flipH="1">
            <a:off x="6795767" y="3402499"/>
            <a:ext cx="5396232" cy="345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3">
            <a:alphaModFix/>
          </a:blip>
          <a:srcRect t="24249" r="35479" b="3365"/>
          <a:stretch/>
        </p:blipFill>
        <p:spPr>
          <a:xfrm rot="10800000" flipH="1">
            <a:off x="1" y="-33699"/>
            <a:ext cx="4869303" cy="364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2">
            <a:alphaModFix amt="70000"/>
          </a:blip>
          <a:srcRect l="21085" b="44595"/>
          <a:stretch/>
        </p:blipFill>
        <p:spPr>
          <a:xfrm>
            <a:off x="6724605" y="1"/>
            <a:ext cx="5467400" cy="255903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951000" y="4938317"/>
            <a:ext cx="10290000" cy="11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7977767" y="734884"/>
            <a:ext cx="3263200" cy="187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" name="Google Shape;54;p3"/>
          <p:cNvGrpSpPr/>
          <p:nvPr/>
        </p:nvGrpSpPr>
        <p:grpSpPr>
          <a:xfrm flipH="1">
            <a:off x="583768" y="707151"/>
            <a:ext cx="338069" cy="5452000"/>
            <a:chOff x="8482515" y="530363"/>
            <a:chExt cx="253552" cy="4089000"/>
          </a:xfrm>
        </p:grpSpPr>
        <p:grpSp>
          <p:nvGrpSpPr>
            <p:cNvPr id="55" name="Google Shape;55;p3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" name="Google Shape;86;p3"/>
            <p:cNvCxnSpPr/>
            <p:nvPr/>
          </p:nvCxnSpPr>
          <p:spPr>
            <a:xfrm>
              <a:off x="8730565" y="530363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0720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4"/>
          <p:cNvPicPr preferRelativeResize="0"/>
          <p:nvPr/>
        </p:nvPicPr>
        <p:blipFill rotWithShape="1">
          <a:blip r:embed="rId2">
            <a:alphaModFix amt="70000"/>
          </a:blip>
          <a:srcRect t="27467" r="32455"/>
          <a:stretch/>
        </p:blipFill>
        <p:spPr>
          <a:xfrm rot="10800000">
            <a:off x="8978767" y="2"/>
            <a:ext cx="3213231" cy="23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l="3441" t="24414" r="35103"/>
          <a:stretch/>
        </p:blipFill>
        <p:spPr>
          <a:xfrm>
            <a:off x="0" y="4266133"/>
            <a:ext cx="3160933" cy="25918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subTitle" idx="1"/>
          </p:nvPr>
        </p:nvSpPr>
        <p:spPr>
          <a:xfrm>
            <a:off x="968333" y="1581867"/>
            <a:ext cx="10272000" cy="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204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10800000" flipH="1">
            <a:off x="0" y="0"/>
            <a:ext cx="3160933" cy="259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3">
            <a:alphaModFix amt="50000"/>
          </a:blip>
          <a:srcRect l="43579" b="50000"/>
          <a:stretch/>
        </p:blipFill>
        <p:spPr>
          <a:xfrm rot="10800000" flipH="1">
            <a:off x="7595267" y="4142232"/>
            <a:ext cx="4596731" cy="271576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1741400" y="2167233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2"/>
          </p:nvPr>
        </p:nvSpPr>
        <p:spPr>
          <a:xfrm>
            <a:off x="1741400" y="2625300"/>
            <a:ext cx="3409200" cy="2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3"/>
          </p:nvPr>
        </p:nvSpPr>
        <p:spPr>
          <a:xfrm>
            <a:off x="7000367" y="2167233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4"/>
          </p:nvPr>
        </p:nvSpPr>
        <p:spPr>
          <a:xfrm>
            <a:off x="7000367" y="2625300"/>
            <a:ext cx="3409200" cy="2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02" name="Google Shape;102;p5"/>
          <p:cNvGrpSpPr/>
          <p:nvPr/>
        </p:nvGrpSpPr>
        <p:grpSpPr>
          <a:xfrm>
            <a:off x="11265408" y="707151"/>
            <a:ext cx="338069" cy="5452000"/>
            <a:chOff x="8482515" y="530363"/>
            <a:chExt cx="253552" cy="4089000"/>
          </a:xfrm>
        </p:grpSpPr>
        <p:grpSp>
          <p:nvGrpSpPr>
            <p:cNvPr id="103" name="Google Shape;103;p5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104" name="Google Shape;104;p5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5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5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5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5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5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5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5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5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5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5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4" name="Google Shape;134;p5"/>
            <p:cNvCxnSpPr/>
            <p:nvPr/>
          </p:nvCxnSpPr>
          <p:spPr>
            <a:xfrm>
              <a:off x="8730565" y="530363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31801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6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>
            <a:off x="1" y="3360300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10800000">
            <a:off x="7926367" y="0"/>
            <a:ext cx="4265636" cy="34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6"/>
          <p:cNvGrpSpPr/>
          <p:nvPr/>
        </p:nvGrpSpPr>
        <p:grpSpPr>
          <a:xfrm>
            <a:off x="11265408" y="707151"/>
            <a:ext cx="338069" cy="5452000"/>
            <a:chOff x="8482515" y="530363"/>
            <a:chExt cx="253552" cy="4089000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142" name="Google Shape;142;p6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6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6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6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6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6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6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6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" name="Google Shape;150;p6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6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6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6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6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6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6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6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6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6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6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6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6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6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6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6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6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6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6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6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6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6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2" name="Google Shape;172;p6"/>
            <p:cNvCxnSpPr/>
            <p:nvPr/>
          </p:nvCxnSpPr>
          <p:spPr>
            <a:xfrm>
              <a:off x="8730565" y="530363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09479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2">
            <a:alphaModFix amt="70000"/>
          </a:blip>
          <a:srcRect l="24087" b="44595"/>
          <a:stretch/>
        </p:blipFill>
        <p:spPr>
          <a:xfrm flipH="1">
            <a:off x="1" y="0"/>
            <a:ext cx="8201264" cy="39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 l="3441" t="24414" r="35103"/>
          <a:stretch/>
        </p:blipFill>
        <p:spPr>
          <a:xfrm flipH="1">
            <a:off x="7926367" y="3360300"/>
            <a:ext cx="4265636" cy="34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/>
          <p:nvPr/>
        </p:nvSpPr>
        <p:spPr>
          <a:xfrm flipH="1">
            <a:off x="451589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 txBox="1">
            <a:spLocks noGrp="1"/>
          </p:cNvSpPr>
          <p:nvPr>
            <p:ph type="title"/>
          </p:nvPr>
        </p:nvSpPr>
        <p:spPr>
          <a:xfrm flipH="1">
            <a:off x="5402665" y="1588300"/>
            <a:ext cx="5680400" cy="10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l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body" idx="1"/>
          </p:nvPr>
        </p:nvSpPr>
        <p:spPr>
          <a:xfrm flipH="1">
            <a:off x="5402665" y="2715701"/>
            <a:ext cx="5680400" cy="2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2">
            <a:alphaModFix amt="10000"/>
          </a:blip>
          <a:srcRect l="55335" b="44595"/>
          <a:stretch/>
        </p:blipFill>
        <p:spPr>
          <a:xfrm rot="10800000">
            <a:off x="4" y="2867799"/>
            <a:ext cx="4825288" cy="3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>
            <a:spLocks noGrp="1"/>
          </p:cNvSpPr>
          <p:nvPr>
            <p:ph type="pic" idx="2"/>
          </p:nvPr>
        </p:nvSpPr>
        <p:spPr>
          <a:xfrm flipH="1">
            <a:off x="1108865" y="1091000"/>
            <a:ext cx="3976800" cy="4676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361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10800000">
            <a:off x="6428667" y="2"/>
            <a:ext cx="5763333" cy="47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>
            <a:off x="0" y="2132235"/>
            <a:ext cx="5763333" cy="472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8"/>
          <p:cNvSpPr txBox="1">
            <a:spLocks noGrp="1"/>
          </p:cNvSpPr>
          <p:nvPr>
            <p:ph type="title"/>
          </p:nvPr>
        </p:nvSpPr>
        <p:spPr>
          <a:xfrm>
            <a:off x="1850800" y="1550200"/>
            <a:ext cx="8490400" cy="37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20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387A7-D4A7-4635-8875-6B590CA6BC3A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2">
            <a:alphaModFix amt="70000"/>
          </a:blip>
          <a:srcRect l="48159" b="44595"/>
          <a:stretch/>
        </p:blipFill>
        <p:spPr>
          <a:xfrm rot="10800000" flipH="1">
            <a:off x="6591435" y="2867800"/>
            <a:ext cx="5600568" cy="39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2">
            <a:alphaModFix amt="70000"/>
          </a:blip>
          <a:srcRect l="48159" b="44595"/>
          <a:stretch/>
        </p:blipFill>
        <p:spPr>
          <a:xfrm flipH="1">
            <a:off x="1" y="0"/>
            <a:ext cx="5600568" cy="3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9"/>
          <p:cNvSpPr txBox="1">
            <a:spLocks noGrp="1"/>
          </p:cNvSpPr>
          <p:nvPr>
            <p:ph type="title"/>
          </p:nvPr>
        </p:nvSpPr>
        <p:spPr>
          <a:xfrm>
            <a:off x="33992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ubTitle" idx="1"/>
          </p:nvPr>
        </p:nvSpPr>
        <p:spPr>
          <a:xfrm>
            <a:off x="33992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824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>
            <a:spLocks noGrp="1"/>
          </p:cNvSpPr>
          <p:nvPr>
            <p:ph type="pic" idx="2"/>
          </p:nvPr>
        </p:nvSpPr>
        <p:spPr>
          <a:xfrm>
            <a:off x="67" y="-1467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950967" y="5337967"/>
            <a:ext cx="7998400" cy="806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929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1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10800000" flipH="1">
            <a:off x="1" y="1"/>
            <a:ext cx="5173233" cy="42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flipH="1">
            <a:off x="7018768" y="2616101"/>
            <a:ext cx="5173233" cy="42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rot="10800000">
            <a:off x="0" y="2329834"/>
            <a:ext cx="6355632" cy="452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>
            <a:off x="5836367" y="1"/>
            <a:ext cx="6355632" cy="452816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 txBox="1">
            <a:spLocks noGrp="1"/>
          </p:cNvSpPr>
          <p:nvPr>
            <p:ph type="title" hasCustomPrompt="1"/>
          </p:nvPr>
        </p:nvSpPr>
        <p:spPr>
          <a:xfrm>
            <a:off x="2691700" y="1935500"/>
            <a:ext cx="6808800" cy="15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" name="Google Shape;202;p11"/>
          <p:cNvSpPr txBox="1">
            <a:spLocks noGrp="1"/>
          </p:cNvSpPr>
          <p:nvPr>
            <p:ph type="subTitle" idx="1"/>
          </p:nvPr>
        </p:nvSpPr>
        <p:spPr>
          <a:xfrm>
            <a:off x="2700600" y="3755300"/>
            <a:ext cx="6790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1"/>
          <p:cNvGrpSpPr/>
          <p:nvPr/>
        </p:nvGrpSpPr>
        <p:grpSpPr>
          <a:xfrm>
            <a:off x="584000" y="5891220"/>
            <a:ext cx="11024000" cy="341200"/>
            <a:chOff x="438000" y="4354925"/>
            <a:chExt cx="8268000" cy="255900"/>
          </a:xfrm>
        </p:grpSpPr>
        <p:cxnSp>
          <p:nvCxnSpPr>
            <p:cNvPr id="204" name="Google Shape;204;p11"/>
            <p:cNvCxnSpPr/>
            <p:nvPr/>
          </p:nvCxnSpPr>
          <p:spPr>
            <a:xfrm>
              <a:off x="443350" y="4354925"/>
              <a:ext cx="0" cy="25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05" name="Google Shape;205;p11"/>
            <p:cNvGrpSpPr/>
            <p:nvPr/>
          </p:nvGrpSpPr>
          <p:grpSpPr>
            <a:xfrm>
              <a:off x="438000" y="4354925"/>
              <a:ext cx="8268000" cy="255900"/>
              <a:chOff x="438000" y="4354925"/>
              <a:chExt cx="8268000" cy="255900"/>
            </a:xfrm>
          </p:grpSpPr>
          <p:cxnSp>
            <p:nvCxnSpPr>
              <p:cNvPr id="206" name="Google Shape;206;p11"/>
              <p:cNvCxnSpPr/>
              <p:nvPr/>
            </p:nvCxnSpPr>
            <p:spPr>
              <a:xfrm>
                <a:off x="438000" y="4603970"/>
                <a:ext cx="8268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11"/>
              <p:cNvCxnSpPr/>
              <p:nvPr/>
            </p:nvCxnSpPr>
            <p:spPr>
              <a:xfrm>
                <a:off x="61187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11"/>
              <p:cNvCxnSpPr/>
              <p:nvPr/>
            </p:nvCxnSpPr>
            <p:spPr>
              <a:xfrm>
                <a:off x="780392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11"/>
              <p:cNvCxnSpPr/>
              <p:nvPr/>
            </p:nvCxnSpPr>
            <p:spPr>
              <a:xfrm>
                <a:off x="948908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11"/>
              <p:cNvCxnSpPr/>
              <p:nvPr/>
            </p:nvCxnSpPr>
            <p:spPr>
              <a:xfrm>
                <a:off x="111742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11"/>
              <p:cNvCxnSpPr/>
              <p:nvPr/>
            </p:nvCxnSpPr>
            <p:spPr>
              <a:xfrm>
                <a:off x="1285933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11"/>
              <p:cNvCxnSpPr/>
              <p:nvPr/>
            </p:nvCxnSpPr>
            <p:spPr>
              <a:xfrm>
                <a:off x="14544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11"/>
              <p:cNvCxnSpPr/>
              <p:nvPr/>
            </p:nvCxnSpPr>
            <p:spPr>
              <a:xfrm>
                <a:off x="16229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11"/>
              <p:cNvCxnSpPr/>
              <p:nvPr/>
            </p:nvCxnSpPr>
            <p:spPr>
              <a:xfrm>
                <a:off x="17914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11"/>
              <p:cNvCxnSpPr/>
              <p:nvPr/>
            </p:nvCxnSpPr>
            <p:spPr>
              <a:xfrm>
                <a:off x="19600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11"/>
              <p:cNvCxnSpPr/>
              <p:nvPr/>
            </p:nvCxnSpPr>
            <p:spPr>
              <a:xfrm>
                <a:off x="2128516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11"/>
              <p:cNvCxnSpPr/>
              <p:nvPr/>
            </p:nvCxnSpPr>
            <p:spPr>
              <a:xfrm>
                <a:off x="22970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11"/>
              <p:cNvCxnSpPr/>
              <p:nvPr/>
            </p:nvCxnSpPr>
            <p:spPr>
              <a:xfrm>
                <a:off x="24655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11"/>
              <p:cNvCxnSpPr/>
              <p:nvPr/>
            </p:nvCxnSpPr>
            <p:spPr>
              <a:xfrm>
                <a:off x="26340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11"/>
              <p:cNvCxnSpPr/>
              <p:nvPr/>
            </p:nvCxnSpPr>
            <p:spPr>
              <a:xfrm>
                <a:off x="28025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11"/>
              <p:cNvCxnSpPr/>
              <p:nvPr/>
            </p:nvCxnSpPr>
            <p:spPr>
              <a:xfrm>
                <a:off x="2971099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11"/>
              <p:cNvCxnSpPr/>
              <p:nvPr/>
            </p:nvCxnSpPr>
            <p:spPr>
              <a:xfrm>
                <a:off x="31396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11"/>
              <p:cNvCxnSpPr/>
              <p:nvPr/>
            </p:nvCxnSpPr>
            <p:spPr>
              <a:xfrm>
                <a:off x="33081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11"/>
              <p:cNvCxnSpPr/>
              <p:nvPr/>
            </p:nvCxnSpPr>
            <p:spPr>
              <a:xfrm>
                <a:off x="34766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11"/>
              <p:cNvCxnSpPr/>
              <p:nvPr/>
            </p:nvCxnSpPr>
            <p:spPr>
              <a:xfrm>
                <a:off x="36451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11"/>
              <p:cNvCxnSpPr/>
              <p:nvPr/>
            </p:nvCxnSpPr>
            <p:spPr>
              <a:xfrm>
                <a:off x="381368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11"/>
              <p:cNvCxnSpPr/>
              <p:nvPr/>
            </p:nvCxnSpPr>
            <p:spPr>
              <a:xfrm>
                <a:off x="39822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11"/>
              <p:cNvCxnSpPr/>
              <p:nvPr/>
            </p:nvCxnSpPr>
            <p:spPr>
              <a:xfrm>
                <a:off x="415071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11"/>
              <p:cNvCxnSpPr/>
              <p:nvPr/>
            </p:nvCxnSpPr>
            <p:spPr>
              <a:xfrm>
                <a:off x="431923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11"/>
              <p:cNvCxnSpPr/>
              <p:nvPr/>
            </p:nvCxnSpPr>
            <p:spPr>
              <a:xfrm>
                <a:off x="44877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11"/>
              <p:cNvCxnSpPr/>
              <p:nvPr/>
            </p:nvCxnSpPr>
            <p:spPr>
              <a:xfrm>
                <a:off x="465626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11"/>
              <p:cNvCxnSpPr/>
              <p:nvPr/>
            </p:nvCxnSpPr>
            <p:spPr>
              <a:xfrm>
                <a:off x="48247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11"/>
              <p:cNvCxnSpPr/>
              <p:nvPr/>
            </p:nvCxnSpPr>
            <p:spPr>
              <a:xfrm>
                <a:off x="49932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11"/>
              <p:cNvCxnSpPr/>
              <p:nvPr/>
            </p:nvCxnSpPr>
            <p:spPr>
              <a:xfrm>
                <a:off x="51618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11"/>
              <p:cNvCxnSpPr/>
              <p:nvPr/>
            </p:nvCxnSpPr>
            <p:spPr>
              <a:xfrm>
                <a:off x="53303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11"/>
              <p:cNvCxnSpPr/>
              <p:nvPr/>
            </p:nvCxnSpPr>
            <p:spPr>
              <a:xfrm>
                <a:off x="549884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11"/>
              <p:cNvCxnSpPr/>
              <p:nvPr/>
            </p:nvCxnSpPr>
            <p:spPr>
              <a:xfrm>
                <a:off x="56673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11"/>
              <p:cNvCxnSpPr/>
              <p:nvPr/>
            </p:nvCxnSpPr>
            <p:spPr>
              <a:xfrm>
                <a:off x="58358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11"/>
              <p:cNvCxnSpPr/>
              <p:nvPr/>
            </p:nvCxnSpPr>
            <p:spPr>
              <a:xfrm>
                <a:off x="60044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11"/>
              <p:cNvCxnSpPr/>
              <p:nvPr/>
            </p:nvCxnSpPr>
            <p:spPr>
              <a:xfrm>
                <a:off x="61729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11"/>
              <p:cNvCxnSpPr/>
              <p:nvPr/>
            </p:nvCxnSpPr>
            <p:spPr>
              <a:xfrm>
                <a:off x="634143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11"/>
              <p:cNvCxnSpPr/>
              <p:nvPr/>
            </p:nvCxnSpPr>
            <p:spPr>
              <a:xfrm>
                <a:off x="65099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11"/>
              <p:cNvCxnSpPr/>
              <p:nvPr/>
            </p:nvCxnSpPr>
            <p:spPr>
              <a:xfrm>
                <a:off x="66784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11"/>
              <p:cNvCxnSpPr/>
              <p:nvPr/>
            </p:nvCxnSpPr>
            <p:spPr>
              <a:xfrm>
                <a:off x="68469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11"/>
              <p:cNvCxnSpPr/>
              <p:nvPr/>
            </p:nvCxnSpPr>
            <p:spPr>
              <a:xfrm>
                <a:off x="70155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11"/>
              <p:cNvCxnSpPr/>
              <p:nvPr/>
            </p:nvCxnSpPr>
            <p:spPr>
              <a:xfrm>
                <a:off x="718401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11"/>
              <p:cNvCxnSpPr/>
              <p:nvPr/>
            </p:nvCxnSpPr>
            <p:spPr>
              <a:xfrm>
                <a:off x="73525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11"/>
              <p:cNvCxnSpPr/>
              <p:nvPr/>
            </p:nvCxnSpPr>
            <p:spPr>
              <a:xfrm>
                <a:off x="75210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11"/>
              <p:cNvCxnSpPr/>
              <p:nvPr/>
            </p:nvCxnSpPr>
            <p:spPr>
              <a:xfrm>
                <a:off x="76895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11"/>
              <p:cNvCxnSpPr/>
              <p:nvPr/>
            </p:nvCxnSpPr>
            <p:spPr>
              <a:xfrm>
                <a:off x="78580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11"/>
              <p:cNvCxnSpPr/>
              <p:nvPr/>
            </p:nvCxnSpPr>
            <p:spPr>
              <a:xfrm>
                <a:off x="802659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11"/>
              <p:cNvCxnSpPr/>
              <p:nvPr/>
            </p:nvCxnSpPr>
            <p:spPr>
              <a:xfrm>
                <a:off x="81951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11"/>
              <p:cNvCxnSpPr/>
              <p:nvPr/>
            </p:nvCxnSpPr>
            <p:spPr>
              <a:xfrm>
                <a:off x="83636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11"/>
              <p:cNvCxnSpPr/>
              <p:nvPr/>
            </p:nvCxnSpPr>
            <p:spPr>
              <a:xfrm>
                <a:off x="85321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11"/>
              <p:cNvCxnSpPr/>
              <p:nvPr/>
            </p:nvCxnSpPr>
            <p:spPr>
              <a:xfrm>
                <a:off x="87006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96321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699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3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flipH="1">
            <a:off x="7926367" y="3360300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>
            <a:off x="3618" y="3360300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3">
            <a:alphaModFix amt="50000"/>
          </a:blip>
          <a:srcRect l="43579" b="50000"/>
          <a:stretch/>
        </p:blipFill>
        <p:spPr>
          <a:xfrm flipH="1">
            <a:off x="0" y="0"/>
            <a:ext cx="4272867" cy="252443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/>
          <p:nvPr/>
        </p:nvSpPr>
        <p:spPr>
          <a:xfrm flipH="1">
            <a:off x="451601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3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45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swald"/>
              <a:buNone/>
              <a:defRPr sz="4533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2" hasCustomPrompt="1"/>
          </p:nvPr>
        </p:nvSpPr>
        <p:spPr>
          <a:xfrm>
            <a:off x="1052608" y="2100733"/>
            <a:ext cx="1484000" cy="9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1"/>
          </p:nvPr>
        </p:nvSpPr>
        <p:spPr>
          <a:xfrm>
            <a:off x="2553425" y="2100733"/>
            <a:ext cx="34092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3" hasCustomPrompt="1"/>
          </p:nvPr>
        </p:nvSpPr>
        <p:spPr>
          <a:xfrm>
            <a:off x="1052608" y="4431067"/>
            <a:ext cx="1484000" cy="9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4"/>
          </p:nvPr>
        </p:nvSpPr>
        <p:spPr>
          <a:xfrm>
            <a:off x="2553425" y="4431067"/>
            <a:ext cx="34092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5" hasCustomPrompt="1"/>
          </p:nvPr>
        </p:nvSpPr>
        <p:spPr>
          <a:xfrm>
            <a:off x="6222556" y="2100733"/>
            <a:ext cx="1515600" cy="9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subTitle" idx="6"/>
          </p:nvPr>
        </p:nvSpPr>
        <p:spPr>
          <a:xfrm>
            <a:off x="7730192" y="2100733"/>
            <a:ext cx="34092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7" hasCustomPrompt="1"/>
          </p:nvPr>
        </p:nvSpPr>
        <p:spPr>
          <a:xfrm>
            <a:off x="6222556" y="4431067"/>
            <a:ext cx="1515600" cy="98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8"/>
          </p:nvPr>
        </p:nvSpPr>
        <p:spPr>
          <a:xfrm>
            <a:off x="7730192" y="4431067"/>
            <a:ext cx="34092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Oswald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71" name="Google Shape;271;p13"/>
          <p:cNvGrpSpPr/>
          <p:nvPr/>
        </p:nvGrpSpPr>
        <p:grpSpPr>
          <a:xfrm>
            <a:off x="584000" y="5886803"/>
            <a:ext cx="11024000" cy="341200"/>
            <a:chOff x="438000" y="4354925"/>
            <a:chExt cx="8268000" cy="255900"/>
          </a:xfrm>
        </p:grpSpPr>
        <p:cxnSp>
          <p:nvCxnSpPr>
            <p:cNvPr id="272" name="Google Shape;272;p13"/>
            <p:cNvCxnSpPr/>
            <p:nvPr/>
          </p:nvCxnSpPr>
          <p:spPr>
            <a:xfrm>
              <a:off x="443350" y="4354925"/>
              <a:ext cx="0" cy="25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3" name="Google Shape;273;p13"/>
            <p:cNvGrpSpPr/>
            <p:nvPr/>
          </p:nvGrpSpPr>
          <p:grpSpPr>
            <a:xfrm>
              <a:off x="438000" y="4354925"/>
              <a:ext cx="8268000" cy="255900"/>
              <a:chOff x="438000" y="4354925"/>
              <a:chExt cx="8268000" cy="255900"/>
            </a:xfrm>
          </p:grpSpPr>
          <p:cxnSp>
            <p:nvCxnSpPr>
              <p:cNvPr id="274" name="Google Shape;274;p13"/>
              <p:cNvCxnSpPr/>
              <p:nvPr/>
            </p:nvCxnSpPr>
            <p:spPr>
              <a:xfrm>
                <a:off x="438000" y="4603970"/>
                <a:ext cx="8268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13"/>
              <p:cNvCxnSpPr/>
              <p:nvPr/>
            </p:nvCxnSpPr>
            <p:spPr>
              <a:xfrm>
                <a:off x="61187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13"/>
              <p:cNvCxnSpPr/>
              <p:nvPr/>
            </p:nvCxnSpPr>
            <p:spPr>
              <a:xfrm>
                <a:off x="780392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13"/>
              <p:cNvCxnSpPr/>
              <p:nvPr/>
            </p:nvCxnSpPr>
            <p:spPr>
              <a:xfrm>
                <a:off x="948908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13"/>
              <p:cNvCxnSpPr/>
              <p:nvPr/>
            </p:nvCxnSpPr>
            <p:spPr>
              <a:xfrm>
                <a:off x="111742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13"/>
              <p:cNvCxnSpPr/>
              <p:nvPr/>
            </p:nvCxnSpPr>
            <p:spPr>
              <a:xfrm>
                <a:off x="1285933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13"/>
              <p:cNvCxnSpPr/>
              <p:nvPr/>
            </p:nvCxnSpPr>
            <p:spPr>
              <a:xfrm>
                <a:off x="14544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13"/>
              <p:cNvCxnSpPr/>
              <p:nvPr/>
            </p:nvCxnSpPr>
            <p:spPr>
              <a:xfrm>
                <a:off x="16229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13"/>
              <p:cNvCxnSpPr/>
              <p:nvPr/>
            </p:nvCxnSpPr>
            <p:spPr>
              <a:xfrm>
                <a:off x="17914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13"/>
              <p:cNvCxnSpPr/>
              <p:nvPr/>
            </p:nvCxnSpPr>
            <p:spPr>
              <a:xfrm>
                <a:off x="19600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13"/>
              <p:cNvCxnSpPr/>
              <p:nvPr/>
            </p:nvCxnSpPr>
            <p:spPr>
              <a:xfrm>
                <a:off x="2128516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13"/>
              <p:cNvCxnSpPr/>
              <p:nvPr/>
            </p:nvCxnSpPr>
            <p:spPr>
              <a:xfrm>
                <a:off x="22970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13"/>
              <p:cNvCxnSpPr/>
              <p:nvPr/>
            </p:nvCxnSpPr>
            <p:spPr>
              <a:xfrm>
                <a:off x="24655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13"/>
              <p:cNvCxnSpPr/>
              <p:nvPr/>
            </p:nvCxnSpPr>
            <p:spPr>
              <a:xfrm>
                <a:off x="26340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13"/>
              <p:cNvCxnSpPr/>
              <p:nvPr/>
            </p:nvCxnSpPr>
            <p:spPr>
              <a:xfrm>
                <a:off x="28025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13"/>
              <p:cNvCxnSpPr/>
              <p:nvPr/>
            </p:nvCxnSpPr>
            <p:spPr>
              <a:xfrm>
                <a:off x="2971099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13"/>
              <p:cNvCxnSpPr/>
              <p:nvPr/>
            </p:nvCxnSpPr>
            <p:spPr>
              <a:xfrm>
                <a:off x="31396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33081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34766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36451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381368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39822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415071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431923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44877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465626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48247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49932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51618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53303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549884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56673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58358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60044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61729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634143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65099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13"/>
              <p:cNvCxnSpPr/>
              <p:nvPr/>
            </p:nvCxnSpPr>
            <p:spPr>
              <a:xfrm>
                <a:off x="66784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13"/>
              <p:cNvCxnSpPr/>
              <p:nvPr/>
            </p:nvCxnSpPr>
            <p:spPr>
              <a:xfrm>
                <a:off x="68469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13"/>
              <p:cNvCxnSpPr/>
              <p:nvPr/>
            </p:nvCxnSpPr>
            <p:spPr>
              <a:xfrm>
                <a:off x="70155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13"/>
              <p:cNvCxnSpPr/>
              <p:nvPr/>
            </p:nvCxnSpPr>
            <p:spPr>
              <a:xfrm>
                <a:off x="718401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13"/>
              <p:cNvCxnSpPr/>
              <p:nvPr/>
            </p:nvCxnSpPr>
            <p:spPr>
              <a:xfrm>
                <a:off x="73525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>
                <a:off x="75210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13"/>
              <p:cNvCxnSpPr/>
              <p:nvPr/>
            </p:nvCxnSpPr>
            <p:spPr>
              <a:xfrm>
                <a:off x="76895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13"/>
              <p:cNvCxnSpPr/>
              <p:nvPr/>
            </p:nvCxnSpPr>
            <p:spPr>
              <a:xfrm>
                <a:off x="78580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13"/>
              <p:cNvCxnSpPr/>
              <p:nvPr/>
            </p:nvCxnSpPr>
            <p:spPr>
              <a:xfrm>
                <a:off x="802659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13"/>
              <p:cNvCxnSpPr/>
              <p:nvPr/>
            </p:nvCxnSpPr>
            <p:spPr>
              <a:xfrm>
                <a:off x="81951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13"/>
              <p:cNvCxnSpPr/>
              <p:nvPr/>
            </p:nvCxnSpPr>
            <p:spPr>
              <a:xfrm>
                <a:off x="83636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13"/>
              <p:cNvCxnSpPr/>
              <p:nvPr/>
            </p:nvCxnSpPr>
            <p:spPr>
              <a:xfrm>
                <a:off x="85321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13"/>
              <p:cNvCxnSpPr/>
              <p:nvPr/>
            </p:nvCxnSpPr>
            <p:spPr>
              <a:xfrm>
                <a:off x="87006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19789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4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>
            <a:off x="2" y="3360301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3">
            <a:alphaModFix amt="40000"/>
          </a:blip>
          <a:srcRect l="48159" b="44595"/>
          <a:stretch/>
        </p:blipFill>
        <p:spPr>
          <a:xfrm>
            <a:off x="6591435" y="0"/>
            <a:ext cx="5600568" cy="3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 hasCustomPrompt="1"/>
          </p:nvPr>
        </p:nvSpPr>
        <p:spPr>
          <a:xfrm>
            <a:off x="950967" y="965267"/>
            <a:ext cx="4155200" cy="10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"/>
          </p:nvPr>
        </p:nvSpPr>
        <p:spPr>
          <a:xfrm>
            <a:off x="961733" y="1990369"/>
            <a:ext cx="4144000" cy="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 idx="2" hasCustomPrompt="1"/>
          </p:nvPr>
        </p:nvSpPr>
        <p:spPr>
          <a:xfrm>
            <a:off x="4018400" y="2669449"/>
            <a:ext cx="4155200" cy="10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3"/>
          </p:nvPr>
        </p:nvSpPr>
        <p:spPr>
          <a:xfrm>
            <a:off x="4029233" y="3694553"/>
            <a:ext cx="4144000" cy="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4" hasCustomPrompt="1"/>
          </p:nvPr>
        </p:nvSpPr>
        <p:spPr>
          <a:xfrm>
            <a:off x="7085833" y="4373632"/>
            <a:ext cx="4155200" cy="10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5"/>
          </p:nvPr>
        </p:nvSpPr>
        <p:spPr>
          <a:xfrm>
            <a:off x="7096600" y="5398736"/>
            <a:ext cx="4144000" cy="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flipH="1">
            <a:off x="591475" y="703360"/>
            <a:ext cx="338069" cy="5452000"/>
            <a:chOff x="8482515" y="527520"/>
            <a:chExt cx="253552" cy="4089000"/>
          </a:xfrm>
        </p:grpSpPr>
        <p:grpSp>
          <p:nvGrpSpPr>
            <p:cNvPr id="335" name="Google Shape;335;p14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336" name="Google Shape;336;p14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4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4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4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4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4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4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4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14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14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4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4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14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14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14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14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14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14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14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14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14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14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14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14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14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14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14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14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14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14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" name="Google Shape;366;p14"/>
            <p:cNvCxnSpPr/>
            <p:nvPr/>
          </p:nvCxnSpPr>
          <p:spPr>
            <a:xfrm>
              <a:off x="8730565" y="527520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589215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5"/>
          <p:cNvPicPr preferRelativeResize="0"/>
          <p:nvPr/>
        </p:nvPicPr>
        <p:blipFill rotWithShape="1">
          <a:blip r:embed="rId2">
            <a:alphaModFix amt="30000"/>
          </a:blip>
          <a:srcRect l="48159" b="44595"/>
          <a:stretch/>
        </p:blipFill>
        <p:spPr>
          <a:xfrm rot="10800000">
            <a:off x="-1" y="2056736"/>
            <a:ext cx="6738968" cy="4801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5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5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subTitle" idx="1"/>
          </p:nvPr>
        </p:nvSpPr>
        <p:spPr>
          <a:xfrm>
            <a:off x="951533" y="2400833"/>
            <a:ext cx="32316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5"/>
          <p:cNvSpPr txBox="1">
            <a:spLocks noGrp="1"/>
          </p:cNvSpPr>
          <p:nvPr>
            <p:ph type="subTitle" idx="2"/>
          </p:nvPr>
        </p:nvSpPr>
        <p:spPr>
          <a:xfrm>
            <a:off x="951533" y="2858900"/>
            <a:ext cx="3231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3"/>
          </p:nvPr>
        </p:nvSpPr>
        <p:spPr>
          <a:xfrm>
            <a:off x="8009436" y="2400833"/>
            <a:ext cx="32316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subTitle" idx="4"/>
          </p:nvPr>
        </p:nvSpPr>
        <p:spPr>
          <a:xfrm>
            <a:off x="8009433" y="2858900"/>
            <a:ext cx="3231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5"/>
          <p:cNvSpPr txBox="1">
            <a:spLocks noGrp="1"/>
          </p:cNvSpPr>
          <p:nvPr>
            <p:ph type="subTitle" idx="5"/>
          </p:nvPr>
        </p:nvSpPr>
        <p:spPr>
          <a:xfrm>
            <a:off x="4480200" y="2400833"/>
            <a:ext cx="32316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6"/>
          </p:nvPr>
        </p:nvSpPr>
        <p:spPr>
          <a:xfrm>
            <a:off x="4480484" y="2858900"/>
            <a:ext cx="3231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77" name="Google Shape;377;p15"/>
          <p:cNvGrpSpPr/>
          <p:nvPr/>
        </p:nvGrpSpPr>
        <p:grpSpPr>
          <a:xfrm>
            <a:off x="584000" y="5886803"/>
            <a:ext cx="11024000" cy="341200"/>
            <a:chOff x="438000" y="4354925"/>
            <a:chExt cx="8268000" cy="255900"/>
          </a:xfrm>
        </p:grpSpPr>
        <p:cxnSp>
          <p:nvCxnSpPr>
            <p:cNvPr id="378" name="Google Shape;378;p15"/>
            <p:cNvCxnSpPr/>
            <p:nvPr/>
          </p:nvCxnSpPr>
          <p:spPr>
            <a:xfrm>
              <a:off x="443350" y="4354925"/>
              <a:ext cx="0" cy="25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9" name="Google Shape;379;p15"/>
            <p:cNvGrpSpPr/>
            <p:nvPr/>
          </p:nvGrpSpPr>
          <p:grpSpPr>
            <a:xfrm>
              <a:off x="438000" y="4354925"/>
              <a:ext cx="8268000" cy="255900"/>
              <a:chOff x="438000" y="4354925"/>
              <a:chExt cx="8268000" cy="255900"/>
            </a:xfrm>
          </p:grpSpPr>
          <p:cxnSp>
            <p:nvCxnSpPr>
              <p:cNvPr id="380" name="Google Shape;380;p15"/>
              <p:cNvCxnSpPr/>
              <p:nvPr/>
            </p:nvCxnSpPr>
            <p:spPr>
              <a:xfrm>
                <a:off x="438000" y="4603970"/>
                <a:ext cx="8268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5"/>
              <p:cNvCxnSpPr/>
              <p:nvPr/>
            </p:nvCxnSpPr>
            <p:spPr>
              <a:xfrm>
                <a:off x="61187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5"/>
              <p:cNvCxnSpPr/>
              <p:nvPr/>
            </p:nvCxnSpPr>
            <p:spPr>
              <a:xfrm>
                <a:off x="780392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5"/>
              <p:cNvCxnSpPr/>
              <p:nvPr/>
            </p:nvCxnSpPr>
            <p:spPr>
              <a:xfrm>
                <a:off x="948908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5"/>
              <p:cNvCxnSpPr/>
              <p:nvPr/>
            </p:nvCxnSpPr>
            <p:spPr>
              <a:xfrm>
                <a:off x="111742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5"/>
              <p:cNvCxnSpPr/>
              <p:nvPr/>
            </p:nvCxnSpPr>
            <p:spPr>
              <a:xfrm>
                <a:off x="1285933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5"/>
              <p:cNvCxnSpPr/>
              <p:nvPr/>
            </p:nvCxnSpPr>
            <p:spPr>
              <a:xfrm>
                <a:off x="14544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5"/>
              <p:cNvCxnSpPr/>
              <p:nvPr/>
            </p:nvCxnSpPr>
            <p:spPr>
              <a:xfrm>
                <a:off x="16229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5"/>
              <p:cNvCxnSpPr/>
              <p:nvPr/>
            </p:nvCxnSpPr>
            <p:spPr>
              <a:xfrm>
                <a:off x="17914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5"/>
              <p:cNvCxnSpPr/>
              <p:nvPr/>
            </p:nvCxnSpPr>
            <p:spPr>
              <a:xfrm>
                <a:off x="19600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5"/>
              <p:cNvCxnSpPr/>
              <p:nvPr/>
            </p:nvCxnSpPr>
            <p:spPr>
              <a:xfrm>
                <a:off x="2128516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5"/>
              <p:cNvCxnSpPr/>
              <p:nvPr/>
            </p:nvCxnSpPr>
            <p:spPr>
              <a:xfrm>
                <a:off x="22970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5"/>
              <p:cNvCxnSpPr/>
              <p:nvPr/>
            </p:nvCxnSpPr>
            <p:spPr>
              <a:xfrm>
                <a:off x="24655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5"/>
              <p:cNvCxnSpPr/>
              <p:nvPr/>
            </p:nvCxnSpPr>
            <p:spPr>
              <a:xfrm>
                <a:off x="26340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5"/>
              <p:cNvCxnSpPr/>
              <p:nvPr/>
            </p:nvCxnSpPr>
            <p:spPr>
              <a:xfrm>
                <a:off x="28025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5"/>
              <p:cNvCxnSpPr/>
              <p:nvPr/>
            </p:nvCxnSpPr>
            <p:spPr>
              <a:xfrm>
                <a:off x="2971099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5"/>
              <p:cNvCxnSpPr/>
              <p:nvPr/>
            </p:nvCxnSpPr>
            <p:spPr>
              <a:xfrm>
                <a:off x="31396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5"/>
              <p:cNvCxnSpPr/>
              <p:nvPr/>
            </p:nvCxnSpPr>
            <p:spPr>
              <a:xfrm>
                <a:off x="33081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5"/>
              <p:cNvCxnSpPr/>
              <p:nvPr/>
            </p:nvCxnSpPr>
            <p:spPr>
              <a:xfrm>
                <a:off x="34766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5"/>
              <p:cNvCxnSpPr/>
              <p:nvPr/>
            </p:nvCxnSpPr>
            <p:spPr>
              <a:xfrm>
                <a:off x="36451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5"/>
              <p:cNvCxnSpPr/>
              <p:nvPr/>
            </p:nvCxnSpPr>
            <p:spPr>
              <a:xfrm>
                <a:off x="381368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5"/>
              <p:cNvCxnSpPr/>
              <p:nvPr/>
            </p:nvCxnSpPr>
            <p:spPr>
              <a:xfrm>
                <a:off x="39822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5"/>
              <p:cNvCxnSpPr/>
              <p:nvPr/>
            </p:nvCxnSpPr>
            <p:spPr>
              <a:xfrm>
                <a:off x="415071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5"/>
              <p:cNvCxnSpPr/>
              <p:nvPr/>
            </p:nvCxnSpPr>
            <p:spPr>
              <a:xfrm>
                <a:off x="431923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5"/>
              <p:cNvCxnSpPr/>
              <p:nvPr/>
            </p:nvCxnSpPr>
            <p:spPr>
              <a:xfrm>
                <a:off x="44877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5"/>
              <p:cNvCxnSpPr/>
              <p:nvPr/>
            </p:nvCxnSpPr>
            <p:spPr>
              <a:xfrm>
                <a:off x="465626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5"/>
              <p:cNvCxnSpPr/>
              <p:nvPr/>
            </p:nvCxnSpPr>
            <p:spPr>
              <a:xfrm>
                <a:off x="48247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5"/>
              <p:cNvCxnSpPr/>
              <p:nvPr/>
            </p:nvCxnSpPr>
            <p:spPr>
              <a:xfrm>
                <a:off x="49932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5"/>
              <p:cNvCxnSpPr/>
              <p:nvPr/>
            </p:nvCxnSpPr>
            <p:spPr>
              <a:xfrm>
                <a:off x="51618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5"/>
              <p:cNvCxnSpPr/>
              <p:nvPr/>
            </p:nvCxnSpPr>
            <p:spPr>
              <a:xfrm>
                <a:off x="53303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5"/>
              <p:cNvCxnSpPr/>
              <p:nvPr/>
            </p:nvCxnSpPr>
            <p:spPr>
              <a:xfrm>
                <a:off x="549884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5"/>
              <p:cNvCxnSpPr/>
              <p:nvPr/>
            </p:nvCxnSpPr>
            <p:spPr>
              <a:xfrm>
                <a:off x="56673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5"/>
              <p:cNvCxnSpPr/>
              <p:nvPr/>
            </p:nvCxnSpPr>
            <p:spPr>
              <a:xfrm>
                <a:off x="58358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5"/>
              <p:cNvCxnSpPr/>
              <p:nvPr/>
            </p:nvCxnSpPr>
            <p:spPr>
              <a:xfrm>
                <a:off x="60044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5"/>
              <p:cNvCxnSpPr/>
              <p:nvPr/>
            </p:nvCxnSpPr>
            <p:spPr>
              <a:xfrm>
                <a:off x="61729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5"/>
              <p:cNvCxnSpPr/>
              <p:nvPr/>
            </p:nvCxnSpPr>
            <p:spPr>
              <a:xfrm>
                <a:off x="634143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5"/>
              <p:cNvCxnSpPr/>
              <p:nvPr/>
            </p:nvCxnSpPr>
            <p:spPr>
              <a:xfrm>
                <a:off x="65099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5"/>
              <p:cNvCxnSpPr/>
              <p:nvPr/>
            </p:nvCxnSpPr>
            <p:spPr>
              <a:xfrm>
                <a:off x="66784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5"/>
              <p:cNvCxnSpPr/>
              <p:nvPr/>
            </p:nvCxnSpPr>
            <p:spPr>
              <a:xfrm>
                <a:off x="68469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5"/>
              <p:cNvCxnSpPr/>
              <p:nvPr/>
            </p:nvCxnSpPr>
            <p:spPr>
              <a:xfrm>
                <a:off x="70155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5"/>
              <p:cNvCxnSpPr/>
              <p:nvPr/>
            </p:nvCxnSpPr>
            <p:spPr>
              <a:xfrm>
                <a:off x="718401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5"/>
              <p:cNvCxnSpPr/>
              <p:nvPr/>
            </p:nvCxnSpPr>
            <p:spPr>
              <a:xfrm>
                <a:off x="73525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5"/>
              <p:cNvCxnSpPr/>
              <p:nvPr/>
            </p:nvCxnSpPr>
            <p:spPr>
              <a:xfrm>
                <a:off x="75210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5"/>
              <p:cNvCxnSpPr/>
              <p:nvPr/>
            </p:nvCxnSpPr>
            <p:spPr>
              <a:xfrm>
                <a:off x="76895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5"/>
              <p:cNvCxnSpPr/>
              <p:nvPr/>
            </p:nvCxnSpPr>
            <p:spPr>
              <a:xfrm>
                <a:off x="78580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5"/>
              <p:cNvCxnSpPr/>
              <p:nvPr/>
            </p:nvCxnSpPr>
            <p:spPr>
              <a:xfrm>
                <a:off x="802659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5"/>
              <p:cNvCxnSpPr/>
              <p:nvPr/>
            </p:nvCxnSpPr>
            <p:spPr>
              <a:xfrm>
                <a:off x="81951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5"/>
              <p:cNvCxnSpPr/>
              <p:nvPr/>
            </p:nvCxnSpPr>
            <p:spPr>
              <a:xfrm>
                <a:off x="83636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5"/>
              <p:cNvCxnSpPr/>
              <p:nvPr/>
            </p:nvCxnSpPr>
            <p:spPr>
              <a:xfrm>
                <a:off x="85321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5"/>
              <p:cNvCxnSpPr/>
              <p:nvPr/>
            </p:nvCxnSpPr>
            <p:spPr>
              <a:xfrm>
                <a:off x="87006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51046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6"/>
          <p:cNvPicPr preferRelativeResize="0"/>
          <p:nvPr/>
        </p:nvPicPr>
        <p:blipFill rotWithShape="1">
          <a:blip r:embed="rId2">
            <a:alphaModFix/>
          </a:blip>
          <a:srcRect l="41018" t="36896" r="10433"/>
          <a:stretch/>
        </p:blipFill>
        <p:spPr>
          <a:xfrm>
            <a:off x="8684432" y="3818501"/>
            <a:ext cx="3507565" cy="30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6"/>
          <p:cNvPicPr preferRelativeResize="0"/>
          <p:nvPr/>
        </p:nvPicPr>
        <p:blipFill rotWithShape="1">
          <a:blip r:embed="rId2">
            <a:alphaModFix/>
          </a:blip>
          <a:srcRect l="48043" t="27446"/>
          <a:stretch/>
        </p:blipFill>
        <p:spPr>
          <a:xfrm rot="10800000">
            <a:off x="3" y="-1"/>
            <a:ext cx="2945531" cy="27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6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6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6"/>
          <p:cNvSpPr txBox="1">
            <a:spLocks noGrp="1"/>
          </p:cNvSpPr>
          <p:nvPr>
            <p:ph type="subTitle" idx="1"/>
          </p:nvPr>
        </p:nvSpPr>
        <p:spPr>
          <a:xfrm>
            <a:off x="951533" y="1472800"/>
            <a:ext cx="90320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6"/>
          <p:cNvSpPr txBox="1">
            <a:spLocks noGrp="1"/>
          </p:cNvSpPr>
          <p:nvPr>
            <p:ph type="subTitle" idx="2"/>
          </p:nvPr>
        </p:nvSpPr>
        <p:spPr>
          <a:xfrm>
            <a:off x="951533" y="1930867"/>
            <a:ext cx="9032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Oswald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37" name="Google Shape;437;p16"/>
          <p:cNvSpPr txBox="1">
            <a:spLocks noGrp="1"/>
          </p:cNvSpPr>
          <p:nvPr>
            <p:ph type="subTitle" idx="3"/>
          </p:nvPr>
        </p:nvSpPr>
        <p:spPr>
          <a:xfrm>
            <a:off x="2209033" y="2722551"/>
            <a:ext cx="90320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6"/>
          <p:cNvSpPr txBox="1">
            <a:spLocks noGrp="1"/>
          </p:cNvSpPr>
          <p:nvPr>
            <p:ph type="subTitle" idx="4"/>
          </p:nvPr>
        </p:nvSpPr>
        <p:spPr>
          <a:xfrm>
            <a:off x="2209033" y="3180617"/>
            <a:ext cx="9032000" cy="1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Oswald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6"/>
          <p:cNvSpPr txBox="1">
            <a:spLocks noGrp="1"/>
          </p:cNvSpPr>
          <p:nvPr>
            <p:ph type="subTitle" idx="5"/>
          </p:nvPr>
        </p:nvSpPr>
        <p:spPr>
          <a:xfrm>
            <a:off x="951533" y="4691100"/>
            <a:ext cx="90320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6"/>
          <p:cNvSpPr txBox="1">
            <a:spLocks noGrp="1"/>
          </p:cNvSpPr>
          <p:nvPr>
            <p:ph type="subTitle" idx="6"/>
          </p:nvPr>
        </p:nvSpPr>
        <p:spPr>
          <a:xfrm>
            <a:off x="951533" y="5149167"/>
            <a:ext cx="9032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Oswald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00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7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10800000" flipH="1">
            <a:off x="1" y="0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rot="10800000" flipH="1">
            <a:off x="6591435" y="2867800"/>
            <a:ext cx="5600568" cy="3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7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7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1290251" y="1862433"/>
            <a:ext cx="4498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1290251" y="2218944"/>
            <a:ext cx="4498800" cy="1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subTitle" idx="3"/>
          </p:nvPr>
        </p:nvSpPr>
        <p:spPr>
          <a:xfrm>
            <a:off x="6402949" y="1862433"/>
            <a:ext cx="4498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4"/>
          </p:nvPr>
        </p:nvSpPr>
        <p:spPr>
          <a:xfrm>
            <a:off x="6402949" y="2218944"/>
            <a:ext cx="4498800" cy="1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5"/>
          </p:nvPr>
        </p:nvSpPr>
        <p:spPr>
          <a:xfrm>
            <a:off x="1290251" y="4069400"/>
            <a:ext cx="4498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6"/>
          </p:nvPr>
        </p:nvSpPr>
        <p:spPr>
          <a:xfrm>
            <a:off x="1290251" y="4437800"/>
            <a:ext cx="4498800" cy="1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7"/>
          <p:cNvSpPr txBox="1">
            <a:spLocks noGrp="1"/>
          </p:cNvSpPr>
          <p:nvPr>
            <p:ph type="subTitle" idx="7"/>
          </p:nvPr>
        </p:nvSpPr>
        <p:spPr>
          <a:xfrm>
            <a:off x="6402949" y="4069400"/>
            <a:ext cx="4498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7"/>
          <p:cNvSpPr txBox="1">
            <a:spLocks noGrp="1"/>
          </p:cNvSpPr>
          <p:nvPr>
            <p:ph type="subTitle" idx="8"/>
          </p:nvPr>
        </p:nvSpPr>
        <p:spPr>
          <a:xfrm>
            <a:off x="6402949" y="4437800"/>
            <a:ext cx="4498800" cy="1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flipH="1">
            <a:off x="585216" y="703360"/>
            <a:ext cx="338069" cy="5452000"/>
            <a:chOff x="8482515" y="527520"/>
            <a:chExt cx="253552" cy="4089000"/>
          </a:xfrm>
        </p:grpSpPr>
        <p:grpSp>
          <p:nvGrpSpPr>
            <p:cNvPr id="455" name="Google Shape;455;p17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456" name="Google Shape;456;p17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17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17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7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7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7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7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7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7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7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7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7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7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7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7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7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7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7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7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7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7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7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7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7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7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7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7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7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7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7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86" name="Google Shape;486;p17"/>
            <p:cNvCxnSpPr/>
            <p:nvPr/>
          </p:nvCxnSpPr>
          <p:spPr>
            <a:xfrm>
              <a:off x="8730565" y="527520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26588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8"/>
          <p:cNvPicPr preferRelativeResize="0"/>
          <p:nvPr/>
        </p:nvPicPr>
        <p:blipFill rotWithShape="1">
          <a:blip r:embed="rId2">
            <a:alphaModFix/>
          </a:blip>
          <a:srcRect l="41018" t="36896" r="10433"/>
          <a:stretch/>
        </p:blipFill>
        <p:spPr>
          <a:xfrm flipH="1">
            <a:off x="8267" y="4266133"/>
            <a:ext cx="2990999" cy="259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8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>
            <a:off x="8651800" y="2"/>
            <a:ext cx="3540200" cy="252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8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flipH="1">
            <a:off x="0" y="2"/>
            <a:ext cx="3540200" cy="252226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8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8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8"/>
          <p:cNvSpPr txBox="1">
            <a:spLocks noGrp="1"/>
          </p:cNvSpPr>
          <p:nvPr>
            <p:ph type="subTitle" idx="1"/>
          </p:nvPr>
        </p:nvSpPr>
        <p:spPr>
          <a:xfrm>
            <a:off x="951533" y="1851300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8"/>
          <p:cNvSpPr txBox="1">
            <a:spLocks noGrp="1"/>
          </p:cNvSpPr>
          <p:nvPr>
            <p:ph type="subTitle" idx="2"/>
          </p:nvPr>
        </p:nvSpPr>
        <p:spPr>
          <a:xfrm>
            <a:off x="951533" y="2219693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8"/>
          <p:cNvSpPr txBox="1">
            <a:spLocks noGrp="1"/>
          </p:cNvSpPr>
          <p:nvPr>
            <p:ph type="subTitle" idx="3"/>
          </p:nvPr>
        </p:nvSpPr>
        <p:spPr>
          <a:xfrm>
            <a:off x="7831833" y="1851300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8"/>
          <p:cNvSpPr txBox="1">
            <a:spLocks noGrp="1"/>
          </p:cNvSpPr>
          <p:nvPr>
            <p:ph type="subTitle" idx="4"/>
          </p:nvPr>
        </p:nvSpPr>
        <p:spPr>
          <a:xfrm>
            <a:off x="7831833" y="2219693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8"/>
          <p:cNvSpPr txBox="1">
            <a:spLocks noGrp="1"/>
          </p:cNvSpPr>
          <p:nvPr>
            <p:ph type="subTitle" idx="5"/>
          </p:nvPr>
        </p:nvSpPr>
        <p:spPr>
          <a:xfrm>
            <a:off x="4391400" y="1851300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6"/>
          </p:nvPr>
        </p:nvSpPr>
        <p:spPr>
          <a:xfrm>
            <a:off x="4391400" y="2219693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7"/>
          </p:nvPr>
        </p:nvSpPr>
        <p:spPr>
          <a:xfrm>
            <a:off x="951533" y="4070053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subTitle" idx="8"/>
          </p:nvPr>
        </p:nvSpPr>
        <p:spPr>
          <a:xfrm>
            <a:off x="951533" y="4438460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8"/>
          <p:cNvSpPr txBox="1">
            <a:spLocks noGrp="1"/>
          </p:cNvSpPr>
          <p:nvPr>
            <p:ph type="subTitle" idx="9"/>
          </p:nvPr>
        </p:nvSpPr>
        <p:spPr>
          <a:xfrm>
            <a:off x="7831833" y="4070053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8"/>
          <p:cNvSpPr txBox="1">
            <a:spLocks noGrp="1"/>
          </p:cNvSpPr>
          <p:nvPr>
            <p:ph type="subTitle" idx="13"/>
          </p:nvPr>
        </p:nvSpPr>
        <p:spPr>
          <a:xfrm>
            <a:off x="7831833" y="4438460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8"/>
          <p:cNvSpPr txBox="1">
            <a:spLocks noGrp="1"/>
          </p:cNvSpPr>
          <p:nvPr>
            <p:ph type="subTitle" idx="14"/>
          </p:nvPr>
        </p:nvSpPr>
        <p:spPr>
          <a:xfrm>
            <a:off x="4391400" y="4070053"/>
            <a:ext cx="34092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swald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8"/>
          <p:cNvSpPr txBox="1">
            <a:spLocks noGrp="1"/>
          </p:cNvSpPr>
          <p:nvPr>
            <p:ph type="subTitle" idx="15"/>
          </p:nvPr>
        </p:nvSpPr>
        <p:spPr>
          <a:xfrm>
            <a:off x="4391684" y="4438460"/>
            <a:ext cx="34092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swald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2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8C61-A448-4617-BA3F-EDE1D48C8509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19"/>
          <p:cNvPicPr preferRelativeResize="0"/>
          <p:nvPr/>
        </p:nvPicPr>
        <p:blipFill rotWithShape="1">
          <a:blip r:embed="rId2">
            <a:alphaModFix/>
          </a:blip>
          <a:srcRect l="41018" t="36896" r="10433"/>
          <a:stretch/>
        </p:blipFill>
        <p:spPr>
          <a:xfrm>
            <a:off x="7773268" y="3028934"/>
            <a:ext cx="4418731" cy="382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9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flipH="1">
            <a:off x="0" y="-35034"/>
            <a:ext cx="3540200" cy="252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9"/>
          <p:cNvPicPr preferRelativeResize="0"/>
          <p:nvPr/>
        </p:nvPicPr>
        <p:blipFill rotWithShape="1">
          <a:blip r:embed="rId4">
            <a:alphaModFix amt="70000"/>
          </a:blip>
          <a:srcRect t="27471" r="40971" b="4782"/>
          <a:stretch/>
        </p:blipFill>
        <p:spPr>
          <a:xfrm>
            <a:off x="1" y="4705060"/>
            <a:ext cx="2848927" cy="21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9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51533" y="2806700"/>
            <a:ext cx="5754800" cy="217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9"/>
          <p:cNvSpPr txBox="1">
            <a:spLocks noGrp="1"/>
          </p:cNvSpPr>
          <p:nvPr>
            <p:ph type="subTitle" idx="1"/>
          </p:nvPr>
        </p:nvSpPr>
        <p:spPr>
          <a:xfrm>
            <a:off x="955931" y="4983967"/>
            <a:ext cx="57508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9"/>
          <p:cNvSpPr>
            <a:spLocks noGrp="1"/>
          </p:cNvSpPr>
          <p:nvPr>
            <p:ph type="pic" idx="2"/>
          </p:nvPr>
        </p:nvSpPr>
        <p:spPr>
          <a:xfrm>
            <a:off x="6920133" y="1114800"/>
            <a:ext cx="3740000" cy="4628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3" name="Google Shape;513;p19"/>
          <p:cNvGrpSpPr/>
          <p:nvPr/>
        </p:nvGrpSpPr>
        <p:grpSpPr>
          <a:xfrm>
            <a:off x="11265408" y="707151"/>
            <a:ext cx="338069" cy="5452000"/>
            <a:chOff x="8482515" y="530363"/>
            <a:chExt cx="253552" cy="4089000"/>
          </a:xfrm>
        </p:grpSpPr>
        <p:grpSp>
          <p:nvGrpSpPr>
            <p:cNvPr id="514" name="Google Shape;514;p19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515" name="Google Shape;515;p19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9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9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9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9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9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9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9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9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9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9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9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9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9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9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9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9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9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9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9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9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9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9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9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9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9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9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9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9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9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45" name="Google Shape;545;p19"/>
            <p:cNvCxnSpPr/>
            <p:nvPr/>
          </p:nvCxnSpPr>
          <p:spPr>
            <a:xfrm>
              <a:off x="8730565" y="530363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72007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20"/>
          <p:cNvPicPr preferRelativeResize="0"/>
          <p:nvPr/>
        </p:nvPicPr>
        <p:blipFill rotWithShape="1">
          <a:blip r:embed="rId2">
            <a:alphaModFix amt="50000"/>
          </a:blip>
          <a:srcRect l="48159" b="44595"/>
          <a:stretch/>
        </p:blipFill>
        <p:spPr>
          <a:xfrm flipH="1">
            <a:off x="1" y="-35033"/>
            <a:ext cx="3967633" cy="28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0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550" name="Google Shape;550;p20"/>
          <p:cNvSpPr txBox="1">
            <a:spLocks noGrp="1"/>
          </p:cNvSpPr>
          <p:nvPr>
            <p:ph type="body" idx="1"/>
          </p:nvPr>
        </p:nvSpPr>
        <p:spPr>
          <a:xfrm>
            <a:off x="951533" y="1650067"/>
            <a:ext cx="6014400" cy="23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1"/>
          <p:cNvPicPr preferRelativeResize="0"/>
          <p:nvPr/>
        </p:nvPicPr>
        <p:blipFill rotWithShape="1">
          <a:blip r:embed="rId2">
            <a:alphaModFix amt="70000"/>
          </a:blip>
          <a:srcRect t="27471" r="40971" b="4782"/>
          <a:stretch/>
        </p:blipFill>
        <p:spPr>
          <a:xfrm flipH="1">
            <a:off x="7202501" y="3067432"/>
            <a:ext cx="4989503" cy="381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1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flipH="1">
            <a:off x="0" y="-35034"/>
            <a:ext cx="3540200" cy="252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1"/>
          <p:cNvPicPr preferRelativeResize="0"/>
          <p:nvPr/>
        </p:nvPicPr>
        <p:blipFill rotWithShape="1">
          <a:blip r:embed="rId2">
            <a:alphaModFix amt="70000"/>
          </a:blip>
          <a:srcRect t="27471" r="40971" b="4782"/>
          <a:stretch/>
        </p:blipFill>
        <p:spPr>
          <a:xfrm>
            <a:off x="1" y="4705060"/>
            <a:ext cx="2848927" cy="21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1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1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45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557" name="Google Shape;557;p21"/>
          <p:cNvSpPr txBox="1">
            <a:spLocks noGrp="1"/>
          </p:cNvSpPr>
          <p:nvPr>
            <p:ph type="body" idx="1"/>
          </p:nvPr>
        </p:nvSpPr>
        <p:spPr>
          <a:xfrm>
            <a:off x="951533" y="1650067"/>
            <a:ext cx="10288800" cy="33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6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637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22"/>
          <p:cNvPicPr preferRelativeResize="0"/>
          <p:nvPr/>
        </p:nvPicPr>
        <p:blipFill rotWithShape="1">
          <a:blip r:embed="rId2">
            <a:alphaModFix amt="70000"/>
          </a:blip>
          <a:srcRect t="27471" r="40971" b="4782"/>
          <a:stretch/>
        </p:blipFill>
        <p:spPr>
          <a:xfrm flipH="1">
            <a:off x="7202501" y="3067432"/>
            <a:ext cx="4989503" cy="381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2"/>
          <p:cNvPicPr preferRelativeResize="0"/>
          <p:nvPr/>
        </p:nvPicPr>
        <p:blipFill rotWithShape="1">
          <a:blip r:embed="rId3">
            <a:alphaModFix amt="40000"/>
          </a:blip>
          <a:srcRect l="48159" b="44595"/>
          <a:stretch/>
        </p:blipFill>
        <p:spPr>
          <a:xfrm rot="10800000">
            <a:off x="0" y="4362404"/>
            <a:ext cx="3540200" cy="252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2"/>
          <p:cNvPicPr preferRelativeResize="0"/>
          <p:nvPr/>
        </p:nvPicPr>
        <p:blipFill rotWithShape="1">
          <a:blip r:embed="rId4">
            <a:alphaModFix/>
          </a:blip>
          <a:srcRect l="41944" t="35794" r="6432"/>
          <a:stretch/>
        </p:blipFill>
        <p:spPr>
          <a:xfrm rot="10800000">
            <a:off x="-1" y="-35034"/>
            <a:ext cx="2319935" cy="1923567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2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2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subTitle" idx="1"/>
          </p:nvPr>
        </p:nvSpPr>
        <p:spPr>
          <a:xfrm>
            <a:off x="1241633" y="2594767"/>
            <a:ext cx="5838800" cy="2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mo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65" name="Google Shape;565;p22"/>
          <p:cNvSpPr>
            <a:spLocks noGrp="1"/>
          </p:cNvSpPr>
          <p:nvPr>
            <p:ph type="pic" idx="2"/>
          </p:nvPr>
        </p:nvSpPr>
        <p:spPr>
          <a:xfrm>
            <a:off x="7194491" y="1866567"/>
            <a:ext cx="3756000" cy="3889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66" name="Google Shape;566;p22"/>
          <p:cNvGrpSpPr/>
          <p:nvPr/>
        </p:nvGrpSpPr>
        <p:grpSpPr>
          <a:xfrm flipH="1">
            <a:off x="585454" y="703360"/>
            <a:ext cx="338069" cy="5452000"/>
            <a:chOff x="8482515" y="527520"/>
            <a:chExt cx="253552" cy="4089000"/>
          </a:xfrm>
        </p:grpSpPr>
        <p:grpSp>
          <p:nvGrpSpPr>
            <p:cNvPr id="567" name="Google Shape;567;p22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568" name="Google Shape;568;p22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2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2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2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2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2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2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2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2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7" name="Google Shape;577;p22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8" name="Google Shape;578;p22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22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22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22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22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22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22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22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22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22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22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22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22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22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22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2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2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2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2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2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98" name="Google Shape;598;p22"/>
            <p:cNvCxnSpPr/>
            <p:nvPr/>
          </p:nvCxnSpPr>
          <p:spPr>
            <a:xfrm>
              <a:off x="8730565" y="527520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69050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3"/>
          <p:cNvPicPr preferRelativeResize="0"/>
          <p:nvPr/>
        </p:nvPicPr>
        <p:blipFill rotWithShape="1">
          <a:blip r:embed="rId2">
            <a:alphaModFix/>
          </a:blip>
          <a:srcRect l="3436" r="3436"/>
          <a:stretch/>
        </p:blipFill>
        <p:spPr>
          <a:xfrm>
            <a:off x="8109399" y="3935441"/>
            <a:ext cx="4082592" cy="29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flipH="1">
            <a:off x="0" y="-35034"/>
            <a:ext cx="3540200" cy="252226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3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3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4" name="Google Shape;604;p23"/>
          <p:cNvGrpSpPr/>
          <p:nvPr/>
        </p:nvGrpSpPr>
        <p:grpSpPr>
          <a:xfrm flipH="1">
            <a:off x="585454" y="703360"/>
            <a:ext cx="338069" cy="5452000"/>
            <a:chOff x="8482515" y="527520"/>
            <a:chExt cx="253552" cy="4089000"/>
          </a:xfrm>
        </p:grpSpPr>
        <p:grpSp>
          <p:nvGrpSpPr>
            <p:cNvPr id="605" name="Google Shape;605;p23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606" name="Google Shape;606;p23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23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23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23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23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23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23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23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23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23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23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23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23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23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23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23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23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23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23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23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23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23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23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23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23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23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23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23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23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23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36" name="Google Shape;636;p23"/>
            <p:cNvCxnSpPr/>
            <p:nvPr/>
          </p:nvCxnSpPr>
          <p:spPr>
            <a:xfrm>
              <a:off x="8730565" y="527520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6133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24"/>
          <p:cNvPicPr preferRelativeResize="0"/>
          <p:nvPr/>
        </p:nvPicPr>
        <p:blipFill rotWithShape="1">
          <a:blip r:embed="rId2">
            <a:alphaModFix/>
          </a:blip>
          <a:srcRect l="3441" t="24414" r="35103"/>
          <a:stretch/>
        </p:blipFill>
        <p:spPr>
          <a:xfrm rot="5400000" flipH="1">
            <a:off x="-383967" y="3164133"/>
            <a:ext cx="4265636" cy="34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4"/>
          <p:cNvPicPr preferRelativeResize="0"/>
          <p:nvPr/>
        </p:nvPicPr>
        <p:blipFill rotWithShape="1">
          <a:blip r:embed="rId3">
            <a:alphaModFix amt="30000"/>
          </a:blip>
          <a:srcRect l="48159" b="44595"/>
          <a:stretch/>
        </p:blipFill>
        <p:spPr>
          <a:xfrm rot="10800000" flipH="1">
            <a:off x="6613867" y="2867800"/>
            <a:ext cx="5600568" cy="39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4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4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2" name="Google Shape;642;p24"/>
          <p:cNvGrpSpPr/>
          <p:nvPr/>
        </p:nvGrpSpPr>
        <p:grpSpPr>
          <a:xfrm>
            <a:off x="584000" y="5886803"/>
            <a:ext cx="11024000" cy="341200"/>
            <a:chOff x="438000" y="4354925"/>
            <a:chExt cx="8268000" cy="255900"/>
          </a:xfrm>
        </p:grpSpPr>
        <p:cxnSp>
          <p:nvCxnSpPr>
            <p:cNvPr id="643" name="Google Shape;643;p24"/>
            <p:cNvCxnSpPr/>
            <p:nvPr/>
          </p:nvCxnSpPr>
          <p:spPr>
            <a:xfrm>
              <a:off x="443350" y="4354925"/>
              <a:ext cx="0" cy="25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44" name="Google Shape;644;p24"/>
            <p:cNvGrpSpPr/>
            <p:nvPr/>
          </p:nvGrpSpPr>
          <p:grpSpPr>
            <a:xfrm>
              <a:off x="438000" y="4354925"/>
              <a:ext cx="8268000" cy="255900"/>
              <a:chOff x="438000" y="4354925"/>
              <a:chExt cx="8268000" cy="255900"/>
            </a:xfrm>
          </p:grpSpPr>
          <p:cxnSp>
            <p:nvCxnSpPr>
              <p:cNvPr id="645" name="Google Shape;645;p24"/>
              <p:cNvCxnSpPr/>
              <p:nvPr/>
            </p:nvCxnSpPr>
            <p:spPr>
              <a:xfrm>
                <a:off x="438000" y="4603970"/>
                <a:ext cx="8268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24"/>
              <p:cNvCxnSpPr/>
              <p:nvPr/>
            </p:nvCxnSpPr>
            <p:spPr>
              <a:xfrm>
                <a:off x="61187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24"/>
              <p:cNvCxnSpPr/>
              <p:nvPr/>
            </p:nvCxnSpPr>
            <p:spPr>
              <a:xfrm>
                <a:off x="780392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24"/>
              <p:cNvCxnSpPr/>
              <p:nvPr/>
            </p:nvCxnSpPr>
            <p:spPr>
              <a:xfrm>
                <a:off x="948908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24"/>
              <p:cNvCxnSpPr/>
              <p:nvPr/>
            </p:nvCxnSpPr>
            <p:spPr>
              <a:xfrm>
                <a:off x="111742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24"/>
              <p:cNvCxnSpPr/>
              <p:nvPr/>
            </p:nvCxnSpPr>
            <p:spPr>
              <a:xfrm>
                <a:off x="1285933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24"/>
              <p:cNvCxnSpPr/>
              <p:nvPr/>
            </p:nvCxnSpPr>
            <p:spPr>
              <a:xfrm>
                <a:off x="14544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24"/>
              <p:cNvCxnSpPr/>
              <p:nvPr/>
            </p:nvCxnSpPr>
            <p:spPr>
              <a:xfrm>
                <a:off x="16229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24"/>
              <p:cNvCxnSpPr/>
              <p:nvPr/>
            </p:nvCxnSpPr>
            <p:spPr>
              <a:xfrm>
                <a:off x="17914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24"/>
              <p:cNvCxnSpPr/>
              <p:nvPr/>
            </p:nvCxnSpPr>
            <p:spPr>
              <a:xfrm>
                <a:off x="19600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24"/>
              <p:cNvCxnSpPr/>
              <p:nvPr/>
            </p:nvCxnSpPr>
            <p:spPr>
              <a:xfrm>
                <a:off x="2128516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24"/>
              <p:cNvCxnSpPr/>
              <p:nvPr/>
            </p:nvCxnSpPr>
            <p:spPr>
              <a:xfrm>
                <a:off x="22970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24"/>
              <p:cNvCxnSpPr/>
              <p:nvPr/>
            </p:nvCxnSpPr>
            <p:spPr>
              <a:xfrm>
                <a:off x="24655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24"/>
              <p:cNvCxnSpPr/>
              <p:nvPr/>
            </p:nvCxnSpPr>
            <p:spPr>
              <a:xfrm>
                <a:off x="26340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24"/>
              <p:cNvCxnSpPr/>
              <p:nvPr/>
            </p:nvCxnSpPr>
            <p:spPr>
              <a:xfrm>
                <a:off x="28025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24"/>
              <p:cNvCxnSpPr/>
              <p:nvPr/>
            </p:nvCxnSpPr>
            <p:spPr>
              <a:xfrm>
                <a:off x="2971099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24"/>
              <p:cNvCxnSpPr/>
              <p:nvPr/>
            </p:nvCxnSpPr>
            <p:spPr>
              <a:xfrm>
                <a:off x="31396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24"/>
              <p:cNvCxnSpPr/>
              <p:nvPr/>
            </p:nvCxnSpPr>
            <p:spPr>
              <a:xfrm>
                <a:off x="33081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24"/>
              <p:cNvCxnSpPr/>
              <p:nvPr/>
            </p:nvCxnSpPr>
            <p:spPr>
              <a:xfrm>
                <a:off x="34766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24"/>
              <p:cNvCxnSpPr/>
              <p:nvPr/>
            </p:nvCxnSpPr>
            <p:spPr>
              <a:xfrm>
                <a:off x="36451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24"/>
              <p:cNvCxnSpPr/>
              <p:nvPr/>
            </p:nvCxnSpPr>
            <p:spPr>
              <a:xfrm>
                <a:off x="381368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24"/>
              <p:cNvCxnSpPr/>
              <p:nvPr/>
            </p:nvCxnSpPr>
            <p:spPr>
              <a:xfrm>
                <a:off x="39822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24"/>
              <p:cNvCxnSpPr/>
              <p:nvPr/>
            </p:nvCxnSpPr>
            <p:spPr>
              <a:xfrm>
                <a:off x="415071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24"/>
              <p:cNvCxnSpPr/>
              <p:nvPr/>
            </p:nvCxnSpPr>
            <p:spPr>
              <a:xfrm>
                <a:off x="431923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24"/>
              <p:cNvCxnSpPr/>
              <p:nvPr/>
            </p:nvCxnSpPr>
            <p:spPr>
              <a:xfrm>
                <a:off x="44877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24"/>
              <p:cNvCxnSpPr/>
              <p:nvPr/>
            </p:nvCxnSpPr>
            <p:spPr>
              <a:xfrm>
                <a:off x="465626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24"/>
              <p:cNvCxnSpPr/>
              <p:nvPr/>
            </p:nvCxnSpPr>
            <p:spPr>
              <a:xfrm>
                <a:off x="48247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24"/>
              <p:cNvCxnSpPr/>
              <p:nvPr/>
            </p:nvCxnSpPr>
            <p:spPr>
              <a:xfrm>
                <a:off x="49932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24"/>
              <p:cNvCxnSpPr/>
              <p:nvPr/>
            </p:nvCxnSpPr>
            <p:spPr>
              <a:xfrm>
                <a:off x="51618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24"/>
              <p:cNvCxnSpPr/>
              <p:nvPr/>
            </p:nvCxnSpPr>
            <p:spPr>
              <a:xfrm>
                <a:off x="53303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24"/>
              <p:cNvCxnSpPr/>
              <p:nvPr/>
            </p:nvCxnSpPr>
            <p:spPr>
              <a:xfrm>
                <a:off x="549884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24"/>
              <p:cNvCxnSpPr/>
              <p:nvPr/>
            </p:nvCxnSpPr>
            <p:spPr>
              <a:xfrm>
                <a:off x="56673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24"/>
              <p:cNvCxnSpPr/>
              <p:nvPr/>
            </p:nvCxnSpPr>
            <p:spPr>
              <a:xfrm>
                <a:off x="58358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24"/>
              <p:cNvCxnSpPr/>
              <p:nvPr/>
            </p:nvCxnSpPr>
            <p:spPr>
              <a:xfrm>
                <a:off x="60044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24"/>
              <p:cNvCxnSpPr/>
              <p:nvPr/>
            </p:nvCxnSpPr>
            <p:spPr>
              <a:xfrm>
                <a:off x="61729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24"/>
              <p:cNvCxnSpPr/>
              <p:nvPr/>
            </p:nvCxnSpPr>
            <p:spPr>
              <a:xfrm>
                <a:off x="634143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24"/>
              <p:cNvCxnSpPr/>
              <p:nvPr/>
            </p:nvCxnSpPr>
            <p:spPr>
              <a:xfrm>
                <a:off x="65099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4"/>
              <p:cNvCxnSpPr/>
              <p:nvPr/>
            </p:nvCxnSpPr>
            <p:spPr>
              <a:xfrm>
                <a:off x="66784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4"/>
              <p:cNvCxnSpPr/>
              <p:nvPr/>
            </p:nvCxnSpPr>
            <p:spPr>
              <a:xfrm>
                <a:off x="68469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4"/>
              <p:cNvCxnSpPr/>
              <p:nvPr/>
            </p:nvCxnSpPr>
            <p:spPr>
              <a:xfrm>
                <a:off x="70155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4"/>
              <p:cNvCxnSpPr/>
              <p:nvPr/>
            </p:nvCxnSpPr>
            <p:spPr>
              <a:xfrm>
                <a:off x="718401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4"/>
              <p:cNvCxnSpPr/>
              <p:nvPr/>
            </p:nvCxnSpPr>
            <p:spPr>
              <a:xfrm>
                <a:off x="73525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4"/>
              <p:cNvCxnSpPr/>
              <p:nvPr/>
            </p:nvCxnSpPr>
            <p:spPr>
              <a:xfrm>
                <a:off x="75210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4"/>
              <p:cNvCxnSpPr/>
              <p:nvPr/>
            </p:nvCxnSpPr>
            <p:spPr>
              <a:xfrm>
                <a:off x="76895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24"/>
              <p:cNvCxnSpPr/>
              <p:nvPr/>
            </p:nvCxnSpPr>
            <p:spPr>
              <a:xfrm>
                <a:off x="78580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24"/>
              <p:cNvCxnSpPr/>
              <p:nvPr/>
            </p:nvCxnSpPr>
            <p:spPr>
              <a:xfrm>
                <a:off x="802659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4"/>
              <p:cNvCxnSpPr/>
              <p:nvPr/>
            </p:nvCxnSpPr>
            <p:spPr>
              <a:xfrm>
                <a:off x="81951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4"/>
              <p:cNvCxnSpPr/>
              <p:nvPr/>
            </p:nvCxnSpPr>
            <p:spPr>
              <a:xfrm>
                <a:off x="83636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4"/>
              <p:cNvCxnSpPr/>
              <p:nvPr/>
            </p:nvCxnSpPr>
            <p:spPr>
              <a:xfrm>
                <a:off x="85321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24"/>
              <p:cNvCxnSpPr/>
              <p:nvPr/>
            </p:nvCxnSpPr>
            <p:spPr>
              <a:xfrm>
                <a:off x="87006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548054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25"/>
          <p:cNvPicPr preferRelativeResize="0"/>
          <p:nvPr/>
        </p:nvPicPr>
        <p:blipFill rotWithShape="1">
          <a:blip r:embed="rId2">
            <a:alphaModFix amt="30000"/>
          </a:blip>
          <a:srcRect l="48159" b="44595"/>
          <a:stretch/>
        </p:blipFill>
        <p:spPr>
          <a:xfrm>
            <a:off x="6591435" y="0"/>
            <a:ext cx="5600568" cy="39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5"/>
          <p:cNvPicPr preferRelativeResize="0"/>
          <p:nvPr/>
        </p:nvPicPr>
        <p:blipFill rotWithShape="1">
          <a:blip r:embed="rId2">
            <a:alphaModFix amt="30000"/>
          </a:blip>
          <a:srcRect l="48159" b="44595"/>
          <a:stretch/>
        </p:blipFill>
        <p:spPr>
          <a:xfrm flipH="1">
            <a:off x="0" y="4"/>
            <a:ext cx="3540200" cy="252226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25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5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9674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26"/>
          <p:cNvPicPr preferRelativeResize="0"/>
          <p:nvPr/>
        </p:nvPicPr>
        <p:blipFill rotWithShape="1">
          <a:blip r:embed="rId2">
            <a:alphaModFix/>
          </a:blip>
          <a:srcRect l="4783" t="27578" r="32363"/>
          <a:stretch/>
        </p:blipFill>
        <p:spPr>
          <a:xfrm rot="10800000">
            <a:off x="7368233" y="-1"/>
            <a:ext cx="4854267" cy="372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26"/>
          <p:cNvPicPr preferRelativeResize="0"/>
          <p:nvPr/>
        </p:nvPicPr>
        <p:blipFill rotWithShape="1">
          <a:blip r:embed="rId3">
            <a:alphaModFix amt="50000"/>
          </a:blip>
          <a:srcRect l="48159" b="44595"/>
          <a:stretch/>
        </p:blipFill>
        <p:spPr>
          <a:xfrm rot="10800000">
            <a:off x="1" y="2798202"/>
            <a:ext cx="5698265" cy="4059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26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721200" cy="12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1"/>
          </p:nvPr>
        </p:nvSpPr>
        <p:spPr>
          <a:xfrm>
            <a:off x="954567" y="1757433"/>
            <a:ext cx="47180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/>
          <p:nvPr/>
        </p:nvSpPr>
        <p:spPr>
          <a:xfrm>
            <a:off x="4128567" y="5517200"/>
            <a:ext cx="71120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CREDITS: This presentation template was created by </a:t>
            </a:r>
            <a:r>
              <a:rPr lang="en" sz="1333" b="1" u="sng">
                <a:solidFill>
                  <a:schemeClr val="lt2"/>
                </a:solidFill>
                <a:latin typeface="Space Mono"/>
                <a:ea typeface="Space Mono"/>
                <a:cs typeface="Space Mono"/>
                <a:sym typeface="Space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, including icons by </a:t>
            </a:r>
            <a:r>
              <a:rPr lang="en" sz="1333" b="1" u="sng">
                <a:solidFill>
                  <a:schemeClr val="lt2"/>
                </a:solidFill>
                <a:latin typeface="Space Mono"/>
                <a:ea typeface="Space Mono"/>
                <a:cs typeface="Space Mono"/>
                <a:sym typeface="Space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2"/>
                </a:solidFill>
                <a:latin typeface="Space Mono"/>
                <a:ea typeface="Space Mono"/>
                <a:cs typeface="Space Mono"/>
                <a:sym typeface="Space Mono"/>
              </a:rPr>
              <a:t> </a:t>
            </a:r>
            <a:r>
              <a:rPr lang="en" sz="1333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and infographics &amp; images by </a:t>
            </a:r>
            <a:r>
              <a:rPr lang="en" sz="1333" b="1" u="sng">
                <a:solidFill>
                  <a:schemeClr val="lt2"/>
                </a:solidFill>
                <a:latin typeface="Space Mono"/>
                <a:ea typeface="Space Mono"/>
                <a:cs typeface="Space Mono"/>
                <a:sym typeface="Space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u="sng">
              <a:solidFill>
                <a:schemeClr val="lt2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grpSp>
        <p:nvGrpSpPr>
          <p:cNvPr id="707" name="Google Shape;707;p26"/>
          <p:cNvGrpSpPr/>
          <p:nvPr/>
        </p:nvGrpSpPr>
        <p:grpSpPr>
          <a:xfrm>
            <a:off x="11268203" y="707141"/>
            <a:ext cx="338069" cy="5452000"/>
            <a:chOff x="8482515" y="530356"/>
            <a:chExt cx="253552" cy="4089000"/>
          </a:xfrm>
        </p:grpSpPr>
        <p:cxnSp>
          <p:nvCxnSpPr>
            <p:cNvPr id="708" name="Google Shape;708;p26"/>
            <p:cNvCxnSpPr/>
            <p:nvPr/>
          </p:nvCxnSpPr>
          <p:spPr>
            <a:xfrm>
              <a:off x="8730565" y="530356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09" name="Google Shape;709;p26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710" name="Google Shape;710;p26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26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6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6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6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6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6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6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6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6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6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6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26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26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6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6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6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6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6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6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6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6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6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6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6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6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6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6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6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6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173015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27"/>
          <p:cNvPicPr preferRelativeResize="0"/>
          <p:nvPr/>
        </p:nvPicPr>
        <p:blipFill rotWithShape="1">
          <a:blip r:embed="rId2">
            <a:alphaModFix/>
          </a:blip>
          <a:srcRect l="4783" t="27578" r="32363"/>
          <a:stretch/>
        </p:blipFill>
        <p:spPr>
          <a:xfrm flipH="1">
            <a:off x="7337733" y="3129034"/>
            <a:ext cx="4854267" cy="372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7"/>
          <p:cNvPicPr preferRelativeResize="0"/>
          <p:nvPr/>
        </p:nvPicPr>
        <p:blipFill rotWithShape="1">
          <a:blip r:embed="rId3">
            <a:alphaModFix amt="50000"/>
          </a:blip>
          <a:srcRect l="48159" b="44595"/>
          <a:stretch/>
        </p:blipFill>
        <p:spPr>
          <a:xfrm flipH="1">
            <a:off x="1" y="1"/>
            <a:ext cx="6862065" cy="488896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7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" name="Google Shape;744;p27"/>
          <p:cNvGrpSpPr/>
          <p:nvPr/>
        </p:nvGrpSpPr>
        <p:grpSpPr>
          <a:xfrm>
            <a:off x="11268203" y="707141"/>
            <a:ext cx="338069" cy="5452000"/>
            <a:chOff x="8482515" y="530356"/>
            <a:chExt cx="253552" cy="4089000"/>
          </a:xfrm>
        </p:grpSpPr>
        <p:cxnSp>
          <p:nvCxnSpPr>
            <p:cNvPr id="745" name="Google Shape;745;p27"/>
            <p:cNvCxnSpPr/>
            <p:nvPr/>
          </p:nvCxnSpPr>
          <p:spPr>
            <a:xfrm>
              <a:off x="8730565" y="530356"/>
              <a:ext cx="0" cy="4089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6" name="Google Shape;746;p27"/>
            <p:cNvGrpSpPr/>
            <p:nvPr/>
          </p:nvGrpSpPr>
          <p:grpSpPr>
            <a:xfrm>
              <a:off x="8482515" y="534120"/>
              <a:ext cx="253552" cy="4079835"/>
              <a:chOff x="8430776" y="534120"/>
              <a:chExt cx="381453" cy="4079835"/>
            </a:xfrm>
          </p:grpSpPr>
          <p:cxnSp>
            <p:nvCxnSpPr>
              <p:cNvPr id="747" name="Google Shape;747;p27"/>
              <p:cNvCxnSpPr/>
              <p:nvPr/>
            </p:nvCxnSpPr>
            <p:spPr>
              <a:xfrm>
                <a:off x="8593529" y="67981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27"/>
              <p:cNvCxnSpPr/>
              <p:nvPr/>
            </p:nvCxnSpPr>
            <p:spPr>
              <a:xfrm>
                <a:off x="8593529" y="82012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27"/>
              <p:cNvCxnSpPr/>
              <p:nvPr/>
            </p:nvCxnSpPr>
            <p:spPr>
              <a:xfrm>
                <a:off x="8593529" y="96043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27"/>
              <p:cNvCxnSpPr/>
              <p:nvPr/>
            </p:nvCxnSpPr>
            <p:spPr>
              <a:xfrm>
                <a:off x="8593529" y="110075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27"/>
              <p:cNvCxnSpPr/>
              <p:nvPr/>
            </p:nvCxnSpPr>
            <p:spPr>
              <a:xfrm>
                <a:off x="8430776" y="1241065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27"/>
              <p:cNvCxnSpPr/>
              <p:nvPr/>
            </p:nvCxnSpPr>
            <p:spPr>
              <a:xfrm>
                <a:off x="8593529" y="138137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7"/>
              <p:cNvCxnSpPr/>
              <p:nvPr/>
            </p:nvCxnSpPr>
            <p:spPr>
              <a:xfrm>
                <a:off x="8593529" y="152169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7"/>
              <p:cNvCxnSpPr/>
              <p:nvPr/>
            </p:nvCxnSpPr>
            <p:spPr>
              <a:xfrm>
                <a:off x="8593529" y="166200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7"/>
              <p:cNvCxnSpPr/>
              <p:nvPr/>
            </p:nvCxnSpPr>
            <p:spPr>
              <a:xfrm>
                <a:off x="8593529" y="180231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7"/>
              <p:cNvCxnSpPr/>
              <p:nvPr/>
            </p:nvCxnSpPr>
            <p:spPr>
              <a:xfrm>
                <a:off x="8430776" y="194262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7"/>
              <p:cNvCxnSpPr/>
              <p:nvPr/>
            </p:nvCxnSpPr>
            <p:spPr>
              <a:xfrm>
                <a:off x="8593529" y="208294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7"/>
              <p:cNvCxnSpPr/>
              <p:nvPr/>
            </p:nvCxnSpPr>
            <p:spPr>
              <a:xfrm>
                <a:off x="8593529" y="22232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7"/>
              <p:cNvCxnSpPr/>
              <p:nvPr/>
            </p:nvCxnSpPr>
            <p:spPr>
              <a:xfrm>
                <a:off x="8593529" y="2363568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7"/>
              <p:cNvCxnSpPr/>
              <p:nvPr/>
            </p:nvCxnSpPr>
            <p:spPr>
              <a:xfrm>
                <a:off x="8593529" y="2503881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7"/>
              <p:cNvCxnSpPr/>
              <p:nvPr/>
            </p:nvCxnSpPr>
            <p:spPr>
              <a:xfrm>
                <a:off x="8430776" y="2644194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7"/>
              <p:cNvCxnSpPr/>
              <p:nvPr/>
            </p:nvCxnSpPr>
            <p:spPr>
              <a:xfrm>
                <a:off x="8593529" y="278450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27"/>
              <p:cNvCxnSpPr/>
              <p:nvPr/>
            </p:nvCxnSpPr>
            <p:spPr>
              <a:xfrm>
                <a:off x="8593529" y="292482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27"/>
              <p:cNvCxnSpPr/>
              <p:nvPr/>
            </p:nvCxnSpPr>
            <p:spPr>
              <a:xfrm>
                <a:off x="8593529" y="3065133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7"/>
              <p:cNvCxnSpPr/>
              <p:nvPr/>
            </p:nvCxnSpPr>
            <p:spPr>
              <a:xfrm>
                <a:off x="8593529" y="320544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7"/>
              <p:cNvCxnSpPr/>
              <p:nvPr/>
            </p:nvCxnSpPr>
            <p:spPr>
              <a:xfrm>
                <a:off x="8430776" y="3345759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7"/>
              <p:cNvCxnSpPr/>
              <p:nvPr/>
            </p:nvCxnSpPr>
            <p:spPr>
              <a:xfrm>
                <a:off x="8593529" y="348607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7"/>
              <p:cNvCxnSpPr/>
              <p:nvPr/>
            </p:nvCxnSpPr>
            <p:spPr>
              <a:xfrm>
                <a:off x="8593529" y="3626384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7"/>
              <p:cNvCxnSpPr/>
              <p:nvPr/>
            </p:nvCxnSpPr>
            <p:spPr>
              <a:xfrm>
                <a:off x="8593529" y="3766697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7"/>
              <p:cNvCxnSpPr/>
              <p:nvPr/>
            </p:nvCxnSpPr>
            <p:spPr>
              <a:xfrm>
                <a:off x="8593529" y="3907010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7"/>
              <p:cNvCxnSpPr/>
              <p:nvPr/>
            </p:nvCxnSpPr>
            <p:spPr>
              <a:xfrm>
                <a:off x="8430776" y="4047323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7"/>
              <p:cNvCxnSpPr/>
              <p:nvPr/>
            </p:nvCxnSpPr>
            <p:spPr>
              <a:xfrm>
                <a:off x="8593529" y="4187636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7"/>
              <p:cNvCxnSpPr/>
              <p:nvPr/>
            </p:nvCxnSpPr>
            <p:spPr>
              <a:xfrm>
                <a:off x="8593529" y="4327949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7"/>
              <p:cNvCxnSpPr/>
              <p:nvPr/>
            </p:nvCxnSpPr>
            <p:spPr>
              <a:xfrm>
                <a:off x="8593529" y="4468262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7"/>
              <p:cNvCxnSpPr/>
              <p:nvPr/>
            </p:nvCxnSpPr>
            <p:spPr>
              <a:xfrm>
                <a:off x="8430776" y="534120"/>
                <a:ext cx="38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7"/>
              <p:cNvCxnSpPr/>
              <p:nvPr/>
            </p:nvCxnSpPr>
            <p:spPr>
              <a:xfrm>
                <a:off x="8593529" y="4613955"/>
                <a:ext cx="218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18663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28"/>
          <p:cNvPicPr preferRelativeResize="0"/>
          <p:nvPr/>
        </p:nvPicPr>
        <p:blipFill rotWithShape="1">
          <a:blip r:embed="rId2">
            <a:alphaModFix/>
          </a:blip>
          <a:srcRect l="4783" t="27578" r="32363"/>
          <a:stretch/>
        </p:blipFill>
        <p:spPr>
          <a:xfrm rot="10800000" flipH="1">
            <a:off x="0" y="1"/>
            <a:ext cx="7432467" cy="57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28"/>
          <p:cNvSpPr/>
          <p:nvPr/>
        </p:nvSpPr>
        <p:spPr>
          <a:xfrm>
            <a:off x="451600" y="502000"/>
            <a:ext cx="11288800" cy="58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0" name="Google Shape;780;p28"/>
          <p:cNvGrpSpPr/>
          <p:nvPr/>
        </p:nvGrpSpPr>
        <p:grpSpPr>
          <a:xfrm>
            <a:off x="584000" y="5886803"/>
            <a:ext cx="11024000" cy="341200"/>
            <a:chOff x="438000" y="4354925"/>
            <a:chExt cx="8268000" cy="255900"/>
          </a:xfrm>
        </p:grpSpPr>
        <p:cxnSp>
          <p:nvCxnSpPr>
            <p:cNvPr id="781" name="Google Shape;781;p28"/>
            <p:cNvCxnSpPr/>
            <p:nvPr/>
          </p:nvCxnSpPr>
          <p:spPr>
            <a:xfrm>
              <a:off x="443350" y="4354925"/>
              <a:ext cx="0" cy="255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82" name="Google Shape;782;p28"/>
            <p:cNvGrpSpPr/>
            <p:nvPr/>
          </p:nvGrpSpPr>
          <p:grpSpPr>
            <a:xfrm>
              <a:off x="438000" y="4354925"/>
              <a:ext cx="8268000" cy="255900"/>
              <a:chOff x="438000" y="4354925"/>
              <a:chExt cx="8268000" cy="255900"/>
            </a:xfrm>
          </p:grpSpPr>
          <p:cxnSp>
            <p:nvCxnSpPr>
              <p:cNvPr id="783" name="Google Shape;783;p28"/>
              <p:cNvCxnSpPr/>
              <p:nvPr/>
            </p:nvCxnSpPr>
            <p:spPr>
              <a:xfrm>
                <a:off x="438000" y="4603970"/>
                <a:ext cx="8268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28"/>
              <p:cNvCxnSpPr/>
              <p:nvPr/>
            </p:nvCxnSpPr>
            <p:spPr>
              <a:xfrm>
                <a:off x="61187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28"/>
              <p:cNvCxnSpPr/>
              <p:nvPr/>
            </p:nvCxnSpPr>
            <p:spPr>
              <a:xfrm>
                <a:off x="780392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28"/>
              <p:cNvCxnSpPr/>
              <p:nvPr/>
            </p:nvCxnSpPr>
            <p:spPr>
              <a:xfrm>
                <a:off x="948908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28"/>
              <p:cNvCxnSpPr/>
              <p:nvPr/>
            </p:nvCxnSpPr>
            <p:spPr>
              <a:xfrm>
                <a:off x="1117425" y="446407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28"/>
              <p:cNvCxnSpPr/>
              <p:nvPr/>
            </p:nvCxnSpPr>
            <p:spPr>
              <a:xfrm>
                <a:off x="1285933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28"/>
              <p:cNvCxnSpPr/>
              <p:nvPr/>
            </p:nvCxnSpPr>
            <p:spPr>
              <a:xfrm>
                <a:off x="14544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28"/>
              <p:cNvCxnSpPr/>
              <p:nvPr/>
            </p:nvCxnSpPr>
            <p:spPr>
              <a:xfrm>
                <a:off x="16229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28"/>
              <p:cNvCxnSpPr/>
              <p:nvPr/>
            </p:nvCxnSpPr>
            <p:spPr>
              <a:xfrm>
                <a:off x="17914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28"/>
              <p:cNvCxnSpPr/>
              <p:nvPr/>
            </p:nvCxnSpPr>
            <p:spPr>
              <a:xfrm>
                <a:off x="19600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28"/>
              <p:cNvCxnSpPr/>
              <p:nvPr/>
            </p:nvCxnSpPr>
            <p:spPr>
              <a:xfrm>
                <a:off x="2128516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28"/>
              <p:cNvCxnSpPr/>
              <p:nvPr/>
            </p:nvCxnSpPr>
            <p:spPr>
              <a:xfrm>
                <a:off x="22970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28"/>
              <p:cNvCxnSpPr/>
              <p:nvPr/>
            </p:nvCxnSpPr>
            <p:spPr>
              <a:xfrm>
                <a:off x="24655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28"/>
              <p:cNvCxnSpPr/>
              <p:nvPr/>
            </p:nvCxnSpPr>
            <p:spPr>
              <a:xfrm>
                <a:off x="26340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28"/>
              <p:cNvCxnSpPr/>
              <p:nvPr/>
            </p:nvCxnSpPr>
            <p:spPr>
              <a:xfrm>
                <a:off x="28025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28"/>
              <p:cNvCxnSpPr/>
              <p:nvPr/>
            </p:nvCxnSpPr>
            <p:spPr>
              <a:xfrm>
                <a:off x="2971099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28"/>
              <p:cNvCxnSpPr/>
              <p:nvPr/>
            </p:nvCxnSpPr>
            <p:spPr>
              <a:xfrm>
                <a:off x="31396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28"/>
              <p:cNvCxnSpPr/>
              <p:nvPr/>
            </p:nvCxnSpPr>
            <p:spPr>
              <a:xfrm>
                <a:off x="33081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28"/>
              <p:cNvCxnSpPr/>
              <p:nvPr/>
            </p:nvCxnSpPr>
            <p:spPr>
              <a:xfrm>
                <a:off x="34766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28"/>
              <p:cNvCxnSpPr/>
              <p:nvPr/>
            </p:nvCxnSpPr>
            <p:spPr>
              <a:xfrm>
                <a:off x="36451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28"/>
              <p:cNvCxnSpPr/>
              <p:nvPr/>
            </p:nvCxnSpPr>
            <p:spPr>
              <a:xfrm>
                <a:off x="381368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28"/>
              <p:cNvCxnSpPr/>
              <p:nvPr/>
            </p:nvCxnSpPr>
            <p:spPr>
              <a:xfrm>
                <a:off x="39822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28"/>
              <p:cNvCxnSpPr/>
              <p:nvPr/>
            </p:nvCxnSpPr>
            <p:spPr>
              <a:xfrm>
                <a:off x="415071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28"/>
              <p:cNvCxnSpPr/>
              <p:nvPr/>
            </p:nvCxnSpPr>
            <p:spPr>
              <a:xfrm>
                <a:off x="431923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28"/>
              <p:cNvCxnSpPr/>
              <p:nvPr/>
            </p:nvCxnSpPr>
            <p:spPr>
              <a:xfrm>
                <a:off x="44877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28"/>
              <p:cNvCxnSpPr/>
              <p:nvPr/>
            </p:nvCxnSpPr>
            <p:spPr>
              <a:xfrm>
                <a:off x="465626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28"/>
              <p:cNvCxnSpPr/>
              <p:nvPr/>
            </p:nvCxnSpPr>
            <p:spPr>
              <a:xfrm>
                <a:off x="48247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28"/>
              <p:cNvCxnSpPr/>
              <p:nvPr/>
            </p:nvCxnSpPr>
            <p:spPr>
              <a:xfrm>
                <a:off x="49932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28"/>
              <p:cNvCxnSpPr/>
              <p:nvPr/>
            </p:nvCxnSpPr>
            <p:spPr>
              <a:xfrm>
                <a:off x="51618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28"/>
              <p:cNvCxnSpPr/>
              <p:nvPr/>
            </p:nvCxnSpPr>
            <p:spPr>
              <a:xfrm>
                <a:off x="53303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28"/>
              <p:cNvCxnSpPr/>
              <p:nvPr/>
            </p:nvCxnSpPr>
            <p:spPr>
              <a:xfrm>
                <a:off x="549884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28"/>
              <p:cNvCxnSpPr/>
              <p:nvPr/>
            </p:nvCxnSpPr>
            <p:spPr>
              <a:xfrm>
                <a:off x="56673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28"/>
              <p:cNvCxnSpPr/>
              <p:nvPr/>
            </p:nvCxnSpPr>
            <p:spPr>
              <a:xfrm>
                <a:off x="583589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28"/>
              <p:cNvCxnSpPr/>
              <p:nvPr/>
            </p:nvCxnSpPr>
            <p:spPr>
              <a:xfrm>
                <a:off x="600440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28"/>
              <p:cNvCxnSpPr/>
              <p:nvPr/>
            </p:nvCxnSpPr>
            <p:spPr>
              <a:xfrm>
                <a:off x="61729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8"/>
              <p:cNvCxnSpPr/>
              <p:nvPr/>
            </p:nvCxnSpPr>
            <p:spPr>
              <a:xfrm>
                <a:off x="6341432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8"/>
              <p:cNvCxnSpPr/>
              <p:nvPr/>
            </p:nvCxnSpPr>
            <p:spPr>
              <a:xfrm>
                <a:off x="650995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8"/>
              <p:cNvCxnSpPr/>
              <p:nvPr/>
            </p:nvCxnSpPr>
            <p:spPr>
              <a:xfrm>
                <a:off x="6678467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8"/>
              <p:cNvCxnSpPr/>
              <p:nvPr/>
            </p:nvCxnSpPr>
            <p:spPr>
              <a:xfrm>
                <a:off x="6846983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28"/>
              <p:cNvCxnSpPr/>
              <p:nvPr/>
            </p:nvCxnSpPr>
            <p:spPr>
              <a:xfrm>
                <a:off x="7015500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28"/>
              <p:cNvCxnSpPr/>
              <p:nvPr/>
            </p:nvCxnSpPr>
            <p:spPr>
              <a:xfrm>
                <a:off x="7184015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28"/>
              <p:cNvCxnSpPr/>
              <p:nvPr/>
            </p:nvCxnSpPr>
            <p:spPr>
              <a:xfrm>
                <a:off x="73525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28"/>
              <p:cNvCxnSpPr/>
              <p:nvPr/>
            </p:nvCxnSpPr>
            <p:spPr>
              <a:xfrm>
                <a:off x="75210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28"/>
              <p:cNvCxnSpPr/>
              <p:nvPr/>
            </p:nvCxnSpPr>
            <p:spPr>
              <a:xfrm>
                <a:off x="76895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28"/>
              <p:cNvCxnSpPr/>
              <p:nvPr/>
            </p:nvCxnSpPr>
            <p:spPr>
              <a:xfrm>
                <a:off x="78580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28"/>
              <p:cNvCxnSpPr/>
              <p:nvPr/>
            </p:nvCxnSpPr>
            <p:spPr>
              <a:xfrm>
                <a:off x="8026598" y="4354925"/>
                <a:ext cx="0" cy="255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28"/>
              <p:cNvCxnSpPr/>
              <p:nvPr/>
            </p:nvCxnSpPr>
            <p:spPr>
              <a:xfrm>
                <a:off x="819512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28"/>
              <p:cNvCxnSpPr/>
              <p:nvPr/>
            </p:nvCxnSpPr>
            <p:spPr>
              <a:xfrm>
                <a:off x="8363642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28"/>
              <p:cNvCxnSpPr/>
              <p:nvPr/>
            </p:nvCxnSpPr>
            <p:spPr>
              <a:xfrm>
                <a:off x="8532158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28"/>
              <p:cNvCxnSpPr/>
              <p:nvPr/>
            </p:nvCxnSpPr>
            <p:spPr>
              <a:xfrm>
                <a:off x="8700675" y="4464125"/>
                <a:ext cx="0" cy="146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64749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C005-E5FB-4CF2-9E6E-38AFF3982BA8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E682-1497-45E5-8F00-B61803D07BE8}" type="datetime1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ED40-9813-4FDC-9262-A15F4A7CD532}" type="datetime1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2D5D-BACA-4F6D-B3DD-06B9928405D1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7CFA-9341-4499-8823-47CA946228AA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64604-5965-49AA-B979-9715794A55B7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F8C36-F47D-92DF-1AB3-A28CDB30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D372A-AD5A-C915-5AD8-D65E2492E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19AB-118C-4018-F7FB-812895D0C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0DD73-38C0-401D-861E-3B75EB90F88D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CE41E-1796-F9C0-330B-DD41653F8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C894D-0B94-7899-D5F8-4B8CFE03E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92A41-EB5A-4A65-9122-3FD4099D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533" y="617733"/>
            <a:ext cx="102888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Mono"/>
              <a:buNone/>
              <a:defRPr sz="34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533" y="1650079"/>
            <a:ext cx="102888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Space Mono"/>
              <a:buChar char="●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●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○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ace Mono"/>
              <a:buChar char="■"/>
              <a:defRPr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33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10" Type="http://schemas.openxmlformats.org/officeDocument/2006/relationships/image" Target="../media/image21.jpg"/><Relationship Id="rId4" Type="http://schemas.openxmlformats.org/officeDocument/2006/relationships/tags" Target="../tags/tag9.xml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hyperlink" Target="https://doi.org/10.1029/2009JA01486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thunderstorm/Thunderstorm-electrification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hyperlink" Target="https://doi.org/10.1029/2022GL101482" TargetMode="External"/><Relationship Id="rId5" Type="http://schemas.openxmlformats.org/officeDocument/2006/relationships/hyperlink" Target="https://doi.org/10.1029/2020JD033467" TargetMode="External"/><Relationship Id="rId4" Type="http://schemas.openxmlformats.org/officeDocument/2006/relationships/hyperlink" Target="http://www.atmo.arizona.edu/students/courselinks/spring15/atmo589/ATMO489_online/lecture_11/lect11_cloud_electrification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68" y="498012"/>
            <a:ext cx="11944864" cy="90479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Advancing Understanding of Lightning Initiation through LOFAR Beamforming and ATRI-D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57993"/>
            <a:ext cx="3150973" cy="74960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Chris Sterpka </a:t>
            </a:r>
            <a:r>
              <a:rPr lang="en-US" dirty="0">
                <a:solidFill>
                  <a:schemeClr val="bg1"/>
                </a:solidFill>
              </a:rPr>
              <a:t>and the LOFAR Lightning group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48DEE6-1B77-5B11-A5A2-DBFA2FD4616E}"/>
              </a:ext>
            </a:extLst>
          </p:cNvPr>
          <p:cNvSpPr/>
          <p:nvPr/>
        </p:nvSpPr>
        <p:spPr>
          <a:xfrm>
            <a:off x="0" y="5907593"/>
            <a:ext cx="12212595" cy="9504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C35E00-635D-E54D-92FF-2D73F5AB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" y="5934038"/>
            <a:ext cx="12192000" cy="897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BDBE-6F6F-5CF2-380B-D50B324C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147" y="651932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4367C-1231-CA26-BE29-FB797EFB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842145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D513A-5A33-F23D-AD13-DF18CFCA9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Near-field beamforming achieves 10 cm resolution</a:t>
            </a:r>
          </a:p>
          <a:p>
            <a:endParaRPr lang="en-US" sz="2400" dirty="0"/>
          </a:p>
          <a:p>
            <a:r>
              <a:rPr lang="en-US" sz="2400" dirty="0"/>
              <a:t> Seeing many initiation events with details that do not fit models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Seeing many small-scale sparks before initiation that have be predicted but never observed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D88DD-FF5B-45DE-AF99-770DC5AE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8892A41-EB5A-4A65-9122-3FD4099D4F1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6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70720__21_20__CGandLeaders">
            <a:hlinkClick r:id="" action="ppaction://media"/>
            <a:extLst>
              <a:ext uri="{FF2B5EF4-FFF2-40B4-BE49-F238E27FC236}">
                <a16:creationId xmlns:a16="http://schemas.microsoft.com/office/drawing/2014/main" id="{8FACB587-BDA3-A08F-ED38-8ABA5A779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754" y="30364"/>
            <a:ext cx="8403244" cy="68276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AFF42-1293-5A65-BB73-888822EE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649F5-BDFA-6571-0AD0-D96EF2FC6108}"/>
              </a:ext>
            </a:extLst>
          </p:cNvPr>
          <p:cNvSpPr txBox="1"/>
          <p:nvPr/>
        </p:nvSpPr>
        <p:spPr>
          <a:xfrm>
            <a:off x="2497873" y="115192"/>
            <a:ext cx="751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819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886F-D6CF-1C20-8102-23FF94E0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2BBCD-D755-1EB2-083C-C90735B1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B5166-42A8-8D29-2254-FDE22B54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5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D57F3-0240-EB93-C01B-B7099D530A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r="3794" b="4928"/>
          <a:stretch/>
        </p:blipFill>
        <p:spPr>
          <a:xfrm>
            <a:off x="21" y="-460041"/>
            <a:ext cx="12191979" cy="7318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3F3A27-73F1-A5C1-FEA0-7AF9AE5A5A5E}"/>
              </a:ext>
            </a:extLst>
          </p:cNvPr>
          <p:cNvSpPr/>
          <p:nvPr/>
        </p:nvSpPr>
        <p:spPr>
          <a:xfrm>
            <a:off x="244700" y="0"/>
            <a:ext cx="7533963" cy="6275788"/>
          </a:xfrm>
          <a:prstGeom prst="rect">
            <a:avLst/>
          </a:prstGeom>
          <a:solidFill>
            <a:srgbClr val="FEF9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C6E39-9091-6B4F-FBB1-EBE0F0EA46F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94804" y="640264"/>
            <a:ext cx="6619811" cy="1158354"/>
          </a:xfrm>
        </p:spPr>
        <p:txBody>
          <a:bodyPr>
            <a:normAutofit/>
          </a:bodyPr>
          <a:lstStyle/>
          <a:p>
            <a:r>
              <a:rPr lang="en-US" sz="4000" dirty="0"/>
              <a:t>Lightning: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D8BA8-0527-9145-7F26-78EDF25C6F06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04825" y="1636693"/>
            <a:ext cx="6838779" cy="40961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/>
              <a:t>Hot plasma phenomena (up to 15,000 K) [12]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Requires pre-existing dielectric breakdown to form [3]</a:t>
            </a:r>
          </a:p>
          <a:p>
            <a:pPr lvl="2"/>
            <a:r>
              <a:rPr lang="en-US" b="1" dirty="0">
                <a:cs typeface="Calibri" panose="020F0502020204030204"/>
              </a:rPr>
              <a:t>≥ 3 MV/m at 0°C and sea level!</a:t>
            </a:r>
          </a:p>
          <a:p>
            <a:pPr lvl="2"/>
            <a:endParaRPr lang="en-US" b="1" dirty="0">
              <a:cs typeface="Calibri" panose="020F0502020204030204"/>
            </a:endParaRPr>
          </a:p>
          <a:p>
            <a:r>
              <a:rPr lang="en-US" sz="2400" dirty="0"/>
              <a:t>Bidirectional propagation [12]</a:t>
            </a:r>
          </a:p>
          <a:p>
            <a:pPr lvl="1"/>
            <a:r>
              <a:rPr lang="en-US" sz="2000" dirty="0">
                <a:cs typeface="Calibri"/>
              </a:rPr>
              <a:t>Typically, only one direction of the propagation is visible from ground</a:t>
            </a:r>
          </a:p>
          <a:p>
            <a:pPr lvl="1"/>
            <a:endParaRPr lang="en-US" sz="2000" dirty="0">
              <a:cs typeface="Calibri"/>
            </a:endParaRPr>
          </a:p>
          <a:p>
            <a:r>
              <a:rPr lang="en-US" sz="2400" dirty="0"/>
              <a:t>Many types of leaders exist</a:t>
            </a:r>
            <a:endParaRPr lang="en-US" dirty="0"/>
          </a:p>
          <a:p>
            <a:pPr lvl="1"/>
            <a:r>
              <a:rPr lang="en-US" sz="2000" dirty="0"/>
              <a:t> Positive, Negative, stepped, dart, dart chaotic, IRNL... [3][11]</a:t>
            </a:r>
          </a:p>
          <a:p>
            <a:pPr lvl="1"/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Streamers ionize air to allow leaders to propagate</a:t>
            </a:r>
          </a:p>
          <a:p>
            <a:pPr lvl="1"/>
            <a:endParaRPr lang="en-US" dirty="0"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DC669-050B-67EA-5CAF-827BD19B44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700" y="6275788"/>
            <a:ext cx="6207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First image source: </a:t>
            </a:r>
            <a:r>
              <a:rPr lang="en-US" sz="1000" dirty="0" err="1">
                <a:solidFill>
                  <a:schemeClr val="bg1"/>
                </a:solidFill>
              </a:rPr>
              <a:t>Stolzenburg</a:t>
            </a:r>
            <a:r>
              <a:rPr lang="en-US" sz="1000" dirty="0">
                <a:solidFill>
                  <a:schemeClr val="bg1"/>
                </a:solidFill>
              </a:rPr>
              <a:t> et al 2020</a:t>
            </a:r>
          </a:p>
          <a:p>
            <a:r>
              <a:rPr lang="en-US" sz="1000" dirty="0">
                <a:solidFill>
                  <a:schemeClr val="bg1"/>
                </a:solidFill>
              </a:rPr>
              <a:t>Second image source: </a:t>
            </a:r>
            <a:r>
              <a:rPr lang="en-US" sz="10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Saba et al 2022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60F61-2071-6706-869F-A95552F2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806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D57F3-0240-EB93-C01B-B7099D530A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r="3794" b="4928"/>
          <a:stretch/>
        </p:blipFill>
        <p:spPr>
          <a:xfrm>
            <a:off x="21" y="-460041"/>
            <a:ext cx="12191979" cy="7318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936F19-F943-5A02-2B07-F31DD1EB4712}"/>
              </a:ext>
            </a:extLst>
          </p:cNvPr>
          <p:cNvSpPr/>
          <p:nvPr/>
        </p:nvSpPr>
        <p:spPr>
          <a:xfrm>
            <a:off x="244700" y="0"/>
            <a:ext cx="7533963" cy="6275788"/>
          </a:xfrm>
          <a:prstGeom prst="rect">
            <a:avLst/>
          </a:prstGeom>
          <a:solidFill>
            <a:srgbClr val="FEF9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C6E39-9091-6B4F-FBB1-EBE0F0EA46F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94804" y="640264"/>
            <a:ext cx="6619811" cy="1158354"/>
          </a:xfrm>
        </p:spPr>
        <p:txBody>
          <a:bodyPr>
            <a:normAutofit/>
          </a:bodyPr>
          <a:lstStyle/>
          <a:p>
            <a:r>
              <a:rPr lang="en-US" sz="4000" dirty="0"/>
              <a:t>Lightning: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D8BA8-0527-9145-7F26-78EDF25C6F06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04825" y="1636693"/>
            <a:ext cx="6838779" cy="40961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/>
              <a:t>Hot plasma phenomena (up to 15,000 K) [12]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Requires pre-existing dielectric breakdown to form [3]</a:t>
            </a:r>
          </a:p>
          <a:p>
            <a:pPr lvl="2"/>
            <a:r>
              <a:rPr lang="en-US" b="1" dirty="0">
                <a:cs typeface="Calibri" panose="020F0502020204030204"/>
              </a:rPr>
              <a:t>≥ 3 MV/m at 0°C and sea level!</a:t>
            </a:r>
          </a:p>
          <a:p>
            <a:pPr lvl="2"/>
            <a:endParaRPr lang="en-US" b="1" dirty="0">
              <a:cs typeface="Calibri" panose="020F0502020204030204"/>
            </a:endParaRPr>
          </a:p>
          <a:p>
            <a:r>
              <a:rPr lang="en-US" sz="2400" dirty="0"/>
              <a:t>Bidirectional propagation [12]</a:t>
            </a:r>
          </a:p>
          <a:p>
            <a:pPr lvl="1"/>
            <a:r>
              <a:rPr lang="en-US" sz="2000" dirty="0">
                <a:cs typeface="Calibri"/>
              </a:rPr>
              <a:t>Typically, only one direction of the propagation is visible from ground</a:t>
            </a:r>
          </a:p>
          <a:p>
            <a:pPr lvl="1"/>
            <a:endParaRPr lang="en-US" sz="2000" dirty="0">
              <a:cs typeface="Calibri"/>
            </a:endParaRPr>
          </a:p>
          <a:p>
            <a:r>
              <a:rPr lang="en-US" sz="2400" dirty="0"/>
              <a:t>Many types of leaders exist</a:t>
            </a:r>
            <a:endParaRPr lang="en-US" dirty="0"/>
          </a:p>
          <a:p>
            <a:pPr lvl="1"/>
            <a:r>
              <a:rPr lang="en-US" sz="2000" dirty="0"/>
              <a:t> Positive, Negative, stepped, dart, dart chaotic, IRNL... [3][11]</a:t>
            </a:r>
          </a:p>
          <a:p>
            <a:pPr lvl="1"/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Streamers ionize air to allow leaders to propagate</a:t>
            </a:r>
          </a:p>
          <a:p>
            <a:pPr lvl="1"/>
            <a:endParaRPr lang="en-US" dirty="0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60FEC-8DF3-20B2-FE15-14B0F41CF7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b="41240"/>
          <a:stretch/>
        </p:blipFill>
        <p:spPr>
          <a:xfrm>
            <a:off x="4481929" y="0"/>
            <a:ext cx="7710051" cy="386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3DC669-050B-67EA-5CAF-827BD19B441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700" y="6275788"/>
            <a:ext cx="6207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First image source: </a:t>
            </a:r>
            <a:r>
              <a:rPr lang="en-US" sz="1000" dirty="0" err="1">
                <a:solidFill>
                  <a:schemeClr val="bg1"/>
                </a:solidFill>
              </a:rPr>
              <a:t>Stolzenburg</a:t>
            </a:r>
            <a:r>
              <a:rPr lang="en-US" sz="1000" dirty="0">
                <a:solidFill>
                  <a:schemeClr val="bg1"/>
                </a:solidFill>
              </a:rPr>
              <a:t> et al 2020</a:t>
            </a:r>
          </a:p>
          <a:p>
            <a:r>
              <a:rPr lang="en-US" sz="1000" dirty="0">
                <a:solidFill>
                  <a:schemeClr val="bg1"/>
                </a:solidFill>
              </a:rPr>
              <a:t>Second image source: </a:t>
            </a:r>
            <a:r>
              <a:rPr lang="en-US" sz="10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Saba et al 2022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F61AF-668D-F141-AFEE-CD873BAD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88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67D-7255-DD0B-DC40-A81C398E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80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9FFCA-2A06-BFD6-9275-F5CE5BA86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142"/>
            <a:ext cx="10515600" cy="5358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J. R. Dwyer and M. A. Uman. The physics of lightning. Physics Reports, 534(4):147–241, Jan. 2014.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R. I. Albrecht, S. J. Goodman, D. E. Buechler, R. J. Blakeslee, and H. J. Christian. Where Are the Lightning Hotspots on Earth? Bulletin of the American Meteorological Society, 97(11):2051–2068, Nov. 2016.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Y. Yair. Lightning hazards to human societies in a changing climate. Environmental Research Letters, 13(12):123002, Nov. 2018.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 L. D. Santis. The Calculated Risk of Experiencing Lightning Caused Unplanned Detonation. In Proceedings of the Fourteenth Annual Symposium on Explosives and Blasting Research, 1998 Feb :107-119. NIOSH, Feb. 1998.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F. Lyu, S. A. Cummer, P. R. Krehbiel, W. Rison, E. C. Bruning, and S. A. Rutledge. A Distinct Class of High Peak-Current Lightning Pulses Over Mountainous Terrain in Thunderstorms. Geophysical Research Letters, 48(14):e2021GL094153, 2021.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J. S. Levine, T. R. Augustsson, I. C. </a:t>
            </a:r>
            <a:r>
              <a:rPr lang="en-US" sz="1100" dirty="0" err="1">
                <a:ea typeface="+mn-lt"/>
                <a:cs typeface="+mn-lt"/>
              </a:rPr>
              <a:t>Andersont</a:t>
            </a:r>
            <a:r>
              <a:rPr lang="en-US" sz="1100" dirty="0">
                <a:ea typeface="+mn-lt"/>
                <a:cs typeface="+mn-lt"/>
              </a:rPr>
              <a:t>, J. M. Hoell, and D. A. Brewer. Tropospheric sources of NOx: Lightning and biology. Atmospheric Environment (1967), 18(9):1797– 1804, Jan. 1984.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W. H. Brune, P. J. McFarland, E. Bruning, S. Waugh, D. MacGorman, D. O. Miller, J. M. Jenkins, X. Ren, J. Mao, and J. Peischl. Extreme oxidant amounts produced by lightning in storm clouds. Science, 372(6543):711–715, May 2021.</a:t>
            </a: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O. Scholten, B. M. Hare, J. Dwyer, N. Liu, C. Sterpka, I. </a:t>
            </a:r>
            <a:r>
              <a:rPr lang="en-US" sz="1100" dirty="0" err="1">
                <a:cs typeface="Calibri"/>
              </a:rPr>
              <a:t>Kolmašová</a:t>
            </a:r>
            <a:r>
              <a:rPr lang="en-US" sz="1100" dirty="0">
                <a:cs typeface="Calibri"/>
              </a:rPr>
              <a:t>, O. </a:t>
            </a:r>
            <a:r>
              <a:rPr lang="en-US" sz="1100" dirty="0" err="1">
                <a:cs typeface="Calibri"/>
              </a:rPr>
              <a:t>Santolík</a:t>
            </a:r>
            <a:r>
              <a:rPr lang="en-US" sz="1100" dirty="0">
                <a:cs typeface="Calibri"/>
              </a:rPr>
              <a:t>, R. </a:t>
            </a:r>
            <a:r>
              <a:rPr lang="en-US" sz="1100" dirty="0" err="1">
                <a:cs typeface="Calibri"/>
              </a:rPr>
              <a:t>Lán</a:t>
            </a:r>
            <a:r>
              <a:rPr lang="en-US" sz="1100" dirty="0">
                <a:cs typeface="Calibri"/>
              </a:rPr>
              <a:t>, L. </a:t>
            </a:r>
            <a:r>
              <a:rPr lang="en-US" sz="1100" dirty="0" err="1">
                <a:cs typeface="Calibri"/>
              </a:rPr>
              <a:t>Uhlír</a:t>
            </a:r>
            <a:r>
              <a:rPr lang="en-US" sz="1100" dirty="0">
                <a:cs typeface="Calibri"/>
              </a:rPr>
              <a:t>̌, S. </a:t>
            </a:r>
            <a:r>
              <a:rPr lang="en-US" sz="1100" dirty="0" err="1">
                <a:cs typeface="Calibri"/>
              </a:rPr>
              <a:t>Buitink</a:t>
            </a:r>
            <a:r>
              <a:rPr lang="en-US" sz="1100" dirty="0">
                <a:cs typeface="Calibri"/>
              </a:rPr>
              <a:t>, A. </a:t>
            </a:r>
            <a:r>
              <a:rPr lang="en-US" sz="1100" dirty="0" err="1">
                <a:cs typeface="Calibri"/>
              </a:rPr>
              <a:t>Corstanje</a:t>
            </a:r>
            <a:r>
              <a:rPr lang="en-US" sz="1100" dirty="0">
                <a:cs typeface="Calibri"/>
              </a:rPr>
              <a:t>, H. </a:t>
            </a:r>
            <a:r>
              <a:rPr lang="en-US" sz="1100" dirty="0" err="1">
                <a:cs typeface="Calibri"/>
              </a:rPr>
              <a:t>Falcke</a:t>
            </a:r>
            <a:r>
              <a:rPr lang="en-US" sz="1100" dirty="0">
                <a:cs typeface="Calibri"/>
              </a:rPr>
              <a:t>, T. </a:t>
            </a:r>
            <a:r>
              <a:rPr lang="en-US" sz="1100" dirty="0" err="1">
                <a:cs typeface="Calibri"/>
              </a:rPr>
              <a:t>Huege</a:t>
            </a:r>
            <a:r>
              <a:rPr lang="en-US" sz="1100" dirty="0">
                <a:cs typeface="Calibri"/>
              </a:rPr>
              <a:t>, J. R. </a:t>
            </a:r>
            <a:r>
              <a:rPr lang="en-US" sz="1100" dirty="0" err="1">
                <a:cs typeface="Calibri"/>
              </a:rPr>
              <a:t>Hörandel</a:t>
            </a:r>
            <a:r>
              <a:rPr lang="en-US" sz="1100" dirty="0">
                <a:cs typeface="Calibri"/>
              </a:rPr>
              <a:t>, G. K. </a:t>
            </a:r>
            <a:r>
              <a:rPr lang="en-US" sz="1100" dirty="0" err="1">
                <a:cs typeface="Calibri"/>
              </a:rPr>
              <a:t>Krampah</a:t>
            </a:r>
            <a:r>
              <a:rPr lang="en-US" sz="1100" dirty="0">
                <a:cs typeface="Calibri"/>
              </a:rPr>
              <a:t>, P. Mitra, K. </a:t>
            </a:r>
            <a:r>
              <a:rPr lang="en-US" sz="1100" dirty="0" err="1">
                <a:cs typeface="Calibri"/>
              </a:rPr>
              <a:t>Mulrey</a:t>
            </a:r>
            <a:r>
              <a:rPr lang="en-US" sz="1100" dirty="0">
                <a:cs typeface="Calibri"/>
              </a:rPr>
              <a:t>, A. </a:t>
            </a:r>
            <a:r>
              <a:rPr lang="en-US" sz="1100" dirty="0" err="1">
                <a:cs typeface="Calibri"/>
              </a:rPr>
              <a:t>Nelles</a:t>
            </a:r>
            <a:r>
              <a:rPr lang="en-US" sz="1100" dirty="0">
                <a:cs typeface="Calibri"/>
              </a:rPr>
              <a:t>, H. Pandya, J. P. </a:t>
            </a:r>
            <a:r>
              <a:rPr lang="en-US" sz="1100" dirty="0" err="1">
                <a:cs typeface="Calibri"/>
              </a:rPr>
              <a:t>Rachen</a:t>
            </a:r>
            <a:r>
              <a:rPr lang="en-US" sz="1100" dirty="0">
                <a:cs typeface="Calibri"/>
              </a:rPr>
              <a:t>, T. N. G. Trinh, S. </a:t>
            </a:r>
            <a:r>
              <a:rPr lang="en-US" sz="1100" dirty="0" err="1">
                <a:cs typeface="Calibri"/>
              </a:rPr>
              <a:t>ter</a:t>
            </a:r>
            <a:r>
              <a:rPr lang="en-US" sz="1100" dirty="0">
                <a:cs typeface="Calibri"/>
              </a:rPr>
              <a:t> Veen, S. </a:t>
            </a:r>
            <a:r>
              <a:rPr lang="en-US" sz="1100" dirty="0" err="1">
                <a:cs typeface="Calibri"/>
              </a:rPr>
              <a:t>Thoudam</a:t>
            </a:r>
            <a:r>
              <a:rPr lang="en-US" sz="1100" dirty="0">
                <a:cs typeface="Calibri"/>
              </a:rPr>
              <a:t>, and T. </a:t>
            </a:r>
            <a:r>
              <a:rPr lang="en-US" sz="1100" dirty="0" err="1">
                <a:cs typeface="Calibri"/>
              </a:rPr>
              <a:t>Winchen</a:t>
            </a:r>
            <a:r>
              <a:rPr lang="en-US" sz="1100" dirty="0">
                <a:cs typeface="Calibri"/>
              </a:rPr>
              <a:t>. A distinct negative leader propagation mode. Scientific Reports, 11(1):16256, Aug. 2021.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J. N. </a:t>
            </a:r>
            <a:r>
              <a:rPr lang="en-US" sz="1100" dirty="0" err="1">
                <a:cs typeface="Calibri"/>
              </a:rPr>
              <a:t>Tilles</a:t>
            </a:r>
            <a:r>
              <a:rPr lang="en-US" sz="1100" dirty="0">
                <a:cs typeface="Calibri"/>
              </a:rPr>
              <a:t>. Broadband radio mapping and imaging of lightning processes.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R. Morrow and J. J. </a:t>
            </a:r>
            <a:r>
              <a:rPr lang="en-US" sz="1100" dirty="0" err="1">
                <a:cs typeface="Calibri"/>
              </a:rPr>
              <a:t>Lowke</a:t>
            </a:r>
            <a:r>
              <a:rPr lang="en-US" sz="1100" dirty="0">
                <a:cs typeface="Calibri"/>
              </a:rPr>
              <a:t>. Streamer propagation in air. Journal of Physics D: Applied Physics, 30(4):614–627, Feb. 1997.</a:t>
            </a: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D. Petersen, M. Bailey, W. H. Beasley, and J. Hallett. A brief review of the problem of lightning initiation and a hypothesis of initial lightning leader formation. Journal of Geophysical Research: Atmospheres, 113(D17), 2008.</a:t>
            </a:r>
          </a:p>
          <a:p>
            <a:pPr marL="0" indent="0">
              <a:buNone/>
            </a:pPr>
            <a:r>
              <a:rPr lang="en-US" sz="1100" dirty="0"/>
              <a:t>Ebert, U., S. </a:t>
            </a:r>
            <a:r>
              <a:rPr lang="en-US" sz="1100" dirty="0" err="1"/>
              <a:t>Nijdam</a:t>
            </a:r>
            <a:r>
              <a:rPr lang="en-US" sz="1100" dirty="0"/>
              <a:t>, C. Li, A. Luque, T. Briels, and E. van Veldhuizen (2010), Review of recent results on streamer discharges and discussion of their relevance for sprites and lightning, </a:t>
            </a:r>
            <a:r>
              <a:rPr lang="en-US" sz="1100" i="1" dirty="0"/>
              <a:t>J. </a:t>
            </a:r>
            <a:r>
              <a:rPr lang="en-US" sz="1100" i="1" dirty="0" err="1"/>
              <a:t>Geophys</a:t>
            </a:r>
            <a:r>
              <a:rPr lang="en-US" sz="1100" i="1" dirty="0"/>
              <a:t>. Res.</a:t>
            </a:r>
            <a:r>
              <a:rPr lang="en-US" sz="1100" dirty="0"/>
              <a:t>, 115, A00E43, doi:</a:t>
            </a:r>
            <a:r>
              <a:rPr lang="en-US" sz="1100" dirty="0">
                <a:hlinkClick r:id="rId4" tooltip="Link to external resource: 10.1029/2009JA014867"/>
              </a:rPr>
              <a:t>10.1029/2009JA014867</a:t>
            </a:r>
            <a:r>
              <a:rPr lang="en-US" sz="1100" dirty="0"/>
              <a:t>. </a:t>
            </a:r>
          </a:p>
          <a:p>
            <a:pPr marL="0" indent="0">
              <a:buNone/>
            </a:pPr>
            <a:r>
              <a:rPr lang="en-US" sz="1100" dirty="0"/>
              <a:t>A. Fridman, Plasma Chemistry, Cambridge University Press, </a:t>
            </a:r>
            <a:r>
              <a:rPr lang="en-US" sz="1100" dirty="0" err="1"/>
              <a:t>Cambride</a:t>
            </a:r>
            <a:endParaRPr lang="en-US" sz="1100" dirty="0"/>
          </a:p>
          <a:p>
            <a:pPr marL="0" indent="0">
              <a:buNone/>
            </a:pPr>
            <a:r>
              <a:rPr lang="en-US" sz="1100" dirty="0" err="1"/>
              <a:t>Mirpour</a:t>
            </a:r>
            <a:r>
              <a:rPr lang="en-US" sz="1100" dirty="0"/>
              <a:t>, S., &amp; </a:t>
            </a:r>
            <a:r>
              <a:rPr lang="en-US" sz="1100" dirty="0" err="1"/>
              <a:t>Nijdam</a:t>
            </a:r>
            <a:r>
              <a:rPr lang="en-US" sz="1100" dirty="0"/>
              <a:t>, S. (2022). Experimental investigation on streamer inception from artificial </a:t>
            </a:r>
            <a:r>
              <a:rPr lang="en-US" sz="1100" dirty="0" err="1"/>
              <a:t>hydrometeors.Plasma</a:t>
            </a:r>
            <a:r>
              <a:rPr lang="en-US" sz="1100" dirty="0"/>
              <a:t> Sources Science and Technology, 31(10), Article 105009. https://doi.org/10.1088/1361-6595/ac95be</a:t>
            </a: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100" dirty="0">
              <a:cs typeface="Calibri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56BD-38C7-6F41-CA32-E4083174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5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7698-DA5E-82FF-B1F6-D52993219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27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9F24-876C-DA2A-B942-D980AC23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489"/>
            <a:ext cx="10515600" cy="54225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100" dirty="0">
                <a:cs typeface="Calibri"/>
              </a:rPr>
              <a:t>R. F. Griffiths and C. T. Phelps. A model for lightning initiation arising from positive corona streamer development. Journal of Geophysical Research (1896-1977), 81(21):3671–3676, 1976.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A. </a:t>
            </a:r>
            <a:r>
              <a:rPr lang="en-US" sz="1100" dirty="0" err="1">
                <a:cs typeface="Calibri"/>
              </a:rPr>
              <a:t>Attanasio</a:t>
            </a:r>
            <a:r>
              <a:rPr lang="en-US" sz="1100" dirty="0">
                <a:cs typeface="Calibri"/>
              </a:rPr>
              <a:t>, P. R. </a:t>
            </a:r>
            <a:r>
              <a:rPr lang="en-US" sz="1100" dirty="0" err="1">
                <a:cs typeface="Calibri"/>
              </a:rPr>
              <a:t>Krehbiel</a:t>
            </a:r>
            <a:r>
              <a:rPr lang="en-US" sz="1100" dirty="0">
                <a:cs typeface="Calibri"/>
              </a:rPr>
              <a:t>, and C. L. da Silva. Griffiths and Phelps Lightning Initiation Model, Revisited. Journal of Geophysical Research: Atmospheres, 124(14):8076–8094, 2019.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Haarlem, M. P. van et al. LOFAR: The </a:t>
            </a:r>
            <a:r>
              <a:rPr lang="en-US" sz="1100" dirty="0" err="1">
                <a:cs typeface="Calibri"/>
              </a:rPr>
              <a:t>LOw</a:t>
            </a:r>
            <a:r>
              <a:rPr lang="en-US" sz="1100" dirty="0">
                <a:cs typeface="Calibri"/>
              </a:rPr>
              <a:t>-Frequency </a:t>
            </a:r>
            <a:r>
              <a:rPr lang="en-US" sz="1100" dirty="0" err="1">
                <a:cs typeface="Calibri"/>
              </a:rPr>
              <a:t>ARray</a:t>
            </a:r>
            <a:r>
              <a:rPr lang="en-US" sz="1100" dirty="0">
                <a:cs typeface="Calibri"/>
              </a:rPr>
              <a:t>. A&amp;A 556, A2 (2013).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B. M. Hare, O. Scholten, A. </a:t>
            </a:r>
            <a:r>
              <a:rPr lang="en-US" sz="1100" dirty="0" err="1">
                <a:cs typeface="Calibri"/>
              </a:rPr>
              <a:t>Bonardi</a:t>
            </a:r>
            <a:r>
              <a:rPr lang="en-US" sz="1100" dirty="0">
                <a:cs typeface="Calibri"/>
              </a:rPr>
              <a:t>, S. </a:t>
            </a:r>
            <a:r>
              <a:rPr lang="en-US" sz="1100" dirty="0" err="1">
                <a:cs typeface="Calibri"/>
              </a:rPr>
              <a:t>Buitink</a:t>
            </a:r>
            <a:r>
              <a:rPr lang="en-US" sz="1100" dirty="0">
                <a:cs typeface="Calibri"/>
              </a:rPr>
              <a:t>, A. </a:t>
            </a:r>
            <a:r>
              <a:rPr lang="en-US" sz="1100" dirty="0" err="1">
                <a:cs typeface="Calibri"/>
              </a:rPr>
              <a:t>Corstanje</a:t>
            </a:r>
            <a:r>
              <a:rPr lang="en-US" sz="1100" dirty="0">
                <a:cs typeface="Calibri"/>
              </a:rPr>
              <a:t>, U. Ebert, H. </a:t>
            </a:r>
            <a:r>
              <a:rPr lang="en-US" sz="1100" dirty="0" err="1">
                <a:cs typeface="Calibri"/>
              </a:rPr>
              <a:t>Falcke</a:t>
            </a:r>
            <a:r>
              <a:rPr lang="en-US" sz="1100" dirty="0">
                <a:cs typeface="Calibri"/>
              </a:rPr>
              <a:t>, J. R. </a:t>
            </a:r>
            <a:r>
              <a:rPr lang="en-US" sz="1100" dirty="0" err="1">
                <a:cs typeface="Calibri"/>
              </a:rPr>
              <a:t>Hörandel</a:t>
            </a:r>
            <a:r>
              <a:rPr lang="en-US" sz="1100" dirty="0">
                <a:cs typeface="Calibri"/>
              </a:rPr>
              <a:t>, H. </a:t>
            </a:r>
            <a:r>
              <a:rPr lang="en-US" sz="1100" dirty="0" err="1">
                <a:cs typeface="Calibri"/>
              </a:rPr>
              <a:t>Leijnse</a:t>
            </a:r>
            <a:r>
              <a:rPr lang="en-US" sz="1100" dirty="0">
                <a:cs typeface="Calibri"/>
              </a:rPr>
              <a:t>, P. Mitra, K. </a:t>
            </a:r>
            <a:r>
              <a:rPr lang="en-US" sz="1100" dirty="0" err="1">
                <a:cs typeface="Calibri"/>
              </a:rPr>
              <a:t>Mulrey</a:t>
            </a:r>
            <a:r>
              <a:rPr lang="en-US" sz="1100" dirty="0">
                <a:cs typeface="Calibri"/>
              </a:rPr>
              <a:t>, A. </a:t>
            </a:r>
            <a:r>
              <a:rPr lang="en-US" sz="1100" dirty="0" err="1">
                <a:cs typeface="Calibri"/>
              </a:rPr>
              <a:t>Nelles</a:t>
            </a:r>
            <a:r>
              <a:rPr lang="en-US" sz="1100" dirty="0">
                <a:cs typeface="Calibri"/>
              </a:rPr>
              <a:t>, J. P. </a:t>
            </a:r>
            <a:r>
              <a:rPr lang="en-US" sz="1100" dirty="0" err="1">
                <a:cs typeface="Calibri"/>
              </a:rPr>
              <a:t>Rachen</a:t>
            </a:r>
            <a:r>
              <a:rPr lang="en-US" sz="1100" dirty="0">
                <a:cs typeface="Calibri"/>
              </a:rPr>
              <a:t>, L. </a:t>
            </a:r>
            <a:r>
              <a:rPr lang="en-US" sz="1100" dirty="0" err="1">
                <a:cs typeface="Calibri"/>
              </a:rPr>
              <a:t>Rossetto</a:t>
            </a:r>
            <a:r>
              <a:rPr lang="en-US" sz="1100" dirty="0">
                <a:cs typeface="Calibri"/>
              </a:rPr>
              <a:t>, C. </a:t>
            </a:r>
            <a:r>
              <a:rPr lang="en-US" sz="1100" dirty="0" err="1">
                <a:cs typeface="Calibri"/>
              </a:rPr>
              <a:t>Rutjes</a:t>
            </a:r>
            <a:r>
              <a:rPr lang="en-US" sz="1100" dirty="0">
                <a:cs typeface="Calibri"/>
              </a:rPr>
              <a:t>, P. </a:t>
            </a:r>
            <a:r>
              <a:rPr lang="en-US" sz="1100" dirty="0" err="1">
                <a:cs typeface="Calibri"/>
              </a:rPr>
              <a:t>Schellart</a:t>
            </a:r>
            <a:r>
              <a:rPr lang="en-US" sz="1100" dirty="0">
                <a:cs typeface="Calibri"/>
              </a:rPr>
              <a:t>, S. </a:t>
            </a:r>
            <a:r>
              <a:rPr lang="en-US" sz="1100" dirty="0" err="1">
                <a:cs typeface="Calibri"/>
              </a:rPr>
              <a:t>Thoudam</a:t>
            </a:r>
            <a:r>
              <a:rPr lang="en-US" sz="1100" dirty="0">
                <a:cs typeface="Calibri"/>
              </a:rPr>
              <a:t>, T. N. G. Trinh, S. </a:t>
            </a:r>
            <a:r>
              <a:rPr lang="en-US" sz="1100" dirty="0" err="1">
                <a:cs typeface="Calibri"/>
              </a:rPr>
              <a:t>ter</a:t>
            </a:r>
            <a:r>
              <a:rPr lang="en-US" sz="1100" dirty="0">
                <a:cs typeface="Calibri"/>
              </a:rPr>
              <a:t> Veen, and T. </a:t>
            </a:r>
            <a:r>
              <a:rPr lang="en-US" sz="1100" dirty="0" err="1">
                <a:cs typeface="Calibri"/>
              </a:rPr>
              <a:t>Winchen</a:t>
            </a:r>
            <a:r>
              <a:rPr lang="en-US" sz="1100" dirty="0">
                <a:cs typeface="Calibri"/>
              </a:rPr>
              <a:t>. LOFAR Lightning Imaging: Mapping Lightning With Nanosecond Precision. Journal of Geophysical Research: Atmospheres, 123(5):2861–2876, 2018.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O. Scholten, B. M. Hare, J. Dwyer, C. Sterpka, I. </a:t>
            </a:r>
            <a:r>
              <a:rPr lang="en-US" sz="1100" dirty="0" err="1">
                <a:cs typeface="Calibri"/>
              </a:rPr>
              <a:t>Kolmašová</a:t>
            </a:r>
            <a:r>
              <a:rPr lang="en-US" sz="1100" dirty="0">
                <a:cs typeface="Calibri"/>
              </a:rPr>
              <a:t>, O. </a:t>
            </a:r>
            <a:r>
              <a:rPr lang="en-US" sz="1100" dirty="0" err="1">
                <a:cs typeface="Calibri"/>
              </a:rPr>
              <a:t>Santolík</a:t>
            </a:r>
            <a:r>
              <a:rPr lang="en-US" sz="1100" dirty="0">
                <a:cs typeface="Calibri"/>
              </a:rPr>
              <a:t>, R. </a:t>
            </a:r>
            <a:r>
              <a:rPr lang="en-US" sz="1100" dirty="0" err="1">
                <a:cs typeface="Calibri"/>
              </a:rPr>
              <a:t>Lán</a:t>
            </a:r>
            <a:r>
              <a:rPr lang="en-US" sz="1100" dirty="0">
                <a:cs typeface="Calibri"/>
              </a:rPr>
              <a:t>, L. </a:t>
            </a:r>
            <a:r>
              <a:rPr lang="en-US" sz="1100" dirty="0" err="1">
                <a:cs typeface="Calibri"/>
              </a:rPr>
              <a:t>Uhlír</a:t>
            </a:r>
            <a:r>
              <a:rPr lang="en-US" sz="1100" dirty="0">
                <a:cs typeface="Calibri"/>
              </a:rPr>
              <a:t>̌, S. </a:t>
            </a:r>
            <a:r>
              <a:rPr lang="en-US" sz="1100" dirty="0" err="1">
                <a:cs typeface="Calibri"/>
              </a:rPr>
              <a:t>Buitink</a:t>
            </a:r>
            <a:r>
              <a:rPr lang="en-US" sz="1100" dirty="0">
                <a:cs typeface="Calibri"/>
              </a:rPr>
              <a:t>, A. </a:t>
            </a:r>
            <a:r>
              <a:rPr lang="en-US" sz="1100" dirty="0" err="1">
                <a:cs typeface="Calibri"/>
              </a:rPr>
              <a:t>Corstanje</a:t>
            </a:r>
            <a:r>
              <a:rPr lang="en-US" sz="1100" dirty="0">
                <a:cs typeface="Calibri"/>
              </a:rPr>
              <a:t>, H. </a:t>
            </a:r>
            <a:r>
              <a:rPr lang="en-US" sz="1100" dirty="0" err="1">
                <a:cs typeface="Calibri"/>
              </a:rPr>
              <a:t>Falcke</a:t>
            </a:r>
            <a:r>
              <a:rPr lang="en-US" sz="1100" dirty="0">
                <a:cs typeface="Calibri"/>
              </a:rPr>
              <a:t>, T. </a:t>
            </a:r>
            <a:r>
              <a:rPr lang="en-US" sz="1100" dirty="0" err="1">
                <a:cs typeface="Calibri"/>
              </a:rPr>
              <a:t>Huege</a:t>
            </a:r>
            <a:r>
              <a:rPr lang="en-US" sz="1100" dirty="0">
                <a:cs typeface="Calibri"/>
              </a:rPr>
              <a:t>, J. R. </a:t>
            </a:r>
            <a:r>
              <a:rPr lang="en-US" sz="1100" dirty="0" err="1">
                <a:cs typeface="Calibri"/>
              </a:rPr>
              <a:t>Hörandel</a:t>
            </a:r>
            <a:r>
              <a:rPr lang="en-US" sz="1100" dirty="0">
                <a:cs typeface="Calibri"/>
              </a:rPr>
              <a:t>, G. K. </a:t>
            </a:r>
            <a:r>
              <a:rPr lang="en-US" sz="1100" dirty="0" err="1">
                <a:cs typeface="Calibri"/>
              </a:rPr>
              <a:t>Krampah</a:t>
            </a:r>
            <a:r>
              <a:rPr lang="en-US" sz="1100" dirty="0">
                <a:cs typeface="Calibri"/>
              </a:rPr>
              <a:t>, P. Mitra, K. </a:t>
            </a:r>
            <a:r>
              <a:rPr lang="en-US" sz="1100" dirty="0" err="1">
                <a:cs typeface="Calibri"/>
              </a:rPr>
              <a:t>Mulrey</a:t>
            </a:r>
            <a:r>
              <a:rPr lang="en-US" sz="1100" dirty="0">
                <a:cs typeface="Calibri"/>
              </a:rPr>
              <a:t>, A. </a:t>
            </a:r>
            <a:r>
              <a:rPr lang="en-US" sz="1100" dirty="0" err="1">
                <a:cs typeface="Calibri"/>
              </a:rPr>
              <a:t>Nelles</a:t>
            </a:r>
            <a:r>
              <a:rPr lang="en-US" sz="1100" dirty="0">
                <a:cs typeface="Calibri"/>
              </a:rPr>
              <a:t>, H. Pandya, A. Pel, J. P. </a:t>
            </a:r>
            <a:r>
              <a:rPr lang="en-US" sz="1100" dirty="0" err="1">
                <a:cs typeface="Calibri"/>
              </a:rPr>
              <a:t>Rachen</a:t>
            </a:r>
            <a:r>
              <a:rPr lang="en-US" sz="1100" dirty="0">
                <a:cs typeface="Calibri"/>
              </a:rPr>
              <a:t>, T. N. G. Trinh, S. </a:t>
            </a:r>
            <a:r>
              <a:rPr lang="en-US" sz="1100" dirty="0" err="1">
                <a:cs typeface="Calibri"/>
              </a:rPr>
              <a:t>ter</a:t>
            </a:r>
            <a:r>
              <a:rPr lang="en-US" sz="1100" dirty="0">
                <a:cs typeface="Calibri"/>
              </a:rPr>
              <a:t> Veen, S. </a:t>
            </a:r>
            <a:r>
              <a:rPr lang="en-US" sz="1100" dirty="0" err="1">
                <a:cs typeface="Calibri"/>
              </a:rPr>
              <a:t>Thoudam</a:t>
            </a:r>
            <a:r>
              <a:rPr lang="en-US" sz="1100" dirty="0">
                <a:cs typeface="Calibri"/>
              </a:rPr>
              <a:t>, and T. </a:t>
            </a:r>
            <a:r>
              <a:rPr lang="en-US" sz="1100" dirty="0" err="1">
                <a:cs typeface="Calibri"/>
              </a:rPr>
              <a:t>Winchen</a:t>
            </a:r>
            <a:r>
              <a:rPr lang="en-US" sz="1100" dirty="0">
                <a:cs typeface="Calibri"/>
              </a:rPr>
              <a:t>. The Initial Stage of Cloud Lightning Imaged in High Resolution. Journal of Geophysical Research: Atmospheres, 126(4):e2020JD033126, 2021.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O. Scholten, B. M. Hare, J. Dwyer, N. Liu, C. Sterpka, S. </a:t>
            </a:r>
            <a:r>
              <a:rPr lang="en-US" sz="1100" dirty="0" err="1">
                <a:cs typeface="Calibri"/>
              </a:rPr>
              <a:t>Buitink</a:t>
            </a:r>
            <a:r>
              <a:rPr lang="en-US" sz="1100" dirty="0">
                <a:cs typeface="Calibri"/>
              </a:rPr>
              <a:t>, T. </a:t>
            </a:r>
            <a:r>
              <a:rPr lang="en-US" sz="1100" dirty="0" err="1">
                <a:cs typeface="Calibri"/>
              </a:rPr>
              <a:t>Huege</a:t>
            </a:r>
            <a:r>
              <a:rPr lang="en-US" sz="1100" dirty="0">
                <a:cs typeface="Calibri"/>
              </a:rPr>
              <a:t>, A. </a:t>
            </a:r>
            <a:r>
              <a:rPr lang="en-US" sz="1100" dirty="0" err="1">
                <a:cs typeface="Calibri"/>
              </a:rPr>
              <a:t>Nelles</a:t>
            </a:r>
            <a:r>
              <a:rPr lang="en-US" sz="1100" dirty="0">
                <a:cs typeface="Calibri"/>
              </a:rPr>
              <a:t>, and S. </a:t>
            </a:r>
            <a:r>
              <a:rPr lang="en-US" sz="1100" dirty="0" err="1">
                <a:cs typeface="Calibri"/>
              </a:rPr>
              <a:t>ter</a:t>
            </a:r>
            <a:r>
              <a:rPr lang="en-US" sz="1100" dirty="0">
                <a:cs typeface="Calibri"/>
              </a:rPr>
              <a:t> Veen. Time resolved 3D interferometric imaging of a section of a negative leader with LOFAR. Physical Review D, 104(6):063022, Sept. 2021.</a:t>
            </a:r>
            <a:endParaRPr lang="en-US" sz="11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100" dirty="0">
                <a:cs typeface="Calibri"/>
              </a:rPr>
              <a:t>W. Rison, P. R. </a:t>
            </a:r>
            <a:r>
              <a:rPr lang="en-US" sz="1100" dirty="0" err="1">
                <a:cs typeface="Calibri"/>
              </a:rPr>
              <a:t>Krehbiel</a:t>
            </a:r>
            <a:r>
              <a:rPr lang="en-US" sz="1100" dirty="0">
                <a:cs typeface="Calibri"/>
              </a:rPr>
              <a:t>, M. G. Stock, H. E. </a:t>
            </a:r>
            <a:r>
              <a:rPr lang="en-US" sz="1100" dirty="0" err="1">
                <a:cs typeface="Calibri"/>
              </a:rPr>
              <a:t>Edens</a:t>
            </a:r>
            <a:r>
              <a:rPr lang="en-US" sz="1100" dirty="0">
                <a:cs typeface="Calibri"/>
              </a:rPr>
              <a:t>, X.-M. Shao, R. J. Thomas, M. A. Stan- ley, and Y. Zhang. Observations of narrow bipolar events reveal how lightning is initiated in thunderstorms. Nature Communications, 7(1):10721, Feb. 2016.</a:t>
            </a:r>
            <a:endParaRPr lang="en-US" sz="1100" dirty="0"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effectLst/>
              </a:rPr>
              <a:t>Krider, E. P. Thunderstorm - Thunderstorm electrification | Britannica. </a:t>
            </a:r>
            <a:r>
              <a:rPr lang="en-US" sz="1100" i="1" dirty="0">
                <a:effectLst/>
              </a:rPr>
              <a:t>Thunderstorm Electrification</a:t>
            </a:r>
            <a:r>
              <a:rPr lang="en-US" sz="1100" dirty="0">
                <a:effectLst/>
              </a:rPr>
              <a:t> </a:t>
            </a:r>
            <a:r>
              <a:rPr lang="en-US" sz="1100" dirty="0">
                <a:effectLst/>
                <a:hlinkClick r:id="rId3"/>
              </a:rPr>
              <a:t>https://www.britannica.com/science/thunderstorm/Thunderstorm-electrification</a:t>
            </a:r>
            <a:r>
              <a:rPr lang="en-US" sz="1100" dirty="0">
                <a:effectLst/>
              </a:rPr>
              <a:t>.</a:t>
            </a:r>
            <a:endParaRPr lang="en-US" sz="1100" dirty="0">
              <a:effectLst/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 sz="1100" dirty="0">
                <a:effectLst/>
              </a:rPr>
              <a:t>Krider, E. P. Lecture 11 - Thunderstorm electrification. </a:t>
            </a:r>
            <a:r>
              <a:rPr lang="en-US" sz="1100" i="1" dirty="0">
                <a:effectLst/>
              </a:rPr>
              <a:t>Lecture 11 Cloud Electrification</a:t>
            </a:r>
            <a:r>
              <a:rPr lang="en-US" sz="1100" dirty="0">
                <a:effectLst/>
              </a:rPr>
              <a:t> </a:t>
            </a:r>
            <a:r>
              <a:rPr lang="en-US" sz="1100" dirty="0">
                <a:effectLst/>
                <a:hlinkClick r:id="rId4"/>
              </a:rPr>
              <a:t>http://www.atmo.arizona.edu/students/courselinks/spring15/atmo589/ATMO489_online/lecture_11/lect11_cloud_electrification.html</a:t>
            </a:r>
            <a:r>
              <a:rPr lang="en-US" sz="1100" dirty="0">
                <a:effectLst/>
              </a:rPr>
              <a:t> (2015).</a:t>
            </a:r>
          </a:p>
          <a:p>
            <a:pPr marL="0" indent="0">
              <a:buNone/>
            </a:pPr>
            <a:r>
              <a:rPr lang="en-US" sz="1100" dirty="0">
                <a:effectLst/>
              </a:rPr>
              <a:t>Saba, Marcelo M. F., Diego </a:t>
            </a:r>
            <a:r>
              <a:rPr lang="en-US" sz="1100" dirty="0" err="1">
                <a:effectLst/>
              </a:rPr>
              <a:t>Rhamon</a:t>
            </a:r>
            <a:r>
              <a:rPr lang="en-US" sz="1100" dirty="0">
                <a:effectLst/>
              </a:rPr>
              <a:t> R. da Silva, John G. </a:t>
            </a:r>
            <a:r>
              <a:rPr lang="en-US" sz="1100" dirty="0" err="1">
                <a:effectLst/>
              </a:rPr>
              <a:t>Pantuso</a:t>
            </a:r>
            <a:r>
              <a:rPr lang="en-US" sz="1100" dirty="0">
                <a:effectLst/>
              </a:rPr>
              <a:t>, and </a:t>
            </a:r>
            <a:r>
              <a:rPr lang="en-US" sz="1100" dirty="0" err="1">
                <a:effectLst/>
              </a:rPr>
              <a:t>Caitano</a:t>
            </a:r>
            <a:r>
              <a:rPr lang="en-US" sz="1100" dirty="0">
                <a:effectLst/>
              </a:rPr>
              <a:t> L. da Silva. “Close View of the Lightning Attachment Process Unveils the Streamer Zone Fine Structure.” </a:t>
            </a:r>
            <a:r>
              <a:rPr lang="en-US" sz="1100" i="1" dirty="0">
                <a:effectLst/>
              </a:rPr>
              <a:t>Geophysical Research Letters</a:t>
            </a:r>
            <a:r>
              <a:rPr lang="en-US" sz="1100" dirty="0">
                <a:effectLst/>
              </a:rPr>
              <a:t> 49, no. 24 (2022): e2022GL101482.</a:t>
            </a:r>
          </a:p>
          <a:p>
            <a:pPr marL="0" indent="0">
              <a:buNone/>
            </a:pPr>
            <a:r>
              <a:rPr lang="en-US" sz="1100" dirty="0" err="1">
                <a:effectLst/>
              </a:rPr>
              <a:t>Kochkin</a:t>
            </a:r>
            <a:r>
              <a:rPr lang="en-US" sz="1100" dirty="0">
                <a:effectLst/>
              </a:rPr>
              <a:t>, P., D. </a:t>
            </a:r>
            <a:r>
              <a:rPr lang="en-US" sz="1100" dirty="0" err="1">
                <a:effectLst/>
              </a:rPr>
              <a:t>Sarria</a:t>
            </a:r>
            <a:r>
              <a:rPr lang="en-US" sz="1100" dirty="0">
                <a:effectLst/>
              </a:rPr>
              <a:t>, N. </a:t>
            </a:r>
            <a:r>
              <a:rPr lang="en-US" sz="1100" dirty="0" err="1">
                <a:effectLst/>
              </a:rPr>
              <a:t>Lehtinen</a:t>
            </a:r>
            <a:r>
              <a:rPr lang="en-US" sz="1100" dirty="0">
                <a:effectLst/>
              </a:rPr>
              <a:t>, A. </a:t>
            </a:r>
            <a:r>
              <a:rPr lang="en-US" sz="1100" dirty="0" err="1">
                <a:effectLst/>
              </a:rPr>
              <a:t>Mezentsev</a:t>
            </a:r>
            <a:r>
              <a:rPr lang="en-US" sz="1100" dirty="0">
                <a:effectLst/>
              </a:rPr>
              <a:t>, S. Yang, G. </a:t>
            </a:r>
            <a:r>
              <a:rPr lang="en-US" sz="1100" dirty="0" err="1">
                <a:effectLst/>
              </a:rPr>
              <a:t>Genov</a:t>
            </a:r>
            <a:r>
              <a:rPr lang="en-US" sz="1100" dirty="0">
                <a:effectLst/>
              </a:rPr>
              <a:t>, K. </a:t>
            </a:r>
            <a:r>
              <a:rPr lang="en-US" sz="1100" dirty="0" err="1">
                <a:effectLst/>
              </a:rPr>
              <a:t>Ullaland</a:t>
            </a:r>
            <a:r>
              <a:rPr lang="en-US" sz="1100" dirty="0">
                <a:effectLst/>
              </a:rPr>
              <a:t>, et al. “A Rapid Gamma-Ray Glow Flux Reduction Observed From 20 Km Altitude.” </a:t>
            </a:r>
            <a:r>
              <a:rPr lang="en-US" sz="1100" i="1" dirty="0">
                <a:effectLst/>
              </a:rPr>
              <a:t>Journal of Geophysical Research: Atmospheres</a:t>
            </a:r>
            <a:r>
              <a:rPr lang="en-US" sz="1100" dirty="0">
                <a:effectLst/>
              </a:rPr>
              <a:t> 126, no. 9 (2021): e2020JD033467. </a:t>
            </a:r>
            <a:r>
              <a:rPr lang="en-US" sz="1100" dirty="0">
                <a:effectLst/>
                <a:hlinkClick r:id="rId5"/>
              </a:rPr>
              <a:t>https://doi.org/10.1029/2020JD033467</a:t>
            </a:r>
            <a:r>
              <a:rPr lang="en-US" sz="1100" dirty="0">
                <a:effectLst/>
              </a:rPr>
              <a:t>.  </a:t>
            </a:r>
            <a:r>
              <a:rPr lang="en-US" sz="1100" dirty="0">
                <a:effectLst/>
                <a:hlinkClick r:id="rId6"/>
              </a:rPr>
              <a:t>https://doi.org/10.1029/2022GL101482</a:t>
            </a:r>
            <a:r>
              <a:rPr lang="en-US" sz="110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100" dirty="0">
                <a:effectLst/>
              </a:rPr>
              <a:t>Uman, Martin A. </a:t>
            </a:r>
            <a:r>
              <a:rPr lang="en-US" sz="1100" i="1" dirty="0">
                <a:effectLst/>
              </a:rPr>
              <a:t>The Lightning Discharge</a:t>
            </a:r>
            <a:r>
              <a:rPr lang="en-US" sz="1100" dirty="0">
                <a:effectLst/>
              </a:rPr>
              <a:t>. Unabridged edition. Mineola, N.Y: Dover Publications, 2001.</a:t>
            </a:r>
          </a:p>
          <a:p>
            <a:pPr marL="0" indent="0">
              <a:buNone/>
            </a:pPr>
            <a:r>
              <a:rPr lang="en-US" sz="1100" dirty="0">
                <a:effectLst/>
              </a:rPr>
              <a:t>Rakov, Vladimir A., and Martin A. </a:t>
            </a:r>
            <a:r>
              <a:rPr lang="en-US" sz="1100" dirty="0" err="1">
                <a:effectLst/>
              </a:rPr>
              <a:t>Uman</a:t>
            </a:r>
            <a:r>
              <a:rPr lang="en-US" sz="1100" dirty="0">
                <a:effectLst/>
              </a:rPr>
              <a:t>. </a:t>
            </a:r>
            <a:r>
              <a:rPr lang="en-US" sz="1100" i="1" dirty="0">
                <a:effectLst/>
              </a:rPr>
              <a:t>Lightning: Physics and Effects</a:t>
            </a:r>
            <a:r>
              <a:rPr lang="en-US" sz="1100" dirty="0">
                <a:effectLst/>
              </a:rPr>
              <a:t>. Cambridge University Press, 2003.</a:t>
            </a:r>
          </a:p>
          <a:p>
            <a:pPr marL="0" indent="0">
              <a:buNone/>
            </a:pPr>
            <a:endParaRPr lang="en-US" sz="11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8F199-1857-8EFE-9BE1-05BA4D27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05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484" y="1915600"/>
            <a:ext cx="8097033" cy="418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2" title="Public Domain Clip Art Image | lightning bolt | ID: 13925340017434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01" y="1956800"/>
            <a:ext cx="934735" cy="20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32"/>
          <p:cNvSpPr txBox="1"/>
          <p:nvPr/>
        </p:nvSpPr>
        <p:spPr>
          <a:xfrm>
            <a:off x="770633" y="1262800"/>
            <a:ext cx="100680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8722" defTabSz="1219170">
              <a:buClr>
                <a:srgbClr val="FFFFFF"/>
              </a:buClr>
              <a:buSzPts val="1700"/>
              <a:buFont typeface="Lexend Light"/>
              <a:buChar char="●"/>
            </a:pPr>
            <a:r>
              <a:rPr lang="en" sz="2267" kern="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Two antennas observe different polarizations for the same source</a:t>
            </a:r>
            <a:endParaRPr sz="2267" kern="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8" name="Google Shape;878;p32"/>
          <p:cNvSpPr txBox="1"/>
          <p:nvPr/>
        </p:nvSpPr>
        <p:spPr>
          <a:xfrm>
            <a:off x="213600" y="565600"/>
            <a:ext cx="11764800" cy="71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067" kern="0">
                <a:solidFill>
                  <a:srgbClr val="FFFFFF"/>
                </a:solidFill>
                <a:highlight>
                  <a:srgbClr val="1155CC"/>
                </a:highlight>
                <a:latin typeface="Lexend ExtraBold"/>
                <a:ea typeface="Lexend ExtraBold"/>
                <a:cs typeface="Lexend ExtraBold"/>
                <a:sym typeface="Lexend ExtraBold"/>
              </a:rPr>
              <a:t>Near-Field</a:t>
            </a:r>
            <a:r>
              <a:rPr lang="en" sz="3067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Interferometry of</a:t>
            </a:r>
            <a:r>
              <a:rPr lang="en" sz="3067" kern="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r>
              <a:rPr lang="en" sz="3067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Lightning</a:t>
            </a:r>
            <a:r>
              <a:rPr lang="en" sz="3067" kern="0">
                <a:solidFill>
                  <a:srgbClr val="FFFFFF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 </a:t>
            </a:r>
            <a:r>
              <a:rPr lang="en" sz="3067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with LOFAR</a:t>
            </a:r>
            <a:endParaRPr sz="3067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79" name="Google Shape;879;p32"/>
          <p:cNvSpPr txBox="1"/>
          <p:nvPr/>
        </p:nvSpPr>
        <p:spPr>
          <a:xfrm>
            <a:off x="7239800" y="2041467"/>
            <a:ext cx="3604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00FF00"/>
                </a:solidFill>
                <a:latin typeface="Space Mono"/>
                <a:ea typeface="Space Mono"/>
                <a:cs typeface="Space Mono"/>
                <a:sym typeface="Space Mono"/>
              </a:rPr>
              <a:t>0</a:t>
            </a:r>
            <a:endParaRPr sz="1600" kern="0">
              <a:solidFill>
                <a:srgbClr val="00FF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80" name="Google Shape;880;p32"/>
          <p:cNvSpPr txBox="1"/>
          <p:nvPr/>
        </p:nvSpPr>
        <p:spPr>
          <a:xfrm>
            <a:off x="7301600" y="2826233"/>
            <a:ext cx="360400" cy="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 dirty="0">
                <a:solidFill>
                  <a:srgbClr val="FF0000"/>
                </a:solidFill>
                <a:latin typeface="Space Mono"/>
                <a:ea typeface="Space Mono"/>
                <a:cs typeface="Space Mono"/>
                <a:sym typeface="Space Mono"/>
              </a:rPr>
              <a:t>1</a:t>
            </a:r>
            <a:endParaRPr sz="1600" kern="0" dirty="0">
              <a:solidFill>
                <a:srgbClr val="FF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81" name="Google Shape;881;p32"/>
          <p:cNvSpPr txBox="1"/>
          <p:nvPr/>
        </p:nvSpPr>
        <p:spPr>
          <a:xfrm>
            <a:off x="7239800" y="4401033"/>
            <a:ext cx="3604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00FF00"/>
                </a:solidFill>
                <a:latin typeface="Space Mono"/>
                <a:ea typeface="Space Mono"/>
                <a:cs typeface="Space Mono"/>
                <a:sym typeface="Space Mono"/>
              </a:rPr>
              <a:t>0</a:t>
            </a:r>
            <a:endParaRPr sz="1600" kern="0">
              <a:solidFill>
                <a:srgbClr val="00FF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882" name="Google Shape;882;p32"/>
          <p:cNvSpPr txBox="1"/>
          <p:nvPr/>
        </p:nvSpPr>
        <p:spPr>
          <a:xfrm>
            <a:off x="7239800" y="5199967"/>
            <a:ext cx="360400" cy="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Space Mono"/>
                <a:ea typeface="Space Mono"/>
                <a:cs typeface="Space Mono"/>
                <a:sym typeface="Space Mono"/>
              </a:rPr>
              <a:t>1</a:t>
            </a:r>
            <a:endParaRPr sz="1600" kern="0">
              <a:solidFill>
                <a:srgbClr val="FF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B36D2-6EE9-A88D-FDFB-9BFDFF89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Beamforming Imaging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BBAD2-DC5D-D215-35D3-4934F124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CAE2D-44E4-63AD-6DA2-245A9FD1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3" y="2175187"/>
            <a:ext cx="2042671" cy="3525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A545E7-BAF5-454C-8FF0-3806C55EDD73}"/>
              </a:ext>
            </a:extLst>
          </p:cNvPr>
          <p:cNvSpPr txBox="1"/>
          <p:nvPr/>
        </p:nvSpPr>
        <p:spPr>
          <a:xfrm>
            <a:off x="7443880" y="4652026"/>
            <a:ext cx="265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Actually solving for the 3D dipole moment!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78E5B4-789E-891F-5161-75FD1719507E}"/>
                  </a:ext>
                </a:extLst>
              </p:cNvPr>
              <p:cNvSpPr txBox="1"/>
              <p:nvPr/>
            </p:nvSpPr>
            <p:spPr>
              <a:xfrm>
                <a:off x="4570561" y="1926810"/>
                <a:ext cx="4418319" cy="876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𝐴𝑛𝑡</m:t>
                          </m:r>
                        </m:sup>
                        <m:e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78E5B4-789E-891F-5161-75FD17195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561" y="1926810"/>
                <a:ext cx="4418319" cy="876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1039F25-D8CB-D12F-5A95-AF961A4C4DCC}"/>
              </a:ext>
            </a:extLst>
          </p:cNvPr>
          <p:cNvSpPr txBox="1"/>
          <p:nvPr/>
        </p:nvSpPr>
        <p:spPr>
          <a:xfrm>
            <a:off x="3737890" y="279266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: beam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72E8D8-7D1F-2B50-1FFA-5E342509B9C7}"/>
              </a:ext>
            </a:extLst>
          </p:cNvPr>
          <p:cNvSpPr txBox="1"/>
          <p:nvPr/>
        </p:nvSpPr>
        <p:spPr>
          <a:xfrm>
            <a:off x="838200" y="1551404"/>
            <a:ext cx="170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Beamformed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05DD9-EBC4-FB5C-160A-B13045E2435D}"/>
              </a:ext>
            </a:extLst>
          </p:cNvPr>
          <p:cNvSpPr txBox="1"/>
          <p:nvPr/>
        </p:nvSpPr>
        <p:spPr>
          <a:xfrm>
            <a:off x="4734891" y="3375297"/>
            <a:ext cx="3417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A:</a:t>
            </a:r>
            <a:r>
              <a:rPr lang="en-US" dirty="0">
                <a:solidFill>
                  <a:schemeClr val="bg1"/>
                </a:solidFill>
              </a:rPr>
              <a:t> 3 x 3 polarization correction tensor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3392A-8C54-6CD0-45FA-AE6B918093AE}"/>
              </a:ext>
            </a:extLst>
          </p:cNvPr>
          <p:cNvSpPr txBox="1"/>
          <p:nvPr/>
        </p:nvSpPr>
        <p:spPr>
          <a:xfrm>
            <a:off x="8559991" y="2567357"/>
            <a:ext cx="341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b="1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: Measured electric field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5862A-5655-30B5-9BE5-A27E530A47AF}"/>
              </a:ext>
            </a:extLst>
          </p:cNvPr>
          <p:cNvSpPr txBox="1"/>
          <p:nvPr/>
        </p:nvSpPr>
        <p:spPr>
          <a:xfrm>
            <a:off x="7155460" y="2977328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w</a:t>
            </a:r>
            <a:r>
              <a:rPr lang="en-US" b="1" baseline="-25000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: weights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37B920-2597-E0E2-C60E-7B5A5C33ADC9}"/>
              </a:ext>
            </a:extLst>
          </p:cNvPr>
          <p:cNvCxnSpPr/>
          <p:nvPr/>
        </p:nvCxnSpPr>
        <p:spPr>
          <a:xfrm flipV="1">
            <a:off x="4438821" y="2539803"/>
            <a:ext cx="746234" cy="263914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09DBBA-D5AD-9A61-6BF4-4134B8B8FC0E}"/>
              </a:ext>
            </a:extLst>
          </p:cNvPr>
          <p:cNvCxnSpPr>
            <a:cxnSpLocks/>
          </p:cNvCxnSpPr>
          <p:nvPr/>
        </p:nvCxnSpPr>
        <p:spPr>
          <a:xfrm flipV="1">
            <a:off x="5774826" y="2579359"/>
            <a:ext cx="500665" cy="814410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F818D3-8F86-1D87-C264-8AFCD1141BF4}"/>
              </a:ext>
            </a:extLst>
          </p:cNvPr>
          <p:cNvCxnSpPr>
            <a:cxnSpLocks/>
          </p:cNvCxnSpPr>
          <p:nvPr/>
        </p:nvCxnSpPr>
        <p:spPr>
          <a:xfrm flipH="1" flipV="1">
            <a:off x="7021725" y="2534276"/>
            <a:ext cx="501001" cy="482744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8C5179-3B14-108F-D752-01CBCDDFC7DA}"/>
              </a:ext>
            </a:extLst>
          </p:cNvPr>
          <p:cNvCxnSpPr>
            <a:cxnSpLocks/>
          </p:cNvCxnSpPr>
          <p:nvPr/>
        </p:nvCxnSpPr>
        <p:spPr>
          <a:xfrm flipH="1" flipV="1">
            <a:off x="7746511" y="2562723"/>
            <a:ext cx="813480" cy="212925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E54FFF-A75E-E666-468B-86AE82473B8E}"/>
                  </a:ext>
                </a:extLst>
              </p:cNvPr>
              <p:cNvSpPr txBox="1"/>
              <p:nvPr/>
            </p:nvSpPr>
            <p:spPr>
              <a:xfrm>
                <a:off x="3856933" y="4672145"/>
                <a:ext cx="2656243" cy="77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Both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are 3D vectors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E54FFF-A75E-E666-468B-86AE82473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933" y="4672145"/>
                <a:ext cx="2656243" cy="773802"/>
              </a:xfrm>
              <a:prstGeom prst="rect">
                <a:avLst/>
              </a:prstGeom>
              <a:blipFill>
                <a:blip r:embed="rId5"/>
                <a:stretch>
                  <a:fillRect l="-2529" b="-10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3B26F9-1CF8-711C-F903-FF63BB0AF3F4}"/>
              </a:ext>
            </a:extLst>
          </p:cNvPr>
          <p:cNvCxnSpPr>
            <a:cxnSpLocks/>
          </p:cNvCxnSpPr>
          <p:nvPr/>
        </p:nvCxnSpPr>
        <p:spPr>
          <a:xfrm>
            <a:off x="3038513" y="2428526"/>
            <a:ext cx="1027649" cy="0"/>
          </a:xfrm>
          <a:prstGeom prst="straightConnector1">
            <a:avLst/>
          </a:prstGeom>
          <a:ln w="254000" cap="sq">
            <a:round/>
            <a:headEnd type="none" w="med" len="sm"/>
            <a:tailEnd type="triangle" w="sm" len="sm"/>
          </a:ln>
          <a:effectLst>
            <a:glow rad="241300">
              <a:schemeClr val="accent2">
                <a:lumMod val="40000"/>
                <a:lumOff val="60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A90E3DA-941A-4E91-3F70-A1DFDBCE5665}"/>
              </a:ext>
            </a:extLst>
          </p:cNvPr>
          <p:cNvCxnSpPr>
            <a:cxnSpLocks/>
          </p:cNvCxnSpPr>
          <p:nvPr/>
        </p:nvCxnSpPr>
        <p:spPr>
          <a:xfrm flipH="1">
            <a:off x="5871990" y="3905691"/>
            <a:ext cx="153168" cy="746335"/>
          </a:xfrm>
          <a:prstGeom prst="straightConnector1">
            <a:avLst/>
          </a:prstGeom>
          <a:ln w="254000" cap="sq">
            <a:round/>
            <a:headEnd type="none" w="med" len="sm"/>
            <a:tailEnd type="triangle" w="sm" len="sm"/>
          </a:ln>
          <a:effectLst>
            <a:glow rad="241300">
              <a:schemeClr val="accent2">
                <a:lumMod val="40000"/>
                <a:lumOff val="60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060F16-BD3B-3AF5-73FB-84576813EBA9}"/>
              </a:ext>
            </a:extLst>
          </p:cNvPr>
          <p:cNvCxnSpPr>
            <a:cxnSpLocks/>
          </p:cNvCxnSpPr>
          <p:nvPr/>
        </p:nvCxnSpPr>
        <p:spPr>
          <a:xfrm>
            <a:off x="6443676" y="5005969"/>
            <a:ext cx="828549" cy="0"/>
          </a:xfrm>
          <a:prstGeom prst="straightConnector1">
            <a:avLst/>
          </a:prstGeom>
          <a:ln w="254000" cap="sq">
            <a:round/>
            <a:headEnd type="none" w="med" len="sm"/>
            <a:tailEnd type="triangle" w="sm" len="sm"/>
          </a:ln>
          <a:effectLst>
            <a:glow rad="241300">
              <a:schemeClr val="accent2">
                <a:lumMod val="40000"/>
                <a:lumOff val="60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0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6" grpId="0"/>
      <p:bldP spid="7" grpId="0"/>
      <p:bldP spid="8" grpId="0"/>
      <p:bldP spid="10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8D52-F042-E60D-AF1A-CE6A1FF1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44" y="386969"/>
            <a:ext cx="3040379" cy="14780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Locating an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Airplane via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CE72-D845-2531-9804-BE76F5095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3473"/>
            <a:ext cx="10515600" cy="147800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Able to locate to 10cm precision!</a:t>
            </a:r>
          </a:p>
          <a:p>
            <a:r>
              <a:rPr lang="en-US" dirty="0">
                <a:solidFill>
                  <a:schemeClr val="bg1"/>
                </a:solidFill>
              </a:rPr>
              <a:t>Can clearly see discharges are located on the engines and the tail</a:t>
            </a:r>
          </a:p>
          <a:p>
            <a:r>
              <a:rPr lang="en-US" dirty="0">
                <a:solidFill>
                  <a:schemeClr val="bg1"/>
                </a:solidFill>
              </a:rPr>
              <a:t>This is only possible through near-field beamforming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A2B0D-703C-B2D2-2EDA-F3937CF6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CEB22C62-2CD9-A3E4-8459-4C6E97F0A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3" y="250215"/>
            <a:ext cx="8279144" cy="4993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8A307-F3BE-8FE3-D045-28C5AFFFE532}"/>
              </a:ext>
            </a:extLst>
          </p:cNvPr>
          <p:cNvSpPr txBox="1"/>
          <p:nvPr/>
        </p:nvSpPr>
        <p:spPr>
          <a:xfrm>
            <a:off x="436238" y="1614527"/>
            <a:ext cx="2794229" cy="769441"/>
          </a:xfrm>
          <a:prstGeom prst="rect">
            <a:avLst/>
          </a:prstGeom>
          <a:blipFill dpi="0" rotWithShape="1">
            <a:blip r:embed="rId4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effectLst>
                  <a:glow rad="228600">
                    <a:srgbClr val="00B0F0">
                      <a:alpha val="50000"/>
                    </a:srgbClr>
                  </a:glow>
                </a:effectLst>
              </a:rPr>
              <a:t>Lightning?</a:t>
            </a:r>
            <a:endParaRPr lang="en-US" sz="4400" dirty="0">
              <a:solidFill>
                <a:srgbClr val="FFFF00"/>
              </a:solidFill>
              <a:effectLst>
                <a:glow rad="228600">
                  <a:srgbClr val="00B0F0">
                    <a:alpha val="5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3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7667-6954-91A8-F06B-F36C7B26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Lightning initiation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0C23C-009F-CCBE-680D-CA566C40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352554-9831-C756-65D5-98B8C06C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82491" cy="15119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Formation of initial leader stage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574D16E-3697-AC9E-5043-5BED04FED369}"/>
              </a:ext>
            </a:extLst>
          </p:cNvPr>
          <p:cNvSpPr txBox="1">
            <a:spLocks/>
          </p:cNvSpPr>
          <p:nvPr/>
        </p:nvSpPr>
        <p:spPr>
          <a:xfrm>
            <a:off x="819146" y="3490277"/>
            <a:ext cx="4682491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At later stage, additional plasma channels form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BCEDFA-8B9C-984A-A2C3-2949CEC950A7}"/>
              </a:ext>
            </a:extLst>
          </p:cNvPr>
          <p:cNvSpPr txBox="1">
            <a:spLocks/>
          </p:cNvSpPr>
          <p:nvPr/>
        </p:nvSpPr>
        <p:spPr>
          <a:xfrm>
            <a:off x="838198" y="5254306"/>
            <a:ext cx="4682491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Note: spatial scale is 200 m, time is 250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CB6686-85AD-C453-1B90-73158170C5F1}"/>
              </a:ext>
            </a:extLst>
          </p:cNvPr>
          <p:cNvGrpSpPr/>
          <p:nvPr/>
        </p:nvGrpSpPr>
        <p:grpSpPr>
          <a:xfrm>
            <a:off x="6096000" y="1348740"/>
            <a:ext cx="4254039" cy="4834470"/>
            <a:chOff x="6096000" y="1348740"/>
            <a:chExt cx="4254039" cy="48344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FF7F3C-F5EE-4143-E55A-41C9DD448A31}"/>
                </a:ext>
              </a:extLst>
            </p:cNvPr>
            <p:cNvGrpSpPr/>
            <p:nvPr/>
          </p:nvGrpSpPr>
          <p:grpSpPr>
            <a:xfrm>
              <a:off x="6096000" y="1348740"/>
              <a:ext cx="4254039" cy="4834470"/>
              <a:chOff x="6096000" y="1348740"/>
              <a:chExt cx="4254039" cy="483447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3B0F79-43B6-9836-1D0E-CFB84475D48D}"/>
                  </a:ext>
                </a:extLst>
              </p:cNvPr>
              <p:cNvSpPr txBox="1"/>
              <p:nvPr/>
            </p:nvSpPr>
            <p:spPr>
              <a:xfrm>
                <a:off x="6557876" y="1348740"/>
                <a:ext cx="3531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Lightning Initial Stage (TOA Image)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CFF20E7-575A-54CC-B322-6EA36606E392}"/>
                  </a:ext>
                </a:extLst>
              </p:cNvPr>
              <p:cNvGrpSpPr/>
              <p:nvPr/>
            </p:nvGrpSpPr>
            <p:grpSpPr>
              <a:xfrm>
                <a:off x="6096000" y="1690688"/>
                <a:ext cx="4254039" cy="4492522"/>
                <a:chOff x="6096000" y="1690688"/>
                <a:chExt cx="4254039" cy="4492522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9DC20BFD-625E-E807-BF49-72F4808630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268"/>
                <a:stretch>
                  <a:fillRect/>
                </a:stretch>
              </p:blipFill>
              <p:spPr>
                <a:xfrm>
                  <a:off x="6096000" y="1690688"/>
                  <a:ext cx="4254039" cy="4492522"/>
                </a:xfrm>
                <a:prstGeom prst="rect">
                  <a:avLst/>
                </a:prstGeom>
              </p:spPr>
            </p:pic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B2FB76AF-2633-57A8-D19E-8C01FE7618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45977" y="5002212"/>
                  <a:ext cx="0" cy="44608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A0A3F0C7-945C-89FC-FFB0-5897DD2A7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45977" y="5452110"/>
                  <a:ext cx="433995" cy="0"/>
                </a:xfrm>
                <a:prstGeom prst="straightConnector1">
                  <a:avLst/>
                </a:prstGeom>
                <a:ln>
                  <a:headEnd type="triangle"/>
                  <a:tailEnd type="triangle" w="med" len="sm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424ECB0-BD79-5F4D-8507-DE012F5FCA82}"/>
                    </a:ext>
                  </a:extLst>
                </p:cNvPr>
                <p:cNvSpPr/>
                <p:nvPr/>
              </p:nvSpPr>
              <p:spPr>
                <a:xfrm>
                  <a:off x="8780060" y="5173558"/>
                  <a:ext cx="509077" cy="1112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B81538D-19E3-6903-513A-8119C7227E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79759" y="5064787"/>
                  <a:ext cx="709678" cy="315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50" b="1" dirty="0">
                      <a:solidFill>
                        <a:schemeClr val="accent2"/>
                      </a:solidFill>
                    </a:rPr>
                    <a:t>200 m</a:t>
                  </a: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40CC0E-64E8-6058-0B3F-89B92926F077}"/>
                </a:ext>
              </a:extLst>
            </p:cNvPr>
            <p:cNvGrpSpPr/>
            <p:nvPr/>
          </p:nvGrpSpPr>
          <p:grpSpPr>
            <a:xfrm>
              <a:off x="6763121" y="2359149"/>
              <a:ext cx="776498" cy="322852"/>
              <a:chOff x="6763121" y="2359149"/>
              <a:chExt cx="776498" cy="322852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8774E00-8D78-F01E-6CC9-1500A9D88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5150" y="2682001"/>
                <a:ext cx="340910" cy="0"/>
              </a:xfrm>
              <a:prstGeom prst="straightConnector1">
                <a:avLst/>
              </a:prstGeom>
              <a:ln>
                <a:headEnd type="triangle" w="lg" len="sm"/>
                <a:tailEnd type="triangle" w="lg" len="sm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5F5A03-2663-DCBB-F1DE-E1A76803C8B2}"/>
                  </a:ext>
                </a:extLst>
              </p:cNvPr>
              <p:cNvSpPr txBox="1"/>
              <p:nvPr/>
            </p:nvSpPr>
            <p:spPr>
              <a:xfrm>
                <a:off x="6763121" y="2359149"/>
                <a:ext cx="776498" cy="3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50" b="1" dirty="0">
                    <a:solidFill>
                      <a:schemeClr val="accent2"/>
                    </a:solidFill>
                  </a:rPr>
                  <a:t>250 </a:t>
                </a:r>
                <a:r>
                  <a:rPr lang="en-US" sz="1450" b="1" dirty="0" err="1">
                    <a:solidFill>
                      <a:schemeClr val="accent2"/>
                    </a:solidFill>
                  </a:rPr>
                  <a:t>μs</a:t>
                </a:r>
                <a:endParaRPr lang="en-US" sz="1450" b="1" dirty="0">
                  <a:solidFill>
                    <a:schemeClr val="accent2"/>
                  </a:solidFill>
                </a:endParaRPr>
              </a:p>
            </p:txBody>
          </p:sp>
        </p:grp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3B94A-E708-9CF7-DF67-EEE294AF358A}"/>
              </a:ext>
            </a:extLst>
          </p:cNvPr>
          <p:cNvCxnSpPr>
            <a:cxnSpLocks/>
          </p:cNvCxnSpPr>
          <p:nvPr/>
        </p:nvCxnSpPr>
        <p:spPr>
          <a:xfrm>
            <a:off x="5223510" y="2068830"/>
            <a:ext cx="19202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6550A8-F326-825A-536F-964F4AA92BDE}"/>
              </a:ext>
            </a:extLst>
          </p:cNvPr>
          <p:cNvCxnSpPr>
            <a:cxnSpLocks/>
          </p:cNvCxnSpPr>
          <p:nvPr/>
        </p:nvCxnSpPr>
        <p:spPr>
          <a:xfrm flipV="1">
            <a:off x="4655820" y="3749040"/>
            <a:ext cx="2259330" cy="8382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153802-F33A-417C-4CCB-D2A01EB3D9AD}"/>
              </a:ext>
            </a:extLst>
          </p:cNvPr>
          <p:cNvCxnSpPr>
            <a:cxnSpLocks/>
          </p:cNvCxnSpPr>
          <p:nvPr/>
        </p:nvCxnSpPr>
        <p:spPr>
          <a:xfrm>
            <a:off x="4655820" y="3832860"/>
            <a:ext cx="2487930" cy="16764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9177FD-B72E-576B-F9FF-03F282DE933A}"/>
              </a:ext>
            </a:extLst>
          </p:cNvPr>
          <p:cNvCxnSpPr>
            <a:cxnSpLocks/>
          </p:cNvCxnSpPr>
          <p:nvPr/>
        </p:nvCxnSpPr>
        <p:spPr>
          <a:xfrm>
            <a:off x="4175760" y="5890260"/>
            <a:ext cx="2088853" cy="9225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E6D62F-C0B9-0623-3B67-AFAF97420F8E}"/>
              </a:ext>
            </a:extLst>
          </p:cNvPr>
          <p:cNvCxnSpPr>
            <a:cxnSpLocks/>
          </p:cNvCxnSpPr>
          <p:nvPr/>
        </p:nvCxnSpPr>
        <p:spPr>
          <a:xfrm flipV="1">
            <a:off x="4175760" y="2852382"/>
            <a:ext cx="2880938" cy="303787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E94E5-F2AC-EF54-3C8C-62D0CA01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C56D-7977-A032-5E63-6B750D32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Lightning initiation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A961D-8CCF-7969-8D8B-6BD17E0A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5D39FA-8CDD-7A42-1FDC-149D6830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82491" cy="15119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Formation of initial leader stage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945993A-6CE9-50A8-4F5C-459A8610CF87}"/>
              </a:ext>
            </a:extLst>
          </p:cNvPr>
          <p:cNvSpPr txBox="1">
            <a:spLocks/>
          </p:cNvSpPr>
          <p:nvPr/>
        </p:nvSpPr>
        <p:spPr>
          <a:xfrm>
            <a:off x="819146" y="3490277"/>
            <a:ext cx="4682491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At later stage, additional plasma channels form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C7B3529-3712-9D41-A511-A0BD9F6FA834}"/>
              </a:ext>
            </a:extLst>
          </p:cNvPr>
          <p:cNvSpPr txBox="1">
            <a:spLocks/>
          </p:cNvSpPr>
          <p:nvPr/>
        </p:nvSpPr>
        <p:spPr>
          <a:xfrm>
            <a:off x="838198" y="5254306"/>
            <a:ext cx="4682491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Note: spatial scale is 200 m, time is 250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3360BC-A5A3-3F10-B25B-10D0389EB70E}"/>
              </a:ext>
            </a:extLst>
          </p:cNvPr>
          <p:cNvGrpSpPr/>
          <p:nvPr/>
        </p:nvGrpSpPr>
        <p:grpSpPr>
          <a:xfrm>
            <a:off x="6096000" y="1348740"/>
            <a:ext cx="4254039" cy="4834470"/>
            <a:chOff x="6096000" y="1348740"/>
            <a:chExt cx="4254039" cy="483447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2DE4EE-7B77-A6B9-5C14-DE16F8909B17}"/>
                </a:ext>
              </a:extLst>
            </p:cNvPr>
            <p:cNvGrpSpPr/>
            <p:nvPr/>
          </p:nvGrpSpPr>
          <p:grpSpPr>
            <a:xfrm>
              <a:off x="6096000" y="1348740"/>
              <a:ext cx="4254039" cy="4834470"/>
              <a:chOff x="6096000" y="1348740"/>
              <a:chExt cx="4254039" cy="483447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B6B0D0-47B6-0CC4-2106-2F99C533FAEC}"/>
                  </a:ext>
                </a:extLst>
              </p:cNvPr>
              <p:cNvSpPr txBox="1"/>
              <p:nvPr/>
            </p:nvSpPr>
            <p:spPr>
              <a:xfrm>
                <a:off x="6557876" y="1348740"/>
                <a:ext cx="3531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Lightning Initial Stage (TOA Image)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5083F4F-6AEB-E667-3401-837AF1F11572}"/>
                  </a:ext>
                </a:extLst>
              </p:cNvPr>
              <p:cNvGrpSpPr/>
              <p:nvPr/>
            </p:nvGrpSpPr>
            <p:grpSpPr>
              <a:xfrm>
                <a:off x="6096000" y="1690688"/>
                <a:ext cx="4254039" cy="4492522"/>
                <a:chOff x="6096000" y="1690688"/>
                <a:chExt cx="4254039" cy="4492522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B1C77932-4EA2-77A2-A5DD-767F1A5525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268"/>
                <a:stretch>
                  <a:fillRect/>
                </a:stretch>
              </p:blipFill>
              <p:spPr>
                <a:xfrm>
                  <a:off x="6096000" y="1690688"/>
                  <a:ext cx="4254039" cy="4492522"/>
                </a:xfrm>
                <a:prstGeom prst="rect">
                  <a:avLst/>
                </a:prstGeom>
              </p:spPr>
            </p:pic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85DD8E9D-5001-0682-94B6-EE6D8C572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45977" y="5002212"/>
                  <a:ext cx="0" cy="44608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CA4ED9A3-C185-9653-8B21-0D3AA7992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45977" y="5452110"/>
                  <a:ext cx="433995" cy="0"/>
                </a:xfrm>
                <a:prstGeom prst="straightConnector1">
                  <a:avLst/>
                </a:prstGeom>
                <a:ln>
                  <a:headEnd type="triangle"/>
                  <a:tailEnd type="triangle" w="med" len="sm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EB3AADE-6013-AC39-D948-4A9428EA36A3}"/>
                    </a:ext>
                  </a:extLst>
                </p:cNvPr>
                <p:cNvSpPr/>
                <p:nvPr/>
              </p:nvSpPr>
              <p:spPr>
                <a:xfrm>
                  <a:off x="8780060" y="5173558"/>
                  <a:ext cx="509077" cy="1112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CD9B264-897C-D5E6-A575-55ADB026494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79759" y="5064787"/>
                  <a:ext cx="709678" cy="315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50" b="1" dirty="0">
                      <a:solidFill>
                        <a:schemeClr val="accent2"/>
                      </a:solidFill>
                    </a:rPr>
                    <a:t>200 m</a:t>
                  </a: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492F12-2BCF-7DBF-9E30-FC496BE8C4E1}"/>
                </a:ext>
              </a:extLst>
            </p:cNvPr>
            <p:cNvGrpSpPr/>
            <p:nvPr/>
          </p:nvGrpSpPr>
          <p:grpSpPr>
            <a:xfrm>
              <a:off x="6763121" y="2359149"/>
              <a:ext cx="776498" cy="322852"/>
              <a:chOff x="6763121" y="2359149"/>
              <a:chExt cx="776498" cy="3228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882D9B7-346F-4020-8A18-FA81183A7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5150" y="2682001"/>
                <a:ext cx="340910" cy="0"/>
              </a:xfrm>
              <a:prstGeom prst="straightConnector1">
                <a:avLst/>
              </a:prstGeom>
              <a:ln>
                <a:headEnd type="triangle" w="lg" len="sm"/>
                <a:tailEnd type="triangle" w="lg" len="sm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F2A976F-1E37-D045-5EE2-D758CCC6FB24}"/>
                  </a:ext>
                </a:extLst>
              </p:cNvPr>
              <p:cNvSpPr txBox="1"/>
              <p:nvPr/>
            </p:nvSpPr>
            <p:spPr>
              <a:xfrm>
                <a:off x="6763121" y="2359149"/>
                <a:ext cx="776498" cy="31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50" b="1" dirty="0">
                    <a:solidFill>
                      <a:schemeClr val="accent2"/>
                    </a:solidFill>
                  </a:rPr>
                  <a:t>250 </a:t>
                </a:r>
                <a:r>
                  <a:rPr lang="en-US" sz="1450" b="1" dirty="0" err="1">
                    <a:solidFill>
                      <a:schemeClr val="accent2"/>
                    </a:solidFill>
                  </a:rPr>
                  <a:t>μs</a:t>
                </a:r>
                <a:endParaRPr lang="en-US" sz="145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615778-BE82-4EBD-CB0D-BE8830A5A44C}"/>
              </a:ext>
            </a:extLst>
          </p:cNvPr>
          <p:cNvGrpSpPr/>
          <p:nvPr/>
        </p:nvGrpSpPr>
        <p:grpSpPr>
          <a:xfrm>
            <a:off x="6026757" y="1348740"/>
            <a:ext cx="4277355" cy="4831347"/>
            <a:chOff x="6331473" y="2060020"/>
            <a:chExt cx="4277355" cy="483134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43C850D-E664-F82C-291B-0729428F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1"/>
            <a:stretch>
              <a:fillRect/>
            </a:stretch>
          </p:blipFill>
          <p:spPr>
            <a:xfrm>
              <a:off x="6331473" y="2398845"/>
              <a:ext cx="4277355" cy="449252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8BF77A-21D4-2966-BE24-09BB5B49A4FE}"/>
                </a:ext>
              </a:extLst>
            </p:cNvPr>
            <p:cNvSpPr txBox="1"/>
            <p:nvPr/>
          </p:nvSpPr>
          <p:spPr>
            <a:xfrm>
              <a:off x="6765594" y="2060020"/>
              <a:ext cx="3843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Lightning Initial Stage (ATRI-D Image)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ABD2C55-FB10-1D60-4F64-30C30CF38EDC}"/>
                </a:ext>
              </a:extLst>
            </p:cNvPr>
            <p:cNvCxnSpPr>
              <a:cxnSpLocks/>
            </p:cNvCxnSpPr>
            <p:nvPr/>
          </p:nvCxnSpPr>
          <p:spPr>
            <a:xfrm>
              <a:off x="7241540" y="5724558"/>
              <a:ext cx="0" cy="58217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6F1BDF2-58BD-01B5-18D8-E67986F92D27}"/>
                </a:ext>
              </a:extLst>
            </p:cNvPr>
            <p:cNvCxnSpPr>
              <a:cxnSpLocks/>
            </p:cNvCxnSpPr>
            <p:nvPr/>
          </p:nvCxnSpPr>
          <p:spPr>
            <a:xfrm>
              <a:off x="7241540" y="6306732"/>
              <a:ext cx="58368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F5B206-E3DD-A153-C100-A5CDA9AB6391}"/>
                </a:ext>
              </a:extLst>
            </p:cNvPr>
            <p:cNvSpPr txBox="1"/>
            <p:nvPr/>
          </p:nvSpPr>
          <p:spPr>
            <a:xfrm>
              <a:off x="7187126" y="5845572"/>
              <a:ext cx="697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10 m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DA53ABC-5379-258F-EEFD-D766E8EBAAC0}"/>
                </a:ext>
              </a:extLst>
            </p:cNvPr>
            <p:cNvCxnSpPr>
              <a:cxnSpLocks/>
            </p:cNvCxnSpPr>
            <p:nvPr/>
          </p:nvCxnSpPr>
          <p:spPr>
            <a:xfrm>
              <a:off x="7329360" y="3380818"/>
              <a:ext cx="405119" cy="0"/>
            </a:xfrm>
            <a:prstGeom prst="straightConnector1">
              <a:avLst/>
            </a:prstGeom>
            <a:ln>
              <a:headEnd type="triangle" w="lg" len="sm"/>
              <a:tailEnd type="triangle" w="lg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5AFEEB-39C9-1077-2F29-E3CD943C0AC3}"/>
                </a:ext>
              </a:extLst>
            </p:cNvPr>
            <p:cNvSpPr txBox="1"/>
            <p:nvPr/>
          </p:nvSpPr>
          <p:spPr>
            <a:xfrm>
              <a:off x="7241540" y="3057966"/>
              <a:ext cx="776498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" b="1" dirty="0">
                  <a:solidFill>
                    <a:schemeClr val="accent2"/>
                  </a:solidFill>
                </a:rPr>
                <a:t>10 </a:t>
              </a:r>
              <a:r>
                <a:rPr lang="en-US" sz="1450" b="1" dirty="0" err="1">
                  <a:solidFill>
                    <a:schemeClr val="accent2"/>
                  </a:solidFill>
                </a:rPr>
                <a:t>μs</a:t>
              </a:r>
              <a:endParaRPr lang="en-US" sz="145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4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4252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58DE7-D13B-8D42-0B5A-635F8CD8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A4B4-B767-E604-041A-23380FFE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05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Lightning initiation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AB410-1797-B5E2-5AE6-3CA9DC23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7645FB-E0F8-263D-4464-BD2C69FE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60" y="1958565"/>
            <a:ext cx="3965373" cy="95204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Upward moving discharge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2489016-A9CB-9611-6088-F50D7C4A646A}"/>
              </a:ext>
            </a:extLst>
          </p:cNvPr>
          <p:cNvSpPr txBox="1">
            <a:spLocks/>
          </p:cNvSpPr>
          <p:nvPr/>
        </p:nvSpPr>
        <p:spPr>
          <a:xfrm>
            <a:off x="623065" y="5003006"/>
            <a:ext cx="3484248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Note: spatial scale is 10 m, time is 10 </a:t>
            </a:r>
            <a:r>
              <a:rPr lang="el-GR" dirty="0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s!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13474BF-0F33-EC24-8357-2C462F244D89}"/>
              </a:ext>
            </a:extLst>
          </p:cNvPr>
          <p:cNvSpPr txBox="1">
            <a:spLocks/>
          </p:cNvSpPr>
          <p:nvPr/>
        </p:nvSpPr>
        <p:spPr>
          <a:xfrm>
            <a:off x="607693" y="3310981"/>
            <a:ext cx="4682491" cy="151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Formation of initial leader stage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80E306-878B-0E72-1FCC-409875B36DDA}"/>
              </a:ext>
            </a:extLst>
          </p:cNvPr>
          <p:cNvGrpSpPr/>
          <p:nvPr/>
        </p:nvGrpSpPr>
        <p:grpSpPr>
          <a:xfrm>
            <a:off x="6035259" y="1348740"/>
            <a:ext cx="4277355" cy="4831347"/>
            <a:chOff x="6035259" y="1348740"/>
            <a:chExt cx="4277355" cy="48313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BDBE3-B576-A580-C8B2-50942B75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1"/>
            <a:stretch>
              <a:fillRect/>
            </a:stretch>
          </p:blipFill>
          <p:spPr>
            <a:xfrm>
              <a:off x="6035259" y="1687565"/>
              <a:ext cx="4277355" cy="449252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E676F9-BA00-B95E-36B1-E6EF6E120105}"/>
                </a:ext>
              </a:extLst>
            </p:cNvPr>
            <p:cNvSpPr txBox="1"/>
            <p:nvPr/>
          </p:nvSpPr>
          <p:spPr>
            <a:xfrm>
              <a:off x="6469380" y="1348740"/>
              <a:ext cx="3843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Lightning Initial Stage (ATRI-D Image)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B359C35-3958-FD33-1FA9-335B9B20563A}"/>
                </a:ext>
              </a:extLst>
            </p:cNvPr>
            <p:cNvCxnSpPr>
              <a:cxnSpLocks/>
            </p:cNvCxnSpPr>
            <p:nvPr/>
          </p:nvCxnSpPr>
          <p:spPr>
            <a:xfrm>
              <a:off x="6945326" y="5013278"/>
              <a:ext cx="0" cy="58217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D197AD-7948-CFD8-1B6E-C2BCBB2D7CCD}"/>
                </a:ext>
              </a:extLst>
            </p:cNvPr>
            <p:cNvCxnSpPr>
              <a:cxnSpLocks/>
            </p:cNvCxnSpPr>
            <p:nvPr/>
          </p:nvCxnSpPr>
          <p:spPr>
            <a:xfrm>
              <a:off x="6945326" y="5595452"/>
              <a:ext cx="58368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8049B7-490C-DD9B-9403-8C44A91CF554}"/>
                </a:ext>
              </a:extLst>
            </p:cNvPr>
            <p:cNvSpPr txBox="1"/>
            <p:nvPr/>
          </p:nvSpPr>
          <p:spPr>
            <a:xfrm>
              <a:off x="6890912" y="5134292"/>
              <a:ext cx="697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10 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C01728-F038-DC35-C8BE-0652D24A9B41}"/>
                </a:ext>
              </a:extLst>
            </p:cNvPr>
            <p:cNvCxnSpPr>
              <a:cxnSpLocks/>
            </p:cNvCxnSpPr>
            <p:nvPr/>
          </p:nvCxnSpPr>
          <p:spPr>
            <a:xfrm>
              <a:off x="7033146" y="2669538"/>
              <a:ext cx="405119" cy="0"/>
            </a:xfrm>
            <a:prstGeom prst="straightConnector1">
              <a:avLst/>
            </a:prstGeom>
            <a:ln>
              <a:headEnd type="triangle" w="lg" len="sm"/>
              <a:tailEnd type="triangle" w="lg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D13960-27BB-0604-088B-8F55B8E067E0}"/>
                </a:ext>
              </a:extLst>
            </p:cNvPr>
            <p:cNvSpPr txBox="1"/>
            <p:nvPr/>
          </p:nvSpPr>
          <p:spPr>
            <a:xfrm>
              <a:off x="6945326" y="2346686"/>
              <a:ext cx="776498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" b="1" dirty="0">
                  <a:solidFill>
                    <a:schemeClr val="accent2"/>
                  </a:solidFill>
                </a:rPr>
                <a:t>10 </a:t>
              </a:r>
              <a:r>
                <a:rPr lang="en-US" sz="1450" b="1" dirty="0" err="1">
                  <a:solidFill>
                    <a:schemeClr val="accent2"/>
                  </a:solidFill>
                </a:rPr>
                <a:t>μs</a:t>
              </a:r>
              <a:endParaRPr lang="en-US" sz="1450" b="1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430353-C43B-97B5-D4C0-1F95C3E8D5FB}"/>
              </a:ext>
            </a:extLst>
          </p:cNvPr>
          <p:cNvCxnSpPr>
            <a:cxnSpLocks/>
          </p:cNvCxnSpPr>
          <p:nvPr/>
        </p:nvCxnSpPr>
        <p:spPr>
          <a:xfrm>
            <a:off x="4107313" y="5503624"/>
            <a:ext cx="2483987" cy="49712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F0BD3A-C170-FD34-E04B-31CDECB2ED52}"/>
              </a:ext>
            </a:extLst>
          </p:cNvPr>
          <p:cNvCxnSpPr>
            <a:cxnSpLocks/>
          </p:cNvCxnSpPr>
          <p:nvPr/>
        </p:nvCxnSpPr>
        <p:spPr>
          <a:xfrm flipV="1">
            <a:off x="4107313" y="2910614"/>
            <a:ext cx="3330952" cy="25930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329C12-E724-0FF3-055F-EB71E4A271C0}"/>
              </a:ext>
            </a:extLst>
          </p:cNvPr>
          <p:cNvCxnSpPr>
            <a:cxnSpLocks/>
          </p:cNvCxnSpPr>
          <p:nvPr/>
        </p:nvCxnSpPr>
        <p:spPr>
          <a:xfrm flipV="1">
            <a:off x="4754880" y="2451789"/>
            <a:ext cx="3572980" cy="114162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618ED4-C752-FBD1-C569-EB70302BC564}"/>
              </a:ext>
            </a:extLst>
          </p:cNvPr>
          <p:cNvCxnSpPr>
            <a:cxnSpLocks/>
          </p:cNvCxnSpPr>
          <p:nvPr/>
        </p:nvCxnSpPr>
        <p:spPr>
          <a:xfrm flipV="1">
            <a:off x="3494570" y="2162175"/>
            <a:ext cx="3656800" cy="25011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DBD7CD-78B4-335C-BD15-E38398C2EC1E}"/>
              </a:ext>
            </a:extLst>
          </p:cNvPr>
          <p:cNvCxnSpPr>
            <a:cxnSpLocks/>
          </p:cNvCxnSpPr>
          <p:nvPr/>
        </p:nvCxnSpPr>
        <p:spPr>
          <a:xfrm>
            <a:off x="3494570" y="2412286"/>
            <a:ext cx="4152100" cy="178577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82AA67-4EF7-4454-12BB-1A3429AF7B2E}"/>
              </a:ext>
            </a:extLst>
          </p:cNvPr>
          <p:cNvCxnSpPr>
            <a:cxnSpLocks/>
          </p:cNvCxnSpPr>
          <p:nvPr/>
        </p:nvCxnSpPr>
        <p:spPr>
          <a:xfrm>
            <a:off x="4754880" y="3596533"/>
            <a:ext cx="2068830" cy="25927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C5F23F-7A2E-2257-C5BA-25CC97286482}"/>
              </a:ext>
            </a:extLst>
          </p:cNvPr>
          <p:cNvSpPr/>
          <p:nvPr/>
        </p:nvSpPr>
        <p:spPr>
          <a:xfrm>
            <a:off x="5230498" y="1488332"/>
            <a:ext cx="5669280" cy="5233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2FE3E-9CBB-3029-6E8E-01B6E6E6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Initiation Events: Detailed Comparison</a:t>
            </a:r>
          </a:p>
        </p:txBody>
      </p:sp>
      <p:pic>
        <p:nvPicPr>
          <p:cNvPr id="6" name="Content Placeholder 5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CDB6AFAB-AC7E-B07E-6C50-88244A0F0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3" t="15670" r="1052" b="67619"/>
          <a:stretch>
            <a:fillRect/>
          </a:stretch>
        </p:blipFill>
        <p:spPr>
          <a:xfrm>
            <a:off x="5262664" y="4947360"/>
            <a:ext cx="5604949" cy="17741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4E8D9-6B52-FA4A-96AF-5C3702C3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06CD1-7618-4CEF-9B06-D6356CBACD72}"/>
              </a:ext>
            </a:extLst>
          </p:cNvPr>
          <p:cNvSpPr txBox="1"/>
          <p:nvPr/>
        </p:nvSpPr>
        <p:spPr>
          <a:xfrm>
            <a:off x="375556" y="1828800"/>
            <a:ext cx="4324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Several such events have been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Green lines indicates start of lightning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Able to measure width, intensity, and speed of these events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Discharge is less than a meter wide!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Speed is constant, but intensity grows exponentially!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Decays before initiation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F0F64-759C-D67C-814E-EB6DFBE76BD3}"/>
              </a:ext>
            </a:extLst>
          </p:cNvPr>
          <p:cNvSpPr txBox="1"/>
          <p:nvPr/>
        </p:nvSpPr>
        <p:spPr>
          <a:xfrm>
            <a:off x="6562563" y="1205746"/>
            <a:ext cx="353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Initiation Source Power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611D1D-9E8F-76CE-D4E4-2A0ED782DF29}"/>
              </a:ext>
            </a:extLst>
          </p:cNvPr>
          <p:cNvCxnSpPr>
            <a:cxnSpLocks/>
          </p:cNvCxnSpPr>
          <p:nvPr/>
        </p:nvCxnSpPr>
        <p:spPr>
          <a:xfrm flipV="1">
            <a:off x="7442389" y="5303982"/>
            <a:ext cx="2223238" cy="42211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9FD76C-F081-6241-00BA-6EDBD0A80FC5}"/>
              </a:ext>
            </a:extLst>
          </p:cNvPr>
          <p:cNvGrpSpPr/>
          <p:nvPr/>
        </p:nvGrpSpPr>
        <p:grpSpPr>
          <a:xfrm>
            <a:off x="5347337" y="1554018"/>
            <a:ext cx="5399918" cy="4802332"/>
            <a:chOff x="5347337" y="1554018"/>
            <a:chExt cx="5399918" cy="4802332"/>
          </a:xfrm>
        </p:grpSpPr>
        <p:pic>
          <p:nvPicPr>
            <p:cNvPr id="3" name="Content Placeholder 5" descr="A group of graphs with numbers&#10;&#10;AI-generated content may be incorrect.">
              <a:extLst>
                <a:ext uri="{FF2B5EF4-FFF2-40B4-BE49-F238E27FC236}">
                  <a16:creationId xmlns:a16="http://schemas.microsoft.com/office/drawing/2014/main" id="{5332451E-129C-5BEA-5552-7FD0FC5E9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8" t="2509" r="34608" b="65364"/>
            <a:stretch>
              <a:fillRect/>
            </a:stretch>
          </p:blipFill>
          <p:spPr>
            <a:xfrm>
              <a:off x="5347337" y="1554018"/>
              <a:ext cx="5399918" cy="342020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DB939E-D84B-79B0-0CDD-493FDDC7CAD6}"/>
                </a:ext>
              </a:extLst>
            </p:cNvPr>
            <p:cNvCxnSpPr>
              <a:cxnSpLocks/>
            </p:cNvCxnSpPr>
            <p:nvPr/>
          </p:nvCxnSpPr>
          <p:spPr>
            <a:xfrm>
              <a:off x="9697792" y="5190186"/>
              <a:ext cx="0" cy="1166164"/>
            </a:xfrm>
            <a:prstGeom prst="line">
              <a:avLst/>
            </a:prstGeom>
            <a:ln>
              <a:solidFill>
                <a:srgbClr val="479A2A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CBCA64-4D20-BEB0-9A2F-ADC1E5C5083B}"/>
              </a:ext>
            </a:extLst>
          </p:cNvPr>
          <p:cNvCxnSpPr>
            <a:cxnSpLocks/>
          </p:cNvCxnSpPr>
          <p:nvPr/>
        </p:nvCxnSpPr>
        <p:spPr>
          <a:xfrm flipV="1">
            <a:off x="4597758" y="4160445"/>
            <a:ext cx="2253803" cy="503851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37DC0F-2743-AB6C-ADD5-7C09CA6F787B}"/>
              </a:ext>
            </a:extLst>
          </p:cNvPr>
          <p:cNvCxnSpPr>
            <a:cxnSpLocks/>
          </p:cNvCxnSpPr>
          <p:nvPr/>
        </p:nvCxnSpPr>
        <p:spPr>
          <a:xfrm>
            <a:off x="4597757" y="4664296"/>
            <a:ext cx="2814720" cy="86101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9C0347-7F77-C6B9-6A09-E0304D0DBA56}"/>
              </a:ext>
            </a:extLst>
          </p:cNvPr>
          <p:cNvCxnSpPr>
            <a:cxnSpLocks/>
          </p:cNvCxnSpPr>
          <p:nvPr/>
        </p:nvCxnSpPr>
        <p:spPr>
          <a:xfrm>
            <a:off x="4597757" y="2629228"/>
            <a:ext cx="4802318" cy="126166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98FEC27-F41A-A057-19CE-C507131EDBD9}"/>
              </a:ext>
            </a:extLst>
          </p:cNvPr>
          <p:cNvCxnSpPr>
            <a:cxnSpLocks/>
          </p:cNvCxnSpPr>
          <p:nvPr/>
        </p:nvCxnSpPr>
        <p:spPr>
          <a:xfrm>
            <a:off x="4586361" y="2629228"/>
            <a:ext cx="5079266" cy="2599761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18EC25-118C-D5D4-20C7-225AA64AB749}"/>
              </a:ext>
            </a:extLst>
          </p:cNvPr>
          <p:cNvCxnSpPr>
            <a:cxnSpLocks/>
          </p:cNvCxnSpPr>
          <p:nvPr/>
        </p:nvCxnSpPr>
        <p:spPr>
          <a:xfrm flipV="1">
            <a:off x="4308760" y="3440229"/>
            <a:ext cx="4847042" cy="190593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1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C81EE-CEA9-C29A-6383-E16C7CE5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F2E8FCB-ED89-1426-CF95-4C31620B9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3F0144-92FC-3406-7E28-1604C0E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46CCDB-826D-C6C7-CA84-CD6171BD0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BE9651-F54D-5DE1-F932-8DC6E7C94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4B99C35-2D10-C472-B021-4D0B6416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704F0-9F84-194A-E3F8-9DA551D7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75" y="179848"/>
            <a:ext cx="4313602" cy="23372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</a:t>
            </a:r>
            <a:r>
              <a:rPr lang="en-US" sz="3600" kern="1200" dirty="0">
                <a:solidFill>
                  <a:srgbClr val="FFFFFF"/>
                </a:solidFill>
              </a:rPr>
              <a:t>mall-Scale Discharges</a:t>
            </a:r>
            <a:br>
              <a:rPr lang="en-US" sz="3600" kern="1200" dirty="0">
                <a:solidFill>
                  <a:srgbClr val="FFFFFF"/>
                </a:solidFill>
              </a:rPr>
            </a:br>
            <a:r>
              <a:rPr lang="en-US" sz="3600" kern="1200" dirty="0">
                <a:solidFill>
                  <a:srgbClr val="FFFFFF"/>
                </a:solidFill>
              </a:rPr>
              <a:t>Before Lightning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CFDEE-4E58-ADE9-3CA6-96CB4922FACE}"/>
              </a:ext>
            </a:extLst>
          </p:cNvPr>
          <p:cNvSpPr txBox="1"/>
          <p:nvPr/>
        </p:nvSpPr>
        <p:spPr>
          <a:xfrm>
            <a:off x="6191925" y="478712"/>
            <a:ext cx="5512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TRI-D Image of Small-Scale Discharges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9B1F9B-0913-D984-00EF-33FB4FD8A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-4417"/>
          <a:stretch>
            <a:fillRect/>
          </a:stretch>
        </p:blipFill>
        <p:spPr>
          <a:xfrm>
            <a:off x="5278995" y="1015920"/>
            <a:ext cx="6595086" cy="1731461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469FEAE2-CB73-BD1E-7541-1E806B936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4" r="22260"/>
          <a:stretch>
            <a:fillRect/>
          </a:stretch>
        </p:blipFill>
        <p:spPr>
          <a:xfrm>
            <a:off x="5252953" y="2747381"/>
            <a:ext cx="5968670" cy="390133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A77DFF5-AAA9-9CB0-8BC0-657309EFEEC0}"/>
              </a:ext>
            </a:extLst>
          </p:cNvPr>
          <p:cNvSpPr/>
          <p:nvPr/>
        </p:nvSpPr>
        <p:spPr>
          <a:xfrm>
            <a:off x="5926238" y="1423686"/>
            <a:ext cx="298385" cy="286006"/>
          </a:xfrm>
          <a:prstGeom prst="ellipse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D4804-95E3-0F8D-4325-6556EB7BF394}"/>
              </a:ext>
            </a:extLst>
          </p:cNvPr>
          <p:cNvSpPr txBox="1"/>
          <p:nvPr/>
        </p:nvSpPr>
        <p:spPr>
          <a:xfrm>
            <a:off x="140277" y="3414320"/>
            <a:ext cx="3719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Real sources!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B1C7AD-BA2D-C56C-679A-6F6EEEA26EED}"/>
              </a:ext>
            </a:extLst>
          </p:cNvPr>
          <p:cNvSpPr txBox="1"/>
          <p:nvPr/>
        </p:nvSpPr>
        <p:spPr>
          <a:xfrm>
            <a:off x="125106" y="4336325"/>
            <a:ext cx="3761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Calibri" panose="020F0502020204030204"/>
              </a:rPr>
              <a:t>Too weak to be seen with any other instrumentation or imaging techniques!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73A01E-4EC1-AD25-C5A7-371348D9CC19}"/>
              </a:ext>
            </a:extLst>
          </p:cNvPr>
          <p:cNvGrpSpPr/>
          <p:nvPr/>
        </p:nvGrpSpPr>
        <p:grpSpPr>
          <a:xfrm>
            <a:off x="5126038" y="2353403"/>
            <a:ext cx="6938739" cy="4355866"/>
            <a:chOff x="5126038" y="2353403"/>
            <a:chExt cx="6938739" cy="43558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75DA17-D12F-C14C-E811-253CEB76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" b="539"/>
            <a:stretch/>
          </p:blipFill>
          <p:spPr>
            <a:xfrm>
              <a:off x="5126038" y="2353403"/>
              <a:ext cx="6851141" cy="429531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058037-AECB-4B62-06DE-F5D14794B47F}"/>
                </a:ext>
              </a:extLst>
            </p:cNvPr>
            <p:cNvSpPr txBox="1"/>
            <p:nvPr/>
          </p:nvSpPr>
          <p:spPr>
            <a:xfrm>
              <a:off x="5816420" y="6309159"/>
              <a:ext cx="62483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0          100       200        300        400        500        500       700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9A6C1-C0FB-2B6D-FEE7-E86D7095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2A41-EB5A-4A65-9122-3FD4099D4F1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40131-EAF3-FD4C-A6E7-A4B6886C28D3}"/>
              </a:ext>
            </a:extLst>
          </p:cNvPr>
          <p:cNvSpPr txBox="1"/>
          <p:nvPr/>
        </p:nvSpPr>
        <p:spPr>
          <a:xfrm>
            <a:off x="8233305" y="6475709"/>
            <a:ext cx="1276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[ns]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B424F9-E9E2-7048-93E5-A8A5662427AF}"/>
              </a:ext>
            </a:extLst>
          </p:cNvPr>
          <p:cNvCxnSpPr>
            <a:cxnSpLocks/>
          </p:cNvCxnSpPr>
          <p:nvPr/>
        </p:nvCxnSpPr>
        <p:spPr>
          <a:xfrm>
            <a:off x="1974272" y="3631776"/>
            <a:ext cx="5789491" cy="1297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AAF43E-ADED-67CD-98DE-223B9E3D6703}"/>
              </a:ext>
            </a:extLst>
          </p:cNvPr>
          <p:cNvCxnSpPr>
            <a:cxnSpLocks/>
          </p:cNvCxnSpPr>
          <p:nvPr/>
        </p:nvCxnSpPr>
        <p:spPr>
          <a:xfrm flipV="1">
            <a:off x="1974272" y="2931682"/>
            <a:ext cx="6314633" cy="70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D3D86E-1619-1D33-F9EB-E968FEA242E3}"/>
              </a:ext>
            </a:extLst>
          </p:cNvPr>
          <p:cNvCxnSpPr>
            <a:cxnSpLocks/>
          </p:cNvCxnSpPr>
          <p:nvPr/>
        </p:nvCxnSpPr>
        <p:spPr>
          <a:xfrm>
            <a:off x="1973578" y="3631348"/>
            <a:ext cx="4858805" cy="354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F3B4DA-89BA-ABDF-F150-1C7D4EDBCD80}"/>
              </a:ext>
            </a:extLst>
          </p:cNvPr>
          <p:cNvCxnSpPr>
            <a:cxnSpLocks/>
          </p:cNvCxnSpPr>
          <p:nvPr/>
        </p:nvCxnSpPr>
        <p:spPr>
          <a:xfrm>
            <a:off x="6096000" y="1709692"/>
            <a:ext cx="377551" cy="192208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1B4596-7A27-98D4-75D6-3BF72905AB17}"/>
              </a:ext>
            </a:extLst>
          </p:cNvPr>
          <p:cNvCxnSpPr>
            <a:cxnSpLocks/>
          </p:cNvCxnSpPr>
          <p:nvPr/>
        </p:nvCxnSpPr>
        <p:spPr>
          <a:xfrm>
            <a:off x="6224623" y="1619354"/>
            <a:ext cx="2778061" cy="2004995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F3AB8F-ABD0-46A6-3528-4BE0D57D0BCE}"/>
              </a:ext>
            </a:extLst>
          </p:cNvPr>
          <p:cNvSpPr txBox="1"/>
          <p:nvPr/>
        </p:nvSpPr>
        <p:spPr>
          <a:xfrm>
            <a:off x="184076" y="2365088"/>
            <a:ext cx="3719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Calibri" panose="020F0502020204030204"/>
              </a:rPr>
              <a:t>Tiny sparks never seen before in thundercloud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33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  <p:tag name="PPSPLIT_DON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diatric Pneumonia Clinical Case by Slidesgo">
  <a:themeElements>
    <a:clrScheme name="Simple Light">
      <a:dk1>
        <a:srgbClr val="DBE3EB"/>
      </a:dk1>
      <a:lt1>
        <a:srgbClr val="08121E"/>
      </a:lt1>
      <a:dk2>
        <a:srgbClr val="163249"/>
      </a:dk2>
      <a:lt2>
        <a:srgbClr val="4E80AD"/>
      </a:lt2>
      <a:accent1>
        <a:srgbClr val="99BCD6"/>
      </a:accent1>
      <a:accent2>
        <a:srgbClr val="BDCED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BE3E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21298</TotalTime>
  <Words>2023</Words>
  <Application>Microsoft Office PowerPoint</Application>
  <PresentationFormat>Widescreen</PresentationFormat>
  <Paragraphs>166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Aptos</vt:lpstr>
      <vt:lpstr>Aptos Display</vt:lpstr>
      <vt:lpstr>Arial</vt:lpstr>
      <vt:lpstr>Arimo</vt:lpstr>
      <vt:lpstr>Calibri</vt:lpstr>
      <vt:lpstr>Calibri Light</vt:lpstr>
      <vt:lpstr>Cambria Math</vt:lpstr>
      <vt:lpstr>Hanken Grotesk</vt:lpstr>
      <vt:lpstr>Lexend</vt:lpstr>
      <vt:lpstr>Lexend ExtraBold</vt:lpstr>
      <vt:lpstr>Lexend Light</vt:lpstr>
      <vt:lpstr>Oswald</vt:lpstr>
      <vt:lpstr>Oswald Medium</vt:lpstr>
      <vt:lpstr>Space Mono</vt:lpstr>
      <vt:lpstr>Times New Roman</vt:lpstr>
      <vt:lpstr>office theme</vt:lpstr>
      <vt:lpstr>1_Office Theme</vt:lpstr>
      <vt:lpstr>Pediatric Pneumonia Clinical Case by Slidesgo</vt:lpstr>
      <vt:lpstr>Advancing Understanding of Lightning Initiation through LOFAR Beamforming and ATRI-D</vt:lpstr>
      <vt:lpstr>PowerPoint Presentation</vt:lpstr>
      <vt:lpstr>Beamforming Imaging Technique</vt:lpstr>
      <vt:lpstr>Locating an  Airplane via</vt:lpstr>
      <vt:lpstr>Lightning initiation</vt:lpstr>
      <vt:lpstr>Lightning initiation</vt:lpstr>
      <vt:lpstr>Lightning initiation</vt:lpstr>
      <vt:lpstr>Initiation Events: Detailed Comparison</vt:lpstr>
      <vt:lpstr>Small-Scale Discharges Before Lightning</vt:lpstr>
      <vt:lpstr>Conclusions</vt:lpstr>
      <vt:lpstr>PowerPoint Presentation</vt:lpstr>
      <vt:lpstr>Additional Slides</vt:lpstr>
      <vt:lpstr>Lightning: Leaders</vt:lpstr>
      <vt:lpstr>Lightning: Leaders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Sterpka</dc:creator>
  <cp:lastModifiedBy>Ashley Sterpka</cp:lastModifiedBy>
  <cp:revision>997</cp:revision>
  <dcterms:created xsi:type="dcterms:W3CDTF">2025-07-21T12:38:23Z</dcterms:created>
  <dcterms:modified xsi:type="dcterms:W3CDTF">2025-09-25T15:17:37Z</dcterms:modified>
</cp:coreProperties>
</file>