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4"/>
  </p:notesMasterIdLst>
  <p:sldIdLst>
    <p:sldId id="256" r:id="rId3"/>
    <p:sldId id="267" r:id="rId4"/>
    <p:sldId id="276" r:id="rId5"/>
    <p:sldId id="266" r:id="rId6"/>
    <p:sldId id="257" r:id="rId7"/>
    <p:sldId id="275" r:id="rId8"/>
    <p:sldId id="258" r:id="rId9"/>
    <p:sldId id="269" r:id="rId10"/>
    <p:sldId id="260" r:id="rId11"/>
    <p:sldId id="265" r:id="rId12"/>
    <p:sldId id="271" r:id="rId13"/>
    <p:sldId id="272" r:id="rId14"/>
    <p:sldId id="273" r:id="rId15"/>
    <p:sldId id="261" r:id="rId16"/>
    <p:sldId id="274" r:id="rId17"/>
    <p:sldId id="262" r:id="rId18"/>
    <p:sldId id="280" r:id="rId19"/>
    <p:sldId id="279" r:id="rId20"/>
    <p:sldId id="278" r:id="rId21"/>
    <p:sldId id="281" r:id="rId22"/>
    <p:sldId id="259" r:id="rId2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7" autoAdjust="0"/>
    <p:restoredTop sz="94660"/>
  </p:normalViewPr>
  <p:slideViewPr>
    <p:cSldViewPr snapToGrid="0">
      <p:cViewPr varScale="1">
        <p:scale>
          <a:sx n="71" d="100"/>
          <a:sy n="71" d="100"/>
        </p:scale>
        <p:origin x="9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32373D-D119-4172-91C6-CB7455F4E005}" type="datetimeFigureOut">
              <a:rPr lang="pl-PL" smtClean="0"/>
              <a:t>19.09.2025</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FCC81-0334-4F91-98AB-88F5F6064F20}" type="slidenum">
              <a:rPr lang="pl-PL" smtClean="0"/>
              <a:t>‹#›</a:t>
            </a:fld>
            <a:endParaRPr lang="pl-PL"/>
          </a:p>
        </p:txBody>
      </p:sp>
    </p:spTree>
    <p:extLst>
      <p:ext uri="{BB962C8B-B14F-4D97-AF65-F5344CB8AC3E}">
        <p14:creationId xmlns:p14="http://schemas.microsoft.com/office/powerpoint/2010/main" val="826855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B6A71A0-0F95-20AC-F6F9-A50ED29C7191}"/>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EF2222B7-CE03-AF49-F381-AFDB62888A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886F9DFE-0CC7-DE0D-ED39-CF95E9839A7F}"/>
              </a:ext>
            </a:extLst>
          </p:cNvPr>
          <p:cNvSpPr>
            <a:spLocks noGrp="1"/>
          </p:cNvSpPr>
          <p:nvPr>
            <p:ph type="dt" sz="half" idx="10"/>
          </p:nvPr>
        </p:nvSpPr>
        <p:spPr/>
        <p:txBody>
          <a:bodyPr/>
          <a:lstStyle/>
          <a:p>
            <a:fld id="{A3873A9F-7216-4544-B750-A45AE26A32DB}" type="datetime1">
              <a:rPr lang="pl-PL" smtClean="0"/>
              <a:t>19.09.2025</a:t>
            </a:fld>
            <a:endParaRPr lang="pl-PL"/>
          </a:p>
        </p:txBody>
      </p:sp>
      <p:sp>
        <p:nvSpPr>
          <p:cNvPr id="5" name="Symbol zastępczy stopki 4">
            <a:extLst>
              <a:ext uri="{FF2B5EF4-FFF2-40B4-BE49-F238E27FC236}">
                <a16:creationId xmlns:a16="http://schemas.microsoft.com/office/drawing/2014/main" id="{FECB8360-7A95-BE85-2F9B-235D452DF623}"/>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0D72BD9D-2F97-872A-A689-CEED186CAEBB}"/>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4292827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C95A64B-BAAB-FD08-638A-E533A824B6D9}"/>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FD0331A0-EF3F-8D89-C037-DE60386DEBA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0678EB95-E465-A7ED-3874-AD282651DB1B}"/>
              </a:ext>
            </a:extLst>
          </p:cNvPr>
          <p:cNvSpPr>
            <a:spLocks noGrp="1"/>
          </p:cNvSpPr>
          <p:nvPr>
            <p:ph type="dt" sz="half" idx="10"/>
          </p:nvPr>
        </p:nvSpPr>
        <p:spPr/>
        <p:txBody>
          <a:bodyPr/>
          <a:lstStyle/>
          <a:p>
            <a:fld id="{CA4D6649-CB19-45FE-BE37-A45A6B0FA67A}" type="datetime1">
              <a:rPr lang="pl-PL" smtClean="0"/>
              <a:t>19.09.2025</a:t>
            </a:fld>
            <a:endParaRPr lang="pl-PL"/>
          </a:p>
        </p:txBody>
      </p:sp>
      <p:sp>
        <p:nvSpPr>
          <p:cNvPr id="5" name="Symbol zastępczy stopki 4">
            <a:extLst>
              <a:ext uri="{FF2B5EF4-FFF2-40B4-BE49-F238E27FC236}">
                <a16:creationId xmlns:a16="http://schemas.microsoft.com/office/drawing/2014/main" id="{1EA8F053-50AA-EE06-AF1D-A8A05322222D}"/>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EE829C19-FB78-3FCA-312E-49644CFC08A8}"/>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1418194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B2ED4F52-DA64-AC2B-0B7C-1061EBFFB2F1}"/>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D84C1DB6-223D-C7CA-7638-B9B3532FC2FA}"/>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49002BF-FF85-5EE2-48BC-7AAD8FF701F4}"/>
              </a:ext>
            </a:extLst>
          </p:cNvPr>
          <p:cNvSpPr>
            <a:spLocks noGrp="1"/>
          </p:cNvSpPr>
          <p:nvPr>
            <p:ph type="dt" sz="half" idx="10"/>
          </p:nvPr>
        </p:nvSpPr>
        <p:spPr/>
        <p:txBody>
          <a:bodyPr/>
          <a:lstStyle/>
          <a:p>
            <a:fld id="{82A389DA-E6F4-4595-9F48-454DF76D1702}" type="datetime1">
              <a:rPr lang="pl-PL" smtClean="0"/>
              <a:t>19.09.2025</a:t>
            </a:fld>
            <a:endParaRPr lang="pl-PL"/>
          </a:p>
        </p:txBody>
      </p:sp>
      <p:sp>
        <p:nvSpPr>
          <p:cNvPr id="5" name="Symbol zastępczy stopki 4">
            <a:extLst>
              <a:ext uri="{FF2B5EF4-FFF2-40B4-BE49-F238E27FC236}">
                <a16:creationId xmlns:a16="http://schemas.microsoft.com/office/drawing/2014/main" id="{77FDBD86-9CBB-C9FA-0659-8785B7668A2D}"/>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A90384BE-9007-80BA-8A24-06D773DF0788}"/>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3603238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FD0A5A4-AD60-2BD6-21D2-787684E002EE}"/>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4F4207CD-9BC4-6B8C-50FB-535C585E9F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F974BFB6-4D33-2887-446C-68F797EEC21D}"/>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EEC8238C-3F44-21B1-ED0C-7E6C1DB9A35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043442DE-0009-6F7D-6027-91775A265864}"/>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665802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E44E36A-787B-E6C3-8225-3A54B3FD8DB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8A4FA9E-AD64-D151-56BD-567DC2A40AB2}"/>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B7F2E2E-486F-AC4A-5491-04FEEAE9A5FB}"/>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2D3CAA94-DE1D-B7A3-1691-1D718B15233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BF977DA-6D09-3172-6EE6-023813C46300}"/>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746818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E7465F8-9FDE-A43A-77B6-F3803DD511B5}"/>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D9B86019-B9A9-93C7-0AA5-A9FF291CC4B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7FEA09C9-57CE-7891-D1CF-A90DF50C13F3}"/>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091D9996-4BE8-5EB6-0D53-9CB984A5018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C84A7B3-D9E4-307E-5EAD-7AF7C26AF632}"/>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6033141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8E4B4F-F6DA-8754-E6E7-90209CB45476}"/>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E312222-D4B9-E719-30A0-9B8A8A0B7057}"/>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5F201B17-8252-9E3B-10AD-166F22ED5A6B}"/>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2E86521-C26C-A2BA-8D61-BC3C445F819F}"/>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6" name="Symbol zastępczy stopki 5">
            <a:extLst>
              <a:ext uri="{FF2B5EF4-FFF2-40B4-BE49-F238E27FC236}">
                <a16:creationId xmlns:a16="http://schemas.microsoft.com/office/drawing/2014/main" id="{0387F7CB-629C-F670-985D-D962404BEA9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EEC06600-20E1-E026-B51C-41A8CA15C9BF}"/>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39643326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26FDF91-BEE2-BC10-12A9-F319066B2AC6}"/>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6283059-22F1-1ED1-0976-908E891361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F87DEEDA-C146-A1C4-B1A7-B8EE8DEDD45D}"/>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CC89BB9E-FE67-457B-0F37-3F6EDBF8E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C6A8CAD7-D81C-A351-2E66-FAA14C612EE9}"/>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7F71789F-6AFE-B981-6515-43D296CF3096}"/>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8" name="Symbol zastępczy stopki 7">
            <a:extLst>
              <a:ext uri="{FF2B5EF4-FFF2-40B4-BE49-F238E27FC236}">
                <a16:creationId xmlns:a16="http://schemas.microsoft.com/office/drawing/2014/main" id="{F863596A-14C8-CCF6-6450-F63FCB577505}"/>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CE9953B6-D5A9-8393-1FF9-71BE37CBDFE1}"/>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242527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1D327C-28FB-510B-C8A5-CA416846D14D}"/>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1D159323-805F-F9CE-871A-0E6B890DDA3F}"/>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4" name="Symbol zastępczy stopki 3">
            <a:extLst>
              <a:ext uri="{FF2B5EF4-FFF2-40B4-BE49-F238E27FC236}">
                <a16:creationId xmlns:a16="http://schemas.microsoft.com/office/drawing/2014/main" id="{DD37F187-CAA2-0826-B822-9763592F3FFE}"/>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25BB3D8E-7577-FCD8-8CE6-310FF2501C0E}"/>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32035166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0A3CB2E2-AA2E-0E32-DCF3-D3915EB863B9}"/>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3" name="Symbol zastępczy stopki 2">
            <a:extLst>
              <a:ext uri="{FF2B5EF4-FFF2-40B4-BE49-F238E27FC236}">
                <a16:creationId xmlns:a16="http://schemas.microsoft.com/office/drawing/2014/main" id="{33135C02-7630-A2F7-A8DA-6CB52982828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F33D998C-A442-3E6C-76E8-D1A3D8205F8B}"/>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3917532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25DA8EE-E22A-18C7-1EC5-B557FD60252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04650CE-B8CD-B054-92F1-0C9791BFC5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7211E956-8A6C-2145-94CF-1A009DC33B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01439D0-1BA7-E066-19EA-85F39D537511}"/>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6" name="Symbol zastępczy stopki 5">
            <a:extLst>
              <a:ext uri="{FF2B5EF4-FFF2-40B4-BE49-F238E27FC236}">
                <a16:creationId xmlns:a16="http://schemas.microsoft.com/office/drawing/2014/main" id="{1853F08E-4BFC-000B-63E8-A21C45F30153}"/>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1EA4994-95A1-C03D-47A8-AEDFDC3662F9}"/>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1756713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5EE250-CEF3-A17C-C339-4065A153639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7B23DD12-C370-C298-F9FD-78F72F6A9B1C}"/>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6F2D837-2C7F-6E00-2FEB-5461C36BB58F}"/>
              </a:ext>
            </a:extLst>
          </p:cNvPr>
          <p:cNvSpPr>
            <a:spLocks noGrp="1"/>
          </p:cNvSpPr>
          <p:nvPr>
            <p:ph type="dt" sz="half" idx="10"/>
          </p:nvPr>
        </p:nvSpPr>
        <p:spPr/>
        <p:txBody>
          <a:bodyPr/>
          <a:lstStyle/>
          <a:p>
            <a:fld id="{8DC942A0-06D6-445A-9B0B-2E979709AE0E}" type="datetime1">
              <a:rPr lang="pl-PL" smtClean="0"/>
              <a:t>19.09.2025</a:t>
            </a:fld>
            <a:endParaRPr lang="pl-PL"/>
          </a:p>
        </p:txBody>
      </p:sp>
      <p:sp>
        <p:nvSpPr>
          <p:cNvPr id="5" name="Symbol zastępczy stopki 4">
            <a:extLst>
              <a:ext uri="{FF2B5EF4-FFF2-40B4-BE49-F238E27FC236}">
                <a16:creationId xmlns:a16="http://schemas.microsoft.com/office/drawing/2014/main" id="{71F4D934-AED3-5391-B0FF-09A30EE7B3CC}"/>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5A380480-7165-645E-0DE0-AD6A9E696DC3}"/>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30509379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528E03-2907-D737-A767-94EDCA0E988B}"/>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2EC1171A-B858-DA0A-F9D3-07F6DFE909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DF3BFB7-E188-0CC7-E308-E0A2D6A687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00EC859-C16A-D4A1-90F2-6C7A65D4C257}"/>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6" name="Symbol zastępczy stopki 5">
            <a:extLst>
              <a:ext uri="{FF2B5EF4-FFF2-40B4-BE49-F238E27FC236}">
                <a16:creationId xmlns:a16="http://schemas.microsoft.com/office/drawing/2014/main" id="{509C134E-E1EC-8B6A-232D-DD18A112EBE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92548859-A675-A62E-DF82-FD5E4082F8AB}"/>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30733838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6C47CA-C5CF-03E1-C742-02AAE44700A2}"/>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87290874-57A5-75A0-C67D-74EB6AA6239F}"/>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267EE8F-BC30-F50D-A26F-CEF457DEAC66}"/>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664763D3-D9B8-6F03-9DB4-E73D40AE48F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4D5A16A-922D-2A02-52D1-598868A0C6D2}"/>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1835188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68F2A060-4B4B-D197-635B-A00A9A5B780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6D0A7A3-2C8E-F744-95B9-3F48FBA7ACF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3CC8284B-4481-A5F9-20AF-E17FD5CDD101}"/>
              </a:ext>
            </a:extLst>
          </p:cNvPr>
          <p:cNvSpPr>
            <a:spLocks noGrp="1"/>
          </p:cNvSpPr>
          <p:nvPr>
            <p:ph type="dt" sz="half" idx="10"/>
          </p:nvPr>
        </p:nvSpPr>
        <p:spPr/>
        <p:txBody>
          <a:body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C74EA23D-51FD-96C9-1442-7FE2F08FA3C1}"/>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362B443-7518-1DAC-B252-9933ECE56843}"/>
              </a:ext>
            </a:extLst>
          </p:cNvPr>
          <p:cNvSpPr>
            <a:spLocks noGrp="1"/>
          </p:cNvSpPr>
          <p:nvPr>
            <p:ph type="sldNum" sz="quarter" idx="12"/>
          </p:nvPr>
        </p:nvSpPr>
        <p:spPr/>
        <p:txBody>
          <a:bodyPr/>
          <a:lstStyle/>
          <a:p>
            <a:fld id="{87CDC49A-59CA-4A99-9271-4BB991A3D1E6}" type="slidenum">
              <a:rPr lang="pl-PL" smtClean="0"/>
              <a:t>‹#›</a:t>
            </a:fld>
            <a:endParaRPr lang="pl-PL"/>
          </a:p>
        </p:txBody>
      </p:sp>
    </p:spTree>
    <p:extLst>
      <p:ext uri="{BB962C8B-B14F-4D97-AF65-F5344CB8AC3E}">
        <p14:creationId xmlns:p14="http://schemas.microsoft.com/office/powerpoint/2010/main" val="250151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10B137D-971E-C1E3-B528-B475E7B1A76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C2255023-F1D6-FD7C-4216-FFC018C7CF9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0384E66D-D333-0752-3FDF-86077C1A5F35}"/>
              </a:ext>
            </a:extLst>
          </p:cNvPr>
          <p:cNvSpPr>
            <a:spLocks noGrp="1"/>
          </p:cNvSpPr>
          <p:nvPr>
            <p:ph type="dt" sz="half" idx="10"/>
          </p:nvPr>
        </p:nvSpPr>
        <p:spPr/>
        <p:txBody>
          <a:bodyPr/>
          <a:lstStyle/>
          <a:p>
            <a:fld id="{5252945D-A2C7-4CF7-9572-DD97DB374F5E}" type="datetime1">
              <a:rPr lang="pl-PL" smtClean="0"/>
              <a:t>19.09.2025</a:t>
            </a:fld>
            <a:endParaRPr lang="pl-PL"/>
          </a:p>
        </p:txBody>
      </p:sp>
      <p:sp>
        <p:nvSpPr>
          <p:cNvPr id="5" name="Symbol zastępczy stopki 4">
            <a:extLst>
              <a:ext uri="{FF2B5EF4-FFF2-40B4-BE49-F238E27FC236}">
                <a16:creationId xmlns:a16="http://schemas.microsoft.com/office/drawing/2014/main" id="{1BF94F73-AB8A-3481-0420-BD4FD2198139}"/>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EB4FC60F-4527-3BB3-07FA-E474C7A9D457}"/>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41524757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A5C194-73DA-4CC3-AEB4-678EFAC9730D}"/>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25B5818-EE5A-0247-C11F-FFCE5118045D}"/>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DCAADE22-9461-7DAE-1A20-13679F9C1AB2}"/>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BD398000-420B-9201-A8F5-DFBBB460D7AB}"/>
              </a:ext>
            </a:extLst>
          </p:cNvPr>
          <p:cNvSpPr>
            <a:spLocks noGrp="1"/>
          </p:cNvSpPr>
          <p:nvPr>
            <p:ph type="dt" sz="half" idx="10"/>
          </p:nvPr>
        </p:nvSpPr>
        <p:spPr/>
        <p:txBody>
          <a:bodyPr/>
          <a:lstStyle/>
          <a:p>
            <a:fld id="{0D4AF6F9-B60B-4D07-AD14-AFA1AE848C35}" type="datetime1">
              <a:rPr lang="pl-PL" smtClean="0"/>
              <a:t>19.09.2025</a:t>
            </a:fld>
            <a:endParaRPr lang="pl-PL"/>
          </a:p>
        </p:txBody>
      </p:sp>
      <p:sp>
        <p:nvSpPr>
          <p:cNvPr id="6" name="Symbol zastępczy stopki 5">
            <a:extLst>
              <a:ext uri="{FF2B5EF4-FFF2-40B4-BE49-F238E27FC236}">
                <a16:creationId xmlns:a16="http://schemas.microsoft.com/office/drawing/2014/main" id="{AAEDB555-F756-BD16-1B98-1B90966973EA}"/>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3F424668-85EC-8337-C4E2-52D630A9A2D4}"/>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314289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60B9BB4-34CD-0D8F-2815-C8AA574659DA}"/>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D30A965B-3DBF-4A81-2FD2-D7E7375FD3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E95CC47-86AC-23E0-9163-B251DCFCB10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1FE6C614-EC38-F26B-48CB-2BA459E778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A167920C-04DA-E72A-ED01-616E9306DF8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802C21C-916F-F11E-902E-4B06AE4F3FE2}"/>
              </a:ext>
            </a:extLst>
          </p:cNvPr>
          <p:cNvSpPr>
            <a:spLocks noGrp="1"/>
          </p:cNvSpPr>
          <p:nvPr>
            <p:ph type="dt" sz="half" idx="10"/>
          </p:nvPr>
        </p:nvSpPr>
        <p:spPr/>
        <p:txBody>
          <a:bodyPr/>
          <a:lstStyle/>
          <a:p>
            <a:fld id="{46CEFD2D-BCF8-4D52-90D2-EBAE8239B4F5}" type="datetime1">
              <a:rPr lang="pl-PL" smtClean="0"/>
              <a:t>19.09.2025</a:t>
            </a:fld>
            <a:endParaRPr lang="pl-PL"/>
          </a:p>
        </p:txBody>
      </p:sp>
      <p:sp>
        <p:nvSpPr>
          <p:cNvPr id="8" name="Symbol zastępczy stopki 7">
            <a:extLst>
              <a:ext uri="{FF2B5EF4-FFF2-40B4-BE49-F238E27FC236}">
                <a16:creationId xmlns:a16="http://schemas.microsoft.com/office/drawing/2014/main" id="{95EBF940-B8DF-076D-79CF-030E15D55ED2}"/>
              </a:ext>
            </a:extLst>
          </p:cNvPr>
          <p:cNvSpPr>
            <a:spLocks noGrp="1"/>
          </p:cNvSpPr>
          <p:nvPr>
            <p:ph type="ftr" sz="quarter" idx="11"/>
          </p:nvPr>
        </p:nvSpPr>
        <p:spPr/>
        <p:txBody>
          <a:bodyPr/>
          <a:lstStyle/>
          <a:p>
            <a:r>
              <a:rPr lang="pl-PL"/>
              <a:t>LOFAR Family Meeting 2025</a:t>
            </a:r>
          </a:p>
        </p:txBody>
      </p:sp>
      <p:sp>
        <p:nvSpPr>
          <p:cNvPr id="9" name="Symbol zastępczy numeru slajdu 8">
            <a:extLst>
              <a:ext uri="{FF2B5EF4-FFF2-40B4-BE49-F238E27FC236}">
                <a16:creationId xmlns:a16="http://schemas.microsoft.com/office/drawing/2014/main" id="{094E39FC-9FA8-0580-F0CE-DD03D9E108D2}"/>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20037316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4228482-2E25-66A7-C89D-04A940BA1C75}"/>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7B4358D8-FCD1-EB72-CF7A-D45EA88120DF}"/>
              </a:ext>
            </a:extLst>
          </p:cNvPr>
          <p:cNvSpPr>
            <a:spLocks noGrp="1"/>
          </p:cNvSpPr>
          <p:nvPr>
            <p:ph type="dt" sz="half" idx="10"/>
          </p:nvPr>
        </p:nvSpPr>
        <p:spPr/>
        <p:txBody>
          <a:bodyPr/>
          <a:lstStyle/>
          <a:p>
            <a:fld id="{9CAEC60B-5EF3-4F00-B511-F22D845C38E7}" type="datetime1">
              <a:rPr lang="pl-PL" smtClean="0"/>
              <a:t>19.09.2025</a:t>
            </a:fld>
            <a:endParaRPr lang="pl-PL"/>
          </a:p>
        </p:txBody>
      </p:sp>
      <p:sp>
        <p:nvSpPr>
          <p:cNvPr id="4" name="Symbol zastępczy stopki 3">
            <a:extLst>
              <a:ext uri="{FF2B5EF4-FFF2-40B4-BE49-F238E27FC236}">
                <a16:creationId xmlns:a16="http://schemas.microsoft.com/office/drawing/2014/main" id="{26B88C82-003B-5ED5-F741-7A8C0236670B}"/>
              </a:ext>
            </a:extLst>
          </p:cNvPr>
          <p:cNvSpPr>
            <a:spLocks noGrp="1"/>
          </p:cNvSpPr>
          <p:nvPr>
            <p:ph type="ftr" sz="quarter" idx="11"/>
          </p:nvPr>
        </p:nvSpPr>
        <p:spPr/>
        <p:txBody>
          <a:bodyPr/>
          <a:lstStyle/>
          <a:p>
            <a:r>
              <a:rPr lang="pl-PL"/>
              <a:t>LOFAR Family Meeting 2025</a:t>
            </a:r>
          </a:p>
        </p:txBody>
      </p:sp>
      <p:sp>
        <p:nvSpPr>
          <p:cNvPr id="5" name="Symbol zastępczy numeru slajdu 4">
            <a:extLst>
              <a:ext uri="{FF2B5EF4-FFF2-40B4-BE49-F238E27FC236}">
                <a16:creationId xmlns:a16="http://schemas.microsoft.com/office/drawing/2014/main" id="{ED813022-5A9C-5EA2-3E31-5BC273CFBB48}"/>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3678870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40C33B3E-A356-E476-4C03-ED92DEBEE0B8}"/>
              </a:ext>
            </a:extLst>
          </p:cNvPr>
          <p:cNvSpPr>
            <a:spLocks noGrp="1"/>
          </p:cNvSpPr>
          <p:nvPr>
            <p:ph type="dt" sz="half" idx="10"/>
          </p:nvPr>
        </p:nvSpPr>
        <p:spPr/>
        <p:txBody>
          <a:bodyPr/>
          <a:lstStyle/>
          <a:p>
            <a:fld id="{FB43B453-4A72-452B-8746-B068EA331D11}" type="datetime1">
              <a:rPr lang="pl-PL" smtClean="0"/>
              <a:t>19.09.2025</a:t>
            </a:fld>
            <a:endParaRPr lang="pl-PL"/>
          </a:p>
        </p:txBody>
      </p:sp>
      <p:sp>
        <p:nvSpPr>
          <p:cNvPr id="3" name="Symbol zastępczy stopki 2">
            <a:extLst>
              <a:ext uri="{FF2B5EF4-FFF2-40B4-BE49-F238E27FC236}">
                <a16:creationId xmlns:a16="http://schemas.microsoft.com/office/drawing/2014/main" id="{24A0610A-E131-BD74-EEDF-7EFAB53F890B}"/>
              </a:ext>
            </a:extLst>
          </p:cNvPr>
          <p:cNvSpPr>
            <a:spLocks noGrp="1"/>
          </p:cNvSpPr>
          <p:nvPr>
            <p:ph type="ftr" sz="quarter" idx="11"/>
          </p:nvPr>
        </p:nvSpPr>
        <p:spPr/>
        <p:txBody>
          <a:bodyPr/>
          <a:lstStyle/>
          <a:p>
            <a:r>
              <a:rPr lang="pl-PL"/>
              <a:t>LOFAR Family Meeting 2025</a:t>
            </a:r>
          </a:p>
        </p:txBody>
      </p:sp>
      <p:sp>
        <p:nvSpPr>
          <p:cNvPr id="4" name="Symbol zastępczy numeru slajdu 3">
            <a:extLst>
              <a:ext uri="{FF2B5EF4-FFF2-40B4-BE49-F238E27FC236}">
                <a16:creationId xmlns:a16="http://schemas.microsoft.com/office/drawing/2014/main" id="{A1632A65-F4CE-BD55-9403-77940B3024C0}"/>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873358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1A4EED6-BD18-5C75-263B-1708F66A1CAE}"/>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BB2E6394-D235-5A41-C88C-E7389E0045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4F8CB8B8-BF15-9835-F55E-D47C235E29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3A1ACE19-4FED-BD09-0F2E-1A2715276770}"/>
              </a:ext>
            </a:extLst>
          </p:cNvPr>
          <p:cNvSpPr>
            <a:spLocks noGrp="1"/>
          </p:cNvSpPr>
          <p:nvPr>
            <p:ph type="dt" sz="half" idx="10"/>
          </p:nvPr>
        </p:nvSpPr>
        <p:spPr/>
        <p:txBody>
          <a:bodyPr/>
          <a:lstStyle/>
          <a:p>
            <a:fld id="{60688A09-7FF9-404D-A407-258428DBDC9A}" type="datetime1">
              <a:rPr lang="pl-PL" smtClean="0"/>
              <a:t>19.09.2025</a:t>
            </a:fld>
            <a:endParaRPr lang="pl-PL"/>
          </a:p>
        </p:txBody>
      </p:sp>
      <p:sp>
        <p:nvSpPr>
          <p:cNvPr id="6" name="Symbol zastępczy stopki 5">
            <a:extLst>
              <a:ext uri="{FF2B5EF4-FFF2-40B4-BE49-F238E27FC236}">
                <a16:creationId xmlns:a16="http://schemas.microsoft.com/office/drawing/2014/main" id="{580231DC-8D65-AE51-5EC6-1D371EC4846D}"/>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A6B5DB47-B620-215F-68C6-500461E0956C}"/>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35205619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DA2B26-7BA1-72A8-CF18-16E553C5FEB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FFA7B14B-B595-4C2F-2FE9-9CEF42EB0B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B450AECD-2383-62AE-635D-5E2F4EB766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1C8EC0F8-2AA5-A760-D265-996C6413FB39}"/>
              </a:ext>
            </a:extLst>
          </p:cNvPr>
          <p:cNvSpPr>
            <a:spLocks noGrp="1"/>
          </p:cNvSpPr>
          <p:nvPr>
            <p:ph type="dt" sz="half" idx="10"/>
          </p:nvPr>
        </p:nvSpPr>
        <p:spPr/>
        <p:txBody>
          <a:bodyPr/>
          <a:lstStyle/>
          <a:p>
            <a:fld id="{EC3E717B-632D-44C4-A10B-49A7E037EFCE}" type="datetime1">
              <a:rPr lang="pl-PL" smtClean="0"/>
              <a:t>19.09.2025</a:t>
            </a:fld>
            <a:endParaRPr lang="pl-PL"/>
          </a:p>
        </p:txBody>
      </p:sp>
      <p:sp>
        <p:nvSpPr>
          <p:cNvPr id="6" name="Symbol zastępczy stopki 5">
            <a:extLst>
              <a:ext uri="{FF2B5EF4-FFF2-40B4-BE49-F238E27FC236}">
                <a16:creationId xmlns:a16="http://schemas.microsoft.com/office/drawing/2014/main" id="{27F4D437-23E6-F597-BBEC-DFB05507FFEA}"/>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1CB8AF83-197B-BC48-4B34-B727A9A1464C}"/>
              </a:ext>
            </a:extLst>
          </p:cNvPr>
          <p:cNvSpPr>
            <a:spLocks noGrp="1"/>
          </p:cNvSpPr>
          <p:nvPr>
            <p:ph type="sldNum" sz="quarter" idx="12"/>
          </p:nvPr>
        </p:nvSpPr>
        <p:spPr/>
        <p:txBody>
          <a:bodyPr/>
          <a:lstStyle/>
          <a:p>
            <a:fld id="{D96A6B0C-43C5-4B01-92D0-C43D2991652F}" type="slidenum">
              <a:rPr lang="pl-PL" smtClean="0"/>
              <a:t>‹#›</a:t>
            </a:fld>
            <a:endParaRPr lang="pl-PL"/>
          </a:p>
        </p:txBody>
      </p:sp>
    </p:spTree>
    <p:extLst>
      <p:ext uri="{BB962C8B-B14F-4D97-AF65-F5344CB8AC3E}">
        <p14:creationId xmlns:p14="http://schemas.microsoft.com/office/powerpoint/2010/main" val="1973679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CA98C811-2B72-F339-F38F-56D83A186F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EAA1CCB-272D-0483-F432-BBDD68CDA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9131EE7-9529-DEA0-7F26-B86EAD590C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B51D9A-E959-415D-AE81-FC205C64871F}" type="datetime1">
              <a:rPr lang="pl-PL" smtClean="0"/>
              <a:t>19.09.2025</a:t>
            </a:fld>
            <a:endParaRPr lang="pl-PL"/>
          </a:p>
        </p:txBody>
      </p:sp>
      <p:sp>
        <p:nvSpPr>
          <p:cNvPr id="5" name="Symbol zastępczy stopki 4">
            <a:extLst>
              <a:ext uri="{FF2B5EF4-FFF2-40B4-BE49-F238E27FC236}">
                <a16:creationId xmlns:a16="http://schemas.microsoft.com/office/drawing/2014/main" id="{655EDF5F-637E-F979-CB76-903E841714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pl-PL"/>
              <a:t>LOFAR Family Meeting 2025</a:t>
            </a:r>
          </a:p>
        </p:txBody>
      </p:sp>
      <p:sp>
        <p:nvSpPr>
          <p:cNvPr id="6" name="Symbol zastępczy numeru slajdu 5">
            <a:extLst>
              <a:ext uri="{FF2B5EF4-FFF2-40B4-BE49-F238E27FC236}">
                <a16:creationId xmlns:a16="http://schemas.microsoft.com/office/drawing/2014/main" id="{50A54F96-6263-8F49-8FC1-B503703A5D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6A6B0C-43C5-4B01-92D0-C43D2991652F}" type="slidenum">
              <a:rPr lang="pl-PL" smtClean="0"/>
              <a:t>‹#›</a:t>
            </a:fld>
            <a:endParaRPr lang="pl-PL"/>
          </a:p>
        </p:txBody>
      </p:sp>
    </p:spTree>
    <p:extLst>
      <p:ext uri="{BB962C8B-B14F-4D97-AF65-F5344CB8AC3E}">
        <p14:creationId xmlns:p14="http://schemas.microsoft.com/office/powerpoint/2010/main" val="68904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17C512E-8367-BD9C-8FBD-1776DF645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A5D05655-6AAA-286C-3845-512EF2CC0C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34FB9DE-65BC-4A48-E6BA-94BAD895391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58A8E6-A571-477F-8CA0-5585FAF4F8CF}" type="datetimeFigureOut">
              <a:rPr lang="pl-PL" smtClean="0"/>
              <a:t>19.09.2025</a:t>
            </a:fld>
            <a:endParaRPr lang="pl-PL"/>
          </a:p>
        </p:txBody>
      </p:sp>
      <p:sp>
        <p:nvSpPr>
          <p:cNvPr id="5" name="Symbol zastępczy stopki 4">
            <a:extLst>
              <a:ext uri="{FF2B5EF4-FFF2-40B4-BE49-F238E27FC236}">
                <a16:creationId xmlns:a16="http://schemas.microsoft.com/office/drawing/2014/main" id="{0734005B-5184-883D-D240-537F6A772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l-PL"/>
          </a:p>
        </p:txBody>
      </p:sp>
      <p:sp>
        <p:nvSpPr>
          <p:cNvPr id="6" name="Symbol zastępczy numeru slajdu 5">
            <a:extLst>
              <a:ext uri="{FF2B5EF4-FFF2-40B4-BE49-F238E27FC236}">
                <a16:creationId xmlns:a16="http://schemas.microsoft.com/office/drawing/2014/main" id="{6743A753-6F4A-E040-37C9-15F323CE46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7CDC49A-59CA-4A99-9271-4BB991A3D1E6}" type="slidenum">
              <a:rPr lang="pl-PL" smtClean="0"/>
              <a:t>‹#›</a:t>
            </a:fld>
            <a:endParaRPr lang="pl-PL"/>
          </a:p>
        </p:txBody>
      </p:sp>
    </p:spTree>
    <p:extLst>
      <p:ext uri="{BB962C8B-B14F-4D97-AF65-F5344CB8AC3E}">
        <p14:creationId xmlns:p14="http://schemas.microsoft.com/office/powerpoint/2010/main" val="2006177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B57CA93-E70A-8D29-885B-90DC5D814A5A}"/>
              </a:ext>
            </a:extLst>
          </p:cNvPr>
          <p:cNvSpPr>
            <a:spLocks noGrp="1"/>
          </p:cNvSpPr>
          <p:nvPr>
            <p:ph type="ctrTitle"/>
          </p:nvPr>
        </p:nvSpPr>
        <p:spPr>
          <a:xfrm>
            <a:off x="1456480" y="1376229"/>
            <a:ext cx="9144000" cy="1635306"/>
          </a:xfrm>
        </p:spPr>
        <p:txBody>
          <a:bodyPr>
            <a:normAutofit/>
          </a:bodyPr>
          <a:lstStyle/>
          <a:p>
            <a:br>
              <a:rPr lang="pl-PL" sz="2800" i="1" dirty="0"/>
            </a:br>
            <a:r>
              <a:rPr lang="en-US" sz="2800" b="1" dirty="0"/>
              <a:t>Periodic changes in the dynamic spectra of pulsars </a:t>
            </a:r>
            <a:br>
              <a:rPr lang="pl-PL" sz="2800" b="1" dirty="0"/>
            </a:br>
            <a:r>
              <a:rPr lang="en-US" sz="2800" b="1" dirty="0"/>
              <a:t>as an effect of signal propagation through the ionosphere</a:t>
            </a:r>
            <a:r>
              <a:rPr lang="pl-PL" sz="2800" b="1" dirty="0"/>
              <a:t>?</a:t>
            </a:r>
            <a:br>
              <a:rPr lang="en-US" sz="2800" b="1" dirty="0"/>
            </a:br>
            <a:endParaRPr lang="pl-PL" sz="2800" dirty="0"/>
          </a:p>
        </p:txBody>
      </p:sp>
      <p:sp>
        <p:nvSpPr>
          <p:cNvPr id="3" name="Podtytuł 2">
            <a:extLst>
              <a:ext uri="{FF2B5EF4-FFF2-40B4-BE49-F238E27FC236}">
                <a16:creationId xmlns:a16="http://schemas.microsoft.com/office/drawing/2014/main" id="{361890C5-A4C5-AD77-C70D-E7982976E98E}"/>
              </a:ext>
            </a:extLst>
          </p:cNvPr>
          <p:cNvSpPr>
            <a:spLocks noGrp="1"/>
          </p:cNvSpPr>
          <p:nvPr>
            <p:ph type="subTitle" idx="1"/>
          </p:nvPr>
        </p:nvSpPr>
        <p:spPr>
          <a:xfrm>
            <a:off x="1049920" y="2967354"/>
            <a:ext cx="9558758" cy="900514"/>
          </a:xfrm>
        </p:spPr>
        <p:txBody>
          <a:bodyPr>
            <a:normAutofit fontScale="92500" lnSpcReduction="10000"/>
          </a:bodyPr>
          <a:lstStyle/>
          <a:p>
            <a:r>
              <a:rPr lang="pl-PL" sz="1600" b="1" dirty="0"/>
              <a:t>Leszek Błaszkiewicz</a:t>
            </a:r>
            <a:r>
              <a:rPr lang="pl-PL" sz="1600" b="1" baseline="30000" dirty="0"/>
              <a:t> </a:t>
            </a:r>
            <a:r>
              <a:rPr lang="pl-PL" sz="1600" baseline="30000" dirty="0"/>
              <a:t>(1)</a:t>
            </a:r>
            <a:r>
              <a:rPr lang="pl-PL" sz="1600" dirty="0"/>
              <a:t>, </a:t>
            </a:r>
            <a:r>
              <a:rPr lang="pl-PL" sz="1600" dirty="0" err="1"/>
              <a:t>Yuriy</a:t>
            </a:r>
            <a:r>
              <a:rPr lang="pl-PL" sz="1600" dirty="0"/>
              <a:t> </a:t>
            </a:r>
            <a:r>
              <a:rPr lang="pl-PL" sz="1600" dirty="0" err="1"/>
              <a:t>Rapoport</a:t>
            </a:r>
            <a:r>
              <a:rPr lang="pl-PL" sz="1600" baseline="30000" dirty="0"/>
              <a:t>(1)</a:t>
            </a:r>
            <a:r>
              <a:rPr lang="pl-PL" sz="1600" dirty="0"/>
              <a:t>, Andrzej </a:t>
            </a:r>
            <a:r>
              <a:rPr lang="pl-PL" sz="1600" dirty="0" err="1"/>
              <a:t>Krankowski</a:t>
            </a:r>
            <a:r>
              <a:rPr lang="pl-PL" sz="1600" baseline="30000" dirty="0"/>
              <a:t>(1)</a:t>
            </a:r>
            <a:r>
              <a:rPr lang="pl-PL" sz="1600" dirty="0"/>
              <a:t>, Adam Froń</a:t>
            </a:r>
            <a:r>
              <a:rPr lang="pl-PL" sz="1600" baseline="30000" dirty="0"/>
              <a:t>(1)</a:t>
            </a:r>
            <a:r>
              <a:rPr lang="pl-PL" sz="1600" dirty="0"/>
              <a:t>, </a:t>
            </a:r>
            <a:r>
              <a:rPr lang="pl-PL" sz="1600" dirty="0" err="1"/>
              <a:t>Biagio</a:t>
            </a:r>
            <a:r>
              <a:rPr lang="pl-PL" sz="1600" dirty="0"/>
              <a:t> Forte</a:t>
            </a:r>
            <a:r>
              <a:rPr lang="pl-PL" sz="1600" baseline="30000" dirty="0"/>
              <a:t>(4)</a:t>
            </a:r>
            <a:r>
              <a:rPr lang="pl-PL" sz="1600" dirty="0"/>
              <a:t>, </a:t>
            </a:r>
          </a:p>
          <a:p>
            <a:r>
              <a:rPr lang="pl-PL" sz="1600" dirty="0"/>
              <a:t>Wojciech Lewandowski</a:t>
            </a:r>
            <a:r>
              <a:rPr lang="pl-PL" sz="1600" baseline="30000" dirty="0"/>
              <a:t>(2) </a:t>
            </a:r>
            <a:r>
              <a:rPr lang="pl-PL" sz="1600" dirty="0"/>
              <a:t>Bartosz </a:t>
            </a:r>
            <a:r>
              <a:rPr lang="pl-PL" sz="1600" dirty="0" err="1"/>
              <a:t>Śmierciak</a:t>
            </a:r>
            <a:r>
              <a:rPr lang="pl-PL" sz="1600" dirty="0"/>
              <a:t> </a:t>
            </a:r>
            <a:r>
              <a:rPr lang="pl-PL" sz="1600" baseline="30000" dirty="0"/>
              <a:t>(3)</a:t>
            </a:r>
            <a:r>
              <a:rPr lang="pl-PL" sz="1600" dirty="0"/>
              <a:t>, </a:t>
            </a:r>
            <a:r>
              <a:rPr lang="en-US" sz="1600" dirty="0"/>
              <a:t>Krzysztof Chyży </a:t>
            </a:r>
            <a:r>
              <a:rPr lang="en-US" sz="1600" baseline="30000" dirty="0"/>
              <a:t>(3)</a:t>
            </a:r>
            <a:r>
              <a:rPr lang="en-US" sz="1600" dirty="0"/>
              <a:t>, Jarosław Kijak </a:t>
            </a:r>
            <a:r>
              <a:rPr lang="en-US" sz="1600" baseline="30000" dirty="0"/>
              <a:t>(2) </a:t>
            </a:r>
            <a:r>
              <a:rPr lang="en-US" sz="1600" dirty="0"/>
              <a:t>, Bartosz Dąbrowski </a:t>
            </a:r>
            <a:r>
              <a:rPr lang="en-US" sz="1600" baseline="30000" dirty="0"/>
              <a:t>(1)</a:t>
            </a:r>
            <a:r>
              <a:rPr lang="pl-PL" sz="1600" dirty="0"/>
              <a:t> , </a:t>
            </a:r>
          </a:p>
          <a:p>
            <a:r>
              <a:rPr lang="pl-PL" sz="1600" dirty="0" err="1"/>
              <a:t>Michal</a:t>
            </a:r>
            <a:r>
              <a:rPr lang="pl-PL" sz="1600" dirty="0"/>
              <a:t> Kownacki</a:t>
            </a:r>
            <a:r>
              <a:rPr lang="pl-PL" sz="1600" baseline="30000" dirty="0"/>
              <a:t>(1)</a:t>
            </a:r>
            <a:r>
              <a:rPr lang="pl-PL" sz="1600" dirty="0"/>
              <a:t>, Bartosz Radzanowski</a:t>
            </a:r>
            <a:r>
              <a:rPr lang="pl-PL" sz="1600" baseline="30000" dirty="0"/>
              <a:t>(1)</a:t>
            </a:r>
            <a:r>
              <a:rPr lang="pl-PL" sz="1600" dirty="0"/>
              <a:t> </a:t>
            </a:r>
            <a:r>
              <a:rPr lang="en-GB" sz="1600" dirty="0" err="1"/>
              <a:t>Tianchu</a:t>
            </a:r>
            <a:r>
              <a:rPr lang="en-GB" sz="1600" dirty="0"/>
              <a:t> Lu</a:t>
            </a:r>
            <a:r>
              <a:rPr lang="pl-PL" sz="1600" baseline="30000" dirty="0"/>
              <a:t>(4) </a:t>
            </a:r>
            <a:r>
              <a:rPr lang="pl-PL" sz="1600" dirty="0"/>
              <a:t>and Aleksandra Wołowska</a:t>
            </a:r>
            <a:r>
              <a:rPr lang="pl-PL" sz="1600" baseline="30000" dirty="0"/>
              <a:t>(1)</a:t>
            </a:r>
            <a:r>
              <a:rPr lang="pl-PL" sz="1600" dirty="0"/>
              <a:t> </a:t>
            </a:r>
          </a:p>
          <a:p>
            <a:endParaRPr lang="pl-PL" dirty="0"/>
          </a:p>
        </p:txBody>
      </p:sp>
      <p:sp>
        <p:nvSpPr>
          <p:cNvPr id="5" name="pole tekstowe 4">
            <a:extLst>
              <a:ext uri="{FF2B5EF4-FFF2-40B4-BE49-F238E27FC236}">
                <a16:creationId xmlns:a16="http://schemas.microsoft.com/office/drawing/2014/main" id="{D0489B8B-E636-445A-C880-32D9DD44ADEF}"/>
              </a:ext>
            </a:extLst>
          </p:cNvPr>
          <p:cNvSpPr txBox="1"/>
          <p:nvPr/>
        </p:nvSpPr>
        <p:spPr>
          <a:xfrm>
            <a:off x="81023" y="4310062"/>
            <a:ext cx="11496553" cy="954107"/>
          </a:xfrm>
          <a:prstGeom prst="rect">
            <a:avLst/>
          </a:prstGeom>
          <a:noFill/>
        </p:spPr>
        <p:txBody>
          <a:bodyPr wrap="square">
            <a:spAutoFit/>
          </a:bodyPr>
          <a:lstStyle/>
          <a:p>
            <a:pPr algn="l">
              <a:buNone/>
            </a:pPr>
            <a:r>
              <a:rPr lang="en-US" sz="1400" dirty="0">
                <a:effectLst/>
                <a:latin typeface="Times New Roman" panose="02020603050405020304" pitchFamily="18" charset="0"/>
                <a:ea typeface="MS Minngs"/>
              </a:rPr>
              <a:t>(1) Space Radio</a:t>
            </a:r>
            <a:r>
              <a:rPr lang="pl-PL" sz="1400" dirty="0">
                <a:effectLst/>
                <a:latin typeface="Times New Roman" panose="02020603050405020304" pitchFamily="18" charset="0"/>
                <a:ea typeface="MS Minngs"/>
              </a:rPr>
              <a:t>-</a:t>
            </a:r>
            <a:r>
              <a:rPr lang="en-US" sz="1400" dirty="0">
                <a:effectLst/>
                <a:latin typeface="Times New Roman" panose="02020603050405020304" pitchFamily="18" charset="0"/>
                <a:ea typeface="MS Minngs"/>
              </a:rPr>
              <a:t>Diagnostic Research Centre, University of Warmia and </a:t>
            </a:r>
            <a:r>
              <a:rPr lang="en-US" sz="1400" dirty="0" err="1">
                <a:effectLst/>
                <a:latin typeface="Times New Roman" panose="02020603050405020304" pitchFamily="18" charset="0"/>
                <a:ea typeface="MS Minngs"/>
              </a:rPr>
              <a:t>Mazury</a:t>
            </a:r>
            <a:r>
              <a:rPr lang="en-US" sz="1400" dirty="0">
                <a:effectLst/>
                <a:latin typeface="Times New Roman" panose="02020603050405020304" pitchFamily="18" charset="0"/>
                <a:ea typeface="MS Minngs"/>
              </a:rPr>
              <a:t> in Olsztyn, Poland</a:t>
            </a:r>
            <a:endParaRPr lang="pl-PL" sz="1400" dirty="0">
              <a:effectLst/>
              <a:latin typeface="Times New Roman" panose="02020603050405020304" pitchFamily="18" charset="0"/>
              <a:ea typeface="MS Minngs"/>
            </a:endParaRPr>
          </a:p>
          <a:p>
            <a:pPr algn="l">
              <a:buNone/>
            </a:pPr>
            <a:r>
              <a:rPr lang="en-US" sz="1400" dirty="0">
                <a:effectLst/>
                <a:latin typeface="Times New Roman" panose="02020603050405020304" pitchFamily="18" charset="0"/>
                <a:ea typeface="MS Minngs"/>
              </a:rPr>
              <a:t>(2) Janusz Gil Institute of Astronomy, University of </a:t>
            </a:r>
            <a:r>
              <a:rPr lang="en-US" sz="1400" dirty="0" err="1">
                <a:effectLst/>
                <a:latin typeface="Times New Roman" panose="02020603050405020304" pitchFamily="18" charset="0"/>
                <a:ea typeface="MS Minngs"/>
              </a:rPr>
              <a:t>Zielona</a:t>
            </a:r>
            <a:r>
              <a:rPr lang="en-US" sz="1400" dirty="0">
                <a:effectLst/>
                <a:latin typeface="Times New Roman" panose="02020603050405020304" pitchFamily="18" charset="0"/>
                <a:ea typeface="MS Minngs"/>
              </a:rPr>
              <a:t> Gora, Poland</a:t>
            </a:r>
            <a:endParaRPr lang="pl-PL" sz="1400" dirty="0">
              <a:effectLst/>
              <a:latin typeface="Times New Roman" panose="02020603050405020304" pitchFamily="18" charset="0"/>
              <a:ea typeface="MS Minngs"/>
            </a:endParaRPr>
          </a:p>
          <a:p>
            <a:pPr algn="l">
              <a:buNone/>
            </a:pPr>
            <a:r>
              <a:rPr lang="en-US" sz="1400" dirty="0">
                <a:effectLst/>
                <a:latin typeface="Times New Roman" panose="02020603050405020304" pitchFamily="18" charset="0"/>
                <a:ea typeface="MS Minngs"/>
              </a:rPr>
              <a:t>(3) Astronomical Observatory, Jagiellonian University, Cracow, Poland</a:t>
            </a:r>
            <a:endParaRPr lang="pl-PL" sz="1400" dirty="0">
              <a:effectLst/>
              <a:latin typeface="Times New Roman" panose="02020603050405020304" pitchFamily="18" charset="0"/>
              <a:ea typeface="MS Minngs"/>
            </a:endParaRPr>
          </a:p>
          <a:p>
            <a:pPr algn="l">
              <a:buNone/>
            </a:pPr>
            <a:r>
              <a:rPr lang="en-US" sz="1400" dirty="0">
                <a:effectLst/>
                <a:latin typeface="Times New Roman" panose="02020603050405020304" pitchFamily="18" charset="0"/>
                <a:ea typeface="MS Minngs"/>
              </a:rPr>
              <a:t>(4) Department of Electronic and Electrical Engineering, University of Bath, United Kingdom</a:t>
            </a:r>
            <a:endParaRPr lang="pl-PL" sz="1400" dirty="0">
              <a:effectLst/>
              <a:latin typeface="Times New Roman" panose="02020603050405020304" pitchFamily="18" charset="0"/>
              <a:ea typeface="MS Minngs"/>
            </a:endParaRPr>
          </a:p>
        </p:txBody>
      </p:sp>
      <p:pic>
        <p:nvPicPr>
          <p:cNvPr id="4" name="Obraz 3">
            <a:extLst>
              <a:ext uri="{FF2B5EF4-FFF2-40B4-BE49-F238E27FC236}">
                <a16:creationId xmlns:a16="http://schemas.microsoft.com/office/drawing/2014/main" id="{9DEAAE48-1D9C-B15A-1CA5-D678E89FE9D6}"/>
              </a:ext>
            </a:extLst>
          </p:cNvPr>
          <p:cNvPicPr>
            <a:picLocks noChangeAspect="1"/>
          </p:cNvPicPr>
          <p:nvPr/>
        </p:nvPicPr>
        <p:blipFill>
          <a:blip r:embed="rId2"/>
          <a:stretch>
            <a:fillRect/>
          </a:stretch>
        </p:blipFill>
        <p:spPr>
          <a:xfrm>
            <a:off x="0" y="0"/>
            <a:ext cx="3560104" cy="1328397"/>
          </a:xfrm>
          <a:prstGeom prst="rect">
            <a:avLst/>
          </a:prstGeom>
        </p:spPr>
      </p:pic>
      <p:pic>
        <p:nvPicPr>
          <p:cNvPr id="6" name="Obraz 5">
            <a:extLst>
              <a:ext uri="{FF2B5EF4-FFF2-40B4-BE49-F238E27FC236}">
                <a16:creationId xmlns:a16="http://schemas.microsoft.com/office/drawing/2014/main" id="{DB2E2AF0-9C3F-A692-F620-7CCAD17FA563}"/>
              </a:ext>
            </a:extLst>
          </p:cNvPr>
          <p:cNvPicPr>
            <a:picLocks noChangeAspect="1"/>
          </p:cNvPicPr>
          <p:nvPr/>
        </p:nvPicPr>
        <p:blipFill>
          <a:blip r:embed="rId3"/>
          <a:stretch>
            <a:fillRect/>
          </a:stretch>
        </p:blipFill>
        <p:spPr>
          <a:xfrm>
            <a:off x="8111922" y="146734"/>
            <a:ext cx="3928641" cy="831562"/>
          </a:xfrm>
          <a:prstGeom prst="rect">
            <a:avLst/>
          </a:prstGeom>
        </p:spPr>
      </p:pic>
      <p:pic>
        <p:nvPicPr>
          <p:cNvPr id="7" name="Obraz 6">
            <a:extLst>
              <a:ext uri="{FF2B5EF4-FFF2-40B4-BE49-F238E27FC236}">
                <a16:creationId xmlns:a16="http://schemas.microsoft.com/office/drawing/2014/main" id="{9E30B62A-204B-4F1B-7DAC-4D97B09FD56F}"/>
              </a:ext>
            </a:extLst>
          </p:cNvPr>
          <p:cNvPicPr>
            <a:picLocks noChangeAspect="1"/>
          </p:cNvPicPr>
          <p:nvPr/>
        </p:nvPicPr>
        <p:blipFill>
          <a:blip r:embed="rId4"/>
          <a:stretch>
            <a:fillRect/>
          </a:stretch>
        </p:blipFill>
        <p:spPr>
          <a:xfrm>
            <a:off x="6897545" y="5769590"/>
            <a:ext cx="5143018" cy="447219"/>
          </a:xfrm>
          <a:prstGeom prst="rect">
            <a:avLst/>
          </a:prstGeom>
        </p:spPr>
      </p:pic>
      <p:sp>
        <p:nvSpPr>
          <p:cNvPr id="8" name="pole tekstowe 7">
            <a:extLst>
              <a:ext uri="{FF2B5EF4-FFF2-40B4-BE49-F238E27FC236}">
                <a16:creationId xmlns:a16="http://schemas.microsoft.com/office/drawing/2014/main" id="{CD14E851-3B81-D642-FD0B-02D4BD79EDE5}"/>
              </a:ext>
            </a:extLst>
          </p:cNvPr>
          <p:cNvSpPr txBox="1"/>
          <p:nvPr/>
        </p:nvSpPr>
        <p:spPr>
          <a:xfrm>
            <a:off x="8474650" y="6380808"/>
            <a:ext cx="3565913" cy="369332"/>
          </a:xfrm>
          <a:prstGeom prst="rect">
            <a:avLst/>
          </a:prstGeom>
          <a:noFill/>
        </p:spPr>
        <p:txBody>
          <a:bodyPr wrap="none" rtlCol="0">
            <a:spAutoFit/>
          </a:bodyPr>
          <a:lstStyle/>
          <a:p>
            <a:r>
              <a:rPr lang="pl-PL" dirty="0"/>
              <a:t>Grant No.  2023/49/B/ST10/03465 </a:t>
            </a:r>
          </a:p>
        </p:txBody>
      </p:sp>
    </p:spTree>
    <p:extLst>
      <p:ext uri="{BB962C8B-B14F-4D97-AF65-F5344CB8AC3E}">
        <p14:creationId xmlns:p14="http://schemas.microsoft.com/office/powerpoint/2010/main" val="4199237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descr="Obraz zawierający zrzut ekranu, Wielobarwność, Grafika, fioletowy&#10;&#10;Zawartość wygenerowana przez AI może być niepoprawna.">
            <a:extLst>
              <a:ext uri="{FF2B5EF4-FFF2-40B4-BE49-F238E27FC236}">
                <a16:creationId xmlns:a16="http://schemas.microsoft.com/office/drawing/2014/main" id="{90B61E09-D6B9-4950-4B28-D27F44587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154" y="4706985"/>
            <a:ext cx="4791219" cy="2395610"/>
          </a:xfrm>
          <a:prstGeom prst="rect">
            <a:avLst/>
          </a:prstGeom>
        </p:spPr>
      </p:pic>
      <p:sp>
        <p:nvSpPr>
          <p:cNvPr id="2" name="Tytuł 1">
            <a:extLst>
              <a:ext uri="{FF2B5EF4-FFF2-40B4-BE49-F238E27FC236}">
                <a16:creationId xmlns:a16="http://schemas.microsoft.com/office/drawing/2014/main" id="{B5F28811-62A8-4F63-DA36-1CA2A3A95D2E}"/>
              </a:ext>
            </a:extLst>
          </p:cNvPr>
          <p:cNvSpPr>
            <a:spLocks noGrp="1"/>
          </p:cNvSpPr>
          <p:nvPr>
            <p:ph type="title"/>
          </p:nvPr>
        </p:nvSpPr>
        <p:spPr>
          <a:xfrm>
            <a:off x="175466" y="-196811"/>
            <a:ext cx="10515600" cy="1325563"/>
          </a:xfrm>
        </p:spPr>
        <p:txBody>
          <a:bodyPr/>
          <a:lstStyle/>
          <a:p>
            <a:r>
              <a:rPr lang="pl-PL" dirty="0"/>
              <a:t>J0332+5434   P - 0.7145 s</a:t>
            </a:r>
          </a:p>
        </p:txBody>
      </p:sp>
      <p:pic>
        <p:nvPicPr>
          <p:cNvPr id="5" name="Symbol zastępczy zawartości 4" descr="Obraz zawierający zrzut ekranu, Wielobarwność, linia, Prostokąt&#10;&#10;Zawartość wygenerowana przez AI może być niepoprawna.">
            <a:extLst>
              <a:ext uri="{FF2B5EF4-FFF2-40B4-BE49-F238E27FC236}">
                <a16:creationId xmlns:a16="http://schemas.microsoft.com/office/drawing/2014/main" id="{21B4B734-32FF-0A4B-B4EB-D346A1D120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760160"/>
            <a:ext cx="3736021" cy="1975353"/>
          </a:xfrm>
        </p:spPr>
      </p:pic>
      <p:pic>
        <p:nvPicPr>
          <p:cNvPr id="8" name="Obraz 7" descr="Obraz zawierający szkic, typografia&#10;&#10;Zawartość wygenerowana przez AI może być niepoprawna.">
            <a:extLst>
              <a:ext uri="{FF2B5EF4-FFF2-40B4-BE49-F238E27FC236}">
                <a16:creationId xmlns:a16="http://schemas.microsoft.com/office/drawing/2014/main" id="{2D259CA3-9A46-A07F-BDB6-9C0B368AA0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069" y="2694027"/>
            <a:ext cx="4294208" cy="2147104"/>
          </a:xfrm>
          <a:prstGeom prst="rect">
            <a:avLst/>
          </a:prstGeom>
        </p:spPr>
      </p:pic>
      <p:pic>
        <p:nvPicPr>
          <p:cNvPr id="12" name="Obraz 11" descr="Obraz zawierający zrzut ekranu, linia, Wielobarwność, Prostokąt&#10;&#10;Zawartość wygenerowana przez AI może być niepoprawna.">
            <a:extLst>
              <a:ext uri="{FF2B5EF4-FFF2-40B4-BE49-F238E27FC236}">
                <a16:creationId xmlns:a16="http://schemas.microsoft.com/office/drawing/2014/main" id="{6D486A47-1B55-0900-0587-5AC095DF02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69181" y="749371"/>
            <a:ext cx="3736021" cy="1975352"/>
          </a:xfrm>
          <a:prstGeom prst="rect">
            <a:avLst/>
          </a:prstGeom>
        </p:spPr>
      </p:pic>
      <p:pic>
        <p:nvPicPr>
          <p:cNvPr id="14" name="Obraz 13" descr="Obraz zawierający szkic, typografia&#10;&#10;Zawartość wygenerowana przez AI może być niepoprawna.">
            <a:extLst>
              <a:ext uri="{FF2B5EF4-FFF2-40B4-BE49-F238E27FC236}">
                <a16:creationId xmlns:a16="http://schemas.microsoft.com/office/drawing/2014/main" id="{CB680056-D11D-7F81-9D7E-742A2D03A16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11487" y="2724723"/>
            <a:ext cx="4157913" cy="2078957"/>
          </a:xfrm>
          <a:prstGeom prst="rect">
            <a:avLst/>
          </a:prstGeom>
        </p:spPr>
      </p:pic>
      <p:pic>
        <p:nvPicPr>
          <p:cNvPr id="16" name="Obraz 15" descr="Obraz zawierający Wielobarwność, zrzut ekranu, fioletowy, Grafika&#10;&#10;Zawartość wygenerowana przez AI może być niepoprawna.">
            <a:extLst>
              <a:ext uri="{FF2B5EF4-FFF2-40B4-BE49-F238E27FC236}">
                <a16:creationId xmlns:a16="http://schemas.microsoft.com/office/drawing/2014/main" id="{FDDFA809-60D9-7260-EE97-10C63F9A88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7907" y="4654709"/>
            <a:ext cx="4744179" cy="2372090"/>
          </a:xfrm>
          <a:prstGeom prst="rect">
            <a:avLst/>
          </a:prstGeom>
        </p:spPr>
      </p:pic>
      <p:pic>
        <p:nvPicPr>
          <p:cNvPr id="18" name="Obraz 17" descr="Obraz zawierający zrzut ekranu, linia, Wielobarwność, Prostokąt&#10;&#10;Zawartość wygenerowana przez AI może być niepoprawna.">
            <a:extLst>
              <a:ext uri="{FF2B5EF4-FFF2-40B4-BE49-F238E27FC236}">
                <a16:creationId xmlns:a16="http://schemas.microsoft.com/office/drawing/2014/main" id="{737F81BD-D065-2CB4-15F1-8E42431080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00397" y="749371"/>
            <a:ext cx="3657558" cy="1933867"/>
          </a:xfrm>
          <a:prstGeom prst="rect">
            <a:avLst/>
          </a:prstGeom>
        </p:spPr>
      </p:pic>
      <p:pic>
        <p:nvPicPr>
          <p:cNvPr id="20" name="Obraz 19" descr="Obraz zawierający szkic, typografia&#10;&#10;Zawartość wygenerowana przez AI może być niepoprawna.">
            <a:extLst>
              <a:ext uri="{FF2B5EF4-FFF2-40B4-BE49-F238E27FC236}">
                <a16:creationId xmlns:a16="http://schemas.microsoft.com/office/drawing/2014/main" id="{90167DEE-A911-EB09-CD1D-3561CAB4B6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77854" y="2694027"/>
            <a:ext cx="4263862" cy="2131931"/>
          </a:xfrm>
          <a:prstGeom prst="rect">
            <a:avLst/>
          </a:prstGeom>
        </p:spPr>
      </p:pic>
      <p:pic>
        <p:nvPicPr>
          <p:cNvPr id="22" name="Obraz 21" descr="Obraz zawierający Wielobarwność, zrzut ekranu, fioletowy&#10;&#10;Zawartość wygenerowana przez AI może być niepoprawna.">
            <a:extLst>
              <a:ext uri="{FF2B5EF4-FFF2-40B4-BE49-F238E27FC236}">
                <a16:creationId xmlns:a16="http://schemas.microsoft.com/office/drawing/2014/main" id="{EEF179A0-AE1F-C03F-7679-A18E9B5739F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40100" y="4696194"/>
            <a:ext cx="4515578" cy="2257789"/>
          </a:xfrm>
          <a:prstGeom prst="rect">
            <a:avLst/>
          </a:prstGeom>
        </p:spPr>
      </p:pic>
      <p:sp>
        <p:nvSpPr>
          <p:cNvPr id="3" name="Symbol zastępczy stopki 2">
            <a:extLst>
              <a:ext uri="{FF2B5EF4-FFF2-40B4-BE49-F238E27FC236}">
                <a16:creationId xmlns:a16="http://schemas.microsoft.com/office/drawing/2014/main" id="{CC34DAD8-A9BD-24CE-59A9-CCD2540554F6}"/>
              </a:ext>
            </a:extLst>
          </p:cNvPr>
          <p:cNvSpPr>
            <a:spLocks noGrp="1"/>
          </p:cNvSpPr>
          <p:nvPr>
            <p:ph type="ftr" sz="quarter" idx="11"/>
          </p:nvPr>
        </p:nvSpPr>
        <p:spPr>
          <a:xfrm rot="16200000">
            <a:off x="9988279" y="2693028"/>
            <a:ext cx="4114800" cy="365125"/>
          </a:xfrm>
        </p:spPr>
        <p:txBody>
          <a:bodyPr/>
          <a:lstStyle/>
          <a:p>
            <a:r>
              <a:rPr lang="pl-PL" dirty="0"/>
              <a:t>LOFAR Family Meeting 2025</a:t>
            </a:r>
          </a:p>
        </p:txBody>
      </p:sp>
      <p:sp>
        <p:nvSpPr>
          <p:cNvPr id="4" name="Symbol zastępczy numeru slajdu 3">
            <a:extLst>
              <a:ext uri="{FF2B5EF4-FFF2-40B4-BE49-F238E27FC236}">
                <a16:creationId xmlns:a16="http://schemas.microsoft.com/office/drawing/2014/main" id="{54EF9554-66D5-45D9-3FD9-E18D1B7CD199}"/>
              </a:ext>
            </a:extLst>
          </p:cNvPr>
          <p:cNvSpPr>
            <a:spLocks noGrp="1"/>
          </p:cNvSpPr>
          <p:nvPr>
            <p:ph type="sldNum" sz="quarter" idx="12"/>
          </p:nvPr>
        </p:nvSpPr>
        <p:spPr/>
        <p:txBody>
          <a:bodyPr/>
          <a:lstStyle/>
          <a:p>
            <a:fld id="{D96A6B0C-43C5-4B01-92D0-C43D2991652F}" type="slidenum">
              <a:rPr lang="pl-PL" smtClean="0"/>
              <a:t>10</a:t>
            </a:fld>
            <a:endParaRPr lang="pl-PL"/>
          </a:p>
        </p:txBody>
      </p:sp>
    </p:spTree>
    <p:extLst>
      <p:ext uri="{BB962C8B-B14F-4D97-AF65-F5344CB8AC3E}">
        <p14:creationId xmlns:p14="http://schemas.microsoft.com/office/powerpoint/2010/main" val="585607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Obraz 18" descr="Obraz zawierający szkic, typografia&#10;&#10;Zawartość wygenerowana przez AI może być niepoprawna.">
            <a:extLst>
              <a:ext uri="{FF2B5EF4-FFF2-40B4-BE49-F238E27FC236}">
                <a16:creationId xmlns:a16="http://schemas.microsoft.com/office/drawing/2014/main" id="{C09B97A8-1232-B4FA-3BFC-373C8DF1E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6027" y="2695499"/>
            <a:ext cx="4653351" cy="2326676"/>
          </a:xfrm>
          <a:prstGeom prst="rect">
            <a:avLst/>
          </a:prstGeom>
        </p:spPr>
      </p:pic>
      <p:sp>
        <p:nvSpPr>
          <p:cNvPr id="2" name="Tytuł 1">
            <a:extLst>
              <a:ext uri="{FF2B5EF4-FFF2-40B4-BE49-F238E27FC236}">
                <a16:creationId xmlns:a16="http://schemas.microsoft.com/office/drawing/2014/main" id="{6109C8B7-445D-080E-7B3A-22A0F8DC9E26}"/>
              </a:ext>
            </a:extLst>
          </p:cNvPr>
          <p:cNvSpPr>
            <a:spLocks noGrp="1"/>
          </p:cNvSpPr>
          <p:nvPr>
            <p:ph type="title"/>
          </p:nvPr>
        </p:nvSpPr>
        <p:spPr>
          <a:xfrm>
            <a:off x="444661" y="-343216"/>
            <a:ext cx="10515600" cy="1325563"/>
          </a:xfrm>
        </p:spPr>
        <p:txBody>
          <a:bodyPr/>
          <a:lstStyle/>
          <a:p>
            <a:r>
              <a:rPr lang="pl-PL" dirty="0"/>
              <a:t>J1509+5531 P - 0.7397 s</a:t>
            </a:r>
          </a:p>
        </p:txBody>
      </p:sp>
      <p:pic>
        <p:nvPicPr>
          <p:cNvPr id="5" name="Symbol zastępczy zawartości 4" descr="Obraz zawierający zrzut ekranu, Prostokąt, linia, tekst&#10;&#10;Zawartość wygenerowana przez AI może być niepoprawna.">
            <a:extLst>
              <a:ext uri="{FF2B5EF4-FFF2-40B4-BE49-F238E27FC236}">
                <a16:creationId xmlns:a16="http://schemas.microsoft.com/office/drawing/2014/main" id="{CD0BFF0B-36F3-5A04-83DF-FB78D0C00D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840800"/>
            <a:ext cx="3696746" cy="1954587"/>
          </a:xfrm>
        </p:spPr>
      </p:pic>
      <p:pic>
        <p:nvPicPr>
          <p:cNvPr id="7" name="Obraz 6" descr="Obraz zawierający typografia&#10;&#10;Zawartość wygenerowana przez AI może być niepoprawna.">
            <a:extLst>
              <a:ext uri="{FF2B5EF4-FFF2-40B4-BE49-F238E27FC236}">
                <a16:creationId xmlns:a16="http://schemas.microsoft.com/office/drawing/2014/main" id="{FBBEF005-B92D-B666-1B69-AAE60F644C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150" y="2785222"/>
            <a:ext cx="4257198" cy="2128599"/>
          </a:xfrm>
          <a:prstGeom prst="rect">
            <a:avLst/>
          </a:prstGeom>
        </p:spPr>
      </p:pic>
      <p:pic>
        <p:nvPicPr>
          <p:cNvPr id="9" name="Obraz 8" descr="Obraz zawierający Wielobarwność, zrzut ekranu, fioletowy, Grafika&#10;&#10;Zawartość wygenerowana przez AI może być niepoprawna.">
            <a:extLst>
              <a:ext uri="{FF2B5EF4-FFF2-40B4-BE49-F238E27FC236}">
                <a16:creationId xmlns:a16="http://schemas.microsoft.com/office/drawing/2014/main" id="{84907D2A-F552-A85A-288F-C928D15DF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81" y="4913821"/>
            <a:ext cx="4052048" cy="2026024"/>
          </a:xfrm>
          <a:prstGeom prst="rect">
            <a:avLst/>
          </a:prstGeom>
        </p:spPr>
      </p:pic>
      <p:pic>
        <p:nvPicPr>
          <p:cNvPr id="17" name="Obraz 16" descr="Obraz zawierający zrzut ekranu, linia, Prostokąt, Wielobarwność&#10;&#10;Zawartość wygenerowana przez AI może być niepoprawna.">
            <a:extLst>
              <a:ext uri="{FF2B5EF4-FFF2-40B4-BE49-F238E27FC236}">
                <a16:creationId xmlns:a16="http://schemas.microsoft.com/office/drawing/2014/main" id="{A077F110-F9EC-95E0-904A-F898007BB4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21620" y="840799"/>
            <a:ext cx="3696746" cy="1954587"/>
          </a:xfrm>
          <a:prstGeom prst="rect">
            <a:avLst/>
          </a:prstGeom>
        </p:spPr>
      </p:pic>
      <p:pic>
        <p:nvPicPr>
          <p:cNvPr id="21" name="Obraz 20" descr="Obraz zawierający zrzut ekranu, Wielobarwność, Grafika, fioletowy&#10;&#10;Zawartość wygenerowana przez AI może być niepoprawna.">
            <a:extLst>
              <a:ext uri="{FF2B5EF4-FFF2-40B4-BE49-F238E27FC236}">
                <a16:creationId xmlns:a16="http://schemas.microsoft.com/office/drawing/2014/main" id="{DF19E21A-5C17-2871-9528-A3A9465996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01329" y="4923985"/>
            <a:ext cx="4145486" cy="2072743"/>
          </a:xfrm>
          <a:prstGeom prst="rect">
            <a:avLst/>
          </a:prstGeom>
        </p:spPr>
      </p:pic>
      <p:pic>
        <p:nvPicPr>
          <p:cNvPr id="23" name="Obraz 22" descr="Obraz zawierający zrzut ekranu, linia, Prostokąt, tekst&#10;&#10;Zawartość wygenerowana przez AI może być niepoprawna.">
            <a:extLst>
              <a:ext uri="{FF2B5EF4-FFF2-40B4-BE49-F238E27FC236}">
                <a16:creationId xmlns:a16="http://schemas.microsoft.com/office/drawing/2014/main" id="{17E5C0F7-B353-7736-4F85-4159632EB1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3241" y="839338"/>
            <a:ext cx="3594748" cy="1900657"/>
          </a:xfrm>
          <a:prstGeom prst="rect">
            <a:avLst/>
          </a:prstGeom>
        </p:spPr>
      </p:pic>
      <p:pic>
        <p:nvPicPr>
          <p:cNvPr id="25" name="Obraz 24" descr="Obraz zawierający typografia&#10;&#10;Zawartość wygenerowana przez AI może być niepoprawna.">
            <a:extLst>
              <a:ext uri="{FF2B5EF4-FFF2-40B4-BE49-F238E27FC236}">
                <a16:creationId xmlns:a16="http://schemas.microsoft.com/office/drawing/2014/main" id="{FA7BDC97-D518-6AC2-F673-4A40AF6EC5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87937" y="2795386"/>
            <a:ext cx="4062871" cy="2031436"/>
          </a:xfrm>
          <a:prstGeom prst="rect">
            <a:avLst/>
          </a:prstGeom>
        </p:spPr>
      </p:pic>
      <p:pic>
        <p:nvPicPr>
          <p:cNvPr id="27" name="Obraz 26" descr="Obraz zawierający zrzut ekranu, Wielobarwność, fioletowy, Grafika&#10;&#10;Zawartość wygenerowana przez AI może być niepoprawna.">
            <a:extLst>
              <a:ext uri="{FF2B5EF4-FFF2-40B4-BE49-F238E27FC236}">
                <a16:creationId xmlns:a16="http://schemas.microsoft.com/office/drawing/2014/main" id="{9F196D6E-A35F-43CA-17E0-84978F918B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52506" y="4814782"/>
            <a:ext cx="4448201" cy="2224101"/>
          </a:xfrm>
          <a:prstGeom prst="rect">
            <a:avLst/>
          </a:prstGeom>
        </p:spPr>
      </p:pic>
      <p:sp>
        <p:nvSpPr>
          <p:cNvPr id="3" name="Symbol zastępczy stopki 2">
            <a:extLst>
              <a:ext uri="{FF2B5EF4-FFF2-40B4-BE49-F238E27FC236}">
                <a16:creationId xmlns:a16="http://schemas.microsoft.com/office/drawing/2014/main" id="{0C2CF388-26F1-2458-E1A3-77CD82B4C8E0}"/>
              </a:ext>
            </a:extLst>
          </p:cNvPr>
          <p:cNvSpPr>
            <a:spLocks noGrp="1"/>
          </p:cNvSpPr>
          <p:nvPr>
            <p:ph type="ftr" sz="quarter" idx="11"/>
          </p:nvPr>
        </p:nvSpPr>
        <p:spPr>
          <a:xfrm rot="16200000">
            <a:off x="9995305" y="2782211"/>
            <a:ext cx="4114800" cy="365125"/>
          </a:xfrm>
        </p:spPr>
        <p:txBody>
          <a:bodyPr/>
          <a:lstStyle/>
          <a:p>
            <a:r>
              <a:rPr lang="pl-PL" dirty="0"/>
              <a:t>LOFAR Family Meeting 2025</a:t>
            </a:r>
          </a:p>
        </p:txBody>
      </p:sp>
      <p:sp>
        <p:nvSpPr>
          <p:cNvPr id="4" name="Symbol zastępczy numeru slajdu 3">
            <a:extLst>
              <a:ext uri="{FF2B5EF4-FFF2-40B4-BE49-F238E27FC236}">
                <a16:creationId xmlns:a16="http://schemas.microsoft.com/office/drawing/2014/main" id="{3E382802-1E60-F8A4-0B37-B09BDA26C1F3}"/>
              </a:ext>
            </a:extLst>
          </p:cNvPr>
          <p:cNvSpPr>
            <a:spLocks noGrp="1"/>
          </p:cNvSpPr>
          <p:nvPr>
            <p:ph type="sldNum" sz="quarter" idx="12"/>
          </p:nvPr>
        </p:nvSpPr>
        <p:spPr/>
        <p:txBody>
          <a:bodyPr/>
          <a:lstStyle/>
          <a:p>
            <a:fld id="{D96A6B0C-43C5-4B01-92D0-C43D2991652F}" type="slidenum">
              <a:rPr lang="pl-PL" smtClean="0"/>
              <a:t>11</a:t>
            </a:fld>
            <a:endParaRPr lang="pl-PL"/>
          </a:p>
        </p:txBody>
      </p:sp>
    </p:spTree>
    <p:extLst>
      <p:ext uri="{BB962C8B-B14F-4D97-AF65-F5344CB8AC3E}">
        <p14:creationId xmlns:p14="http://schemas.microsoft.com/office/powerpoint/2010/main" val="1526938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189F56E-9FB2-0A31-FB85-AB73BB051380}"/>
              </a:ext>
            </a:extLst>
          </p:cNvPr>
          <p:cNvSpPr>
            <a:spLocks noGrp="1"/>
          </p:cNvSpPr>
          <p:nvPr>
            <p:ph type="title"/>
          </p:nvPr>
        </p:nvSpPr>
        <p:spPr/>
        <p:txBody>
          <a:bodyPr/>
          <a:lstStyle/>
          <a:p>
            <a:r>
              <a:rPr lang="pl-PL" dirty="0" err="1"/>
              <a:t>Dynamic</a:t>
            </a:r>
            <a:r>
              <a:rPr lang="pl-PL" dirty="0"/>
              <a:t> spectra of J1921+2153</a:t>
            </a:r>
          </a:p>
        </p:txBody>
      </p:sp>
      <p:sp>
        <p:nvSpPr>
          <p:cNvPr id="3" name="Symbol zastępczy zawartości 2">
            <a:extLst>
              <a:ext uri="{FF2B5EF4-FFF2-40B4-BE49-F238E27FC236}">
                <a16:creationId xmlns:a16="http://schemas.microsoft.com/office/drawing/2014/main" id="{04495407-47CC-EEAE-261C-798899B3D0F4}"/>
              </a:ext>
            </a:extLst>
          </p:cNvPr>
          <p:cNvSpPr>
            <a:spLocks noGrp="1"/>
          </p:cNvSpPr>
          <p:nvPr>
            <p:ph idx="1"/>
          </p:nvPr>
        </p:nvSpPr>
        <p:spPr/>
        <p:txBody>
          <a:bodyPr/>
          <a:lstStyle/>
          <a:p>
            <a:r>
              <a:rPr lang="en-US" dirty="0"/>
              <a:t>The spectrum </a:t>
            </a:r>
            <a:r>
              <a:rPr lang="en-US" b="1" dirty="0"/>
              <a:t>on the </a:t>
            </a:r>
            <a:r>
              <a:rPr lang="pl-PL" b="1" dirty="0" err="1"/>
              <a:t>left</a:t>
            </a:r>
            <a:r>
              <a:rPr lang="en-US" b="1" dirty="0"/>
              <a:t> </a:t>
            </a:r>
            <a:r>
              <a:rPr lang="en-US" dirty="0"/>
              <a:t>was recorded during opposition, when the pulsar signal </a:t>
            </a:r>
            <a:r>
              <a:rPr lang="pl-PL" dirty="0"/>
              <a:t>was </a:t>
            </a:r>
            <a:r>
              <a:rPr lang="en-US" dirty="0"/>
              <a:t>propagated through the </a:t>
            </a:r>
            <a:r>
              <a:rPr lang="pl-PL" dirty="0"/>
              <a:t>Earth </a:t>
            </a:r>
            <a:r>
              <a:rPr lang="en-US" dirty="0"/>
              <a:t>plasma tail.</a:t>
            </a:r>
            <a:endParaRPr lang="pl-PL" dirty="0"/>
          </a:p>
        </p:txBody>
      </p:sp>
      <p:pic>
        <p:nvPicPr>
          <p:cNvPr id="4" name="Obraz 3">
            <a:extLst>
              <a:ext uri="{FF2B5EF4-FFF2-40B4-BE49-F238E27FC236}">
                <a16:creationId xmlns:a16="http://schemas.microsoft.com/office/drawing/2014/main" id="{8A46A548-6326-E76A-91FE-FCAF80840BB3}"/>
              </a:ext>
            </a:extLst>
          </p:cNvPr>
          <p:cNvPicPr>
            <a:picLocks noChangeAspect="1"/>
          </p:cNvPicPr>
          <p:nvPr/>
        </p:nvPicPr>
        <p:blipFill>
          <a:blip r:embed="rId2"/>
          <a:stretch>
            <a:fillRect/>
          </a:stretch>
        </p:blipFill>
        <p:spPr>
          <a:xfrm>
            <a:off x="12539" y="3263900"/>
            <a:ext cx="6096000" cy="3048000"/>
          </a:xfrm>
          <a:prstGeom prst="rect">
            <a:avLst/>
          </a:prstGeom>
        </p:spPr>
      </p:pic>
      <p:pic>
        <p:nvPicPr>
          <p:cNvPr id="5" name="Obraz 4">
            <a:extLst>
              <a:ext uri="{FF2B5EF4-FFF2-40B4-BE49-F238E27FC236}">
                <a16:creationId xmlns:a16="http://schemas.microsoft.com/office/drawing/2014/main" id="{EEF07245-ABE9-5A39-4661-6EA265F2AFF3}"/>
              </a:ext>
            </a:extLst>
          </p:cNvPr>
          <p:cNvPicPr>
            <a:picLocks noChangeAspect="1"/>
          </p:cNvPicPr>
          <p:nvPr/>
        </p:nvPicPr>
        <p:blipFill>
          <a:blip r:embed="rId3"/>
          <a:stretch>
            <a:fillRect/>
          </a:stretch>
        </p:blipFill>
        <p:spPr>
          <a:xfrm>
            <a:off x="6108539" y="3263900"/>
            <a:ext cx="6096000" cy="3048000"/>
          </a:xfrm>
          <a:prstGeom prst="rect">
            <a:avLst/>
          </a:prstGeom>
        </p:spPr>
      </p:pic>
      <p:sp>
        <p:nvSpPr>
          <p:cNvPr id="6" name="Symbol zastępczy stopki 5">
            <a:extLst>
              <a:ext uri="{FF2B5EF4-FFF2-40B4-BE49-F238E27FC236}">
                <a16:creationId xmlns:a16="http://schemas.microsoft.com/office/drawing/2014/main" id="{3ED9B9AF-FF31-248A-C13E-60248FEE6F00}"/>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E48B987C-BCC2-3B89-DABA-812E4E0DF3AE}"/>
              </a:ext>
            </a:extLst>
          </p:cNvPr>
          <p:cNvSpPr>
            <a:spLocks noGrp="1"/>
          </p:cNvSpPr>
          <p:nvPr>
            <p:ph type="sldNum" sz="quarter" idx="12"/>
          </p:nvPr>
        </p:nvSpPr>
        <p:spPr/>
        <p:txBody>
          <a:bodyPr/>
          <a:lstStyle/>
          <a:p>
            <a:fld id="{D96A6B0C-43C5-4B01-92D0-C43D2991652F}" type="slidenum">
              <a:rPr lang="pl-PL" smtClean="0"/>
              <a:t>12</a:t>
            </a:fld>
            <a:endParaRPr lang="pl-PL"/>
          </a:p>
        </p:txBody>
      </p:sp>
      <p:sp>
        <p:nvSpPr>
          <p:cNvPr id="8" name="Strzałka: w dół 7">
            <a:extLst>
              <a:ext uri="{FF2B5EF4-FFF2-40B4-BE49-F238E27FC236}">
                <a16:creationId xmlns:a16="http://schemas.microsoft.com/office/drawing/2014/main" id="{0A911117-D09A-FDA2-D126-F4C6B608C3AA}"/>
              </a:ext>
            </a:extLst>
          </p:cNvPr>
          <p:cNvSpPr/>
          <p:nvPr/>
        </p:nvSpPr>
        <p:spPr>
          <a:xfrm rot="10800000">
            <a:off x="3352638" y="6064002"/>
            <a:ext cx="273132" cy="495795"/>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pl-PL"/>
          </a:p>
        </p:txBody>
      </p:sp>
      <p:sp>
        <p:nvSpPr>
          <p:cNvPr id="9" name="Strzałka: w dół 8">
            <a:extLst>
              <a:ext uri="{FF2B5EF4-FFF2-40B4-BE49-F238E27FC236}">
                <a16:creationId xmlns:a16="http://schemas.microsoft.com/office/drawing/2014/main" id="{5DD276C8-C3B6-60F0-19E7-90539D2E0D3C}"/>
              </a:ext>
            </a:extLst>
          </p:cNvPr>
          <p:cNvSpPr/>
          <p:nvPr/>
        </p:nvSpPr>
        <p:spPr>
          <a:xfrm rot="10800000">
            <a:off x="1136235" y="6037342"/>
            <a:ext cx="490683" cy="495795"/>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233117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4D30C-7FE2-2C71-7131-5229AAF94D7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C8D409F4-4072-E93B-7744-0110D42383E2}"/>
              </a:ext>
            </a:extLst>
          </p:cNvPr>
          <p:cNvSpPr>
            <a:spLocks noGrp="1"/>
          </p:cNvSpPr>
          <p:nvPr>
            <p:ph type="title"/>
          </p:nvPr>
        </p:nvSpPr>
        <p:spPr/>
        <p:txBody>
          <a:bodyPr/>
          <a:lstStyle/>
          <a:p>
            <a:r>
              <a:rPr lang="pl-PL" dirty="0" err="1"/>
              <a:t>Dynamic</a:t>
            </a:r>
            <a:r>
              <a:rPr lang="pl-PL" dirty="0"/>
              <a:t> spectra of J1921+2153</a:t>
            </a:r>
          </a:p>
        </p:txBody>
      </p:sp>
      <p:sp>
        <p:nvSpPr>
          <p:cNvPr id="3" name="Symbol zastępczy zawartości 2">
            <a:extLst>
              <a:ext uri="{FF2B5EF4-FFF2-40B4-BE49-F238E27FC236}">
                <a16:creationId xmlns:a16="http://schemas.microsoft.com/office/drawing/2014/main" id="{F64265A2-DFD9-5F8E-8D2C-CFEAFC41B7CD}"/>
              </a:ext>
            </a:extLst>
          </p:cNvPr>
          <p:cNvSpPr>
            <a:spLocks noGrp="1"/>
          </p:cNvSpPr>
          <p:nvPr>
            <p:ph idx="1"/>
          </p:nvPr>
        </p:nvSpPr>
        <p:spPr/>
        <p:txBody>
          <a:bodyPr/>
          <a:lstStyle/>
          <a:p>
            <a:endParaRPr lang="pl-PL" dirty="0"/>
          </a:p>
        </p:txBody>
      </p:sp>
      <p:pic>
        <p:nvPicPr>
          <p:cNvPr id="4" name="Obraz 3">
            <a:extLst>
              <a:ext uri="{FF2B5EF4-FFF2-40B4-BE49-F238E27FC236}">
                <a16:creationId xmlns:a16="http://schemas.microsoft.com/office/drawing/2014/main" id="{EA6B3D49-45F1-8C10-7161-41AA11921026}"/>
              </a:ext>
            </a:extLst>
          </p:cNvPr>
          <p:cNvPicPr>
            <a:picLocks noChangeAspect="1"/>
          </p:cNvPicPr>
          <p:nvPr/>
        </p:nvPicPr>
        <p:blipFill>
          <a:blip r:embed="rId2"/>
          <a:stretch>
            <a:fillRect/>
          </a:stretch>
        </p:blipFill>
        <p:spPr>
          <a:xfrm>
            <a:off x="0" y="1434784"/>
            <a:ext cx="6096000" cy="3048000"/>
          </a:xfrm>
          <a:prstGeom prst="rect">
            <a:avLst/>
          </a:prstGeom>
        </p:spPr>
      </p:pic>
      <p:pic>
        <p:nvPicPr>
          <p:cNvPr id="5" name="Obraz 4">
            <a:extLst>
              <a:ext uri="{FF2B5EF4-FFF2-40B4-BE49-F238E27FC236}">
                <a16:creationId xmlns:a16="http://schemas.microsoft.com/office/drawing/2014/main" id="{6E92B0CC-4B20-84B7-7F3C-13229CB4C86C}"/>
              </a:ext>
            </a:extLst>
          </p:cNvPr>
          <p:cNvPicPr>
            <a:picLocks noChangeAspect="1"/>
          </p:cNvPicPr>
          <p:nvPr/>
        </p:nvPicPr>
        <p:blipFill>
          <a:blip r:embed="rId3"/>
          <a:stretch>
            <a:fillRect/>
          </a:stretch>
        </p:blipFill>
        <p:spPr>
          <a:xfrm>
            <a:off x="6083461" y="1434784"/>
            <a:ext cx="6096000" cy="3048000"/>
          </a:xfrm>
          <a:prstGeom prst="rect">
            <a:avLst/>
          </a:prstGeom>
        </p:spPr>
      </p:pic>
      <p:pic>
        <p:nvPicPr>
          <p:cNvPr id="6" name="Obraz 5">
            <a:extLst>
              <a:ext uri="{FF2B5EF4-FFF2-40B4-BE49-F238E27FC236}">
                <a16:creationId xmlns:a16="http://schemas.microsoft.com/office/drawing/2014/main" id="{30B745D7-D7C9-5E57-098C-520239C86860}"/>
              </a:ext>
            </a:extLst>
          </p:cNvPr>
          <p:cNvPicPr>
            <a:picLocks noChangeAspect="1"/>
          </p:cNvPicPr>
          <p:nvPr/>
        </p:nvPicPr>
        <p:blipFill>
          <a:blip r:embed="rId4"/>
          <a:stretch>
            <a:fillRect/>
          </a:stretch>
        </p:blipFill>
        <p:spPr>
          <a:xfrm>
            <a:off x="1693952" y="2332097"/>
            <a:ext cx="10231639" cy="4301374"/>
          </a:xfrm>
          <a:prstGeom prst="rect">
            <a:avLst/>
          </a:prstGeom>
        </p:spPr>
      </p:pic>
      <p:sp>
        <p:nvSpPr>
          <p:cNvPr id="7" name="Symbol zastępczy stopki 6">
            <a:extLst>
              <a:ext uri="{FF2B5EF4-FFF2-40B4-BE49-F238E27FC236}">
                <a16:creationId xmlns:a16="http://schemas.microsoft.com/office/drawing/2014/main" id="{C9C1B973-E57A-8F7D-B110-140B773E18A5}"/>
              </a:ext>
            </a:extLst>
          </p:cNvPr>
          <p:cNvSpPr>
            <a:spLocks noGrp="1"/>
          </p:cNvSpPr>
          <p:nvPr>
            <p:ph type="ftr" sz="quarter" idx="11"/>
          </p:nvPr>
        </p:nvSpPr>
        <p:spPr/>
        <p:txBody>
          <a:bodyPr/>
          <a:lstStyle/>
          <a:p>
            <a:r>
              <a:rPr lang="pl-PL"/>
              <a:t>LOFAR Family Meeting 2025</a:t>
            </a:r>
          </a:p>
        </p:txBody>
      </p:sp>
      <p:sp>
        <p:nvSpPr>
          <p:cNvPr id="8" name="Symbol zastępczy numeru slajdu 7">
            <a:extLst>
              <a:ext uri="{FF2B5EF4-FFF2-40B4-BE49-F238E27FC236}">
                <a16:creationId xmlns:a16="http://schemas.microsoft.com/office/drawing/2014/main" id="{ED669DB7-AD8B-8DDF-FA4A-40C0C6B2934A}"/>
              </a:ext>
            </a:extLst>
          </p:cNvPr>
          <p:cNvSpPr>
            <a:spLocks noGrp="1"/>
          </p:cNvSpPr>
          <p:nvPr>
            <p:ph type="sldNum" sz="quarter" idx="12"/>
          </p:nvPr>
        </p:nvSpPr>
        <p:spPr/>
        <p:txBody>
          <a:bodyPr/>
          <a:lstStyle/>
          <a:p>
            <a:fld id="{D96A6B0C-43C5-4B01-92D0-C43D2991652F}" type="slidenum">
              <a:rPr lang="pl-PL" smtClean="0"/>
              <a:t>13</a:t>
            </a:fld>
            <a:endParaRPr lang="pl-PL"/>
          </a:p>
        </p:txBody>
      </p:sp>
    </p:spTree>
    <p:extLst>
      <p:ext uri="{BB962C8B-B14F-4D97-AF65-F5344CB8AC3E}">
        <p14:creationId xmlns:p14="http://schemas.microsoft.com/office/powerpoint/2010/main" val="4262180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zrzut ekranu, Wielobarwność, Grafika, tekst&#10;&#10;Zawartość wygenerowana przez AI może być niepoprawna.">
            <a:extLst>
              <a:ext uri="{FF2B5EF4-FFF2-40B4-BE49-F238E27FC236}">
                <a16:creationId xmlns:a16="http://schemas.microsoft.com/office/drawing/2014/main" id="{549D971B-F154-127C-C9B9-0175C28BD7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635" y="3016251"/>
            <a:ext cx="7310718" cy="3655359"/>
          </a:xfrm>
          <a:prstGeom prst="rect">
            <a:avLst/>
          </a:prstGeom>
        </p:spPr>
      </p:pic>
      <p:sp>
        <p:nvSpPr>
          <p:cNvPr id="2" name="Tytuł 1">
            <a:extLst>
              <a:ext uri="{FF2B5EF4-FFF2-40B4-BE49-F238E27FC236}">
                <a16:creationId xmlns:a16="http://schemas.microsoft.com/office/drawing/2014/main" id="{519E73D7-BCA8-FE6F-3249-ECFA723198DD}"/>
              </a:ext>
            </a:extLst>
          </p:cNvPr>
          <p:cNvSpPr>
            <a:spLocks noGrp="1"/>
          </p:cNvSpPr>
          <p:nvPr>
            <p:ph type="title"/>
          </p:nvPr>
        </p:nvSpPr>
        <p:spPr/>
        <p:txBody>
          <a:bodyPr/>
          <a:lstStyle/>
          <a:p>
            <a:r>
              <a:rPr lang="pl-PL" dirty="0" err="1"/>
              <a:t>Variability</a:t>
            </a:r>
            <a:r>
              <a:rPr lang="pl-PL" dirty="0"/>
              <a:t> in Pulsar </a:t>
            </a:r>
            <a:r>
              <a:rPr lang="pl-PL" dirty="0" err="1"/>
              <a:t>Dynamic</a:t>
            </a:r>
            <a:r>
              <a:rPr lang="pl-PL" dirty="0"/>
              <a:t> Spectra </a:t>
            </a:r>
          </a:p>
        </p:txBody>
      </p:sp>
      <p:sp>
        <p:nvSpPr>
          <p:cNvPr id="3" name="Symbol zastępczy zawartości 2">
            <a:extLst>
              <a:ext uri="{FF2B5EF4-FFF2-40B4-BE49-F238E27FC236}">
                <a16:creationId xmlns:a16="http://schemas.microsoft.com/office/drawing/2014/main" id="{237752B9-D6AC-E574-E27C-B564D488C09F}"/>
              </a:ext>
            </a:extLst>
          </p:cNvPr>
          <p:cNvSpPr>
            <a:spLocks noGrp="1"/>
          </p:cNvSpPr>
          <p:nvPr>
            <p:ph idx="1"/>
          </p:nvPr>
        </p:nvSpPr>
        <p:spPr>
          <a:xfrm>
            <a:off x="152400" y="1690688"/>
            <a:ext cx="10515600" cy="4351338"/>
          </a:xfrm>
        </p:spPr>
        <p:txBody>
          <a:bodyPr/>
          <a:lstStyle/>
          <a:p>
            <a:r>
              <a:rPr lang="pl-PL" dirty="0"/>
              <a:t>We </a:t>
            </a:r>
            <a:r>
              <a:rPr lang="pl-PL" dirty="0" err="1"/>
              <a:t>noted</a:t>
            </a:r>
            <a:r>
              <a:rPr lang="pl-PL" dirty="0"/>
              <a:t> the </a:t>
            </a:r>
            <a:r>
              <a:rPr lang="pl-PL" dirty="0" err="1"/>
              <a:t>existence</a:t>
            </a:r>
            <a:r>
              <a:rPr lang="pl-PL" dirty="0"/>
              <a:t> of 3 </a:t>
            </a:r>
            <a:r>
              <a:rPr lang="pl-PL" dirty="0" err="1"/>
              <a:t>groups</a:t>
            </a:r>
            <a:r>
              <a:rPr lang="pl-PL" dirty="0"/>
              <a:t> of </a:t>
            </a:r>
            <a:r>
              <a:rPr lang="pl-PL" dirty="0" err="1"/>
              <a:t>periods</a:t>
            </a:r>
            <a:r>
              <a:rPr lang="pl-PL" dirty="0"/>
              <a:t> in DS:</a:t>
            </a:r>
          </a:p>
          <a:p>
            <a:r>
              <a:rPr lang="pl-PL" b="1" dirty="0">
                <a:solidFill>
                  <a:srgbClr val="FF0000"/>
                </a:solidFill>
              </a:rPr>
              <a:t>3-6 </a:t>
            </a:r>
            <a:r>
              <a:rPr lang="pl-PL" b="1" dirty="0" err="1">
                <a:solidFill>
                  <a:srgbClr val="FF0000"/>
                </a:solidFill>
              </a:rPr>
              <a:t>minutes</a:t>
            </a:r>
            <a:endParaRPr lang="pl-PL" b="1" dirty="0">
              <a:solidFill>
                <a:srgbClr val="FF0000"/>
              </a:solidFill>
            </a:endParaRPr>
          </a:p>
          <a:p>
            <a:r>
              <a:rPr lang="pl-PL" b="1" dirty="0">
                <a:solidFill>
                  <a:schemeClr val="tx2">
                    <a:lumMod val="50000"/>
                    <a:lumOff val="50000"/>
                  </a:schemeClr>
                </a:solidFill>
              </a:rPr>
              <a:t>10-15 </a:t>
            </a:r>
            <a:r>
              <a:rPr lang="pl-PL" b="1" dirty="0" err="1">
                <a:solidFill>
                  <a:schemeClr val="tx2">
                    <a:lumMod val="50000"/>
                    <a:lumOff val="50000"/>
                  </a:schemeClr>
                </a:solidFill>
              </a:rPr>
              <a:t>minutes</a:t>
            </a:r>
            <a:endParaRPr lang="pl-PL" b="1" dirty="0">
              <a:solidFill>
                <a:schemeClr val="tx2">
                  <a:lumMod val="50000"/>
                  <a:lumOff val="50000"/>
                </a:schemeClr>
              </a:solidFill>
            </a:endParaRPr>
          </a:p>
          <a:p>
            <a:r>
              <a:rPr lang="pl-PL" b="1" dirty="0">
                <a:solidFill>
                  <a:schemeClr val="accent6"/>
                </a:solidFill>
              </a:rPr>
              <a:t>16+ </a:t>
            </a:r>
            <a:r>
              <a:rPr lang="pl-PL" b="1" dirty="0" err="1">
                <a:solidFill>
                  <a:schemeClr val="accent6"/>
                </a:solidFill>
              </a:rPr>
              <a:t>minutes</a:t>
            </a:r>
            <a:endParaRPr lang="pl-PL" b="1" dirty="0">
              <a:solidFill>
                <a:schemeClr val="accent6"/>
              </a:solidFill>
            </a:endParaRPr>
          </a:p>
        </p:txBody>
      </p:sp>
      <p:pic>
        <p:nvPicPr>
          <p:cNvPr id="7" name="Obraz 6">
            <a:extLst>
              <a:ext uri="{FF2B5EF4-FFF2-40B4-BE49-F238E27FC236}">
                <a16:creationId xmlns:a16="http://schemas.microsoft.com/office/drawing/2014/main" id="{8C8DC971-A973-F5D8-97C0-C98992FF328A}"/>
              </a:ext>
            </a:extLst>
          </p:cNvPr>
          <p:cNvPicPr>
            <a:picLocks noChangeAspect="1"/>
          </p:cNvPicPr>
          <p:nvPr/>
        </p:nvPicPr>
        <p:blipFill>
          <a:blip r:embed="rId3"/>
          <a:stretch>
            <a:fillRect/>
          </a:stretch>
        </p:blipFill>
        <p:spPr>
          <a:xfrm>
            <a:off x="8212697" y="2506662"/>
            <a:ext cx="4351338" cy="4351338"/>
          </a:xfrm>
          <a:prstGeom prst="rect">
            <a:avLst/>
          </a:prstGeom>
        </p:spPr>
      </p:pic>
      <p:sp>
        <p:nvSpPr>
          <p:cNvPr id="8" name="Strzałka: w dół 7">
            <a:extLst>
              <a:ext uri="{FF2B5EF4-FFF2-40B4-BE49-F238E27FC236}">
                <a16:creationId xmlns:a16="http://schemas.microsoft.com/office/drawing/2014/main" id="{7C98FB8F-836F-A178-B77A-904AE2FBAEE0}"/>
              </a:ext>
            </a:extLst>
          </p:cNvPr>
          <p:cNvSpPr/>
          <p:nvPr/>
        </p:nvSpPr>
        <p:spPr>
          <a:xfrm>
            <a:off x="3240912" y="4864446"/>
            <a:ext cx="196769" cy="873517"/>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Strzałka: w dół 8">
            <a:extLst>
              <a:ext uri="{FF2B5EF4-FFF2-40B4-BE49-F238E27FC236}">
                <a16:creationId xmlns:a16="http://schemas.microsoft.com/office/drawing/2014/main" id="{037BEF3C-D8FC-CE87-A5E4-F758CAECA1FB}"/>
              </a:ext>
            </a:extLst>
          </p:cNvPr>
          <p:cNvSpPr/>
          <p:nvPr/>
        </p:nvSpPr>
        <p:spPr>
          <a:xfrm>
            <a:off x="5997615" y="4815068"/>
            <a:ext cx="196769" cy="972274"/>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trzałka: w dół 9">
            <a:extLst>
              <a:ext uri="{FF2B5EF4-FFF2-40B4-BE49-F238E27FC236}">
                <a16:creationId xmlns:a16="http://schemas.microsoft.com/office/drawing/2014/main" id="{70A0DCB2-16DD-1EC2-C9B5-5607AB69ED05}"/>
              </a:ext>
            </a:extLst>
          </p:cNvPr>
          <p:cNvSpPr/>
          <p:nvPr/>
        </p:nvSpPr>
        <p:spPr>
          <a:xfrm>
            <a:off x="5127585" y="4247909"/>
            <a:ext cx="282331" cy="1064871"/>
          </a:xfrm>
          <a:prstGeom prst="down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trzałka: w dół 10">
            <a:extLst>
              <a:ext uri="{FF2B5EF4-FFF2-40B4-BE49-F238E27FC236}">
                <a16:creationId xmlns:a16="http://schemas.microsoft.com/office/drawing/2014/main" id="{3ECEFBF5-A617-4154-25CA-325B589C966F}"/>
              </a:ext>
            </a:extLst>
          </p:cNvPr>
          <p:cNvSpPr/>
          <p:nvPr/>
        </p:nvSpPr>
        <p:spPr>
          <a:xfrm>
            <a:off x="9781287" y="3016251"/>
            <a:ext cx="286078" cy="1139060"/>
          </a:xfrm>
          <a:prstGeom prst="down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dół 11">
            <a:extLst>
              <a:ext uri="{FF2B5EF4-FFF2-40B4-BE49-F238E27FC236}">
                <a16:creationId xmlns:a16="http://schemas.microsoft.com/office/drawing/2014/main" id="{49F2BB59-2431-20F2-8006-19ACE6849614}"/>
              </a:ext>
            </a:extLst>
          </p:cNvPr>
          <p:cNvSpPr/>
          <p:nvPr/>
        </p:nvSpPr>
        <p:spPr>
          <a:xfrm>
            <a:off x="10551630" y="4815068"/>
            <a:ext cx="282274" cy="752355"/>
          </a:xfrm>
          <a:prstGeom prst="downArrow">
            <a:avLst/>
          </a:prstGeom>
          <a:solidFill>
            <a:srgbClr val="FF000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stopki 3">
            <a:extLst>
              <a:ext uri="{FF2B5EF4-FFF2-40B4-BE49-F238E27FC236}">
                <a16:creationId xmlns:a16="http://schemas.microsoft.com/office/drawing/2014/main" id="{C69DAE9A-F4DD-7067-6F2D-017BD4FFD014}"/>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573955F9-CDF5-E774-548F-4EFB1AFA4933}"/>
              </a:ext>
            </a:extLst>
          </p:cNvPr>
          <p:cNvSpPr>
            <a:spLocks noGrp="1"/>
          </p:cNvSpPr>
          <p:nvPr>
            <p:ph type="sldNum" sz="quarter" idx="12"/>
          </p:nvPr>
        </p:nvSpPr>
        <p:spPr/>
        <p:txBody>
          <a:bodyPr/>
          <a:lstStyle/>
          <a:p>
            <a:fld id="{D96A6B0C-43C5-4B01-92D0-C43D2991652F}" type="slidenum">
              <a:rPr lang="pl-PL" smtClean="0"/>
              <a:t>14</a:t>
            </a:fld>
            <a:endParaRPr lang="pl-PL"/>
          </a:p>
        </p:txBody>
      </p:sp>
    </p:spTree>
    <p:extLst>
      <p:ext uri="{BB962C8B-B14F-4D97-AF65-F5344CB8AC3E}">
        <p14:creationId xmlns:p14="http://schemas.microsoft.com/office/powerpoint/2010/main" val="315358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8EE7A5-F5A9-1B61-F6F4-357E31B8F88C}"/>
            </a:ext>
          </a:extLst>
        </p:cNvPr>
        <p:cNvGrpSpPr/>
        <p:nvPr/>
      </p:nvGrpSpPr>
      <p:grpSpPr>
        <a:xfrm>
          <a:off x="0" y="0"/>
          <a:ext cx="0" cy="0"/>
          <a:chOff x="0" y="0"/>
          <a:chExt cx="0" cy="0"/>
        </a:xfrm>
      </p:grpSpPr>
      <p:pic>
        <p:nvPicPr>
          <p:cNvPr id="5" name="Obraz 4" descr="Obraz zawierający tekst, Czcionka, diagram, linia&#10;&#10;Zawartość wygenerowana przez AI może być niepoprawna.">
            <a:extLst>
              <a:ext uri="{FF2B5EF4-FFF2-40B4-BE49-F238E27FC236}">
                <a16:creationId xmlns:a16="http://schemas.microsoft.com/office/drawing/2014/main" id="{7926A52D-C581-DE07-813E-2D023B5E3E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0858" y="190741"/>
            <a:ext cx="3150991" cy="3150991"/>
          </a:xfrm>
          <a:prstGeom prst="rect">
            <a:avLst/>
          </a:prstGeom>
        </p:spPr>
      </p:pic>
      <p:sp>
        <p:nvSpPr>
          <p:cNvPr id="2" name="Tytuł 1">
            <a:extLst>
              <a:ext uri="{FF2B5EF4-FFF2-40B4-BE49-F238E27FC236}">
                <a16:creationId xmlns:a16="http://schemas.microsoft.com/office/drawing/2014/main" id="{B101AAA1-98F8-9E10-9991-411D4089C6D8}"/>
              </a:ext>
            </a:extLst>
          </p:cNvPr>
          <p:cNvSpPr>
            <a:spLocks noGrp="1"/>
          </p:cNvSpPr>
          <p:nvPr>
            <p:ph type="title"/>
          </p:nvPr>
        </p:nvSpPr>
        <p:spPr/>
        <p:txBody>
          <a:bodyPr>
            <a:normAutofit fontScale="90000"/>
          </a:bodyPr>
          <a:lstStyle/>
          <a:p>
            <a:r>
              <a:rPr lang="pl-PL" b="1" dirty="0">
                <a:solidFill>
                  <a:srgbClr val="FF0000"/>
                </a:solidFill>
                <a:latin typeface="Calibri" panose="020F0502020204030204" pitchFamily="34" charset="0"/>
                <a:ea typeface="Calibri" panose="020F0502020204030204" pitchFamily="34" charset="0"/>
                <a:cs typeface="Calibri" panose="020F0502020204030204" pitchFamily="34" charset="0"/>
              </a:rPr>
              <a:t>R</a:t>
            </a:r>
            <a:r>
              <a:rPr lang="en-GB" b="1" dirty="0" err="1">
                <a:solidFill>
                  <a:srgbClr val="FF0000"/>
                </a:solidFill>
                <a:latin typeface="Calibri" panose="020F0502020204030204" pitchFamily="34" charset="0"/>
                <a:ea typeface="Calibri" panose="020F0502020204030204" pitchFamily="34" charset="0"/>
                <a:cs typeface="Calibri" panose="020F0502020204030204" pitchFamily="34" charset="0"/>
              </a:rPr>
              <a:t>esonant</a:t>
            </a:r>
            <a:r>
              <a:rPr lang="en-GB" b="1" dirty="0">
                <a:solidFill>
                  <a:srgbClr val="FF0000"/>
                </a:solidFill>
                <a:latin typeface="Calibri" panose="020F0502020204030204" pitchFamily="34" charset="0"/>
                <a:ea typeface="Calibri" panose="020F0502020204030204" pitchFamily="34" charset="0"/>
                <a:cs typeface="Calibri" panose="020F0502020204030204" pitchFamily="34" charset="0"/>
              </a:rPr>
              <a:t> AGW-TID excitations in the Atmosphere-Ionosphere </a:t>
            </a:r>
            <a:br>
              <a:rPr lang="pl-PL" dirty="0"/>
            </a:br>
            <a:endParaRPr lang="pl-PL" dirty="0"/>
          </a:p>
        </p:txBody>
      </p:sp>
      <p:sp>
        <p:nvSpPr>
          <p:cNvPr id="3" name="Symbol zastępczy zawartości 2">
            <a:extLst>
              <a:ext uri="{FF2B5EF4-FFF2-40B4-BE49-F238E27FC236}">
                <a16:creationId xmlns:a16="http://schemas.microsoft.com/office/drawing/2014/main" id="{6BF1AF7D-BF7C-0781-415B-613CEDA42C49}"/>
              </a:ext>
            </a:extLst>
          </p:cNvPr>
          <p:cNvSpPr>
            <a:spLocks noGrp="1"/>
          </p:cNvSpPr>
          <p:nvPr>
            <p:ph idx="1"/>
          </p:nvPr>
        </p:nvSpPr>
        <p:spPr>
          <a:xfrm>
            <a:off x="224742" y="1690687"/>
            <a:ext cx="6164483" cy="4802187"/>
          </a:xfrm>
        </p:spPr>
        <p:txBody>
          <a:bodyPr>
            <a:normAutofit fontScale="62500" lnSpcReduction="20000"/>
          </a:bodyPr>
          <a:lstStyle/>
          <a:p>
            <a:pPr lvl="0"/>
            <a:r>
              <a:rPr lang="en-GB" dirty="0">
                <a:latin typeface="Calibri" panose="020F0502020204030204" pitchFamily="34" charset="0"/>
                <a:ea typeface="Calibri" panose="020F0502020204030204" pitchFamily="34" charset="0"/>
                <a:cs typeface="Calibri" panose="020F0502020204030204" pitchFamily="34" charset="0"/>
              </a:rPr>
              <a:t>Surface mode on the boundary “Atmosphere-Thermosphere”  </a:t>
            </a:r>
            <a:r>
              <a:rPr lang="pl-PL" dirty="0">
                <a:latin typeface="Calibri" panose="020F0502020204030204" pitchFamily="34" charset="0"/>
                <a:ea typeface="Calibri" panose="020F0502020204030204" pitchFamily="34" charset="0"/>
                <a:cs typeface="Calibri" panose="020F0502020204030204" pitchFamily="34" charset="0"/>
              </a:rPr>
              <a:t>(Fig A)</a:t>
            </a:r>
          </a:p>
          <a:p>
            <a:pPr lvl="0"/>
            <a:r>
              <a:rPr lang="en-GB" dirty="0">
                <a:latin typeface="Calibri" panose="020F0502020204030204" pitchFamily="34" charset="0"/>
                <a:ea typeface="Calibri" panose="020F0502020204030204" pitchFamily="34" charset="0"/>
                <a:cs typeface="Calibri" panose="020F0502020204030204" pitchFamily="34" charset="0"/>
              </a:rPr>
              <a:t>Excitation of the AGW modes  in the AGW waveguide in E region of the ionosphere (Fig</a:t>
            </a:r>
            <a:r>
              <a:rPr lang="pl-PL" dirty="0">
                <a:latin typeface="Calibri" panose="020F0502020204030204" pitchFamily="34" charset="0"/>
                <a:ea typeface="Calibri" panose="020F0502020204030204" pitchFamily="34" charset="0"/>
                <a:cs typeface="Calibri" panose="020F0502020204030204" pitchFamily="34" charset="0"/>
              </a:rPr>
              <a:t> B</a:t>
            </a:r>
            <a:r>
              <a:rPr lang="en-GB" dirty="0">
                <a:latin typeface="Calibri" panose="020F0502020204030204" pitchFamily="34" charset="0"/>
                <a:ea typeface="Calibri" panose="020F0502020204030204" pitchFamily="34" charset="0"/>
                <a:cs typeface="Calibri" panose="020F0502020204030204" pitchFamily="34" charset="0"/>
              </a:rPr>
              <a:t>)</a:t>
            </a:r>
            <a:endParaRPr lang="pl-PL"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Excitation of AGW in the thermosphere /F region of the ionosphere in the presence of inhomogeneous wind, in particular sheared wind. AGW generation in active and nonlinear atmosphere-ionosphere</a:t>
            </a:r>
            <a:endParaRPr lang="pl-PL"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Nonlinear excitations in the atmosphere-ionosphere with resonant nonlinear losses</a:t>
            </a:r>
            <a:endParaRPr lang="pl-PL" dirty="0">
              <a:latin typeface="Calibri" panose="020F0502020204030204" pitchFamily="34" charset="0"/>
              <a:ea typeface="Calibri" panose="020F0502020204030204" pitchFamily="34" charset="0"/>
              <a:cs typeface="Calibri" panose="020F0502020204030204" pitchFamily="34" charset="0"/>
            </a:endParaRPr>
          </a:p>
          <a:p>
            <a:pPr lvl="0"/>
            <a:r>
              <a:rPr lang="en-GB" dirty="0">
                <a:latin typeface="Calibri" panose="020F0502020204030204" pitchFamily="34" charset="0"/>
                <a:ea typeface="Calibri" panose="020F0502020204030204" pitchFamily="34" charset="0"/>
                <a:cs typeface="Calibri" panose="020F0502020204030204" pitchFamily="34" charset="0"/>
              </a:rPr>
              <a:t>Waveguide/resonant excitations of AGW-TIDs in the atmosphere-ionosphere, including the situations with the presence of wind gradient; in particular, this is possible in the presence of the wind with horizontal velocity gradient in the direction of wave propagation capable to cause amplification or damping AGW with proper sign of the gradient.</a:t>
            </a:r>
            <a:endParaRPr lang="pl-PL" dirty="0">
              <a:latin typeface="Calibri" panose="020F0502020204030204" pitchFamily="34" charset="0"/>
              <a:ea typeface="Calibri" panose="020F0502020204030204" pitchFamily="34" charset="0"/>
              <a:cs typeface="Calibri" panose="020F0502020204030204" pitchFamily="34" charset="0"/>
            </a:endParaRPr>
          </a:p>
          <a:p>
            <a:pPr lvl="0"/>
            <a:endParaRPr lang="pl-PL" dirty="0">
              <a:latin typeface="Calibri" panose="020F0502020204030204" pitchFamily="34" charset="0"/>
              <a:ea typeface="Calibri" panose="020F0502020204030204" pitchFamily="34" charset="0"/>
              <a:cs typeface="Calibri" panose="020F0502020204030204" pitchFamily="34" charset="0"/>
            </a:endParaRPr>
          </a:p>
          <a:p>
            <a:pPr lvl="0"/>
            <a:r>
              <a:rPr lang="en-US" sz="3200" b="1" dirty="0">
                <a:solidFill>
                  <a:srgbClr val="FF0000"/>
                </a:solidFill>
                <a:latin typeface="Calibri" panose="020F0502020204030204" pitchFamily="34" charset="0"/>
                <a:ea typeface="Calibri" panose="020F0502020204030204" pitchFamily="34" charset="0"/>
                <a:cs typeface="Calibri" panose="020F0502020204030204" pitchFamily="34" charset="0"/>
              </a:rPr>
              <a:t>this mechanism leads to a period of approximately several minutes</a:t>
            </a:r>
            <a:endParaRPr lang="pl-PL" sz="3200"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lvl="0"/>
            <a:endParaRPr lang="pl-PL" dirty="0">
              <a:latin typeface="Calibri" panose="020F0502020204030204" pitchFamily="34" charset="0"/>
              <a:ea typeface="Calibri" panose="020F0502020204030204" pitchFamily="34" charset="0"/>
              <a:cs typeface="Calibri" panose="020F0502020204030204" pitchFamily="34" charset="0"/>
            </a:endParaRPr>
          </a:p>
          <a:p>
            <a:endParaRPr lang="pl-PL" dirty="0"/>
          </a:p>
        </p:txBody>
      </p:sp>
      <p:pic>
        <p:nvPicPr>
          <p:cNvPr id="24" name="Obraz 23">
            <a:extLst>
              <a:ext uri="{FF2B5EF4-FFF2-40B4-BE49-F238E27FC236}">
                <a16:creationId xmlns:a16="http://schemas.microsoft.com/office/drawing/2014/main" id="{724DD287-218C-1938-F6D0-27E04F1D9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4503" y="3709685"/>
            <a:ext cx="2957332" cy="2957332"/>
          </a:xfrm>
          <a:prstGeom prst="rect">
            <a:avLst/>
          </a:prstGeom>
        </p:spPr>
      </p:pic>
      <p:sp>
        <p:nvSpPr>
          <p:cNvPr id="28" name="Prostokąt 27">
            <a:extLst>
              <a:ext uri="{FF2B5EF4-FFF2-40B4-BE49-F238E27FC236}">
                <a16:creationId xmlns:a16="http://schemas.microsoft.com/office/drawing/2014/main" id="{79963869-5C21-5587-D20B-2C2466CF8FA8}"/>
              </a:ext>
            </a:extLst>
          </p:cNvPr>
          <p:cNvSpPr/>
          <p:nvPr/>
        </p:nvSpPr>
        <p:spPr>
          <a:xfrm>
            <a:off x="9896354" y="2386630"/>
            <a:ext cx="347240" cy="26610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0" name="pole tekstowe 29">
            <a:extLst>
              <a:ext uri="{FF2B5EF4-FFF2-40B4-BE49-F238E27FC236}">
                <a16:creationId xmlns:a16="http://schemas.microsoft.com/office/drawing/2014/main" id="{2CA5CCFC-CD8F-1738-4D79-70CF536CA21E}"/>
              </a:ext>
            </a:extLst>
          </p:cNvPr>
          <p:cNvSpPr txBox="1"/>
          <p:nvPr/>
        </p:nvSpPr>
        <p:spPr>
          <a:xfrm>
            <a:off x="7289328" y="2973779"/>
            <a:ext cx="4850559" cy="738664"/>
          </a:xfrm>
          <a:prstGeom prst="rect">
            <a:avLst/>
          </a:prstGeom>
          <a:noFill/>
        </p:spPr>
        <p:txBody>
          <a:bodyPr wrap="none" rtlCol="0">
            <a:spAutoFit/>
          </a:bodyPr>
          <a:lstStyle/>
          <a:p>
            <a:r>
              <a:rPr lang="pl-PL" sz="1400" dirty="0"/>
              <a:t>Fig A) </a:t>
            </a:r>
            <a:r>
              <a:rPr lang="pl-PL" sz="1400" dirty="0" err="1"/>
              <a:t>Atmosphere</a:t>
            </a:r>
            <a:r>
              <a:rPr lang="pl-PL" sz="1400" dirty="0"/>
              <a:t> as </a:t>
            </a:r>
            <a:r>
              <a:rPr lang="pl-PL" sz="1400" dirty="0" err="1"/>
              <a:t>two</a:t>
            </a:r>
            <a:r>
              <a:rPr lang="pl-PL" sz="1400" dirty="0"/>
              <a:t> </a:t>
            </a:r>
            <a:r>
              <a:rPr lang="pl-PL" sz="1400" dirty="0" err="1"/>
              <a:t>semi</a:t>
            </a:r>
            <a:r>
              <a:rPr lang="pl-PL" sz="1400" dirty="0"/>
              <a:t>-Infinite </a:t>
            </a:r>
            <a:r>
              <a:rPr lang="pl-PL" sz="1400" dirty="0" err="1"/>
              <a:t>isothermal</a:t>
            </a:r>
            <a:r>
              <a:rPr lang="pl-PL" sz="1400" dirty="0"/>
              <a:t> </a:t>
            </a:r>
            <a:r>
              <a:rPr lang="pl-PL" sz="1400" dirty="0" err="1"/>
              <a:t>layers</a:t>
            </a:r>
            <a:endParaRPr lang="pl-PL" sz="1400" dirty="0"/>
          </a:p>
          <a:p>
            <a:r>
              <a:rPr lang="pl-PL" sz="1400" dirty="0"/>
              <a:t> with </a:t>
            </a:r>
            <a:r>
              <a:rPr lang="pl-PL" sz="1400" dirty="0" err="1"/>
              <a:t>parameters</a:t>
            </a:r>
            <a:r>
              <a:rPr lang="pl-PL" sz="1400" dirty="0"/>
              <a:t> N1, T1, ρ1; N2, T2, </a:t>
            </a:r>
            <a:r>
              <a:rPr lang="el-GR" sz="1400" dirty="0"/>
              <a:t>ρ</a:t>
            </a:r>
            <a:r>
              <a:rPr lang="pl-PL" sz="1400" dirty="0"/>
              <a:t>2</a:t>
            </a:r>
          </a:p>
          <a:p>
            <a:r>
              <a:rPr lang="pl-PL" sz="1400" dirty="0"/>
              <a:t>N- </a:t>
            </a:r>
            <a:r>
              <a:rPr lang="pl-PL" sz="1400" dirty="0" err="1"/>
              <a:t>Brunt-Visala</a:t>
            </a:r>
            <a:r>
              <a:rPr lang="pl-PL" sz="1400" dirty="0"/>
              <a:t> </a:t>
            </a:r>
            <a:r>
              <a:rPr lang="pl-PL" sz="1400" dirty="0" err="1"/>
              <a:t>Frequency</a:t>
            </a:r>
            <a:r>
              <a:rPr lang="pl-PL" sz="1400" dirty="0"/>
              <a:t> (BVF), T – </a:t>
            </a:r>
            <a:r>
              <a:rPr lang="pl-PL" sz="1400" dirty="0" err="1"/>
              <a:t>Temperature</a:t>
            </a:r>
            <a:r>
              <a:rPr lang="pl-PL" sz="1400" dirty="0"/>
              <a:t>, ρ - </a:t>
            </a:r>
            <a:r>
              <a:rPr lang="pl-PL" sz="1400" dirty="0" err="1"/>
              <a:t>density</a:t>
            </a:r>
            <a:endParaRPr lang="pl-PL" sz="1400" dirty="0"/>
          </a:p>
        </p:txBody>
      </p:sp>
      <p:sp>
        <p:nvSpPr>
          <p:cNvPr id="31" name="pole tekstowe 30">
            <a:extLst>
              <a:ext uri="{FF2B5EF4-FFF2-40B4-BE49-F238E27FC236}">
                <a16:creationId xmlns:a16="http://schemas.microsoft.com/office/drawing/2014/main" id="{EAF63D9F-FAE1-FB0A-0F2D-966D69216FB6}"/>
              </a:ext>
            </a:extLst>
          </p:cNvPr>
          <p:cNvSpPr txBox="1"/>
          <p:nvPr/>
        </p:nvSpPr>
        <p:spPr>
          <a:xfrm>
            <a:off x="6944281" y="6185097"/>
            <a:ext cx="5292603" cy="523220"/>
          </a:xfrm>
          <a:prstGeom prst="rect">
            <a:avLst/>
          </a:prstGeom>
          <a:noFill/>
        </p:spPr>
        <p:txBody>
          <a:bodyPr wrap="none" rtlCol="0">
            <a:spAutoFit/>
          </a:bodyPr>
          <a:lstStyle/>
          <a:p>
            <a:r>
              <a:rPr lang="pl-PL" sz="1400" dirty="0">
                <a:latin typeface="Calibri" panose="020F0502020204030204" pitchFamily="34" charset="0"/>
                <a:ea typeface="Calibri" panose="020F0502020204030204" pitchFamily="34" charset="0"/>
                <a:cs typeface="Calibri" panose="020F0502020204030204" pitchFamily="34" charset="0"/>
              </a:rPr>
              <a:t>Fig B) </a:t>
            </a:r>
            <a:r>
              <a:rPr lang="en-GB" sz="1400" dirty="0">
                <a:latin typeface="Calibri" panose="020F0502020204030204" pitchFamily="34" charset="0"/>
                <a:ea typeface="Calibri" panose="020F0502020204030204" pitchFamily="34" charset="0"/>
                <a:cs typeface="Calibri" panose="020F0502020204030204" pitchFamily="34" charset="0"/>
              </a:rPr>
              <a:t>Atmospheric waveguide at the altitudes of ionospheric E region</a:t>
            </a:r>
            <a:r>
              <a:rPr lang="pl-PL" sz="1400" dirty="0">
                <a:latin typeface="Calibri" panose="020F0502020204030204" pitchFamily="34" charset="0"/>
                <a:ea typeface="Calibri" panose="020F0502020204030204" pitchFamily="34" charset="0"/>
                <a:cs typeface="Calibri" panose="020F0502020204030204" pitchFamily="34" charset="0"/>
              </a:rPr>
              <a:t>.</a:t>
            </a:r>
          </a:p>
          <a:p>
            <a:r>
              <a:rPr lang="pl-PL" sz="1400" dirty="0">
                <a:latin typeface="Calibri" panose="020F0502020204030204" pitchFamily="34" charset="0"/>
                <a:ea typeface="Calibri" panose="020F0502020204030204" pitchFamily="34" charset="0"/>
                <a:cs typeface="Calibri" panose="020F0502020204030204" pitchFamily="34" charset="0"/>
              </a:rPr>
              <a:t>Z=Z </a:t>
            </a:r>
            <a:r>
              <a:rPr lang="pl-PL" sz="1200" dirty="0">
                <a:latin typeface="Calibri" panose="020F0502020204030204" pitchFamily="34" charset="0"/>
                <a:ea typeface="Calibri" panose="020F0502020204030204" pitchFamily="34" charset="0"/>
                <a:cs typeface="Calibri" panose="020F0502020204030204" pitchFamily="34" charset="0"/>
              </a:rPr>
              <a:t>max </a:t>
            </a:r>
            <a:r>
              <a:rPr lang="pl-PL" sz="1400" dirty="0" err="1">
                <a:latin typeface="Calibri" panose="020F0502020204030204" pitchFamily="34" charset="0"/>
                <a:ea typeface="Calibri" panose="020F0502020204030204" pitchFamily="34" charset="0"/>
                <a:cs typeface="Calibri" panose="020F0502020204030204" pitchFamily="34" charset="0"/>
              </a:rPr>
              <a:t>is</a:t>
            </a:r>
            <a:r>
              <a:rPr lang="pl-PL" sz="1400" dirty="0">
                <a:latin typeface="Calibri" panose="020F0502020204030204" pitchFamily="34" charset="0"/>
                <a:ea typeface="Calibri" panose="020F0502020204030204" pitchFamily="34" charset="0"/>
                <a:cs typeface="Calibri" panose="020F0502020204030204" pitchFamily="34" charset="0"/>
              </a:rPr>
              <a:t> the </a:t>
            </a:r>
            <a:r>
              <a:rPr lang="pl-PL" sz="1400" dirty="0" err="1">
                <a:latin typeface="Calibri" panose="020F0502020204030204" pitchFamily="34" charset="0"/>
                <a:ea typeface="Calibri" panose="020F0502020204030204" pitchFamily="34" charset="0"/>
                <a:cs typeface="Calibri" panose="020F0502020204030204" pitchFamily="34" charset="0"/>
              </a:rPr>
              <a:t>altitude</a:t>
            </a:r>
            <a:r>
              <a:rPr lang="pl-PL" sz="1400" dirty="0">
                <a:latin typeface="Calibri" panose="020F0502020204030204" pitchFamily="34" charset="0"/>
                <a:ea typeface="Calibri" panose="020F0502020204030204" pitchFamily="34" charset="0"/>
                <a:cs typeface="Calibri" panose="020F0502020204030204" pitchFamily="34" charset="0"/>
              </a:rPr>
              <a:t> </a:t>
            </a:r>
            <a:r>
              <a:rPr lang="pl-PL" sz="1400" dirty="0" err="1">
                <a:latin typeface="Calibri" panose="020F0502020204030204" pitchFamily="34" charset="0"/>
                <a:ea typeface="Calibri" panose="020F0502020204030204" pitchFamily="34" charset="0"/>
                <a:cs typeface="Calibri" panose="020F0502020204030204" pitchFamily="34" charset="0"/>
              </a:rPr>
              <a:t>where</a:t>
            </a:r>
            <a:r>
              <a:rPr lang="pl-PL" sz="1400" dirty="0">
                <a:latin typeface="Calibri" panose="020F0502020204030204" pitchFamily="34" charset="0"/>
                <a:ea typeface="Calibri" panose="020F0502020204030204" pitchFamily="34" charset="0"/>
                <a:cs typeface="Calibri" panose="020F0502020204030204" pitchFamily="34" charset="0"/>
              </a:rPr>
              <a:t> the N</a:t>
            </a:r>
            <a:r>
              <a:rPr lang="pl-PL" sz="1400" baseline="30000" dirty="0">
                <a:latin typeface="Calibri" panose="020F0502020204030204" pitchFamily="34" charset="0"/>
                <a:ea typeface="Calibri" panose="020F0502020204030204" pitchFamily="34" charset="0"/>
                <a:cs typeface="Calibri" panose="020F0502020204030204" pitchFamily="34" charset="0"/>
              </a:rPr>
              <a:t>2</a:t>
            </a:r>
            <a:r>
              <a:rPr lang="pl-PL" sz="1400" dirty="0">
                <a:latin typeface="Calibri" panose="020F0502020204030204" pitchFamily="34" charset="0"/>
                <a:ea typeface="Calibri" panose="020F0502020204030204" pitchFamily="34" charset="0"/>
                <a:cs typeface="Calibri" panose="020F0502020204030204" pitchFamily="34" charset="0"/>
              </a:rPr>
              <a:t> of BVF </a:t>
            </a:r>
            <a:r>
              <a:rPr lang="pl-PL" sz="1400" dirty="0" err="1">
                <a:latin typeface="Calibri" panose="020F0502020204030204" pitchFamily="34" charset="0"/>
                <a:ea typeface="Calibri" panose="020F0502020204030204" pitchFamily="34" charset="0"/>
                <a:cs typeface="Calibri" panose="020F0502020204030204" pitchFamily="34" charset="0"/>
              </a:rPr>
              <a:t>reaches</a:t>
            </a:r>
            <a:r>
              <a:rPr lang="pl-PL" sz="1400" dirty="0">
                <a:latin typeface="Calibri" panose="020F0502020204030204" pitchFamily="34" charset="0"/>
                <a:ea typeface="Calibri" panose="020F0502020204030204" pitchFamily="34" charset="0"/>
                <a:cs typeface="Calibri" panose="020F0502020204030204" pitchFamily="34" charset="0"/>
              </a:rPr>
              <a:t> </a:t>
            </a:r>
            <a:r>
              <a:rPr lang="pl-PL" sz="1400" dirty="0" err="1">
                <a:latin typeface="Calibri" panose="020F0502020204030204" pitchFamily="34" charset="0"/>
                <a:ea typeface="Calibri" panose="020F0502020204030204" pitchFamily="34" charset="0"/>
                <a:cs typeface="Calibri" panose="020F0502020204030204" pitchFamily="34" charset="0"/>
              </a:rPr>
              <a:t>value</a:t>
            </a:r>
            <a:r>
              <a:rPr lang="pl-PL" sz="1400" dirty="0">
                <a:latin typeface="Calibri" panose="020F0502020204030204" pitchFamily="34" charset="0"/>
                <a:ea typeface="Calibri" panose="020F0502020204030204" pitchFamily="34" charset="0"/>
                <a:cs typeface="Calibri" panose="020F0502020204030204" pitchFamily="34" charset="0"/>
              </a:rPr>
              <a:t> N</a:t>
            </a:r>
            <a:r>
              <a:rPr lang="pl-PL" sz="1400" baseline="30000" dirty="0">
                <a:latin typeface="Calibri" panose="020F0502020204030204" pitchFamily="34" charset="0"/>
                <a:ea typeface="Calibri" panose="020F0502020204030204" pitchFamily="34" charset="0"/>
                <a:cs typeface="Calibri" panose="020F0502020204030204" pitchFamily="34" charset="0"/>
              </a:rPr>
              <a:t>2</a:t>
            </a:r>
            <a:r>
              <a:rPr lang="pl-PL" sz="1400" dirty="0">
                <a:latin typeface="Calibri" panose="020F0502020204030204" pitchFamily="34" charset="0"/>
                <a:ea typeface="Calibri" panose="020F0502020204030204" pitchFamily="34" charset="0"/>
                <a:cs typeface="Calibri" panose="020F0502020204030204" pitchFamily="34" charset="0"/>
              </a:rPr>
              <a:t> </a:t>
            </a:r>
            <a:r>
              <a:rPr lang="pl-PL" sz="1200" dirty="0">
                <a:latin typeface="Calibri" panose="020F0502020204030204" pitchFamily="34" charset="0"/>
                <a:ea typeface="Calibri" panose="020F0502020204030204" pitchFamily="34" charset="0"/>
                <a:cs typeface="Calibri" panose="020F0502020204030204" pitchFamily="34" charset="0"/>
              </a:rPr>
              <a:t>max</a:t>
            </a:r>
            <a:endParaRPr lang="pl-PL" sz="1400" dirty="0">
              <a:latin typeface="Calibri" panose="020F0502020204030204" pitchFamily="34" charset="0"/>
              <a:ea typeface="Calibri" panose="020F0502020204030204" pitchFamily="34" charset="0"/>
              <a:cs typeface="Calibri" panose="020F0502020204030204" pitchFamily="34" charset="0"/>
            </a:endParaRPr>
          </a:p>
        </p:txBody>
      </p:sp>
      <p:sp>
        <p:nvSpPr>
          <p:cNvPr id="4" name="Symbol zastępczy stopki 3">
            <a:extLst>
              <a:ext uri="{FF2B5EF4-FFF2-40B4-BE49-F238E27FC236}">
                <a16:creationId xmlns:a16="http://schemas.microsoft.com/office/drawing/2014/main" id="{8B116D6C-3B18-84AB-D735-F0587881FBF2}"/>
              </a:ext>
            </a:extLst>
          </p:cNvPr>
          <p:cNvSpPr>
            <a:spLocks noGrp="1"/>
          </p:cNvSpPr>
          <p:nvPr>
            <p:ph type="ftr" sz="quarter" idx="11"/>
          </p:nvPr>
        </p:nvSpPr>
        <p:spPr/>
        <p:txBody>
          <a:bodyPr/>
          <a:lstStyle/>
          <a:p>
            <a:r>
              <a:rPr lang="pl-PL"/>
              <a:t>LOFAR Family Meeting 2025</a:t>
            </a:r>
          </a:p>
        </p:txBody>
      </p:sp>
      <p:sp>
        <p:nvSpPr>
          <p:cNvPr id="6" name="Symbol zastępczy numeru slajdu 5">
            <a:extLst>
              <a:ext uri="{FF2B5EF4-FFF2-40B4-BE49-F238E27FC236}">
                <a16:creationId xmlns:a16="http://schemas.microsoft.com/office/drawing/2014/main" id="{26DFC209-D58C-3A4E-E8C6-1527A7E44870}"/>
              </a:ext>
            </a:extLst>
          </p:cNvPr>
          <p:cNvSpPr>
            <a:spLocks noGrp="1"/>
          </p:cNvSpPr>
          <p:nvPr>
            <p:ph type="sldNum" sz="quarter" idx="12"/>
          </p:nvPr>
        </p:nvSpPr>
        <p:spPr/>
        <p:txBody>
          <a:bodyPr/>
          <a:lstStyle/>
          <a:p>
            <a:fld id="{D96A6B0C-43C5-4B01-92D0-C43D2991652F}" type="slidenum">
              <a:rPr lang="pl-PL" smtClean="0"/>
              <a:t>15</a:t>
            </a:fld>
            <a:endParaRPr lang="pl-PL"/>
          </a:p>
        </p:txBody>
      </p:sp>
    </p:spTree>
    <p:extLst>
      <p:ext uri="{BB962C8B-B14F-4D97-AF65-F5344CB8AC3E}">
        <p14:creationId xmlns:p14="http://schemas.microsoft.com/office/powerpoint/2010/main" val="27729339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EF827C7-47F3-FACE-DFE4-C7D98E49C75B}"/>
              </a:ext>
            </a:extLst>
          </p:cNvPr>
          <p:cNvSpPr>
            <a:spLocks noGrp="1"/>
          </p:cNvSpPr>
          <p:nvPr>
            <p:ph type="title"/>
          </p:nvPr>
        </p:nvSpPr>
        <p:spPr/>
        <p:txBody>
          <a:bodyPr>
            <a:normAutofit fontScale="90000"/>
          </a:bodyPr>
          <a:lstStyle/>
          <a:p>
            <a:r>
              <a:rPr lang="en-GB"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Acoustic Gravity Wave (AGW) in the thermosphere /F region of the ionosphere in the presence of inhomogeneous wind</a:t>
            </a:r>
            <a:br>
              <a:rPr lang="pl-PL" dirty="0"/>
            </a:br>
            <a:r>
              <a:rPr lang="pl-PL" dirty="0"/>
              <a:t> </a:t>
            </a:r>
          </a:p>
        </p:txBody>
      </p:sp>
      <mc:AlternateContent xmlns:mc="http://schemas.openxmlformats.org/markup-compatibility/2006" xmlns:a14="http://schemas.microsoft.com/office/drawing/2010/main">
        <mc:Choice Requires="a14">
          <p:sp>
            <p:nvSpPr>
              <p:cNvPr id="3" name="Symbol zastępczy zawartości 2">
                <a:extLst>
                  <a:ext uri="{FF2B5EF4-FFF2-40B4-BE49-F238E27FC236}">
                    <a16:creationId xmlns:a16="http://schemas.microsoft.com/office/drawing/2014/main" id="{5685007D-9891-9D67-215E-C67CD9FE4983}"/>
                  </a:ext>
                </a:extLst>
              </p:cNvPr>
              <p:cNvSpPr>
                <a:spLocks noGrp="1"/>
              </p:cNvSpPr>
              <p:nvPr>
                <p:ph idx="1"/>
              </p:nvPr>
            </p:nvSpPr>
            <p:spPr>
              <a:xfrm>
                <a:off x="838200" y="1825625"/>
                <a:ext cx="11353800" cy="4351338"/>
              </a:xfrm>
            </p:spPr>
            <p:txBody>
              <a:bodyPr>
                <a:normAutofit fontScale="92500"/>
              </a:bodyPr>
              <a:lstStyle/>
              <a:p>
                <a:r>
                  <a:rPr lang="en-GB" dirty="0"/>
                  <a:t>AGWs with frequencies of order Brunt-Vaisala frequency (BVF) </a:t>
                </a:r>
                <a:r>
                  <a:rPr lang="uk-UA" dirty="0"/>
                  <a:t>(</a:t>
                </a:r>
                <a:r>
                  <a:rPr lang="en-GB" i="1" dirty="0"/>
                  <a:t>N</a:t>
                </a:r>
                <a:r>
                  <a:rPr lang="uk-UA" dirty="0"/>
                  <a:t>) </a:t>
                </a:r>
                <a:r>
                  <a:rPr lang="en-GB" dirty="0"/>
                  <a:t>can be presented in terms of coupled effective acoustic and gravity oscillators </a:t>
                </a:r>
                <a:r>
                  <a:rPr lang="el-GR" dirty="0"/>
                  <a:t>ω</a:t>
                </a:r>
                <a:r>
                  <a:rPr lang="pl-PL" sz="2400" baseline="-25000" dirty="0"/>
                  <a:t>a</a:t>
                </a:r>
                <a:r>
                  <a:rPr lang="pl-PL" dirty="0"/>
                  <a:t> and </a:t>
                </a:r>
                <a:r>
                  <a:rPr lang="el-GR" dirty="0"/>
                  <a:t>ω</a:t>
                </a:r>
                <a:r>
                  <a:rPr lang="pl-PL" sz="2400" baseline="-25000" dirty="0"/>
                  <a:t>g</a:t>
                </a:r>
              </a:p>
              <a:p>
                <a:r>
                  <a:rPr lang="pl-PL" sz="2400" dirty="0" err="1"/>
                  <a:t>If</a:t>
                </a:r>
                <a:r>
                  <a:rPr lang="pl-PL" sz="2400" dirty="0"/>
                  <a:t>: </a:t>
                </a:r>
                <a:r>
                  <a:rPr lang="en-GB" dirty="0"/>
                  <a:t>c</a:t>
                </a:r>
                <a:r>
                  <a:rPr lang="en-GB" sz="2400" baseline="-25000" dirty="0"/>
                  <a:t>s</a:t>
                </a:r>
                <a:r>
                  <a:rPr lang="en-GB" dirty="0"/>
                  <a:t> – sound velocity; </a:t>
                </a:r>
                <a:r>
                  <a:rPr lang="pl-PL" dirty="0"/>
                  <a:t>H</a:t>
                </a:r>
                <a:r>
                  <a:rPr lang="en-GB" dirty="0"/>
                  <a:t> – atmosphere scale height; </a:t>
                </a:r>
                <a14:m>
                  <m:oMath xmlns:m="http://schemas.openxmlformats.org/officeDocument/2006/math">
                    <m:r>
                      <a:rPr lang="en-GB" i="1">
                        <a:latin typeface="Cambria Math" panose="02040503050406030204" pitchFamily="18" charset="0"/>
                      </a:rPr>
                      <m:t>𝛾</m:t>
                    </m:r>
                    <m:r>
                      <a:rPr lang="en-GB" i="1">
                        <a:latin typeface="Cambria Math" panose="02040503050406030204" pitchFamily="18" charset="0"/>
                      </a:rPr>
                      <m:t> </m:t>
                    </m:r>
                  </m:oMath>
                </a14:m>
                <a:r>
                  <a:rPr lang="en-GB" dirty="0"/>
                  <a:t>- ratio of specific heats</a:t>
                </a:r>
                <a:endParaRPr lang="pl-PL" sz="2400" dirty="0"/>
              </a:p>
              <a:p>
                <a:endParaRPr lang="pl-PL" dirty="0"/>
              </a:p>
              <a:p>
                <a:endParaRPr lang="pl-PL" dirty="0"/>
              </a:p>
              <a:p>
                <a:endParaRPr lang="pl-PL" dirty="0"/>
              </a:p>
              <a:p>
                <a:r>
                  <a:rPr lang="en-GB" dirty="0"/>
                  <a:t>In the presence of horizontally sheared wind, during few hours, </a:t>
                </a:r>
                <a:r>
                  <a:rPr lang="pl-PL" dirty="0"/>
                  <a:t>h</a:t>
                </a:r>
                <a:r>
                  <a:rPr lang="en-GB" dirty="0"/>
                  <a:t>eating of coupled  effective gravity and acoustic oscillators can be observed; </a:t>
                </a:r>
                <a:r>
                  <a:rPr lang="en-GB" b="1" dirty="0">
                    <a:solidFill>
                      <a:srgbClr val="FF0000"/>
                    </a:solidFill>
                  </a:rPr>
                  <a:t>typical periods are in the range ~ (16</a:t>
                </a:r>
                <a:r>
                  <a:rPr lang="pl-PL" b="1" dirty="0">
                    <a:solidFill>
                      <a:srgbClr val="FF0000"/>
                    </a:solidFill>
                  </a:rPr>
                  <a:t> +</a:t>
                </a:r>
                <a:r>
                  <a:rPr lang="en-GB" b="1" dirty="0">
                    <a:solidFill>
                      <a:srgbClr val="FF0000"/>
                    </a:solidFill>
                  </a:rPr>
                  <a:t> min). </a:t>
                </a:r>
                <a:endParaRPr lang="pl-PL" b="1" dirty="0">
                  <a:solidFill>
                    <a:srgbClr val="FF0000"/>
                  </a:solidFill>
                </a:endParaRPr>
              </a:p>
            </p:txBody>
          </p:sp>
        </mc:Choice>
        <mc:Fallback xmlns="">
          <p:sp>
            <p:nvSpPr>
              <p:cNvPr id="3" name="Symbol zastępczy zawartości 2">
                <a:extLst>
                  <a:ext uri="{FF2B5EF4-FFF2-40B4-BE49-F238E27FC236}">
                    <a16:creationId xmlns:a16="http://schemas.microsoft.com/office/drawing/2014/main" id="{5685007D-9891-9D67-215E-C67CD9FE4983}"/>
                  </a:ext>
                </a:extLst>
              </p:cNvPr>
              <p:cNvSpPr>
                <a:spLocks noGrp="1" noRot="1" noChangeAspect="1" noMove="1" noResize="1" noEditPoints="1" noAdjustHandles="1" noChangeArrowheads="1" noChangeShapeType="1" noTextEdit="1"/>
              </p:cNvSpPr>
              <p:nvPr>
                <p:ph idx="1"/>
              </p:nvPr>
            </p:nvSpPr>
            <p:spPr>
              <a:xfrm>
                <a:off x="838200" y="1825625"/>
                <a:ext cx="11353800" cy="4351338"/>
              </a:xfrm>
              <a:blipFill>
                <a:blip r:embed="rId2"/>
                <a:stretch>
                  <a:fillRect l="-859" t="-2101" b="-2381"/>
                </a:stretch>
              </a:blipFill>
            </p:spPr>
            <p:txBody>
              <a:bodyPr/>
              <a:lstStyle/>
              <a:p>
                <a:r>
                  <a:rPr lang="pl-PL">
                    <a:noFill/>
                  </a:rPr>
                  <a:t> </a:t>
                </a:r>
              </a:p>
            </p:txBody>
          </p:sp>
        </mc:Fallback>
      </mc:AlternateContent>
      <p:pic>
        <p:nvPicPr>
          <p:cNvPr id="14" name="Obraz 13">
            <a:extLst>
              <a:ext uri="{FF2B5EF4-FFF2-40B4-BE49-F238E27FC236}">
                <a16:creationId xmlns:a16="http://schemas.microsoft.com/office/drawing/2014/main" id="{01E1F099-C52C-CDA1-4AA8-B9CC8EAC23A0}"/>
              </a:ext>
            </a:extLst>
          </p:cNvPr>
          <p:cNvPicPr>
            <a:picLocks noChangeAspect="1"/>
          </p:cNvPicPr>
          <p:nvPr/>
        </p:nvPicPr>
        <p:blipFill>
          <a:blip r:embed="rId3"/>
          <a:stretch>
            <a:fillRect/>
          </a:stretch>
        </p:blipFill>
        <p:spPr>
          <a:xfrm>
            <a:off x="6109262" y="3556674"/>
            <a:ext cx="3961517" cy="1385716"/>
          </a:xfrm>
          <a:prstGeom prst="rect">
            <a:avLst/>
          </a:prstGeom>
        </p:spPr>
      </p:pic>
      <p:sp>
        <p:nvSpPr>
          <p:cNvPr id="4" name="Symbol zastępczy stopki 3">
            <a:extLst>
              <a:ext uri="{FF2B5EF4-FFF2-40B4-BE49-F238E27FC236}">
                <a16:creationId xmlns:a16="http://schemas.microsoft.com/office/drawing/2014/main" id="{EA89FB3E-44AC-1A40-2500-383147F67F31}"/>
              </a:ext>
            </a:extLst>
          </p:cNvPr>
          <p:cNvSpPr>
            <a:spLocks noGrp="1"/>
          </p:cNvSpPr>
          <p:nvPr>
            <p:ph type="ftr" sz="quarter" idx="11"/>
          </p:nvPr>
        </p:nvSpPr>
        <p:spPr/>
        <p:txBody>
          <a:bodyPr/>
          <a:lstStyle/>
          <a:p>
            <a:r>
              <a:rPr lang="pl-PL"/>
              <a:t>LOFAR Family Meeting 2025</a:t>
            </a:r>
          </a:p>
        </p:txBody>
      </p:sp>
      <p:sp>
        <p:nvSpPr>
          <p:cNvPr id="5" name="Symbol zastępczy numeru slajdu 4">
            <a:extLst>
              <a:ext uri="{FF2B5EF4-FFF2-40B4-BE49-F238E27FC236}">
                <a16:creationId xmlns:a16="http://schemas.microsoft.com/office/drawing/2014/main" id="{44509211-F3E6-B535-4677-0735D93A4C0D}"/>
              </a:ext>
            </a:extLst>
          </p:cNvPr>
          <p:cNvSpPr>
            <a:spLocks noGrp="1"/>
          </p:cNvSpPr>
          <p:nvPr>
            <p:ph type="sldNum" sz="quarter" idx="12"/>
          </p:nvPr>
        </p:nvSpPr>
        <p:spPr/>
        <p:txBody>
          <a:bodyPr/>
          <a:lstStyle/>
          <a:p>
            <a:fld id="{D96A6B0C-43C5-4B01-92D0-C43D2991652F}" type="slidenum">
              <a:rPr lang="pl-PL" smtClean="0"/>
              <a:t>16</a:t>
            </a:fld>
            <a:endParaRPr lang="pl-PL"/>
          </a:p>
        </p:txBody>
      </p:sp>
    </p:spTree>
    <p:extLst>
      <p:ext uri="{BB962C8B-B14F-4D97-AF65-F5344CB8AC3E}">
        <p14:creationId xmlns:p14="http://schemas.microsoft.com/office/powerpoint/2010/main" val="3533437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8438B7A-8BDE-655E-6E5B-91F29B1ECDE9}"/>
              </a:ext>
            </a:extLst>
          </p:cNvPr>
          <p:cNvSpPr>
            <a:spLocks noGrp="1"/>
          </p:cNvSpPr>
          <p:nvPr>
            <p:ph type="title"/>
          </p:nvPr>
        </p:nvSpPr>
        <p:spPr/>
        <p:txBody>
          <a:bodyPr/>
          <a:lstStyle/>
          <a:p>
            <a:r>
              <a:rPr lang="pl-PL" dirty="0">
                <a:solidFill>
                  <a:srgbClr val="FF0000"/>
                </a:solidFill>
              </a:rPr>
              <a:t>J1921+2153 Bałdy</a:t>
            </a:r>
          </a:p>
        </p:txBody>
      </p:sp>
      <p:sp>
        <p:nvSpPr>
          <p:cNvPr id="3" name="Symbol zastępczy zawartości 2">
            <a:extLst>
              <a:ext uri="{FF2B5EF4-FFF2-40B4-BE49-F238E27FC236}">
                <a16:creationId xmlns:a16="http://schemas.microsoft.com/office/drawing/2014/main" id="{C7F377F1-F10D-81DD-D5C4-87BB3CEBC691}"/>
              </a:ext>
            </a:extLst>
          </p:cNvPr>
          <p:cNvSpPr>
            <a:spLocks noGrp="1"/>
          </p:cNvSpPr>
          <p:nvPr>
            <p:ph idx="1"/>
          </p:nvPr>
        </p:nvSpPr>
        <p:spPr/>
        <p:txBody>
          <a:bodyPr/>
          <a:lstStyle/>
          <a:p>
            <a:endParaRPr lang="pl-PL" dirty="0"/>
          </a:p>
        </p:txBody>
      </p:sp>
      <p:pic>
        <p:nvPicPr>
          <p:cNvPr id="5" name="Obraz 4">
            <a:extLst>
              <a:ext uri="{FF2B5EF4-FFF2-40B4-BE49-F238E27FC236}">
                <a16:creationId xmlns:a16="http://schemas.microsoft.com/office/drawing/2014/main" id="{55EF58E5-8FD3-E470-10F5-56B75EBBA2E3}"/>
              </a:ext>
            </a:extLst>
          </p:cNvPr>
          <p:cNvPicPr>
            <a:picLocks noChangeAspect="1"/>
          </p:cNvPicPr>
          <p:nvPr/>
        </p:nvPicPr>
        <p:blipFill>
          <a:blip r:embed="rId2"/>
          <a:stretch>
            <a:fillRect/>
          </a:stretch>
        </p:blipFill>
        <p:spPr>
          <a:xfrm>
            <a:off x="-701534" y="2141537"/>
            <a:ext cx="5385922" cy="4351338"/>
          </a:xfrm>
          <a:prstGeom prst="rect">
            <a:avLst/>
          </a:prstGeom>
        </p:spPr>
      </p:pic>
      <p:pic>
        <p:nvPicPr>
          <p:cNvPr id="8" name="Obraz 7">
            <a:extLst>
              <a:ext uri="{FF2B5EF4-FFF2-40B4-BE49-F238E27FC236}">
                <a16:creationId xmlns:a16="http://schemas.microsoft.com/office/drawing/2014/main" id="{BD4CC2D4-96D9-54E6-A9AD-AAD40DF86050}"/>
              </a:ext>
            </a:extLst>
          </p:cNvPr>
          <p:cNvPicPr>
            <a:picLocks noChangeAspect="1"/>
          </p:cNvPicPr>
          <p:nvPr/>
        </p:nvPicPr>
        <p:blipFill>
          <a:blip r:embed="rId3"/>
          <a:stretch>
            <a:fillRect/>
          </a:stretch>
        </p:blipFill>
        <p:spPr>
          <a:xfrm>
            <a:off x="3686055" y="4337173"/>
            <a:ext cx="5041256" cy="1839790"/>
          </a:xfrm>
          <a:prstGeom prst="rect">
            <a:avLst/>
          </a:prstGeom>
        </p:spPr>
      </p:pic>
      <p:pic>
        <p:nvPicPr>
          <p:cNvPr id="10" name="Obraz 9">
            <a:extLst>
              <a:ext uri="{FF2B5EF4-FFF2-40B4-BE49-F238E27FC236}">
                <a16:creationId xmlns:a16="http://schemas.microsoft.com/office/drawing/2014/main" id="{FBC61FFB-901C-8193-CB66-96EC62FB25C5}"/>
              </a:ext>
            </a:extLst>
          </p:cNvPr>
          <p:cNvPicPr>
            <a:picLocks noChangeAspect="1"/>
          </p:cNvPicPr>
          <p:nvPr/>
        </p:nvPicPr>
        <p:blipFill>
          <a:blip r:embed="rId4"/>
          <a:stretch>
            <a:fillRect/>
          </a:stretch>
        </p:blipFill>
        <p:spPr>
          <a:xfrm>
            <a:off x="6986600" y="2066435"/>
            <a:ext cx="5410741" cy="4245465"/>
          </a:xfrm>
          <a:prstGeom prst="rect">
            <a:avLst/>
          </a:prstGeom>
        </p:spPr>
      </p:pic>
      <p:sp>
        <p:nvSpPr>
          <p:cNvPr id="12" name="Owal 11">
            <a:extLst>
              <a:ext uri="{FF2B5EF4-FFF2-40B4-BE49-F238E27FC236}">
                <a16:creationId xmlns:a16="http://schemas.microsoft.com/office/drawing/2014/main" id="{55CB9E4C-85AD-F321-4A94-83AE73B5847A}"/>
              </a:ext>
            </a:extLst>
          </p:cNvPr>
          <p:cNvSpPr/>
          <p:nvPr/>
        </p:nvSpPr>
        <p:spPr>
          <a:xfrm>
            <a:off x="8021256" y="3958542"/>
            <a:ext cx="2245789" cy="1689904"/>
          </a:xfrm>
          <a:prstGeom prst="ellipse">
            <a:avLst/>
          </a:prstGeom>
          <a:no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62063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AB6180-6947-D96E-4594-C6E0347FDCAA}"/>
              </a:ext>
            </a:extLst>
          </p:cNvPr>
          <p:cNvSpPr>
            <a:spLocks noGrp="1"/>
          </p:cNvSpPr>
          <p:nvPr>
            <p:ph type="title"/>
          </p:nvPr>
        </p:nvSpPr>
        <p:spPr/>
        <p:txBody>
          <a:bodyPr/>
          <a:lstStyle/>
          <a:p>
            <a:r>
              <a:rPr lang="pl-PL" dirty="0">
                <a:solidFill>
                  <a:srgbClr val="FF0000"/>
                </a:solidFill>
              </a:rPr>
              <a:t>J1921+2153 Łazy</a:t>
            </a:r>
          </a:p>
        </p:txBody>
      </p:sp>
      <p:sp>
        <p:nvSpPr>
          <p:cNvPr id="3" name="Symbol zastępczy zawartości 2">
            <a:extLst>
              <a:ext uri="{FF2B5EF4-FFF2-40B4-BE49-F238E27FC236}">
                <a16:creationId xmlns:a16="http://schemas.microsoft.com/office/drawing/2014/main" id="{6343BB9C-B2CE-6612-D329-F203735D54E9}"/>
              </a:ext>
            </a:extLst>
          </p:cNvPr>
          <p:cNvSpPr>
            <a:spLocks noGrp="1"/>
          </p:cNvSpPr>
          <p:nvPr>
            <p:ph idx="1"/>
          </p:nvPr>
        </p:nvSpPr>
        <p:spPr/>
        <p:txBody>
          <a:bodyPr/>
          <a:lstStyle/>
          <a:p>
            <a:endParaRPr lang="pl-PL"/>
          </a:p>
        </p:txBody>
      </p:sp>
      <p:pic>
        <p:nvPicPr>
          <p:cNvPr id="5" name="Obraz 4">
            <a:extLst>
              <a:ext uri="{FF2B5EF4-FFF2-40B4-BE49-F238E27FC236}">
                <a16:creationId xmlns:a16="http://schemas.microsoft.com/office/drawing/2014/main" id="{937AD33E-AEA6-12D5-6CD6-D9CBC81E3695}"/>
              </a:ext>
            </a:extLst>
          </p:cNvPr>
          <p:cNvPicPr>
            <a:picLocks noChangeAspect="1"/>
          </p:cNvPicPr>
          <p:nvPr/>
        </p:nvPicPr>
        <p:blipFill>
          <a:blip r:embed="rId2"/>
          <a:stretch>
            <a:fillRect/>
          </a:stretch>
        </p:blipFill>
        <p:spPr>
          <a:xfrm>
            <a:off x="609600" y="1396999"/>
            <a:ext cx="11282755" cy="5461437"/>
          </a:xfrm>
          <a:prstGeom prst="rect">
            <a:avLst/>
          </a:prstGeom>
        </p:spPr>
      </p:pic>
      <p:sp>
        <p:nvSpPr>
          <p:cNvPr id="6" name="Owal 5">
            <a:extLst>
              <a:ext uri="{FF2B5EF4-FFF2-40B4-BE49-F238E27FC236}">
                <a16:creationId xmlns:a16="http://schemas.microsoft.com/office/drawing/2014/main" id="{DDCF22B6-C6B0-B716-AFA4-C056EDAD8E90}"/>
              </a:ext>
            </a:extLst>
          </p:cNvPr>
          <p:cNvSpPr/>
          <p:nvPr/>
        </p:nvSpPr>
        <p:spPr>
          <a:xfrm>
            <a:off x="8530542" y="4745620"/>
            <a:ext cx="1412111" cy="1192193"/>
          </a:xfrm>
          <a:prstGeom prst="ellipse">
            <a:avLst/>
          </a:prstGeom>
          <a:noFill/>
          <a:ln>
            <a:solidFill>
              <a:schemeClr val="accent3">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24215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5901CA6E-D635-2DB4-C95F-B7FEF19AD3C6}"/>
              </a:ext>
            </a:extLst>
          </p:cNvPr>
          <p:cNvPicPr>
            <a:picLocks noChangeAspect="1"/>
          </p:cNvPicPr>
          <p:nvPr/>
        </p:nvPicPr>
        <p:blipFill>
          <a:blip r:embed="rId2"/>
          <a:stretch>
            <a:fillRect/>
          </a:stretch>
        </p:blipFill>
        <p:spPr>
          <a:xfrm>
            <a:off x="7848298" y="1065881"/>
            <a:ext cx="2846710" cy="2013527"/>
          </a:xfrm>
          <a:prstGeom prst="rect">
            <a:avLst/>
          </a:prstGeom>
        </p:spPr>
      </p:pic>
      <p:pic>
        <p:nvPicPr>
          <p:cNvPr id="5" name="Obraz 4">
            <a:extLst>
              <a:ext uri="{FF2B5EF4-FFF2-40B4-BE49-F238E27FC236}">
                <a16:creationId xmlns:a16="http://schemas.microsoft.com/office/drawing/2014/main" id="{45F2BB1E-6CFA-1611-B7C1-D384146EFDE5}"/>
              </a:ext>
            </a:extLst>
          </p:cNvPr>
          <p:cNvPicPr>
            <a:picLocks noChangeAspect="1"/>
          </p:cNvPicPr>
          <p:nvPr/>
        </p:nvPicPr>
        <p:blipFill>
          <a:blip r:embed="rId3"/>
          <a:stretch>
            <a:fillRect/>
          </a:stretch>
        </p:blipFill>
        <p:spPr>
          <a:xfrm>
            <a:off x="7674015" y="3336403"/>
            <a:ext cx="3721866" cy="2660179"/>
          </a:xfrm>
          <a:prstGeom prst="rect">
            <a:avLst/>
          </a:prstGeom>
        </p:spPr>
      </p:pic>
      <p:sp>
        <p:nvSpPr>
          <p:cNvPr id="6" name="pole tekstowe 5">
            <a:extLst>
              <a:ext uri="{FF2B5EF4-FFF2-40B4-BE49-F238E27FC236}">
                <a16:creationId xmlns:a16="http://schemas.microsoft.com/office/drawing/2014/main" id="{DB9E7296-0ABB-94D3-8F53-5750C7B66ECF}"/>
              </a:ext>
            </a:extLst>
          </p:cNvPr>
          <p:cNvSpPr txBox="1"/>
          <p:nvPr/>
        </p:nvSpPr>
        <p:spPr>
          <a:xfrm>
            <a:off x="8333772" y="5046562"/>
            <a:ext cx="7441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00"/>
                </a:solidFill>
                <a:effectLst/>
                <a:uLnTx/>
                <a:uFillTx/>
                <a:latin typeface="Aptos" panose="02110004020202020204"/>
                <a:ea typeface="+mn-ea"/>
                <a:cs typeface="+mn-cs"/>
              </a:rPr>
              <a:t>~2:08</a:t>
            </a:r>
          </a:p>
        </p:txBody>
      </p:sp>
      <p:sp>
        <p:nvSpPr>
          <p:cNvPr id="7" name="pole tekstowe 6">
            <a:extLst>
              <a:ext uri="{FF2B5EF4-FFF2-40B4-BE49-F238E27FC236}">
                <a16:creationId xmlns:a16="http://schemas.microsoft.com/office/drawing/2014/main" id="{C747E764-9088-3BA3-806D-2E07CCE521C1}"/>
              </a:ext>
            </a:extLst>
          </p:cNvPr>
          <p:cNvSpPr txBox="1"/>
          <p:nvPr/>
        </p:nvSpPr>
        <p:spPr>
          <a:xfrm>
            <a:off x="8333772" y="2386383"/>
            <a:ext cx="74411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00"/>
                </a:solidFill>
                <a:effectLst/>
                <a:uLnTx/>
                <a:uFillTx/>
                <a:latin typeface="Aptos" panose="02110004020202020204"/>
                <a:ea typeface="+mn-ea"/>
                <a:cs typeface="+mn-cs"/>
              </a:rPr>
              <a:t>~2:13</a:t>
            </a:r>
          </a:p>
        </p:txBody>
      </p:sp>
      <p:cxnSp>
        <p:nvCxnSpPr>
          <p:cNvPr id="8" name="Łącznik prosty ze strzałką 7">
            <a:extLst>
              <a:ext uri="{FF2B5EF4-FFF2-40B4-BE49-F238E27FC236}">
                <a16:creationId xmlns:a16="http://schemas.microsoft.com/office/drawing/2014/main" id="{7878884D-0C96-46BF-A104-998261F4F57D}"/>
              </a:ext>
            </a:extLst>
          </p:cNvPr>
          <p:cNvCxnSpPr>
            <a:cxnSpLocks/>
          </p:cNvCxnSpPr>
          <p:nvPr/>
        </p:nvCxnSpPr>
        <p:spPr>
          <a:xfrm flipH="1" flipV="1">
            <a:off x="8705828" y="1858374"/>
            <a:ext cx="1" cy="62295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Łącznik prosty ze strzałką 8">
            <a:extLst>
              <a:ext uri="{FF2B5EF4-FFF2-40B4-BE49-F238E27FC236}">
                <a16:creationId xmlns:a16="http://schemas.microsoft.com/office/drawing/2014/main" id="{BA66915E-1F19-821C-0036-FE7A7D943C77}"/>
              </a:ext>
            </a:extLst>
          </p:cNvPr>
          <p:cNvCxnSpPr>
            <a:cxnSpLocks/>
          </p:cNvCxnSpPr>
          <p:nvPr/>
        </p:nvCxnSpPr>
        <p:spPr>
          <a:xfrm flipH="1" flipV="1">
            <a:off x="8706498" y="4423612"/>
            <a:ext cx="1" cy="62295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0" name="pole tekstowe 9">
            <a:extLst>
              <a:ext uri="{FF2B5EF4-FFF2-40B4-BE49-F238E27FC236}">
                <a16:creationId xmlns:a16="http://schemas.microsoft.com/office/drawing/2014/main" id="{086B2593-A3C6-D76A-A062-7333BD80B9FD}"/>
              </a:ext>
            </a:extLst>
          </p:cNvPr>
          <p:cNvSpPr txBox="1"/>
          <p:nvPr/>
        </p:nvSpPr>
        <p:spPr>
          <a:xfrm>
            <a:off x="3994484" y="1858374"/>
            <a:ext cx="1175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srgbClr val="FF0000"/>
                </a:solidFill>
                <a:effectLst/>
                <a:uLnTx/>
                <a:uFillTx/>
                <a:latin typeface="Aptos" panose="02110004020202020204"/>
                <a:ea typeface="+mn-ea"/>
                <a:cs typeface="+mn-cs"/>
              </a:rPr>
              <a:t>Bałdy</a:t>
            </a:r>
          </a:p>
        </p:txBody>
      </p:sp>
      <p:sp>
        <p:nvSpPr>
          <p:cNvPr id="11" name="pole tekstowe 10">
            <a:extLst>
              <a:ext uri="{FF2B5EF4-FFF2-40B4-BE49-F238E27FC236}">
                <a16:creationId xmlns:a16="http://schemas.microsoft.com/office/drawing/2014/main" id="{850F5350-2770-109C-3428-C0B34FA11CEB}"/>
              </a:ext>
            </a:extLst>
          </p:cNvPr>
          <p:cNvSpPr txBox="1"/>
          <p:nvPr/>
        </p:nvSpPr>
        <p:spPr>
          <a:xfrm>
            <a:off x="3994484" y="4423612"/>
            <a:ext cx="9759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srgbClr val="FF0000"/>
                </a:solidFill>
                <a:effectLst/>
                <a:uLnTx/>
                <a:uFillTx/>
                <a:latin typeface="Aptos" panose="02110004020202020204"/>
                <a:ea typeface="+mn-ea"/>
                <a:cs typeface="+mn-cs"/>
              </a:rPr>
              <a:t>Łazy</a:t>
            </a:r>
          </a:p>
        </p:txBody>
      </p:sp>
    </p:spTree>
    <p:extLst>
      <p:ext uri="{BB962C8B-B14F-4D97-AF65-F5344CB8AC3E}">
        <p14:creationId xmlns:p14="http://schemas.microsoft.com/office/powerpoint/2010/main" val="3196705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D47B4DF-36F0-7CEC-B1E5-8403D0E5E47B}"/>
              </a:ext>
            </a:extLst>
          </p:cNvPr>
          <p:cNvSpPr>
            <a:spLocks noGrp="1"/>
          </p:cNvSpPr>
          <p:nvPr>
            <p:ph type="title"/>
          </p:nvPr>
        </p:nvSpPr>
        <p:spPr>
          <a:xfrm>
            <a:off x="456700" y="36719"/>
            <a:ext cx="10515600" cy="1325563"/>
          </a:xfrm>
        </p:spPr>
        <p:txBody>
          <a:bodyPr/>
          <a:lstStyle/>
          <a:p>
            <a:r>
              <a:rPr lang="pl-PL" dirty="0" err="1"/>
              <a:t>Properties</a:t>
            </a:r>
            <a:r>
              <a:rPr lang="pl-PL" dirty="0"/>
              <a:t> of </a:t>
            </a:r>
            <a:r>
              <a:rPr lang="pl-PL" dirty="0" err="1"/>
              <a:t>pulsars</a:t>
            </a:r>
            <a:endParaRPr lang="pl-PL" dirty="0"/>
          </a:p>
        </p:txBody>
      </p:sp>
      <p:sp>
        <p:nvSpPr>
          <p:cNvPr id="3" name="Symbol zastępczy zawartości 2">
            <a:extLst>
              <a:ext uri="{FF2B5EF4-FFF2-40B4-BE49-F238E27FC236}">
                <a16:creationId xmlns:a16="http://schemas.microsoft.com/office/drawing/2014/main" id="{EEA11A18-433E-040F-63F8-E838855EFF6C}"/>
              </a:ext>
            </a:extLst>
          </p:cNvPr>
          <p:cNvSpPr>
            <a:spLocks noGrp="1"/>
          </p:cNvSpPr>
          <p:nvPr>
            <p:ph idx="1"/>
          </p:nvPr>
        </p:nvSpPr>
        <p:spPr/>
        <p:txBody>
          <a:bodyPr/>
          <a:lstStyle/>
          <a:p>
            <a:endParaRPr lang="pl-PL"/>
          </a:p>
        </p:txBody>
      </p:sp>
      <p:pic>
        <p:nvPicPr>
          <p:cNvPr id="4" name="Obraz 3">
            <a:extLst>
              <a:ext uri="{FF2B5EF4-FFF2-40B4-BE49-F238E27FC236}">
                <a16:creationId xmlns:a16="http://schemas.microsoft.com/office/drawing/2014/main" id="{39F0821F-AD9F-1C53-8499-8F4E11614D40}"/>
              </a:ext>
            </a:extLst>
          </p:cNvPr>
          <p:cNvPicPr>
            <a:picLocks noChangeAspect="1"/>
          </p:cNvPicPr>
          <p:nvPr/>
        </p:nvPicPr>
        <p:blipFill>
          <a:blip r:embed="rId2"/>
          <a:stretch>
            <a:fillRect/>
          </a:stretch>
        </p:blipFill>
        <p:spPr>
          <a:xfrm>
            <a:off x="279924" y="1471234"/>
            <a:ext cx="5127180" cy="5060119"/>
          </a:xfrm>
          <a:prstGeom prst="rect">
            <a:avLst/>
          </a:prstGeom>
        </p:spPr>
      </p:pic>
      <p:pic>
        <p:nvPicPr>
          <p:cNvPr id="5" name="Obraz 4">
            <a:extLst>
              <a:ext uri="{FF2B5EF4-FFF2-40B4-BE49-F238E27FC236}">
                <a16:creationId xmlns:a16="http://schemas.microsoft.com/office/drawing/2014/main" id="{220F7C29-DD3F-E314-8CD8-780AA7FE7516}"/>
              </a:ext>
            </a:extLst>
          </p:cNvPr>
          <p:cNvPicPr>
            <a:picLocks noChangeAspect="1"/>
          </p:cNvPicPr>
          <p:nvPr/>
        </p:nvPicPr>
        <p:blipFill>
          <a:blip r:embed="rId3"/>
          <a:stretch>
            <a:fillRect/>
          </a:stretch>
        </p:blipFill>
        <p:spPr>
          <a:xfrm>
            <a:off x="5446502" y="1108860"/>
            <a:ext cx="6328196" cy="5145470"/>
          </a:xfrm>
          <a:prstGeom prst="rect">
            <a:avLst/>
          </a:prstGeom>
        </p:spPr>
      </p:pic>
      <p:sp>
        <p:nvSpPr>
          <p:cNvPr id="6" name="pole tekstowe 5">
            <a:extLst>
              <a:ext uri="{FF2B5EF4-FFF2-40B4-BE49-F238E27FC236}">
                <a16:creationId xmlns:a16="http://schemas.microsoft.com/office/drawing/2014/main" id="{AFFA609E-CF0C-976B-E08A-1337D5E5B5F5}"/>
              </a:ext>
            </a:extLst>
          </p:cNvPr>
          <p:cNvSpPr txBox="1"/>
          <p:nvPr/>
        </p:nvSpPr>
        <p:spPr>
          <a:xfrm>
            <a:off x="9296488" y="6176963"/>
            <a:ext cx="2615588" cy="307777"/>
          </a:xfrm>
          <a:prstGeom prst="rect">
            <a:avLst/>
          </a:prstGeom>
          <a:noFill/>
        </p:spPr>
        <p:txBody>
          <a:bodyPr wrap="none" rtlCol="0">
            <a:spAutoFit/>
          </a:bodyPr>
          <a:lstStyle/>
          <a:p>
            <a:r>
              <a:rPr lang="pl-PL" sz="1400" dirty="0" err="1"/>
              <a:t>Yin</a:t>
            </a:r>
            <a:r>
              <a:rPr lang="pl-PL" sz="1400" dirty="0"/>
              <a:t> De-</a:t>
            </a:r>
            <a:r>
              <a:rPr lang="pl-PL" sz="1400" dirty="0" err="1"/>
              <a:t>jiang</a:t>
            </a:r>
            <a:r>
              <a:rPr lang="pl-PL" sz="1400" dirty="0"/>
              <a:t>, </a:t>
            </a:r>
            <a:r>
              <a:rPr lang="pl-PL" sz="1400" dirty="0" err="1"/>
              <a:t>Zhang</a:t>
            </a:r>
            <a:r>
              <a:rPr lang="pl-PL" sz="1400" dirty="0"/>
              <a:t> Li-yun,2023</a:t>
            </a:r>
          </a:p>
        </p:txBody>
      </p:sp>
      <p:sp>
        <p:nvSpPr>
          <p:cNvPr id="7" name="Symbol zastępczy stopki 6">
            <a:extLst>
              <a:ext uri="{FF2B5EF4-FFF2-40B4-BE49-F238E27FC236}">
                <a16:creationId xmlns:a16="http://schemas.microsoft.com/office/drawing/2014/main" id="{BE94D6AF-2C9B-A81E-6B88-E1B99FB47E93}"/>
              </a:ext>
            </a:extLst>
          </p:cNvPr>
          <p:cNvSpPr>
            <a:spLocks noGrp="1"/>
          </p:cNvSpPr>
          <p:nvPr>
            <p:ph type="ftr" sz="quarter" idx="11"/>
          </p:nvPr>
        </p:nvSpPr>
        <p:spPr/>
        <p:txBody>
          <a:bodyPr/>
          <a:lstStyle/>
          <a:p>
            <a:r>
              <a:rPr lang="pl-PL"/>
              <a:t>LOFAR Family Meeting 2025</a:t>
            </a:r>
          </a:p>
        </p:txBody>
      </p:sp>
      <p:sp>
        <p:nvSpPr>
          <p:cNvPr id="8" name="Symbol zastępczy numeru slajdu 7">
            <a:extLst>
              <a:ext uri="{FF2B5EF4-FFF2-40B4-BE49-F238E27FC236}">
                <a16:creationId xmlns:a16="http://schemas.microsoft.com/office/drawing/2014/main" id="{A4DDCA52-7557-9EC1-126A-05F5312D9A18}"/>
              </a:ext>
            </a:extLst>
          </p:cNvPr>
          <p:cNvSpPr>
            <a:spLocks noGrp="1"/>
          </p:cNvSpPr>
          <p:nvPr>
            <p:ph type="sldNum" sz="quarter" idx="12"/>
          </p:nvPr>
        </p:nvSpPr>
        <p:spPr/>
        <p:txBody>
          <a:bodyPr/>
          <a:lstStyle/>
          <a:p>
            <a:fld id="{D96A6B0C-43C5-4B01-92D0-C43D2991652F}" type="slidenum">
              <a:rPr lang="pl-PL" smtClean="0"/>
              <a:t>2</a:t>
            </a:fld>
            <a:endParaRPr lang="pl-PL"/>
          </a:p>
        </p:txBody>
      </p:sp>
    </p:spTree>
    <p:extLst>
      <p:ext uri="{BB962C8B-B14F-4D97-AF65-F5344CB8AC3E}">
        <p14:creationId xmlns:p14="http://schemas.microsoft.com/office/powerpoint/2010/main" val="1898707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CC149A56-94BA-38C0-F0B8-5A0B4C600D50}"/>
              </a:ext>
            </a:extLst>
          </p:cNvPr>
          <p:cNvPicPr>
            <a:picLocks noChangeAspect="1"/>
          </p:cNvPicPr>
          <p:nvPr/>
        </p:nvPicPr>
        <p:blipFill>
          <a:blip r:embed="rId2"/>
          <a:stretch>
            <a:fillRect/>
          </a:stretch>
        </p:blipFill>
        <p:spPr>
          <a:xfrm>
            <a:off x="6699390" y="844040"/>
            <a:ext cx="3333610" cy="2584960"/>
          </a:xfrm>
          <a:prstGeom prst="rect">
            <a:avLst/>
          </a:prstGeom>
        </p:spPr>
      </p:pic>
      <p:pic>
        <p:nvPicPr>
          <p:cNvPr id="7" name="Obraz 6">
            <a:extLst>
              <a:ext uri="{FF2B5EF4-FFF2-40B4-BE49-F238E27FC236}">
                <a16:creationId xmlns:a16="http://schemas.microsoft.com/office/drawing/2014/main" id="{BC18EE1A-090B-F3F3-3245-DCEB0066A314}"/>
              </a:ext>
            </a:extLst>
          </p:cNvPr>
          <p:cNvPicPr>
            <a:picLocks noChangeAspect="1"/>
          </p:cNvPicPr>
          <p:nvPr/>
        </p:nvPicPr>
        <p:blipFill>
          <a:blip r:embed="rId3"/>
          <a:stretch>
            <a:fillRect/>
          </a:stretch>
        </p:blipFill>
        <p:spPr>
          <a:xfrm>
            <a:off x="6291618" y="4028966"/>
            <a:ext cx="4065232" cy="2572920"/>
          </a:xfrm>
          <a:prstGeom prst="rect">
            <a:avLst/>
          </a:prstGeom>
        </p:spPr>
      </p:pic>
      <p:sp>
        <p:nvSpPr>
          <p:cNvPr id="8" name="pole tekstowe 7">
            <a:extLst>
              <a:ext uri="{FF2B5EF4-FFF2-40B4-BE49-F238E27FC236}">
                <a16:creationId xmlns:a16="http://schemas.microsoft.com/office/drawing/2014/main" id="{69DD4FD2-71B2-4C27-EF22-9B39FA7E04BF}"/>
              </a:ext>
            </a:extLst>
          </p:cNvPr>
          <p:cNvSpPr txBox="1"/>
          <p:nvPr/>
        </p:nvSpPr>
        <p:spPr>
          <a:xfrm>
            <a:off x="7094798" y="5829294"/>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00"/>
                </a:solidFill>
                <a:effectLst/>
                <a:uLnTx/>
                <a:uFillTx/>
                <a:latin typeface="Aptos" panose="02110004020202020204"/>
                <a:ea typeface="+mn-ea"/>
                <a:cs typeface="+mn-cs"/>
              </a:rPr>
              <a:t>8:08</a:t>
            </a:r>
          </a:p>
        </p:txBody>
      </p:sp>
      <p:sp>
        <p:nvSpPr>
          <p:cNvPr id="9" name="pole tekstowe 8">
            <a:extLst>
              <a:ext uri="{FF2B5EF4-FFF2-40B4-BE49-F238E27FC236}">
                <a16:creationId xmlns:a16="http://schemas.microsoft.com/office/drawing/2014/main" id="{DB496147-B445-FFA6-657B-EF21FFCF6407}"/>
              </a:ext>
            </a:extLst>
          </p:cNvPr>
          <p:cNvSpPr txBox="1"/>
          <p:nvPr/>
        </p:nvSpPr>
        <p:spPr>
          <a:xfrm>
            <a:off x="6934681" y="2759470"/>
            <a:ext cx="6206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srgbClr val="FFFF00"/>
                </a:solidFill>
                <a:effectLst/>
                <a:uLnTx/>
                <a:uFillTx/>
                <a:latin typeface="Aptos" panose="02110004020202020204"/>
                <a:ea typeface="+mn-ea"/>
                <a:cs typeface="+mn-cs"/>
              </a:rPr>
              <a:t>8:19</a:t>
            </a:r>
          </a:p>
        </p:txBody>
      </p:sp>
      <p:cxnSp>
        <p:nvCxnSpPr>
          <p:cNvPr id="11" name="Łącznik prosty ze strzałką 10">
            <a:extLst>
              <a:ext uri="{FF2B5EF4-FFF2-40B4-BE49-F238E27FC236}">
                <a16:creationId xmlns:a16="http://schemas.microsoft.com/office/drawing/2014/main" id="{FC7A4275-00ED-9FD6-A06B-A2EDEB09381F}"/>
              </a:ext>
            </a:extLst>
          </p:cNvPr>
          <p:cNvCxnSpPr>
            <a:cxnSpLocks/>
            <a:stCxn id="9" idx="0"/>
          </p:cNvCxnSpPr>
          <p:nvPr/>
        </p:nvCxnSpPr>
        <p:spPr>
          <a:xfrm flipH="1" flipV="1">
            <a:off x="7245022" y="2136520"/>
            <a:ext cx="1" cy="62295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13" name="Łącznik prosty ze strzałką 12">
            <a:extLst>
              <a:ext uri="{FF2B5EF4-FFF2-40B4-BE49-F238E27FC236}">
                <a16:creationId xmlns:a16="http://schemas.microsoft.com/office/drawing/2014/main" id="{0818599F-C23C-DF60-DD30-EEC78C94EDB9}"/>
              </a:ext>
            </a:extLst>
          </p:cNvPr>
          <p:cNvCxnSpPr>
            <a:cxnSpLocks/>
          </p:cNvCxnSpPr>
          <p:nvPr/>
        </p:nvCxnSpPr>
        <p:spPr>
          <a:xfrm flipH="1" flipV="1">
            <a:off x="7309602" y="5229328"/>
            <a:ext cx="1" cy="622950"/>
          </a:xfrm>
          <a:prstGeom prst="straightConnector1">
            <a:avLst/>
          </a:prstGeom>
          <a:ln>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14" name="pole tekstowe 13">
            <a:extLst>
              <a:ext uri="{FF2B5EF4-FFF2-40B4-BE49-F238E27FC236}">
                <a16:creationId xmlns:a16="http://schemas.microsoft.com/office/drawing/2014/main" id="{00C74C21-D214-A353-CAF5-E55CF25ED3E2}"/>
              </a:ext>
            </a:extLst>
          </p:cNvPr>
          <p:cNvSpPr txBox="1"/>
          <p:nvPr/>
        </p:nvSpPr>
        <p:spPr>
          <a:xfrm>
            <a:off x="3994484" y="1858374"/>
            <a:ext cx="117532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srgbClr val="FF0000"/>
                </a:solidFill>
                <a:effectLst/>
                <a:uLnTx/>
                <a:uFillTx/>
                <a:latin typeface="Aptos" panose="02110004020202020204"/>
                <a:ea typeface="+mn-ea"/>
                <a:cs typeface="+mn-cs"/>
              </a:rPr>
              <a:t>Bałdy</a:t>
            </a:r>
          </a:p>
        </p:txBody>
      </p:sp>
      <p:sp>
        <p:nvSpPr>
          <p:cNvPr id="15" name="pole tekstowe 14">
            <a:extLst>
              <a:ext uri="{FF2B5EF4-FFF2-40B4-BE49-F238E27FC236}">
                <a16:creationId xmlns:a16="http://schemas.microsoft.com/office/drawing/2014/main" id="{0EE8B289-7DC6-F18E-6586-C5323F137DB2}"/>
              </a:ext>
            </a:extLst>
          </p:cNvPr>
          <p:cNvSpPr txBox="1"/>
          <p:nvPr/>
        </p:nvSpPr>
        <p:spPr>
          <a:xfrm>
            <a:off x="3994484" y="4423612"/>
            <a:ext cx="97590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200" b="0" i="0" u="none" strike="noStrike" kern="1200" cap="none" spc="0" normalizeH="0" baseline="0" noProof="0" dirty="0">
                <a:ln>
                  <a:noFill/>
                </a:ln>
                <a:solidFill>
                  <a:srgbClr val="FF0000"/>
                </a:solidFill>
                <a:effectLst/>
                <a:uLnTx/>
                <a:uFillTx/>
                <a:latin typeface="Aptos" panose="02110004020202020204"/>
                <a:ea typeface="+mn-ea"/>
                <a:cs typeface="+mn-cs"/>
              </a:rPr>
              <a:t>Łazy</a:t>
            </a:r>
          </a:p>
        </p:txBody>
      </p:sp>
    </p:spTree>
    <p:extLst>
      <p:ext uri="{BB962C8B-B14F-4D97-AF65-F5344CB8AC3E}">
        <p14:creationId xmlns:p14="http://schemas.microsoft.com/office/powerpoint/2010/main" val="67083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2FE6C14-E3F3-AB48-A58E-A56DF831EA40}"/>
              </a:ext>
            </a:extLst>
          </p:cNvPr>
          <p:cNvSpPr>
            <a:spLocks noGrp="1"/>
          </p:cNvSpPr>
          <p:nvPr>
            <p:ph type="title"/>
          </p:nvPr>
        </p:nvSpPr>
        <p:spPr>
          <a:xfrm>
            <a:off x="838200" y="207963"/>
            <a:ext cx="10515600" cy="1325563"/>
          </a:xfrm>
        </p:spPr>
        <p:txBody>
          <a:bodyPr/>
          <a:lstStyle/>
          <a:p>
            <a:r>
              <a:rPr lang="pl-PL" dirty="0" err="1"/>
              <a:t>Conclusions</a:t>
            </a:r>
            <a:endParaRPr lang="pl-PL" dirty="0"/>
          </a:p>
        </p:txBody>
      </p:sp>
      <p:sp>
        <p:nvSpPr>
          <p:cNvPr id="3" name="Symbol zastępczy zawartości 2">
            <a:extLst>
              <a:ext uri="{FF2B5EF4-FFF2-40B4-BE49-F238E27FC236}">
                <a16:creationId xmlns:a16="http://schemas.microsoft.com/office/drawing/2014/main" id="{D8293DC6-1CE6-9518-0253-E6D5050C8FD2}"/>
              </a:ext>
            </a:extLst>
          </p:cNvPr>
          <p:cNvSpPr>
            <a:spLocks noGrp="1"/>
          </p:cNvSpPr>
          <p:nvPr>
            <p:ph idx="1"/>
          </p:nvPr>
        </p:nvSpPr>
        <p:spPr>
          <a:xfrm>
            <a:off x="838200" y="1355022"/>
            <a:ext cx="10515600" cy="4351338"/>
          </a:xfrm>
        </p:spPr>
        <p:txBody>
          <a:bodyPr>
            <a:normAutofit fontScale="62500" lnSpcReduction="20000"/>
          </a:bodyPr>
          <a:lstStyle/>
          <a:p>
            <a:r>
              <a:rPr lang="en-US" dirty="0"/>
              <a:t>We realize that the </a:t>
            </a:r>
            <a:r>
              <a:rPr lang="pl-PL" dirty="0" err="1"/>
              <a:t>observed</a:t>
            </a:r>
            <a:r>
              <a:rPr lang="pl-PL" dirty="0"/>
              <a:t> with LOFAR </a:t>
            </a:r>
            <a:r>
              <a:rPr lang="en-US" dirty="0"/>
              <a:t>shape and changes in dynamic spectra may be partly caused by </a:t>
            </a:r>
            <a:r>
              <a:rPr lang="en-US" dirty="0">
                <a:solidFill>
                  <a:srgbClr val="FF0000"/>
                </a:solidFill>
              </a:rPr>
              <a:t>unknown pulsation modes</a:t>
            </a:r>
            <a:r>
              <a:rPr lang="en-US" dirty="0"/>
              <a:t>. This diagnosis requires multi-instrumental observations at multiple frequencies.</a:t>
            </a:r>
            <a:endParaRPr lang="pl-PL" dirty="0"/>
          </a:p>
          <a:p>
            <a:r>
              <a:rPr lang="en-US" dirty="0"/>
              <a:t>We also believe that the structures recorded in dynamic spectra are likely to be caused, </a:t>
            </a:r>
            <a:r>
              <a:rPr lang="en-US" dirty="0">
                <a:solidFill>
                  <a:srgbClr val="00B050"/>
                </a:solidFill>
              </a:rPr>
              <a:t>at least in part</a:t>
            </a:r>
            <a:r>
              <a:rPr lang="en-US" dirty="0"/>
              <a:t>, by </a:t>
            </a:r>
            <a:r>
              <a:rPr lang="en-US" dirty="0">
                <a:solidFill>
                  <a:srgbClr val="FF0000"/>
                </a:solidFill>
              </a:rPr>
              <a:t>the effects of signal propagation through the ionosphere.</a:t>
            </a:r>
            <a:endParaRPr lang="pl-PL" dirty="0">
              <a:solidFill>
                <a:srgbClr val="FF0000"/>
              </a:solidFill>
            </a:endParaRPr>
          </a:p>
          <a:p>
            <a:endParaRPr lang="pl-PL" dirty="0"/>
          </a:p>
          <a:p>
            <a:r>
              <a:rPr lang="en-US" dirty="0"/>
              <a:t>The observed frequency of changes can be explained by ionospheric disturbances caused by </a:t>
            </a:r>
            <a:r>
              <a:rPr lang="pl-PL" dirty="0" err="1"/>
              <a:t>two</a:t>
            </a:r>
            <a:r>
              <a:rPr lang="pl-PL" dirty="0"/>
              <a:t> </a:t>
            </a:r>
            <a:r>
              <a:rPr lang="pl-PL" dirty="0" err="1"/>
              <a:t>possible</a:t>
            </a:r>
            <a:r>
              <a:rPr lang="pl-PL" dirty="0"/>
              <a:t> </a:t>
            </a:r>
            <a:r>
              <a:rPr lang="pl-PL" dirty="0" err="1"/>
              <a:t>mechanisms</a:t>
            </a:r>
            <a:r>
              <a:rPr lang="pl-PL" dirty="0"/>
              <a:t>:</a:t>
            </a:r>
          </a:p>
          <a:p>
            <a:pPr>
              <a:buFontTx/>
              <a:buChar char="-"/>
            </a:pPr>
            <a:r>
              <a:rPr lang="pl-PL" b="1" dirty="0">
                <a:solidFill>
                  <a:srgbClr val="FF0000"/>
                </a:solidFill>
                <a:latin typeface="Calibri" panose="020F0502020204030204" pitchFamily="34" charset="0"/>
                <a:ea typeface="Calibri" panose="020F0502020204030204" pitchFamily="34" charset="0"/>
                <a:cs typeface="Calibri" panose="020F0502020204030204" pitchFamily="34" charset="0"/>
              </a:rPr>
              <a:t>R</a:t>
            </a:r>
            <a:r>
              <a:rPr lang="en-GB" b="1" dirty="0" err="1">
                <a:solidFill>
                  <a:srgbClr val="FF0000"/>
                </a:solidFill>
                <a:latin typeface="Calibri" panose="020F0502020204030204" pitchFamily="34" charset="0"/>
                <a:ea typeface="Calibri" panose="020F0502020204030204" pitchFamily="34" charset="0"/>
                <a:cs typeface="Calibri" panose="020F0502020204030204" pitchFamily="34" charset="0"/>
              </a:rPr>
              <a:t>esonant</a:t>
            </a:r>
            <a:r>
              <a:rPr lang="en-GB" b="1" dirty="0">
                <a:solidFill>
                  <a:srgbClr val="FF0000"/>
                </a:solidFill>
                <a:latin typeface="Calibri" panose="020F0502020204030204" pitchFamily="34" charset="0"/>
                <a:ea typeface="Calibri" panose="020F0502020204030204" pitchFamily="34" charset="0"/>
                <a:cs typeface="Calibri" panose="020F0502020204030204" pitchFamily="34" charset="0"/>
              </a:rPr>
              <a:t> AGW-TID excitations in the Atmosphere-Ionosphere</a:t>
            </a:r>
            <a:r>
              <a:rPr lang="pl-PL" b="1" dirty="0">
                <a:solidFill>
                  <a:srgbClr val="FF0000"/>
                </a:solidFill>
                <a:latin typeface="Calibri" panose="020F0502020204030204" pitchFamily="34" charset="0"/>
                <a:ea typeface="Calibri" panose="020F0502020204030204" pitchFamily="34" charset="0"/>
                <a:cs typeface="Calibri" panose="020F0502020204030204" pitchFamily="34" charset="0"/>
              </a:rPr>
              <a:t>;</a:t>
            </a:r>
          </a:p>
          <a:p>
            <a:pPr>
              <a:buFontTx/>
              <a:buChar char="-"/>
            </a:pPr>
            <a:r>
              <a:rPr lang="en-GB" b="1" dirty="0">
                <a:solidFill>
                  <a:srgbClr val="FF0000"/>
                </a:solidFill>
                <a:latin typeface="Calibri" panose="020F0502020204030204" pitchFamily="34" charset="0"/>
                <a:ea typeface="Calibri" panose="020F0502020204030204" pitchFamily="34" charset="0"/>
                <a:cs typeface="Calibri" panose="020F0502020204030204" pitchFamily="34" charset="0"/>
              </a:rPr>
              <a:t>Acoustic Gravity Wave (AGW) in the thermosphere /F region of the ionosphere in the presence of inhomogeneous wind</a:t>
            </a:r>
            <a:endParaRPr lang="pl-P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Tx/>
              <a:buChar char="-"/>
            </a:pPr>
            <a:endParaRPr lang="pl-PL" b="1" dirty="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buFontTx/>
              <a:buChar char="-"/>
            </a:pPr>
            <a:r>
              <a:rPr lang="en-US" dirty="0">
                <a:solidFill>
                  <a:srgbClr val="0070C0"/>
                </a:solidFill>
                <a:latin typeface="Calibri" panose="020F0502020204030204" pitchFamily="34" charset="0"/>
                <a:ea typeface="Calibri" panose="020F0502020204030204" pitchFamily="34" charset="0"/>
                <a:cs typeface="Calibri" panose="020F0502020204030204" pitchFamily="34" charset="0"/>
              </a:rPr>
              <a:t>We are currently analyzing data from an experiment of simultaneous observations of pulsars by various instruments in Europe</a:t>
            </a:r>
            <a:r>
              <a:rPr lang="pl-PL" dirty="0">
                <a:solidFill>
                  <a:srgbClr val="0070C0"/>
                </a:solidFill>
                <a:latin typeface="Calibri" panose="020F0502020204030204" pitchFamily="34" charset="0"/>
                <a:ea typeface="Calibri" panose="020F0502020204030204" pitchFamily="34" charset="0"/>
                <a:cs typeface="Calibri" panose="020F0502020204030204" pitchFamily="34" charset="0"/>
              </a:rPr>
              <a:t>, but…</a:t>
            </a:r>
          </a:p>
          <a:p>
            <a:pPr>
              <a:buFontTx/>
              <a:buChar char="-"/>
            </a:pP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We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need</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more</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simultaneous</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obs</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from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different</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LOFAR </a:t>
            </a:r>
            <a:r>
              <a:rPr lang="pl-PL" b="1" dirty="0" err="1">
                <a:solidFill>
                  <a:srgbClr val="0070C0"/>
                </a:solidFill>
                <a:latin typeface="Calibri" panose="020F0502020204030204" pitchFamily="34" charset="0"/>
                <a:ea typeface="Calibri" panose="020F0502020204030204" pitchFamily="34" charset="0"/>
                <a:cs typeface="Calibri" panose="020F0502020204030204" pitchFamily="34" charset="0"/>
              </a:rPr>
              <a:t>stations</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b="1" dirty="0">
                <a:solidFill>
                  <a:srgbClr val="0070C0"/>
                </a:solidFill>
                <a:latin typeface="Calibri" panose="020F0502020204030204" pitchFamily="34" charset="0"/>
                <a:ea typeface="Calibri" panose="020F0502020204030204" pitchFamily="34" charset="0"/>
                <a:cs typeface="Calibri" panose="020F0502020204030204" pitchFamily="34" charset="0"/>
              </a:rPr>
              <a:t>to be certain about the appearance of similar structures in dynamic spectra and their relationships</a:t>
            </a:r>
            <a:r>
              <a:rPr lang="pl-PL"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a:buFontTx/>
              <a:buChar char="-"/>
            </a:pPr>
            <a:endParaRPr lang="pl-PL" dirty="0">
              <a:solidFill>
                <a:srgbClr val="0070C0"/>
              </a:solidFill>
            </a:endParaRPr>
          </a:p>
        </p:txBody>
      </p:sp>
      <p:sp>
        <p:nvSpPr>
          <p:cNvPr id="4" name="Symbol zastępczy stopki 3">
            <a:extLst>
              <a:ext uri="{FF2B5EF4-FFF2-40B4-BE49-F238E27FC236}">
                <a16:creationId xmlns:a16="http://schemas.microsoft.com/office/drawing/2014/main" id="{2EB31730-4AFB-471C-39DF-DD611FE5A2B9}"/>
              </a:ext>
            </a:extLst>
          </p:cNvPr>
          <p:cNvSpPr>
            <a:spLocks noGrp="1"/>
          </p:cNvSpPr>
          <p:nvPr>
            <p:ph type="ftr" sz="quarter" idx="11"/>
          </p:nvPr>
        </p:nvSpPr>
        <p:spPr/>
        <p:txBody>
          <a:bodyPr/>
          <a:lstStyle/>
          <a:p>
            <a:r>
              <a:rPr lang="pl-PL"/>
              <a:t>LOFAR Family Meeting 2025</a:t>
            </a:r>
          </a:p>
        </p:txBody>
      </p:sp>
      <p:sp>
        <p:nvSpPr>
          <p:cNvPr id="5" name="Symbol zastępczy numeru slajdu 4">
            <a:extLst>
              <a:ext uri="{FF2B5EF4-FFF2-40B4-BE49-F238E27FC236}">
                <a16:creationId xmlns:a16="http://schemas.microsoft.com/office/drawing/2014/main" id="{477968A1-DE0F-34BC-3A89-0BA54F42608F}"/>
              </a:ext>
            </a:extLst>
          </p:cNvPr>
          <p:cNvSpPr>
            <a:spLocks noGrp="1"/>
          </p:cNvSpPr>
          <p:nvPr>
            <p:ph type="sldNum" sz="quarter" idx="12"/>
          </p:nvPr>
        </p:nvSpPr>
        <p:spPr/>
        <p:txBody>
          <a:bodyPr/>
          <a:lstStyle/>
          <a:p>
            <a:fld id="{D96A6B0C-43C5-4B01-92D0-C43D2991652F}" type="slidenum">
              <a:rPr lang="pl-PL" smtClean="0"/>
              <a:t>21</a:t>
            </a:fld>
            <a:endParaRPr lang="pl-PL"/>
          </a:p>
        </p:txBody>
      </p:sp>
    </p:spTree>
    <p:extLst>
      <p:ext uri="{BB962C8B-B14F-4D97-AF65-F5344CB8AC3E}">
        <p14:creationId xmlns:p14="http://schemas.microsoft.com/office/powerpoint/2010/main" val="22163176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D71670-74B2-0F3A-EF80-C851D9B7CB83}"/>
              </a:ext>
            </a:extLst>
          </p:cNvPr>
          <p:cNvSpPr>
            <a:spLocks noGrp="1"/>
          </p:cNvSpPr>
          <p:nvPr>
            <p:ph type="title"/>
          </p:nvPr>
        </p:nvSpPr>
        <p:spPr/>
        <p:txBody>
          <a:bodyPr/>
          <a:lstStyle/>
          <a:p>
            <a:r>
              <a:rPr lang="pl-PL" dirty="0"/>
              <a:t>Pulsar </a:t>
            </a:r>
            <a:r>
              <a:rPr lang="pl-PL" dirty="0" err="1"/>
              <a:t>signals</a:t>
            </a:r>
            <a:endParaRPr lang="pl-PL" dirty="0"/>
          </a:p>
        </p:txBody>
      </p:sp>
      <p:sp>
        <p:nvSpPr>
          <p:cNvPr id="3" name="Symbol zastępczy zawartości 2">
            <a:extLst>
              <a:ext uri="{FF2B5EF4-FFF2-40B4-BE49-F238E27FC236}">
                <a16:creationId xmlns:a16="http://schemas.microsoft.com/office/drawing/2014/main" id="{4F9E098E-9F14-5514-1893-7CD1E0CD18CF}"/>
              </a:ext>
            </a:extLst>
          </p:cNvPr>
          <p:cNvSpPr>
            <a:spLocks noGrp="1"/>
          </p:cNvSpPr>
          <p:nvPr>
            <p:ph idx="1"/>
          </p:nvPr>
        </p:nvSpPr>
        <p:spPr/>
        <p:txBody>
          <a:bodyPr/>
          <a:lstStyle/>
          <a:p>
            <a:endParaRPr lang="pl-PL"/>
          </a:p>
        </p:txBody>
      </p:sp>
      <p:sp>
        <p:nvSpPr>
          <p:cNvPr id="5" name="pole tekstowe 4">
            <a:extLst>
              <a:ext uri="{FF2B5EF4-FFF2-40B4-BE49-F238E27FC236}">
                <a16:creationId xmlns:a16="http://schemas.microsoft.com/office/drawing/2014/main" id="{4E3CF0B3-AB3B-1D28-E106-0F1911A33429}"/>
              </a:ext>
            </a:extLst>
          </p:cNvPr>
          <p:cNvSpPr txBox="1"/>
          <p:nvPr/>
        </p:nvSpPr>
        <p:spPr>
          <a:xfrm>
            <a:off x="1930" y="6356350"/>
            <a:ext cx="6094070" cy="369332"/>
          </a:xfrm>
          <a:prstGeom prst="rect">
            <a:avLst/>
          </a:prstGeom>
          <a:noFill/>
        </p:spPr>
        <p:txBody>
          <a:bodyPr wrap="square">
            <a:spAutoFit/>
          </a:bodyPr>
          <a:lstStyle/>
          <a:p>
            <a:r>
              <a:rPr lang="pl-PL" dirty="0"/>
              <a:t>Image </a:t>
            </a:r>
            <a:r>
              <a:rPr lang="pl-PL" dirty="0" err="1"/>
              <a:t>credit</a:t>
            </a:r>
            <a:r>
              <a:rPr lang="pl-PL" dirty="0"/>
              <a:t>: © </a:t>
            </a:r>
            <a:r>
              <a:rPr lang="pl-PL" dirty="0" err="1"/>
              <a:t>Jingchuan</a:t>
            </a:r>
            <a:r>
              <a:rPr lang="pl-PL" dirty="0"/>
              <a:t> </a:t>
            </a:r>
            <a:r>
              <a:rPr lang="pl-PL" dirty="0" err="1"/>
              <a:t>Yu</a:t>
            </a:r>
            <a:r>
              <a:rPr lang="pl-PL" dirty="0"/>
              <a:t>, Beijing Planetarium</a:t>
            </a:r>
          </a:p>
        </p:txBody>
      </p:sp>
      <p:pic>
        <p:nvPicPr>
          <p:cNvPr id="6" name="Obraz 5">
            <a:extLst>
              <a:ext uri="{FF2B5EF4-FFF2-40B4-BE49-F238E27FC236}">
                <a16:creationId xmlns:a16="http://schemas.microsoft.com/office/drawing/2014/main" id="{0A279D8A-C201-0038-5C2D-5EEFB1714D4A}"/>
              </a:ext>
            </a:extLst>
          </p:cNvPr>
          <p:cNvPicPr>
            <a:picLocks noChangeAspect="1"/>
          </p:cNvPicPr>
          <p:nvPr/>
        </p:nvPicPr>
        <p:blipFill>
          <a:blip r:embed="rId2"/>
          <a:stretch>
            <a:fillRect/>
          </a:stretch>
        </p:blipFill>
        <p:spPr>
          <a:xfrm>
            <a:off x="22515" y="2039565"/>
            <a:ext cx="5807759" cy="4227091"/>
          </a:xfrm>
          <a:prstGeom prst="rect">
            <a:avLst/>
          </a:prstGeom>
        </p:spPr>
      </p:pic>
      <p:pic>
        <p:nvPicPr>
          <p:cNvPr id="7" name="Obraz 6">
            <a:extLst>
              <a:ext uri="{FF2B5EF4-FFF2-40B4-BE49-F238E27FC236}">
                <a16:creationId xmlns:a16="http://schemas.microsoft.com/office/drawing/2014/main" id="{3A113FF2-465D-F551-A3B1-25FD8B0DA7EB}"/>
              </a:ext>
            </a:extLst>
          </p:cNvPr>
          <p:cNvPicPr>
            <a:picLocks noChangeAspect="1"/>
          </p:cNvPicPr>
          <p:nvPr/>
        </p:nvPicPr>
        <p:blipFill>
          <a:blip r:embed="rId3"/>
          <a:stretch>
            <a:fillRect/>
          </a:stretch>
        </p:blipFill>
        <p:spPr>
          <a:xfrm>
            <a:off x="7621948" y="5109277"/>
            <a:ext cx="3731852" cy="1748723"/>
          </a:xfrm>
          <a:prstGeom prst="rect">
            <a:avLst/>
          </a:prstGeom>
        </p:spPr>
      </p:pic>
      <p:sp>
        <p:nvSpPr>
          <p:cNvPr id="8" name="Symbol zastępczy stopki 7">
            <a:extLst>
              <a:ext uri="{FF2B5EF4-FFF2-40B4-BE49-F238E27FC236}">
                <a16:creationId xmlns:a16="http://schemas.microsoft.com/office/drawing/2014/main" id="{DB0F8375-EFC2-801A-54DA-CBF7D37364D9}"/>
              </a:ext>
            </a:extLst>
          </p:cNvPr>
          <p:cNvSpPr>
            <a:spLocks noGrp="1"/>
          </p:cNvSpPr>
          <p:nvPr>
            <p:ph type="ftr" sz="quarter" idx="11"/>
          </p:nvPr>
        </p:nvSpPr>
        <p:spPr/>
        <p:txBody>
          <a:bodyPr/>
          <a:lstStyle/>
          <a:p>
            <a:r>
              <a:rPr lang="pl-PL"/>
              <a:t>LOFAR Family Meeting 2025</a:t>
            </a:r>
          </a:p>
        </p:txBody>
      </p:sp>
      <p:sp>
        <p:nvSpPr>
          <p:cNvPr id="9" name="Symbol zastępczy numeru slajdu 8">
            <a:extLst>
              <a:ext uri="{FF2B5EF4-FFF2-40B4-BE49-F238E27FC236}">
                <a16:creationId xmlns:a16="http://schemas.microsoft.com/office/drawing/2014/main" id="{03276A12-D11B-FF71-C08F-6486F200B7AF}"/>
              </a:ext>
            </a:extLst>
          </p:cNvPr>
          <p:cNvSpPr>
            <a:spLocks noGrp="1"/>
          </p:cNvSpPr>
          <p:nvPr>
            <p:ph type="sldNum" sz="quarter" idx="12"/>
          </p:nvPr>
        </p:nvSpPr>
        <p:spPr/>
        <p:txBody>
          <a:bodyPr/>
          <a:lstStyle/>
          <a:p>
            <a:fld id="{D96A6B0C-43C5-4B01-92D0-C43D2991652F}" type="slidenum">
              <a:rPr lang="pl-PL" smtClean="0"/>
              <a:t>3</a:t>
            </a:fld>
            <a:endParaRPr lang="pl-PL"/>
          </a:p>
        </p:txBody>
      </p:sp>
      <p:pic>
        <p:nvPicPr>
          <p:cNvPr id="10" name="Obraz 9">
            <a:extLst>
              <a:ext uri="{FF2B5EF4-FFF2-40B4-BE49-F238E27FC236}">
                <a16:creationId xmlns:a16="http://schemas.microsoft.com/office/drawing/2014/main" id="{929B59B6-61BD-9B1E-C355-A71603227F05}"/>
              </a:ext>
            </a:extLst>
          </p:cNvPr>
          <p:cNvPicPr>
            <a:picLocks noChangeAspect="1"/>
          </p:cNvPicPr>
          <p:nvPr/>
        </p:nvPicPr>
        <p:blipFill>
          <a:blip r:embed="rId4"/>
          <a:stretch>
            <a:fillRect/>
          </a:stretch>
        </p:blipFill>
        <p:spPr>
          <a:xfrm>
            <a:off x="7574503" y="2768460"/>
            <a:ext cx="3582690" cy="2388459"/>
          </a:xfrm>
          <a:prstGeom prst="rect">
            <a:avLst/>
          </a:prstGeom>
        </p:spPr>
      </p:pic>
      <p:pic>
        <p:nvPicPr>
          <p:cNvPr id="11" name="Obraz 10">
            <a:extLst>
              <a:ext uri="{FF2B5EF4-FFF2-40B4-BE49-F238E27FC236}">
                <a16:creationId xmlns:a16="http://schemas.microsoft.com/office/drawing/2014/main" id="{85A20005-07E4-A004-CA74-B9CF83152F56}"/>
              </a:ext>
            </a:extLst>
          </p:cNvPr>
          <p:cNvPicPr>
            <a:picLocks noChangeAspect="1"/>
          </p:cNvPicPr>
          <p:nvPr/>
        </p:nvPicPr>
        <p:blipFill>
          <a:blip r:embed="rId5"/>
          <a:stretch>
            <a:fillRect/>
          </a:stretch>
        </p:blipFill>
        <p:spPr>
          <a:xfrm>
            <a:off x="7130005" y="-1"/>
            <a:ext cx="4352081" cy="2861057"/>
          </a:xfrm>
          <a:prstGeom prst="rect">
            <a:avLst/>
          </a:prstGeom>
        </p:spPr>
      </p:pic>
    </p:spTree>
    <p:extLst>
      <p:ext uri="{BB962C8B-B14F-4D97-AF65-F5344CB8AC3E}">
        <p14:creationId xmlns:p14="http://schemas.microsoft.com/office/powerpoint/2010/main" val="1536474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D61C5A7-DC7B-4D17-E41F-5563EF933CA5}"/>
              </a:ext>
            </a:extLst>
          </p:cNvPr>
          <p:cNvSpPr>
            <a:spLocks noGrp="1"/>
          </p:cNvSpPr>
          <p:nvPr>
            <p:ph type="title"/>
          </p:nvPr>
        </p:nvSpPr>
        <p:spPr/>
        <p:txBody>
          <a:bodyPr/>
          <a:lstStyle/>
          <a:p>
            <a:endParaRPr lang="pl-PL"/>
          </a:p>
        </p:txBody>
      </p:sp>
      <p:pic>
        <p:nvPicPr>
          <p:cNvPr id="6" name="Obraz 5">
            <a:extLst>
              <a:ext uri="{FF2B5EF4-FFF2-40B4-BE49-F238E27FC236}">
                <a16:creationId xmlns:a16="http://schemas.microsoft.com/office/drawing/2014/main" id="{949DB701-A122-A89D-99AD-D2F1DDE25819}"/>
              </a:ext>
            </a:extLst>
          </p:cNvPr>
          <p:cNvPicPr>
            <a:picLocks noChangeAspect="1"/>
          </p:cNvPicPr>
          <p:nvPr/>
        </p:nvPicPr>
        <p:blipFill>
          <a:blip r:embed="rId2"/>
          <a:stretch>
            <a:fillRect/>
          </a:stretch>
        </p:blipFill>
        <p:spPr>
          <a:xfrm>
            <a:off x="0" y="206521"/>
            <a:ext cx="12192000" cy="4122318"/>
          </a:xfrm>
          <a:prstGeom prst="rect">
            <a:avLst/>
          </a:prstGeom>
        </p:spPr>
      </p:pic>
      <p:pic>
        <p:nvPicPr>
          <p:cNvPr id="4" name="Obraz 3">
            <a:extLst>
              <a:ext uri="{FF2B5EF4-FFF2-40B4-BE49-F238E27FC236}">
                <a16:creationId xmlns:a16="http://schemas.microsoft.com/office/drawing/2014/main" id="{601784CB-4059-A37E-65B0-6ACE5D80FF41}"/>
              </a:ext>
            </a:extLst>
          </p:cNvPr>
          <p:cNvPicPr>
            <a:picLocks noChangeAspect="1"/>
          </p:cNvPicPr>
          <p:nvPr/>
        </p:nvPicPr>
        <p:blipFill>
          <a:blip r:embed="rId3"/>
          <a:stretch>
            <a:fillRect/>
          </a:stretch>
        </p:blipFill>
        <p:spPr>
          <a:xfrm>
            <a:off x="4141548" y="4410017"/>
            <a:ext cx="3709764" cy="1854882"/>
          </a:xfrm>
          <a:prstGeom prst="rect">
            <a:avLst/>
          </a:prstGeom>
        </p:spPr>
      </p:pic>
      <p:pic>
        <p:nvPicPr>
          <p:cNvPr id="7" name="Obraz 6">
            <a:extLst>
              <a:ext uri="{FF2B5EF4-FFF2-40B4-BE49-F238E27FC236}">
                <a16:creationId xmlns:a16="http://schemas.microsoft.com/office/drawing/2014/main" id="{34A028AF-0810-1535-8583-FBC6076098A0}"/>
              </a:ext>
            </a:extLst>
          </p:cNvPr>
          <p:cNvPicPr>
            <a:picLocks noChangeAspect="1"/>
          </p:cNvPicPr>
          <p:nvPr/>
        </p:nvPicPr>
        <p:blipFill>
          <a:blip r:embed="rId4"/>
          <a:stretch>
            <a:fillRect/>
          </a:stretch>
        </p:blipFill>
        <p:spPr>
          <a:xfrm>
            <a:off x="150438" y="4328839"/>
            <a:ext cx="3360186" cy="2310106"/>
          </a:xfrm>
          <a:prstGeom prst="rect">
            <a:avLst/>
          </a:prstGeom>
        </p:spPr>
      </p:pic>
      <p:pic>
        <p:nvPicPr>
          <p:cNvPr id="9" name="Symbol zastępczy zawartości 8" descr="Obraz zawierający zrzut ekranu, linia, Prostokąt, Wielobarwność&#10;&#10;Zawartość wygenerowana przez AI może być niepoprawna.">
            <a:extLst>
              <a:ext uri="{FF2B5EF4-FFF2-40B4-BE49-F238E27FC236}">
                <a16:creationId xmlns:a16="http://schemas.microsoft.com/office/drawing/2014/main" id="{B01704D2-E774-743B-52E7-ECC00685BEB6}"/>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681377" y="4051139"/>
            <a:ext cx="3508172" cy="2213760"/>
          </a:xfrm>
        </p:spPr>
      </p:pic>
      <p:sp>
        <p:nvSpPr>
          <p:cNvPr id="3" name="Symbol zastępczy stopki 2">
            <a:extLst>
              <a:ext uri="{FF2B5EF4-FFF2-40B4-BE49-F238E27FC236}">
                <a16:creationId xmlns:a16="http://schemas.microsoft.com/office/drawing/2014/main" id="{99347CED-4FEC-5090-A25C-BCA3C3D13836}"/>
              </a:ext>
            </a:extLst>
          </p:cNvPr>
          <p:cNvSpPr>
            <a:spLocks noGrp="1"/>
          </p:cNvSpPr>
          <p:nvPr>
            <p:ph type="ftr" sz="quarter" idx="11"/>
          </p:nvPr>
        </p:nvSpPr>
        <p:spPr/>
        <p:txBody>
          <a:bodyPr/>
          <a:lstStyle/>
          <a:p>
            <a:r>
              <a:rPr lang="pl-PL"/>
              <a:t>LOFAR Family Meeting 2025</a:t>
            </a:r>
          </a:p>
        </p:txBody>
      </p:sp>
      <p:sp>
        <p:nvSpPr>
          <p:cNvPr id="5" name="Symbol zastępczy numeru slajdu 4">
            <a:extLst>
              <a:ext uri="{FF2B5EF4-FFF2-40B4-BE49-F238E27FC236}">
                <a16:creationId xmlns:a16="http://schemas.microsoft.com/office/drawing/2014/main" id="{39364DFD-B3E8-783E-6618-D29E9D6E5102}"/>
              </a:ext>
            </a:extLst>
          </p:cNvPr>
          <p:cNvSpPr>
            <a:spLocks noGrp="1"/>
          </p:cNvSpPr>
          <p:nvPr>
            <p:ph type="sldNum" sz="quarter" idx="12"/>
          </p:nvPr>
        </p:nvSpPr>
        <p:spPr/>
        <p:txBody>
          <a:bodyPr/>
          <a:lstStyle/>
          <a:p>
            <a:fld id="{D96A6B0C-43C5-4B01-92D0-C43D2991652F}" type="slidenum">
              <a:rPr lang="pl-PL" smtClean="0"/>
              <a:t>4</a:t>
            </a:fld>
            <a:endParaRPr lang="pl-PL"/>
          </a:p>
        </p:txBody>
      </p:sp>
    </p:spTree>
    <p:extLst>
      <p:ext uri="{BB962C8B-B14F-4D97-AF65-F5344CB8AC3E}">
        <p14:creationId xmlns:p14="http://schemas.microsoft.com/office/powerpoint/2010/main" val="4181615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23C1891-53D0-65A8-2CAD-C162F91DE45F}"/>
              </a:ext>
            </a:extLst>
          </p:cNvPr>
          <p:cNvSpPr>
            <a:spLocks noGrp="1"/>
          </p:cNvSpPr>
          <p:nvPr>
            <p:ph type="title"/>
          </p:nvPr>
        </p:nvSpPr>
        <p:spPr>
          <a:xfrm>
            <a:off x="838200" y="365125"/>
            <a:ext cx="10515600" cy="1033975"/>
          </a:xfrm>
        </p:spPr>
        <p:txBody>
          <a:bodyPr/>
          <a:lstStyle/>
          <a:p>
            <a:r>
              <a:rPr lang="pl-PL" dirty="0"/>
              <a:t>LOFAR and </a:t>
            </a:r>
            <a:r>
              <a:rPr lang="pl-PL" dirty="0" err="1"/>
              <a:t>Ionosphere</a:t>
            </a:r>
            <a:endParaRPr lang="pl-PL" dirty="0"/>
          </a:p>
        </p:txBody>
      </p:sp>
      <p:sp>
        <p:nvSpPr>
          <p:cNvPr id="3" name="Symbol zastępczy zawartości 2">
            <a:extLst>
              <a:ext uri="{FF2B5EF4-FFF2-40B4-BE49-F238E27FC236}">
                <a16:creationId xmlns:a16="http://schemas.microsoft.com/office/drawing/2014/main" id="{F6E23F03-C94E-D7F8-76EB-AF217572F41B}"/>
              </a:ext>
            </a:extLst>
          </p:cNvPr>
          <p:cNvSpPr>
            <a:spLocks noGrp="1"/>
          </p:cNvSpPr>
          <p:nvPr>
            <p:ph idx="1"/>
          </p:nvPr>
        </p:nvSpPr>
        <p:spPr/>
        <p:txBody>
          <a:bodyPr/>
          <a:lstStyle/>
          <a:p>
            <a:endParaRPr lang="pl-PL"/>
          </a:p>
        </p:txBody>
      </p:sp>
      <p:pic>
        <p:nvPicPr>
          <p:cNvPr id="4" name="Obraz 3">
            <a:extLst>
              <a:ext uri="{FF2B5EF4-FFF2-40B4-BE49-F238E27FC236}">
                <a16:creationId xmlns:a16="http://schemas.microsoft.com/office/drawing/2014/main" id="{A7A5DCA4-0BE7-9A2B-25B9-954FED36BD44}"/>
              </a:ext>
            </a:extLst>
          </p:cNvPr>
          <p:cNvPicPr>
            <a:picLocks noChangeAspect="1"/>
          </p:cNvPicPr>
          <p:nvPr/>
        </p:nvPicPr>
        <p:blipFill>
          <a:blip r:embed="rId2"/>
          <a:stretch>
            <a:fillRect/>
          </a:stretch>
        </p:blipFill>
        <p:spPr>
          <a:xfrm>
            <a:off x="642892" y="1107561"/>
            <a:ext cx="11163605" cy="4642877"/>
          </a:xfrm>
          <a:prstGeom prst="rect">
            <a:avLst/>
          </a:prstGeom>
        </p:spPr>
      </p:pic>
      <p:pic>
        <p:nvPicPr>
          <p:cNvPr id="5" name="Obraz 4">
            <a:extLst>
              <a:ext uri="{FF2B5EF4-FFF2-40B4-BE49-F238E27FC236}">
                <a16:creationId xmlns:a16="http://schemas.microsoft.com/office/drawing/2014/main" id="{8D0E4716-0CDF-42EE-4AEC-4F6A416052D5}"/>
              </a:ext>
            </a:extLst>
          </p:cNvPr>
          <p:cNvPicPr>
            <a:picLocks noChangeAspect="1"/>
          </p:cNvPicPr>
          <p:nvPr/>
        </p:nvPicPr>
        <p:blipFill>
          <a:blip r:embed="rId3"/>
          <a:stretch>
            <a:fillRect/>
          </a:stretch>
        </p:blipFill>
        <p:spPr>
          <a:xfrm>
            <a:off x="0" y="1690687"/>
            <a:ext cx="5191084" cy="4983237"/>
          </a:xfrm>
          <a:prstGeom prst="rect">
            <a:avLst/>
          </a:prstGeom>
        </p:spPr>
      </p:pic>
      <p:sp>
        <p:nvSpPr>
          <p:cNvPr id="6" name="Symbol zastępczy stopki 5">
            <a:extLst>
              <a:ext uri="{FF2B5EF4-FFF2-40B4-BE49-F238E27FC236}">
                <a16:creationId xmlns:a16="http://schemas.microsoft.com/office/drawing/2014/main" id="{1F72A296-582F-2E39-D8EE-B3553F93E42B}"/>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10E9D1A6-C7D3-13A3-2FB4-BE8AE47579B2}"/>
              </a:ext>
            </a:extLst>
          </p:cNvPr>
          <p:cNvSpPr>
            <a:spLocks noGrp="1"/>
          </p:cNvSpPr>
          <p:nvPr>
            <p:ph type="sldNum" sz="quarter" idx="12"/>
          </p:nvPr>
        </p:nvSpPr>
        <p:spPr/>
        <p:txBody>
          <a:bodyPr/>
          <a:lstStyle/>
          <a:p>
            <a:fld id="{D96A6B0C-43C5-4B01-92D0-C43D2991652F}" type="slidenum">
              <a:rPr lang="pl-PL" smtClean="0"/>
              <a:t>5</a:t>
            </a:fld>
            <a:endParaRPr lang="pl-PL"/>
          </a:p>
        </p:txBody>
      </p:sp>
      <p:sp>
        <p:nvSpPr>
          <p:cNvPr id="8" name="pole tekstowe 7">
            <a:extLst>
              <a:ext uri="{FF2B5EF4-FFF2-40B4-BE49-F238E27FC236}">
                <a16:creationId xmlns:a16="http://schemas.microsoft.com/office/drawing/2014/main" id="{F5986119-E42C-0EEB-E341-5216E82972F6}"/>
              </a:ext>
            </a:extLst>
          </p:cNvPr>
          <p:cNvSpPr txBox="1"/>
          <p:nvPr/>
        </p:nvSpPr>
        <p:spPr>
          <a:xfrm>
            <a:off x="7453010" y="5885375"/>
            <a:ext cx="4738990" cy="369332"/>
          </a:xfrm>
          <a:prstGeom prst="rect">
            <a:avLst/>
          </a:prstGeom>
          <a:noFill/>
        </p:spPr>
        <p:txBody>
          <a:bodyPr wrap="none" rtlCol="0">
            <a:spAutoFit/>
          </a:bodyPr>
          <a:lstStyle/>
          <a:p>
            <a:r>
              <a:rPr lang="pl-PL" dirty="0"/>
              <a:t>I</a:t>
            </a:r>
            <a:r>
              <a:rPr lang="en-US" dirty="0" err="1"/>
              <a:t>nspired</a:t>
            </a:r>
            <a:r>
              <a:rPr lang="en-US" dirty="0"/>
              <a:t> by </a:t>
            </a:r>
            <a:r>
              <a:rPr lang="pl-PL" dirty="0"/>
              <a:t>V</a:t>
            </a:r>
            <a:r>
              <a:rPr lang="en-US" dirty="0"/>
              <a:t>an der Tol and </a:t>
            </a:r>
            <a:r>
              <a:rPr lang="pl-PL" dirty="0"/>
              <a:t>V</a:t>
            </a:r>
            <a:r>
              <a:rPr lang="en-US" dirty="0"/>
              <a:t>an der Veen, 2007</a:t>
            </a:r>
            <a:endParaRPr lang="pl-PL" dirty="0"/>
          </a:p>
        </p:txBody>
      </p:sp>
    </p:spTree>
    <p:extLst>
      <p:ext uri="{BB962C8B-B14F-4D97-AF65-F5344CB8AC3E}">
        <p14:creationId xmlns:p14="http://schemas.microsoft.com/office/powerpoint/2010/main" val="1544791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D98F1-BEAD-5EC4-4253-D405048B270F}"/>
            </a:ext>
          </a:extLst>
        </p:cNvPr>
        <p:cNvGrpSpPr/>
        <p:nvPr/>
      </p:nvGrpSpPr>
      <p:grpSpPr>
        <a:xfrm>
          <a:off x="0" y="0"/>
          <a:ext cx="0" cy="0"/>
          <a:chOff x="0" y="0"/>
          <a:chExt cx="0" cy="0"/>
        </a:xfrm>
      </p:grpSpPr>
      <p:sp>
        <p:nvSpPr>
          <p:cNvPr id="2" name="Tytuł 1">
            <a:extLst>
              <a:ext uri="{FF2B5EF4-FFF2-40B4-BE49-F238E27FC236}">
                <a16:creationId xmlns:a16="http://schemas.microsoft.com/office/drawing/2014/main" id="{BD9809DE-DA2D-1B44-D520-D0827F20CC3B}"/>
              </a:ext>
            </a:extLst>
          </p:cNvPr>
          <p:cNvSpPr>
            <a:spLocks noGrp="1"/>
          </p:cNvSpPr>
          <p:nvPr>
            <p:ph type="title"/>
          </p:nvPr>
        </p:nvSpPr>
        <p:spPr/>
        <p:txBody>
          <a:bodyPr/>
          <a:lstStyle/>
          <a:p>
            <a:r>
              <a:rPr lang="pl-PL" dirty="0"/>
              <a:t>LOFAR and </a:t>
            </a:r>
            <a:r>
              <a:rPr lang="pl-PL" dirty="0" err="1"/>
              <a:t>Ionosphere</a:t>
            </a:r>
            <a:endParaRPr lang="pl-PL" dirty="0"/>
          </a:p>
        </p:txBody>
      </p:sp>
      <p:sp>
        <p:nvSpPr>
          <p:cNvPr id="3" name="Symbol zastępczy zawartości 2">
            <a:extLst>
              <a:ext uri="{FF2B5EF4-FFF2-40B4-BE49-F238E27FC236}">
                <a16:creationId xmlns:a16="http://schemas.microsoft.com/office/drawing/2014/main" id="{E23AEC52-8B7D-48FF-53AF-78F4D668B027}"/>
              </a:ext>
            </a:extLst>
          </p:cNvPr>
          <p:cNvSpPr>
            <a:spLocks noGrp="1"/>
          </p:cNvSpPr>
          <p:nvPr>
            <p:ph idx="1"/>
          </p:nvPr>
        </p:nvSpPr>
        <p:spPr/>
        <p:txBody>
          <a:bodyPr/>
          <a:lstStyle/>
          <a:p>
            <a:endParaRPr lang="pl-PL"/>
          </a:p>
        </p:txBody>
      </p:sp>
      <p:pic>
        <p:nvPicPr>
          <p:cNvPr id="4" name="Obraz 3">
            <a:extLst>
              <a:ext uri="{FF2B5EF4-FFF2-40B4-BE49-F238E27FC236}">
                <a16:creationId xmlns:a16="http://schemas.microsoft.com/office/drawing/2014/main" id="{B990171B-DEF6-8AE6-11E0-A55BF26FA16F}"/>
              </a:ext>
            </a:extLst>
          </p:cNvPr>
          <p:cNvPicPr>
            <a:picLocks noChangeAspect="1"/>
          </p:cNvPicPr>
          <p:nvPr/>
        </p:nvPicPr>
        <p:blipFill>
          <a:blip r:embed="rId2"/>
          <a:stretch>
            <a:fillRect/>
          </a:stretch>
        </p:blipFill>
        <p:spPr>
          <a:xfrm>
            <a:off x="457697" y="1690687"/>
            <a:ext cx="11163605" cy="4642877"/>
          </a:xfrm>
          <a:prstGeom prst="rect">
            <a:avLst/>
          </a:prstGeom>
        </p:spPr>
      </p:pic>
      <p:pic>
        <p:nvPicPr>
          <p:cNvPr id="5" name="Obraz 4">
            <a:extLst>
              <a:ext uri="{FF2B5EF4-FFF2-40B4-BE49-F238E27FC236}">
                <a16:creationId xmlns:a16="http://schemas.microsoft.com/office/drawing/2014/main" id="{3A968478-4A15-2741-BBEC-FFA19495F80B}"/>
              </a:ext>
            </a:extLst>
          </p:cNvPr>
          <p:cNvPicPr>
            <a:picLocks noChangeAspect="1"/>
          </p:cNvPicPr>
          <p:nvPr/>
        </p:nvPicPr>
        <p:blipFill>
          <a:blip r:embed="rId3"/>
          <a:stretch>
            <a:fillRect/>
          </a:stretch>
        </p:blipFill>
        <p:spPr>
          <a:xfrm>
            <a:off x="0" y="1690687"/>
            <a:ext cx="5191084" cy="4983237"/>
          </a:xfrm>
          <a:prstGeom prst="rect">
            <a:avLst/>
          </a:prstGeom>
        </p:spPr>
      </p:pic>
      <p:pic>
        <p:nvPicPr>
          <p:cNvPr id="8" name="Obraz 7">
            <a:extLst>
              <a:ext uri="{FF2B5EF4-FFF2-40B4-BE49-F238E27FC236}">
                <a16:creationId xmlns:a16="http://schemas.microsoft.com/office/drawing/2014/main" id="{9101EAC0-FF7A-B5D7-A1B1-756FEC6E3CF2}"/>
              </a:ext>
            </a:extLst>
          </p:cNvPr>
          <p:cNvPicPr>
            <a:picLocks noChangeAspect="1"/>
          </p:cNvPicPr>
          <p:nvPr/>
        </p:nvPicPr>
        <p:blipFill>
          <a:blip r:embed="rId4"/>
          <a:stretch>
            <a:fillRect/>
          </a:stretch>
        </p:blipFill>
        <p:spPr>
          <a:xfrm>
            <a:off x="1443333" y="56606"/>
            <a:ext cx="9228525" cy="6801393"/>
          </a:xfrm>
          <a:prstGeom prst="rect">
            <a:avLst/>
          </a:prstGeom>
        </p:spPr>
      </p:pic>
      <p:sp>
        <p:nvSpPr>
          <p:cNvPr id="6" name="Symbol zastępczy stopki 5">
            <a:extLst>
              <a:ext uri="{FF2B5EF4-FFF2-40B4-BE49-F238E27FC236}">
                <a16:creationId xmlns:a16="http://schemas.microsoft.com/office/drawing/2014/main" id="{9273630B-8D3A-9DD8-E731-CCFE586A803D}"/>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4D4408D7-5DB2-AAF1-76CC-E64F751111F7}"/>
              </a:ext>
            </a:extLst>
          </p:cNvPr>
          <p:cNvSpPr>
            <a:spLocks noGrp="1"/>
          </p:cNvSpPr>
          <p:nvPr>
            <p:ph type="sldNum" sz="quarter" idx="12"/>
          </p:nvPr>
        </p:nvSpPr>
        <p:spPr/>
        <p:txBody>
          <a:bodyPr/>
          <a:lstStyle/>
          <a:p>
            <a:fld id="{D96A6B0C-43C5-4B01-92D0-C43D2991652F}" type="slidenum">
              <a:rPr lang="pl-PL" smtClean="0"/>
              <a:t>6</a:t>
            </a:fld>
            <a:endParaRPr lang="pl-PL"/>
          </a:p>
        </p:txBody>
      </p:sp>
    </p:spTree>
    <p:extLst>
      <p:ext uri="{BB962C8B-B14F-4D97-AF65-F5344CB8AC3E}">
        <p14:creationId xmlns:p14="http://schemas.microsoft.com/office/powerpoint/2010/main" val="944792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C047D12-ED4B-3C7D-0DC9-ED50FA5BEFDD}"/>
              </a:ext>
            </a:extLst>
          </p:cNvPr>
          <p:cNvSpPr>
            <a:spLocks noGrp="1"/>
          </p:cNvSpPr>
          <p:nvPr>
            <p:ph type="title"/>
          </p:nvPr>
        </p:nvSpPr>
        <p:spPr>
          <a:xfrm>
            <a:off x="595132" y="0"/>
            <a:ext cx="6488574" cy="884137"/>
          </a:xfrm>
        </p:spPr>
        <p:txBody>
          <a:bodyPr/>
          <a:lstStyle/>
          <a:p>
            <a:r>
              <a:rPr lang="pl-PL" dirty="0" err="1"/>
              <a:t>Ionospheric</a:t>
            </a:r>
            <a:r>
              <a:rPr lang="pl-PL" dirty="0"/>
              <a:t> </a:t>
            </a:r>
            <a:r>
              <a:rPr lang="pl-PL" dirty="0" err="1"/>
              <a:t>Scintillations</a:t>
            </a:r>
            <a:endParaRPr lang="pl-PL" dirty="0"/>
          </a:p>
        </p:txBody>
      </p:sp>
      <p:pic>
        <p:nvPicPr>
          <p:cNvPr id="9" name="KAIRA_20211125_1h">
            <a:hlinkClick r:id="" action="ppaction://media"/>
            <a:extLst>
              <a:ext uri="{FF2B5EF4-FFF2-40B4-BE49-F238E27FC236}">
                <a16:creationId xmlns:a16="http://schemas.microsoft.com/office/drawing/2014/main" id="{2359E720-B43F-63DE-5899-EDE037319A2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43024" y="676804"/>
            <a:ext cx="3176234" cy="2874335"/>
          </a:xfrm>
        </p:spPr>
      </p:pic>
      <p:pic>
        <p:nvPicPr>
          <p:cNvPr id="4" name="Obraz 3">
            <a:extLst>
              <a:ext uri="{FF2B5EF4-FFF2-40B4-BE49-F238E27FC236}">
                <a16:creationId xmlns:a16="http://schemas.microsoft.com/office/drawing/2014/main" id="{06003351-F555-F691-56ED-E1BF07194245}"/>
              </a:ext>
            </a:extLst>
          </p:cNvPr>
          <p:cNvPicPr>
            <a:picLocks noChangeAspect="1"/>
          </p:cNvPicPr>
          <p:nvPr/>
        </p:nvPicPr>
        <p:blipFill>
          <a:blip r:embed="rId5"/>
          <a:stretch>
            <a:fillRect/>
          </a:stretch>
        </p:blipFill>
        <p:spPr>
          <a:xfrm>
            <a:off x="0" y="3543588"/>
            <a:ext cx="4610004" cy="3452425"/>
          </a:xfrm>
          <a:prstGeom prst="rect">
            <a:avLst/>
          </a:prstGeom>
        </p:spPr>
      </p:pic>
      <p:pic>
        <p:nvPicPr>
          <p:cNvPr id="5" name="Obraz 4">
            <a:extLst>
              <a:ext uri="{FF2B5EF4-FFF2-40B4-BE49-F238E27FC236}">
                <a16:creationId xmlns:a16="http://schemas.microsoft.com/office/drawing/2014/main" id="{87B98A94-2D35-9EE1-3B1C-011E1B3D3C82}"/>
              </a:ext>
            </a:extLst>
          </p:cNvPr>
          <p:cNvPicPr>
            <a:picLocks noChangeAspect="1"/>
          </p:cNvPicPr>
          <p:nvPr/>
        </p:nvPicPr>
        <p:blipFill>
          <a:blip r:embed="rId6"/>
          <a:stretch>
            <a:fillRect/>
          </a:stretch>
        </p:blipFill>
        <p:spPr>
          <a:xfrm>
            <a:off x="6467149" y="246375"/>
            <a:ext cx="6047128" cy="3023564"/>
          </a:xfrm>
          <a:prstGeom prst="rect">
            <a:avLst/>
          </a:prstGeom>
        </p:spPr>
      </p:pic>
      <p:pic>
        <p:nvPicPr>
          <p:cNvPr id="6" name="Obraz 5">
            <a:extLst>
              <a:ext uri="{FF2B5EF4-FFF2-40B4-BE49-F238E27FC236}">
                <a16:creationId xmlns:a16="http://schemas.microsoft.com/office/drawing/2014/main" id="{C71DFB2A-BEA0-D495-55D3-A3FD8FE61FA3}"/>
              </a:ext>
            </a:extLst>
          </p:cNvPr>
          <p:cNvPicPr>
            <a:picLocks noChangeAspect="1"/>
          </p:cNvPicPr>
          <p:nvPr/>
        </p:nvPicPr>
        <p:blipFill>
          <a:blip r:embed="rId7"/>
          <a:stretch>
            <a:fillRect/>
          </a:stretch>
        </p:blipFill>
        <p:spPr>
          <a:xfrm>
            <a:off x="6467149" y="3210719"/>
            <a:ext cx="6047128" cy="3023564"/>
          </a:xfrm>
          <a:prstGeom prst="rect">
            <a:avLst/>
          </a:prstGeom>
        </p:spPr>
      </p:pic>
      <p:sp>
        <p:nvSpPr>
          <p:cNvPr id="7" name="Symbol zastępczy stopki 6">
            <a:extLst>
              <a:ext uri="{FF2B5EF4-FFF2-40B4-BE49-F238E27FC236}">
                <a16:creationId xmlns:a16="http://schemas.microsoft.com/office/drawing/2014/main" id="{542FAC94-035E-39E1-F93B-19A3F3A2D31F}"/>
              </a:ext>
            </a:extLst>
          </p:cNvPr>
          <p:cNvSpPr>
            <a:spLocks noGrp="1"/>
          </p:cNvSpPr>
          <p:nvPr>
            <p:ph type="ftr" sz="quarter" idx="11"/>
          </p:nvPr>
        </p:nvSpPr>
        <p:spPr/>
        <p:txBody>
          <a:bodyPr/>
          <a:lstStyle/>
          <a:p>
            <a:r>
              <a:rPr lang="pl-PL"/>
              <a:t>LOFAR Family Meeting 2025</a:t>
            </a:r>
          </a:p>
        </p:txBody>
      </p:sp>
      <p:sp>
        <p:nvSpPr>
          <p:cNvPr id="8" name="Symbol zastępczy numeru slajdu 7">
            <a:extLst>
              <a:ext uri="{FF2B5EF4-FFF2-40B4-BE49-F238E27FC236}">
                <a16:creationId xmlns:a16="http://schemas.microsoft.com/office/drawing/2014/main" id="{85469D91-4AC8-525D-4BC9-324AD192E2D9}"/>
              </a:ext>
            </a:extLst>
          </p:cNvPr>
          <p:cNvSpPr>
            <a:spLocks noGrp="1"/>
          </p:cNvSpPr>
          <p:nvPr>
            <p:ph type="sldNum" sz="quarter" idx="12"/>
          </p:nvPr>
        </p:nvSpPr>
        <p:spPr/>
        <p:txBody>
          <a:bodyPr/>
          <a:lstStyle/>
          <a:p>
            <a:fld id="{D96A6B0C-43C5-4B01-92D0-C43D2991652F}" type="slidenum">
              <a:rPr lang="pl-PL" smtClean="0"/>
              <a:t>7</a:t>
            </a:fld>
            <a:endParaRPr lang="pl-PL"/>
          </a:p>
        </p:txBody>
      </p:sp>
    </p:spTree>
    <p:extLst>
      <p:ext uri="{BB962C8B-B14F-4D97-AF65-F5344CB8AC3E}">
        <p14:creationId xmlns:p14="http://schemas.microsoft.com/office/powerpoint/2010/main" val="41494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495D8EB-1A52-75B9-9272-645D06789BE4}"/>
              </a:ext>
            </a:extLst>
          </p:cNvPr>
          <p:cNvSpPr>
            <a:spLocks noGrp="1"/>
          </p:cNvSpPr>
          <p:nvPr>
            <p:ph type="title"/>
          </p:nvPr>
        </p:nvSpPr>
        <p:spPr/>
        <p:txBody>
          <a:bodyPr/>
          <a:lstStyle/>
          <a:p>
            <a:r>
              <a:rPr lang="pl-PL" dirty="0"/>
              <a:t>Pulsar </a:t>
            </a:r>
            <a:r>
              <a:rPr lang="pl-PL" dirty="0" err="1"/>
              <a:t>Observations</a:t>
            </a:r>
            <a:endParaRPr lang="pl-PL" dirty="0"/>
          </a:p>
        </p:txBody>
      </p:sp>
      <p:sp>
        <p:nvSpPr>
          <p:cNvPr id="3" name="Symbol zastępczy zawartości 2">
            <a:extLst>
              <a:ext uri="{FF2B5EF4-FFF2-40B4-BE49-F238E27FC236}">
                <a16:creationId xmlns:a16="http://schemas.microsoft.com/office/drawing/2014/main" id="{59E8410F-DB60-B5E1-0F4F-D9526444044E}"/>
              </a:ext>
            </a:extLst>
          </p:cNvPr>
          <p:cNvSpPr>
            <a:spLocks noGrp="1"/>
          </p:cNvSpPr>
          <p:nvPr>
            <p:ph idx="1"/>
          </p:nvPr>
        </p:nvSpPr>
        <p:spPr/>
        <p:txBody>
          <a:bodyPr/>
          <a:lstStyle/>
          <a:p>
            <a:r>
              <a:rPr lang="pl-PL" dirty="0"/>
              <a:t>The </a:t>
            </a:r>
            <a:r>
              <a:rPr lang="pl-PL" dirty="0" err="1"/>
              <a:t>LuMP</a:t>
            </a:r>
            <a:r>
              <a:rPr lang="pl-PL" dirty="0"/>
              <a:t> software by GLOW</a:t>
            </a:r>
          </a:p>
          <a:p>
            <a:pPr marL="0" indent="0">
              <a:buNone/>
            </a:pPr>
            <a:r>
              <a:rPr lang="pl-PL" dirty="0"/>
              <a:t>    (</a:t>
            </a:r>
            <a:r>
              <a:rPr lang="pl-PL" dirty="0" err="1"/>
              <a:t>recording</a:t>
            </a:r>
            <a:r>
              <a:rPr lang="pl-PL" dirty="0"/>
              <a:t>)</a:t>
            </a:r>
          </a:p>
          <a:p>
            <a:r>
              <a:rPr lang="pl-PL" dirty="0"/>
              <a:t> The PSRCHIVE </a:t>
            </a:r>
            <a:r>
              <a:rPr lang="pl-PL" dirty="0" err="1"/>
              <a:t>package</a:t>
            </a:r>
            <a:r>
              <a:rPr lang="pl-PL" dirty="0"/>
              <a:t> (</a:t>
            </a:r>
            <a:r>
              <a:rPr lang="pl-PL" dirty="0" err="1"/>
              <a:t>analysis</a:t>
            </a:r>
            <a:r>
              <a:rPr lang="pl-PL" dirty="0"/>
              <a:t>)</a:t>
            </a:r>
          </a:p>
        </p:txBody>
      </p:sp>
      <p:pic>
        <p:nvPicPr>
          <p:cNvPr id="6" name="Obraz 5">
            <a:extLst>
              <a:ext uri="{FF2B5EF4-FFF2-40B4-BE49-F238E27FC236}">
                <a16:creationId xmlns:a16="http://schemas.microsoft.com/office/drawing/2014/main" id="{8A4FEC62-6518-3639-9D7A-B1B42B07E6A0}"/>
              </a:ext>
            </a:extLst>
          </p:cNvPr>
          <p:cNvPicPr>
            <a:picLocks noChangeAspect="1"/>
          </p:cNvPicPr>
          <p:nvPr/>
        </p:nvPicPr>
        <p:blipFill>
          <a:blip r:embed="rId2"/>
          <a:stretch>
            <a:fillRect/>
          </a:stretch>
        </p:blipFill>
        <p:spPr>
          <a:xfrm>
            <a:off x="6992468" y="1"/>
            <a:ext cx="5199531" cy="3466354"/>
          </a:xfrm>
          <a:prstGeom prst="rect">
            <a:avLst/>
          </a:prstGeom>
        </p:spPr>
      </p:pic>
      <p:pic>
        <p:nvPicPr>
          <p:cNvPr id="7" name="Obraz 6">
            <a:extLst>
              <a:ext uri="{FF2B5EF4-FFF2-40B4-BE49-F238E27FC236}">
                <a16:creationId xmlns:a16="http://schemas.microsoft.com/office/drawing/2014/main" id="{0C73DFAD-F9DC-5DE0-1D7B-C6D7A5F98BDB}"/>
              </a:ext>
            </a:extLst>
          </p:cNvPr>
          <p:cNvPicPr>
            <a:picLocks noChangeAspect="1"/>
          </p:cNvPicPr>
          <p:nvPr/>
        </p:nvPicPr>
        <p:blipFill>
          <a:blip r:embed="rId3"/>
          <a:stretch>
            <a:fillRect/>
          </a:stretch>
        </p:blipFill>
        <p:spPr>
          <a:xfrm>
            <a:off x="6992471" y="3391646"/>
            <a:ext cx="5199529" cy="3466353"/>
          </a:xfrm>
          <a:prstGeom prst="rect">
            <a:avLst/>
          </a:prstGeom>
        </p:spPr>
      </p:pic>
      <p:pic>
        <p:nvPicPr>
          <p:cNvPr id="4" name="Obraz 3">
            <a:extLst>
              <a:ext uri="{FF2B5EF4-FFF2-40B4-BE49-F238E27FC236}">
                <a16:creationId xmlns:a16="http://schemas.microsoft.com/office/drawing/2014/main" id="{D37424E2-1016-E1CC-F02A-EEF3A492E120}"/>
              </a:ext>
            </a:extLst>
          </p:cNvPr>
          <p:cNvPicPr>
            <a:picLocks noChangeAspect="1"/>
          </p:cNvPicPr>
          <p:nvPr/>
        </p:nvPicPr>
        <p:blipFill>
          <a:blip r:embed="rId4"/>
          <a:stretch>
            <a:fillRect/>
          </a:stretch>
        </p:blipFill>
        <p:spPr>
          <a:xfrm>
            <a:off x="191018" y="3571573"/>
            <a:ext cx="4381902" cy="3286426"/>
          </a:xfrm>
          <a:prstGeom prst="rect">
            <a:avLst/>
          </a:prstGeom>
        </p:spPr>
      </p:pic>
      <p:sp>
        <p:nvSpPr>
          <p:cNvPr id="5" name="Symbol zastępczy stopki 4">
            <a:extLst>
              <a:ext uri="{FF2B5EF4-FFF2-40B4-BE49-F238E27FC236}">
                <a16:creationId xmlns:a16="http://schemas.microsoft.com/office/drawing/2014/main" id="{FE77E1EA-053C-8F79-2F84-BED295D11C9B}"/>
              </a:ext>
            </a:extLst>
          </p:cNvPr>
          <p:cNvSpPr>
            <a:spLocks noGrp="1"/>
          </p:cNvSpPr>
          <p:nvPr>
            <p:ph type="ftr" sz="quarter" idx="11"/>
          </p:nvPr>
        </p:nvSpPr>
        <p:spPr/>
        <p:txBody>
          <a:bodyPr/>
          <a:lstStyle/>
          <a:p>
            <a:r>
              <a:rPr lang="pl-PL"/>
              <a:t>LOFAR Family Meeting 2025</a:t>
            </a:r>
          </a:p>
        </p:txBody>
      </p:sp>
      <p:sp>
        <p:nvSpPr>
          <p:cNvPr id="8" name="Symbol zastępczy numeru slajdu 7">
            <a:extLst>
              <a:ext uri="{FF2B5EF4-FFF2-40B4-BE49-F238E27FC236}">
                <a16:creationId xmlns:a16="http://schemas.microsoft.com/office/drawing/2014/main" id="{8CF48005-817E-4BA9-B2DC-C30EB27D1336}"/>
              </a:ext>
            </a:extLst>
          </p:cNvPr>
          <p:cNvSpPr>
            <a:spLocks noGrp="1"/>
          </p:cNvSpPr>
          <p:nvPr>
            <p:ph type="sldNum" sz="quarter" idx="12"/>
          </p:nvPr>
        </p:nvSpPr>
        <p:spPr/>
        <p:txBody>
          <a:bodyPr/>
          <a:lstStyle/>
          <a:p>
            <a:fld id="{D96A6B0C-43C5-4B01-92D0-C43D2991652F}" type="slidenum">
              <a:rPr lang="pl-PL" smtClean="0"/>
              <a:t>8</a:t>
            </a:fld>
            <a:endParaRPr lang="pl-PL"/>
          </a:p>
        </p:txBody>
      </p:sp>
    </p:spTree>
    <p:extLst>
      <p:ext uri="{BB962C8B-B14F-4D97-AF65-F5344CB8AC3E}">
        <p14:creationId xmlns:p14="http://schemas.microsoft.com/office/powerpoint/2010/main" val="48682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98321D1-252B-44EA-C41A-4D734A71BC00}"/>
              </a:ext>
            </a:extLst>
          </p:cNvPr>
          <p:cNvSpPr>
            <a:spLocks noGrp="1"/>
          </p:cNvSpPr>
          <p:nvPr>
            <p:ph type="title"/>
          </p:nvPr>
        </p:nvSpPr>
        <p:spPr>
          <a:xfrm>
            <a:off x="1389530" y="203930"/>
            <a:ext cx="10515600" cy="1325563"/>
          </a:xfrm>
        </p:spPr>
        <p:txBody>
          <a:bodyPr/>
          <a:lstStyle/>
          <a:p>
            <a:r>
              <a:rPr lang="pl-PL" dirty="0" err="1"/>
              <a:t>Dynamic</a:t>
            </a:r>
            <a:r>
              <a:rPr lang="pl-PL" dirty="0"/>
              <a:t> spectra </a:t>
            </a:r>
            <a:r>
              <a:rPr lang="pl-PL" dirty="0" err="1"/>
              <a:t>based</a:t>
            </a:r>
            <a:r>
              <a:rPr lang="pl-PL" dirty="0"/>
              <a:t> on S/N ratio</a:t>
            </a:r>
          </a:p>
        </p:txBody>
      </p:sp>
      <p:sp>
        <p:nvSpPr>
          <p:cNvPr id="3" name="Symbol zastępczy zawartości 2">
            <a:extLst>
              <a:ext uri="{FF2B5EF4-FFF2-40B4-BE49-F238E27FC236}">
                <a16:creationId xmlns:a16="http://schemas.microsoft.com/office/drawing/2014/main" id="{D017CB8F-273E-4673-9502-93EC1BEA0BF9}"/>
              </a:ext>
            </a:extLst>
          </p:cNvPr>
          <p:cNvSpPr>
            <a:spLocks noGrp="1"/>
          </p:cNvSpPr>
          <p:nvPr>
            <p:ph idx="1"/>
          </p:nvPr>
        </p:nvSpPr>
        <p:spPr>
          <a:xfrm>
            <a:off x="659758" y="1825625"/>
            <a:ext cx="5023412" cy="4351338"/>
          </a:xfrm>
        </p:spPr>
        <p:txBody>
          <a:bodyPr/>
          <a:lstStyle/>
          <a:p>
            <a:endParaRPr lang="pl-PL" dirty="0"/>
          </a:p>
          <a:p>
            <a:endParaRPr lang="pl-PL" dirty="0"/>
          </a:p>
          <a:p>
            <a:r>
              <a:rPr lang="pl-PL" sz="2000" dirty="0"/>
              <a:t>M</a:t>
            </a:r>
            <a:r>
              <a:rPr lang="en-US" sz="2000" dirty="0" err="1"/>
              <a:t>easurement</a:t>
            </a:r>
            <a:r>
              <a:rPr lang="pl-PL" sz="2000" dirty="0"/>
              <a:t>s</a:t>
            </a:r>
            <a:r>
              <a:rPr lang="en-US" sz="2000" dirty="0"/>
              <a:t> </a:t>
            </a:r>
            <a:r>
              <a:rPr lang="pl-PL" sz="2000" dirty="0" err="1"/>
              <a:t>are</a:t>
            </a:r>
            <a:r>
              <a:rPr lang="en-US" sz="2000" dirty="0"/>
              <a:t> performed for each channel</a:t>
            </a:r>
            <a:r>
              <a:rPr lang="pl-PL" sz="2000" dirty="0"/>
              <a:t>,</a:t>
            </a:r>
            <a:r>
              <a:rPr lang="en-US" sz="2000" dirty="0"/>
              <a:t> for pulses integrated over 10, 20 or 30 seconds.</a:t>
            </a:r>
            <a:endParaRPr lang="pl-PL" sz="2000" dirty="0"/>
          </a:p>
          <a:p>
            <a:endParaRPr lang="pl-PL" dirty="0"/>
          </a:p>
        </p:txBody>
      </p:sp>
      <p:pic>
        <p:nvPicPr>
          <p:cNvPr id="4" name="Obraz 3">
            <a:extLst>
              <a:ext uri="{FF2B5EF4-FFF2-40B4-BE49-F238E27FC236}">
                <a16:creationId xmlns:a16="http://schemas.microsoft.com/office/drawing/2014/main" id="{6EFE0745-6471-D82D-F5CC-ABB2EF7B8CD4}"/>
              </a:ext>
            </a:extLst>
          </p:cNvPr>
          <p:cNvPicPr>
            <a:picLocks noChangeAspect="1"/>
          </p:cNvPicPr>
          <p:nvPr/>
        </p:nvPicPr>
        <p:blipFill>
          <a:blip r:embed="rId2"/>
          <a:stretch>
            <a:fillRect/>
          </a:stretch>
        </p:blipFill>
        <p:spPr>
          <a:xfrm>
            <a:off x="2394336" y="1059742"/>
            <a:ext cx="10089754" cy="4176122"/>
          </a:xfrm>
          <a:prstGeom prst="rect">
            <a:avLst/>
          </a:prstGeom>
        </p:spPr>
      </p:pic>
      <p:pic>
        <p:nvPicPr>
          <p:cNvPr id="6" name="Obraz 5">
            <a:extLst>
              <a:ext uri="{FF2B5EF4-FFF2-40B4-BE49-F238E27FC236}">
                <a16:creationId xmlns:a16="http://schemas.microsoft.com/office/drawing/2014/main" id="{EB1C63E5-79F5-A1CF-924A-A1E191A5CD68}"/>
              </a:ext>
            </a:extLst>
          </p:cNvPr>
          <p:cNvPicPr>
            <a:picLocks noChangeAspect="1"/>
          </p:cNvPicPr>
          <p:nvPr/>
        </p:nvPicPr>
        <p:blipFill>
          <a:blip r:embed="rId3"/>
          <a:stretch>
            <a:fillRect/>
          </a:stretch>
        </p:blipFill>
        <p:spPr>
          <a:xfrm>
            <a:off x="248771" y="3719512"/>
            <a:ext cx="5638800" cy="2819400"/>
          </a:xfrm>
          <a:prstGeom prst="rect">
            <a:avLst/>
          </a:prstGeom>
        </p:spPr>
      </p:pic>
      <p:sp>
        <p:nvSpPr>
          <p:cNvPr id="5" name="Symbol zastępczy stopki 4">
            <a:extLst>
              <a:ext uri="{FF2B5EF4-FFF2-40B4-BE49-F238E27FC236}">
                <a16:creationId xmlns:a16="http://schemas.microsoft.com/office/drawing/2014/main" id="{5F20A225-6597-8AFD-996D-770CA77B09EA}"/>
              </a:ext>
            </a:extLst>
          </p:cNvPr>
          <p:cNvSpPr>
            <a:spLocks noGrp="1"/>
          </p:cNvSpPr>
          <p:nvPr>
            <p:ph type="ftr" sz="quarter" idx="11"/>
          </p:nvPr>
        </p:nvSpPr>
        <p:spPr/>
        <p:txBody>
          <a:bodyPr/>
          <a:lstStyle/>
          <a:p>
            <a:r>
              <a:rPr lang="pl-PL"/>
              <a:t>LOFAR Family Meeting 2025</a:t>
            </a:r>
          </a:p>
        </p:txBody>
      </p:sp>
      <p:sp>
        <p:nvSpPr>
          <p:cNvPr id="7" name="Symbol zastępczy numeru slajdu 6">
            <a:extLst>
              <a:ext uri="{FF2B5EF4-FFF2-40B4-BE49-F238E27FC236}">
                <a16:creationId xmlns:a16="http://schemas.microsoft.com/office/drawing/2014/main" id="{6E9D5145-8CED-1001-8BAD-91993F64C51D}"/>
              </a:ext>
            </a:extLst>
          </p:cNvPr>
          <p:cNvSpPr>
            <a:spLocks noGrp="1"/>
          </p:cNvSpPr>
          <p:nvPr>
            <p:ph type="sldNum" sz="quarter" idx="12"/>
          </p:nvPr>
        </p:nvSpPr>
        <p:spPr/>
        <p:txBody>
          <a:bodyPr/>
          <a:lstStyle/>
          <a:p>
            <a:fld id="{D96A6B0C-43C5-4B01-92D0-C43D2991652F}" type="slidenum">
              <a:rPr lang="pl-PL" smtClean="0"/>
              <a:t>9</a:t>
            </a:fld>
            <a:endParaRPr lang="pl-PL"/>
          </a:p>
        </p:txBody>
      </p:sp>
    </p:spTree>
    <p:extLst>
      <p:ext uri="{BB962C8B-B14F-4D97-AF65-F5344CB8AC3E}">
        <p14:creationId xmlns:p14="http://schemas.microsoft.com/office/powerpoint/2010/main" val="3225374246"/>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yw pakietu Office">
  <a:themeElements>
    <a:clrScheme name="Pakiet 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Pakiet 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1833</TotalTime>
  <Words>887</Words>
  <Application>Microsoft Office PowerPoint</Application>
  <PresentationFormat>Panoramiczny</PresentationFormat>
  <Paragraphs>107</Paragraphs>
  <Slides>21</Slides>
  <Notes>0</Notes>
  <HiddenSlides>0</HiddenSlides>
  <MMClips>1</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21</vt:i4>
      </vt:variant>
    </vt:vector>
  </HeadingPairs>
  <TitlesOfParts>
    <vt:vector size="29" baseType="lpstr">
      <vt:lpstr>Aptos</vt:lpstr>
      <vt:lpstr>Aptos Display</vt:lpstr>
      <vt:lpstr>Arial</vt:lpstr>
      <vt:lpstr>Calibri</vt:lpstr>
      <vt:lpstr>Cambria Math</vt:lpstr>
      <vt:lpstr>Times New Roman</vt:lpstr>
      <vt:lpstr>Motyw pakietu Office</vt:lpstr>
      <vt:lpstr>1_Motyw pakietu Office</vt:lpstr>
      <vt:lpstr> Periodic changes in the dynamic spectra of pulsars  as an effect of signal propagation through the ionosphere? </vt:lpstr>
      <vt:lpstr>Properties of pulsars</vt:lpstr>
      <vt:lpstr>Pulsar signals</vt:lpstr>
      <vt:lpstr>Prezentacja programu PowerPoint</vt:lpstr>
      <vt:lpstr>LOFAR and Ionosphere</vt:lpstr>
      <vt:lpstr>LOFAR and Ionosphere</vt:lpstr>
      <vt:lpstr>Ionospheric Scintillations</vt:lpstr>
      <vt:lpstr>Pulsar Observations</vt:lpstr>
      <vt:lpstr>Dynamic spectra based on S/N ratio</vt:lpstr>
      <vt:lpstr>J0332+5434   P - 0.7145 s</vt:lpstr>
      <vt:lpstr>J1509+5531 P - 0.7397 s</vt:lpstr>
      <vt:lpstr>Dynamic spectra of J1921+2153</vt:lpstr>
      <vt:lpstr>Dynamic spectra of J1921+2153</vt:lpstr>
      <vt:lpstr>Variability in Pulsar Dynamic Spectra </vt:lpstr>
      <vt:lpstr>Resonant AGW-TID excitations in the Atmosphere-Ionosphere  </vt:lpstr>
      <vt:lpstr>Acoustic Gravity Wave (AGW) in the thermosphere /F region of the ionosphere in the presence of inhomogeneous wind  </vt:lpstr>
      <vt:lpstr>J1921+2153 Bałdy</vt:lpstr>
      <vt:lpstr>J1921+2153 Łazy</vt:lpstr>
      <vt:lpstr>Prezentacja programu PowerPoint</vt:lpstr>
      <vt:lpstr>Prezentacja programu PowerPoint</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Leszek Błaszkiewicz</dc:creator>
  <cp:lastModifiedBy>Leszek Błaszkiewicz</cp:lastModifiedBy>
  <cp:revision>47</cp:revision>
  <dcterms:created xsi:type="dcterms:W3CDTF">2025-08-06T10:13:04Z</dcterms:created>
  <dcterms:modified xsi:type="dcterms:W3CDTF">2025-09-19T10:05:35Z</dcterms:modified>
</cp:coreProperties>
</file>