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6858000" cy="9144000"/>
  <p:embeddedFontLst>
    <p:embeddedFont>
      <p:font typeface="EB Garamond SemiBold"/>
      <p:regular r:id="rId35"/>
      <p:bold r:id="rId36"/>
      <p:italic r:id="rId37"/>
      <p:boldItalic r:id="rId38"/>
    </p:embeddedFont>
    <p:embeddedFont>
      <p:font typeface="EB Garamond"/>
      <p:regular r:id="rId39"/>
      <p:bold r:id="rId40"/>
      <p:italic r:id="rId41"/>
      <p:boldItalic r:id="rId42"/>
    </p:embeddedFont>
    <p:embeddedFont>
      <p:font typeface="Gill Sans"/>
      <p:regular r:id="rId43"/>
      <p:bold r:id="rId44"/>
    </p:embeddedFont>
    <p:embeddedFont>
      <p:font typeface="Century Gothic"/>
      <p:regular r:id="rId45"/>
      <p:bold r:id="rId46"/>
      <p:italic r:id="rId47"/>
      <p:boldItalic r:id="rId48"/>
    </p:embeddedFont>
    <p:embeddedFont>
      <p:font typeface="Open Sans"/>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43AE239-4AC9-436E-B6C4-25929494095F}">
  <a:tblStyle styleId="{743AE239-4AC9-436E-B6C4-25929494095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EBGaramond-bold.fntdata"/><Relationship Id="rId42" Type="http://schemas.openxmlformats.org/officeDocument/2006/relationships/font" Target="fonts/EBGaramond-boldItalic.fntdata"/><Relationship Id="rId41" Type="http://schemas.openxmlformats.org/officeDocument/2006/relationships/font" Target="fonts/EBGaramond-italic.fntdata"/><Relationship Id="rId44" Type="http://schemas.openxmlformats.org/officeDocument/2006/relationships/font" Target="fonts/GillSans-bold.fntdata"/><Relationship Id="rId43" Type="http://schemas.openxmlformats.org/officeDocument/2006/relationships/font" Target="fonts/GillSans-regular.fntdata"/><Relationship Id="rId46" Type="http://schemas.openxmlformats.org/officeDocument/2006/relationships/font" Target="fonts/CenturyGothic-bold.fntdata"/><Relationship Id="rId45" Type="http://schemas.openxmlformats.org/officeDocument/2006/relationships/font" Target="fonts/CenturyGothic-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CenturyGothic-boldItalic.fntdata"/><Relationship Id="rId47" Type="http://schemas.openxmlformats.org/officeDocument/2006/relationships/font" Target="fonts/CenturyGothic-italic.fntdata"/><Relationship Id="rId49" Type="http://schemas.openxmlformats.org/officeDocument/2006/relationships/font" Target="fonts/OpenSans-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EBGaramondSemiBold-regular.fntdata"/><Relationship Id="rId34" Type="http://schemas.openxmlformats.org/officeDocument/2006/relationships/slide" Target="slides/slide28.xml"/><Relationship Id="rId37" Type="http://schemas.openxmlformats.org/officeDocument/2006/relationships/font" Target="fonts/EBGaramondSemiBold-italic.fntdata"/><Relationship Id="rId36" Type="http://schemas.openxmlformats.org/officeDocument/2006/relationships/font" Target="fonts/EBGaramondSemiBold-bold.fntdata"/><Relationship Id="rId39" Type="http://schemas.openxmlformats.org/officeDocument/2006/relationships/font" Target="fonts/EBGaramond-regular.fntdata"/><Relationship Id="rId38" Type="http://schemas.openxmlformats.org/officeDocument/2006/relationships/font" Target="fonts/EBGaramondSemiBold-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penSans-italic.fntdata"/><Relationship Id="rId50" Type="http://schemas.openxmlformats.org/officeDocument/2006/relationships/font" Target="fonts/OpenSans-bold.fntdata"/><Relationship Id="rId52" Type="http://schemas.openxmlformats.org/officeDocument/2006/relationships/font" Target="fonts/OpenSans-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81e203ec6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81e203ec6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81e203ec6e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81e203ec6e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81e203ec6e_0_5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381e203ec6e_0_5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g381e203ec6e_0_5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81e203ec6e_0_8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381e203ec6e_0_8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81e203ec6e_0_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381e203ec6e_0_8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81e203ec6e_0_8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381e203ec6e_0_8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81e203ec6e_0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81e203ec6e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81e203ec6e_0_9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81e203ec6e_0_9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81e203ec6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81e203ec6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81e203ec6e_0_10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81e203ec6e_0_1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81e203ec6e_0_7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g381e203ec6e_0_7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g381e203ec6e_0_7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81e203ec6e_0_7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g381e203ec6e_0_7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g381e203ec6e_0_7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81e203ec6e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81e203ec6e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81e203ec6e_0_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81e203ec6e_0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81e203ec6e_0_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381e203ec6e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81e203ec6e_0_6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81e203ec6e_0_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81e203ec6e_0_10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381e203ec6e_0_10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g381e203ec6e_0_10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81e203ec6e_0_10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
        <p:nvSpPr>
          <p:cNvPr id="487" name="Google Shape;487;g381e203ec6e_0_10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488" name="Google Shape;488;g381e203ec6e_0_1064:notes"/>
          <p:cNvSpPr txBox="1"/>
          <p:nvPr>
            <p:ph idx="1" type="body"/>
          </p:nvPr>
        </p:nvSpPr>
        <p:spPr>
          <a:xfrm>
            <a:off x="974724" y="4560887"/>
            <a:ext cx="5361000" cy="44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81e203ec6e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81e203ec6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81e203ec6e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81e203ec6e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81e203ec6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81e203ec6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81e203ec6e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81e203ec6e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81e203ec6e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81e203ec6e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81e203ec6e_0_316:notes"/>
          <p:cNvSpPr/>
          <p:nvPr>
            <p:ph idx="2" type="sldImg"/>
          </p:nvPr>
        </p:nvSpPr>
        <p:spPr>
          <a:xfrm>
            <a:off x="426022" y="1143550"/>
            <a:ext cx="6006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381e203ec6e_0_316:notes"/>
          <p:cNvSpPr txBox="1"/>
          <p:nvPr>
            <p:ph idx="1" type="body"/>
          </p:nvPr>
        </p:nvSpPr>
        <p:spPr>
          <a:xfrm>
            <a:off x="685801" y="4400556"/>
            <a:ext cx="5486400" cy="3600600"/>
          </a:xfrm>
          <a:prstGeom prst="rect">
            <a:avLst/>
          </a:prstGeom>
          <a:noFill/>
          <a:ln>
            <a:noFill/>
          </a:ln>
        </p:spPr>
        <p:txBody>
          <a:bodyPr anchorCtr="0" anchor="t" bIns="45625" lIns="91275" spcFirstLastPara="1" rIns="91275" wrap="square" tIns="45625">
            <a:noAutofit/>
          </a:bodyPr>
          <a:lstStyle/>
          <a:p>
            <a:pPr indent="0" lvl="0" marL="0" marR="0" rtl="0" algn="l">
              <a:lnSpc>
                <a:spcPct val="100000"/>
              </a:lnSpc>
              <a:spcBef>
                <a:spcPts val="0"/>
              </a:spcBef>
              <a:spcAft>
                <a:spcPts val="0"/>
              </a:spcAft>
              <a:buClr>
                <a:schemeClr val="dk1"/>
              </a:buClr>
              <a:buSzPts val="1000"/>
              <a:buFont typeface="Calibri"/>
              <a:buNone/>
            </a:pPr>
            <a:r>
              <a:t/>
            </a:r>
            <a:endParaRPr sz="1000">
              <a:latin typeface="Arial"/>
              <a:ea typeface="Arial"/>
              <a:cs typeface="Arial"/>
              <a:sym typeface="Arial"/>
            </a:endParaRPr>
          </a:p>
        </p:txBody>
      </p:sp>
      <p:sp>
        <p:nvSpPr>
          <p:cNvPr id="185" name="Google Shape;185;g381e203ec6e_0_316:notes"/>
          <p:cNvSpPr txBox="1"/>
          <p:nvPr>
            <p:ph idx="12" type="sldNum"/>
          </p:nvPr>
        </p:nvSpPr>
        <p:spPr>
          <a:xfrm>
            <a:off x="3884613" y="8685225"/>
            <a:ext cx="2971800" cy="458700"/>
          </a:xfrm>
          <a:prstGeom prst="rect">
            <a:avLst/>
          </a:prstGeom>
          <a:noFill/>
          <a:ln>
            <a:noFill/>
          </a:ln>
        </p:spPr>
        <p:txBody>
          <a:bodyPr anchorCtr="0" anchor="b" bIns="45625" lIns="91275" spcFirstLastPara="1" rIns="91275" wrap="square" tIns="456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81e203ec6e_0_332:notes"/>
          <p:cNvSpPr/>
          <p:nvPr>
            <p:ph idx="2" type="sldImg"/>
          </p:nvPr>
        </p:nvSpPr>
        <p:spPr>
          <a:xfrm>
            <a:off x="426022" y="1143550"/>
            <a:ext cx="6006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381e203ec6e_0_332:notes"/>
          <p:cNvSpPr txBox="1"/>
          <p:nvPr>
            <p:ph idx="1" type="body"/>
          </p:nvPr>
        </p:nvSpPr>
        <p:spPr>
          <a:xfrm>
            <a:off x="685801" y="4400556"/>
            <a:ext cx="5486400" cy="3600600"/>
          </a:xfrm>
          <a:prstGeom prst="rect">
            <a:avLst/>
          </a:prstGeom>
          <a:noFill/>
          <a:ln>
            <a:noFill/>
          </a:ln>
        </p:spPr>
        <p:txBody>
          <a:bodyPr anchorCtr="0" anchor="t" bIns="45625" lIns="91275" spcFirstLastPara="1" rIns="91275" wrap="square" tIns="45625">
            <a:noAutofit/>
          </a:bodyPr>
          <a:lstStyle/>
          <a:p>
            <a:pPr indent="0" lvl="0" marL="0" marR="0" rtl="0" algn="l">
              <a:lnSpc>
                <a:spcPct val="100000"/>
              </a:lnSpc>
              <a:spcBef>
                <a:spcPts val="0"/>
              </a:spcBef>
              <a:spcAft>
                <a:spcPts val="0"/>
              </a:spcAft>
              <a:buClr>
                <a:schemeClr val="dk1"/>
              </a:buClr>
              <a:buSzPts val="1000"/>
              <a:buFont typeface="Calibri"/>
              <a:buNone/>
            </a:pPr>
            <a:r>
              <a:t/>
            </a:r>
            <a:endParaRPr sz="1000">
              <a:latin typeface="Arial"/>
              <a:ea typeface="Arial"/>
              <a:cs typeface="Arial"/>
              <a:sym typeface="Arial"/>
            </a:endParaRPr>
          </a:p>
        </p:txBody>
      </p:sp>
      <p:sp>
        <p:nvSpPr>
          <p:cNvPr id="202" name="Google Shape;202;g381e203ec6e_0_332:notes"/>
          <p:cNvSpPr txBox="1"/>
          <p:nvPr>
            <p:ph idx="12" type="sldNum"/>
          </p:nvPr>
        </p:nvSpPr>
        <p:spPr>
          <a:xfrm>
            <a:off x="3884613" y="8685225"/>
            <a:ext cx="2971800" cy="458700"/>
          </a:xfrm>
          <a:prstGeom prst="rect">
            <a:avLst/>
          </a:prstGeom>
          <a:noFill/>
          <a:ln>
            <a:noFill/>
          </a:ln>
        </p:spPr>
        <p:txBody>
          <a:bodyPr anchorCtr="0" anchor="b" bIns="45625" lIns="91275" spcFirstLastPara="1" rIns="91275" wrap="square" tIns="456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81e203ec6e_0_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381e203ec6e_0_4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The above synopsis from left to right top slides:</a:t>
            </a:r>
            <a:r>
              <a:rPr lang="en"/>
              <a:t> </a:t>
            </a:r>
            <a:endParaRPr/>
          </a:p>
          <a:p>
            <a:pPr indent="0" lvl="0" marL="0" rtl="0" algn="l">
              <a:spcBef>
                <a:spcPts val="0"/>
              </a:spcBef>
              <a:spcAft>
                <a:spcPts val="0"/>
              </a:spcAft>
              <a:buNone/>
            </a:pPr>
            <a:r>
              <a:rPr lang="en"/>
              <a:t>The Polarimeter to Unify the Corona and Heliosphere (PUNCH) Near Field Imager (NFI) near first light coronagraph images of a halo CMEat the time indicated. PUNCH Wide Field Imager (WFI) image of the CME ~12 hours later. The view of the same CME in skymaps of g-level and velocity 3 days later as it reached 1 AU as observed in the combined ISEE-UK Chilbolton LOFAR array systems.</a:t>
            </a:r>
            <a:endParaRPr/>
          </a:p>
          <a:p>
            <a:pPr indent="0" lvl="0" marL="0" rtl="0" algn="l">
              <a:spcBef>
                <a:spcPts val="0"/>
              </a:spcBef>
              <a:spcAft>
                <a:spcPts val="0"/>
              </a:spcAft>
              <a:buNone/>
            </a:pPr>
            <a:r>
              <a:rPr b="1" lang="en"/>
              <a:t>Left to Right bottom slides:</a:t>
            </a:r>
            <a:endParaRPr/>
          </a:p>
          <a:p>
            <a:pPr indent="0" lvl="0" marL="0" rtl="0" algn="l">
              <a:spcBef>
                <a:spcPts val="0"/>
              </a:spcBef>
              <a:spcAft>
                <a:spcPts val="0"/>
              </a:spcAft>
              <a:buNone/>
            </a:pPr>
            <a:r>
              <a:rPr b="0" lang="en"/>
              <a:t>A 27-day long timeseries of density from combined IPS data set at Earth compared with ACE data with an arrow showing the time of the CME Earth arrival. Cuts through the same volume that made the skymap images as a Density Ecliptic Cut. A Density Cut through Earth’s meridian. Velocity ecliptic and meridional cuts. The CME density traveled mostly north of Earth for this event, and perhaps high velocity from an earlier event proceeded this later CME.</a:t>
            </a:r>
            <a:endParaRPr b="0"/>
          </a:p>
          <a:p>
            <a:pPr indent="0" lvl="0" marL="0" rtl="0" algn="l">
              <a:spcBef>
                <a:spcPts val="0"/>
              </a:spcBef>
              <a:spcAft>
                <a:spcPts val="0"/>
              </a:spcAft>
              <a:buNone/>
            </a:pPr>
            <a:r>
              <a:t/>
            </a:r>
            <a:endParaRPr b="0"/>
          </a:p>
          <a:p>
            <a:pPr indent="0" lvl="0" marL="0" rtl="0" algn="l">
              <a:spcBef>
                <a:spcPts val="0"/>
              </a:spcBef>
              <a:spcAft>
                <a:spcPts val="0"/>
              </a:spcAft>
              <a:buNone/>
            </a:pPr>
            <a:r>
              <a:t/>
            </a:r>
            <a:endParaRPr b="0"/>
          </a:p>
        </p:txBody>
      </p:sp>
      <p:sp>
        <p:nvSpPr>
          <p:cNvPr id="213" name="Google Shape;213;g381e203ec6e_0_4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81e203ec6e_0_7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381e203ec6e_0_7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g381e203ec6e_0_7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lt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13"/>
          <p:cNvSpPr txBox="1"/>
          <p:nvPr>
            <p:ph idx="1" type="body"/>
          </p:nvPr>
        </p:nvSpPr>
        <p:spPr>
          <a:xfrm>
            <a:off x="457200" y="1200151"/>
            <a:ext cx="8229600" cy="3394500"/>
          </a:xfrm>
          <a:prstGeom prst="rect">
            <a:avLst/>
          </a:prstGeom>
          <a:noFill/>
          <a:ln>
            <a:noFill/>
          </a:ln>
        </p:spPr>
        <p:txBody>
          <a:bodyPr anchorCtr="0" anchor="t" bIns="34275" lIns="68575" spcFirstLastPara="1" rIns="68575" wrap="square" tIns="34275">
            <a:normAutofit/>
          </a:bodyPr>
          <a:lstStyle>
            <a:lvl1pPr indent="-317500" lvl="0" marL="457200" algn="l">
              <a:spcBef>
                <a:spcPts val="300"/>
              </a:spcBef>
              <a:spcAft>
                <a:spcPts val="0"/>
              </a:spcAft>
              <a:buClr>
                <a:schemeClr val="lt1"/>
              </a:buClr>
              <a:buSzPts val="1400"/>
              <a:buChar char="●"/>
              <a:defRPr/>
            </a:lvl1pPr>
            <a:lvl2pPr indent="-317500" lvl="1" marL="914400" algn="l">
              <a:spcBef>
                <a:spcPts val="1200"/>
              </a:spcBef>
              <a:spcAft>
                <a:spcPts val="0"/>
              </a:spcAft>
              <a:buClr>
                <a:schemeClr val="lt1"/>
              </a:buClr>
              <a:buSzPts val="1400"/>
              <a:buChar char="○"/>
              <a:defRPr/>
            </a:lvl2pPr>
            <a:lvl3pPr indent="-317500" lvl="2" marL="1371600" algn="l">
              <a:spcBef>
                <a:spcPts val="1200"/>
              </a:spcBef>
              <a:spcAft>
                <a:spcPts val="0"/>
              </a:spcAft>
              <a:buClr>
                <a:schemeClr val="lt1"/>
              </a:buClr>
              <a:buSzPts val="1400"/>
              <a:buChar char="■"/>
              <a:defRPr/>
            </a:lvl3pPr>
            <a:lvl4pPr indent="-317500" lvl="3" marL="1828800" algn="l">
              <a:spcBef>
                <a:spcPts val="1200"/>
              </a:spcBef>
              <a:spcAft>
                <a:spcPts val="0"/>
              </a:spcAft>
              <a:buClr>
                <a:schemeClr val="lt1"/>
              </a:buClr>
              <a:buSzPts val="1400"/>
              <a:buChar char="●"/>
              <a:defRPr/>
            </a:lvl4pPr>
            <a:lvl5pPr indent="-317500" lvl="4" marL="2286000" algn="l">
              <a:spcBef>
                <a:spcPts val="1200"/>
              </a:spcBef>
              <a:spcAft>
                <a:spcPts val="0"/>
              </a:spcAft>
              <a:buClr>
                <a:schemeClr val="lt1"/>
              </a:buClr>
              <a:buSzPts val="1400"/>
              <a:buChar char="○"/>
              <a:defRPr/>
            </a:lvl5pPr>
            <a:lvl6pPr indent="-317500" lvl="5" marL="2743200" algn="l">
              <a:spcBef>
                <a:spcPts val="1200"/>
              </a:spcBef>
              <a:spcAft>
                <a:spcPts val="0"/>
              </a:spcAft>
              <a:buClr>
                <a:schemeClr val="lt1"/>
              </a:buClr>
              <a:buSzPts val="1400"/>
              <a:buChar char="■"/>
              <a:defRPr/>
            </a:lvl6pPr>
            <a:lvl7pPr indent="-317500" lvl="6" marL="3200400" algn="l">
              <a:spcBef>
                <a:spcPts val="1200"/>
              </a:spcBef>
              <a:spcAft>
                <a:spcPts val="0"/>
              </a:spcAft>
              <a:buClr>
                <a:schemeClr val="lt1"/>
              </a:buClr>
              <a:buSzPts val="1400"/>
              <a:buChar char="●"/>
              <a:defRPr/>
            </a:lvl7pPr>
            <a:lvl8pPr indent="-317500" lvl="7" marL="3657600" algn="l">
              <a:spcBef>
                <a:spcPts val="1200"/>
              </a:spcBef>
              <a:spcAft>
                <a:spcPts val="0"/>
              </a:spcAft>
              <a:buClr>
                <a:schemeClr val="lt1"/>
              </a:buClr>
              <a:buSzPts val="1400"/>
              <a:buChar char="○"/>
              <a:defRPr/>
            </a:lvl8pPr>
            <a:lvl9pPr indent="-317500" lvl="8" marL="4114800" algn="l">
              <a:spcBef>
                <a:spcPts val="1200"/>
              </a:spcBef>
              <a:spcAft>
                <a:spcPts val="1200"/>
              </a:spcAft>
              <a:buClr>
                <a:schemeClr val="lt1"/>
              </a:buClr>
              <a:buSzPts val="1400"/>
              <a:buChar char="■"/>
              <a:defRPr/>
            </a:lvl9pPr>
          </a:lstStyle>
          <a:p/>
        </p:txBody>
      </p:sp>
      <p:sp>
        <p:nvSpPr>
          <p:cNvPr id="53" name="Google Shape;53;p13"/>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4" name="Google Shape;54;p13"/>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5" name="Google Shape;55;p13"/>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6" name="Shape 56"/>
        <p:cNvGrpSpPr/>
        <p:nvPr/>
      </p:nvGrpSpPr>
      <p:grpSpPr>
        <a:xfrm>
          <a:off x="0" y="0"/>
          <a:ext cx="0" cy="0"/>
          <a:chOff x="0" y="0"/>
          <a:chExt cx="0" cy="0"/>
        </a:xfrm>
      </p:grpSpPr>
      <p:sp>
        <p:nvSpPr>
          <p:cNvPr id="57" name="Google Shape;57;p14"/>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8" name="Google Shape;58;p14"/>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1200"/>
              </a:spcBef>
              <a:spcAft>
                <a:spcPts val="0"/>
              </a:spcAft>
              <a:buClr>
                <a:srgbClr val="888888"/>
              </a:buClr>
              <a:buSzPts val="1500"/>
              <a:buNone/>
              <a:defRPr sz="1500">
                <a:solidFill>
                  <a:srgbClr val="888888"/>
                </a:solidFill>
              </a:defRPr>
            </a:lvl2pPr>
            <a:lvl3pPr indent="-228600" lvl="2" marL="1371600" algn="l">
              <a:lnSpc>
                <a:spcPct val="90000"/>
              </a:lnSpc>
              <a:spcBef>
                <a:spcPts val="1200"/>
              </a:spcBef>
              <a:spcAft>
                <a:spcPts val="0"/>
              </a:spcAft>
              <a:buClr>
                <a:srgbClr val="888888"/>
              </a:buClr>
              <a:buSzPts val="1400"/>
              <a:buNone/>
              <a:defRPr sz="1400">
                <a:solidFill>
                  <a:srgbClr val="888888"/>
                </a:solidFill>
              </a:defRPr>
            </a:lvl3pPr>
            <a:lvl4pPr indent="-228600" lvl="3" marL="1828800" algn="l">
              <a:lnSpc>
                <a:spcPct val="90000"/>
              </a:lnSpc>
              <a:spcBef>
                <a:spcPts val="1200"/>
              </a:spcBef>
              <a:spcAft>
                <a:spcPts val="0"/>
              </a:spcAft>
              <a:buClr>
                <a:srgbClr val="888888"/>
              </a:buClr>
              <a:buSzPts val="1200"/>
              <a:buNone/>
              <a:defRPr sz="1200">
                <a:solidFill>
                  <a:srgbClr val="888888"/>
                </a:solidFill>
              </a:defRPr>
            </a:lvl4pPr>
            <a:lvl5pPr indent="-228600" lvl="4" marL="2286000" algn="l">
              <a:lnSpc>
                <a:spcPct val="90000"/>
              </a:lnSpc>
              <a:spcBef>
                <a:spcPts val="1200"/>
              </a:spcBef>
              <a:spcAft>
                <a:spcPts val="0"/>
              </a:spcAft>
              <a:buClr>
                <a:srgbClr val="888888"/>
              </a:buClr>
              <a:buSzPts val="1200"/>
              <a:buNone/>
              <a:defRPr sz="1200">
                <a:solidFill>
                  <a:srgbClr val="888888"/>
                </a:solidFill>
              </a:defRPr>
            </a:lvl5pPr>
            <a:lvl6pPr indent="-228600" lvl="5" marL="2743200" algn="l">
              <a:lnSpc>
                <a:spcPct val="90000"/>
              </a:lnSpc>
              <a:spcBef>
                <a:spcPts val="1200"/>
              </a:spcBef>
              <a:spcAft>
                <a:spcPts val="0"/>
              </a:spcAft>
              <a:buClr>
                <a:srgbClr val="888888"/>
              </a:buClr>
              <a:buSzPts val="1200"/>
              <a:buNone/>
              <a:defRPr sz="1200">
                <a:solidFill>
                  <a:srgbClr val="888888"/>
                </a:solidFill>
              </a:defRPr>
            </a:lvl6pPr>
            <a:lvl7pPr indent="-228600" lvl="6" marL="3200400" algn="l">
              <a:lnSpc>
                <a:spcPct val="90000"/>
              </a:lnSpc>
              <a:spcBef>
                <a:spcPts val="1200"/>
              </a:spcBef>
              <a:spcAft>
                <a:spcPts val="0"/>
              </a:spcAft>
              <a:buClr>
                <a:srgbClr val="888888"/>
              </a:buClr>
              <a:buSzPts val="1200"/>
              <a:buNone/>
              <a:defRPr sz="1200">
                <a:solidFill>
                  <a:srgbClr val="888888"/>
                </a:solidFill>
              </a:defRPr>
            </a:lvl7pPr>
            <a:lvl8pPr indent="-228600" lvl="7" marL="3657600" algn="l">
              <a:lnSpc>
                <a:spcPct val="90000"/>
              </a:lnSpc>
              <a:spcBef>
                <a:spcPts val="1200"/>
              </a:spcBef>
              <a:spcAft>
                <a:spcPts val="0"/>
              </a:spcAft>
              <a:buClr>
                <a:srgbClr val="888888"/>
              </a:buClr>
              <a:buSzPts val="1200"/>
              <a:buNone/>
              <a:defRPr sz="1200">
                <a:solidFill>
                  <a:srgbClr val="888888"/>
                </a:solidFill>
              </a:defRPr>
            </a:lvl8pPr>
            <a:lvl9pPr indent="-228600" lvl="8" marL="4114800" algn="l">
              <a:lnSpc>
                <a:spcPct val="90000"/>
              </a:lnSpc>
              <a:spcBef>
                <a:spcPts val="1200"/>
              </a:spcBef>
              <a:spcAft>
                <a:spcPts val="1200"/>
              </a:spcAft>
              <a:buClr>
                <a:srgbClr val="888888"/>
              </a:buClr>
              <a:buSzPts val="1200"/>
              <a:buNone/>
              <a:defRPr sz="1200">
                <a:solidFill>
                  <a:srgbClr val="888888"/>
                </a:solidFill>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68" name="Shape 68"/>
        <p:cNvGrpSpPr/>
        <p:nvPr/>
      </p:nvGrpSpPr>
      <p:grpSpPr>
        <a:xfrm>
          <a:off x="0" y="0"/>
          <a:ext cx="0" cy="0"/>
          <a:chOff x="0" y="0"/>
          <a:chExt cx="0" cy="0"/>
        </a:xfrm>
      </p:grpSpPr>
      <p:sp>
        <p:nvSpPr>
          <p:cNvPr id="69" name="Google Shape;69;p1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 name="Google Shape;70;p1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71" name="Google Shape;71;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Google Shape;72;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Google Shape;73;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74" name="Shape 74"/>
        <p:cNvGrpSpPr/>
        <p:nvPr/>
      </p:nvGrpSpPr>
      <p:grpSpPr>
        <a:xfrm>
          <a:off x="0" y="0"/>
          <a:ext cx="0" cy="0"/>
          <a:chOff x="0" y="0"/>
          <a:chExt cx="0" cy="0"/>
        </a:xfrm>
      </p:grpSpPr>
      <p:sp>
        <p:nvSpPr>
          <p:cNvPr id="75" name="Google Shape;75;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6" name="Google Shape;76;p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 name="Google Shape;77;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 name="Google Shape;78;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9" name="Google Shape;79;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80" name="Shape 80"/>
        <p:cNvGrpSpPr/>
        <p:nvPr/>
      </p:nvGrpSpPr>
      <p:grpSpPr>
        <a:xfrm>
          <a:off x="0" y="0"/>
          <a:ext cx="0" cy="0"/>
          <a:chOff x="0" y="0"/>
          <a:chExt cx="0" cy="0"/>
        </a:xfrm>
      </p:grpSpPr>
      <p:sp>
        <p:nvSpPr>
          <p:cNvPr id="81" name="Google Shape;81;p1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2" name="Google Shape;82;p1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83" name="Google Shape;83;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4" name="Google Shape;84;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5" name="Google Shape;85;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86" name="Shape 86"/>
        <p:cNvGrpSpPr/>
        <p:nvPr/>
      </p:nvGrpSpPr>
      <p:grpSpPr>
        <a:xfrm>
          <a:off x="0" y="0"/>
          <a:ext cx="0" cy="0"/>
          <a:chOff x="0" y="0"/>
          <a:chExt cx="0" cy="0"/>
        </a:xfrm>
      </p:grpSpPr>
      <p:sp>
        <p:nvSpPr>
          <p:cNvPr id="87" name="Google Shape;87;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8" name="Google Shape;88;p1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 name="Google Shape;89;p1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 name="Google Shape;90;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1" name="Google Shape;91;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2" name="Google Shape;92;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93" name="Shape 93"/>
        <p:cNvGrpSpPr/>
        <p:nvPr/>
      </p:nvGrpSpPr>
      <p:grpSpPr>
        <a:xfrm>
          <a:off x="0" y="0"/>
          <a:ext cx="0" cy="0"/>
          <a:chOff x="0" y="0"/>
          <a:chExt cx="0" cy="0"/>
        </a:xfrm>
      </p:grpSpPr>
      <p:sp>
        <p:nvSpPr>
          <p:cNvPr id="94" name="Google Shape;94;p2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5" name="Google Shape;95;p2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6" name="Google Shape;96;p2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7" name="Google Shape;97;p2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8" name="Google Shape;98;p2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 name="Google Shape;99;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0" name="Google Shape;100;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102" name="Shape 102"/>
        <p:cNvGrpSpPr/>
        <p:nvPr/>
      </p:nvGrpSpPr>
      <p:grpSpPr>
        <a:xfrm>
          <a:off x="0" y="0"/>
          <a:ext cx="0" cy="0"/>
          <a:chOff x="0" y="0"/>
          <a:chExt cx="0" cy="0"/>
        </a:xfrm>
      </p:grpSpPr>
      <p:sp>
        <p:nvSpPr>
          <p:cNvPr id="103" name="Google Shape;103;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4" name="Google Shape;104;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5" name="Google Shape;105;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6" name="Google Shape;106;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107" name="Shape 107"/>
        <p:cNvGrpSpPr/>
        <p:nvPr/>
      </p:nvGrpSpPr>
      <p:grpSpPr>
        <a:xfrm>
          <a:off x="0" y="0"/>
          <a:ext cx="0" cy="0"/>
          <a:chOff x="0" y="0"/>
          <a:chExt cx="0" cy="0"/>
        </a:xfrm>
      </p:grpSpPr>
      <p:sp>
        <p:nvSpPr>
          <p:cNvPr id="108" name="Google Shape;108;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9" name="Google Shape;109;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0" name="Google Shape;110;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111" name="Shape 111"/>
        <p:cNvGrpSpPr/>
        <p:nvPr/>
      </p:nvGrpSpPr>
      <p:grpSpPr>
        <a:xfrm>
          <a:off x="0" y="0"/>
          <a:ext cx="0" cy="0"/>
          <a:chOff x="0" y="0"/>
          <a:chExt cx="0" cy="0"/>
        </a:xfrm>
      </p:grpSpPr>
      <p:sp>
        <p:nvSpPr>
          <p:cNvPr id="112" name="Google Shape;112;p2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3" name="Google Shape;113;p2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14" name="Google Shape;114;p2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5" name="Google Shape;115;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6" name="Google Shape;116;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7" name="Google Shape;117;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118" name="Shape 118"/>
        <p:cNvGrpSpPr/>
        <p:nvPr/>
      </p:nvGrpSpPr>
      <p:grpSpPr>
        <a:xfrm>
          <a:off x="0" y="0"/>
          <a:ext cx="0" cy="0"/>
          <a:chOff x="0" y="0"/>
          <a:chExt cx="0" cy="0"/>
        </a:xfrm>
      </p:grpSpPr>
      <p:sp>
        <p:nvSpPr>
          <p:cNvPr id="119" name="Google Shape;119;p2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0" name="Google Shape;120;p24"/>
          <p:cNvSpPr/>
          <p:nvPr>
            <p:ph idx="2" type="pic"/>
          </p:nvPr>
        </p:nvSpPr>
        <p:spPr>
          <a:xfrm>
            <a:off x="3887391" y="740569"/>
            <a:ext cx="4629300" cy="3655200"/>
          </a:xfrm>
          <a:prstGeom prst="rect">
            <a:avLst/>
          </a:prstGeom>
          <a:noFill/>
          <a:ln>
            <a:noFill/>
          </a:ln>
        </p:spPr>
      </p:sp>
      <p:sp>
        <p:nvSpPr>
          <p:cNvPr id="121" name="Google Shape;121;p2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125" name="Shape 125"/>
        <p:cNvGrpSpPr/>
        <p:nvPr/>
      </p:nvGrpSpPr>
      <p:grpSpPr>
        <a:xfrm>
          <a:off x="0" y="0"/>
          <a:ext cx="0" cy="0"/>
          <a:chOff x="0" y="0"/>
          <a:chExt cx="0" cy="0"/>
        </a:xfrm>
      </p:grpSpPr>
      <p:sp>
        <p:nvSpPr>
          <p:cNvPr id="126" name="Google Shape;126;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7" name="Google Shape;127;p2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8" name="Google Shape;128;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9" name="Google Shape;129;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0" name="Google Shape;130;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131" name="Shape 131"/>
        <p:cNvGrpSpPr/>
        <p:nvPr/>
      </p:nvGrpSpPr>
      <p:grpSpPr>
        <a:xfrm>
          <a:off x="0" y="0"/>
          <a:ext cx="0" cy="0"/>
          <a:chOff x="0" y="0"/>
          <a:chExt cx="0" cy="0"/>
        </a:xfrm>
      </p:grpSpPr>
      <p:sp>
        <p:nvSpPr>
          <p:cNvPr id="132" name="Google Shape;132;p26"/>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3" name="Google Shape;133;p26"/>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4" name="Google Shape;134;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5" name="Google Shape;135;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6" name="Google Shape;136;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D4E5F5"/>
            </a:gs>
            <a:gs pos="100000">
              <a:srgbClr val="70A4D5"/>
            </a:gs>
          </a:gsLst>
          <a:lin ang="5400012"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lin ang="5400012" scaled="0"/>
        </a:gradFill>
      </p:bgPr>
    </p:bg>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900" u="none" cap="none" strike="noStrike">
                <a:solidFill>
                  <a:srgbClr val="888888"/>
                </a:solidFill>
                <a:latin typeface="Calibri"/>
                <a:ea typeface="Calibri"/>
                <a:cs typeface="Calibri"/>
                <a:sym typeface="Calibri"/>
              </a:defRPr>
            </a:lvl1pPr>
            <a:lvl2pPr indent="0" lvl="1" marL="0" marR="0" algn="r">
              <a:spcBef>
                <a:spcPts val="0"/>
              </a:spcBef>
              <a:buNone/>
              <a:defRPr b="0" i="0" sz="900" u="none" cap="none" strike="noStrike">
                <a:solidFill>
                  <a:srgbClr val="888888"/>
                </a:solidFill>
                <a:latin typeface="Calibri"/>
                <a:ea typeface="Calibri"/>
                <a:cs typeface="Calibri"/>
                <a:sym typeface="Calibri"/>
              </a:defRPr>
            </a:lvl2pPr>
            <a:lvl3pPr indent="0" lvl="2" marL="0" marR="0" algn="r">
              <a:spcBef>
                <a:spcPts val="0"/>
              </a:spcBef>
              <a:buNone/>
              <a:defRPr b="0" i="0" sz="900" u="none" cap="none" strike="noStrike">
                <a:solidFill>
                  <a:srgbClr val="888888"/>
                </a:solidFill>
                <a:latin typeface="Calibri"/>
                <a:ea typeface="Calibri"/>
                <a:cs typeface="Calibri"/>
                <a:sym typeface="Calibri"/>
              </a:defRPr>
            </a:lvl3pPr>
            <a:lvl4pPr indent="0" lvl="3" marL="0" marR="0" algn="r">
              <a:spcBef>
                <a:spcPts val="0"/>
              </a:spcBef>
              <a:buNone/>
              <a:defRPr b="0" i="0" sz="900" u="none" cap="none" strike="noStrike">
                <a:solidFill>
                  <a:srgbClr val="888888"/>
                </a:solidFill>
                <a:latin typeface="Calibri"/>
                <a:ea typeface="Calibri"/>
                <a:cs typeface="Calibri"/>
                <a:sym typeface="Calibri"/>
              </a:defRPr>
            </a:lvl4pPr>
            <a:lvl5pPr indent="0" lvl="4" marL="0" marR="0" algn="r">
              <a:spcBef>
                <a:spcPts val="0"/>
              </a:spcBef>
              <a:buNone/>
              <a:defRPr b="0" i="0" sz="900" u="none" cap="none" strike="noStrike">
                <a:solidFill>
                  <a:srgbClr val="888888"/>
                </a:solidFill>
                <a:latin typeface="Calibri"/>
                <a:ea typeface="Calibri"/>
                <a:cs typeface="Calibri"/>
                <a:sym typeface="Calibri"/>
              </a:defRPr>
            </a:lvl5pPr>
            <a:lvl6pPr indent="0" lvl="5" marL="0" marR="0" algn="r">
              <a:spcBef>
                <a:spcPts val="0"/>
              </a:spcBef>
              <a:buNone/>
              <a:defRPr b="0" i="0" sz="900" u="none" cap="none" strike="noStrike">
                <a:solidFill>
                  <a:srgbClr val="888888"/>
                </a:solidFill>
                <a:latin typeface="Calibri"/>
                <a:ea typeface="Calibri"/>
                <a:cs typeface="Calibri"/>
                <a:sym typeface="Calibri"/>
              </a:defRPr>
            </a:lvl6pPr>
            <a:lvl7pPr indent="0" lvl="6" marL="0" marR="0" algn="r">
              <a:spcBef>
                <a:spcPts val="0"/>
              </a:spcBef>
              <a:buNone/>
              <a:defRPr b="0" i="0" sz="900" u="none" cap="none" strike="noStrike">
                <a:solidFill>
                  <a:srgbClr val="888888"/>
                </a:solidFill>
                <a:latin typeface="Calibri"/>
                <a:ea typeface="Calibri"/>
                <a:cs typeface="Calibri"/>
                <a:sym typeface="Calibri"/>
              </a:defRPr>
            </a:lvl7pPr>
            <a:lvl8pPr indent="0" lvl="7" marL="0" marR="0" algn="r">
              <a:spcBef>
                <a:spcPts val="0"/>
              </a:spcBef>
              <a:buNone/>
              <a:defRPr b="0" i="0" sz="900" u="none" cap="none" strike="noStrike">
                <a:solidFill>
                  <a:srgbClr val="888888"/>
                </a:solidFill>
                <a:latin typeface="Calibri"/>
                <a:ea typeface="Calibri"/>
                <a:cs typeface="Calibri"/>
                <a:sym typeface="Calibri"/>
              </a:defRPr>
            </a:lvl8pPr>
            <a:lvl9pPr indent="0" lvl="8" marL="0" marR="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jpg"/><Relationship Id="rId4" Type="http://schemas.openxmlformats.org/officeDocument/2006/relationships/image" Target="../media/image11.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34.png"/><Relationship Id="rId5" Type="http://schemas.openxmlformats.org/officeDocument/2006/relationships/image" Target="../media/image31.png"/><Relationship Id="rId6"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49.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46.png"/><Relationship Id="rId5" Type="http://schemas.openxmlformats.org/officeDocument/2006/relationships/image" Target="../media/image35.png"/><Relationship Id="rId6" Type="http://schemas.openxmlformats.org/officeDocument/2006/relationships/image" Target="../media/image41.png"/><Relationship Id="rId7" Type="http://schemas.openxmlformats.org/officeDocument/2006/relationships/image" Target="../media/image43.png"/><Relationship Id="rId8"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4.png"/><Relationship Id="rId4" Type="http://schemas.openxmlformats.org/officeDocument/2006/relationships/image" Target="../media/image86.png"/><Relationship Id="rId5" Type="http://schemas.openxmlformats.org/officeDocument/2006/relationships/image" Target="../media/image48.png"/><Relationship Id="rId6" Type="http://schemas.openxmlformats.org/officeDocument/2006/relationships/image" Target="../media/image7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5.png"/><Relationship Id="rId4" Type="http://schemas.openxmlformats.org/officeDocument/2006/relationships/image" Target="../media/image86.png"/><Relationship Id="rId5"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7.png"/><Relationship Id="rId4" Type="http://schemas.openxmlformats.org/officeDocument/2006/relationships/image" Target="../media/image90.png"/><Relationship Id="rId5" Type="http://schemas.openxmlformats.org/officeDocument/2006/relationships/image" Target="../media/image56.png"/><Relationship Id="rId6" Type="http://schemas.openxmlformats.org/officeDocument/2006/relationships/image" Target="../media/image82.png"/><Relationship Id="rId7"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0.png"/><Relationship Id="rId4" Type="http://schemas.openxmlformats.org/officeDocument/2006/relationships/image" Target="../media/image72.png"/><Relationship Id="rId5" Type="http://schemas.openxmlformats.org/officeDocument/2006/relationships/image" Target="../media/image64.png"/><Relationship Id="rId6" Type="http://schemas.openxmlformats.org/officeDocument/2006/relationships/image" Target="../media/image59.png"/><Relationship Id="rId7" Type="http://schemas.openxmlformats.org/officeDocument/2006/relationships/image" Target="../media/image8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60.png"/><Relationship Id="rId4" Type="http://schemas.openxmlformats.org/officeDocument/2006/relationships/image" Target="../media/image65.png"/><Relationship Id="rId5"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75.png"/><Relationship Id="rId5" Type="http://schemas.openxmlformats.org/officeDocument/2006/relationships/image" Target="../media/image69.png"/><Relationship Id="rId6" Type="http://schemas.openxmlformats.org/officeDocument/2006/relationships/image" Target="../media/image63.png"/><Relationship Id="rId7" Type="http://schemas.openxmlformats.org/officeDocument/2006/relationships/image" Target="../media/image68.png"/><Relationship Id="rId8" Type="http://schemas.openxmlformats.org/officeDocument/2006/relationships/image" Target="../media/image7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0.png"/><Relationship Id="rId4" Type="http://schemas.openxmlformats.org/officeDocument/2006/relationships/image" Target="../media/image74.png"/><Relationship Id="rId5" Type="http://schemas.openxmlformats.org/officeDocument/2006/relationships/image" Target="../media/image77.png"/><Relationship Id="rId6" Type="http://schemas.openxmlformats.org/officeDocument/2006/relationships/image" Target="../media/image9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6.png"/><Relationship Id="rId4" Type="http://schemas.openxmlformats.org/officeDocument/2006/relationships/image" Target="../media/image78.png"/><Relationship Id="rId5" Type="http://schemas.openxmlformats.org/officeDocument/2006/relationships/image" Target="../media/image81.png"/><Relationship Id="rId6" Type="http://schemas.openxmlformats.org/officeDocument/2006/relationships/image" Target="../media/image79.png"/><Relationship Id="rId7" Type="http://schemas.openxmlformats.org/officeDocument/2006/relationships/image" Target="../media/image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8.pn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95.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9.png"/><Relationship Id="rId8" Type="http://schemas.openxmlformats.org/officeDocument/2006/relationships/image" Target="../media/image9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98.jpg"/><Relationship Id="rId4" Type="http://schemas.openxmlformats.org/officeDocument/2006/relationships/image" Target="../media/image97.jpg"/><Relationship Id="rId5" Type="http://schemas.openxmlformats.org/officeDocument/2006/relationships/image" Target="../media/image94.png"/><Relationship Id="rId6" Type="http://schemas.openxmlformats.org/officeDocument/2006/relationships/image" Target="../media/image29.jpg"/><Relationship Id="rId7" Type="http://schemas.openxmlformats.org/officeDocument/2006/relationships/image" Target="../media/image9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5.jpg"/><Relationship Id="rId5" Type="http://schemas.openxmlformats.org/officeDocument/2006/relationships/image" Target="../media/image40.jpg"/><Relationship Id="rId6" Type="http://schemas.openxmlformats.org/officeDocument/2006/relationships/image" Target="../media/image57.jpg"/><Relationship Id="rId7" Type="http://schemas.openxmlformats.org/officeDocument/2006/relationships/image" Target="../media/image33.jpg"/><Relationship Id="rId8"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gif"/><Relationship Id="rId7" Type="http://schemas.openxmlformats.org/officeDocument/2006/relationships/image" Target="../media/image6.png"/><Relationship Id="rId8"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20.png"/><Relationship Id="rId13" Type="http://schemas.openxmlformats.org/officeDocument/2006/relationships/image" Target="../media/image22.png"/><Relationship Id="rId12" Type="http://schemas.openxmlformats.org/officeDocument/2006/relationships/image" Target="../media/image23.png"/><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21.png"/><Relationship Id="rId5" Type="http://schemas.openxmlformats.org/officeDocument/2006/relationships/image" Target="../media/image18.png"/><Relationship Id="rId6"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7"/>
          <p:cNvSpPr txBox="1"/>
          <p:nvPr/>
        </p:nvSpPr>
        <p:spPr>
          <a:xfrm>
            <a:off x="911250" y="1502021"/>
            <a:ext cx="7321500" cy="5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50">
                <a:solidFill>
                  <a:schemeClr val="dk1"/>
                </a:solidFill>
                <a:latin typeface="EB Garamond"/>
                <a:ea typeface="EB Garamond"/>
                <a:cs typeface="EB Garamond"/>
                <a:sym typeface="EB Garamond"/>
              </a:rPr>
              <a:t>Solar and Space Weather Observations with LOFAR</a:t>
            </a:r>
            <a:endParaRPr sz="2300">
              <a:solidFill>
                <a:schemeClr val="dk1"/>
              </a:solidFill>
              <a:latin typeface="EB Garamond"/>
              <a:ea typeface="EB Garamond"/>
              <a:cs typeface="EB Garamond"/>
              <a:sym typeface="EB Garamond"/>
            </a:endParaRPr>
          </a:p>
        </p:txBody>
      </p:sp>
      <p:sp>
        <p:nvSpPr>
          <p:cNvPr id="142" name="Google Shape;142;p27"/>
          <p:cNvSpPr txBox="1"/>
          <p:nvPr/>
        </p:nvSpPr>
        <p:spPr>
          <a:xfrm>
            <a:off x="1271100" y="2267425"/>
            <a:ext cx="6500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1"/>
                </a:solidFill>
                <a:latin typeface="EB Garamond"/>
                <a:ea typeface="EB Garamond"/>
                <a:cs typeface="EB Garamond"/>
                <a:sym typeface="EB Garamond"/>
              </a:rPr>
              <a:t>Kamen </a:t>
            </a:r>
            <a:r>
              <a:rPr lang="en" sz="1700">
                <a:solidFill>
                  <a:schemeClr val="dk1"/>
                </a:solidFill>
                <a:latin typeface="EB Garamond"/>
                <a:ea typeface="EB Garamond"/>
                <a:cs typeface="EB Garamond"/>
                <a:sym typeface="EB Garamond"/>
              </a:rPr>
              <a:t>Kozarev</a:t>
            </a:r>
            <a:r>
              <a:rPr baseline="30000" lang="en" sz="1700">
                <a:solidFill>
                  <a:schemeClr val="dk1"/>
                </a:solidFill>
                <a:latin typeface="EB Garamond"/>
                <a:ea typeface="EB Garamond"/>
                <a:cs typeface="EB Garamond"/>
                <a:sym typeface="EB Garamond"/>
              </a:rPr>
              <a:t>1</a:t>
            </a:r>
            <a:r>
              <a:rPr lang="en" sz="1700">
                <a:solidFill>
                  <a:schemeClr val="dk1"/>
                </a:solidFill>
                <a:latin typeface="EB Garamond"/>
                <a:ea typeface="EB Garamond"/>
                <a:cs typeface="EB Garamond"/>
                <a:sym typeface="EB Garamond"/>
              </a:rPr>
              <a:t>, </a:t>
            </a:r>
            <a:r>
              <a:rPr lang="en" sz="1700">
                <a:solidFill>
                  <a:schemeClr val="dk1"/>
                </a:solidFill>
                <a:latin typeface="EB Garamond"/>
                <a:ea typeface="EB Garamond"/>
                <a:cs typeface="EB Garamond"/>
                <a:sym typeface="EB Garamond"/>
              </a:rPr>
              <a:t>Pietro Zucca</a:t>
            </a:r>
            <a:r>
              <a:rPr baseline="30000" lang="en" sz="1700">
                <a:solidFill>
                  <a:schemeClr val="dk1"/>
                </a:solidFill>
                <a:latin typeface="EB Garamond"/>
                <a:ea typeface="EB Garamond"/>
                <a:cs typeface="EB Garamond"/>
                <a:sym typeface="EB Garamond"/>
              </a:rPr>
              <a:t>2</a:t>
            </a:r>
            <a:r>
              <a:rPr lang="en" sz="1700">
                <a:solidFill>
                  <a:schemeClr val="dk1"/>
                </a:solidFill>
                <a:latin typeface="EB Garamond"/>
                <a:ea typeface="EB Garamond"/>
                <a:cs typeface="EB Garamond"/>
                <a:sym typeface="EB Garamond"/>
              </a:rPr>
              <a:t>, Vergil Yotov</a:t>
            </a:r>
            <a:r>
              <a:rPr baseline="30000" lang="en" sz="1700">
                <a:solidFill>
                  <a:schemeClr val="dk1"/>
                </a:solidFill>
                <a:latin typeface="EB Garamond"/>
                <a:ea typeface="EB Garamond"/>
                <a:cs typeface="EB Garamond"/>
                <a:sym typeface="EB Garamond"/>
              </a:rPr>
              <a:t>1</a:t>
            </a:r>
            <a:r>
              <a:rPr lang="en" sz="1700">
                <a:solidFill>
                  <a:schemeClr val="dk1"/>
                </a:solidFill>
                <a:latin typeface="EB Garamond"/>
                <a:ea typeface="EB Garamond"/>
                <a:cs typeface="EB Garamond"/>
                <a:sym typeface="EB Garamond"/>
              </a:rPr>
              <a:t>, </a:t>
            </a:r>
            <a:r>
              <a:rPr lang="en" sz="1700">
                <a:solidFill>
                  <a:schemeClr val="dk1"/>
                </a:solidFill>
                <a:latin typeface="EB Garamond"/>
                <a:ea typeface="EB Garamond"/>
                <a:cs typeface="EB Garamond"/>
                <a:sym typeface="EB Garamond"/>
              </a:rPr>
              <a:t>and the Solar KSP Team</a:t>
            </a:r>
            <a:endParaRPr sz="1700">
              <a:solidFill>
                <a:schemeClr val="dk1"/>
              </a:solidFill>
              <a:latin typeface="EB Garamond"/>
              <a:ea typeface="EB Garamond"/>
              <a:cs typeface="EB Garamond"/>
              <a:sym typeface="EB Garamond"/>
            </a:endParaRPr>
          </a:p>
        </p:txBody>
      </p:sp>
      <p:sp>
        <p:nvSpPr>
          <p:cNvPr id="143" name="Google Shape;143;p27"/>
          <p:cNvSpPr txBox="1"/>
          <p:nvPr/>
        </p:nvSpPr>
        <p:spPr>
          <a:xfrm>
            <a:off x="984000" y="3745410"/>
            <a:ext cx="7176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EB Garamond"/>
                <a:ea typeface="EB Garamond"/>
                <a:cs typeface="EB Garamond"/>
                <a:sym typeface="EB Garamond"/>
              </a:rPr>
              <a:t>LOFAR Family Meeting, 22-26 September, 2025</a:t>
            </a:r>
            <a:endParaRPr sz="1600">
              <a:solidFill>
                <a:schemeClr val="dk1"/>
              </a:solidFill>
              <a:latin typeface="EB Garamond"/>
              <a:ea typeface="EB Garamond"/>
              <a:cs typeface="EB Garamond"/>
              <a:sym typeface="EB Garamond"/>
            </a:endParaRPr>
          </a:p>
          <a:p>
            <a:pPr indent="0" lvl="0" marL="0" rtl="0" algn="ctr">
              <a:spcBef>
                <a:spcPts val="0"/>
              </a:spcBef>
              <a:spcAft>
                <a:spcPts val="0"/>
              </a:spcAft>
              <a:buNone/>
            </a:pPr>
            <a:r>
              <a:rPr lang="en" sz="1600">
                <a:solidFill>
                  <a:schemeClr val="dk1"/>
                </a:solidFill>
                <a:latin typeface="EB Garamond"/>
                <a:ea typeface="EB Garamond"/>
                <a:cs typeface="EB Garamond"/>
                <a:sym typeface="EB Garamond"/>
              </a:rPr>
              <a:t>Paris, France</a:t>
            </a:r>
            <a:endParaRPr sz="1600">
              <a:solidFill>
                <a:schemeClr val="dk1"/>
              </a:solidFill>
              <a:latin typeface="EB Garamond"/>
              <a:ea typeface="EB Garamond"/>
              <a:cs typeface="EB Garamond"/>
              <a:sym typeface="EB Garamond"/>
            </a:endParaRPr>
          </a:p>
        </p:txBody>
      </p:sp>
      <p:pic>
        <p:nvPicPr>
          <p:cNvPr id="144" name="Google Shape;144;p27" title="20_lofarBG_logo.jpg"/>
          <p:cNvPicPr preferRelativeResize="0"/>
          <p:nvPr/>
        </p:nvPicPr>
        <p:blipFill>
          <a:blip r:embed="rId3">
            <a:alphaModFix/>
          </a:blip>
          <a:stretch>
            <a:fillRect/>
          </a:stretch>
        </p:blipFill>
        <p:spPr>
          <a:xfrm>
            <a:off x="8232739" y="53214"/>
            <a:ext cx="841576" cy="604500"/>
          </a:xfrm>
          <a:prstGeom prst="rect">
            <a:avLst/>
          </a:prstGeom>
          <a:noFill/>
          <a:ln>
            <a:noFill/>
          </a:ln>
        </p:spPr>
      </p:pic>
      <p:pic>
        <p:nvPicPr>
          <p:cNvPr id="145" name="Google Shape;145;p27" title="Screenshot 2025-09-25 at 11.15.30.png"/>
          <p:cNvPicPr preferRelativeResize="0"/>
          <p:nvPr/>
        </p:nvPicPr>
        <p:blipFill rotWithShape="1">
          <a:blip r:embed="rId4">
            <a:alphaModFix/>
          </a:blip>
          <a:srcRect b="1893" l="0" r="0" t="0"/>
          <a:stretch/>
        </p:blipFill>
        <p:spPr>
          <a:xfrm>
            <a:off x="56175" y="53225"/>
            <a:ext cx="2057400" cy="637125"/>
          </a:xfrm>
          <a:prstGeom prst="rect">
            <a:avLst/>
          </a:prstGeom>
          <a:noFill/>
          <a:ln>
            <a:noFill/>
          </a:ln>
        </p:spPr>
      </p:pic>
      <p:pic>
        <p:nvPicPr>
          <p:cNvPr id="146" name="Google Shape;146;p27" title="ianao_logo copy.png"/>
          <p:cNvPicPr preferRelativeResize="0"/>
          <p:nvPr/>
        </p:nvPicPr>
        <p:blipFill>
          <a:blip r:embed="rId5">
            <a:alphaModFix/>
          </a:blip>
          <a:stretch>
            <a:fillRect/>
          </a:stretch>
        </p:blipFill>
        <p:spPr>
          <a:xfrm>
            <a:off x="7055573" y="53228"/>
            <a:ext cx="1023138" cy="637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6"/>
          <p:cNvSpPr txBox="1"/>
          <p:nvPr>
            <p:ph type="title"/>
          </p:nvPr>
        </p:nvSpPr>
        <p:spPr>
          <a:xfrm>
            <a:off x="49375" y="34975"/>
            <a:ext cx="6413400" cy="4176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900">
                <a:latin typeface="EB Garamond"/>
                <a:ea typeface="EB Garamond"/>
                <a:cs typeface="EB Garamond"/>
                <a:sym typeface="EB Garamond"/>
              </a:rPr>
              <a:t>Source Sizes of Type II Radio Bursts – </a:t>
            </a:r>
            <a:r>
              <a:rPr lang="en" sz="1900">
                <a:latin typeface="EB Garamond"/>
                <a:ea typeface="EB Garamond"/>
                <a:cs typeface="EB Garamond"/>
                <a:sym typeface="EB Garamond"/>
              </a:rPr>
              <a:t>Kumari et al. 2025 (A&amp;A)</a:t>
            </a:r>
            <a:endParaRPr sz="1900">
              <a:latin typeface="EB Garamond"/>
              <a:ea typeface="EB Garamond"/>
              <a:cs typeface="EB Garamond"/>
              <a:sym typeface="EB Garamond"/>
            </a:endParaRPr>
          </a:p>
        </p:txBody>
      </p:sp>
      <p:pic>
        <p:nvPicPr>
          <p:cNvPr id="253" name="Google Shape;253;p36"/>
          <p:cNvPicPr preferRelativeResize="0"/>
          <p:nvPr/>
        </p:nvPicPr>
        <p:blipFill>
          <a:blip r:embed="rId3">
            <a:alphaModFix/>
          </a:blip>
          <a:stretch>
            <a:fillRect/>
          </a:stretch>
        </p:blipFill>
        <p:spPr>
          <a:xfrm>
            <a:off x="5400900" y="2266909"/>
            <a:ext cx="3686225" cy="2795300"/>
          </a:xfrm>
          <a:prstGeom prst="rect">
            <a:avLst/>
          </a:prstGeom>
          <a:noFill/>
          <a:ln>
            <a:noFill/>
          </a:ln>
        </p:spPr>
      </p:pic>
      <p:grpSp>
        <p:nvGrpSpPr>
          <p:cNvPr id="254" name="Google Shape;254;p36"/>
          <p:cNvGrpSpPr/>
          <p:nvPr/>
        </p:nvGrpSpPr>
        <p:grpSpPr>
          <a:xfrm>
            <a:off x="49379" y="669037"/>
            <a:ext cx="5668886" cy="1902704"/>
            <a:chOff x="4710153" y="778976"/>
            <a:chExt cx="4319809" cy="1450011"/>
          </a:xfrm>
        </p:grpSpPr>
        <p:grpSp>
          <p:nvGrpSpPr>
            <p:cNvPr id="255" name="Google Shape;255;p36"/>
            <p:cNvGrpSpPr/>
            <p:nvPr/>
          </p:nvGrpSpPr>
          <p:grpSpPr>
            <a:xfrm>
              <a:off x="4710153" y="778976"/>
              <a:ext cx="2804687" cy="1450011"/>
              <a:chOff x="164459" y="1064767"/>
              <a:chExt cx="11715483" cy="5125524"/>
            </a:xfrm>
          </p:grpSpPr>
          <p:grpSp>
            <p:nvGrpSpPr>
              <p:cNvPr id="256" name="Google Shape;256;p36"/>
              <p:cNvGrpSpPr/>
              <p:nvPr/>
            </p:nvGrpSpPr>
            <p:grpSpPr>
              <a:xfrm>
                <a:off x="164459" y="1064767"/>
                <a:ext cx="11715483" cy="5125524"/>
                <a:chOff x="164459" y="1064767"/>
                <a:chExt cx="11715483" cy="5125524"/>
              </a:xfrm>
            </p:grpSpPr>
            <p:pic>
              <p:nvPicPr>
                <p:cNvPr descr="A screenshot of a computer&#10;&#10;Description automatically generated with medium confidence" id="257" name="Google Shape;257;p36"/>
                <p:cNvPicPr preferRelativeResize="0"/>
                <p:nvPr/>
              </p:nvPicPr>
              <p:blipFill rotWithShape="1">
                <a:blip r:embed="rId4">
                  <a:alphaModFix/>
                </a:blip>
                <a:srcRect b="0" l="0" r="0" t="0"/>
                <a:stretch/>
              </p:blipFill>
              <p:spPr>
                <a:xfrm>
                  <a:off x="164459" y="1064767"/>
                  <a:ext cx="11715483" cy="5125524"/>
                </a:xfrm>
                <a:prstGeom prst="rect">
                  <a:avLst/>
                </a:prstGeom>
                <a:noFill/>
                <a:ln>
                  <a:noFill/>
                </a:ln>
              </p:spPr>
            </p:pic>
            <p:sp>
              <p:nvSpPr>
                <p:cNvPr id="258" name="Google Shape;258;p36"/>
                <p:cNvSpPr/>
                <p:nvPr/>
              </p:nvSpPr>
              <p:spPr>
                <a:xfrm>
                  <a:off x="5091702" y="4657509"/>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59" name="Google Shape;259;p36"/>
                <p:cNvSpPr/>
                <p:nvPr/>
              </p:nvSpPr>
              <p:spPr>
                <a:xfrm>
                  <a:off x="5454611" y="4079710"/>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60" name="Google Shape;260;p36"/>
                <p:cNvSpPr/>
                <p:nvPr/>
              </p:nvSpPr>
              <p:spPr>
                <a:xfrm>
                  <a:off x="6074075" y="3804518"/>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61" name="Google Shape;261;p36"/>
                <p:cNvSpPr/>
                <p:nvPr/>
              </p:nvSpPr>
              <p:spPr>
                <a:xfrm>
                  <a:off x="6389845" y="3712420"/>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62" name="Google Shape;262;p36"/>
                <p:cNvSpPr/>
                <p:nvPr/>
              </p:nvSpPr>
              <p:spPr>
                <a:xfrm>
                  <a:off x="6581715" y="3608264"/>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63" name="Google Shape;263;p36"/>
                <p:cNvSpPr/>
                <p:nvPr/>
              </p:nvSpPr>
              <p:spPr>
                <a:xfrm>
                  <a:off x="6694647" y="3583050"/>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64" name="Google Shape;264;p36"/>
                <p:cNvSpPr/>
                <p:nvPr/>
              </p:nvSpPr>
              <p:spPr>
                <a:xfrm>
                  <a:off x="6845945" y="3523846"/>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65" name="Google Shape;265;p36"/>
                <p:cNvSpPr/>
                <p:nvPr/>
              </p:nvSpPr>
              <p:spPr>
                <a:xfrm>
                  <a:off x="7050971" y="3459154"/>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66" name="Google Shape;266;p36"/>
                <p:cNvSpPr/>
                <p:nvPr/>
              </p:nvSpPr>
              <p:spPr>
                <a:xfrm>
                  <a:off x="7300951" y="3340754"/>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67" name="Google Shape;267;p36"/>
                <p:cNvSpPr/>
                <p:nvPr/>
              </p:nvSpPr>
              <p:spPr>
                <a:xfrm>
                  <a:off x="7446776" y="3276067"/>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68" name="Google Shape;268;p36"/>
                <p:cNvSpPr/>
                <p:nvPr/>
              </p:nvSpPr>
              <p:spPr>
                <a:xfrm>
                  <a:off x="8020195" y="3145603"/>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69" name="Google Shape;269;p36"/>
                <p:cNvSpPr/>
                <p:nvPr/>
              </p:nvSpPr>
              <p:spPr>
                <a:xfrm>
                  <a:off x="7889714" y="3179594"/>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70" name="Google Shape;270;p36"/>
                <p:cNvSpPr/>
                <p:nvPr/>
              </p:nvSpPr>
              <p:spPr>
                <a:xfrm>
                  <a:off x="8448890" y="3080923"/>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71" name="Google Shape;271;p36"/>
                <p:cNvSpPr/>
                <p:nvPr/>
              </p:nvSpPr>
              <p:spPr>
                <a:xfrm>
                  <a:off x="8535510" y="3042553"/>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72" name="Google Shape;272;p36"/>
                <p:cNvSpPr/>
                <p:nvPr/>
              </p:nvSpPr>
              <p:spPr>
                <a:xfrm>
                  <a:off x="8839212" y="2971289"/>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73" name="Google Shape;273;p36"/>
                <p:cNvSpPr/>
                <p:nvPr/>
              </p:nvSpPr>
              <p:spPr>
                <a:xfrm>
                  <a:off x="9465250" y="2880291"/>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grpSp>
          <p:sp>
            <p:nvSpPr>
              <p:cNvPr id="274" name="Google Shape;274;p36"/>
              <p:cNvSpPr/>
              <p:nvPr/>
            </p:nvSpPr>
            <p:spPr>
              <a:xfrm>
                <a:off x="6572936" y="5059888"/>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75" name="Google Shape;275;p36"/>
              <p:cNvSpPr/>
              <p:nvPr/>
            </p:nvSpPr>
            <p:spPr>
              <a:xfrm>
                <a:off x="6830588" y="4949155"/>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76" name="Google Shape;276;p36"/>
              <p:cNvSpPr/>
              <p:nvPr/>
            </p:nvSpPr>
            <p:spPr>
              <a:xfrm>
                <a:off x="7093733" y="4817594"/>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77" name="Google Shape;277;p36"/>
              <p:cNvSpPr/>
              <p:nvPr/>
            </p:nvSpPr>
            <p:spPr>
              <a:xfrm>
                <a:off x="7482957" y="4621342"/>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78" name="Google Shape;278;p36"/>
              <p:cNvSpPr/>
              <p:nvPr/>
            </p:nvSpPr>
            <p:spPr>
              <a:xfrm>
                <a:off x="7977434" y="4490872"/>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79" name="Google Shape;279;p36"/>
              <p:cNvSpPr/>
              <p:nvPr/>
            </p:nvSpPr>
            <p:spPr>
              <a:xfrm>
                <a:off x="8610060" y="4366984"/>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sp>
            <p:nvSpPr>
              <p:cNvPr id="280" name="Google Shape;280;p36"/>
              <p:cNvSpPr/>
              <p:nvPr/>
            </p:nvSpPr>
            <p:spPr>
              <a:xfrm>
                <a:off x="8847978" y="4275989"/>
                <a:ext cx="52500" cy="52500"/>
              </a:xfrm>
              <a:prstGeom prst="ellipse">
                <a:avLst/>
              </a:prstGeom>
              <a:solidFill>
                <a:srgbClr val="4285F4"/>
              </a:solidFill>
              <a:ln cap="rnd" cmpd="sng" w="17425">
                <a:solidFill>
                  <a:srgbClr val="000000"/>
                </a:solidFill>
                <a:prstDash val="solid"/>
                <a:round/>
                <a:headEnd len="sm" w="sm" type="none"/>
                <a:tailEnd len="sm" w="sm" type="none"/>
              </a:ln>
            </p:spPr>
            <p:txBody>
              <a:bodyPr anchorCtr="0" anchor="ctr" bIns="41750" lIns="83550" spcFirstLastPara="1" rIns="83550" wrap="square" tIns="41750">
                <a:noAutofit/>
              </a:bodyPr>
              <a:lstStyle/>
              <a:p>
                <a:pPr indent="0" lvl="0" marL="0" marR="0" rtl="0" algn="ctr">
                  <a:spcBef>
                    <a:spcPts val="0"/>
                  </a:spcBef>
                  <a:spcAft>
                    <a:spcPts val="0"/>
                  </a:spcAft>
                  <a:buNone/>
                </a:pPr>
                <a:r>
                  <a:t/>
                </a:r>
                <a:endParaRPr sz="1706">
                  <a:solidFill>
                    <a:srgbClr val="FFFFFF"/>
                  </a:solidFill>
                  <a:latin typeface="Century Gothic"/>
                  <a:ea typeface="Century Gothic"/>
                  <a:cs typeface="Century Gothic"/>
                  <a:sym typeface="Century Gothic"/>
                </a:endParaRPr>
              </a:p>
            </p:txBody>
          </p:sp>
        </p:grpSp>
        <p:pic>
          <p:nvPicPr>
            <p:cNvPr descr="Chart&#10;&#10;Description automatically generated" id="281" name="Google Shape;281;p36"/>
            <p:cNvPicPr preferRelativeResize="0"/>
            <p:nvPr/>
          </p:nvPicPr>
          <p:blipFill rotWithShape="1">
            <a:blip r:embed="rId5">
              <a:alphaModFix/>
            </a:blip>
            <a:srcRect b="0" l="7881" r="13773" t="0"/>
            <a:stretch/>
          </p:blipFill>
          <p:spPr>
            <a:xfrm>
              <a:off x="7514849" y="779081"/>
              <a:ext cx="1515112" cy="1449821"/>
            </a:xfrm>
            <a:prstGeom prst="rect">
              <a:avLst/>
            </a:prstGeom>
            <a:noFill/>
            <a:ln>
              <a:noFill/>
            </a:ln>
          </p:spPr>
        </p:pic>
      </p:grpSp>
      <p:sp>
        <p:nvSpPr>
          <p:cNvPr id="282" name="Google Shape;282;p36"/>
          <p:cNvSpPr txBox="1"/>
          <p:nvPr/>
        </p:nvSpPr>
        <p:spPr>
          <a:xfrm>
            <a:off x="5833625" y="620988"/>
            <a:ext cx="32535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EB Garamond"/>
                <a:ea typeface="EB Garamond"/>
                <a:cs typeface="EB Garamond"/>
                <a:sym typeface="EB Garamond"/>
              </a:rPr>
              <a:t>LOFAR’s combined core (24 stations) and remote (14 stations) baselines</a:t>
            </a:r>
            <a:endParaRPr b="1">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a:solidFill>
                  <a:schemeClr val="dk1"/>
                </a:solidFill>
                <a:latin typeface="EB Garamond"/>
                <a:ea typeface="EB Garamond"/>
                <a:cs typeface="EB Garamond"/>
                <a:sym typeface="EB Garamond"/>
              </a:rPr>
              <a:t>3 Events (type IIs), with FH and SB pairs:</a:t>
            </a:r>
            <a:endParaRPr b="1">
              <a:solidFill>
                <a:schemeClr val="dk1"/>
              </a:solidFill>
              <a:latin typeface="EB Garamond"/>
              <a:ea typeface="EB Garamond"/>
              <a:cs typeface="EB Garamond"/>
              <a:sym typeface="EB Garamond"/>
            </a:endParaRPr>
          </a:p>
          <a:p>
            <a:pPr indent="-317500" lvl="0" marL="457200" rtl="0" algn="l">
              <a:spcBef>
                <a:spcPts val="0"/>
              </a:spcBef>
              <a:spcAft>
                <a:spcPts val="0"/>
              </a:spcAft>
              <a:buClr>
                <a:schemeClr val="dk1"/>
              </a:buClr>
              <a:buSzPts val="1400"/>
              <a:buFont typeface="EB Garamond"/>
              <a:buChar char="-"/>
            </a:pPr>
            <a:r>
              <a:rPr b="1" lang="en">
                <a:solidFill>
                  <a:schemeClr val="dk1"/>
                </a:solidFill>
                <a:latin typeface="EB Garamond"/>
                <a:ea typeface="EB Garamond"/>
                <a:cs typeface="EB Garamond"/>
                <a:sym typeface="EB Garamond"/>
              </a:rPr>
              <a:t>16 Oct 2015 (A)</a:t>
            </a:r>
            <a:endParaRPr b="1">
              <a:solidFill>
                <a:schemeClr val="dk1"/>
              </a:solidFill>
              <a:latin typeface="EB Garamond"/>
              <a:ea typeface="EB Garamond"/>
              <a:cs typeface="EB Garamond"/>
              <a:sym typeface="EB Garamond"/>
            </a:endParaRPr>
          </a:p>
          <a:p>
            <a:pPr indent="-317500" lvl="0" marL="457200" rtl="0" algn="l">
              <a:spcBef>
                <a:spcPts val="0"/>
              </a:spcBef>
              <a:spcAft>
                <a:spcPts val="0"/>
              </a:spcAft>
              <a:buClr>
                <a:schemeClr val="dk1"/>
              </a:buClr>
              <a:buSzPts val="1400"/>
              <a:buFont typeface="EB Garamond"/>
              <a:buChar char="-"/>
            </a:pPr>
            <a:r>
              <a:rPr b="1" lang="en">
                <a:solidFill>
                  <a:schemeClr val="dk1"/>
                </a:solidFill>
                <a:latin typeface="EB Garamond"/>
                <a:ea typeface="EB Garamond"/>
                <a:cs typeface="EB Garamond"/>
                <a:sym typeface="EB Garamond"/>
              </a:rPr>
              <a:t>16 Oct 2015 (B)</a:t>
            </a:r>
            <a:endParaRPr b="1">
              <a:solidFill>
                <a:schemeClr val="dk1"/>
              </a:solidFill>
              <a:latin typeface="EB Garamond"/>
              <a:ea typeface="EB Garamond"/>
              <a:cs typeface="EB Garamond"/>
              <a:sym typeface="EB Garamond"/>
            </a:endParaRPr>
          </a:p>
          <a:p>
            <a:pPr indent="-317500" lvl="0" marL="457200" rtl="0" algn="l">
              <a:spcBef>
                <a:spcPts val="0"/>
              </a:spcBef>
              <a:spcAft>
                <a:spcPts val="0"/>
              </a:spcAft>
              <a:buClr>
                <a:schemeClr val="dk1"/>
              </a:buClr>
              <a:buSzPts val="1400"/>
              <a:buFont typeface="EB Garamond"/>
              <a:buChar char="-"/>
            </a:pPr>
            <a:r>
              <a:rPr b="1" lang="en">
                <a:solidFill>
                  <a:schemeClr val="dk1"/>
                </a:solidFill>
                <a:latin typeface="EB Garamond"/>
                <a:ea typeface="EB Garamond"/>
                <a:cs typeface="EB Garamond"/>
                <a:sym typeface="EB Garamond"/>
              </a:rPr>
              <a:t>25 Aug 2014</a:t>
            </a:r>
            <a:endParaRPr b="1">
              <a:solidFill>
                <a:schemeClr val="dk1"/>
              </a:solidFill>
              <a:latin typeface="EB Garamond"/>
              <a:ea typeface="EB Garamond"/>
              <a:cs typeface="EB Garamond"/>
              <a:sym typeface="EB Garamond"/>
            </a:endParaRPr>
          </a:p>
        </p:txBody>
      </p:sp>
      <p:sp>
        <p:nvSpPr>
          <p:cNvPr id="283" name="Google Shape;283;p36"/>
          <p:cNvSpPr txBox="1"/>
          <p:nvPr/>
        </p:nvSpPr>
        <p:spPr>
          <a:xfrm>
            <a:off x="0" y="2692125"/>
            <a:ext cx="5306100" cy="8928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0"/>
              </a:spcBef>
              <a:spcAft>
                <a:spcPts val="0"/>
              </a:spcAft>
              <a:buNone/>
            </a:pPr>
            <a:r>
              <a:rPr lang="en">
                <a:solidFill>
                  <a:schemeClr val="dk1"/>
                </a:solidFill>
                <a:latin typeface="EB Garamond SemiBold"/>
                <a:ea typeface="EB Garamond SemiBold"/>
                <a:cs typeface="EB Garamond SemiBold"/>
                <a:sym typeface="EB Garamond SemiBold"/>
              </a:rPr>
              <a:t>The authors’</a:t>
            </a:r>
            <a:r>
              <a:rPr lang="en">
                <a:solidFill>
                  <a:schemeClr val="dk1"/>
                </a:solidFill>
                <a:latin typeface="EB Garamond SemiBold"/>
                <a:ea typeface="EB Garamond SemiBold"/>
                <a:cs typeface="EB Garamond SemiBold"/>
                <a:sym typeface="EB Garamond SemiBold"/>
              </a:rPr>
              <a:t> findings indicate notably smaller radio source sizes than previously reported.</a:t>
            </a:r>
            <a:br>
              <a:rPr lang="en">
                <a:solidFill>
                  <a:schemeClr val="dk1"/>
                </a:solidFill>
                <a:latin typeface="EB Garamond SemiBold"/>
                <a:ea typeface="EB Garamond SemiBold"/>
                <a:cs typeface="EB Garamond SemiBold"/>
                <a:sym typeface="EB Garamond SemiBold"/>
              </a:rPr>
            </a:br>
            <a:endParaRPr sz="400">
              <a:solidFill>
                <a:schemeClr val="dk1"/>
              </a:solidFill>
              <a:latin typeface="EB Garamond SemiBold"/>
              <a:ea typeface="EB Garamond SemiBold"/>
              <a:cs typeface="EB Garamond SemiBold"/>
              <a:sym typeface="EB Garamond SemiBold"/>
            </a:endParaRPr>
          </a:p>
          <a:p>
            <a:pPr indent="0" lvl="0" marL="0" rtl="0" algn="just">
              <a:lnSpc>
                <a:spcPct val="100000"/>
              </a:lnSpc>
              <a:spcBef>
                <a:spcPts val="0"/>
              </a:spcBef>
              <a:spcAft>
                <a:spcPts val="0"/>
              </a:spcAft>
              <a:buNone/>
            </a:pPr>
            <a:r>
              <a:rPr lang="en">
                <a:solidFill>
                  <a:schemeClr val="dk1"/>
                </a:solidFill>
                <a:latin typeface="EB Garamond SemiBold"/>
                <a:ea typeface="EB Garamond SemiBold"/>
                <a:cs typeface="EB Garamond SemiBold"/>
                <a:sym typeface="EB Garamond SemiBold"/>
              </a:rPr>
              <a:t>1. </a:t>
            </a:r>
            <a:r>
              <a:rPr lang="en">
                <a:solidFill>
                  <a:schemeClr val="dk1"/>
                </a:solidFill>
                <a:latin typeface="EB Garamond SemiBold"/>
                <a:ea typeface="EB Garamond SemiBold"/>
                <a:cs typeface="EB Garamond SemiBold"/>
                <a:sym typeface="EB Garamond SemiBold"/>
              </a:rPr>
              <a:t>Scattering effects are generally smaller than previously expected. </a:t>
            </a:r>
            <a:endParaRPr>
              <a:solidFill>
                <a:schemeClr val="dk1"/>
              </a:solidFill>
              <a:latin typeface="EB Garamond SemiBold"/>
              <a:ea typeface="EB Garamond SemiBold"/>
              <a:cs typeface="EB Garamond SemiBold"/>
              <a:sym typeface="EB Garamond SemiBold"/>
            </a:endParaRPr>
          </a:p>
        </p:txBody>
      </p:sp>
      <p:pic>
        <p:nvPicPr>
          <p:cNvPr id="284" name="Google Shape;284;p36"/>
          <p:cNvPicPr preferRelativeResize="0"/>
          <p:nvPr/>
        </p:nvPicPr>
        <p:blipFill>
          <a:blip r:embed="rId6">
            <a:alphaModFix/>
          </a:blip>
          <a:stretch>
            <a:fillRect/>
          </a:stretch>
        </p:blipFill>
        <p:spPr>
          <a:xfrm>
            <a:off x="4238825" y="3751050"/>
            <a:ext cx="1067275" cy="1067275"/>
          </a:xfrm>
          <a:prstGeom prst="rect">
            <a:avLst/>
          </a:prstGeom>
          <a:noFill/>
          <a:ln>
            <a:noFill/>
          </a:ln>
        </p:spPr>
      </p:pic>
      <p:sp>
        <p:nvSpPr>
          <p:cNvPr id="285" name="Google Shape;285;p36"/>
          <p:cNvSpPr txBox="1"/>
          <p:nvPr/>
        </p:nvSpPr>
        <p:spPr>
          <a:xfrm>
            <a:off x="0" y="3523425"/>
            <a:ext cx="4144200" cy="1046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chemeClr val="dk1"/>
                </a:solidFill>
                <a:latin typeface="EB Garamond SemiBold"/>
                <a:ea typeface="EB Garamond SemiBold"/>
                <a:cs typeface="EB Garamond SemiBold"/>
                <a:sym typeface="EB Garamond SemiBold"/>
              </a:rPr>
              <a:t>2. </a:t>
            </a:r>
            <a:r>
              <a:rPr lang="en">
                <a:solidFill>
                  <a:schemeClr val="dk1"/>
                </a:solidFill>
                <a:latin typeface="EB Garamond SemiBold"/>
                <a:ea typeface="EB Garamond SemiBold"/>
                <a:cs typeface="EB Garamond SemiBold"/>
                <a:sym typeface="EB Garamond SemiBold"/>
              </a:rPr>
              <a:t>The level of the scattering experienced by the radio emission is depending not only on the density inhomogeneities of the ambient corona but also on the orientation of the underlying magnetic field.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37"/>
          <p:cNvPicPr preferRelativeResize="0"/>
          <p:nvPr/>
        </p:nvPicPr>
        <p:blipFill rotWithShape="1">
          <a:blip r:embed="rId3">
            <a:alphaModFix/>
          </a:blip>
          <a:srcRect b="49062" l="0" r="0" t="0"/>
          <a:stretch/>
        </p:blipFill>
        <p:spPr>
          <a:xfrm>
            <a:off x="264030" y="3268425"/>
            <a:ext cx="3866820" cy="1754700"/>
          </a:xfrm>
          <a:prstGeom prst="rect">
            <a:avLst/>
          </a:prstGeom>
          <a:noFill/>
          <a:ln>
            <a:noFill/>
          </a:ln>
        </p:spPr>
      </p:pic>
      <p:pic>
        <p:nvPicPr>
          <p:cNvPr id="292" name="Google Shape;292;p37"/>
          <p:cNvPicPr preferRelativeResize="0"/>
          <p:nvPr/>
        </p:nvPicPr>
        <p:blipFill rotWithShape="1">
          <a:blip r:embed="rId4">
            <a:alphaModFix/>
          </a:blip>
          <a:srcRect b="0" l="0" r="0" t="0"/>
          <a:stretch/>
        </p:blipFill>
        <p:spPr>
          <a:xfrm>
            <a:off x="6875227" y="1144303"/>
            <a:ext cx="2205375" cy="2654649"/>
          </a:xfrm>
          <a:prstGeom prst="rect">
            <a:avLst/>
          </a:prstGeom>
          <a:noFill/>
          <a:ln>
            <a:noFill/>
          </a:ln>
        </p:spPr>
      </p:pic>
      <p:sp>
        <p:nvSpPr>
          <p:cNvPr id="293" name="Google Shape;293;p37"/>
          <p:cNvSpPr txBox="1"/>
          <p:nvPr/>
        </p:nvSpPr>
        <p:spPr>
          <a:xfrm>
            <a:off x="-1" y="0"/>
            <a:ext cx="57723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700"/>
              <a:buFont typeface="Times"/>
              <a:buNone/>
            </a:pPr>
            <a:r>
              <a:rPr lang="en" sz="1800">
                <a:solidFill>
                  <a:schemeClr val="dk1"/>
                </a:solidFill>
                <a:latin typeface="EB Garamond"/>
                <a:ea typeface="EB Garamond"/>
                <a:cs typeface="EB Garamond"/>
                <a:sym typeface="EB Garamond"/>
              </a:rPr>
              <a:t>Type II burst of </a:t>
            </a:r>
            <a:r>
              <a:rPr lang="en" sz="1800">
                <a:solidFill>
                  <a:schemeClr val="dk1"/>
                </a:solidFill>
                <a:latin typeface="EB Garamond"/>
                <a:ea typeface="EB Garamond"/>
                <a:cs typeface="EB Garamond"/>
                <a:sym typeface="EB Garamond"/>
              </a:rPr>
              <a:t>3 October 2023 – </a:t>
            </a:r>
            <a:r>
              <a:rPr i="0" lang="en" sz="1800" u="none" cap="none" strike="noStrike">
                <a:solidFill>
                  <a:schemeClr val="dk1"/>
                </a:solidFill>
                <a:latin typeface="EB Garamond"/>
                <a:ea typeface="EB Garamond"/>
                <a:cs typeface="EB Garamond"/>
                <a:sym typeface="EB Garamond"/>
              </a:rPr>
              <a:t>Morosan et al., A&amp;A, 2025</a:t>
            </a:r>
            <a:endParaRPr sz="1200">
              <a:solidFill>
                <a:schemeClr val="dk1"/>
              </a:solidFill>
              <a:latin typeface="EB Garamond"/>
              <a:ea typeface="EB Garamond"/>
              <a:cs typeface="EB Garamond"/>
              <a:sym typeface="EB Garamond"/>
            </a:endParaRPr>
          </a:p>
        </p:txBody>
      </p:sp>
      <p:sp>
        <p:nvSpPr>
          <p:cNvPr id="294" name="Google Shape;294;p37"/>
          <p:cNvSpPr txBox="1"/>
          <p:nvPr/>
        </p:nvSpPr>
        <p:spPr>
          <a:xfrm>
            <a:off x="4130850" y="3285725"/>
            <a:ext cx="2801400" cy="173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1"/>
                </a:solidFill>
                <a:latin typeface="EB Garamond"/>
                <a:ea typeface="EB Garamond"/>
                <a:cs typeface="EB Garamond"/>
                <a:sym typeface="EB Garamond"/>
              </a:rPr>
              <a:t>- Imaging with remote stations</a:t>
            </a:r>
            <a:br>
              <a:rPr lang="en" sz="1700">
                <a:solidFill>
                  <a:schemeClr val="dk1"/>
                </a:solidFill>
                <a:latin typeface="EB Garamond"/>
                <a:ea typeface="EB Garamond"/>
                <a:cs typeface="EB Garamond"/>
                <a:sym typeface="EB Garamond"/>
              </a:rPr>
            </a:br>
            <a:endParaRPr sz="800">
              <a:solidFill>
                <a:schemeClr val="dk1"/>
              </a:solidFill>
              <a:latin typeface="EB Garamond"/>
              <a:ea typeface="EB Garamond"/>
              <a:cs typeface="EB Garamond"/>
              <a:sym typeface="EB Garamond"/>
            </a:endParaRPr>
          </a:p>
          <a:p>
            <a:pPr indent="0" lvl="0" marL="0" rtl="0" algn="l">
              <a:spcBef>
                <a:spcPts val="0"/>
              </a:spcBef>
              <a:spcAft>
                <a:spcPts val="0"/>
              </a:spcAft>
              <a:buNone/>
            </a:pPr>
            <a:r>
              <a:rPr lang="en" sz="1700">
                <a:solidFill>
                  <a:schemeClr val="dk1"/>
                </a:solidFill>
                <a:latin typeface="EB Garamond"/>
                <a:ea typeface="EB Garamond"/>
                <a:cs typeface="EB Garamond"/>
                <a:sym typeface="EB Garamond"/>
              </a:rPr>
              <a:t>- </a:t>
            </a:r>
            <a:r>
              <a:rPr lang="en" sz="1700">
                <a:solidFill>
                  <a:schemeClr val="dk1"/>
                </a:solidFill>
                <a:latin typeface="EB Garamond"/>
                <a:ea typeface="EB Garamond"/>
                <a:cs typeface="EB Garamond"/>
                <a:sym typeface="EB Garamond"/>
              </a:rPr>
              <a:t>Double source separates at a rate of ~3000 km/s.</a:t>
            </a:r>
            <a:br>
              <a:rPr lang="en" sz="1700">
                <a:solidFill>
                  <a:schemeClr val="dk1"/>
                </a:solidFill>
                <a:latin typeface="EB Garamond"/>
                <a:ea typeface="EB Garamond"/>
                <a:cs typeface="EB Garamond"/>
                <a:sym typeface="EB Garamond"/>
              </a:rPr>
            </a:br>
            <a:endParaRPr sz="800">
              <a:solidFill>
                <a:schemeClr val="dk1"/>
              </a:solidFill>
              <a:latin typeface="EB Garamond"/>
              <a:ea typeface="EB Garamond"/>
              <a:cs typeface="EB Garamond"/>
              <a:sym typeface="EB Garamond"/>
            </a:endParaRPr>
          </a:p>
          <a:p>
            <a:pPr indent="0" lvl="0" marL="0" rtl="0" algn="l">
              <a:spcBef>
                <a:spcPts val="0"/>
              </a:spcBef>
              <a:spcAft>
                <a:spcPts val="0"/>
              </a:spcAft>
              <a:buNone/>
            </a:pPr>
            <a:r>
              <a:rPr lang="en" sz="1700">
                <a:solidFill>
                  <a:schemeClr val="dk1"/>
                </a:solidFill>
                <a:latin typeface="EB Garamond"/>
                <a:ea typeface="EB Garamond"/>
                <a:cs typeface="EB Garamond"/>
                <a:sym typeface="EB Garamond"/>
              </a:rPr>
              <a:t>- Separation increases from 0.3 to 0.5 solar radii in ~1 minute</a:t>
            </a:r>
            <a:endParaRPr sz="1700"/>
          </a:p>
        </p:txBody>
      </p:sp>
      <p:sp>
        <p:nvSpPr>
          <p:cNvPr id="295" name="Google Shape;295;p37"/>
          <p:cNvSpPr txBox="1"/>
          <p:nvPr/>
        </p:nvSpPr>
        <p:spPr>
          <a:xfrm>
            <a:off x="6875250" y="3845600"/>
            <a:ext cx="22053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1"/>
                </a:solidFill>
                <a:latin typeface="EB Garamond"/>
                <a:ea typeface="EB Garamond"/>
                <a:cs typeface="EB Garamond"/>
                <a:sym typeface="EB Garamond"/>
              </a:rPr>
              <a:t>Shock corrugation or ambient medium inhomogeneity ~10</a:t>
            </a:r>
            <a:r>
              <a:rPr baseline="30000" lang="en" sz="1700">
                <a:solidFill>
                  <a:schemeClr val="dk1"/>
                </a:solidFill>
                <a:latin typeface="EB Garamond"/>
                <a:ea typeface="EB Garamond"/>
                <a:cs typeface="EB Garamond"/>
                <a:sym typeface="EB Garamond"/>
              </a:rPr>
              <a:t>5</a:t>
            </a:r>
            <a:r>
              <a:rPr lang="en" sz="1700">
                <a:solidFill>
                  <a:schemeClr val="dk1"/>
                </a:solidFill>
                <a:latin typeface="EB Garamond"/>
                <a:ea typeface="EB Garamond"/>
                <a:cs typeface="EB Garamond"/>
                <a:sym typeface="EB Garamond"/>
              </a:rPr>
              <a:t> km</a:t>
            </a:r>
            <a:endParaRPr sz="1000"/>
          </a:p>
        </p:txBody>
      </p:sp>
      <p:grpSp>
        <p:nvGrpSpPr>
          <p:cNvPr id="296" name="Google Shape;296;p37"/>
          <p:cNvGrpSpPr/>
          <p:nvPr/>
        </p:nvGrpSpPr>
        <p:grpSpPr>
          <a:xfrm>
            <a:off x="225917" y="429488"/>
            <a:ext cx="5320479" cy="2654393"/>
            <a:chOff x="69450" y="564953"/>
            <a:chExt cx="12034561" cy="6004056"/>
          </a:xfrm>
        </p:grpSpPr>
        <p:pic>
          <p:nvPicPr>
            <p:cNvPr id="297" name="Google Shape;297;p37"/>
            <p:cNvPicPr preferRelativeResize="0"/>
            <p:nvPr/>
          </p:nvPicPr>
          <p:blipFill rotWithShape="1">
            <a:blip r:embed="rId5">
              <a:alphaModFix/>
            </a:blip>
            <a:srcRect b="0" l="0" r="0" t="0"/>
            <a:stretch/>
          </p:blipFill>
          <p:spPr>
            <a:xfrm>
              <a:off x="69450" y="1613999"/>
              <a:ext cx="7392550" cy="4955010"/>
            </a:xfrm>
            <a:prstGeom prst="rect">
              <a:avLst/>
            </a:prstGeom>
            <a:noFill/>
            <a:ln>
              <a:noFill/>
            </a:ln>
          </p:spPr>
        </p:pic>
        <p:sp>
          <p:nvSpPr>
            <p:cNvPr id="298" name="Google Shape;298;p37"/>
            <p:cNvSpPr/>
            <p:nvPr/>
          </p:nvSpPr>
          <p:spPr>
            <a:xfrm>
              <a:off x="1967696" y="2627453"/>
              <a:ext cx="951300" cy="1325400"/>
            </a:xfrm>
            <a:prstGeom prst="rect">
              <a:avLst/>
            </a:prstGeom>
            <a:noFill/>
            <a:ln cap="flat" cmpd="sng" w="4200">
              <a:solidFill>
                <a:srgbClr val="FFFFFF"/>
              </a:solidFill>
              <a:prstDash val="solid"/>
              <a:round/>
              <a:headEnd len="sm" w="sm" type="none"/>
              <a:tailEnd len="sm" w="sm" type="none"/>
            </a:ln>
            <a:effectLst>
              <a:outerShdw blurRad="17685" rotWithShape="0" dir="5400000" dist="10169">
                <a:srgbClr val="000000">
                  <a:alpha val="34900"/>
                </a:srgbClr>
              </a:outerShdw>
            </a:effectLst>
          </p:spPr>
          <p:txBody>
            <a:bodyPr anchorCtr="0" anchor="ctr" bIns="20200" lIns="40425" spcFirstLastPara="1" rIns="40425" wrap="square" tIns="20200">
              <a:noAutofit/>
            </a:bodyPr>
            <a:lstStyle/>
            <a:p>
              <a:pPr indent="0" lvl="0" marL="0" marR="0" rtl="0" algn="ctr">
                <a:lnSpc>
                  <a:spcPct val="100000"/>
                </a:lnSpc>
                <a:spcBef>
                  <a:spcPts val="0"/>
                </a:spcBef>
                <a:spcAft>
                  <a:spcPts val="0"/>
                </a:spcAft>
                <a:buClr>
                  <a:srgbClr val="FFFFFF"/>
                </a:buClr>
                <a:buSzPts val="796"/>
                <a:buFont typeface="Calibri"/>
                <a:buNone/>
              </a:pPr>
              <a:r>
                <a:t/>
              </a:r>
              <a:endParaRPr b="0" i="0" sz="795" u="none" cap="none" strike="noStrike">
                <a:solidFill>
                  <a:srgbClr val="FFFFFF"/>
                </a:solidFill>
                <a:latin typeface="Calibri"/>
                <a:ea typeface="Calibri"/>
                <a:cs typeface="Calibri"/>
                <a:sym typeface="Calibri"/>
              </a:endParaRPr>
            </a:p>
          </p:txBody>
        </p:sp>
        <p:cxnSp>
          <p:nvCxnSpPr>
            <p:cNvPr id="299" name="Google Shape;299;p37"/>
            <p:cNvCxnSpPr/>
            <p:nvPr/>
          </p:nvCxnSpPr>
          <p:spPr>
            <a:xfrm flipH="1" rot="10800000">
              <a:off x="2919046" y="564953"/>
              <a:ext cx="4722300" cy="2062500"/>
            </a:xfrm>
            <a:prstGeom prst="straightConnector1">
              <a:avLst/>
            </a:prstGeom>
            <a:noFill/>
            <a:ln cap="flat" cmpd="sng" w="11250">
              <a:solidFill>
                <a:srgbClr val="F79646"/>
              </a:solidFill>
              <a:prstDash val="solid"/>
              <a:round/>
              <a:headEnd len="sm" w="sm" type="none"/>
              <a:tailEnd len="med" w="med" type="triangle"/>
            </a:ln>
            <a:effectLst>
              <a:outerShdw blurRad="17685" rotWithShape="0" dir="5400000" dist="8842">
                <a:srgbClr val="000000">
                  <a:alpha val="37650"/>
                </a:srgbClr>
              </a:outerShdw>
            </a:effectLst>
          </p:spPr>
        </p:cxnSp>
        <p:cxnSp>
          <p:nvCxnSpPr>
            <p:cNvPr id="300" name="Google Shape;300;p37"/>
            <p:cNvCxnSpPr/>
            <p:nvPr/>
          </p:nvCxnSpPr>
          <p:spPr>
            <a:xfrm flipH="1" rot="10800000">
              <a:off x="2919046" y="2406715"/>
              <a:ext cx="4722300" cy="1558800"/>
            </a:xfrm>
            <a:prstGeom prst="straightConnector1">
              <a:avLst/>
            </a:prstGeom>
            <a:noFill/>
            <a:ln cap="flat" cmpd="sng" w="11250">
              <a:solidFill>
                <a:srgbClr val="F79646"/>
              </a:solidFill>
              <a:prstDash val="solid"/>
              <a:round/>
              <a:headEnd len="sm" w="sm" type="none"/>
              <a:tailEnd len="med" w="med" type="triangle"/>
            </a:ln>
            <a:effectLst>
              <a:outerShdw blurRad="17685" rotWithShape="0" dir="5400000" dist="8842">
                <a:srgbClr val="000000">
                  <a:alpha val="37650"/>
                </a:srgbClr>
              </a:outerShdw>
            </a:effectLst>
          </p:spPr>
        </p:cxnSp>
        <p:pic>
          <p:nvPicPr>
            <p:cNvPr id="301" name="Google Shape;301;p37"/>
            <p:cNvPicPr preferRelativeResize="0"/>
            <p:nvPr/>
          </p:nvPicPr>
          <p:blipFill rotWithShape="1">
            <a:blip r:embed="rId6">
              <a:alphaModFix/>
            </a:blip>
            <a:srcRect b="56405" l="19103" r="8969" t="8380"/>
            <a:stretch/>
          </p:blipFill>
          <p:spPr>
            <a:xfrm>
              <a:off x="7641434" y="599058"/>
              <a:ext cx="4462577" cy="1773671"/>
            </a:xfrm>
            <a:prstGeom prst="rect">
              <a:avLst/>
            </a:prstGeom>
            <a:noFill/>
            <a:ln cap="flat" cmpd="sng" w="4200">
              <a:solidFill>
                <a:srgbClr val="FFFFFF"/>
              </a:solidFill>
              <a:prstDash val="solid"/>
              <a:round/>
              <a:headEnd len="sm" w="sm" type="none"/>
              <a:tailEnd len="sm" w="sm" type="none"/>
            </a:ln>
          </p:spPr>
        </p:pic>
      </p:grpSp>
      <p:pic>
        <p:nvPicPr>
          <p:cNvPr id="302" name="Google Shape;302;p37"/>
          <p:cNvPicPr preferRelativeResize="0"/>
          <p:nvPr/>
        </p:nvPicPr>
        <p:blipFill rotWithShape="1">
          <a:blip r:embed="rId7">
            <a:alphaModFix/>
          </a:blip>
          <a:srcRect b="0" l="0" r="0" t="0"/>
          <a:stretch/>
        </p:blipFill>
        <p:spPr>
          <a:xfrm>
            <a:off x="3976125" y="1365625"/>
            <a:ext cx="2653599" cy="1902799"/>
          </a:xfrm>
          <a:prstGeom prst="rect">
            <a:avLst/>
          </a:prstGeom>
          <a:noFill/>
          <a:ln>
            <a:noFill/>
          </a:ln>
        </p:spPr>
      </p:pic>
      <p:cxnSp>
        <p:nvCxnSpPr>
          <p:cNvPr id="303" name="Google Shape;303;p37"/>
          <p:cNvCxnSpPr/>
          <p:nvPr/>
        </p:nvCxnSpPr>
        <p:spPr>
          <a:xfrm>
            <a:off x="4325000" y="999400"/>
            <a:ext cx="111900" cy="405000"/>
          </a:xfrm>
          <a:prstGeom prst="straightConnector1">
            <a:avLst/>
          </a:prstGeom>
          <a:noFill/>
          <a:ln cap="flat" cmpd="sng" w="28575">
            <a:solidFill>
              <a:srgbClr val="F79646"/>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8"/>
          <p:cNvSpPr txBox="1"/>
          <p:nvPr>
            <p:ph type="title"/>
          </p:nvPr>
        </p:nvSpPr>
        <p:spPr>
          <a:xfrm>
            <a:off x="53306" y="51731"/>
            <a:ext cx="8260800" cy="3549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4100"/>
              <a:buFont typeface="Calibri"/>
              <a:buNone/>
            </a:pPr>
            <a:r>
              <a:rPr lang="en" sz="2000">
                <a:latin typeface="EB Garamond"/>
                <a:ea typeface="EB Garamond"/>
                <a:cs typeface="EB Garamond"/>
                <a:sym typeface="EB Garamond"/>
              </a:rPr>
              <a:t>Multi-Lane Type II Burst Imaged with LOFAR LBA – Zucca+ 2025</a:t>
            </a:r>
            <a:endParaRPr sz="2000">
              <a:latin typeface="EB Garamond"/>
              <a:ea typeface="EB Garamond"/>
              <a:cs typeface="EB Garamond"/>
              <a:sym typeface="EB Garamond"/>
            </a:endParaRPr>
          </a:p>
        </p:txBody>
      </p:sp>
      <p:pic>
        <p:nvPicPr>
          <p:cNvPr id="309" name="Google Shape;309;p38"/>
          <p:cNvPicPr preferRelativeResize="0"/>
          <p:nvPr/>
        </p:nvPicPr>
        <p:blipFill rotWithShape="1">
          <a:blip r:embed="rId3">
            <a:alphaModFix/>
          </a:blip>
          <a:srcRect b="0" l="0" r="7561" t="7621"/>
          <a:stretch/>
        </p:blipFill>
        <p:spPr>
          <a:xfrm>
            <a:off x="170137" y="571450"/>
            <a:ext cx="3997874" cy="4494619"/>
          </a:xfrm>
          <a:prstGeom prst="rect">
            <a:avLst/>
          </a:prstGeom>
          <a:noFill/>
          <a:ln>
            <a:noFill/>
          </a:ln>
        </p:spPr>
      </p:pic>
      <p:pic>
        <p:nvPicPr>
          <p:cNvPr descr="[animate output image]" id="310" name="Google Shape;310;p38"/>
          <p:cNvPicPr preferRelativeResize="0"/>
          <p:nvPr/>
        </p:nvPicPr>
        <p:blipFill rotWithShape="1">
          <a:blip r:embed="rId4">
            <a:alphaModFix/>
          </a:blip>
          <a:srcRect b="5324" l="3946" r="7164" t="7529"/>
          <a:stretch/>
        </p:blipFill>
        <p:spPr>
          <a:xfrm>
            <a:off x="4478413" y="615794"/>
            <a:ext cx="4273062" cy="41890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39"/>
          <p:cNvPicPr preferRelativeResize="0"/>
          <p:nvPr/>
        </p:nvPicPr>
        <p:blipFill rotWithShape="1">
          <a:blip r:embed="rId3">
            <a:alphaModFix/>
          </a:blip>
          <a:srcRect b="0" l="0" r="0" t="0"/>
          <a:stretch/>
        </p:blipFill>
        <p:spPr>
          <a:xfrm>
            <a:off x="326275" y="0"/>
            <a:ext cx="4143175" cy="5143500"/>
          </a:xfrm>
          <a:prstGeom prst="rect">
            <a:avLst/>
          </a:prstGeom>
          <a:noFill/>
          <a:ln>
            <a:noFill/>
          </a:ln>
        </p:spPr>
      </p:pic>
      <p:pic>
        <p:nvPicPr>
          <p:cNvPr id="316" name="Google Shape;316;p39"/>
          <p:cNvPicPr preferRelativeResize="0"/>
          <p:nvPr/>
        </p:nvPicPr>
        <p:blipFill rotWithShape="1">
          <a:blip r:embed="rId4">
            <a:alphaModFix/>
          </a:blip>
          <a:srcRect b="0" l="0" r="0" t="0"/>
          <a:stretch/>
        </p:blipFill>
        <p:spPr>
          <a:xfrm>
            <a:off x="4965155" y="2388"/>
            <a:ext cx="1606058" cy="2081719"/>
          </a:xfrm>
          <a:prstGeom prst="rect">
            <a:avLst/>
          </a:prstGeom>
          <a:noFill/>
          <a:ln>
            <a:noFill/>
          </a:ln>
        </p:spPr>
      </p:pic>
      <p:pic>
        <p:nvPicPr>
          <p:cNvPr id="317" name="Google Shape;317;p39"/>
          <p:cNvPicPr preferRelativeResize="0"/>
          <p:nvPr/>
        </p:nvPicPr>
        <p:blipFill rotWithShape="1">
          <a:blip r:embed="rId5">
            <a:alphaModFix/>
          </a:blip>
          <a:srcRect b="0" l="72164" r="0" t="0"/>
          <a:stretch/>
        </p:blipFill>
        <p:spPr>
          <a:xfrm>
            <a:off x="4965155" y="1998930"/>
            <a:ext cx="1897784" cy="2198792"/>
          </a:xfrm>
          <a:prstGeom prst="rect">
            <a:avLst/>
          </a:prstGeom>
          <a:noFill/>
          <a:ln>
            <a:noFill/>
          </a:ln>
        </p:spPr>
      </p:pic>
      <p:pic>
        <p:nvPicPr>
          <p:cNvPr descr="Click on Load images" id="318" name="Google Shape;318;p39"/>
          <p:cNvPicPr preferRelativeResize="0"/>
          <p:nvPr/>
        </p:nvPicPr>
        <p:blipFill rotWithShape="1">
          <a:blip r:embed="rId6">
            <a:alphaModFix amt="70000"/>
          </a:blip>
          <a:srcRect b="6534" l="49538" r="0" t="49580"/>
          <a:stretch/>
        </p:blipFill>
        <p:spPr>
          <a:xfrm>
            <a:off x="5149905" y="2480553"/>
            <a:ext cx="2393764" cy="2081720"/>
          </a:xfrm>
          <a:prstGeom prst="rect">
            <a:avLst/>
          </a:prstGeom>
          <a:noFill/>
          <a:ln>
            <a:noFill/>
          </a:ln>
        </p:spPr>
      </p:pic>
      <p:cxnSp>
        <p:nvCxnSpPr>
          <p:cNvPr id="319" name="Google Shape;319;p39"/>
          <p:cNvCxnSpPr>
            <a:stCxn id="316" idx="1"/>
          </p:cNvCxnSpPr>
          <p:nvPr/>
        </p:nvCxnSpPr>
        <p:spPr>
          <a:xfrm rot="10800000">
            <a:off x="1448555" y="1042047"/>
            <a:ext cx="3516600" cy="1200"/>
          </a:xfrm>
          <a:prstGeom prst="straightConnector1">
            <a:avLst/>
          </a:prstGeom>
          <a:noFill/>
          <a:ln cap="flat" cmpd="sng" w="14300">
            <a:solidFill>
              <a:schemeClr val="accent1"/>
            </a:solidFill>
            <a:prstDash val="solid"/>
            <a:miter lim="800000"/>
            <a:headEnd len="sm" w="sm" type="none"/>
            <a:tailEnd len="med" w="med" type="triangle"/>
          </a:ln>
        </p:spPr>
      </p:cxnSp>
      <p:cxnSp>
        <p:nvCxnSpPr>
          <p:cNvPr id="320" name="Google Shape;320;p39"/>
          <p:cNvCxnSpPr/>
          <p:nvPr/>
        </p:nvCxnSpPr>
        <p:spPr>
          <a:xfrm rot="10800000">
            <a:off x="1692635" y="2480655"/>
            <a:ext cx="3520500" cy="739200"/>
          </a:xfrm>
          <a:prstGeom prst="straightConnector1">
            <a:avLst/>
          </a:prstGeom>
          <a:noFill/>
          <a:ln cap="flat" cmpd="sng" w="14300">
            <a:solidFill>
              <a:schemeClr val="accent1"/>
            </a:solidFill>
            <a:prstDash val="solid"/>
            <a:miter lim="800000"/>
            <a:headEnd len="sm" w="sm" type="none"/>
            <a:tailEnd len="med" w="med" type="triangle"/>
          </a:ln>
        </p:spPr>
      </p:cxnSp>
      <p:pic>
        <p:nvPicPr>
          <p:cNvPr id="321" name="Google Shape;321;p39"/>
          <p:cNvPicPr preferRelativeResize="0"/>
          <p:nvPr/>
        </p:nvPicPr>
        <p:blipFill rotWithShape="1">
          <a:blip r:embed="rId7">
            <a:alphaModFix/>
          </a:blip>
          <a:srcRect b="0" l="0" r="0" t="0"/>
          <a:stretch/>
        </p:blipFill>
        <p:spPr>
          <a:xfrm>
            <a:off x="7035866" y="2927099"/>
            <a:ext cx="1781855" cy="2111828"/>
          </a:xfrm>
          <a:prstGeom prst="rect">
            <a:avLst/>
          </a:prstGeom>
          <a:noFill/>
          <a:ln>
            <a:noFill/>
          </a:ln>
        </p:spPr>
      </p:pic>
      <p:cxnSp>
        <p:nvCxnSpPr>
          <p:cNvPr id="322" name="Google Shape;322;p39"/>
          <p:cNvCxnSpPr/>
          <p:nvPr/>
        </p:nvCxnSpPr>
        <p:spPr>
          <a:xfrm rot="10800000">
            <a:off x="2397887" y="3693925"/>
            <a:ext cx="4482000" cy="1258500"/>
          </a:xfrm>
          <a:prstGeom prst="straightConnector1">
            <a:avLst/>
          </a:prstGeom>
          <a:noFill/>
          <a:ln cap="flat" cmpd="sng" w="14300">
            <a:solidFill>
              <a:schemeClr val="accent1"/>
            </a:solidFill>
            <a:prstDash val="solid"/>
            <a:miter lim="800000"/>
            <a:headEnd len="sm" w="sm" type="none"/>
            <a:tailEnd len="med" w="med" type="triangle"/>
          </a:ln>
        </p:spPr>
      </p:cxnSp>
      <p:sp>
        <p:nvSpPr>
          <p:cNvPr id="323" name="Google Shape;323;p39"/>
          <p:cNvSpPr txBox="1"/>
          <p:nvPr/>
        </p:nvSpPr>
        <p:spPr>
          <a:xfrm>
            <a:off x="7743207" y="45455"/>
            <a:ext cx="13179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Calibri"/>
              <a:buNone/>
            </a:pPr>
            <a:r>
              <a:rPr i="0" lang="en" sz="1400" u="none" cap="none" strike="noStrike">
                <a:solidFill>
                  <a:srgbClr val="000000"/>
                </a:solidFill>
                <a:latin typeface="EB Garamond"/>
                <a:ea typeface="EB Garamond"/>
                <a:cs typeface="EB Garamond"/>
                <a:sym typeface="EB Garamond"/>
              </a:rPr>
              <a:t>Zucca et al. 2025</a:t>
            </a:r>
            <a:endParaRPr i="0" sz="1400" u="none" cap="none" strike="noStrike">
              <a:solidFill>
                <a:srgbClr val="000000"/>
              </a:solidFill>
              <a:latin typeface="EB Garamond"/>
              <a:ea typeface="EB Garamond"/>
              <a:cs typeface="EB Garamond"/>
              <a:sym typeface="EB Garamond"/>
            </a:endParaRPr>
          </a:p>
        </p:txBody>
      </p:sp>
      <p:pic>
        <p:nvPicPr>
          <p:cNvPr id="324" name="Google Shape;324;p39"/>
          <p:cNvPicPr preferRelativeResize="0"/>
          <p:nvPr/>
        </p:nvPicPr>
        <p:blipFill rotWithShape="1">
          <a:blip r:embed="rId8">
            <a:alphaModFix/>
          </a:blip>
          <a:srcRect b="33792" l="9053" r="11738" t="4989"/>
          <a:stretch/>
        </p:blipFill>
        <p:spPr>
          <a:xfrm>
            <a:off x="6846459" y="679527"/>
            <a:ext cx="2264118" cy="19971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0"/>
          <p:cNvSpPr txBox="1"/>
          <p:nvPr/>
        </p:nvSpPr>
        <p:spPr>
          <a:xfrm>
            <a:off x="7390602" y="4760475"/>
            <a:ext cx="1581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Calibri"/>
              <a:buNone/>
            </a:pPr>
            <a:r>
              <a:rPr i="0" lang="en" sz="1400" u="none" cap="none" strike="noStrike">
                <a:solidFill>
                  <a:srgbClr val="000000"/>
                </a:solidFill>
                <a:latin typeface="EB Garamond"/>
                <a:ea typeface="EB Garamond"/>
                <a:cs typeface="EB Garamond"/>
                <a:sym typeface="EB Garamond"/>
              </a:rPr>
              <a:t>Zucca et al. 2025</a:t>
            </a:r>
            <a:endParaRPr i="0" sz="1400" u="none" cap="none" strike="noStrike">
              <a:solidFill>
                <a:srgbClr val="000000"/>
              </a:solidFill>
              <a:latin typeface="EB Garamond"/>
              <a:ea typeface="EB Garamond"/>
              <a:cs typeface="EB Garamond"/>
              <a:sym typeface="EB Garamond"/>
            </a:endParaRPr>
          </a:p>
        </p:txBody>
      </p:sp>
      <p:pic>
        <p:nvPicPr>
          <p:cNvPr id="330" name="Google Shape;330;p40"/>
          <p:cNvPicPr preferRelativeResize="0"/>
          <p:nvPr/>
        </p:nvPicPr>
        <p:blipFill>
          <a:blip r:embed="rId3">
            <a:alphaModFix/>
          </a:blip>
          <a:stretch>
            <a:fillRect/>
          </a:stretch>
        </p:blipFill>
        <p:spPr>
          <a:xfrm>
            <a:off x="4505812" y="356375"/>
            <a:ext cx="4574382" cy="3425531"/>
          </a:xfrm>
          <a:prstGeom prst="rect">
            <a:avLst/>
          </a:prstGeom>
          <a:noFill/>
          <a:ln>
            <a:noFill/>
          </a:ln>
        </p:spPr>
      </p:pic>
      <p:pic>
        <p:nvPicPr>
          <p:cNvPr id="331" name="Google Shape;331;p40"/>
          <p:cNvPicPr preferRelativeResize="0"/>
          <p:nvPr/>
        </p:nvPicPr>
        <p:blipFill>
          <a:blip r:embed="rId4">
            <a:alphaModFix/>
          </a:blip>
          <a:stretch>
            <a:fillRect/>
          </a:stretch>
        </p:blipFill>
        <p:spPr>
          <a:xfrm>
            <a:off x="114300" y="303956"/>
            <a:ext cx="4301025" cy="4800038"/>
          </a:xfrm>
          <a:prstGeom prst="rect">
            <a:avLst/>
          </a:prstGeom>
          <a:noFill/>
          <a:ln>
            <a:noFill/>
          </a:ln>
        </p:spPr>
      </p:pic>
      <p:sp>
        <p:nvSpPr>
          <p:cNvPr id="332" name="Google Shape;332;p40"/>
          <p:cNvSpPr txBox="1"/>
          <p:nvPr/>
        </p:nvSpPr>
        <p:spPr>
          <a:xfrm>
            <a:off x="4352794" y="3720381"/>
            <a:ext cx="4618800" cy="969600"/>
          </a:xfrm>
          <a:prstGeom prst="rect">
            <a:avLst/>
          </a:prstGeom>
          <a:noFill/>
          <a:ln>
            <a:noFill/>
          </a:ln>
        </p:spPr>
        <p:txBody>
          <a:bodyPr anchorCtr="0" anchor="t" bIns="68575" lIns="68575" spcFirstLastPara="1" rIns="68575" wrap="square" tIns="68575">
            <a:spAutoFit/>
          </a:bodyPr>
          <a:lstStyle/>
          <a:p>
            <a:pPr indent="-279400" lvl="0" marL="342900" rtl="0" algn="l">
              <a:spcBef>
                <a:spcPts val="0"/>
              </a:spcBef>
              <a:spcAft>
                <a:spcPts val="0"/>
              </a:spcAft>
              <a:buClr>
                <a:schemeClr val="dk1"/>
              </a:buClr>
              <a:buSzPts val="1800"/>
              <a:buFont typeface="EB Garamond"/>
              <a:buChar char="-"/>
            </a:pPr>
            <a:r>
              <a:rPr lang="en" sz="1800">
                <a:solidFill>
                  <a:schemeClr val="dk1"/>
                </a:solidFill>
                <a:latin typeface="EB Garamond"/>
                <a:ea typeface="EB Garamond"/>
                <a:cs typeface="EB Garamond"/>
                <a:sym typeface="EB Garamond"/>
              </a:rPr>
              <a:t>Separate emission sources originate from different coronal environments on front along the shock propagation direction</a:t>
            </a:r>
            <a:endParaRPr sz="1800">
              <a:solidFill>
                <a:schemeClr val="dk1"/>
              </a:solidFill>
              <a:latin typeface="EB Garamond"/>
              <a:ea typeface="EB Garamond"/>
              <a:cs typeface="EB Garamond"/>
              <a:sym typeface="EB Garamond"/>
            </a:endParaRPr>
          </a:p>
        </p:txBody>
      </p:sp>
      <p:sp>
        <p:nvSpPr>
          <p:cNvPr id="333" name="Google Shape;333;p40"/>
          <p:cNvSpPr txBox="1"/>
          <p:nvPr/>
        </p:nvSpPr>
        <p:spPr>
          <a:xfrm>
            <a:off x="-40900" y="-59135"/>
            <a:ext cx="3935400" cy="415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800">
                <a:solidFill>
                  <a:schemeClr val="dk1"/>
                </a:solidFill>
                <a:latin typeface="EB Garamond"/>
                <a:ea typeface="EB Garamond"/>
                <a:cs typeface="EB Garamond"/>
                <a:sym typeface="EB Garamond"/>
              </a:rPr>
              <a:t>Comparison with coronal MHD model</a:t>
            </a:r>
            <a:endParaRPr sz="10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41"/>
          <p:cNvPicPr preferRelativeResize="0"/>
          <p:nvPr/>
        </p:nvPicPr>
        <p:blipFill rotWithShape="1">
          <a:blip r:embed="rId3">
            <a:alphaModFix/>
          </a:blip>
          <a:srcRect b="0" l="21181" r="20339" t="0"/>
          <a:stretch/>
        </p:blipFill>
        <p:spPr>
          <a:xfrm>
            <a:off x="4513850" y="1129900"/>
            <a:ext cx="4073477" cy="3959000"/>
          </a:xfrm>
          <a:prstGeom prst="rect">
            <a:avLst/>
          </a:prstGeom>
          <a:noFill/>
          <a:ln>
            <a:noFill/>
          </a:ln>
        </p:spPr>
      </p:pic>
      <p:pic>
        <p:nvPicPr>
          <p:cNvPr id="339" name="Google Shape;339;p41"/>
          <p:cNvPicPr preferRelativeResize="0"/>
          <p:nvPr/>
        </p:nvPicPr>
        <p:blipFill>
          <a:blip r:embed="rId4">
            <a:alphaModFix/>
          </a:blip>
          <a:stretch>
            <a:fillRect/>
          </a:stretch>
        </p:blipFill>
        <p:spPr>
          <a:xfrm>
            <a:off x="34425" y="410000"/>
            <a:ext cx="4040201" cy="2597274"/>
          </a:xfrm>
          <a:prstGeom prst="rect">
            <a:avLst/>
          </a:prstGeom>
          <a:noFill/>
          <a:ln>
            <a:noFill/>
          </a:ln>
        </p:spPr>
      </p:pic>
      <p:grpSp>
        <p:nvGrpSpPr>
          <p:cNvPr id="340" name="Google Shape;340;p41"/>
          <p:cNvGrpSpPr/>
          <p:nvPr/>
        </p:nvGrpSpPr>
        <p:grpSpPr>
          <a:xfrm>
            <a:off x="2062809" y="3063411"/>
            <a:ext cx="2011822" cy="2011481"/>
            <a:chOff x="2207350" y="3439000"/>
            <a:chExt cx="1704500" cy="1704500"/>
          </a:xfrm>
        </p:grpSpPr>
        <p:pic>
          <p:nvPicPr>
            <p:cNvPr id="341" name="Google Shape;341;p41"/>
            <p:cNvPicPr preferRelativeResize="0"/>
            <p:nvPr/>
          </p:nvPicPr>
          <p:blipFill>
            <a:blip r:embed="rId5">
              <a:alphaModFix/>
            </a:blip>
            <a:stretch>
              <a:fillRect/>
            </a:stretch>
          </p:blipFill>
          <p:spPr>
            <a:xfrm>
              <a:off x="2207350" y="3439000"/>
              <a:ext cx="1704500" cy="1704500"/>
            </a:xfrm>
            <a:prstGeom prst="rect">
              <a:avLst/>
            </a:prstGeom>
            <a:noFill/>
            <a:ln>
              <a:noFill/>
            </a:ln>
          </p:spPr>
        </p:pic>
        <p:cxnSp>
          <p:nvCxnSpPr>
            <p:cNvPr id="342" name="Google Shape;342;p41"/>
            <p:cNvCxnSpPr/>
            <p:nvPr/>
          </p:nvCxnSpPr>
          <p:spPr>
            <a:xfrm flipH="1" rot="10800000">
              <a:off x="3065963" y="4146602"/>
              <a:ext cx="236100" cy="105900"/>
            </a:xfrm>
            <a:prstGeom prst="straightConnector1">
              <a:avLst/>
            </a:prstGeom>
            <a:noFill/>
            <a:ln cap="flat" cmpd="sng" w="22450">
              <a:solidFill>
                <a:srgbClr val="FF9900"/>
              </a:solidFill>
              <a:prstDash val="solid"/>
              <a:round/>
              <a:headEnd len="med" w="med" type="none"/>
              <a:tailEnd len="med" w="med" type="triangle"/>
            </a:ln>
          </p:spPr>
        </p:cxnSp>
      </p:grpSp>
      <p:pic>
        <p:nvPicPr>
          <p:cNvPr id="343" name="Google Shape;343;p41"/>
          <p:cNvPicPr preferRelativeResize="0"/>
          <p:nvPr/>
        </p:nvPicPr>
        <p:blipFill rotWithShape="1">
          <a:blip r:embed="rId6">
            <a:alphaModFix/>
          </a:blip>
          <a:srcRect b="56119" l="60765" r="3641" t="0"/>
          <a:stretch/>
        </p:blipFill>
        <p:spPr>
          <a:xfrm>
            <a:off x="152651" y="3049420"/>
            <a:ext cx="1857425" cy="2039476"/>
          </a:xfrm>
          <a:prstGeom prst="rect">
            <a:avLst/>
          </a:prstGeom>
          <a:noFill/>
          <a:ln cap="flat" cmpd="sng" w="9525">
            <a:solidFill>
              <a:srgbClr val="000000"/>
            </a:solidFill>
            <a:prstDash val="solid"/>
            <a:round/>
            <a:headEnd len="sm" w="sm" type="none"/>
            <a:tailEnd len="sm" w="sm" type="none"/>
          </a:ln>
        </p:spPr>
      </p:pic>
      <p:sp>
        <p:nvSpPr>
          <p:cNvPr id="344" name="Google Shape;344;p41"/>
          <p:cNvSpPr txBox="1"/>
          <p:nvPr/>
        </p:nvSpPr>
        <p:spPr>
          <a:xfrm>
            <a:off x="4197575" y="461700"/>
            <a:ext cx="4877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EB Garamond"/>
                <a:ea typeface="EB Garamond"/>
                <a:cs typeface="EB Garamond"/>
                <a:sym typeface="EB Garamond"/>
              </a:rPr>
              <a:t>– Separate and track stationary and transient sources</a:t>
            </a:r>
            <a:endParaRPr sz="1800">
              <a:solidFill>
                <a:schemeClr val="dk1"/>
              </a:solidFill>
              <a:latin typeface="EB Garamond"/>
              <a:ea typeface="EB Garamond"/>
              <a:cs typeface="EB Garamond"/>
              <a:sym typeface="EB Garamond"/>
            </a:endParaRPr>
          </a:p>
          <a:p>
            <a:pPr indent="0" lvl="0" marL="0" rtl="0" algn="l">
              <a:spcBef>
                <a:spcPts val="0"/>
              </a:spcBef>
              <a:spcAft>
                <a:spcPts val="0"/>
              </a:spcAft>
              <a:buNone/>
            </a:pPr>
            <a:r>
              <a:rPr lang="en" sz="1800">
                <a:solidFill>
                  <a:schemeClr val="dk1"/>
                </a:solidFill>
                <a:latin typeface="EB Garamond"/>
                <a:ea typeface="EB Garamond"/>
                <a:cs typeface="EB Garamond"/>
                <a:sym typeface="EB Garamond"/>
              </a:rPr>
              <a:t>– Imaging gives important information in </a:t>
            </a:r>
            <a:endParaRPr sz="1800">
              <a:solidFill>
                <a:schemeClr val="dk1"/>
              </a:solidFill>
              <a:latin typeface="EB Garamond"/>
              <a:ea typeface="EB Garamond"/>
              <a:cs typeface="EB Garamond"/>
              <a:sym typeface="EB Garamond"/>
            </a:endParaRPr>
          </a:p>
        </p:txBody>
      </p:sp>
      <p:sp>
        <p:nvSpPr>
          <p:cNvPr id="345" name="Google Shape;345;p41"/>
          <p:cNvSpPr txBox="1"/>
          <p:nvPr/>
        </p:nvSpPr>
        <p:spPr>
          <a:xfrm>
            <a:off x="34425" y="0"/>
            <a:ext cx="9036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1"/>
                </a:solidFill>
                <a:latin typeface="EB Garamond"/>
                <a:ea typeface="EB Garamond"/>
                <a:cs typeface="EB Garamond"/>
                <a:sym typeface="EB Garamond"/>
              </a:rPr>
              <a:t>Tracking of a type II burst with LOFAR/LBA – Yotov, Kozarev+ (in prep), presentation tomorrow</a:t>
            </a:r>
            <a:endParaRPr sz="2000">
              <a:solidFill>
                <a:schemeClr val="dk1"/>
              </a:solidFill>
              <a:latin typeface="EB Garamond"/>
              <a:ea typeface="EB Garamond"/>
              <a:cs typeface="EB Garamond"/>
              <a:sym typeface="EB Garamon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2"/>
          <p:cNvSpPr txBox="1"/>
          <p:nvPr/>
        </p:nvSpPr>
        <p:spPr>
          <a:xfrm>
            <a:off x="34425" y="0"/>
            <a:ext cx="9036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1"/>
                </a:solidFill>
                <a:latin typeface="EB Garamond"/>
                <a:ea typeface="EB Garamond"/>
                <a:cs typeface="EB Garamond"/>
                <a:sym typeface="EB Garamond"/>
              </a:rPr>
              <a:t>Tracking </a:t>
            </a:r>
            <a:r>
              <a:rPr lang="en" sz="1700">
                <a:solidFill>
                  <a:schemeClr val="dk1"/>
                </a:solidFill>
                <a:latin typeface="EB Garamond"/>
                <a:ea typeface="EB Garamond"/>
                <a:cs typeface="EB Garamond"/>
                <a:sym typeface="EB Garamond"/>
              </a:rPr>
              <a:t>of </a:t>
            </a:r>
            <a:r>
              <a:rPr lang="en" sz="1700">
                <a:solidFill>
                  <a:schemeClr val="dk1"/>
                </a:solidFill>
                <a:latin typeface="EB Garamond"/>
                <a:ea typeface="EB Garamond"/>
                <a:cs typeface="EB Garamond"/>
                <a:sym typeface="EB Garamond"/>
              </a:rPr>
              <a:t>a </a:t>
            </a:r>
            <a:r>
              <a:rPr lang="en" sz="1700">
                <a:solidFill>
                  <a:schemeClr val="dk1"/>
                </a:solidFill>
                <a:latin typeface="EB Garamond"/>
                <a:ea typeface="EB Garamond"/>
                <a:cs typeface="EB Garamond"/>
                <a:sym typeface="EB Garamond"/>
              </a:rPr>
              <a:t>type II burst with LOFAR/LBA – Yotov, Kozarev+ (in prep), presentatio</a:t>
            </a:r>
            <a:r>
              <a:rPr lang="en" sz="1700">
                <a:solidFill>
                  <a:schemeClr val="dk1"/>
                </a:solidFill>
                <a:latin typeface="EB Garamond"/>
                <a:ea typeface="EB Garamond"/>
                <a:cs typeface="EB Garamond"/>
                <a:sym typeface="EB Garamond"/>
              </a:rPr>
              <a:t>n t</a:t>
            </a:r>
            <a:r>
              <a:rPr lang="en" sz="1700">
                <a:solidFill>
                  <a:schemeClr val="dk1"/>
                </a:solidFill>
                <a:latin typeface="EB Garamond"/>
                <a:ea typeface="EB Garamond"/>
                <a:cs typeface="EB Garamond"/>
                <a:sym typeface="EB Garamond"/>
              </a:rPr>
              <a:t>omorrow</a:t>
            </a:r>
            <a:endParaRPr sz="2000">
              <a:solidFill>
                <a:schemeClr val="dk1"/>
              </a:solidFill>
              <a:latin typeface="EB Garamond"/>
              <a:ea typeface="EB Garamond"/>
              <a:cs typeface="EB Garamond"/>
              <a:sym typeface="EB Garamond"/>
            </a:endParaRPr>
          </a:p>
        </p:txBody>
      </p:sp>
      <p:pic>
        <p:nvPicPr>
          <p:cNvPr id="351" name="Google Shape;351;p42"/>
          <p:cNvPicPr preferRelativeResize="0"/>
          <p:nvPr/>
        </p:nvPicPr>
        <p:blipFill>
          <a:blip r:embed="rId3">
            <a:alphaModFix/>
          </a:blip>
          <a:stretch>
            <a:fillRect/>
          </a:stretch>
        </p:blipFill>
        <p:spPr>
          <a:xfrm>
            <a:off x="3604549" y="520851"/>
            <a:ext cx="5466675" cy="2413025"/>
          </a:xfrm>
          <a:prstGeom prst="rect">
            <a:avLst/>
          </a:prstGeom>
          <a:noFill/>
          <a:ln>
            <a:noFill/>
          </a:ln>
        </p:spPr>
      </p:pic>
      <p:pic>
        <p:nvPicPr>
          <p:cNvPr id="352" name="Google Shape;352;p42"/>
          <p:cNvPicPr preferRelativeResize="0"/>
          <p:nvPr/>
        </p:nvPicPr>
        <p:blipFill>
          <a:blip r:embed="rId4">
            <a:alphaModFix/>
          </a:blip>
          <a:stretch>
            <a:fillRect/>
          </a:stretch>
        </p:blipFill>
        <p:spPr>
          <a:xfrm>
            <a:off x="34425" y="520851"/>
            <a:ext cx="3475875" cy="2413024"/>
          </a:xfrm>
          <a:prstGeom prst="rect">
            <a:avLst/>
          </a:prstGeom>
          <a:noFill/>
          <a:ln>
            <a:noFill/>
          </a:ln>
        </p:spPr>
      </p:pic>
      <p:pic>
        <p:nvPicPr>
          <p:cNvPr id="353" name="Google Shape;353;p42" title="separation.png"/>
          <p:cNvPicPr preferRelativeResize="0"/>
          <p:nvPr/>
        </p:nvPicPr>
        <p:blipFill rotWithShape="1">
          <a:blip r:embed="rId5">
            <a:alphaModFix/>
          </a:blip>
          <a:srcRect b="9910" l="0" r="0" t="13443"/>
          <a:stretch/>
        </p:blipFill>
        <p:spPr>
          <a:xfrm>
            <a:off x="34425" y="3055300"/>
            <a:ext cx="9036898" cy="1962303"/>
          </a:xfrm>
          <a:prstGeom prst="rect">
            <a:avLst/>
          </a:prstGeom>
          <a:noFill/>
          <a:ln>
            <a:noFill/>
          </a:ln>
        </p:spPr>
      </p:pic>
      <p:cxnSp>
        <p:nvCxnSpPr>
          <p:cNvPr id="354" name="Google Shape;354;p42"/>
          <p:cNvCxnSpPr/>
          <p:nvPr/>
        </p:nvCxnSpPr>
        <p:spPr>
          <a:xfrm>
            <a:off x="3103825" y="1625826"/>
            <a:ext cx="657600" cy="147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3"/>
          <p:cNvSpPr txBox="1"/>
          <p:nvPr/>
        </p:nvSpPr>
        <p:spPr>
          <a:xfrm>
            <a:off x="-75" y="0"/>
            <a:ext cx="914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800">
                <a:solidFill>
                  <a:schemeClr val="dk1"/>
                </a:solidFill>
                <a:latin typeface="EB Garamond"/>
                <a:ea typeface="EB Garamond"/>
                <a:cs typeface="EB Garamond"/>
                <a:sym typeface="EB Garamond"/>
              </a:rPr>
              <a:t>In situ and remote detection of flare electrons with LOFAR and PSP - Kozarev, Yotov et al. (in prep.) </a:t>
            </a:r>
            <a:endParaRPr sz="2100">
              <a:solidFill>
                <a:schemeClr val="dk1"/>
              </a:solidFill>
              <a:latin typeface="EB Garamond"/>
              <a:ea typeface="EB Garamond"/>
              <a:cs typeface="EB Garamond"/>
              <a:sym typeface="EB Garamond"/>
            </a:endParaRPr>
          </a:p>
        </p:txBody>
      </p:sp>
      <p:grpSp>
        <p:nvGrpSpPr>
          <p:cNvPr id="360" name="Google Shape;360;p43"/>
          <p:cNvGrpSpPr/>
          <p:nvPr/>
        </p:nvGrpSpPr>
        <p:grpSpPr>
          <a:xfrm>
            <a:off x="85872" y="2499189"/>
            <a:ext cx="4126598" cy="2527761"/>
            <a:chOff x="4064800" y="498625"/>
            <a:chExt cx="3384399" cy="2073125"/>
          </a:xfrm>
        </p:grpSpPr>
        <p:pic>
          <p:nvPicPr>
            <p:cNvPr id="361" name="Google Shape;361;p43"/>
            <p:cNvPicPr preferRelativeResize="0"/>
            <p:nvPr/>
          </p:nvPicPr>
          <p:blipFill>
            <a:blip r:embed="rId3">
              <a:alphaModFix/>
            </a:blip>
            <a:stretch>
              <a:fillRect/>
            </a:stretch>
          </p:blipFill>
          <p:spPr>
            <a:xfrm>
              <a:off x="4064800" y="498625"/>
              <a:ext cx="3384399" cy="2073125"/>
            </a:xfrm>
            <a:prstGeom prst="rect">
              <a:avLst/>
            </a:prstGeom>
            <a:noFill/>
            <a:ln>
              <a:noFill/>
            </a:ln>
          </p:spPr>
        </p:pic>
        <p:cxnSp>
          <p:nvCxnSpPr>
            <p:cNvPr id="362" name="Google Shape;362;p43"/>
            <p:cNvCxnSpPr/>
            <p:nvPr/>
          </p:nvCxnSpPr>
          <p:spPr>
            <a:xfrm>
              <a:off x="4606696" y="674966"/>
              <a:ext cx="4800" cy="1682400"/>
            </a:xfrm>
            <a:prstGeom prst="straightConnector1">
              <a:avLst/>
            </a:prstGeom>
            <a:noFill/>
            <a:ln cap="flat" cmpd="sng" w="22375">
              <a:solidFill>
                <a:schemeClr val="lt1"/>
              </a:solidFill>
              <a:prstDash val="solid"/>
              <a:round/>
              <a:headEnd len="med" w="med" type="none"/>
              <a:tailEnd len="med" w="med" type="none"/>
            </a:ln>
          </p:spPr>
        </p:cxnSp>
      </p:grpSp>
      <p:sp>
        <p:nvSpPr>
          <p:cNvPr id="363" name="Google Shape;363;p43"/>
          <p:cNvSpPr txBox="1"/>
          <p:nvPr/>
        </p:nvSpPr>
        <p:spPr>
          <a:xfrm>
            <a:off x="85875" y="687275"/>
            <a:ext cx="39861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EB Garamond"/>
                <a:ea typeface="EB Garamond"/>
                <a:cs typeface="EB Garamond"/>
                <a:sym typeface="EB Garamond"/>
              </a:rPr>
              <a:t>– M1.0 flare on 24 September, 2023</a:t>
            </a:r>
            <a:endParaRPr sz="1800">
              <a:solidFill>
                <a:schemeClr val="dk1"/>
              </a:solidFill>
              <a:latin typeface="EB Garamond"/>
              <a:ea typeface="EB Garamond"/>
              <a:cs typeface="EB Garamond"/>
              <a:sym typeface="EB Garamond"/>
            </a:endParaRPr>
          </a:p>
          <a:p>
            <a:pPr indent="0" lvl="0" marL="0" rtl="0" algn="l">
              <a:spcBef>
                <a:spcPts val="0"/>
              </a:spcBef>
              <a:spcAft>
                <a:spcPts val="0"/>
              </a:spcAft>
              <a:buNone/>
            </a:pPr>
            <a:r>
              <a:rPr lang="en" sz="1800">
                <a:solidFill>
                  <a:schemeClr val="dk1"/>
                </a:solidFill>
                <a:latin typeface="EB Garamond"/>
                <a:ea typeface="EB Garamond"/>
                <a:cs typeface="EB Garamond"/>
                <a:sym typeface="EB Garamond"/>
              </a:rPr>
              <a:t>– Type III burst storm 5 minutes after flare start</a:t>
            </a:r>
            <a:endParaRPr sz="1800">
              <a:solidFill>
                <a:schemeClr val="dk1"/>
              </a:solidFill>
              <a:latin typeface="EB Garamond"/>
              <a:ea typeface="EB Garamond"/>
              <a:cs typeface="EB Garamond"/>
              <a:sym typeface="EB Garamond"/>
            </a:endParaRPr>
          </a:p>
          <a:p>
            <a:pPr indent="0" lvl="0" marL="0" rtl="0" algn="l">
              <a:spcBef>
                <a:spcPts val="0"/>
              </a:spcBef>
              <a:spcAft>
                <a:spcPts val="0"/>
              </a:spcAft>
              <a:buNone/>
            </a:pPr>
            <a:r>
              <a:rPr lang="en" sz="1800">
                <a:solidFill>
                  <a:schemeClr val="dk1"/>
                </a:solidFill>
                <a:latin typeface="EB Garamond"/>
                <a:ea typeface="EB Garamond"/>
                <a:cs typeface="EB Garamond"/>
                <a:sym typeface="EB Garamond"/>
              </a:rPr>
              <a:t>– LBA imaging reveals source above northwest limb</a:t>
            </a:r>
            <a:endParaRPr sz="1800">
              <a:solidFill>
                <a:schemeClr val="dk1"/>
              </a:solidFill>
              <a:latin typeface="EB Garamond"/>
              <a:ea typeface="EB Garamond"/>
              <a:cs typeface="EB Garamond"/>
              <a:sym typeface="EB Garamond"/>
            </a:endParaRPr>
          </a:p>
        </p:txBody>
      </p:sp>
      <p:grpSp>
        <p:nvGrpSpPr>
          <p:cNvPr id="364" name="Google Shape;364;p43"/>
          <p:cNvGrpSpPr/>
          <p:nvPr/>
        </p:nvGrpSpPr>
        <p:grpSpPr>
          <a:xfrm>
            <a:off x="4344150" y="539475"/>
            <a:ext cx="4722984" cy="1647757"/>
            <a:chOff x="159775" y="3155575"/>
            <a:chExt cx="4722984" cy="1647757"/>
          </a:xfrm>
        </p:grpSpPr>
        <p:pic>
          <p:nvPicPr>
            <p:cNvPr id="365" name="Google Shape;365;p43"/>
            <p:cNvPicPr preferRelativeResize="0"/>
            <p:nvPr/>
          </p:nvPicPr>
          <p:blipFill rotWithShape="1">
            <a:blip r:embed="rId4">
              <a:alphaModFix/>
            </a:blip>
            <a:srcRect b="49230" l="56554" r="2887" t="7517"/>
            <a:stretch/>
          </p:blipFill>
          <p:spPr>
            <a:xfrm>
              <a:off x="159775" y="3186100"/>
              <a:ext cx="1516324" cy="1616861"/>
            </a:xfrm>
            <a:prstGeom prst="rect">
              <a:avLst/>
            </a:prstGeom>
            <a:noFill/>
            <a:ln>
              <a:noFill/>
            </a:ln>
          </p:spPr>
        </p:pic>
        <p:grpSp>
          <p:nvGrpSpPr>
            <p:cNvPr id="366" name="Google Shape;366;p43"/>
            <p:cNvGrpSpPr/>
            <p:nvPr/>
          </p:nvGrpSpPr>
          <p:grpSpPr>
            <a:xfrm>
              <a:off x="1676096" y="3186330"/>
              <a:ext cx="3206663" cy="1617002"/>
              <a:chOff x="314482" y="2849800"/>
              <a:chExt cx="3374014" cy="1701212"/>
            </a:xfrm>
          </p:grpSpPr>
          <p:pic>
            <p:nvPicPr>
              <p:cNvPr id="367" name="Google Shape;367;p43" title="fig_mas_pfss_20230924 (1).png"/>
              <p:cNvPicPr preferRelativeResize="0"/>
              <p:nvPr/>
            </p:nvPicPr>
            <p:blipFill rotWithShape="1">
              <a:blip r:embed="rId5">
                <a:alphaModFix/>
              </a:blip>
              <a:srcRect b="48793" l="28411" r="52606" t="10637"/>
              <a:stretch/>
            </p:blipFill>
            <p:spPr>
              <a:xfrm>
                <a:off x="1997371" y="2849812"/>
                <a:ext cx="1691126" cy="1701200"/>
              </a:xfrm>
              <a:prstGeom prst="rect">
                <a:avLst/>
              </a:prstGeom>
              <a:noFill/>
              <a:ln>
                <a:noFill/>
              </a:ln>
            </p:spPr>
          </p:pic>
          <p:pic>
            <p:nvPicPr>
              <p:cNvPr id="368" name="Google Shape;368;p43" title="Screenshot 2025-09-24 at 15.56.05.png"/>
              <p:cNvPicPr preferRelativeResize="0"/>
              <p:nvPr/>
            </p:nvPicPr>
            <p:blipFill rotWithShape="1">
              <a:blip r:embed="rId6">
                <a:alphaModFix/>
              </a:blip>
              <a:srcRect b="5147" l="0" r="9057" t="19816"/>
              <a:stretch/>
            </p:blipFill>
            <p:spPr>
              <a:xfrm>
                <a:off x="314482" y="2849800"/>
                <a:ext cx="1682900" cy="1701208"/>
              </a:xfrm>
              <a:prstGeom prst="rect">
                <a:avLst/>
              </a:prstGeom>
              <a:noFill/>
              <a:ln>
                <a:noFill/>
              </a:ln>
            </p:spPr>
          </p:pic>
        </p:grpSp>
        <p:sp>
          <p:nvSpPr>
            <p:cNvPr id="369" name="Google Shape;369;p43"/>
            <p:cNvSpPr txBox="1"/>
            <p:nvPr/>
          </p:nvSpPr>
          <p:spPr>
            <a:xfrm>
              <a:off x="269100" y="3155575"/>
              <a:ext cx="1407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latin typeface="EB Garamond"/>
                  <a:ea typeface="EB Garamond"/>
                  <a:cs typeface="EB Garamond"/>
                  <a:sym typeface="EB Garamond"/>
                </a:rPr>
                <a:t>Flare (AIA)</a:t>
              </a:r>
              <a:endParaRPr>
                <a:solidFill>
                  <a:schemeClr val="lt1"/>
                </a:solidFill>
              </a:endParaRPr>
            </a:p>
          </p:txBody>
        </p:sp>
        <p:sp>
          <p:nvSpPr>
            <p:cNvPr id="370" name="Google Shape;370;p43"/>
            <p:cNvSpPr txBox="1"/>
            <p:nvPr/>
          </p:nvSpPr>
          <p:spPr>
            <a:xfrm>
              <a:off x="1676100" y="3186325"/>
              <a:ext cx="105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EB Garamond"/>
                  <a:ea typeface="EB Garamond"/>
                  <a:cs typeface="EB Garamond"/>
                  <a:sym typeface="EB Garamond"/>
                </a:rPr>
                <a:t>LASCO/C2</a:t>
              </a:r>
              <a:endParaRPr sz="1000">
                <a:solidFill>
                  <a:schemeClr val="lt1"/>
                </a:solidFill>
              </a:endParaRPr>
            </a:p>
          </p:txBody>
        </p:sp>
        <p:sp>
          <p:nvSpPr>
            <p:cNvPr id="371" name="Google Shape;371;p43"/>
            <p:cNvSpPr txBox="1"/>
            <p:nvPr/>
          </p:nvSpPr>
          <p:spPr>
            <a:xfrm>
              <a:off x="3269575" y="3155575"/>
              <a:ext cx="1613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FF0000"/>
                  </a:solidFill>
                  <a:latin typeface="EB Garamond"/>
                  <a:ea typeface="EB Garamond"/>
                  <a:cs typeface="EB Garamond"/>
                  <a:sym typeface="EB Garamond"/>
                </a:rPr>
                <a:t>V</a:t>
              </a:r>
              <a:r>
                <a:rPr baseline="-25000" lang="en" sz="1500">
                  <a:solidFill>
                    <a:srgbClr val="FF0000"/>
                  </a:solidFill>
                  <a:latin typeface="EB Garamond"/>
                  <a:ea typeface="EB Garamond"/>
                  <a:cs typeface="EB Garamond"/>
                  <a:sym typeface="EB Garamond"/>
                </a:rPr>
                <a:t>Alfven</a:t>
              </a:r>
              <a:r>
                <a:rPr lang="en" sz="1500">
                  <a:solidFill>
                    <a:srgbClr val="FF0000"/>
                  </a:solidFill>
                  <a:latin typeface="EB Garamond"/>
                  <a:ea typeface="EB Garamond"/>
                  <a:cs typeface="EB Garamond"/>
                  <a:sym typeface="EB Garamond"/>
                </a:rPr>
                <a:t> + B-conn.</a:t>
              </a:r>
              <a:endParaRPr sz="1100">
                <a:solidFill>
                  <a:srgbClr val="FF0000"/>
                </a:solidFill>
              </a:endParaRPr>
            </a:p>
          </p:txBody>
        </p:sp>
      </p:grpSp>
      <p:pic>
        <p:nvPicPr>
          <p:cNvPr id="372" name="Google Shape;372;p43" title="Screenshot 2025-09-24 at 13.07.34.png"/>
          <p:cNvPicPr preferRelativeResize="0"/>
          <p:nvPr/>
        </p:nvPicPr>
        <p:blipFill rotWithShape="1">
          <a:blip r:embed="rId7">
            <a:alphaModFix/>
          </a:blip>
          <a:srcRect b="0" l="33239" r="0" t="0"/>
          <a:stretch/>
        </p:blipFill>
        <p:spPr>
          <a:xfrm>
            <a:off x="5206799" y="2265001"/>
            <a:ext cx="3350400" cy="2798448"/>
          </a:xfrm>
          <a:prstGeom prst="rect">
            <a:avLst/>
          </a:prstGeom>
          <a:noFill/>
          <a:ln>
            <a:noFill/>
          </a:ln>
        </p:spPr>
      </p:pic>
      <p:sp>
        <p:nvSpPr>
          <p:cNvPr id="373" name="Google Shape;373;p43"/>
          <p:cNvSpPr txBox="1"/>
          <p:nvPr/>
        </p:nvSpPr>
        <p:spPr>
          <a:xfrm>
            <a:off x="5283989" y="2235430"/>
            <a:ext cx="3206700" cy="395400"/>
          </a:xfrm>
          <a:prstGeom prst="rect">
            <a:avLst/>
          </a:prstGeom>
          <a:noFill/>
          <a:ln>
            <a:noFill/>
          </a:ln>
        </p:spPr>
        <p:txBody>
          <a:bodyPr anchorCtr="0" anchor="t" bIns="93925" lIns="93925" spcFirstLastPara="1" rIns="93925" wrap="square" tIns="93925">
            <a:spAutoFit/>
          </a:bodyPr>
          <a:lstStyle/>
          <a:p>
            <a:pPr indent="0" lvl="0" marL="0" rtl="0" algn="l">
              <a:spcBef>
                <a:spcPts val="0"/>
              </a:spcBef>
              <a:spcAft>
                <a:spcPts val="0"/>
              </a:spcAft>
              <a:buNone/>
            </a:pPr>
            <a:r>
              <a:rPr lang="en" sz="1335">
                <a:solidFill>
                  <a:srgbClr val="FF9900"/>
                </a:solidFill>
              </a:rPr>
              <a:t>Type III emission above northwest limb</a:t>
            </a:r>
            <a:endParaRPr sz="1335">
              <a:solidFill>
                <a:srgbClr val="FF9900"/>
              </a:solidFill>
            </a:endParaRPr>
          </a:p>
        </p:txBody>
      </p:sp>
      <p:cxnSp>
        <p:nvCxnSpPr>
          <p:cNvPr id="374" name="Google Shape;374;p43"/>
          <p:cNvCxnSpPr/>
          <p:nvPr/>
        </p:nvCxnSpPr>
        <p:spPr>
          <a:xfrm rot="10800000">
            <a:off x="6647207" y="3529513"/>
            <a:ext cx="217800" cy="141900"/>
          </a:xfrm>
          <a:prstGeom prst="straightConnector1">
            <a:avLst/>
          </a:prstGeom>
          <a:noFill/>
          <a:ln cap="flat" cmpd="sng" w="19050">
            <a:solidFill>
              <a:srgbClr val="FF0000"/>
            </a:solidFill>
            <a:prstDash val="solid"/>
            <a:round/>
            <a:headEnd len="med" w="med" type="none"/>
            <a:tailEnd len="med" w="med" type="stealth"/>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4"/>
          <p:cNvSpPr txBox="1"/>
          <p:nvPr/>
        </p:nvSpPr>
        <p:spPr>
          <a:xfrm>
            <a:off x="-75" y="0"/>
            <a:ext cx="914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EB Garamond"/>
                <a:ea typeface="EB Garamond"/>
                <a:cs typeface="EB Garamond"/>
                <a:sym typeface="EB Garamond"/>
              </a:rPr>
              <a:t>In situ and remote detection of flare electrons with LOFAR and PSP - Kozarev, Yotov+ (in prep.) </a:t>
            </a:r>
            <a:endParaRPr sz="2100">
              <a:solidFill>
                <a:schemeClr val="dk1"/>
              </a:solidFill>
              <a:latin typeface="EB Garamond"/>
              <a:ea typeface="EB Garamond"/>
              <a:cs typeface="EB Garamond"/>
              <a:sym typeface="EB Garamond"/>
            </a:endParaRPr>
          </a:p>
        </p:txBody>
      </p:sp>
      <p:grpSp>
        <p:nvGrpSpPr>
          <p:cNvPr id="380" name="Google Shape;380;p44"/>
          <p:cNvGrpSpPr/>
          <p:nvPr/>
        </p:nvGrpSpPr>
        <p:grpSpPr>
          <a:xfrm>
            <a:off x="1455856" y="1917396"/>
            <a:ext cx="3739500" cy="3079928"/>
            <a:chOff x="457200" y="0"/>
            <a:chExt cx="8326653" cy="6858000"/>
          </a:xfrm>
        </p:grpSpPr>
        <p:pic>
          <p:nvPicPr>
            <p:cNvPr id="381" name="Google Shape;381;p44" title="psp_electrons_onset_epilo_epihi (2).png"/>
            <p:cNvPicPr preferRelativeResize="0"/>
            <p:nvPr/>
          </p:nvPicPr>
          <p:blipFill>
            <a:blip r:embed="rId3">
              <a:alphaModFix/>
            </a:blip>
            <a:stretch>
              <a:fillRect/>
            </a:stretch>
          </p:blipFill>
          <p:spPr>
            <a:xfrm>
              <a:off x="457200" y="0"/>
              <a:ext cx="8326653" cy="6858000"/>
            </a:xfrm>
            <a:prstGeom prst="rect">
              <a:avLst/>
            </a:prstGeom>
            <a:noFill/>
            <a:ln>
              <a:noFill/>
            </a:ln>
          </p:spPr>
        </p:pic>
        <p:pic>
          <p:nvPicPr>
            <p:cNvPr id="382" name="Google Shape;382;p44" title="psp_EPI-LO_vda_electron_analysis (2).png"/>
            <p:cNvPicPr preferRelativeResize="0"/>
            <p:nvPr/>
          </p:nvPicPr>
          <p:blipFill>
            <a:blip r:embed="rId4">
              <a:alphaModFix/>
            </a:blip>
            <a:stretch>
              <a:fillRect/>
            </a:stretch>
          </p:blipFill>
          <p:spPr>
            <a:xfrm>
              <a:off x="3452550" y="4298300"/>
              <a:ext cx="2335951" cy="1845725"/>
            </a:xfrm>
            <a:prstGeom prst="rect">
              <a:avLst/>
            </a:prstGeom>
            <a:noFill/>
            <a:ln>
              <a:noFill/>
            </a:ln>
          </p:spPr>
        </p:pic>
        <p:pic>
          <p:nvPicPr>
            <p:cNvPr id="383" name="Google Shape;383;p44" title="psp_EPI-HI_LET_A_vda_electron_analysis (2).png"/>
            <p:cNvPicPr preferRelativeResize="0"/>
            <p:nvPr/>
          </p:nvPicPr>
          <p:blipFill>
            <a:blip r:embed="rId5">
              <a:alphaModFix/>
            </a:blip>
            <a:stretch>
              <a:fillRect/>
            </a:stretch>
          </p:blipFill>
          <p:spPr>
            <a:xfrm>
              <a:off x="5836325" y="4299268"/>
              <a:ext cx="2335950" cy="1843783"/>
            </a:xfrm>
            <a:prstGeom prst="rect">
              <a:avLst/>
            </a:prstGeom>
            <a:noFill/>
            <a:ln>
              <a:noFill/>
            </a:ln>
          </p:spPr>
        </p:pic>
      </p:grpSp>
      <p:pic>
        <p:nvPicPr>
          <p:cNvPr id="384" name="Google Shape;384;p44" title="planet_mission_plot_20230924.png"/>
          <p:cNvPicPr preferRelativeResize="0"/>
          <p:nvPr/>
        </p:nvPicPr>
        <p:blipFill rotWithShape="1">
          <a:blip r:embed="rId6">
            <a:alphaModFix/>
          </a:blip>
          <a:srcRect b="7241" l="18225" r="12556" t="17012"/>
          <a:stretch/>
        </p:blipFill>
        <p:spPr>
          <a:xfrm>
            <a:off x="79800" y="531275"/>
            <a:ext cx="1376050" cy="1536626"/>
          </a:xfrm>
          <a:prstGeom prst="rect">
            <a:avLst/>
          </a:prstGeom>
          <a:noFill/>
          <a:ln>
            <a:noFill/>
          </a:ln>
        </p:spPr>
      </p:pic>
      <p:pic>
        <p:nvPicPr>
          <p:cNvPr id="385" name="Google Shape;385;p44" title="psp_lofar_combined_shifted_circpol_flare.png"/>
          <p:cNvPicPr preferRelativeResize="0"/>
          <p:nvPr/>
        </p:nvPicPr>
        <p:blipFill>
          <a:blip r:embed="rId7">
            <a:alphaModFix/>
          </a:blip>
          <a:stretch>
            <a:fillRect/>
          </a:stretch>
        </p:blipFill>
        <p:spPr>
          <a:xfrm>
            <a:off x="5306075" y="700425"/>
            <a:ext cx="3739400" cy="3742650"/>
          </a:xfrm>
          <a:prstGeom prst="rect">
            <a:avLst/>
          </a:prstGeom>
          <a:noFill/>
          <a:ln>
            <a:noFill/>
          </a:ln>
        </p:spPr>
      </p:pic>
      <p:sp>
        <p:nvSpPr>
          <p:cNvPr id="386" name="Google Shape;386;p44"/>
          <p:cNvSpPr/>
          <p:nvPr/>
        </p:nvSpPr>
        <p:spPr>
          <a:xfrm>
            <a:off x="790736" y="1056784"/>
            <a:ext cx="44400" cy="5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300"/>
          </a:p>
        </p:txBody>
      </p:sp>
      <p:sp>
        <p:nvSpPr>
          <p:cNvPr id="387" name="Google Shape;387;p44"/>
          <p:cNvSpPr txBox="1"/>
          <p:nvPr/>
        </p:nvSpPr>
        <p:spPr>
          <a:xfrm>
            <a:off x="1643725" y="624000"/>
            <a:ext cx="36141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EB Garamond"/>
                <a:ea typeface="EB Garamond"/>
                <a:cs typeface="EB Garamond"/>
                <a:sym typeface="EB Garamond"/>
              </a:rPr>
              <a:t>– PSP very well positioned, electron beams observed in situ</a:t>
            </a:r>
            <a:endParaRPr sz="1600">
              <a:solidFill>
                <a:schemeClr val="dk1"/>
              </a:solidFill>
              <a:latin typeface="EB Garamond"/>
              <a:ea typeface="EB Garamond"/>
              <a:cs typeface="EB Garamond"/>
              <a:sym typeface="EB Garamond"/>
            </a:endParaRPr>
          </a:p>
          <a:p>
            <a:pPr indent="0" lvl="0" marL="0" rtl="0" algn="l">
              <a:spcBef>
                <a:spcPts val="0"/>
              </a:spcBef>
              <a:spcAft>
                <a:spcPts val="0"/>
              </a:spcAft>
              <a:buNone/>
            </a:pPr>
            <a:r>
              <a:rPr lang="en" sz="1600">
                <a:solidFill>
                  <a:schemeClr val="dk1"/>
                </a:solidFill>
                <a:latin typeface="EB Garamond"/>
                <a:ea typeface="EB Garamond"/>
                <a:cs typeface="EB Garamond"/>
                <a:sym typeface="EB Garamond"/>
              </a:rPr>
              <a:t>– VDA relates them to pre-flare bursts with circular polarization</a:t>
            </a:r>
            <a:endParaRPr sz="1600">
              <a:solidFill>
                <a:schemeClr val="dk1"/>
              </a:solidFill>
              <a:latin typeface="EB Garamond"/>
              <a:ea typeface="EB Garamond"/>
              <a:cs typeface="EB Garamond"/>
              <a:sym typeface="EB Garamon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5"/>
          <p:cNvSpPr txBox="1"/>
          <p:nvPr>
            <p:ph type="title"/>
          </p:nvPr>
        </p:nvSpPr>
        <p:spPr>
          <a:xfrm>
            <a:off x="6" y="6"/>
            <a:ext cx="8730300" cy="471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970"/>
              <a:buFont typeface="Arial"/>
              <a:buNone/>
            </a:pPr>
            <a:r>
              <a:rPr lang="en" sz="2040">
                <a:latin typeface="EB Garamond"/>
                <a:ea typeface="EB Garamond"/>
                <a:cs typeface="EB Garamond"/>
                <a:sym typeface="EB Garamond"/>
              </a:rPr>
              <a:t>First spectro-polarimetric imaging of the Sun with LOFAR – Dey+ (in prep.)</a:t>
            </a:r>
            <a:endParaRPr sz="2040">
              <a:latin typeface="EB Garamond"/>
              <a:ea typeface="EB Garamond"/>
              <a:cs typeface="EB Garamond"/>
              <a:sym typeface="EB Garamond"/>
            </a:endParaRPr>
          </a:p>
        </p:txBody>
      </p:sp>
      <p:sp>
        <p:nvSpPr>
          <p:cNvPr id="394" name="Google Shape;394;p45"/>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grpSp>
        <p:nvGrpSpPr>
          <p:cNvPr id="395" name="Google Shape;395;p45"/>
          <p:cNvGrpSpPr/>
          <p:nvPr/>
        </p:nvGrpSpPr>
        <p:grpSpPr>
          <a:xfrm>
            <a:off x="6147948" y="580627"/>
            <a:ext cx="2896664" cy="4503526"/>
            <a:chOff x="8307510" y="636108"/>
            <a:chExt cx="3884490" cy="6039327"/>
          </a:xfrm>
        </p:grpSpPr>
        <p:pic>
          <p:nvPicPr>
            <p:cNvPr id="396" name="Google Shape;396;p45"/>
            <p:cNvPicPr preferRelativeResize="0"/>
            <p:nvPr/>
          </p:nvPicPr>
          <p:blipFill rotWithShape="1">
            <a:blip r:embed="rId3">
              <a:alphaModFix/>
            </a:blip>
            <a:srcRect b="0" l="3375" r="6126" t="4479"/>
            <a:stretch/>
          </p:blipFill>
          <p:spPr>
            <a:xfrm>
              <a:off x="8307510" y="636108"/>
              <a:ext cx="3884490" cy="3075010"/>
            </a:xfrm>
            <a:prstGeom prst="rect">
              <a:avLst/>
            </a:prstGeom>
            <a:noFill/>
            <a:ln>
              <a:noFill/>
            </a:ln>
          </p:spPr>
        </p:pic>
        <p:pic>
          <p:nvPicPr>
            <p:cNvPr id="397" name="Google Shape;397;p45"/>
            <p:cNvPicPr preferRelativeResize="0"/>
            <p:nvPr/>
          </p:nvPicPr>
          <p:blipFill rotWithShape="1">
            <a:blip r:embed="rId4">
              <a:alphaModFix/>
            </a:blip>
            <a:srcRect b="0" l="3232" r="7225" t="5490"/>
            <a:stretch/>
          </p:blipFill>
          <p:spPr>
            <a:xfrm>
              <a:off x="8307511" y="3600424"/>
              <a:ext cx="3884486" cy="3075011"/>
            </a:xfrm>
            <a:prstGeom prst="rect">
              <a:avLst/>
            </a:prstGeom>
            <a:noFill/>
            <a:ln>
              <a:noFill/>
            </a:ln>
          </p:spPr>
        </p:pic>
      </p:grpSp>
      <p:pic>
        <p:nvPicPr>
          <p:cNvPr id="398" name="Google Shape;398;p45"/>
          <p:cNvPicPr preferRelativeResize="0"/>
          <p:nvPr>
            <p:ph idx="1" type="body"/>
          </p:nvPr>
        </p:nvPicPr>
        <p:blipFill rotWithShape="1">
          <a:blip r:embed="rId5">
            <a:alphaModFix/>
          </a:blip>
          <a:srcRect b="0" l="0" r="0" t="0"/>
          <a:stretch/>
        </p:blipFill>
        <p:spPr>
          <a:xfrm>
            <a:off x="71163" y="2468150"/>
            <a:ext cx="5939100" cy="2420100"/>
          </a:xfrm>
          <a:prstGeom prst="rect">
            <a:avLst/>
          </a:prstGeom>
          <a:noFill/>
          <a:ln>
            <a:noFill/>
          </a:ln>
        </p:spPr>
      </p:pic>
      <p:sp>
        <p:nvSpPr>
          <p:cNvPr id="399" name="Google Shape;399;p45"/>
          <p:cNvSpPr txBox="1"/>
          <p:nvPr/>
        </p:nvSpPr>
        <p:spPr>
          <a:xfrm>
            <a:off x="200625" y="1048725"/>
            <a:ext cx="5680200" cy="12078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None/>
            </a:pPr>
            <a:r>
              <a:rPr lang="en" sz="1900">
                <a:solidFill>
                  <a:schemeClr val="dk1"/>
                </a:solidFill>
                <a:latin typeface="EB Garamond"/>
                <a:ea typeface="EB Garamond"/>
                <a:cs typeface="EB Garamond"/>
                <a:sym typeface="EB Garamond"/>
              </a:rPr>
              <a:t>– </a:t>
            </a:r>
            <a:r>
              <a:rPr i="0" lang="en" sz="1900" u="none" cap="none" strike="noStrike">
                <a:solidFill>
                  <a:schemeClr val="dk1"/>
                </a:solidFill>
                <a:latin typeface="EB Garamond"/>
                <a:ea typeface="EB Garamond"/>
                <a:cs typeface="EB Garamond"/>
                <a:sym typeface="EB Garamond"/>
              </a:rPr>
              <a:t>Spectro-polarimetric snapshot imaging with LOFAR</a:t>
            </a:r>
            <a:r>
              <a:rPr lang="en" sz="1900">
                <a:solidFill>
                  <a:schemeClr val="dk1"/>
                </a:solidFill>
                <a:latin typeface="EB Garamond"/>
                <a:ea typeface="EB Garamond"/>
                <a:cs typeface="EB Garamond"/>
                <a:sym typeface="EB Garamond"/>
              </a:rPr>
              <a:t> of type I noise storm</a:t>
            </a:r>
            <a:endParaRPr i="0" sz="1900" u="none" cap="none" strike="noStrike">
              <a:solidFill>
                <a:schemeClr val="dk1"/>
              </a:solidFill>
              <a:latin typeface="EB Garamond"/>
              <a:ea typeface="EB Garamond"/>
              <a:cs typeface="EB Garamond"/>
              <a:sym typeface="EB Garamond"/>
            </a:endParaRPr>
          </a:p>
          <a:p>
            <a:pPr indent="0" lvl="0" marL="0" marR="0" rtl="0" algn="l">
              <a:lnSpc>
                <a:spcPct val="90000"/>
              </a:lnSpc>
              <a:spcBef>
                <a:spcPts val="1300"/>
              </a:spcBef>
              <a:spcAft>
                <a:spcPts val="0"/>
              </a:spcAft>
              <a:buNone/>
            </a:pPr>
            <a:r>
              <a:rPr lang="en" sz="1900">
                <a:solidFill>
                  <a:schemeClr val="dk1"/>
                </a:solidFill>
                <a:latin typeface="EB Garamond"/>
                <a:ea typeface="EB Garamond"/>
                <a:cs typeface="EB Garamond"/>
                <a:sym typeface="EB Garamond"/>
              </a:rPr>
              <a:t>– </a:t>
            </a:r>
            <a:r>
              <a:rPr i="0" lang="en" sz="1900" u="none" cap="none" strike="noStrike">
                <a:solidFill>
                  <a:schemeClr val="dk1"/>
                </a:solidFill>
                <a:latin typeface="EB Garamond"/>
                <a:ea typeface="EB Garamond"/>
                <a:cs typeface="EB Garamond"/>
                <a:sym typeface="EB Garamond"/>
              </a:rPr>
              <a:t>Residual I-&gt;V leakage &lt; 0.5 %</a:t>
            </a:r>
            <a:endParaRPr i="0" sz="1900" u="none" cap="none" strike="noStrike">
              <a:solidFill>
                <a:schemeClr val="dk1"/>
              </a:solidFill>
              <a:latin typeface="EB Garamond"/>
              <a:ea typeface="EB Garamond"/>
              <a:cs typeface="EB Garamond"/>
              <a:sym typeface="EB Garamon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8"/>
          <p:cNvSpPr txBox="1"/>
          <p:nvPr/>
        </p:nvSpPr>
        <p:spPr>
          <a:xfrm>
            <a:off x="748650" y="275275"/>
            <a:ext cx="7321500" cy="54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50">
                <a:solidFill>
                  <a:schemeClr val="dk1"/>
                </a:solidFill>
                <a:latin typeface="EB Garamond"/>
                <a:ea typeface="EB Garamond"/>
                <a:cs typeface="EB Garamond"/>
                <a:sym typeface="EB Garamond"/>
              </a:rPr>
              <a:t>Outline</a:t>
            </a:r>
            <a:endParaRPr sz="2100">
              <a:solidFill>
                <a:schemeClr val="dk1"/>
              </a:solidFill>
              <a:latin typeface="EB Garamond"/>
              <a:ea typeface="EB Garamond"/>
              <a:cs typeface="EB Garamond"/>
              <a:sym typeface="EB Garamond"/>
            </a:endParaRPr>
          </a:p>
        </p:txBody>
      </p:sp>
      <p:sp>
        <p:nvSpPr>
          <p:cNvPr id="152" name="Google Shape;152;p28"/>
          <p:cNvSpPr txBox="1"/>
          <p:nvPr/>
        </p:nvSpPr>
        <p:spPr>
          <a:xfrm>
            <a:off x="651425" y="1055450"/>
            <a:ext cx="8039400" cy="2801400"/>
          </a:xfrm>
          <a:prstGeom prst="rect">
            <a:avLst/>
          </a:prstGeom>
          <a:noFill/>
          <a:ln>
            <a:noFill/>
          </a:ln>
        </p:spPr>
        <p:txBody>
          <a:bodyPr anchorCtr="0" anchor="t" bIns="91425" lIns="91425" spcFirstLastPara="1" rIns="91425" wrap="square" tIns="91425">
            <a:spAutoFit/>
          </a:bodyPr>
          <a:lstStyle/>
          <a:p>
            <a:pPr indent="-355600" lvl="0" marL="457200" rtl="0" algn="l">
              <a:lnSpc>
                <a:spcPct val="150000"/>
              </a:lnSpc>
              <a:spcBef>
                <a:spcPts val="0"/>
              </a:spcBef>
              <a:spcAft>
                <a:spcPts val="0"/>
              </a:spcAft>
              <a:buClr>
                <a:schemeClr val="dk1"/>
              </a:buClr>
              <a:buSzPts val="2000"/>
              <a:buFont typeface="EB Garamond"/>
              <a:buAutoNum type="arabicPeriod"/>
            </a:pPr>
            <a:r>
              <a:rPr lang="en" sz="2000">
                <a:solidFill>
                  <a:schemeClr val="dk1"/>
                </a:solidFill>
                <a:latin typeface="EB Garamond"/>
                <a:ea typeface="EB Garamond"/>
                <a:cs typeface="EB Garamond"/>
                <a:sym typeface="EB Garamond"/>
              </a:rPr>
              <a:t>Introduction - Solar cycle phase, space missions, and coordinated observations</a:t>
            </a:r>
            <a:endParaRPr sz="2000">
              <a:solidFill>
                <a:schemeClr val="dk1"/>
              </a:solidFill>
              <a:latin typeface="EB Garamond"/>
              <a:ea typeface="EB Garamond"/>
              <a:cs typeface="EB Garamond"/>
              <a:sym typeface="EB Garamond"/>
            </a:endParaRPr>
          </a:p>
          <a:p>
            <a:pPr indent="-355600" lvl="0" marL="457200" rtl="0" algn="l">
              <a:lnSpc>
                <a:spcPct val="150000"/>
              </a:lnSpc>
              <a:spcBef>
                <a:spcPts val="0"/>
              </a:spcBef>
              <a:spcAft>
                <a:spcPts val="0"/>
              </a:spcAft>
              <a:buClr>
                <a:schemeClr val="dk1"/>
              </a:buClr>
              <a:buSzPts val="2000"/>
              <a:buFont typeface="EB Garamond"/>
              <a:buAutoNum type="arabicPeriod"/>
            </a:pPr>
            <a:r>
              <a:rPr lang="en" sz="2000">
                <a:solidFill>
                  <a:schemeClr val="dk1"/>
                </a:solidFill>
                <a:latin typeface="EB Garamond"/>
                <a:ea typeface="EB Garamond"/>
                <a:cs typeface="EB Garamond"/>
                <a:sym typeface="EB Garamond"/>
              </a:rPr>
              <a:t>Recent solar/heliospheric results from LOFAR</a:t>
            </a:r>
            <a:endParaRPr sz="2000">
              <a:solidFill>
                <a:schemeClr val="dk1"/>
              </a:solidFill>
              <a:latin typeface="EB Garamond"/>
              <a:ea typeface="EB Garamond"/>
              <a:cs typeface="EB Garamond"/>
              <a:sym typeface="EB Garamond"/>
            </a:endParaRPr>
          </a:p>
          <a:p>
            <a:pPr indent="-355600" lvl="0" marL="457200" rtl="0" algn="l">
              <a:lnSpc>
                <a:spcPct val="150000"/>
              </a:lnSpc>
              <a:spcBef>
                <a:spcPts val="0"/>
              </a:spcBef>
              <a:spcAft>
                <a:spcPts val="0"/>
              </a:spcAft>
              <a:buClr>
                <a:schemeClr val="dk1"/>
              </a:buClr>
              <a:buSzPts val="2000"/>
              <a:buFont typeface="EB Garamond"/>
              <a:buAutoNum type="arabicPeriod"/>
            </a:pPr>
            <a:r>
              <a:rPr lang="en" sz="2000">
                <a:solidFill>
                  <a:schemeClr val="dk1"/>
                </a:solidFill>
                <a:latin typeface="EB Garamond"/>
                <a:ea typeface="EB Garamond"/>
                <a:cs typeface="EB Garamond"/>
                <a:sym typeface="EB Garamond"/>
              </a:rPr>
              <a:t>Plans for the LOFAR2.0 era - new observing modes, improved pipelines, technical developments, coordinated observing</a:t>
            </a:r>
            <a:endParaRPr sz="2000">
              <a:solidFill>
                <a:schemeClr val="dk1"/>
              </a:solidFill>
              <a:latin typeface="EB Garamond"/>
              <a:ea typeface="EB Garamond"/>
              <a:cs typeface="EB Garamond"/>
              <a:sym typeface="EB Garamond"/>
            </a:endParaRPr>
          </a:p>
          <a:p>
            <a:pPr indent="-355600" lvl="0" marL="457200" rtl="0" algn="l">
              <a:lnSpc>
                <a:spcPct val="150000"/>
              </a:lnSpc>
              <a:spcBef>
                <a:spcPts val="0"/>
              </a:spcBef>
              <a:spcAft>
                <a:spcPts val="0"/>
              </a:spcAft>
              <a:buClr>
                <a:schemeClr val="dk1"/>
              </a:buClr>
              <a:buSzPts val="2000"/>
              <a:buFont typeface="EB Garamond"/>
              <a:buAutoNum type="arabicPeriod"/>
            </a:pPr>
            <a:r>
              <a:rPr lang="en" sz="2000">
                <a:solidFill>
                  <a:schemeClr val="dk1"/>
                </a:solidFill>
                <a:latin typeface="EB Garamond"/>
                <a:ea typeface="EB Garamond"/>
                <a:cs typeface="EB Garamond"/>
                <a:sym typeface="EB Garamond"/>
              </a:rPr>
              <a:t>Instead of a conclusion - LOFAR-BG slide</a:t>
            </a:r>
            <a:endParaRPr sz="2000">
              <a:solidFill>
                <a:schemeClr val="dk1"/>
              </a:solidFill>
              <a:latin typeface="EB Garamond"/>
              <a:ea typeface="EB Garamond"/>
              <a:cs typeface="EB Garamond"/>
              <a:sym typeface="EB Garamon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46"/>
          <p:cNvSpPr txBox="1"/>
          <p:nvPr>
            <p:ph type="title"/>
          </p:nvPr>
        </p:nvSpPr>
        <p:spPr>
          <a:xfrm>
            <a:off x="37444" y="29963"/>
            <a:ext cx="5869500" cy="4281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65000"/>
              <a:buFont typeface="Arial"/>
              <a:buNone/>
            </a:pPr>
            <a:r>
              <a:rPr lang="en" sz="2000">
                <a:latin typeface="EB Garamond"/>
                <a:ea typeface="EB Garamond"/>
                <a:cs typeface="EB Garamond"/>
                <a:sym typeface="EB Garamond"/>
              </a:rPr>
              <a:t>High angular resolution imaging with LOFAR – Dey+ in prep.</a:t>
            </a:r>
            <a:endParaRPr sz="2000">
              <a:latin typeface="EB Garamond"/>
              <a:ea typeface="EB Garamond"/>
              <a:cs typeface="EB Garamond"/>
              <a:sym typeface="EB Garamond"/>
            </a:endParaRPr>
          </a:p>
        </p:txBody>
      </p:sp>
      <p:grpSp>
        <p:nvGrpSpPr>
          <p:cNvPr id="406" name="Google Shape;406;p46"/>
          <p:cNvGrpSpPr/>
          <p:nvPr/>
        </p:nvGrpSpPr>
        <p:grpSpPr>
          <a:xfrm>
            <a:off x="392632" y="3001241"/>
            <a:ext cx="5159153" cy="2028994"/>
            <a:chOff x="460202" y="1754227"/>
            <a:chExt cx="10941999" cy="4303275"/>
          </a:xfrm>
        </p:grpSpPr>
        <p:pic>
          <p:nvPicPr>
            <p:cNvPr id="407" name="Google Shape;407;p46"/>
            <p:cNvPicPr preferRelativeResize="0"/>
            <p:nvPr/>
          </p:nvPicPr>
          <p:blipFill rotWithShape="1">
            <a:blip r:embed="rId3">
              <a:alphaModFix/>
            </a:blip>
            <a:srcRect b="0" l="0" r="0" t="0"/>
            <a:stretch/>
          </p:blipFill>
          <p:spPr>
            <a:xfrm>
              <a:off x="6414467" y="1802427"/>
              <a:ext cx="4987734" cy="4255074"/>
            </a:xfrm>
            <a:prstGeom prst="rect">
              <a:avLst/>
            </a:prstGeom>
            <a:noFill/>
            <a:ln cap="flat" cmpd="sng" w="6800">
              <a:solidFill>
                <a:srgbClr val="000000"/>
              </a:solidFill>
              <a:prstDash val="solid"/>
              <a:round/>
              <a:headEnd len="sm" w="sm" type="none"/>
              <a:tailEnd len="sm" w="sm" type="none"/>
            </a:ln>
          </p:spPr>
        </p:pic>
        <p:grpSp>
          <p:nvGrpSpPr>
            <p:cNvPr id="408" name="Google Shape;408;p46"/>
            <p:cNvGrpSpPr/>
            <p:nvPr/>
          </p:nvGrpSpPr>
          <p:grpSpPr>
            <a:xfrm>
              <a:off x="460202" y="1754227"/>
              <a:ext cx="5181725" cy="3886294"/>
              <a:chOff x="521903" y="1476702"/>
              <a:chExt cx="4881512" cy="3661134"/>
            </a:xfrm>
          </p:grpSpPr>
          <p:pic>
            <p:nvPicPr>
              <p:cNvPr id="409" name="Google Shape;409;p46"/>
              <p:cNvPicPr preferRelativeResize="0"/>
              <p:nvPr/>
            </p:nvPicPr>
            <p:blipFill rotWithShape="1">
              <a:blip r:embed="rId4">
                <a:alphaModFix/>
              </a:blip>
              <a:srcRect b="0" l="0" r="0" t="0"/>
              <a:stretch/>
            </p:blipFill>
            <p:spPr>
              <a:xfrm>
                <a:off x="521903" y="1476702"/>
                <a:ext cx="4881512" cy="3661134"/>
              </a:xfrm>
              <a:prstGeom prst="rect">
                <a:avLst/>
              </a:prstGeom>
              <a:noFill/>
              <a:ln cap="flat" cmpd="sng" w="6800">
                <a:solidFill>
                  <a:srgbClr val="000000"/>
                </a:solidFill>
                <a:prstDash val="solid"/>
                <a:round/>
                <a:headEnd len="sm" w="sm" type="none"/>
                <a:tailEnd len="sm" w="sm" type="none"/>
              </a:ln>
            </p:spPr>
          </p:pic>
          <p:pic>
            <p:nvPicPr>
              <p:cNvPr id="410" name="Google Shape;410;p46"/>
              <p:cNvPicPr preferRelativeResize="0"/>
              <p:nvPr/>
            </p:nvPicPr>
            <p:blipFill rotWithShape="1">
              <a:blip r:embed="rId5">
                <a:alphaModFix/>
              </a:blip>
              <a:srcRect b="0" l="0" r="0" t="0"/>
              <a:stretch/>
            </p:blipFill>
            <p:spPr>
              <a:xfrm>
                <a:off x="4853994" y="2843525"/>
                <a:ext cx="207463" cy="927486"/>
              </a:xfrm>
              <a:prstGeom prst="rect">
                <a:avLst/>
              </a:prstGeom>
              <a:noFill/>
              <a:ln cap="flat" cmpd="sng" w="6800">
                <a:solidFill>
                  <a:srgbClr val="000000"/>
                </a:solidFill>
                <a:prstDash val="solid"/>
                <a:round/>
                <a:headEnd len="sm" w="sm" type="none"/>
                <a:tailEnd len="sm" w="sm" type="none"/>
              </a:ln>
            </p:spPr>
          </p:pic>
        </p:grpSp>
        <p:sp>
          <p:nvSpPr>
            <p:cNvPr id="411" name="Google Shape;411;p46"/>
            <p:cNvSpPr/>
            <p:nvPr/>
          </p:nvSpPr>
          <p:spPr>
            <a:xfrm>
              <a:off x="3502602" y="3465303"/>
              <a:ext cx="645900" cy="724200"/>
            </a:xfrm>
            <a:prstGeom prst="ellipse">
              <a:avLst/>
            </a:prstGeom>
            <a:noFill/>
            <a:ln cap="flat" cmpd="sng" w="6800">
              <a:solidFill>
                <a:srgbClr val="264159"/>
              </a:solidFill>
              <a:prstDash val="solid"/>
              <a:miter lim="800000"/>
              <a:headEnd len="sm" w="sm" type="none"/>
              <a:tailEnd len="sm" w="sm" type="none"/>
            </a:ln>
          </p:spPr>
          <p:txBody>
            <a:bodyPr anchorCtr="0" anchor="ctr" bIns="21550" lIns="43100" spcFirstLastPara="1" rIns="43100" wrap="square" tIns="21550">
              <a:noAutofit/>
            </a:bodyPr>
            <a:lstStyle/>
            <a:p>
              <a:pPr indent="0" lvl="0" marL="0" marR="0" rtl="0" algn="ctr">
                <a:spcBef>
                  <a:spcPts val="0"/>
                </a:spcBef>
                <a:spcAft>
                  <a:spcPts val="0"/>
                </a:spcAft>
                <a:buNone/>
              </a:pPr>
              <a:r>
                <a:t/>
              </a:r>
              <a:endParaRPr b="0" i="0" sz="800" u="none" cap="none" strike="noStrike">
                <a:solidFill>
                  <a:schemeClr val="lt1"/>
                </a:solidFill>
                <a:latin typeface="Arial"/>
                <a:ea typeface="Arial"/>
                <a:cs typeface="Arial"/>
                <a:sym typeface="Arial"/>
              </a:endParaRPr>
            </a:p>
          </p:txBody>
        </p:sp>
        <p:cxnSp>
          <p:nvCxnSpPr>
            <p:cNvPr id="412" name="Google Shape;412;p46"/>
            <p:cNvCxnSpPr/>
            <p:nvPr/>
          </p:nvCxnSpPr>
          <p:spPr>
            <a:xfrm flipH="1" rot="10800000">
              <a:off x="4073053" y="2106180"/>
              <a:ext cx="3473100" cy="1451400"/>
            </a:xfrm>
            <a:prstGeom prst="straightConnector1">
              <a:avLst/>
            </a:prstGeom>
            <a:noFill/>
            <a:ln cap="flat" cmpd="sng" w="6800">
              <a:solidFill>
                <a:schemeClr val="accent1"/>
              </a:solidFill>
              <a:prstDash val="solid"/>
              <a:miter lim="800000"/>
              <a:headEnd len="sm" w="sm" type="none"/>
              <a:tailEnd len="sm" w="sm" type="none"/>
            </a:ln>
          </p:spPr>
        </p:cxnSp>
        <p:cxnSp>
          <p:nvCxnSpPr>
            <p:cNvPr id="413" name="Google Shape;413;p46"/>
            <p:cNvCxnSpPr>
              <a:stCxn id="411" idx="5"/>
            </p:cNvCxnSpPr>
            <p:nvPr/>
          </p:nvCxnSpPr>
          <p:spPr>
            <a:xfrm>
              <a:off x="4053912" y="4083447"/>
              <a:ext cx="3473100" cy="1465200"/>
            </a:xfrm>
            <a:prstGeom prst="straightConnector1">
              <a:avLst/>
            </a:prstGeom>
            <a:noFill/>
            <a:ln cap="flat" cmpd="sng" w="6800">
              <a:solidFill>
                <a:schemeClr val="accent1"/>
              </a:solidFill>
              <a:prstDash val="solid"/>
              <a:miter lim="800000"/>
              <a:headEnd len="sm" w="sm" type="none"/>
              <a:tailEnd len="sm" w="sm" type="none"/>
            </a:ln>
          </p:spPr>
        </p:cxnSp>
        <p:sp>
          <p:nvSpPr>
            <p:cNvPr id="414" name="Google Shape;414;p46"/>
            <p:cNvSpPr txBox="1"/>
            <p:nvPr/>
          </p:nvSpPr>
          <p:spPr>
            <a:xfrm>
              <a:off x="7745333" y="2075860"/>
              <a:ext cx="2463300" cy="1011900"/>
            </a:xfrm>
            <a:prstGeom prst="rect">
              <a:avLst/>
            </a:prstGeom>
            <a:noFill/>
            <a:ln cap="flat" cmpd="sng" w="6800">
              <a:solidFill>
                <a:srgbClr val="000000"/>
              </a:solidFill>
              <a:prstDash val="solid"/>
              <a:round/>
              <a:headEnd len="sm" w="sm" type="none"/>
              <a:tailEnd len="sm" w="sm" type="none"/>
            </a:ln>
          </p:spPr>
          <p:txBody>
            <a:bodyPr anchorCtr="0" anchor="t" bIns="21550" lIns="43100" spcFirstLastPara="1" rIns="43100" wrap="square" tIns="21550">
              <a:spAutoFit/>
            </a:bodyPr>
            <a:lstStyle/>
            <a:p>
              <a:pPr indent="0" lvl="0" marL="0" marR="0" rtl="0" algn="just">
                <a:spcBef>
                  <a:spcPts val="0"/>
                </a:spcBef>
                <a:spcAft>
                  <a:spcPts val="0"/>
                </a:spcAft>
                <a:buClr>
                  <a:srgbClr val="FFFFFF"/>
                </a:buClr>
                <a:buSzPts val="800"/>
                <a:buFont typeface="Open Sans"/>
                <a:buNone/>
              </a:pPr>
              <a:r>
                <a:rPr b="0" i="0" lang="en" sz="800" u="none" cap="none" strike="noStrike">
                  <a:solidFill>
                    <a:srgbClr val="FFFFFF"/>
                  </a:solidFill>
                  <a:latin typeface="Open Sans"/>
                  <a:ea typeface="Open Sans"/>
                  <a:cs typeface="Open Sans"/>
                  <a:sym typeface="Open Sans"/>
                </a:rPr>
                <a:t>30 arcsec resolution</a:t>
              </a:r>
              <a:endParaRPr b="0" i="0" sz="800" u="none" cap="none" strike="noStrike">
                <a:solidFill>
                  <a:schemeClr val="dk1"/>
                </a:solidFill>
                <a:latin typeface="Arial"/>
                <a:ea typeface="Arial"/>
                <a:cs typeface="Arial"/>
                <a:sym typeface="Arial"/>
              </a:endParaRPr>
            </a:p>
            <a:p>
              <a:pPr indent="0" lvl="0" marL="0" marR="0" rtl="0" algn="l">
                <a:spcBef>
                  <a:spcPts val="500"/>
                </a:spcBef>
                <a:spcAft>
                  <a:spcPts val="0"/>
                </a:spcAft>
                <a:buClr>
                  <a:schemeClr val="dk1"/>
                </a:buClr>
                <a:buSzPts val="800"/>
                <a:buFont typeface="Arial"/>
                <a:buNone/>
              </a:pPr>
              <a:br>
                <a:rPr b="0" i="0" lang="en" sz="800" u="none" cap="none" strike="noStrike">
                  <a:solidFill>
                    <a:schemeClr val="dk1"/>
                  </a:solidFill>
                  <a:latin typeface="Arial"/>
                  <a:ea typeface="Arial"/>
                  <a:cs typeface="Arial"/>
                  <a:sym typeface="Arial"/>
                </a:rPr>
              </a:br>
              <a:endParaRPr b="0" i="0" sz="800" u="none" cap="none" strike="noStrike">
                <a:solidFill>
                  <a:schemeClr val="dk1"/>
                </a:solidFill>
                <a:latin typeface="Arial"/>
                <a:ea typeface="Arial"/>
                <a:cs typeface="Arial"/>
                <a:sym typeface="Arial"/>
              </a:endParaRPr>
            </a:p>
          </p:txBody>
        </p:sp>
      </p:grpSp>
      <p:sp>
        <p:nvSpPr>
          <p:cNvPr id="415" name="Google Shape;415;p46"/>
          <p:cNvSpPr/>
          <p:nvPr/>
        </p:nvSpPr>
        <p:spPr>
          <a:xfrm>
            <a:off x="8091182" y="3823737"/>
            <a:ext cx="227400" cy="1617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416" name="Google Shape;416;p46"/>
          <p:cNvGrpSpPr/>
          <p:nvPr/>
        </p:nvGrpSpPr>
        <p:grpSpPr>
          <a:xfrm>
            <a:off x="84084" y="1007869"/>
            <a:ext cx="8975139" cy="3836726"/>
            <a:chOff x="0" y="950104"/>
            <a:chExt cx="13708782" cy="5860281"/>
          </a:xfrm>
        </p:grpSpPr>
        <p:pic>
          <p:nvPicPr>
            <p:cNvPr id="417" name="Google Shape;417;p46"/>
            <p:cNvPicPr preferRelativeResize="0"/>
            <p:nvPr/>
          </p:nvPicPr>
          <p:blipFill rotWithShape="1">
            <a:blip r:embed="rId6">
              <a:alphaModFix/>
            </a:blip>
            <a:srcRect b="0" l="0" r="0" t="0"/>
            <a:stretch/>
          </p:blipFill>
          <p:spPr>
            <a:xfrm>
              <a:off x="0" y="950104"/>
              <a:ext cx="3445643" cy="2939503"/>
            </a:xfrm>
            <a:prstGeom prst="rect">
              <a:avLst/>
            </a:prstGeom>
            <a:noFill/>
            <a:ln>
              <a:noFill/>
            </a:ln>
          </p:spPr>
        </p:pic>
        <p:pic>
          <p:nvPicPr>
            <p:cNvPr id="418" name="Google Shape;418;p46"/>
            <p:cNvPicPr preferRelativeResize="0"/>
            <p:nvPr/>
          </p:nvPicPr>
          <p:blipFill rotWithShape="1">
            <a:blip r:embed="rId7">
              <a:alphaModFix/>
            </a:blip>
            <a:srcRect b="0" l="0" r="0" t="0"/>
            <a:stretch/>
          </p:blipFill>
          <p:spPr>
            <a:xfrm>
              <a:off x="3445643" y="950104"/>
              <a:ext cx="3445643" cy="2939503"/>
            </a:xfrm>
            <a:prstGeom prst="rect">
              <a:avLst/>
            </a:prstGeom>
            <a:noFill/>
            <a:ln>
              <a:noFill/>
            </a:ln>
          </p:spPr>
        </p:pic>
        <p:pic>
          <p:nvPicPr>
            <p:cNvPr id="419" name="Google Shape;419;p46"/>
            <p:cNvPicPr preferRelativeResize="0"/>
            <p:nvPr/>
          </p:nvPicPr>
          <p:blipFill rotWithShape="1">
            <a:blip r:embed="rId8">
              <a:alphaModFix/>
            </a:blip>
            <a:srcRect b="0" l="0" r="0" t="0"/>
            <a:stretch/>
          </p:blipFill>
          <p:spPr>
            <a:xfrm>
              <a:off x="6891288" y="950104"/>
              <a:ext cx="3445643" cy="2939503"/>
            </a:xfrm>
            <a:prstGeom prst="rect">
              <a:avLst/>
            </a:prstGeom>
            <a:noFill/>
            <a:ln>
              <a:noFill/>
            </a:ln>
          </p:spPr>
        </p:pic>
        <p:pic>
          <p:nvPicPr>
            <p:cNvPr id="420" name="Google Shape;420;p46"/>
            <p:cNvPicPr preferRelativeResize="0"/>
            <p:nvPr/>
          </p:nvPicPr>
          <p:blipFill rotWithShape="1">
            <a:blip r:embed="rId3">
              <a:alphaModFix/>
            </a:blip>
            <a:srcRect b="0" l="0" r="0" t="0"/>
            <a:stretch/>
          </p:blipFill>
          <p:spPr>
            <a:xfrm>
              <a:off x="10263138" y="950104"/>
              <a:ext cx="3445643" cy="2939503"/>
            </a:xfrm>
            <a:prstGeom prst="rect">
              <a:avLst/>
            </a:prstGeom>
            <a:noFill/>
            <a:ln>
              <a:noFill/>
            </a:ln>
          </p:spPr>
        </p:pic>
        <p:pic>
          <p:nvPicPr>
            <p:cNvPr id="421" name="Google Shape;421;p46"/>
            <p:cNvPicPr preferRelativeResize="0"/>
            <p:nvPr/>
          </p:nvPicPr>
          <p:blipFill rotWithShape="1">
            <a:blip r:embed="rId9">
              <a:alphaModFix/>
            </a:blip>
            <a:srcRect b="0" l="0" r="0" t="0"/>
            <a:stretch/>
          </p:blipFill>
          <p:spPr>
            <a:xfrm>
              <a:off x="10263137" y="3870882"/>
              <a:ext cx="3445645" cy="2939503"/>
            </a:xfrm>
            <a:prstGeom prst="rect">
              <a:avLst/>
            </a:prstGeom>
            <a:noFill/>
            <a:ln>
              <a:noFill/>
            </a:ln>
          </p:spPr>
        </p:pic>
      </p:grpSp>
      <p:sp>
        <p:nvSpPr>
          <p:cNvPr id="422" name="Google Shape;422;p46"/>
          <p:cNvSpPr txBox="1"/>
          <p:nvPr/>
        </p:nvSpPr>
        <p:spPr>
          <a:xfrm>
            <a:off x="0" y="434438"/>
            <a:ext cx="6008100" cy="554100"/>
          </a:xfrm>
          <a:prstGeom prst="rect">
            <a:avLst/>
          </a:prstGeom>
          <a:noFill/>
          <a:ln>
            <a:noFill/>
          </a:ln>
        </p:spPr>
        <p:txBody>
          <a:bodyPr anchorCtr="0" anchor="t" bIns="68575" lIns="68575" spcFirstLastPara="1" rIns="68575" wrap="square" tIns="68575">
            <a:spAutoFit/>
          </a:bodyPr>
          <a:lstStyle/>
          <a:p>
            <a:pPr indent="-133350" lvl="0" marL="177800" rtl="0" algn="l">
              <a:lnSpc>
                <a:spcPct val="90000"/>
              </a:lnSpc>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30” resolution observations of noise storm above AR at HBA (27 June, 2015)</a:t>
            </a:r>
            <a:endParaRPr sz="1500">
              <a:solidFill>
                <a:schemeClr val="dk1"/>
              </a:solidFill>
              <a:latin typeface="EB Garamond"/>
              <a:ea typeface="EB Garamond"/>
              <a:cs typeface="EB Garamond"/>
              <a:sym typeface="EB Garamond"/>
            </a:endParaRPr>
          </a:p>
          <a:p>
            <a:pPr indent="-133350" lvl="0" marL="177800" rtl="0" algn="l">
              <a:lnSpc>
                <a:spcPct val="90000"/>
              </a:lnSpc>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Different regions dominate noise storm/bursts with time</a:t>
            </a:r>
            <a:endParaRPr sz="1500">
              <a:solidFill>
                <a:schemeClr val="dk1"/>
              </a:solidFill>
              <a:latin typeface="EB Garamond"/>
              <a:ea typeface="EB Garamond"/>
              <a:cs typeface="EB Garamond"/>
              <a:sym typeface="EB Garamon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p47" title="Screenshot 2025-09-25 at 10.15.28.png"/>
          <p:cNvPicPr preferRelativeResize="0"/>
          <p:nvPr/>
        </p:nvPicPr>
        <p:blipFill>
          <a:blip r:embed="rId3">
            <a:alphaModFix/>
          </a:blip>
          <a:stretch>
            <a:fillRect/>
          </a:stretch>
        </p:blipFill>
        <p:spPr>
          <a:xfrm>
            <a:off x="5453875" y="84300"/>
            <a:ext cx="3533250" cy="2737476"/>
          </a:xfrm>
          <a:prstGeom prst="rect">
            <a:avLst/>
          </a:prstGeom>
          <a:noFill/>
          <a:ln>
            <a:noFill/>
          </a:ln>
        </p:spPr>
      </p:pic>
      <p:grpSp>
        <p:nvGrpSpPr>
          <p:cNvPr id="428" name="Google Shape;428;p47"/>
          <p:cNvGrpSpPr/>
          <p:nvPr/>
        </p:nvGrpSpPr>
        <p:grpSpPr>
          <a:xfrm>
            <a:off x="5" y="20"/>
            <a:ext cx="2128771" cy="888530"/>
            <a:chOff x="187925" y="461700"/>
            <a:chExt cx="2679385" cy="1118351"/>
          </a:xfrm>
        </p:grpSpPr>
        <p:pic>
          <p:nvPicPr>
            <p:cNvPr id="429" name="Google Shape;429;p47"/>
            <p:cNvPicPr preferRelativeResize="0"/>
            <p:nvPr/>
          </p:nvPicPr>
          <p:blipFill rotWithShape="1">
            <a:blip r:embed="rId4">
              <a:alphaModFix/>
            </a:blip>
            <a:srcRect b="0" l="0" r="4039" t="0"/>
            <a:stretch/>
          </p:blipFill>
          <p:spPr>
            <a:xfrm>
              <a:off x="187925" y="461700"/>
              <a:ext cx="2605500" cy="1118350"/>
            </a:xfrm>
            <a:prstGeom prst="rect">
              <a:avLst/>
            </a:prstGeom>
            <a:noFill/>
            <a:ln>
              <a:noFill/>
            </a:ln>
          </p:spPr>
        </p:pic>
        <p:sp>
          <p:nvSpPr>
            <p:cNvPr id="430" name="Google Shape;430;p47"/>
            <p:cNvSpPr txBox="1"/>
            <p:nvPr/>
          </p:nvSpPr>
          <p:spPr>
            <a:xfrm>
              <a:off x="261810" y="1377251"/>
              <a:ext cx="2605500" cy="202800"/>
            </a:xfrm>
            <a:prstGeom prst="rect">
              <a:avLst/>
            </a:prstGeom>
            <a:noFill/>
            <a:ln>
              <a:noFill/>
            </a:ln>
          </p:spPr>
          <p:txBody>
            <a:bodyPr anchorCtr="0" anchor="t" bIns="28125" lIns="56250" spcFirstLastPara="1" rIns="56250" wrap="square" tIns="28125">
              <a:spAutoFit/>
            </a:bodyPr>
            <a:lstStyle/>
            <a:p>
              <a:pPr indent="0" lvl="0" marL="0" marR="0" rtl="0" algn="l">
                <a:spcBef>
                  <a:spcPts val="0"/>
                </a:spcBef>
                <a:spcAft>
                  <a:spcPts val="0"/>
                </a:spcAft>
                <a:buNone/>
              </a:pPr>
              <a:r>
                <a:rPr b="1" i="0" lang="en" sz="676" u="none" cap="none" strike="noStrike">
                  <a:solidFill>
                    <a:srgbClr val="ED7D31"/>
                  </a:solidFill>
                  <a:latin typeface="Calibri"/>
                  <a:ea typeface="Calibri"/>
                  <a:cs typeface="Calibri"/>
                  <a:sym typeface="Calibri"/>
                </a:rPr>
                <a:t>Incremental Development of LOFAR Space-Weather</a:t>
              </a:r>
              <a:endParaRPr sz="861"/>
            </a:p>
          </p:txBody>
        </p:sp>
      </p:grpSp>
      <p:sp>
        <p:nvSpPr>
          <p:cNvPr id="431" name="Google Shape;431;p47"/>
          <p:cNvSpPr txBox="1"/>
          <p:nvPr/>
        </p:nvSpPr>
        <p:spPr>
          <a:xfrm>
            <a:off x="0" y="1094238"/>
            <a:ext cx="5177100" cy="13491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EB Garamond"/>
              <a:buChar char="-"/>
            </a:pPr>
            <a:r>
              <a:rPr lang="en" sz="1700">
                <a:solidFill>
                  <a:schemeClr val="dk1"/>
                </a:solidFill>
                <a:latin typeface="EB Garamond"/>
                <a:ea typeface="EB Garamond"/>
                <a:cs typeface="EB Garamond"/>
                <a:sym typeface="EB Garamond"/>
              </a:rPr>
              <a:t>Led by P. Zucca and the Solar KSP team since 2022</a:t>
            </a:r>
            <a:endParaRPr sz="1700">
              <a:solidFill>
                <a:schemeClr val="dk1"/>
              </a:solidFill>
              <a:latin typeface="EB Garamond"/>
              <a:ea typeface="EB Garamond"/>
              <a:cs typeface="EB Garamond"/>
              <a:sym typeface="EB Garamond"/>
            </a:endParaRPr>
          </a:p>
          <a:p>
            <a:pPr indent="-336550" lvl="0" marL="457200" rtl="0" algn="l">
              <a:lnSpc>
                <a:spcPct val="115000"/>
              </a:lnSpc>
              <a:spcBef>
                <a:spcPts val="0"/>
              </a:spcBef>
              <a:spcAft>
                <a:spcPts val="0"/>
              </a:spcAft>
              <a:buClr>
                <a:schemeClr val="dk1"/>
              </a:buClr>
              <a:buSzPts val="1700"/>
              <a:buFont typeface="EB Garamond"/>
              <a:buChar char="-"/>
            </a:pPr>
            <a:r>
              <a:rPr lang="en" sz="1700">
                <a:solidFill>
                  <a:schemeClr val="dk1"/>
                </a:solidFill>
                <a:latin typeface="EB Garamond"/>
                <a:ea typeface="EB Garamond"/>
                <a:cs typeface="EB Garamond"/>
                <a:sym typeface="EB Garamond"/>
              </a:rPr>
              <a:t>Near-real time single-station solar, heliospheric and ionospheric observations</a:t>
            </a:r>
            <a:endParaRPr sz="1700">
              <a:solidFill>
                <a:schemeClr val="dk1"/>
              </a:solidFill>
              <a:latin typeface="EB Garamond"/>
              <a:ea typeface="EB Garamond"/>
              <a:cs typeface="EB Garamond"/>
              <a:sym typeface="EB Garamond"/>
            </a:endParaRPr>
          </a:p>
          <a:p>
            <a:pPr indent="-336550" lvl="0" marL="457200" rtl="0" algn="l">
              <a:lnSpc>
                <a:spcPct val="115000"/>
              </a:lnSpc>
              <a:spcBef>
                <a:spcPts val="0"/>
              </a:spcBef>
              <a:spcAft>
                <a:spcPts val="0"/>
              </a:spcAft>
              <a:buClr>
                <a:schemeClr val="dk1"/>
              </a:buClr>
              <a:buSzPts val="1700"/>
              <a:buFont typeface="EB Garamond"/>
              <a:buChar char="-"/>
            </a:pPr>
            <a:r>
              <a:rPr lang="en" sz="1700">
                <a:solidFill>
                  <a:schemeClr val="dk1"/>
                </a:solidFill>
                <a:latin typeface="EB Garamond"/>
                <a:ea typeface="EB Garamond"/>
                <a:cs typeface="EB Garamond"/>
                <a:sym typeface="EB Garamond"/>
              </a:rPr>
              <a:t>Online catalog of archival solar dynamic spectra</a:t>
            </a:r>
            <a:endParaRPr sz="1700">
              <a:solidFill>
                <a:schemeClr val="dk1"/>
              </a:solidFill>
              <a:latin typeface="EB Garamond"/>
              <a:ea typeface="EB Garamond"/>
              <a:cs typeface="EB Garamond"/>
              <a:sym typeface="EB Garamond"/>
            </a:endParaRPr>
          </a:p>
        </p:txBody>
      </p:sp>
      <p:pic>
        <p:nvPicPr>
          <p:cNvPr descr="A screenshot of a computer screen&#10;&#10;Description automatically generated with medium confidence" id="432" name="Google Shape;432;p47"/>
          <p:cNvPicPr preferRelativeResize="0"/>
          <p:nvPr/>
        </p:nvPicPr>
        <p:blipFill rotWithShape="1">
          <a:blip r:embed="rId5">
            <a:alphaModFix/>
          </a:blip>
          <a:srcRect b="0" l="0" r="0" t="0"/>
          <a:stretch/>
        </p:blipFill>
        <p:spPr>
          <a:xfrm>
            <a:off x="59125" y="2741725"/>
            <a:ext cx="4888952" cy="2249374"/>
          </a:xfrm>
          <a:prstGeom prst="rect">
            <a:avLst/>
          </a:prstGeom>
          <a:noFill/>
          <a:ln>
            <a:noFill/>
          </a:ln>
        </p:spPr>
      </p:pic>
      <p:pic>
        <p:nvPicPr>
          <p:cNvPr id="433" name="Google Shape;433;p47" title="Screenshot 2025-09-25 at 11.22.16.png"/>
          <p:cNvPicPr preferRelativeResize="0"/>
          <p:nvPr/>
        </p:nvPicPr>
        <p:blipFill>
          <a:blip r:embed="rId6">
            <a:alphaModFix/>
          </a:blip>
          <a:stretch>
            <a:fillRect/>
          </a:stretch>
        </p:blipFill>
        <p:spPr>
          <a:xfrm>
            <a:off x="5086523" y="2974176"/>
            <a:ext cx="3948925" cy="20169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descr="A screenshot of a computer&#10;&#10;Description automatically generated" id="438" name="Google Shape;438;p48"/>
          <p:cNvPicPr preferRelativeResize="0"/>
          <p:nvPr/>
        </p:nvPicPr>
        <p:blipFill rotWithShape="1">
          <a:blip r:embed="rId3">
            <a:alphaModFix/>
          </a:blip>
          <a:srcRect b="0" l="0" r="0" t="0"/>
          <a:stretch/>
        </p:blipFill>
        <p:spPr>
          <a:xfrm>
            <a:off x="4213493" y="41140"/>
            <a:ext cx="4878281" cy="2475376"/>
          </a:xfrm>
          <a:prstGeom prst="rect">
            <a:avLst/>
          </a:prstGeom>
          <a:noFill/>
          <a:ln>
            <a:noFill/>
          </a:ln>
        </p:spPr>
      </p:pic>
      <p:grpSp>
        <p:nvGrpSpPr>
          <p:cNvPr id="439" name="Google Shape;439;p48"/>
          <p:cNvGrpSpPr/>
          <p:nvPr/>
        </p:nvGrpSpPr>
        <p:grpSpPr>
          <a:xfrm>
            <a:off x="4212102" y="2571743"/>
            <a:ext cx="4878008" cy="2536673"/>
            <a:chOff x="3229475" y="162575"/>
            <a:chExt cx="5826575" cy="3029949"/>
          </a:xfrm>
        </p:grpSpPr>
        <p:pic>
          <p:nvPicPr>
            <p:cNvPr descr="A screenshot of a computer&#10;&#10;Description automatically generated" id="440" name="Google Shape;440;p48"/>
            <p:cNvPicPr preferRelativeResize="0"/>
            <p:nvPr/>
          </p:nvPicPr>
          <p:blipFill rotWithShape="1">
            <a:blip r:embed="rId4">
              <a:alphaModFix/>
            </a:blip>
            <a:srcRect b="28315" l="0" r="12157" t="0"/>
            <a:stretch/>
          </p:blipFill>
          <p:spPr>
            <a:xfrm>
              <a:off x="3229475" y="162575"/>
              <a:ext cx="5826575" cy="3029949"/>
            </a:xfrm>
            <a:prstGeom prst="rect">
              <a:avLst/>
            </a:prstGeom>
            <a:noFill/>
            <a:ln>
              <a:noFill/>
            </a:ln>
          </p:spPr>
        </p:pic>
        <p:pic>
          <p:nvPicPr>
            <p:cNvPr id="441" name="Google Shape;441;p48"/>
            <p:cNvPicPr preferRelativeResize="0"/>
            <p:nvPr/>
          </p:nvPicPr>
          <p:blipFill rotWithShape="1">
            <a:blip r:embed="rId5">
              <a:alphaModFix/>
            </a:blip>
            <a:srcRect b="0" l="0" r="0" t="0"/>
            <a:stretch/>
          </p:blipFill>
          <p:spPr>
            <a:xfrm>
              <a:off x="3803312" y="785095"/>
              <a:ext cx="2855174" cy="2141375"/>
            </a:xfrm>
            <a:prstGeom prst="rect">
              <a:avLst/>
            </a:prstGeom>
            <a:noFill/>
            <a:ln>
              <a:noFill/>
            </a:ln>
          </p:spPr>
        </p:pic>
        <p:pic>
          <p:nvPicPr>
            <p:cNvPr id="442" name="Google Shape;442;p48"/>
            <p:cNvPicPr preferRelativeResize="0"/>
            <p:nvPr/>
          </p:nvPicPr>
          <p:blipFill rotWithShape="1">
            <a:blip r:embed="rId6">
              <a:alphaModFix/>
            </a:blip>
            <a:srcRect b="0" l="0" r="0" t="0"/>
            <a:stretch/>
          </p:blipFill>
          <p:spPr>
            <a:xfrm>
              <a:off x="6658485" y="785095"/>
              <a:ext cx="2315200" cy="2319851"/>
            </a:xfrm>
            <a:prstGeom prst="rect">
              <a:avLst/>
            </a:prstGeom>
            <a:noFill/>
            <a:ln>
              <a:noFill/>
            </a:ln>
          </p:spPr>
        </p:pic>
      </p:grpSp>
      <p:sp>
        <p:nvSpPr>
          <p:cNvPr id="443" name="Google Shape;443;p48"/>
          <p:cNvSpPr txBox="1"/>
          <p:nvPr/>
        </p:nvSpPr>
        <p:spPr>
          <a:xfrm>
            <a:off x="83200" y="1204250"/>
            <a:ext cx="2924700" cy="31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000">
                <a:latin typeface="EB Garamond"/>
                <a:ea typeface="EB Garamond"/>
                <a:cs typeface="EB Garamond"/>
                <a:sym typeface="EB Garamond"/>
              </a:rPr>
              <a:t>Status</a:t>
            </a:r>
            <a:endParaRPr sz="2000">
              <a:latin typeface="EB Garamond"/>
              <a:ea typeface="EB Garamond"/>
              <a:cs typeface="EB Garamond"/>
              <a:sym typeface="EB Garamond"/>
            </a:endParaRPr>
          </a:p>
          <a:p>
            <a:pPr indent="-330189" lvl="0" marL="380989" marR="0" rtl="0" algn="l">
              <a:spcBef>
                <a:spcPts val="0"/>
              </a:spcBef>
              <a:spcAft>
                <a:spcPts val="0"/>
              </a:spcAft>
              <a:buClr>
                <a:srgbClr val="000000"/>
              </a:buClr>
              <a:buSzPts val="1600"/>
              <a:buFont typeface="EB Garamond"/>
              <a:buChar char="•"/>
            </a:pPr>
            <a:r>
              <a:rPr lang="en" sz="1600">
                <a:solidFill>
                  <a:srgbClr val="000000"/>
                </a:solidFill>
                <a:latin typeface="EB Garamond"/>
                <a:ea typeface="EB Garamond"/>
                <a:cs typeface="EB Garamond"/>
                <a:sym typeface="EB Garamond"/>
              </a:rPr>
              <a:t>IDOLS observations currently not possible</a:t>
            </a:r>
            <a:endParaRPr sz="1600">
              <a:solidFill>
                <a:srgbClr val="000000"/>
              </a:solidFill>
              <a:latin typeface="EB Garamond"/>
              <a:ea typeface="EB Garamond"/>
              <a:cs typeface="EB Garamond"/>
              <a:sym typeface="EB Garamond"/>
            </a:endParaRPr>
          </a:p>
          <a:p>
            <a:pPr indent="0" lvl="0" marL="457200" marR="0" rtl="0" algn="l">
              <a:spcBef>
                <a:spcPts val="0"/>
              </a:spcBef>
              <a:spcAft>
                <a:spcPts val="0"/>
              </a:spcAft>
              <a:buNone/>
            </a:pPr>
            <a:r>
              <a:t/>
            </a:r>
            <a:endParaRPr sz="1600">
              <a:latin typeface="EB Garamond"/>
              <a:ea typeface="EB Garamond"/>
              <a:cs typeface="EB Garamond"/>
              <a:sym typeface="EB Garamond"/>
            </a:endParaRPr>
          </a:p>
          <a:p>
            <a:pPr indent="-330189" lvl="0" marL="380989" marR="0" rtl="0" algn="l">
              <a:spcBef>
                <a:spcPts val="0"/>
              </a:spcBef>
              <a:spcAft>
                <a:spcPts val="0"/>
              </a:spcAft>
              <a:buClr>
                <a:srgbClr val="000000"/>
              </a:buClr>
              <a:buSzPts val="1600"/>
              <a:buFont typeface="EB Garamond"/>
              <a:buChar char="•"/>
            </a:pPr>
            <a:r>
              <a:rPr lang="en" sz="1600">
                <a:solidFill>
                  <a:srgbClr val="000000"/>
                </a:solidFill>
                <a:latin typeface="EB Garamond"/>
                <a:ea typeface="EB Garamond"/>
                <a:cs typeface="EB Garamond"/>
                <a:sym typeface="EB Garamond"/>
              </a:rPr>
              <a:t>Working on possibilities on LOFAR2.0 station</a:t>
            </a:r>
            <a:endParaRPr sz="1600">
              <a:solidFill>
                <a:srgbClr val="000000"/>
              </a:solidFill>
              <a:latin typeface="EB Garamond"/>
              <a:ea typeface="EB Garamond"/>
              <a:cs typeface="EB Garamond"/>
              <a:sym typeface="EB Garamond"/>
            </a:endParaRPr>
          </a:p>
          <a:p>
            <a:pPr indent="0" lvl="0" marL="0" marR="0" rtl="0" algn="l">
              <a:spcBef>
                <a:spcPts val="0"/>
              </a:spcBef>
              <a:spcAft>
                <a:spcPts val="0"/>
              </a:spcAft>
              <a:buNone/>
            </a:pPr>
            <a:r>
              <a:t/>
            </a:r>
            <a:endParaRPr sz="1600">
              <a:latin typeface="EB Garamond"/>
              <a:ea typeface="EB Garamond"/>
              <a:cs typeface="EB Garamond"/>
              <a:sym typeface="EB Garamond"/>
            </a:endParaRPr>
          </a:p>
          <a:p>
            <a:pPr indent="-330189" lvl="0" marL="380989" marR="0" rtl="0" algn="l">
              <a:spcBef>
                <a:spcPts val="0"/>
              </a:spcBef>
              <a:spcAft>
                <a:spcPts val="0"/>
              </a:spcAft>
              <a:buClr>
                <a:srgbClr val="000000"/>
              </a:buClr>
              <a:buSzPts val="1600"/>
              <a:buFont typeface="EB Garamond"/>
              <a:buChar char="•"/>
            </a:pPr>
            <a:r>
              <a:rPr lang="en" sz="1600">
                <a:solidFill>
                  <a:srgbClr val="000000"/>
                </a:solidFill>
                <a:latin typeface="EB Garamond"/>
                <a:ea typeface="EB Garamond"/>
                <a:cs typeface="EB Garamond"/>
                <a:sym typeface="EB Garamond"/>
              </a:rPr>
              <a:t>Exploiting archival data and creating synergies with SDCO/T</a:t>
            </a:r>
            <a:r>
              <a:rPr lang="en" sz="1600">
                <a:latin typeface="EB Garamond"/>
                <a:ea typeface="EB Garamond"/>
                <a:cs typeface="EB Garamond"/>
                <a:sym typeface="EB Garamond"/>
              </a:rPr>
              <a:t>O – improving metadata, adding archival snapshot imaging previews</a:t>
            </a:r>
            <a:endParaRPr sz="1600">
              <a:solidFill>
                <a:srgbClr val="000000"/>
              </a:solidFill>
              <a:latin typeface="EB Garamond"/>
              <a:ea typeface="EB Garamond"/>
              <a:cs typeface="EB Garamond"/>
              <a:sym typeface="EB Garamond"/>
            </a:endParaRPr>
          </a:p>
        </p:txBody>
      </p:sp>
      <p:sp>
        <p:nvSpPr>
          <p:cNvPr id="444" name="Google Shape;444;p48"/>
          <p:cNvSpPr txBox="1"/>
          <p:nvPr/>
        </p:nvSpPr>
        <p:spPr>
          <a:xfrm>
            <a:off x="3099611" y="834944"/>
            <a:ext cx="1149600" cy="369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800">
                <a:solidFill>
                  <a:schemeClr val="dk1"/>
                </a:solidFill>
                <a:latin typeface="Century Gothic"/>
                <a:ea typeface="Century Gothic"/>
                <a:cs typeface="Century Gothic"/>
                <a:sym typeface="Century Gothic"/>
              </a:rPr>
              <a:t>Pipelines</a:t>
            </a:r>
            <a:endParaRPr sz="1800">
              <a:solidFill>
                <a:schemeClr val="dk1"/>
              </a:solidFill>
              <a:latin typeface="Century Gothic"/>
              <a:ea typeface="Century Gothic"/>
              <a:cs typeface="Century Gothic"/>
              <a:sym typeface="Century Gothic"/>
            </a:endParaRPr>
          </a:p>
        </p:txBody>
      </p:sp>
      <p:sp>
        <p:nvSpPr>
          <p:cNvPr id="445" name="Google Shape;445;p48"/>
          <p:cNvSpPr txBox="1"/>
          <p:nvPr/>
        </p:nvSpPr>
        <p:spPr>
          <a:xfrm>
            <a:off x="4292801" y="2232225"/>
            <a:ext cx="28665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dk1"/>
                </a:solidFill>
                <a:latin typeface="Century Gothic"/>
                <a:ea typeface="Century Gothic"/>
                <a:cs typeface="Century Gothic"/>
                <a:sym typeface="Century Gothic"/>
              </a:rPr>
              <a:t>Special Thank you to Mattia Mancini</a:t>
            </a:r>
            <a:endParaRPr sz="800">
              <a:solidFill>
                <a:schemeClr val="dk1"/>
              </a:solidFill>
            </a:endParaRPr>
          </a:p>
        </p:txBody>
      </p:sp>
      <p:sp>
        <p:nvSpPr>
          <p:cNvPr id="446" name="Google Shape;446;p48"/>
          <p:cNvSpPr txBox="1"/>
          <p:nvPr/>
        </p:nvSpPr>
        <p:spPr>
          <a:xfrm>
            <a:off x="3247900" y="3720450"/>
            <a:ext cx="1044900" cy="369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800">
                <a:solidFill>
                  <a:schemeClr val="dk1"/>
                </a:solidFill>
                <a:latin typeface="Century Gothic"/>
                <a:ea typeface="Century Gothic"/>
                <a:cs typeface="Century Gothic"/>
                <a:sym typeface="Century Gothic"/>
              </a:rPr>
              <a:t>Images</a:t>
            </a:r>
            <a:endParaRPr sz="1800">
              <a:solidFill>
                <a:schemeClr val="dk1"/>
              </a:solidFill>
              <a:latin typeface="Century Gothic"/>
              <a:ea typeface="Century Gothic"/>
              <a:cs typeface="Century Gothic"/>
              <a:sym typeface="Century Gothic"/>
            </a:endParaRPr>
          </a:p>
        </p:txBody>
      </p:sp>
      <p:grpSp>
        <p:nvGrpSpPr>
          <p:cNvPr id="447" name="Google Shape;447;p48"/>
          <p:cNvGrpSpPr/>
          <p:nvPr/>
        </p:nvGrpSpPr>
        <p:grpSpPr>
          <a:xfrm>
            <a:off x="5" y="20"/>
            <a:ext cx="2128771" cy="888530"/>
            <a:chOff x="187925" y="461700"/>
            <a:chExt cx="2679385" cy="1118351"/>
          </a:xfrm>
        </p:grpSpPr>
        <p:pic>
          <p:nvPicPr>
            <p:cNvPr id="448" name="Google Shape;448;p48"/>
            <p:cNvPicPr preferRelativeResize="0"/>
            <p:nvPr/>
          </p:nvPicPr>
          <p:blipFill rotWithShape="1">
            <a:blip r:embed="rId7">
              <a:alphaModFix/>
            </a:blip>
            <a:srcRect b="0" l="0" r="4039" t="0"/>
            <a:stretch/>
          </p:blipFill>
          <p:spPr>
            <a:xfrm>
              <a:off x="187925" y="461700"/>
              <a:ext cx="2605500" cy="1118350"/>
            </a:xfrm>
            <a:prstGeom prst="rect">
              <a:avLst/>
            </a:prstGeom>
            <a:noFill/>
            <a:ln>
              <a:noFill/>
            </a:ln>
          </p:spPr>
        </p:pic>
        <p:sp>
          <p:nvSpPr>
            <p:cNvPr id="449" name="Google Shape;449;p48"/>
            <p:cNvSpPr txBox="1"/>
            <p:nvPr/>
          </p:nvSpPr>
          <p:spPr>
            <a:xfrm>
              <a:off x="261810" y="1377251"/>
              <a:ext cx="2605500" cy="202800"/>
            </a:xfrm>
            <a:prstGeom prst="rect">
              <a:avLst/>
            </a:prstGeom>
            <a:noFill/>
            <a:ln>
              <a:noFill/>
            </a:ln>
          </p:spPr>
          <p:txBody>
            <a:bodyPr anchorCtr="0" anchor="t" bIns="28125" lIns="56250" spcFirstLastPara="1" rIns="56250" wrap="square" tIns="28125">
              <a:spAutoFit/>
            </a:bodyPr>
            <a:lstStyle/>
            <a:p>
              <a:pPr indent="0" lvl="0" marL="0" marR="0" rtl="0" algn="l">
                <a:spcBef>
                  <a:spcPts val="0"/>
                </a:spcBef>
                <a:spcAft>
                  <a:spcPts val="0"/>
                </a:spcAft>
                <a:buNone/>
              </a:pPr>
              <a:r>
                <a:rPr b="1" i="0" lang="en" sz="676" u="none" cap="none" strike="noStrike">
                  <a:solidFill>
                    <a:srgbClr val="ED7D31"/>
                  </a:solidFill>
                  <a:latin typeface="Calibri"/>
                  <a:ea typeface="Calibri"/>
                  <a:cs typeface="Calibri"/>
                  <a:sym typeface="Calibri"/>
                </a:rPr>
                <a:t>Incremental Development of LOFAR Space-Weather</a:t>
              </a:r>
              <a:endParaRPr sz="861"/>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49"/>
          <p:cNvSpPr txBox="1"/>
          <p:nvPr/>
        </p:nvSpPr>
        <p:spPr>
          <a:xfrm>
            <a:off x="0" y="0"/>
            <a:ext cx="2904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EB Garamond"/>
                <a:ea typeface="EB Garamond"/>
                <a:cs typeface="EB Garamond"/>
                <a:sym typeface="EB Garamond"/>
              </a:rPr>
              <a:t>Plans for the LOFAR2.0 era</a:t>
            </a:r>
            <a:endParaRPr sz="2100">
              <a:solidFill>
                <a:schemeClr val="dk1"/>
              </a:solidFill>
              <a:latin typeface="EB Garamond"/>
              <a:ea typeface="EB Garamond"/>
              <a:cs typeface="EB Garamond"/>
              <a:sym typeface="EB Garamond"/>
            </a:endParaRPr>
          </a:p>
        </p:txBody>
      </p:sp>
      <p:sp>
        <p:nvSpPr>
          <p:cNvPr id="455" name="Google Shape;455;p49"/>
          <p:cNvSpPr txBox="1"/>
          <p:nvPr/>
        </p:nvSpPr>
        <p:spPr>
          <a:xfrm>
            <a:off x="73900" y="1167675"/>
            <a:ext cx="8454300" cy="32325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EB Garamond"/>
              <a:buChar char="-"/>
            </a:pPr>
            <a:r>
              <a:rPr lang="en" sz="1800">
                <a:solidFill>
                  <a:schemeClr val="dk1"/>
                </a:solidFill>
                <a:latin typeface="EB Garamond"/>
                <a:ea typeface="EB Garamond"/>
                <a:cs typeface="EB Garamond"/>
                <a:sym typeface="EB Garamond"/>
              </a:rPr>
              <a:t>Imaging and dynamic spectra pipelines nearing completion of development for the SHI Lofar2.0 Large Programme campaigns</a:t>
            </a:r>
            <a:endParaRPr sz="1800">
              <a:solidFill>
                <a:schemeClr val="dk1"/>
              </a:solidFill>
              <a:latin typeface="EB Garamond"/>
              <a:ea typeface="EB Garamond"/>
              <a:cs typeface="EB Garamond"/>
              <a:sym typeface="EB Garamond"/>
            </a:endParaRPr>
          </a:p>
          <a:p>
            <a:pPr indent="0" lvl="0" marL="457200" rtl="0" algn="l">
              <a:spcBef>
                <a:spcPts val="0"/>
              </a:spcBef>
              <a:spcAft>
                <a:spcPts val="0"/>
              </a:spcAft>
              <a:buNone/>
            </a:pPr>
            <a:r>
              <a:t/>
            </a:r>
            <a:endParaRPr sz="1800">
              <a:solidFill>
                <a:schemeClr val="dk1"/>
              </a:solidFill>
              <a:latin typeface="EB Garamond"/>
              <a:ea typeface="EB Garamond"/>
              <a:cs typeface="EB Garamond"/>
              <a:sym typeface="EB Garamond"/>
            </a:endParaRPr>
          </a:p>
          <a:p>
            <a:pPr indent="-342900" lvl="0" marL="457200" rtl="0" algn="l">
              <a:spcBef>
                <a:spcPts val="0"/>
              </a:spcBef>
              <a:spcAft>
                <a:spcPts val="0"/>
              </a:spcAft>
              <a:buClr>
                <a:schemeClr val="dk1"/>
              </a:buClr>
              <a:buSzPts val="1800"/>
              <a:buFont typeface="EB Garamond"/>
              <a:buChar char="-"/>
            </a:pPr>
            <a:r>
              <a:rPr lang="en" sz="1800">
                <a:solidFill>
                  <a:schemeClr val="dk1"/>
                </a:solidFill>
                <a:latin typeface="EB Garamond"/>
                <a:ea typeface="EB Garamond"/>
                <a:cs typeface="EB Garamond"/>
                <a:sym typeface="EB Garamond"/>
              </a:rPr>
              <a:t>Testing pipelines on different environments, discussions on compute and archiving</a:t>
            </a:r>
            <a:endParaRPr sz="1800">
              <a:solidFill>
                <a:schemeClr val="dk1"/>
              </a:solidFill>
              <a:latin typeface="EB Garamond"/>
              <a:ea typeface="EB Garamond"/>
              <a:cs typeface="EB Garamond"/>
              <a:sym typeface="EB Garamond"/>
            </a:endParaRPr>
          </a:p>
          <a:p>
            <a:pPr indent="0" lvl="0" marL="457200" rtl="0" algn="l">
              <a:spcBef>
                <a:spcPts val="0"/>
              </a:spcBef>
              <a:spcAft>
                <a:spcPts val="0"/>
              </a:spcAft>
              <a:buNone/>
            </a:pPr>
            <a:r>
              <a:t/>
            </a:r>
            <a:endParaRPr sz="1800">
              <a:solidFill>
                <a:schemeClr val="dk1"/>
              </a:solidFill>
              <a:latin typeface="EB Garamond"/>
              <a:ea typeface="EB Garamond"/>
              <a:cs typeface="EB Garamond"/>
              <a:sym typeface="EB Garamond"/>
            </a:endParaRPr>
          </a:p>
          <a:p>
            <a:pPr indent="-342900" lvl="0" marL="457200" rtl="0" algn="l">
              <a:spcBef>
                <a:spcPts val="0"/>
              </a:spcBef>
              <a:spcAft>
                <a:spcPts val="0"/>
              </a:spcAft>
              <a:buClr>
                <a:schemeClr val="dk1"/>
              </a:buClr>
              <a:buSzPts val="1800"/>
              <a:buFont typeface="EB Garamond"/>
              <a:buChar char="-"/>
            </a:pPr>
            <a:r>
              <a:rPr lang="en" sz="1800">
                <a:solidFill>
                  <a:schemeClr val="dk1"/>
                </a:solidFill>
                <a:latin typeface="EB Garamond"/>
                <a:ea typeface="EB Garamond"/>
                <a:cs typeface="EB Garamond"/>
                <a:sym typeface="EB Garamond"/>
              </a:rPr>
              <a:t>Planning restarting IDOLS observations in the next couple of months</a:t>
            </a:r>
            <a:endParaRPr sz="1800">
              <a:solidFill>
                <a:schemeClr val="dk1"/>
              </a:solidFill>
              <a:latin typeface="EB Garamond"/>
              <a:ea typeface="EB Garamond"/>
              <a:cs typeface="EB Garamond"/>
              <a:sym typeface="EB Garamond"/>
            </a:endParaRPr>
          </a:p>
          <a:p>
            <a:pPr indent="0" lvl="0" marL="457200" rtl="0" algn="l">
              <a:spcBef>
                <a:spcPts val="0"/>
              </a:spcBef>
              <a:spcAft>
                <a:spcPts val="0"/>
              </a:spcAft>
              <a:buNone/>
            </a:pPr>
            <a:r>
              <a:t/>
            </a:r>
            <a:endParaRPr sz="1800">
              <a:solidFill>
                <a:schemeClr val="dk1"/>
              </a:solidFill>
              <a:latin typeface="EB Garamond"/>
              <a:ea typeface="EB Garamond"/>
              <a:cs typeface="EB Garamond"/>
              <a:sym typeface="EB Garamond"/>
            </a:endParaRPr>
          </a:p>
          <a:p>
            <a:pPr indent="-342900" lvl="0" marL="457200" rtl="0" algn="l">
              <a:spcBef>
                <a:spcPts val="0"/>
              </a:spcBef>
              <a:spcAft>
                <a:spcPts val="0"/>
              </a:spcAft>
              <a:buClr>
                <a:schemeClr val="dk1"/>
              </a:buClr>
              <a:buSzPts val="1800"/>
              <a:buFont typeface="EB Garamond"/>
              <a:buChar char="-"/>
            </a:pPr>
            <a:r>
              <a:rPr lang="en" sz="1800">
                <a:solidFill>
                  <a:schemeClr val="dk1"/>
                </a:solidFill>
                <a:latin typeface="EB Garamond"/>
                <a:ea typeface="EB Garamond"/>
                <a:cs typeface="EB Garamond"/>
                <a:sym typeface="EB Garamond"/>
              </a:rPr>
              <a:t>Looking into hardware/software to split the signals via GPU backends - allowing for continuous SW observations by individual stations</a:t>
            </a:r>
            <a:endParaRPr sz="1800">
              <a:solidFill>
                <a:schemeClr val="dk1"/>
              </a:solidFill>
              <a:latin typeface="EB Garamond"/>
              <a:ea typeface="EB Garamond"/>
              <a:cs typeface="EB Garamond"/>
              <a:sym typeface="EB Garamond"/>
            </a:endParaRPr>
          </a:p>
          <a:p>
            <a:pPr indent="0" lvl="0" marL="457200" rtl="0" algn="l">
              <a:spcBef>
                <a:spcPts val="0"/>
              </a:spcBef>
              <a:spcAft>
                <a:spcPts val="0"/>
              </a:spcAft>
              <a:buNone/>
            </a:pPr>
            <a:r>
              <a:t/>
            </a:r>
            <a:endParaRPr sz="1800">
              <a:solidFill>
                <a:schemeClr val="dk1"/>
              </a:solidFill>
              <a:latin typeface="EB Garamond"/>
              <a:ea typeface="EB Garamond"/>
              <a:cs typeface="EB Garamond"/>
              <a:sym typeface="EB Garamond"/>
            </a:endParaRPr>
          </a:p>
          <a:p>
            <a:pPr indent="-342900" lvl="0" marL="457200" rtl="0" algn="l">
              <a:spcBef>
                <a:spcPts val="0"/>
              </a:spcBef>
              <a:spcAft>
                <a:spcPts val="0"/>
              </a:spcAft>
              <a:buClr>
                <a:schemeClr val="dk1"/>
              </a:buClr>
              <a:buSzPts val="1800"/>
              <a:buFont typeface="EB Garamond"/>
              <a:buChar char="-"/>
            </a:pPr>
            <a:r>
              <a:rPr lang="en" sz="1800">
                <a:solidFill>
                  <a:schemeClr val="dk1"/>
                </a:solidFill>
                <a:latin typeface="EB Garamond"/>
                <a:ea typeface="EB Garamond"/>
                <a:cs typeface="EB Garamond"/>
                <a:sym typeface="EB Garamond"/>
              </a:rPr>
              <a:t>Standardization of signal processing in international stations</a:t>
            </a:r>
            <a:endParaRPr sz="1800">
              <a:solidFill>
                <a:schemeClr val="dk1"/>
              </a:solidFill>
              <a:latin typeface="EB Garamond"/>
              <a:ea typeface="EB Garamond"/>
              <a:cs typeface="EB Garamond"/>
              <a:sym typeface="EB Garamon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0"/>
          <p:cNvSpPr txBox="1"/>
          <p:nvPr/>
        </p:nvSpPr>
        <p:spPr>
          <a:xfrm>
            <a:off x="71825" y="-30900"/>
            <a:ext cx="7774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EB Garamond"/>
                <a:ea typeface="EB Garamond"/>
                <a:cs typeface="EB Garamond"/>
                <a:sym typeface="EB Garamond"/>
              </a:rPr>
              <a:t>LOFAR as a space weather instrument - DANTE</a:t>
            </a:r>
            <a:endParaRPr sz="2300">
              <a:solidFill>
                <a:schemeClr val="dk1"/>
              </a:solidFill>
              <a:latin typeface="EB Garamond"/>
              <a:ea typeface="EB Garamond"/>
              <a:cs typeface="EB Garamond"/>
              <a:sym typeface="EB Garamond"/>
            </a:endParaRPr>
          </a:p>
        </p:txBody>
      </p:sp>
      <p:grpSp>
        <p:nvGrpSpPr>
          <p:cNvPr id="461" name="Google Shape;461;p50"/>
          <p:cNvGrpSpPr/>
          <p:nvPr/>
        </p:nvGrpSpPr>
        <p:grpSpPr>
          <a:xfrm>
            <a:off x="172807" y="607105"/>
            <a:ext cx="4772159" cy="2478209"/>
            <a:chOff x="3894575" y="775950"/>
            <a:chExt cx="4825725" cy="2506026"/>
          </a:xfrm>
        </p:grpSpPr>
        <p:pic>
          <p:nvPicPr>
            <p:cNvPr id="462" name="Google Shape;462;p50"/>
            <p:cNvPicPr preferRelativeResize="0"/>
            <p:nvPr/>
          </p:nvPicPr>
          <p:blipFill rotWithShape="1">
            <a:blip r:embed="rId3">
              <a:alphaModFix/>
            </a:blip>
            <a:srcRect b="0" l="5499" r="7627" t="15846"/>
            <a:stretch/>
          </p:blipFill>
          <p:spPr>
            <a:xfrm>
              <a:off x="3894575" y="775950"/>
              <a:ext cx="4825725" cy="2506026"/>
            </a:xfrm>
            <a:prstGeom prst="rect">
              <a:avLst/>
            </a:prstGeom>
            <a:noFill/>
            <a:ln>
              <a:noFill/>
            </a:ln>
          </p:spPr>
        </p:pic>
        <p:sp>
          <p:nvSpPr>
            <p:cNvPr id="463" name="Google Shape;463;p50"/>
            <p:cNvSpPr txBox="1"/>
            <p:nvPr/>
          </p:nvSpPr>
          <p:spPr>
            <a:xfrm>
              <a:off x="3961100" y="842475"/>
              <a:ext cx="1847400" cy="461700"/>
            </a:xfrm>
            <a:prstGeom prst="rect">
              <a:avLst/>
            </a:prstGeom>
            <a:noFill/>
            <a:ln>
              <a:noFill/>
            </a:ln>
          </p:spPr>
          <p:txBody>
            <a:bodyPr anchorCtr="0" anchor="t" bIns="90400" lIns="90400" spcFirstLastPara="1" rIns="90400" wrap="square" tIns="90400">
              <a:spAutoFit/>
            </a:bodyPr>
            <a:lstStyle/>
            <a:p>
              <a:pPr indent="0" lvl="0" marL="0" rtl="0" algn="l">
                <a:spcBef>
                  <a:spcPts val="0"/>
                </a:spcBef>
                <a:spcAft>
                  <a:spcPts val="0"/>
                </a:spcAft>
                <a:buNone/>
              </a:pPr>
              <a:r>
                <a:rPr b="1" lang="en" sz="1780">
                  <a:solidFill>
                    <a:schemeClr val="dk2"/>
                  </a:solidFill>
                </a:rPr>
                <a:t>DANTE project</a:t>
              </a:r>
              <a:endParaRPr b="1" sz="1780">
                <a:solidFill>
                  <a:schemeClr val="dk2"/>
                </a:solidFill>
              </a:endParaRPr>
            </a:p>
          </p:txBody>
        </p:sp>
      </p:grpSp>
      <p:sp>
        <p:nvSpPr>
          <p:cNvPr id="464" name="Google Shape;464;p50"/>
          <p:cNvSpPr txBox="1"/>
          <p:nvPr/>
        </p:nvSpPr>
        <p:spPr>
          <a:xfrm>
            <a:off x="71825" y="3230725"/>
            <a:ext cx="8556000" cy="18471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HBA Dual Beam project DANTE since 2022</a:t>
            </a:r>
            <a:endParaRPr sz="1600">
              <a:solidFill>
                <a:schemeClr val="dk1"/>
              </a:solidFill>
              <a:latin typeface="EB Garamond"/>
              <a:ea typeface="EB Garamond"/>
              <a:cs typeface="EB Garamond"/>
              <a:sym typeface="EB Garamond"/>
            </a:endParaRPr>
          </a:p>
          <a:p>
            <a:pPr indent="-330200" lvl="0" marL="457200" rtl="0" algn="l">
              <a:lnSpc>
                <a:spcPct val="115000"/>
              </a:lnSpc>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Will enable cotemporal dual beam capability, allowing for full-time SW observations from Sun to Earth (radio bursts, IPS CMEs)</a:t>
            </a:r>
            <a:endParaRPr sz="1600">
              <a:solidFill>
                <a:schemeClr val="dk1"/>
              </a:solidFill>
              <a:latin typeface="EB Garamond"/>
              <a:ea typeface="EB Garamond"/>
              <a:cs typeface="EB Garamond"/>
              <a:sym typeface="EB Garamond"/>
            </a:endParaRPr>
          </a:p>
          <a:p>
            <a:pPr indent="-330200" lvl="0" marL="457200" rtl="0" algn="l">
              <a:lnSpc>
                <a:spcPct val="115000"/>
              </a:lnSpc>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Based on the LOFAR4SW concept</a:t>
            </a:r>
            <a:endParaRPr sz="1600">
              <a:solidFill>
                <a:schemeClr val="dk1"/>
              </a:solidFill>
              <a:latin typeface="EB Garamond"/>
              <a:ea typeface="EB Garamond"/>
              <a:cs typeface="EB Garamond"/>
              <a:sym typeface="EB Garamond"/>
            </a:endParaRPr>
          </a:p>
          <a:p>
            <a:pPr indent="-330200" lvl="0" marL="457200" rtl="0" algn="l">
              <a:lnSpc>
                <a:spcPct val="115000"/>
              </a:lnSpc>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Phase 1 (HBA-FrontEnd board development) completed, production ongoing</a:t>
            </a:r>
            <a:endParaRPr sz="1600">
              <a:solidFill>
                <a:schemeClr val="dk1"/>
              </a:solidFill>
              <a:latin typeface="EB Garamond"/>
              <a:ea typeface="EB Garamond"/>
              <a:cs typeface="EB Garamond"/>
              <a:sym typeface="EB Garamond"/>
            </a:endParaRPr>
          </a:p>
          <a:p>
            <a:pPr indent="-330200" lvl="0" marL="457200" rtl="0" algn="l">
              <a:lnSpc>
                <a:spcPct val="115000"/>
              </a:lnSpc>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Phase 2 under discussion (beamformer board development), potentially to start soon!</a:t>
            </a:r>
            <a:endParaRPr sz="1600">
              <a:solidFill>
                <a:schemeClr val="dk1"/>
              </a:solidFill>
              <a:latin typeface="EB Garamond"/>
              <a:ea typeface="EB Garamond"/>
              <a:cs typeface="EB Garamond"/>
              <a:sym typeface="EB Garamond"/>
            </a:endParaRPr>
          </a:p>
        </p:txBody>
      </p:sp>
      <p:pic>
        <p:nvPicPr>
          <p:cNvPr id="465" name="Google Shape;465;p50" title="Screenshot 2025-09-25 at 10.33.40.png"/>
          <p:cNvPicPr preferRelativeResize="0"/>
          <p:nvPr/>
        </p:nvPicPr>
        <p:blipFill>
          <a:blip r:embed="rId4">
            <a:alphaModFix/>
          </a:blip>
          <a:stretch>
            <a:fillRect/>
          </a:stretch>
        </p:blipFill>
        <p:spPr>
          <a:xfrm>
            <a:off x="5251225" y="284013"/>
            <a:ext cx="3739751" cy="31243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descr="A satellite in space with earth and moon&#10;&#10;AI-generated content may be incorrect." id="471" name="Google Shape;471;p51"/>
          <p:cNvPicPr preferRelativeResize="0"/>
          <p:nvPr/>
        </p:nvPicPr>
        <p:blipFill rotWithShape="1">
          <a:blip r:embed="rId3">
            <a:alphaModFix/>
          </a:blip>
          <a:srcRect b="0" l="0" r="5580" t="0"/>
          <a:stretch/>
        </p:blipFill>
        <p:spPr>
          <a:xfrm>
            <a:off x="5334275" y="50"/>
            <a:ext cx="3582401" cy="2335276"/>
          </a:xfrm>
          <a:prstGeom prst="rect">
            <a:avLst/>
          </a:prstGeom>
          <a:noFill/>
          <a:ln>
            <a:noFill/>
          </a:ln>
        </p:spPr>
      </p:pic>
      <p:pic>
        <p:nvPicPr>
          <p:cNvPr descr="A satellite in space with earth and moon&#10;&#10;AI-generated content may be incorrect." id="472" name="Google Shape;472;p51"/>
          <p:cNvPicPr preferRelativeResize="0"/>
          <p:nvPr/>
        </p:nvPicPr>
        <p:blipFill rotWithShape="1">
          <a:blip r:embed="rId3">
            <a:alphaModFix/>
          </a:blip>
          <a:srcRect b="8008" l="92894" r="0" t="75557"/>
          <a:stretch/>
        </p:blipFill>
        <p:spPr>
          <a:xfrm>
            <a:off x="8062125" y="1815125"/>
            <a:ext cx="733083" cy="284700"/>
          </a:xfrm>
          <a:prstGeom prst="rect">
            <a:avLst/>
          </a:prstGeom>
          <a:noFill/>
          <a:ln>
            <a:noFill/>
          </a:ln>
        </p:spPr>
      </p:pic>
      <p:pic>
        <p:nvPicPr>
          <p:cNvPr descr="A satellite in space with earth and moon&#10;&#10;AI-generated content may be incorrect." id="473" name="Google Shape;473;p51"/>
          <p:cNvPicPr preferRelativeResize="0"/>
          <p:nvPr/>
        </p:nvPicPr>
        <p:blipFill rotWithShape="1">
          <a:blip r:embed="rId3">
            <a:alphaModFix/>
          </a:blip>
          <a:srcRect b="38225" l="92518" r="375" t="45340"/>
          <a:stretch/>
        </p:blipFill>
        <p:spPr>
          <a:xfrm>
            <a:off x="8306825" y="1389626"/>
            <a:ext cx="609850" cy="425500"/>
          </a:xfrm>
          <a:prstGeom prst="rect">
            <a:avLst/>
          </a:prstGeom>
          <a:noFill/>
          <a:ln>
            <a:noFill/>
          </a:ln>
        </p:spPr>
      </p:pic>
      <p:sp>
        <p:nvSpPr>
          <p:cNvPr id="474" name="Google Shape;474;p51"/>
          <p:cNvSpPr txBox="1"/>
          <p:nvPr>
            <p:ph type="ctrTitle"/>
          </p:nvPr>
        </p:nvSpPr>
        <p:spPr>
          <a:xfrm>
            <a:off x="77200" y="162475"/>
            <a:ext cx="4690200" cy="10824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100000"/>
              </a:lnSpc>
              <a:spcBef>
                <a:spcPts val="0"/>
              </a:spcBef>
              <a:spcAft>
                <a:spcPts val="0"/>
              </a:spcAft>
              <a:buClr>
                <a:schemeClr val="dk1"/>
              </a:buClr>
              <a:buSzPct val="126923"/>
              <a:buFont typeface="Gill Sans"/>
              <a:buNone/>
            </a:pPr>
            <a:r>
              <a:rPr lang="en" sz="2600">
                <a:solidFill>
                  <a:schemeClr val="dk1"/>
                </a:solidFill>
                <a:latin typeface="EB Garamond"/>
                <a:ea typeface="EB Garamond"/>
                <a:cs typeface="EB Garamond"/>
                <a:sym typeface="EB Garamond"/>
              </a:rPr>
              <a:t>L-FIRE:</a:t>
            </a:r>
            <a:br>
              <a:rPr lang="en" sz="3800">
                <a:solidFill>
                  <a:schemeClr val="dk1"/>
                </a:solidFill>
                <a:latin typeface="EB Garamond"/>
                <a:ea typeface="EB Garamond"/>
                <a:cs typeface="EB Garamond"/>
                <a:sym typeface="EB Garamond"/>
              </a:rPr>
            </a:br>
            <a:r>
              <a:rPr i="0" lang="en" sz="2300">
                <a:solidFill>
                  <a:schemeClr val="dk1"/>
                </a:solidFill>
                <a:latin typeface="EB Garamond"/>
                <a:ea typeface="EB Garamond"/>
                <a:cs typeface="EB Garamond"/>
                <a:sym typeface="EB Garamond"/>
              </a:rPr>
              <a:t>Low-Frequency Interferometric Radio Explorer</a:t>
            </a:r>
            <a:endParaRPr sz="2300">
              <a:solidFill>
                <a:schemeClr val="dk1"/>
              </a:solidFill>
              <a:latin typeface="EB Garamond"/>
              <a:ea typeface="EB Garamond"/>
              <a:cs typeface="EB Garamond"/>
              <a:sym typeface="EB Garamond"/>
            </a:endParaRPr>
          </a:p>
        </p:txBody>
      </p:sp>
      <p:sp>
        <p:nvSpPr>
          <p:cNvPr id="475" name="Google Shape;475;p51"/>
          <p:cNvSpPr txBox="1"/>
          <p:nvPr>
            <p:ph idx="1" type="subTitle"/>
          </p:nvPr>
        </p:nvSpPr>
        <p:spPr>
          <a:xfrm>
            <a:off x="903250" y="1244869"/>
            <a:ext cx="3038100" cy="682800"/>
          </a:xfrm>
          <a:prstGeom prst="rect">
            <a:avLst/>
          </a:prstGeom>
          <a:noFill/>
          <a:ln>
            <a:noFill/>
          </a:ln>
        </p:spPr>
        <p:txBody>
          <a:bodyPr anchorCtr="0" anchor="t" bIns="34275" lIns="68575" spcFirstLastPara="1" rIns="68575" wrap="square" tIns="34275">
            <a:normAutofit fontScale="55000"/>
          </a:bodyPr>
          <a:lstStyle/>
          <a:p>
            <a:pPr indent="0" lvl="0" marL="0" rtl="0" algn="ctr">
              <a:lnSpc>
                <a:spcPct val="115000"/>
              </a:lnSpc>
              <a:spcBef>
                <a:spcPts val="0"/>
              </a:spcBef>
              <a:spcAft>
                <a:spcPts val="0"/>
              </a:spcAft>
              <a:buClr>
                <a:schemeClr val="dk1"/>
              </a:buClr>
              <a:buSzPct val="64285"/>
              <a:buNone/>
            </a:pPr>
            <a:r>
              <a:rPr lang="en">
                <a:solidFill>
                  <a:schemeClr val="dk1"/>
                </a:solidFill>
                <a:latin typeface="EB Garamond"/>
                <a:ea typeface="EB Garamond"/>
                <a:cs typeface="EB Garamond"/>
                <a:sym typeface="EB Garamond"/>
              </a:rPr>
              <a:t>Jasmina Lazendic-Galloway (TU</a:t>
            </a:r>
            <a:r>
              <a:rPr lang="en" cap="none">
                <a:solidFill>
                  <a:schemeClr val="dk1"/>
                </a:solidFill>
                <a:latin typeface="EB Garamond"/>
                <a:ea typeface="EB Garamond"/>
                <a:cs typeface="EB Garamond"/>
                <a:sym typeface="EB Garamond"/>
              </a:rPr>
              <a:t>e</a:t>
            </a:r>
            <a:r>
              <a:rPr lang="en">
                <a:solidFill>
                  <a:schemeClr val="dk1"/>
                </a:solidFill>
                <a:latin typeface="EB Garamond"/>
                <a:ea typeface="EB Garamond"/>
                <a:cs typeface="EB Garamond"/>
                <a:sym typeface="EB Garamond"/>
              </a:rPr>
              <a:t>) &amp; Pietro Zucca (ASTRON/TU</a:t>
            </a:r>
            <a:r>
              <a:rPr lang="en" cap="none">
                <a:solidFill>
                  <a:schemeClr val="dk1"/>
                </a:solidFill>
                <a:latin typeface="EB Garamond"/>
                <a:ea typeface="EB Garamond"/>
                <a:cs typeface="EB Garamond"/>
                <a:sym typeface="EB Garamond"/>
              </a:rPr>
              <a:t>e</a:t>
            </a:r>
            <a:r>
              <a:rPr lang="en">
                <a:solidFill>
                  <a:schemeClr val="dk1"/>
                </a:solidFill>
                <a:latin typeface="EB Garamond"/>
                <a:ea typeface="EB Garamond"/>
                <a:cs typeface="EB Garamond"/>
                <a:sym typeface="EB Garamond"/>
              </a:rPr>
              <a:t>)</a:t>
            </a:r>
            <a:endParaRPr>
              <a:solidFill>
                <a:schemeClr val="dk1"/>
              </a:solidFill>
              <a:latin typeface="EB Garamond"/>
              <a:ea typeface="EB Garamond"/>
              <a:cs typeface="EB Garamond"/>
              <a:sym typeface="EB Garamond"/>
            </a:endParaRPr>
          </a:p>
        </p:txBody>
      </p:sp>
      <p:grpSp>
        <p:nvGrpSpPr>
          <p:cNvPr id="476" name="Google Shape;476;p51"/>
          <p:cNvGrpSpPr/>
          <p:nvPr/>
        </p:nvGrpSpPr>
        <p:grpSpPr>
          <a:xfrm>
            <a:off x="349750" y="2118361"/>
            <a:ext cx="4027535" cy="2590026"/>
            <a:chOff x="156750" y="2056073"/>
            <a:chExt cx="4027535" cy="2590026"/>
          </a:xfrm>
        </p:grpSpPr>
        <p:pic>
          <p:nvPicPr>
            <p:cNvPr descr="A screenshot of a computer&#10;&#10;AI-generated content may be incorrect." id="477" name="Google Shape;477;p51"/>
            <p:cNvPicPr preferRelativeResize="0"/>
            <p:nvPr/>
          </p:nvPicPr>
          <p:blipFill rotWithShape="1">
            <a:blip r:embed="rId4">
              <a:alphaModFix/>
            </a:blip>
            <a:srcRect b="0" l="0" r="0" t="0"/>
            <a:stretch/>
          </p:blipFill>
          <p:spPr>
            <a:xfrm>
              <a:off x="156750" y="2056073"/>
              <a:ext cx="4027535" cy="2590026"/>
            </a:xfrm>
            <a:prstGeom prst="rect">
              <a:avLst/>
            </a:prstGeom>
            <a:noFill/>
            <a:ln>
              <a:noFill/>
            </a:ln>
          </p:spPr>
        </p:pic>
        <p:sp>
          <p:nvSpPr>
            <p:cNvPr id="478" name="Google Shape;478;p51"/>
            <p:cNvSpPr/>
            <p:nvPr/>
          </p:nvSpPr>
          <p:spPr>
            <a:xfrm>
              <a:off x="215275" y="3169625"/>
              <a:ext cx="2303400" cy="738600"/>
            </a:xfrm>
            <a:prstGeom prst="rect">
              <a:avLst/>
            </a:prstGeom>
            <a:solidFill>
              <a:srgbClr val="D8E2F3">
                <a:alpha val="59609"/>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479" name="Google Shape;479;p51"/>
          <p:cNvSpPr txBox="1"/>
          <p:nvPr/>
        </p:nvSpPr>
        <p:spPr>
          <a:xfrm>
            <a:off x="833045" y="4708385"/>
            <a:ext cx="2471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217111"/>
              </a:lnSpc>
              <a:spcBef>
                <a:spcPts val="0"/>
              </a:spcBef>
              <a:spcAft>
                <a:spcPts val="0"/>
              </a:spcAft>
              <a:buNone/>
            </a:pPr>
            <a:r>
              <a:rPr b="0" i="0" lang="en" sz="1400" u="none" cap="none" strike="noStrike">
                <a:solidFill>
                  <a:schemeClr val="dk1"/>
                </a:solidFill>
                <a:latin typeface="Gill Sans"/>
                <a:ea typeface="Gill Sans"/>
                <a:cs typeface="Gill Sans"/>
                <a:sym typeface="Gill Sans"/>
              </a:rPr>
              <a:t>Proposal submitted in May 2025</a:t>
            </a:r>
            <a:endParaRPr b="0" i="0" sz="3000" u="none" cap="none" strike="noStrike">
              <a:solidFill>
                <a:schemeClr val="dk1"/>
              </a:solidFill>
              <a:latin typeface="Gill Sans"/>
              <a:ea typeface="Gill Sans"/>
              <a:cs typeface="Gill Sans"/>
              <a:sym typeface="Gill Sans"/>
            </a:endParaRPr>
          </a:p>
        </p:txBody>
      </p:sp>
      <p:grpSp>
        <p:nvGrpSpPr>
          <p:cNvPr id="480" name="Google Shape;480;p51"/>
          <p:cNvGrpSpPr/>
          <p:nvPr/>
        </p:nvGrpSpPr>
        <p:grpSpPr>
          <a:xfrm>
            <a:off x="5434570" y="2439450"/>
            <a:ext cx="3192396" cy="2590023"/>
            <a:chOff x="5878619" y="2391238"/>
            <a:chExt cx="2991656" cy="2427161"/>
          </a:xfrm>
        </p:grpSpPr>
        <p:pic>
          <p:nvPicPr>
            <p:cNvPr id="481" name="Google Shape;481;p51"/>
            <p:cNvPicPr preferRelativeResize="0"/>
            <p:nvPr/>
          </p:nvPicPr>
          <p:blipFill rotWithShape="1">
            <a:blip r:embed="rId5">
              <a:alphaModFix/>
            </a:blip>
            <a:srcRect b="0" l="0" r="0" t="0"/>
            <a:stretch/>
          </p:blipFill>
          <p:spPr>
            <a:xfrm>
              <a:off x="7384151" y="3589000"/>
              <a:ext cx="1486124" cy="1229398"/>
            </a:xfrm>
            <a:prstGeom prst="rect">
              <a:avLst/>
            </a:prstGeom>
            <a:noFill/>
            <a:ln>
              <a:noFill/>
            </a:ln>
          </p:spPr>
        </p:pic>
        <p:pic>
          <p:nvPicPr>
            <p:cNvPr id="482" name="Google Shape;482;p51"/>
            <p:cNvPicPr preferRelativeResize="0"/>
            <p:nvPr/>
          </p:nvPicPr>
          <p:blipFill rotWithShape="1">
            <a:blip r:embed="rId6">
              <a:alphaModFix/>
            </a:blip>
            <a:srcRect b="0" l="0" r="0" t="0"/>
            <a:stretch/>
          </p:blipFill>
          <p:spPr>
            <a:xfrm>
              <a:off x="5898025" y="3569700"/>
              <a:ext cx="1486124" cy="1229410"/>
            </a:xfrm>
            <a:prstGeom prst="rect">
              <a:avLst/>
            </a:prstGeom>
            <a:noFill/>
            <a:ln>
              <a:noFill/>
            </a:ln>
          </p:spPr>
        </p:pic>
        <p:pic>
          <p:nvPicPr>
            <p:cNvPr id="483" name="Google Shape;483;p51"/>
            <p:cNvPicPr preferRelativeResize="0"/>
            <p:nvPr/>
          </p:nvPicPr>
          <p:blipFill rotWithShape="1">
            <a:blip r:embed="rId7">
              <a:alphaModFix/>
            </a:blip>
            <a:srcRect b="0" l="0" r="0" t="0"/>
            <a:stretch/>
          </p:blipFill>
          <p:spPr>
            <a:xfrm>
              <a:off x="7384150" y="2408550"/>
              <a:ext cx="1486124" cy="1180462"/>
            </a:xfrm>
            <a:prstGeom prst="rect">
              <a:avLst/>
            </a:prstGeom>
            <a:noFill/>
            <a:ln>
              <a:noFill/>
            </a:ln>
          </p:spPr>
        </p:pic>
        <p:pic>
          <p:nvPicPr>
            <p:cNvPr id="484" name="Google Shape;484;p51"/>
            <p:cNvPicPr preferRelativeResize="0"/>
            <p:nvPr/>
          </p:nvPicPr>
          <p:blipFill rotWithShape="1">
            <a:blip r:embed="rId8">
              <a:alphaModFix/>
            </a:blip>
            <a:srcRect b="0" l="0" r="0" t="0"/>
            <a:stretch/>
          </p:blipFill>
          <p:spPr>
            <a:xfrm>
              <a:off x="5878619" y="2391238"/>
              <a:ext cx="1563543" cy="1180451"/>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52"/>
          <p:cNvSpPr txBox="1"/>
          <p:nvPr>
            <p:ph type="title"/>
          </p:nvPr>
        </p:nvSpPr>
        <p:spPr>
          <a:xfrm>
            <a:off x="81097" y="69814"/>
            <a:ext cx="7886700" cy="673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a:buNone/>
            </a:pPr>
            <a:r>
              <a:rPr lang="en" sz="3000">
                <a:latin typeface="EB Garamond"/>
                <a:ea typeface="EB Garamond"/>
                <a:cs typeface="EB Garamond"/>
                <a:sym typeface="EB Garamond"/>
              </a:rPr>
              <a:t>Mission Goals</a:t>
            </a:r>
            <a:endParaRPr sz="3000">
              <a:latin typeface="EB Garamond"/>
              <a:ea typeface="EB Garamond"/>
              <a:cs typeface="EB Garamond"/>
              <a:sym typeface="EB Garamond"/>
            </a:endParaRPr>
          </a:p>
        </p:txBody>
      </p:sp>
      <p:sp>
        <p:nvSpPr>
          <p:cNvPr id="491" name="Google Shape;491;p52"/>
          <p:cNvSpPr txBox="1"/>
          <p:nvPr>
            <p:ph idx="12" type="sldNum"/>
          </p:nvPr>
        </p:nvSpPr>
        <p:spPr>
          <a:xfrm>
            <a:off x="4914900" y="3575447"/>
            <a:ext cx="1600200" cy="205500"/>
          </a:xfrm>
          <a:prstGeom prst="rect">
            <a:avLst/>
          </a:prstGeom>
          <a:noFill/>
          <a:ln>
            <a:noFill/>
          </a:ln>
        </p:spPr>
        <p:txBody>
          <a:bodyPr anchorCtr="0" anchor="ctr" bIns="34275" lIns="68575" spcFirstLastPara="1" rIns="68575" wrap="square" tIns="34275">
            <a:normAutofit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492" name="Google Shape;492;p52"/>
          <p:cNvSpPr txBox="1"/>
          <p:nvPr/>
        </p:nvSpPr>
        <p:spPr>
          <a:xfrm>
            <a:off x="98347" y="783742"/>
            <a:ext cx="4298100" cy="1146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en" sz="1400" u="none" cap="none" strike="noStrike">
                <a:solidFill>
                  <a:srgbClr val="000000"/>
                </a:solidFill>
                <a:latin typeface="EB Garamond"/>
                <a:ea typeface="EB Garamond"/>
                <a:cs typeface="EB Garamond"/>
                <a:sym typeface="EB Garamond"/>
              </a:rPr>
              <a:t>To conduct pioneering astrophysical investigations in the largely unexplored radio frequency range of 0.1 to 40 MHz</a:t>
            </a:r>
            <a:r>
              <a:rPr b="1" i="0" lang="en" sz="1400" u="none" cap="none" strike="noStrike">
                <a:solidFill>
                  <a:srgbClr val="000000"/>
                </a:solidFill>
                <a:latin typeface="EB Garamond"/>
                <a:ea typeface="EB Garamond"/>
                <a:cs typeface="EB Garamond"/>
                <a:sym typeface="EB Garamond"/>
              </a:rPr>
              <a:t>, </a:t>
            </a:r>
            <a:r>
              <a:rPr i="0" lang="en" sz="1400" u="none" cap="none" strike="noStrike">
                <a:solidFill>
                  <a:srgbClr val="000000"/>
                </a:solidFill>
                <a:latin typeface="EB Garamond"/>
                <a:ea typeface="EB Garamond"/>
                <a:cs typeface="EB Garamond"/>
                <a:sym typeface="EB Garamond"/>
              </a:rPr>
              <a:t>unlocking new scientific discoveries and serving as a technology and science pathfinder for future space-based low-frequency radio observatories.</a:t>
            </a:r>
            <a:endParaRPr i="0" sz="1400" u="none" cap="none" strike="noStrike">
              <a:solidFill>
                <a:schemeClr val="dk1"/>
              </a:solidFill>
              <a:latin typeface="EB Garamond"/>
              <a:ea typeface="EB Garamond"/>
              <a:cs typeface="EB Garamond"/>
              <a:sym typeface="EB Garamond"/>
            </a:endParaRPr>
          </a:p>
        </p:txBody>
      </p:sp>
      <p:graphicFrame>
        <p:nvGraphicFramePr>
          <p:cNvPr id="493" name="Google Shape;493;p52"/>
          <p:cNvGraphicFramePr/>
          <p:nvPr/>
        </p:nvGraphicFramePr>
        <p:xfrm>
          <a:off x="4855943" y="997479"/>
          <a:ext cx="3000000" cy="3000000"/>
        </p:xfrm>
        <a:graphic>
          <a:graphicData uri="http://schemas.openxmlformats.org/drawingml/2006/table">
            <a:tbl>
              <a:tblPr>
                <a:noFill/>
                <a:tableStyleId>{743AE239-4AC9-436E-B6C4-25929494095F}</a:tableStyleId>
              </a:tblPr>
              <a:tblGrid>
                <a:gridCol w="2618375"/>
                <a:gridCol w="711875"/>
                <a:gridCol w="711875"/>
              </a:tblGrid>
              <a:tr h="127850">
                <a:tc>
                  <a:txBody>
                    <a:bodyPr/>
                    <a:lstStyle/>
                    <a:p>
                      <a:pPr indent="0" lvl="0" marL="0" marR="0" rtl="0" algn="l">
                        <a:spcBef>
                          <a:spcPts val="0"/>
                        </a:spcBef>
                        <a:spcAft>
                          <a:spcPts val="0"/>
                        </a:spcAft>
                        <a:buNone/>
                      </a:pPr>
                      <a:r>
                        <a:rPr b="1" lang="en" sz="1100" u="none" cap="none" strike="noStrike">
                          <a:latin typeface="EB Garamond"/>
                          <a:ea typeface="EB Garamond"/>
                          <a:cs typeface="EB Garamond"/>
                          <a:sym typeface="EB Garamond"/>
                        </a:rPr>
                        <a:t>Satellite orbits</a:t>
                      </a:r>
                      <a:endParaRPr b="1"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Value</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Units</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27850">
                <a:tc>
                  <a:txBody>
                    <a:bodyPr/>
                    <a:lstStyle/>
                    <a:p>
                      <a:pPr indent="0" lvl="0" marL="0" marR="0" rtl="0" algn="l">
                        <a:spcBef>
                          <a:spcPts val="0"/>
                        </a:spcBef>
                        <a:spcAft>
                          <a:spcPts val="0"/>
                        </a:spcAft>
                        <a:buNone/>
                      </a:pPr>
                      <a:r>
                        <a:rPr lang="en" sz="1100" u="none" cap="none" strike="noStrike">
                          <a:latin typeface="EB Garamond"/>
                          <a:ea typeface="EB Garamond"/>
                          <a:cs typeface="EB Garamond"/>
                          <a:sym typeface="EB Garamond"/>
                        </a:rPr>
                        <a:t>Altitude</a:t>
                      </a:r>
                      <a:endParaRPr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800</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km</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27850">
                <a:tc>
                  <a:txBody>
                    <a:bodyPr/>
                    <a:lstStyle/>
                    <a:p>
                      <a:pPr indent="0" lvl="0" marL="0" marR="0" rtl="0" algn="l">
                        <a:spcBef>
                          <a:spcPts val="0"/>
                        </a:spcBef>
                        <a:spcAft>
                          <a:spcPts val="0"/>
                        </a:spcAft>
                        <a:buNone/>
                      </a:pPr>
                      <a:r>
                        <a:rPr lang="en" sz="1100" u="none" cap="none" strike="noStrike">
                          <a:latin typeface="EB Garamond"/>
                          <a:ea typeface="EB Garamond"/>
                          <a:cs typeface="EB Garamond"/>
                          <a:sym typeface="EB Garamond"/>
                        </a:rPr>
                        <a:t>Orbital period  (cricular orbit)</a:t>
                      </a:r>
                      <a:endParaRPr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1.68</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h</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27850">
                <a:tc>
                  <a:txBody>
                    <a:bodyPr/>
                    <a:lstStyle/>
                    <a:p>
                      <a:pPr indent="0" lvl="0" marL="0" marR="0" rtl="0" algn="l">
                        <a:spcBef>
                          <a:spcPts val="0"/>
                        </a:spcBef>
                        <a:spcAft>
                          <a:spcPts val="0"/>
                        </a:spcAft>
                        <a:buNone/>
                      </a:pPr>
                      <a:r>
                        <a:rPr b="1" lang="en" sz="1100" u="none" cap="none" strike="noStrike">
                          <a:latin typeface="EB Garamond"/>
                          <a:ea typeface="EB Garamond"/>
                          <a:cs typeface="EB Garamond"/>
                          <a:sym typeface="EB Garamond"/>
                        </a:rPr>
                        <a:t>Satellite constellation</a:t>
                      </a:r>
                      <a:endParaRPr b="1"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 </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 </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27850">
                <a:tc>
                  <a:txBody>
                    <a:bodyPr/>
                    <a:lstStyle/>
                    <a:p>
                      <a:pPr indent="0" lvl="0" marL="0" marR="0" rtl="0" algn="l">
                        <a:spcBef>
                          <a:spcPts val="0"/>
                        </a:spcBef>
                        <a:spcAft>
                          <a:spcPts val="0"/>
                        </a:spcAft>
                        <a:buNone/>
                      </a:pPr>
                      <a:r>
                        <a:rPr lang="en" sz="1100" u="none" cap="none" strike="noStrike">
                          <a:latin typeface="EB Garamond"/>
                          <a:ea typeface="EB Garamond"/>
                          <a:cs typeface="EB Garamond"/>
                          <a:sym typeface="EB Garamond"/>
                        </a:rPr>
                        <a:t>No. of satellite nodes</a:t>
                      </a:r>
                      <a:endParaRPr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16</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27850">
                <a:tc>
                  <a:txBody>
                    <a:bodyPr/>
                    <a:lstStyle/>
                    <a:p>
                      <a:pPr indent="0" lvl="0" marL="0" marR="0" rtl="0" algn="l">
                        <a:spcBef>
                          <a:spcPts val="0"/>
                        </a:spcBef>
                        <a:spcAft>
                          <a:spcPts val="0"/>
                        </a:spcAft>
                        <a:buNone/>
                      </a:pPr>
                      <a:r>
                        <a:rPr lang="en" sz="1100" u="none" cap="none" strike="noStrike">
                          <a:latin typeface="EB Garamond"/>
                          <a:ea typeface="EB Garamond"/>
                          <a:cs typeface="EB Garamond"/>
                          <a:sym typeface="EB Garamond"/>
                        </a:rPr>
                        <a:t>Satellite configuration</a:t>
                      </a:r>
                      <a:endParaRPr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3D cloud</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27850">
                <a:tc>
                  <a:txBody>
                    <a:bodyPr/>
                    <a:lstStyle/>
                    <a:p>
                      <a:pPr indent="0" lvl="0" marL="0" marR="0" rtl="0" algn="l">
                        <a:spcBef>
                          <a:spcPts val="0"/>
                        </a:spcBef>
                        <a:spcAft>
                          <a:spcPts val="0"/>
                        </a:spcAft>
                        <a:buNone/>
                      </a:pPr>
                      <a:r>
                        <a:rPr lang="en" sz="1100" u="none" cap="none" strike="noStrike">
                          <a:latin typeface="EB Garamond"/>
                          <a:ea typeface="EB Garamond"/>
                          <a:cs typeface="EB Garamond"/>
                          <a:sym typeface="EB Garamond"/>
                        </a:rPr>
                        <a:t>Max. baseline length</a:t>
                      </a:r>
                      <a:endParaRPr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30</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km</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27850">
                <a:tc>
                  <a:txBody>
                    <a:bodyPr/>
                    <a:lstStyle/>
                    <a:p>
                      <a:pPr indent="0" lvl="0" marL="0" marR="0" rtl="0" algn="l">
                        <a:spcBef>
                          <a:spcPts val="0"/>
                        </a:spcBef>
                        <a:spcAft>
                          <a:spcPts val="0"/>
                        </a:spcAft>
                        <a:buNone/>
                      </a:pPr>
                      <a:r>
                        <a:rPr lang="en" sz="1100" u="none" cap="none" strike="noStrike">
                          <a:latin typeface="EB Garamond"/>
                          <a:ea typeface="EB Garamond"/>
                          <a:cs typeface="EB Garamond"/>
                          <a:sym typeface="EB Garamond"/>
                        </a:rPr>
                        <a:t>Narrow band condition </a:t>
                      </a:r>
                      <a:endParaRPr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1.59</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MHz</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27850">
                <a:tc>
                  <a:txBody>
                    <a:bodyPr/>
                    <a:lstStyle/>
                    <a:p>
                      <a:pPr indent="0" lvl="0" marL="0" marR="0" rtl="0" algn="l">
                        <a:spcBef>
                          <a:spcPts val="0"/>
                        </a:spcBef>
                        <a:spcAft>
                          <a:spcPts val="0"/>
                        </a:spcAft>
                        <a:buNone/>
                      </a:pPr>
                      <a:r>
                        <a:rPr lang="en" sz="1100" u="none" cap="none" strike="noStrike">
                          <a:latin typeface="EB Garamond"/>
                          <a:ea typeface="EB Garamond"/>
                          <a:cs typeface="EB Garamond"/>
                          <a:sym typeface="EB Garamond"/>
                        </a:rPr>
                        <a:t>Baseline a-posteriori accuracy</a:t>
                      </a:r>
                      <a:endParaRPr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0.375</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m</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27850">
                <a:tc>
                  <a:txBody>
                    <a:bodyPr/>
                    <a:lstStyle/>
                    <a:p>
                      <a:pPr indent="0" lvl="0" marL="0" marR="0" rtl="0" algn="l">
                        <a:spcBef>
                          <a:spcPts val="0"/>
                        </a:spcBef>
                        <a:spcAft>
                          <a:spcPts val="0"/>
                        </a:spcAft>
                        <a:buNone/>
                      </a:pPr>
                      <a:r>
                        <a:rPr lang="en" sz="1100" u="none" cap="none" strike="noStrike">
                          <a:latin typeface="EB Garamond"/>
                          <a:ea typeface="EB Garamond"/>
                          <a:cs typeface="EB Garamond"/>
                          <a:sym typeface="EB Garamond"/>
                        </a:rPr>
                        <a:t>Maximum baseline drift rate</a:t>
                      </a:r>
                      <a:endParaRPr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31.2</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m/s</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27850">
                <a:tc>
                  <a:txBody>
                    <a:bodyPr/>
                    <a:lstStyle/>
                    <a:p>
                      <a:pPr indent="0" lvl="0" marL="0" marR="0" rtl="0" algn="l">
                        <a:spcBef>
                          <a:spcPts val="0"/>
                        </a:spcBef>
                        <a:spcAft>
                          <a:spcPts val="0"/>
                        </a:spcAft>
                        <a:buNone/>
                      </a:pPr>
                      <a:r>
                        <a:rPr b="1" lang="en" sz="1100" u="none" cap="none" strike="noStrike">
                          <a:latin typeface="EB Garamond"/>
                          <a:ea typeface="EB Garamond"/>
                          <a:cs typeface="EB Garamond"/>
                          <a:sym typeface="EB Garamond"/>
                        </a:rPr>
                        <a:t>Payload nodes: antennas</a:t>
                      </a:r>
                      <a:endParaRPr b="1"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 </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 </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27850">
                <a:tc>
                  <a:txBody>
                    <a:bodyPr/>
                    <a:lstStyle/>
                    <a:p>
                      <a:pPr indent="0" lvl="0" marL="0" marR="0" rtl="0" algn="l">
                        <a:spcBef>
                          <a:spcPts val="0"/>
                        </a:spcBef>
                        <a:spcAft>
                          <a:spcPts val="0"/>
                        </a:spcAft>
                        <a:buNone/>
                      </a:pPr>
                      <a:r>
                        <a:rPr lang="en" sz="1100" u="none" cap="none" strike="noStrike">
                          <a:latin typeface="EB Garamond"/>
                          <a:ea typeface="EB Garamond"/>
                          <a:cs typeface="EB Garamond"/>
                          <a:sym typeface="EB Garamond"/>
                        </a:rPr>
                        <a:t>No. of dipole antennas per satellite</a:t>
                      </a:r>
                      <a:endParaRPr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2</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27850">
                <a:tc>
                  <a:txBody>
                    <a:bodyPr/>
                    <a:lstStyle/>
                    <a:p>
                      <a:pPr indent="0" lvl="0" marL="0" marR="0" rtl="0" algn="l">
                        <a:spcBef>
                          <a:spcPts val="0"/>
                        </a:spcBef>
                        <a:spcAft>
                          <a:spcPts val="0"/>
                        </a:spcAft>
                        <a:buNone/>
                      </a:pPr>
                      <a:r>
                        <a:rPr lang="en" sz="1100" u="none" cap="none" strike="noStrike">
                          <a:latin typeface="EB Garamond"/>
                          <a:ea typeface="EB Garamond"/>
                          <a:cs typeface="EB Garamond"/>
                          <a:sym typeface="EB Garamond"/>
                        </a:rPr>
                        <a:t>Antenna length (tip-tip)</a:t>
                      </a:r>
                      <a:endParaRPr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3</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m</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27850">
                <a:tc>
                  <a:txBody>
                    <a:bodyPr/>
                    <a:lstStyle/>
                    <a:p>
                      <a:pPr indent="0" lvl="0" marL="0" marR="0" rtl="0" algn="l">
                        <a:spcBef>
                          <a:spcPts val="0"/>
                        </a:spcBef>
                        <a:spcAft>
                          <a:spcPts val="0"/>
                        </a:spcAft>
                        <a:buNone/>
                      </a:pPr>
                      <a:r>
                        <a:rPr b="1" lang="en" sz="1100" u="none" cap="none" strike="noStrike">
                          <a:latin typeface="EB Garamond"/>
                          <a:ea typeface="EB Garamond"/>
                          <a:cs typeface="EB Garamond"/>
                          <a:sym typeface="EB Garamond"/>
                        </a:rPr>
                        <a:t>Payload nodes: frequency related</a:t>
                      </a:r>
                      <a:endParaRPr b="1"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 </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 </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27850">
                <a:tc>
                  <a:txBody>
                    <a:bodyPr/>
                    <a:lstStyle/>
                    <a:p>
                      <a:pPr indent="0" lvl="0" marL="0" marR="0" rtl="0" algn="l">
                        <a:spcBef>
                          <a:spcPts val="0"/>
                        </a:spcBef>
                        <a:spcAft>
                          <a:spcPts val="0"/>
                        </a:spcAft>
                        <a:buNone/>
                      </a:pPr>
                      <a:r>
                        <a:rPr lang="en" sz="1100" u="none" cap="none" strike="noStrike">
                          <a:latin typeface="EB Garamond"/>
                          <a:ea typeface="EB Garamond"/>
                          <a:cs typeface="EB Garamond"/>
                          <a:sym typeface="EB Garamond"/>
                        </a:rPr>
                        <a:t>Lowest sky frequency</a:t>
                      </a:r>
                      <a:endParaRPr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0.1</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MHz</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61000">
                <a:tc>
                  <a:txBody>
                    <a:bodyPr/>
                    <a:lstStyle/>
                    <a:p>
                      <a:pPr indent="0" lvl="0" marL="0" marR="0" rtl="0" algn="l">
                        <a:spcBef>
                          <a:spcPts val="0"/>
                        </a:spcBef>
                        <a:spcAft>
                          <a:spcPts val="0"/>
                        </a:spcAft>
                        <a:buNone/>
                      </a:pPr>
                      <a:r>
                        <a:rPr lang="en" sz="1100" u="none" cap="none" strike="noStrike">
                          <a:latin typeface="EB Garamond"/>
                          <a:ea typeface="EB Garamond"/>
                          <a:cs typeface="EB Garamond"/>
                          <a:sym typeface="EB Garamond"/>
                        </a:rPr>
                        <a:t>Maximum sky frequency, primary science</a:t>
                      </a:r>
                      <a:endParaRPr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20</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MHz</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61000">
                <a:tc>
                  <a:txBody>
                    <a:bodyPr/>
                    <a:lstStyle/>
                    <a:p>
                      <a:pPr indent="0" lvl="0" marL="0" marR="0" rtl="0" algn="l">
                        <a:spcBef>
                          <a:spcPts val="0"/>
                        </a:spcBef>
                        <a:spcAft>
                          <a:spcPts val="0"/>
                        </a:spcAft>
                        <a:buNone/>
                      </a:pPr>
                      <a:r>
                        <a:rPr lang="en" sz="1100" u="none" cap="none" strike="noStrike">
                          <a:latin typeface="EB Garamond"/>
                          <a:ea typeface="EB Garamond"/>
                          <a:cs typeface="EB Garamond"/>
                          <a:sym typeface="EB Garamond"/>
                        </a:rPr>
                        <a:t>Maximum sky frequency for overlap with "Earth"</a:t>
                      </a:r>
                      <a:endParaRPr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40</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MHz</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27850">
                <a:tc>
                  <a:txBody>
                    <a:bodyPr/>
                    <a:lstStyle/>
                    <a:p>
                      <a:pPr indent="0" lvl="0" marL="0" marR="0" rtl="0" algn="l">
                        <a:spcBef>
                          <a:spcPts val="0"/>
                        </a:spcBef>
                        <a:spcAft>
                          <a:spcPts val="0"/>
                        </a:spcAft>
                        <a:buNone/>
                      </a:pPr>
                      <a:r>
                        <a:rPr lang="en" sz="1100" u="none" cap="none" strike="noStrike">
                          <a:latin typeface="EB Garamond"/>
                          <a:ea typeface="EB Garamond"/>
                          <a:cs typeface="EB Garamond"/>
                          <a:sym typeface="EB Garamond"/>
                        </a:rPr>
                        <a:t>Instantaneous  bandwidth</a:t>
                      </a:r>
                      <a:endParaRPr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2</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MHz</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27850">
                <a:tc>
                  <a:txBody>
                    <a:bodyPr/>
                    <a:lstStyle/>
                    <a:p>
                      <a:pPr indent="0" lvl="0" marL="0" marR="0" rtl="0" algn="l">
                        <a:spcBef>
                          <a:spcPts val="0"/>
                        </a:spcBef>
                        <a:spcAft>
                          <a:spcPts val="0"/>
                        </a:spcAft>
                        <a:buNone/>
                      </a:pPr>
                      <a:r>
                        <a:rPr lang="en" sz="1100" u="none" cap="none" strike="noStrike">
                          <a:latin typeface="EB Garamond"/>
                          <a:ea typeface="EB Garamond"/>
                          <a:cs typeface="EB Garamond"/>
                          <a:sym typeface="EB Garamond"/>
                        </a:rPr>
                        <a:t>Spectral resolution</a:t>
                      </a:r>
                      <a:endParaRPr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10</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kHz</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r h="127850">
                <a:tc>
                  <a:txBody>
                    <a:bodyPr/>
                    <a:lstStyle/>
                    <a:p>
                      <a:pPr indent="0" lvl="0" marL="0" marR="0" rtl="0" algn="l">
                        <a:spcBef>
                          <a:spcPts val="0"/>
                        </a:spcBef>
                        <a:spcAft>
                          <a:spcPts val="0"/>
                        </a:spcAft>
                        <a:buNone/>
                      </a:pPr>
                      <a:r>
                        <a:rPr lang="en" sz="1100" u="none" cap="none" strike="noStrike">
                          <a:latin typeface="EB Garamond"/>
                          <a:ea typeface="EB Garamond"/>
                          <a:cs typeface="EB Garamond"/>
                          <a:sym typeface="EB Garamond"/>
                        </a:rPr>
                        <a:t>Number of frequency bins</a:t>
                      </a:r>
                      <a:endParaRPr i="0" sz="1100" u="none" cap="none" strike="noStrike">
                        <a:solidFill>
                          <a:srgbClr val="000000"/>
                        </a:solidFill>
                        <a:latin typeface="EB Garamond"/>
                        <a:ea typeface="EB Garamond"/>
                        <a:cs typeface="EB Garamond"/>
                        <a:sym typeface="EB Garamond"/>
                      </a:endParaRPr>
                    </a:p>
                  </a:txBody>
                  <a:tcPr marT="6350" marB="0" marR="6350" marL="6350" anchor="b">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200</a:t>
                      </a:r>
                      <a:endParaRPr i="0" sz="1100" u="none" cap="none" strike="noStrike">
                        <a:solidFill>
                          <a:srgbClr val="000000"/>
                        </a:solidFill>
                        <a:latin typeface="EB Garamond"/>
                        <a:ea typeface="EB Garamond"/>
                        <a:cs typeface="EB Garamond"/>
                        <a:sym typeface="EB Garamond"/>
                      </a:endParaRPr>
                    </a:p>
                  </a:txBody>
                  <a:tcPr marT="6350" marB="0" marR="6350" marL="6350">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100" u="none" cap="none" strike="noStrike">
                          <a:latin typeface="EB Garamond"/>
                          <a:ea typeface="EB Garamond"/>
                          <a:cs typeface="EB Garamond"/>
                          <a:sym typeface="EB Garamond"/>
                        </a:rPr>
                        <a:t>-</a:t>
                      </a:r>
                      <a:endParaRPr i="0" sz="1100" u="none" cap="none" strike="noStrike">
                        <a:solidFill>
                          <a:srgbClr val="000000"/>
                        </a:solidFill>
                        <a:latin typeface="EB Garamond"/>
                        <a:ea typeface="EB Garamond"/>
                        <a:cs typeface="EB Garamond"/>
                        <a:sym typeface="EB Garamond"/>
                      </a:endParaRPr>
                    </a:p>
                  </a:txBody>
                  <a:tcPr marT="6350" marB="0" marR="6350" marL="6350" anchor="ctr">
                    <a:lnL cap="flat" cmpd="sng" w="7150">
                      <a:solidFill>
                        <a:srgbClr val="000000"/>
                      </a:solidFill>
                      <a:prstDash val="solid"/>
                      <a:round/>
                      <a:headEnd len="sm" w="sm" type="none"/>
                      <a:tailEnd len="sm" w="sm" type="none"/>
                    </a:lnL>
                    <a:lnR cap="flat" cmpd="sng" w="7150">
                      <a:solidFill>
                        <a:srgbClr val="000000"/>
                      </a:solidFill>
                      <a:prstDash val="solid"/>
                      <a:round/>
                      <a:headEnd len="sm" w="sm" type="none"/>
                      <a:tailEnd len="sm" w="sm" type="none"/>
                    </a:lnR>
                    <a:lnT cap="flat" cmpd="sng" w="7150">
                      <a:solidFill>
                        <a:srgbClr val="000000"/>
                      </a:solidFill>
                      <a:prstDash val="solid"/>
                      <a:round/>
                      <a:headEnd len="sm" w="sm" type="none"/>
                      <a:tailEnd len="sm" w="sm" type="none"/>
                    </a:lnT>
                    <a:lnB cap="flat" cmpd="sng" w="7150">
                      <a:solidFill>
                        <a:srgbClr val="000000"/>
                      </a:solidFill>
                      <a:prstDash val="solid"/>
                      <a:round/>
                      <a:headEnd len="sm" w="sm" type="none"/>
                      <a:tailEnd len="sm" w="sm" type="none"/>
                    </a:lnB>
                  </a:tcPr>
                </a:tc>
              </a:tr>
            </a:tbl>
          </a:graphicData>
        </a:graphic>
      </p:graphicFrame>
      <p:sp>
        <p:nvSpPr>
          <p:cNvPr id="494" name="Google Shape;494;p52"/>
          <p:cNvSpPr txBox="1"/>
          <p:nvPr/>
        </p:nvSpPr>
        <p:spPr>
          <a:xfrm>
            <a:off x="191242" y="2091896"/>
            <a:ext cx="4112700" cy="2870700"/>
          </a:xfrm>
          <a:prstGeom prst="rect">
            <a:avLst/>
          </a:prstGeom>
          <a:noFill/>
          <a:ln>
            <a:noFill/>
          </a:ln>
        </p:spPr>
        <p:txBody>
          <a:bodyPr anchorCtr="0" anchor="t" bIns="34275" lIns="68575" spcFirstLastPara="1" rIns="68575" wrap="square" tIns="34275">
            <a:spAutoFit/>
          </a:bodyPr>
          <a:lstStyle/>
          <a:p>
            <a:pPr indent="-254000" lvl="0" marL="254000" marR="0" rtl="0" algn="l">
              <a:spcBef>
                <a:spcPts val="0"/>
              </a:spcBef>
              <a:spcAft>
                <a:spcPts val="0"/>
              </a:spcAft>
              <a:buClr>
                <a:schemeClr val="dk1"/>
              </a:buClr>
              <a:buSzPts val="800"/>
              <a:buFont typeface="Noto Sans Symbols"/>
              <a:buChar char="▪"/>
            </a:pPr>
            <a:r>
              <a:rPr i="0" lang="en" sz="1400" u="none" cap="none" strike="noStrike">
                <a:solidFill>
                  <a:schemeClr val="dk1"/>
                </a:solidFill>
                <a:latin typeface="EB Garamond"/>
                <a:ea typeface="EB Garamond"/>
                <a:cs typeface="EB Garamond"/>
                <a:sym typeface="EB Garamond"/>
              </a:rPr>
              <a:t>Solar physics</a:t>
            </a:r>
            <a:r>
              <a:rPr b="1" i="0" lang="en" sz="1400" u="none" cap="none" strike="noStrike">
                <a:solidFill>
                  <a:schemeClr val="dk1"/>
                </a:solidFill>
                <a:latin typeface="EB Garamond"/>
                <a:ea typeface="EB Garamond"/>
                <a:cs typeface="EB Garamond"/>
                <a:sym typeface="EB Garamond"/>
              </a:rPr>
              <a:t> </a:t>
            </a:r>
            <a:endParaRPr i="0" sz="1400" u="none" cap="none" strike="noStrike">
              <a:solidFill>
                <a:schemeClr val="dk1"/>
              </a:solidFill>
              <a:latin typeface="EB Garamond"/>
              <a:ea typeface="EB Garamond"/>
              <a:cs typeface="EB Garamond"/>
              <a:sym typeface="EB Garamond"/>
            </a:endParaRPr>
          </a:p>
          <a:p>
            <a:pPr indent="-254000" lvl="0" marL="254000" marR="0" rtl="0" algn="l">
              <a:spcBef>
                <a:spcPts val="0"/>
              </a:spcBef>
              <a:spcAft>
                <a:spcPts val="0"/>
              </a:spcAft>
              <a:buClr>
                <a:schemeClr val="dk1"/>
              </a:buClr>
              <a:buSzPts val="800"/>
              <a:buFont typeface="EB Garamond"/>
              <a:buChar char="▪"/>
            </a:pPr>
            <a:r>
              <a:rPr i="0" lang="en" sz="1400" u="none" cap="none" strike="noStrike">
                <a:solidFill>
                  <a:schemeClr val="dk1"/>
                </a:solidFill>
                <a:latin typeface="EB Garamond"/>
                <a:ea typeface="EB Garamond"/>
                <a:cs typeface="EB Garamond"/>
                <a:sym typeface="EB Garamond"/>
              </a:rPr>
              <a:t>Star-planet interaction and planetary magnetic fields</a:t>
            </a:r>
            <a:endParaRPr i="0" sz="1400" u="none" cap="none" strike="noStrike">
              <a:solidFill>
                <a:schemeClr val="dk1"/>
              </a:solidFill>
              <a:latin typeface="EB Garamond"/>
              <a:ea typeface="EB Garamond"/>
              <a:cs typeface="EB Garamond"/>
              <a:sym typeface="EB Garamond"/>
            </a:endParaRPr>
          </a:p>
          <a:p>
            <a:pPr indent="-254000" lvl="0" marL="254000" marR="0" rtl="0" algn="l">
              <a:spcBef>
                <a:spcPts val="0"/>
              </a:spcBef>
              <a:spcAft>
                <a:spcPts val="0"/>
              </a:spcAft>
              <a:buClr>
                <a:schemeClr val="dk1"/>
              </a:buClr>
              <a:buSzPts val="800"/>
              <a:buFont typeface="EB Garamond"/>
              <a:buChar char="▪"/>
            </a:pPr>
            <a:r>
              <a:rPr i="0" lang="en" sz="1400" u="none" cap="none" strike="noStrike">
                <a:solidFill>
                  <a:schemeClr val="dk1"/>
                </a:solidFill>
                <a:latin typeface="EB Garamond"/>
                <a:ea typeface="EB Garamond"/>
                <a:cs typeface="EB Garamond"/>
                <a:sym typeface="EB Garamond"/>
              </a:rPr>
              <a:t>Space weather</a:t>
            </a:r>
            <a:endParaRPr i="0" sz="1400" u="none" cap="none" strike="noStrike">
              <a:solidFill>
                <a:schemeClr val="dk1"/>
              </a:solidFill>
              <a:latin typeface="EB Garamond"/>
              <a:ea typeface="EB Garamond"/>
              <a:cs typeface="EB Garamond"/>
              <a:sym typeface="EB Garamond"/>
            </a:endParaRPr>
          </a:p>
          <a:p>
            <a:pPr indent="-254000" lvl="0" marL="254000" marR="0" rtl="0" algn="l">
              <a:spcBef>
                <a:spcPts val="0"/>
              </a:spcBef>
              <a:spcAft>
                <a:spcPts val="0"/>
              </a:spcAft>
              <a:buClr>
                <a:schemeClr val="dk1"/>
              </a:buClr>
              <a:buSzPts val="800"/>
              <a:buFont typeface="EB Garamond"/>
              <a:buChar char="▪"/>
            </a:pPr>
            <a:r>
              <a:rPr i="0" lang="en" sz="1400" u="none" cap="none" strike="noStrike">
                <a:solidFill>
                  <a:schemeClr val="dk1"/>
                </a:solidFill>
                <a:latin typeface="EB Garamond"/>
                <a:ea typeface="EB Garamond"/>
                <a:cs typeface="EB Garamond"/>
                <a:sym typeface="EB Garamond"/>
              </a:rPr>
              <a:t>Galactic synchrotron emission</a:t>
            </a:r>
            <a:endParaRPr i="0" sz="1400" u="none" cap="none" strike="noStrike">
              <a:solidFill>
                <a:schemeClr val="dk1"/>
              </a:solidFill>
              <a:latin typeface="EB Garamond"/>
              <a:ea typeface="EB Garamond"/>
              <a:cs typeface="EB Garamond"/>
              <a:sym typeface="EB Garamond"/>
            </a:endParaRPr>
          </a:p>
          <a:p>
            <a:pPr indent="-254000" lvl="0" marL="254000" marR="0" rtl="0" algn="l">
              <a:spcBef>
                <a:spcPts val="0"/>
              </a:spcBef>
              <a:spcAft>
                <a:spcPts val="0"/>
              </a:spcAft>
              <a:buClr>
                <a:schemeClr val="dk1"/>
              </a:buClr>
              <a:buSzPts val="800"/>
              <a:buFont typeface="EB Garamond"/>
              <a:buChar char="▪"/>
            </a:pPr>
            <a:r>
              <a:rPr i="0" lang="en" sz="1400" u="none" cap="none" strike="noStrike">
                <a:solidFill>
                  <a:schemeClr val="dk1"/>
                </a:solidFill>
                <a:latin typeface="EB Garamond"/>
                <a:ea typeface="EB Garamond"/>
                <a:cs typeface="EB Garamond"/>
                <a:sym typeface="EB Garamond"/>
              </a:rPr>
              <a:t>Low-frequency sky surveys</a:t>
            </a:r>
            <a:endParaRPr i="0" sz="1400" u="none" cap="none" strike="noStrike">
              <a:solidFill>
                <a:schemeClr val="dk1"/>
              </a:solidFill>
              <a:latin typeface="EB Garamond"/>
              <a:ea typeface="EB Garamond"/>
              <a:cs typeface="EB Garamond"/>
              <a:sym typeface="EB Garamond"/>
            </a:endParaRPr>
          </a:p>
          <a:p>
            <a:pPr indent="-254000" lvl="0" marL="254000" marR="0" rtl="0" algn="l">
              <a:spcBef>
                <a:spcPts val="0"/>
              </a:spcBef>
              <a:spcAft>
                <a:spcPts val="0"/>
              </a:spcAft>
              <a:buClr>
                <a:schemeClr val="dk1"/>
              </a:buClr>
              <a:buSzPts val="800"/>
              <a:buFont typeface="EB Garamond"/>
              <a:buChar char="▪"/>
            </a:pPr>
            <a:r>
              <a:rPr i="0" lang="en" sz="1400" u="none" cap="none" strike="noStrike">
                <a:solidFill>
                  <a:schemeClr val="dk1"/>
                </a:solidFill>
                <a:latin typeface="EB Garamond"/>
                <a:ea typeface="EB Garamond"/>
                <a:cs typeface="EB Garamond"/>
                <a:sym typeface="EB Garamond"/>
              </a:rPr>
              <a:t>Structure of the ISM</a:t>
            </a:r>
            <a:endParaRPr i="0" sz="1400" u="none" cap="none" strike="noStrike">
              <a:solidFill>
                <a:schemeClr val="dk1"/>
              </a:solidFill>
              <a:latin typeface="EB Garamond"/>
              <a:ea typeface="EB Garamond"/>
              <a:cs typeface="EB Garamond"/>
              <a:sym typeface="EB Garamond"/>
            </a:endParaRPr>
          </a:p>
          <a:p>
            <a:pPr indent="-254000" lvl="0" marL="254000" marR="0" rtl="0" algn="l">
              <a:spcBef>
                <a:spcPts val="0"/>
              </a:spcBef>
              <a:spcAft>
                <a:spcPts val="0"/>
              </a:spcAft>
              <a:buClr>
                <a:schemeClr val="dk1"/>
              </a:buClr>
              <a:buSzPts val="800"/>
              <a:buFont typeface="EB Garamond"/>
              <a:buChar char="▪"/>
            </a:pPr>
            <a:r>
              <a:rPr i="0" lang="en" sz="1400" u="none" cap="none" strike="noStrike">
                <a:solidFill>
                  <a:schemeClr val="dk1"/>
                </a:solidFill>
                <a:latin typeface="EB Garamond"/>
                <a:ea typeface="EB Garamond"/>
                <a:cs typeface="EB Garamond"/>
                <a:sym typeface="EB Garamond"/>
              </a:rPr>
              <a:t>Transient Radio sources: X-ray Binaries, Cataclysmic Variables and Pulsars </a:t>
            </a:r>
            <a:endParaRPr i="0" sz="1400" u="none" cap="none" strike="noStrike">
              <a:solidFill>
                <a:schemeClr val="dk1"/>
              </a:solidFill>
              <a:latin typeface="EB Garamond"/>
              <a:ea typeface="EB Garamond"/>
              <a:cs typeface="EB Garamond"/>
              <a:sym typeface="EB Garamond"/>
            </a:endParaRPr>
          </a:p>
          <a:p>
            <a:pPr indent="-254000" lvl="0" marL="254000" marR="0" rtl="0" algn="l">
              <a:spcBef>
                <a:spcPts val="0"/>
              </a:spcBef>
              <a:spcAft>
                <a:spcPts val="0"/>
              </a:spcAft>
              <a:buClr>
                <a:schemeClr val="dk1"/>
              </a:buClr>
              <a:buSzPts val="800"/>
              <a:buFont typeface="EB Garamond"/>
              <a:buChar char="▪"/>
            </a:pPr>
            <a:r>
              <a:rPr i="0" lang="en" sz="1400" u="none" cap="none" strike="noStrike">
                <a:solidFill>
                  <a:schemeClr val="dk1"/>
                </a:solidFill>
                <a:latin typeface="EB Garamond"/>
                <a:ea typeface="EB Garamond"/>
                <a:cs typeface="EB Garamond"/>
                <a:sym typeface="EB Garamond"/>
              </a:rPr>
              <a:t>Extragalactic surveys: High-redshift galaxies and quasars, galaxy clusters, etc </a:t>
            </a:r>
            <a:endParaRPr i="0" sz="1400" u="none" cap="none" strike="noStrike">
              <a:solidFill>
                <a:schemeClr val="dk1"/>
              </a:solidFill>
              <a:latin typeface="EB Garamond"/>
              <a:ea typeface="EB Garamond"/>
              <a:cs typeface="EB Garamond"/>
              <a:sym typeface="EB Garamond"/>
            </a:endParaRPr>
          </a:p>
          <a:p>
            <a:pPr indent="-254000" lvl="0" marL="254000" marR="0" rtl="0" algn="l">
              <a:spcBef>
                <a:spcPts val="0"/>
              </a:spcBef>
              <a:spcAft>
                <a:spcPts val="0"/>
              </a:spcAft>
              <a:buClr>
                <a:schemeClr val="dk1"/>
              </a:buClr>
              <a:buSzPts val="800"/>
              <a:buFont typeface="EB Garamond"/>
              <a:buChar char="▪"/>
            </a:pPr>
            <a:r>
              <a:rPr i="0" lang="en" sz="1400" u="none" cap="none" strike="noStrike">
                <a:solidFill>
                  <a:schemeClr val="dk1"/>
                </a:solidFill>
                <a:latin typeface="EB Garamond"/>
                <a:ea typeface="EB Garamond"/>
                <a:cs typeface="EB Garamond"/>
                <a:sym typeface="EB Garamond"/>
              </a:rPr>
              <a:t>The global 21-cm line </a:t>
            </a:r>
            <a:endParaRPr i="0" sz="1400" u="none" cap="none" strike="noStrike">
              <a:solidFill>
                <a:schemeClr val="dk1"/>
              </a:solidFill>
              <a:latin typeface="EB Garamond"/>
              <a:ea typeface="EB Garamond"/>
              <a:cs typeface="EB Garamond"/>
              <a:sym typeface="EB Garamond"/>
            </a:endParaRPr>
          </a:p>
          <a:p>
            <a:pPr indent="-254000" lvl="0" marL="254000" marR="0" rtl="0" algn="l">
              <a:spcBef>
                <a:spcPts val="0"/>
              </a:spcBef>
              <a:spcAft>
                <a:spcPts val="0"/>
              </a:spcAft>
              <a:buClr>
                <a:schemeClr val="dk1"/>
              </a:buClr>
              <a:buSzPts val="800"/>
              <a:buFont typeface="EB Garamond"/>
              <a:buChar char="▪"/>
            </a:pPr>
            <a:r>
              <a:rPr i="0" lang="en" sz="1400" u="none" cap="none" strike="noStrike">
                <a:solidFill>
                  <a:schemeClr val="dk1"/>
                </a:solidFill>
                <a:latin typeface="EB Garamond"/>
                <a:ea typeface="EB Garamond"/>
                <a:cs typeface="EB Garamond"/>
                <a:sym typeface="EB Garamond"/>
              </a:rPr>
              <a:t>Auroral kilometric radiation</a:t>
            </a:r>
            <a:endParaRPr i="0" sz="1400" u="none" cap="none" strike="noStrike">
              <a:solidFill>
                <a:schemeClr val="dk1"/>
              </a:solidFill>
              <a:latin typeface="EB Garamond"/>
              <a:ea typeface="EB Garamond"/>
              <a:cs typeface="EB Garamond"/>
              <a:sym typeface="EB Garamond"/>
            </a:endParaRPr>
          </a:p>
          <a:p>
            <a:pPr indent="0" lvl="0" marL="0" marR="0" rtl="0" algn="l">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53"/>
          <p:cNvSpPr txBox="1"/>
          <p:nvPr/>
        </p:nvSpPr>
        <p:spPr>
          <a:xfrm>
            <a:off x="0" y="0"/>
            <a:ext cx="732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EB Garamond"/>
                <a:ea typeface="EB Garamond"/>
                <a:cs typeface="EB Garamond"/>
                <a:sym typeface="EB Garamond"/>
              </a:rPr>
              <a:t>Instead of a conclusion - LOFAR-BG Developments</a:t>
            </a:r>
            <a:endParaRPr sz="2350">
              <a:solidFill>
                <a:schemeClr val="dk1"/>
              </a:solidFill>
              <a:latin typeface="EB Garamond"/>
              <a:ea typeface="EB Garamond"/>
              <a:cs typeface="EB Garamond"/>
              <a:sym typeface="EB Garamond"/>
            </a:endParaRPr>
          </a:p>
        </p:txBody>
      </p:sp>
      <p:pic>
        <p:nvPicPr>
          <p:cNvPr id="500" name="Google Shape;500;p53" title="IMG_20250807_120010005.jpg"/>
          <p:cNvPicPr preferRelativeResize="0"/>
          <p:nvPr/>
        </p:nvPicPr>
        <p:blipFill>
          <a:blip r:embed="rId3">
            <a:alphaModFix/>
          </a:blip>
          <a:stretch>
            <a:fillRect/>
          </a:stretch>
        </p:blipFill>
        <p:spPr>
          <a:xfrm>
            <a:off x="76010" y="2663645"/>
            <a:ext cx="3217823" cy="2413356"/>
          </a:xfrm>
          <a:prstGeom prst="rect">
            <a:avLst/>
          </a:prstGeom>
          <a:noFill/>
          <a:ln cap="flat" cmpd="sng" w="9525">
            <a:solidFill>
              <a:schemeClr val="dk2"/>
            </a:solidFill>
            <a:prstDash val="solid"/>
            <a:round/>
            <a:headEnd len="sm" w="sm" type="none"/>
            <a:tailEnd len="sm" w="sm" type="none"/>
          </a:ln>
        </p:spPr>
      </p:pic>
      <p:pic>
        <p:nvPicPr>
          <p:cNvPr id="501" name="Google Shape;501;p53" title="DJI_0019.JPG"/>
          <p:cNvPicPr preferRelativeResize="0"/>
          <p:nvPr/>
        </p:nvPicPr>
        <p:blipFill>
          <a:blip r:embed="rId4">
            <a:alphaModFix/>
          </a:blip>
          <a:stretch>
            <a:fillRect/>
          </a:stretch>
        </p:blipFill>
        <p:spPr>
          <a:xfrm>
            <a:off x="75998" y="461700"/>
            <a:ext cx="3217838" cy="2413379"/>
          </a:xfrm>
          <a:prstGeom prst="rect">
            <a:avLst/>
          </a:prstGeom>
          <a:noFill/>
          <a:ln cap="flat" cmpd="sng" w="9525">
            <a:solidFill>
              <a:schemeClr val="dk2"/>
            </a:solidFill>
            <a:prstDash val="solid"/>
            <a:round/>
            <a:headEnd len="sm" w="sm" type="none"/>
            <a:tailEnd len="sm" w="sm" type="none"/>
          </a:ln>
        </p:spPr>
      </p:pic>
      <p:pic>
        <p:nvPicPr>
          <p:cNvPr id="502" name="Google Shape;502;p53" title="Screenshot 2025-09-24 at 15.20.02.png"/>
          <p:cNvPicPr preferRelativeResize="0"/>
          <p:nvPr/>
        </p:nvPicPr>
        <p:blipFill>
          <a:blip r:embed="rId5">
            <a:alphaModFix/>
          </a:blip>
          <a:stretch>
            <a:fillRect/>
          </a:stretch>
        </p:blipFill>
        <p:spPr>
          <a:xfrm>
            <a:off x="3346097" y="1816500"/>
            <a:ext cx="5786476" cy="3260509"/>
          </a:xfrm>
          <a:prstGeom prst="rect">
            <a:avLst/>
          </a:prstGeom>
          <a:noFill/>
          <a:ln>
            <a:noFill/>
          </a:ln>
        </p:spPr>
      </p:pic>
      <p:pic>
        <p:nvPicPr>
          <p:cNvPr id="503" name="Google Shape;503;p53" title="20_lofarBG_logo.jpg"/>
          <p:cNvPicPr preferRelativeResize="0"/>
          <p:nvPr/>
        </p:nvPicPr>
        <p:blipFill>
          <a:blip r:embed="rId6">
            <a:alphaModFix/>
          </a:blip>
          <a:stretch>
            <a:fillRect/>
          </a:stretch>
        </p:blipFill>
        <p:spPr>
          <a:xfrm>
            <a:off x="8062485" y="36375"/>
            <a:ext cx="1047575" cy="752475"/>
          </a:xfrm>
          <a:prstGeom prst="rect">
            <a:avLst/>
          </a:prstGeom>
          <a:noFill/>
          <a:ln>
            <a:noFill/>
          </a:ln>
        </p:spPr>
      </p:pic>
      <p:pic>
        <p:nvPicPr>
          <p:cNvPr id="504" name="Google Shape;504;p53" title="LOFAR_MAP_2022_zoomed.png"/>
          <p:cNvPicPr preferRelativeResize="0"/>
          <p:nvPr/>
        </p:nvPicPr>
        <p:blipFill>
          <a:blip r:embed="rId7">
            <a:alphaModFix/>
          </a:blip>
          <a:stretch>
            <a:fillRect/>
          </a:stretch>
        </p:blipFill>
        <p:spPr>
          <a:xfrm>
            <a:off x="5912238" y="53350"/>
            <a:ext cx="2071649" cy="1449551"/>
          </a:xfrm>
          <a:prstGeom prst="rect">
            <a:avLst/>
          </a:prstGeom>
          <a:noFill/>
          <a:ln>
            <a:noFill/>
          </a:ln>
        </p:spPr>
      </p:pic>
      <p:sp>
        <p:nvSpPr>
          <p:cNvPr id="505" name="Google Shape;505;p53"/>
          <p:cNvSpPr txBox="1"/>
          <p:nvPr/>
        </p:nvSpPr>
        <p:spPr>
          <a:xfrm>
            <a:off x="3362526" y="521075"/>
            <a:ext cx="25158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EB Garamond"/>
                <a:ea typeface="EB Garamond"/>
                <a:cs typeface="EB Garamond"/>
                <a:sym typeface="EB Garamond"/>
              </a:rPr>
              <a:t>- </a:t>
            </a:r>
            <a:r>
              <a:rPr lang="en" sz="1800">
                <a:solidFill>
                  <a:schemeClr val="dk1"/>
                </a:solidFill>
                <a:latin typeface="EB Garamond"/>
                <a:ea typeface="EB Garamond"/>
                <a:cs typeface="EB Garamond"/>
                <a:sym typeface="EB Garamond"/>
              </a:rPr>
              <a:t>LOFAR-BG station to be completed in Q3 2026</a:t>
            </a:r>
            <a:endParaRPr sz="1800">
              <a:solidFill>
                <a:schemeClr val="dk1"/>
              </a:solidFill>
              <a:latin typeface="EB Garamond"/>
              <a:ea typeface="EB Garamond"/>
              <a:cs typeface="EB Garamond"/>
              <a:sym typeface="EB Garamond"/>
            </a:endParaRPr>
          </a:p>
          <a:p>
            <a:pPr indent="0" lvl="0" marL="0" rtl="0" algn="l">
              <a:spcBef>
                <a:spcPts val="0"/>
              </a:spcBef>
              <a:spcAft>
                <a:spcPts val="0"/>
              </a:spcAft>
              <a:buNone/>
            </a:pPr>
            <a:r>
              <a:rPr lang="en" sz="1800">
                <a:solidFill>
                  <a:schemeClr val="dk1"/>
                </a:solidFill>
                <a:latin typeface="EB Garamond"/>
                <a:ea typeface="EB Garamond"/>
                <a:cs typeface="EB Garamond"/>
                <a:sym typeface="EB Garamond"/>
              </a:rPr>
              <a:t>- With HBA Dual Beam</a:t>
            </a:r>
            <a:br>
              <a:rPr lang="en" sz="1800">
                <a:solidFill>
                  <a:schemeClr val="dk1"/>
                </a:solidFill>
                <a:latin typeface="EB Garamond"/>
                <a:ea typeface="EB Garamond"/>
                <a:cs typeface="EB Garamond"/>
                <a:sym typeface="EB Garamond"/>
              </a:rPr>
            </a:br>
            <a:r>
              <a:rPr lang="en" sz="1800">
                <a:solidFill>
                  <a:schemeClr val="dk1"/>
                </a:solidFill>
                <a:latin typeface="EB Garamond"/>
                <a:ea typeface="EB Garamond"/>
                <a:cs typeface="EB Garamond"/>
                <a:sym typeface="EB Garamond"/>
              </a:rPr>
              <a:t>- Design &amp; prep underway</a:t>
            </a:r>
            <a:endParaRPr sz="1800">
              <a:solidFill>
                <a:schemeClr val="dk1"/>
              </a:solidFill>
              <a:latin typeface="EB Garamond"/>
              <a:ea typeface="EB Garamond"/>
              <a:cs typeface="EB Garamond"/>
              <a:sym typeface="EB Garamon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54"/>
          <p:cNvSpPr txBox="1"/>
          <p:nvPr/>
        </p:nvSpPr>
        <p:spPr>
          <a:xfrm>
            <a:off x="3490350" y="2294700"/>
            <a:ext cx="216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latin typeface="EB Garamond"/>
                <a:ea typeface="EB Garamond"/>
                <a:cs typeface="EB Garamond"/>
                <a:sym typeface="EB Garamond"/>
              </a:rPr>
              <a:t>THANK YOU!</a:t>
            </a:r>
            <a:endParaRPr sz="2700">
              <a:solidFill>
                <a:schemeClr val="dk1"/>
              </a:solidFill>
              <a:latin typeface="EB Garamond"/>
              <a:ea typeface="EB Garamond"/>
              <a:cs typeface="EB Garamond"/>
              <a:sym typeface="EB 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9"/>
          <p:cNvSpPr txBox="1"/>
          <p:nvPr/>
        </p:nvSpPr>
        <p:spPr>
          <a:xfrm>
            <a:off x="309275" y="120625"/>
            <a:ext cx="78840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AutoNum type="arabicPeriod"/>
            </a:pPr>
            <a:r>
              <a:rPr lang="en" sz="1800">
                <a:solidFill>
                  <a:schemeClr val="dk1"/>
                </a:solidFill>
                <a:latin typeface="EB Garamond"/>
                <a:ea typeface="EB Garamond"/>
                <a:cs typeface="EB Garamond"/>
                <a:sym typeface="EB Garamond"/>
              </a:rPr>
              <a:t>Introduction - </a:t>
            </a:r>
            <a:r>
              <a:rPr b="1" lang="en" sz="1800">
                <a:solidFill>
                  <a:schemeClr val="dk1"/>
                </a:solidFill>
                <a:latin typeface="EB Garamond"/>
                <a:ea typeface="EB Garamond"/>
                <a:cs typeface="EB Garamond"/>
                <a:sym typeface="EB Garamond"/>
              </a:rPr>
              <a:t>Solar cycle phase</a:t>
            </a:r>
            <a:r>
              <a:rPr lang="en" sz="1800">
                <a:solidFill>
                  <a:schemeClr val="dk1"/>
                </a:solidFill>
                <a:latin typeface="EB Garamond"/>
                <a:ea typeface="EB Garamond"/>
                <a:cs typeface="EB Garamond"/>
                <a:sym typeface="EB Garamond"/>
              </a:rPr>
              <a:t>, space missions, and coordinated observations</a:t>
            </a:r>
            <a:endParaRPr sz="2100">
              <a:solidFill>
                <a:schemeClr val="dk1"/>
              </a:solidFill>
              <a:latin typeface="EB Garamond"/>
              <a:ea typeface="EB Garamond"/>
              <a:cs typeface="EB Garamond"/>
              <a:sym typeface="EB Garamond"/>
            </a:endParaRPr>
          </a:p>
        </p:txBody>
      </p:sp>
      <p:pic>
        <p:nvPicPr>
          <p:cNvPr id="158" name="Google Shape;158;p29" title="Solar-cycle-variation-of-eruptive-phenomena-flares-and-CMEs-a-daily-CME-rate-for-the.png"/>
          <p:cNvPicPr preferRelativeResize="0"/>
          <p:nvPr/>
        </p:nvPicPr>
        <p:blipFill rotWithShape="1">
          <a:blip r:embed="rId3">
            <a:alphaModFix/>
          </a:blip>
          <a:srcRect b="0" l="0" r="30162" t="0"/>
          <a:stretch/>
        </p:blipFill>
        <p:spPr>
          <a:xfrm>
            <a:off x="4026337" y="1536237"/>
            <a:ext cx="5086825" cy="2279300"/>
          </a:xfrm>
          <a:prstGeom prst="rect">
            <a:avLst/>
          </a:prstGeom>
          <a:noFill/>
          <a:ln>
            <a:noFill/>
          </a:ln>
        </p:spPr>
      </p:pic>
      <p:sp>
        <p:nvSpPr>
          <p:cNvPr id="159" name="Google Shape;159;p29"/>
          <p:cNvSpPr txBox="1"/>
          <p:nvPr/>
        </p:nvSpPr>
        <p:spPr>
          <a:xfrm>
            <a:off x="7564500" y="3945900"/>
            <a:ext cx="1533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EB Garamond"/>
                <a:ea typeface="EB Garamond"/>
                <a:cs typeface="EB Garamond"/>
                <a:sym typeface="EB Garamond"/>
              </a:rPr>
              <a:t>Zhang+2021</a:t>
            </a:r>
            <a:endParaRPr sz="1600">
              <a:solidFill>
                <a:schemeClr val="dk1"/>
              </a:solidFill>
              <a:latin typeface="EB Garamond"/>
              <a:ea typeface="EB Garamond"/>
              <a:cs typeface="EB Garamond"/>
              <a:sym typeface="EB Garamond"/>
            </a:endParaRPr>
          </a:p>
        </p:txBody>
      </p:sp>
      <p:pic>
        <p:nvPicPr>
          <p:cNvPr id="160" name="Google Shape;160;p29" title="solar-cycle-sunspot-numb.png"/>
          <p:cNvPicPr preferRelativeResize="0"/>
          <p:nvPr/>
        </p:nvPicPr>
        <p:blipFill>
          <a:blip r:embed="rId4">
            <a:alphaModFix/>
          </a:blip>
          <a:stretch>
            <a:fillRect/>
          </a:stretch>
        </p:blipFill>
        <p:spPr>
          <a:xfrm>
            <a:off x="57625" y="1018376"/>
            <a:ext cx="3934251" cy="3315021"/>
          </a:xfrm>
          <a:prstGeom prst="rect">
            <a:avLst/>
          </a:prstGeom>
          <a:noFill/>
          <a:ln>
            <a:noFill/>
          </a:ln>
        </p:spPr>
      </p:pic>
      <p:sp>
        <p:nvSpPr>
          <p:cNvPr id="161" name="Google Shape;161;p29"/>
          <p:cNvSpPr txBox="1"/>
          <p:nvPr/>
        </p:nvSpPr>
        <p:spPr>
          <a:xfrm>
            <a:off x="134675" y="4333400"/>
            <a:ext cx="1533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EB Garamond"/>
                <a:ea typeface="EB Garamond"/>
                <a:cs typeface="EB Garamond"/>
                <a:sym typeface="EB Garamond"/>
              </a:rPr>
              <a:t>NOAA/SWPC</a:t>
            </a:r>
            <a:endParaRPr sz="1600">
              <a:solidFill>
                <a:schemeClr val="dk1"/>
              </a:solidFill>
              <a:latin typeface="EB Garamond"/>
              <a:ea typeface="EB Garamond"/>
              <a:cs typeface="EB Garamond"/>
              <a:sym typeface="EB Garamo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0"/>
          <p:cNvSpPr txBox="1"/>
          <p:nvPr/>
        </p:nvSpPr>
        <p:spPr>
          <a:xfrm>
            <a:off x="0" y="37750"/>
            <a:ext cx="80136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EB Garamond"/>
              <a:buAutoNum type="arabicPeriod"/>
            </a:pPr>
            <a:r>
              <a:rPr lang="en" sz="1800">
                <a:solidFill>
                  <a:schemeClr val="dk1"/>
                </a:solidFill>
                <a:latin typeface="EB Garamond"/>
                <a:ea typeface="EB Garamond"/>
                <a:cs typeface="EB Garamond"/>
                <a:sym typeface="EB Garamond"/>
              </a:rPr>
              <a:t>Introduction - Solar cycle phase, </a:t>
            </a:r>
            <a:r>
              <a:rPr b="1" lang="en" sz="1800">
                <a:solidFill>
                  <a:schemeClr val="dk1"/>
                </a:solidFill>
                <a:latin typeface="EB Garamond"/>
                <a:ea typeface="EB Garamond"/>
                <a:cs typeface="EB Garamond"/>
                <a:sym typeface="EB Garamond"/>
              </a:rPr>
              <a:t>space missions and coordinated observations</a:t>
            </a:r>
            <a:endParaRPr b="1" sz="2100">
              <a:solidFill>
                <a:schemeClr val="dk1"/>
              </a:solidFill>
              <a:latin typeface="EB Garamond"/>
              <a:ea typeface="EB Garamond"/>
              <a:cs typeface="EB Garamond"/>
              <a:sym typeface="EB Garamond"/>
            </a:endParaRPr>
          </a:p>
        </p:txBody>
      </p:sp>
      <p:pic>
        <p:nvPicPr>
          <p:cNvPr id="167" name="Google Shape;167;p30" title="Screenshot 2025-09-24 at 15.37.32.png"/>
          <p:cNvPicPr preferRelativeResize="0"/>
          <p:nvPr/>
        </p:nvPicPr>
        <p:blipFill>
          <a:blip r:embed="rId3">
            <a:alphaModFix/>
          </a:blip>
          <a:stretch>
            <a:fillRect/>
          </a:stretch>
        </p:blipFill>
        <p:spPr>
          <a:xfrm>
            <a:off x="131624" y="541589"/>
            <a:ext cx="7412076" cy="4071575"/>
          </a:xfrm>
          <a:prstGeom prst="rect">
            <a:avLst/>
          </a:prstGeom>
          <a:noFill/>
          <a:ln>
            <a:noFill/>
          </a:ln>
        </p:spPr>
      </p:pic>
      <p:pic>
        <p:nvPicPr>
          <p:cNvPr id="168" name="Google Shape;168;p30" title="NSO_DKIST_poster_h-e1604011662750.jpg"/>
          <p:cNvPicPr preferRelativeResize="0"/>
          <p:nvPr/>
        </p:nvPicPr>
        <p:blipFill>
          <a:blip r:embed="rId4">
            <a:alphaModFix/>
          </a:blip>
          <a:stretch>
            <a:fillRect/>
          </a:stretch>
        </p:blipFill>
        <p:spPr>
          <a:xfrm>
            <a:off x="7543700" y="499450"/>
            <a:ext cx="1535725" cy="1025100"/>
          </a:xfrm>
          <a:prstGeom prst="rect">
            <a:avLst/>
          </a:prstGeom>
          <a:noFill/>
          <a:ln cap="flat" cmpd="sng" w="9525">
            <a:solidFill>
              <a:schemeClr val="dk2"/>
            </a:solidFill>
            <a:prstDash val="solid"/>
            <a:round/>
            <a:headEnd len="sm" w="sm" type="none"/>
            <a:tailEnd len="sm" w="sm" type="none"/>
          </a:ln>
        </p:spPr>
      </p:pic>
      <p:pic>
        <p:nvPicPr>
          <p:cNvPr id="169" name="Google Shape;169;p30" title="Solar_Orbiter_and_Parker_Solar_Probe.jpg"/>
          <p:cNvPicPr preferRelativeResize="0"/>
          <p:nvPr/>
        </p:nvPicPr>
        <p:blipFill rotWithShape="1">
          <a:blip r:embed="rId5">
            <a:alphaModFix/>
          </a:blip>
          <a:srcRect b="0" l="4977" r="6777" t="0"/>
          <a:stretch/>
        </p:blipFill>
        <p:spPr>
          <a:xfrm>
            <a:off x="175965" y="2604625"/>
            <a:ext cx="2332774" cy="1486999"/>
          </a:xfrm>
          <a:prstGeom prst="rect">
            <a:avLst/>
          </a:prstGeom>
          <a:noFill/>
          <a:ln>
            <a:noFill/>
          </a:ln>
        </p:spPr>
      </p:pic>
      <p:pic>
        <p:nvPicPr>
          <p:cNvPr id="170" name="Google Shape;170;p30" title="04_LOFAR_telescope_core.jpg"/>
          <p:cNvPicPr preferRelativeResize="0"/>
          <p:nvPr/>
        </p:nvPicPr>
        <p:blipFill rotWithShape="1">
          <a:blip r:embed="rId6">
            <a:alphaModFix/>
          </a:blip>
          <a:srcRect b="19975" l="5642" r="0" t="27635"/>
          <a:stretch/>
        </p:blipFill>
        <p:spPr>
          <a:xfrm rot="15">
            <a:off x="6597224" y="1202747"/>
            <a:ext cx="1182100" cy="492593"/>
          </a:xfrm>
          <a:prstGeom prst="rect">
            <a:avLst/>
          </a:prstGeom>
          <a:noFill/>
          <a:ln cap="flat" cmpd="sng" w="9525">
            <a:solidFill>
              <a:schemeClr val="dk2"/>
            </a:solidFill>
            <a:prstDash val="solid"/>
            <a:round/>
            <a:headEnd len="sm" w="sm" type="none"/>
            <a:tailEnd len="sm" w="sm" type="none"/>
          </a:ln>
        </p:spPr>
      </p:pic>
      <p:pic>
        <p:nvPicPr>
          <p:cNvPr id="171" name="Google Shape;171;p30" title="PUNCH-D022605 - websize.jpeg"/>
          <p:cNvPicPr preferRelativeResize="0"/>
          <p:nvPr/>
        </p:nvPicPr>
        <p:blipFill>
          <a:blip r:embed="rId7">
            <a:alphaModFix/>
          </a:blip>
          <a:stretch>
            <a:fillRect/>
          </a:stretch>
        </p:blipFill>
        <p:spPr>
          <a:xfrm>
            <a:off x="6805700" y="2419875"/>
            <a:ext cx="2273725" cy="1560952"/>
          </a:xfrm>
          <a:prstGeom prst="rect">
            <a:avLst/>
          </a:prstGeom>
          <a:noFill/>
          <a:ln cap="flat" cmpd="sng" w="9525">
            <a:solidFill>
              <a:schemeClr val="dk2"/>
            </a:solidFill>
            <a:prstDash val="solid"/>
            <a:round/>
            <a:headEnd len="sm" w="sm" type="none"/>
            <a:tailEnd len="sm" w="sm" type="none"/>
          </a:ln>
        </p:spPr>
      </p:pic>
      <p:sp>
        <p:nvSpPr>
          <p:cNvPr id="172" name="Google Shape;172;p30"/>
          <p:cNvSpPr txBox="1"/>
          <p:nvPr/>
        </p:nvSpPr>
        <p:spPr>
          <a:xfrm>
            <a:off x="7571275" y="4017105"/>
            <a:ext cx="1232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PUNCH</a:t>
            </a:r>
            <a:endParaRPr sz="2000">
              <a:solidFill>
                <a:schemeClr val="dk1"/>
              </a:solidFill>
            </a:endParaRPr>
          </a:p>
        </p:txBody>
      </p:sp>
      <p:sp>
        <p:nvSpPr>
          <p:cNvPr id="173" name="Google Shape;173;p30"/>
          <p:cNvSpPr txBox="1"/>
          <p:nvPr/>
        </p:nvSpPr>
        <p:spPr>
          <a:xfrm>
            <a:off x="7982875" y="1492463"/>
            <a:ext cx="1232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DKIST</a:t>
            </a:r>
            <a:endParaRPr sz="2000">
              <a:solidFill>
                <a:schemeClr val="dk1"/>
              </a:solidFill>
            </a:endParaRPr>
          </a:p>
        </p:txBody>
      </p:sp>
      <p:pic>
        <p:nvPicPr>
          <p:cNvPr id="174" name="Google Shape;174;p30" title="Screenshot 2025-09-25 at 11.52.41.png"/>
          <p:cNvPicPr preferRelativeResize="0"/>
          <p:nvPr/>
        </p:nvPicPr>
        <p:blipFill>
          <a:blip r:embed="rId8">
            <a:alphaModFix/>
          </a:blip>
          <a:stretch>
            <a:fillRect/>
          </a:stretch>
        </p:blipFill>
        <p:spPr>
          <a:xfrm>
            <a:off x="4089400" y="3633875"/>
            <a:ext cx="2464401" cy="1428324"/>
          </a:xfrm>
          <a:prstGeom prst="rect">
            <a:avLst/>
          </a:prstGeom>
          <a:noFill/>
          <a:ln cap="flat" cmpd="sng" w="9525">
            <a:solidFill>
              <a:schemeClr val="lt1"/>
            </a:solidFill>
            <a:prstDash val="solid"/>
            <a:round/>
            <a:headEnd len="sm" w="sm" type="none"/>
            <a:tailEnd len="sm" w="sm" type="none"/>
          </a:ln>
        </p:spPr>
      </p:pic>
      <p:sp>
        <p:nvSpPr>
          <p:cNvPr id="175" name="Google Shape;175;p30"/>
          <p:cNvSpPr txBox="1"/>
          <p:nvPr/>
        </p:nvSpPr>
        <p:spPr>
          <a:xfrm>
            <a:off x="6502069" y="4631455"/>
            <a:ext cx="1412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SUNRISE</a:t>
            </a:r>
            <a:endParaRPr sz="2000">
              <a:solidFill>
                <a:schemeClr val="dk1"/>
              </a:solidFill>
            </a:endParaRPr>
          </a:p>
        </p:txBody>
      </p:sp>
      <p:sp>
        <p:nvSpPr>
          <p:cNvPr id="176" name="Google Shape;176;p30"/>
          <p:cNvSpPr txBox="1"/>
          <p:nvPr/>
        </p:nvSpPr>
        <p:spPr>
          <a:xfrm>
            <a:off x="-7396" y="4670105"/>
            <a:ext cx="4264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rPr>
              <a:t>Also: STEREO-A, SDO, SOHO, BepiColombo, Vigil…</a:t>
            </a:r>
            <a:endParaRPr sz="13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1"/>
          <p:cNvSpPr txBox="1"/>
          <p:nvPr/>
        </p:nvSpPr>
        <p:spPr>
          <a:xfrm>
            <a:off x="2161200" y="2292575"/>
            <a:ext cx="4821600" cy="492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000">
                <a:solidFill>
                  <a:schemeClr val="dk1"/>
                </a:solidFill>
                <a:latin typeface="EB Garamond"/>
                <a:ea typeface="EB Garamond"/>
                <a:cs typeface="EB Garamond"/>
                <a:sym typeface="EB Garamond"/>
              </a:rPr>
              <a:t>Recent solar/heliospheric results from LOFAR</a:t>
            </a:r>
            <a:endParaRPr sz="2100">
              <a:solidFill>
                <a:schemeClr val="dk1"/>
              </a:solidFill>
              <a:latin typeface="EB Garamond"/>
              <a:ea typeface="EB Garamond"/>
              <a:cs typeface="EB Garamond"/>
              <a:sym typeface="EB 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2"/>
          <p:cNvSpPr txBox="1"/>
          <p:nvPr/>
        </p:nvSpPr>
        <p:spPr>
          <a:xfrm>
            <a:off x="127856" y="175419"/>
            <a:ext cx="6735000" cy="992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300" u="none" cap="none" strike="noStrike">
                <a:solidFill>
                  <a:schemeClr val="dk1"/>
                </a:solidFill>
                <a:latin typeface="EB Garamond"/>
                <a:ea typeface="EB Garamond"/>
                <a:cs typeface="EB Garamond"/>
                <a:sym typeface="EB Garamond"/>
              </a:rPr>
              <a:t>FINE STRUCTURES OF A SOLAR TYPE III RADIO BURSTS OBSERVED WITH LOFAR</a:t>
            </a:r>
            <a:endParaRPr sz="1000">
              <a:latin typeface="EB Garamond"/>
              <a:ea typeface="EB Garamond"/>
              <a:cs typeface="EB Garamond"/>
              <a:sym typeface="EB Garamond"/>
            </a:endParaRPr>
          </a:p>
          <a:p>
            <a:pPr indent="0" lvl="0" marL="0" marR="0" rtl="0" algn="l">
              <a:spcBef>
                <a:spcPts val="0"/>
              </a:spcBef>
              <a:spcAft>
                <a:spcPts val="0"/>
              </a:spcAft>
              <a:buNone/>
            </a:pPr>
            <a:r>
              <a:rPr i="0" lang="en" sz="1100" u="none" cap="none" strike="noStrike">
                <a:solidFill>
                  <a:schemeClr val="dk1"/>
                </a:solidFill>
                <a:latin typeface="EB Garamond"/>
                <a:ea typeface="EB Garamond"/>
                <a:cs typeface="EB Garamond"/>
                <a:sym typeface="EB Garamond"/>
              </a:rPr>
              <a:t>B. Dąbrowski</a:t>
            </a:r>
            <a:r>
              <a:rPr baseline="30000" i="0" lang="en" sz="1100" u="none" cap="none" strike="noStrike">
                <a:solidFill>
                  <a:schemeClr val="dk1"/>
                </a:solidFill>
                <a:latin typeface="EB Garamond"/>
                <a:ea typeface="EB Garamond"/>
                <a:cs typeface="EB Garamond"/>
                <a:sym typeface="EB Garamond"/>
              </a:rPr>
              <a:t>*</a:t>
            </a:r>
            <a:r>
              <a:rPr i="0" lang="en" sz="1100" u="none" cap="none" strike="noStrike">
                <a:solidFill>
                  <a:schemeClr val="dk1"/>
                </a:solidFill>
                <a:latin typeface="EB Garamond"/>
                <a:ea typeface="EB Garamond"/>
                <a:cs typeface="EB Garamond"/>
                <a:sym typeface="EB Garamond"/>
              </a:rPr>
              <a:t>, A. Wołowska</a:t>
            </a:r>
            <a:r>
              <a:rPr baseline="30000" i="0" lang="en" sz="1100" u="none" cap="none" strike="noStrike">
                <a:solidFill>
                  <a:schemeClr val="dk1"/>
                </a:solidFill>
                <a:latin typeface="EB Garamond"/>
                <a:ea typeface="EB Garamond"/>
                <a:cs typeface="EB Garamond"/>
                <a:sym typeface="EB Garamond"/>
              </a:rPr>
              <a:t>*</a:t>
            </a:r>
            <a:r>
              <a:rPr i="0" lang="en" sz="1100" u="none" cap="none" strike="noStrike">
                <a:solidFill>
                  <a:schemeClr val="dk1"/>
                </a:solidFill>
                <a:latin typeface="EB Garamond"/>
                <a:ea typeface="EB Garamond"/>
                <a:cs typeface="EB Garamond"/>
                <a:sym typeface="EB Garamond"/>
              </a:rPr>
              <a:t>, C. Vocks, J. Magdalenić, P. Zhang, P. Flisek</a:t>
            </a:r>
            <a:r>
              <a:rPr baseline="30000" i="0" lang="en" sz="1100" u="none" cap="none" strike="noStrike">
                <a:solidFill>
                  <a:schemeClr val="dk1"/>
                </a:solidFill>
                <a:latin typeface="EB Garamond"/>
                <a:ea typeface="EB Garamond"/>
                <a:cs typeface="EB Garamond"/>
                <a:sym typeface="EB Garamond"/>
              </a:rPr>
              <a:t>*</a:t>
            </a:r>
            <a:r>
              <a:rPr i="0" lang="en" sz="1100" u="none" cap="none" strike="noStrike">
                <a:solidFill>
                  <a:schemeClr val="dk1"/>
                </a:solidFill>
                <a:latin typeface="EB Garamond"/>
                <a:ea typeface="EB Garamond"/>
                <a:cs typeface="EB Garamond"/>
                <a:sym typeface="EB Garamond"/>
              </a:rPr>
              <a:t>, M Bröse, D. Morosan, A. Krankowski</a:t>
            </a:r>
            <a:r>
              <a:rPr baseline="30000" i="0" lang="en" sz="1100" u="none" cap="none" strike="noStrike">
                <a:solidFill>
                  <a:schemeClr val="dk1"/>
                </a:solidFill>
                <a:latin typeface="EB Garamond"/>
                <a:ea typeface="EB Garamond"/>
                <a:cs typeface="EB Garamond"/>
                <a:sym typeface="EB Garamond"/>
              </a:rPr>
              <a:t>*</a:t>
            </a:r>
            <a:r>
              <a:rPr i="0" lang="en" sz="1100" u="none" cap="none" strike="noStrike">
                <a:solidFill>
                  <a:schemeClr val="dk1"/>
                </a:solidFill>
                <a:latin typeface="EB Garamond"/>
                <a:ea typeface="EB Garamond"/>
                <a:cs typeface="EB Garamond"/>
                <a:sym typeface="EB Garamond"/>
              </a:rPr>
              <a:t>, A. Froń</a:t>
            </a:r>
            <a:r>
              <a:rPr baseline="30000" i="0" lang="en" sz="1100" u="none" cap="none" strike="noStrike">
                <a:solidFill>
                  <a:schemeClr val="dk1"/>
                </a:solidFill>
                <a:latin typeface="EB Garamond"/>
                <a:ea typeface="EB Garamond"/>
                <a:cs typeface="EB Garamond"/>
                <a:sym typeface="EB Garamond"/>
              </a:rPr>
              <a:t>*</a:t>
            </a:r>
            <a:r>
              <a:rPr i="0" lang="en" sz="1100" u="none" cap="none" strike="noStrike">
                <a:solidFill>
                  <a:schemeClr val="dk1"/>
                </a:solidFill>
                <a:latin typeface="EB Garamond"/>
                <a:ea typeface="EB Garamond"/>
                <a:cs typeface="EB Garamond"/>
                <a:sym typeface="EB Garamond"/>
              </a:rPr>
              <a:t>, G. Mann, P. Zucca, M. Bisi, R. Fallows, P. Gallagher, C. Marqué, B. Matyjasiak, and H. Rothkaehl, 2025, Acta Geophysica, </a:t>
            </a:r>
            <a:r>
              <a:rPr b="1" i="0" lang="en" sz="1100" u="none" cap="none" strike="noStrike">
                <a:solidFill>
                  <a:schemeClr val="dk1"/>
                </a:solidFill>
                <a:latin typeface="EB Garamond"/>
                <a:ea typeface="EB Garamond"/>
                <a:cs typeface="EB Garamond"/>
                <a:sym typeface="EB Garamond"/>
              </a:rPr>
              <a:t>73</a:t>
            </a:r>
            <a:r>
              <a:rPr i="0" lang="en" sz="1100" u="none" cap="none" strike="noStrike">
                <a:solidFill>
                  <a:schemeClr val="dk1"/>
                </a:solidFill>
                <a:latin typeface="EB Garamond"/>
                <a:ea typeface="EB Garamond"/>
                <a:cs typeface="EB Garamond"/>
                <a:sym typeface="EB Garamond"/>
              </a:rPr>
              <a:t>, 987–993</a:t>
            </a:r>
            <a:endParaRPr sz="1100">
              <a:latin typeface="EB Garamond"/>
              <a:ea typeface="EB Garamond"/>
              <a:cs typeface="EB Garamond"/>
              <a:sym typeface="EB Garamond"/>
            </a:endParaRPr>
          </a:p>
          <a:p>
            <a:pPr indent="0" lvl="0" marL="0" marR="0" rtl="0" algn="l">
              <a:spcBef>
                <a:spcPts val="0"/>
              </a:spcBef>
              <a:spcAft>
                <a:spcPts val="0"/>
              </a:spcAft>
              <a:buNone/>
            </a:pPr>
            <a:r>
              <a:t/>
            </a:r>
            <a:endParaRPr sz="300">
              <a:solidFill>
                <a:schemeClr val="dk1"/>
              </a:solidFill>
              <a:latin typeface="EB Garamond"/>
              <a:ea typeface="EB Garamond"/>
              <a:cs typeface="EB Garamond"/>
              <a:sym typeface="EB Garamond"/>
            </a:endParaRPr>
          </a:p>
          <a:p>
            <a:pPr indent="0" lvl="0" marL="0" marR="0" rtl="0" algn="l">
              <a:spcBef>
                <a:spcPts val="0"/>
              </a:spcBef>
              <a:spcAft>
                <a:spcPts val="0"/>
              </a:spcAft>
              <a:buNone/>
            </a:pPr>
            <a:r>
              <a:rPr baseline="30000" lang="en" sz="1100" u="none" strike="noStrike">
                <a:solidFill>
                  <a:schemeClr val="dk1"/>
                </a:solidFill>
                <a:latin typeface="EB Garamond"/>
                <a:ea typeface="EB Garamond"/>
                <a:cs typeface="EB Garamond"/>
                <a:sym typeface="EB Garamond"/>
              </a:rPr>
              <a:t>*</a:t>
            </a:r>
            <a:r>
              <a:rPr b="1" lang="en" sz="1100" u="none" strike="noStrike">
                <a:solidFill>
                  <a:schemeClr val="dk1"/>
                </a:solidFill>
                <a:latin typeface="EB Garamond"/>
                <a:ea typeface="EB Garamond"/>
                <a:cs typeface="EB Garamond"/>
                <a:sym typeface="EB Garamond"/>
              </a:rPr>
              <a:t>Space Radio-Diagnostics Research Centre, University of Warmia and Mazury, Poland</a:t>
            </a:r>
            <a:endParaRPr b="1" sz="1100">
              <a:latin typeface="EB Garamond"/>
              <a:ea typeface="EB Garamond"/>
              <a:cs typeface="EB Garamond"/>
              <a:sym typeface="EB Garamond"/>
            </a:endParaRPr>
          </a:p>
        </p:txBody>
      </p:sp>
      <p:pic>
        <p:nvPicPr>
          <p:cNvPr descr="Obraz zawierający tekst, zrzut ekranu, wyświetlacz, woda&#10;&#10;Opis wygenerowany automatycznie" id="188" name="Google Shape;188;p32"/>
          <p:cNvPicPr preferRelativeResize="0"/>
          <p:nvPr/>
        </p:nvPicPr>
        <p:blipFill rotWithShape="1">
          <a:blip r:embed="rId3">
            <a:alphaModFix/>
          </a:blip>
          <a:srcRect b="0" l="0" r="0" t="0"/>
          <a:stretch/>
        </p:blipFill>
        <p:spPr>
          <a:xfrm>
            <a:off x="209510" y="1319235"/>
            <a:ext cx="3074787" cy="2336187"/>
          </a:xfrm>
          <a:prstGeom prst="rect">
            <a:avLst/>
          </a:prstGeom>
          <a:noFill/>
          <a:ln>
            <a:noFill/>
          </a:ln>
        </p:spPr>
      </p:pic>
      <p:sp>
        <p:nvSpPr>
          <p:cNvPr id="189" name="Google Shape;189;p32"/>
          <p:cNvSpPr txBox="1"/>
          <p:nvPr/>
        </p:nvSpPr>
        <p:spPr>
          <a:xfrm>
            <a:off x="553806" y="4526937"/>
            <a:ext cx="8154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dk1"/>
                </a:solidFill>
                <a:latin typeface="Arial"/>
                <a:ea typeface="Arial"/>
                <a:cs typeface="Arial"/>
                <a:sym typeface="Arial"/>
              </a:rPr>
              <a:t>(a) FLAG-LIKE</a:t>
            </a:r>
            <a:endParaRPr sz="1100"/>
          </a:p>
        </p:txBody>
      </p:sp>
      <p:sp>
        <p:nvSpPr>
          <p:cNvPr id="190" name="Google Shape;190;p32"/>
          <p:cNvSpPr txBox="1"/>
          <p:nvPr/>
        </p:nvSpPr>
        <p:spPr>
          <a:xfrm>
            <a:off x="1457075" y="4526937"/>
            <a:ext cx="7806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dk1"/>
                </a:solidFill>
                <a:latin typeface="Arial"/>
                <a:ea typeface="Arial"/>
                <a:cs typeface="Arial"/>
                <a:sym typeface="Arial"/>
              </a:rPr>
              <a:t>(c) DOT-LIKE</a:t>
            </a:r>
            <a:endParaRPr sz="1100"/>
          </a:p>
        </p:txBody>
      </p:sp>
      <p:sp>
        <p:nvSpPr>
          <p:cNvPr id="191" name="Google Shape;191;p32"/>
          <p:cNvSpPr txBox="1"/>
          <p:nvPr/>
        </p:nvSpPr>
        <p:spPr>
          <a:xfrm>
            <a:off x="2342163" y="4526937"/>
            <a:ext cx="773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dk1"/>
                </a:solidFill>
                <a:latin typeface="Arial"/>
                <a:ea typeface="Arial"/>
                <a:cs typeface="Arial"/>
                <a:sym typeface="Arial"/>
              </a:rPr>
              <a:t>(b) SAIL-LIKE</a:t>
            </a:r>
            <a:endParaRPr sz="1100"/>
          </a:p>
        </p:txBody>
      </p:sp>
      <p:pic>
        <p:nvPicPr>
          <p:cNvPr descr="Obraz zawierający zrzut ekranu, Wielobarwność, diagram, linia&#10;&#10;Opis wygenerowany automatycznie" id="192" name="Google Shape;192;p32"/>
          <p:cNvPicPr preferRelativeResize="0"/>
          <p:nvPr/>
        </p:nvPicPr>
        <p:blipFill rotWithShape="1">
          <a:blip r:embed="rId4">
            <a:alphaModFix/>
          </a:blip>
          <a:srcRect b="0" l="0" r="0" t="0"/>
          <a:stretch/>
        </p:blipFill>
        <p:spPr>
          <a:xfrm>
            <a:off x="314459" y="3670698"/>
            <a:ext cx="2798237" cy="917523"/>
          </a:xfrm>
          <a:prstGeom prst="rect">
            <a:avLst/>
          </a:prstGeom>
          <a:noFill/>
          <a:ln>
            <a:noFill/>
          </a:ln>
        </p:spPr>
      </p:pic>
      <p:pic>
        <p:nvPicPr>
          <p:cNvPr descr="https://ncn.gov.pl/sites/default/files/obrazki/logo/logo-poziom-en.png" id="193" name="Google Shape;193;p32"/>
          <p:cNvPicPr preferRelativeResize="0"/>
          <p:nvPr/>
        </p:nvPicPr>
        <p:blipFill rotWithShape="1">
          <a:blip r:embed="rId5">
            <a:alphaModFix/>
          </a:blip>
          <a:srcRect b="0" l="0" r="0" t="0"/>
          <a:stretch/>
        </p:blipFill>
        <p:spPr>
          <a:xfrm>
            <a:off x="127857" y="4878404"/>
            <a:ext cx="2173498" cy="189000"/>
          </a:xfrm>
          <a:prstGeom prst="rect">
            <a:avLst/>
          </a:prstGeom>
          <a:noFill/>
          <a:ln>
            <a:noFill/>
          </a:ln>
        </p:spPr>
      </p:pic>
      <p:pic>
        <p:nvPicPr>
          <p:cNvPr descr="Obraz zawierający tekst&#10;&#10;Opis wygenerowany automatycznie" id="194" name="Google Shape;194;p32"/>
          <p:cNvPicPr preferRelativeResize="0"/>
          <p:nvPr/>
        </p:nvPicPr>
        <p:blipFill rotWithShape="1">
          <a:blip r:embed="rId6">
            <a:alphaModFix/>
          </a:blip>
          <a:srcRect b="0" l="0" r="0" t="0"/>
          <a:stretch/>
        </p:blipFill>
        <p:spPr>
          <a:xfrm>
            <a:off x="2449221" y="4869132"/>
            <a:ext cx="961502" cy="243000"/>
          </a:xfrm>
          <a:prstGeom prst="rect">
            <a:avLst/>
          </a:prstGeom>
          <a:noFill/>
          <a:ln>
            <a:noFill/>
          </a:ln>
        </p:spPr>
      </p:pic>
      <p:pic>
        <p:nvPicPr>
          <p:cNvPr descr="Obraz zawierający zrzut ekranu, tekst, krąg, Obiekt astronomiczny&#10;&#10;Opis wygenerowany automatycznie" id="195" name="Google Shape;195;p32"/>
          <p:cNvPicPr preferRelativeResize="0"/>
          <p:nvPr/>
        </p:nvPicPr>
        <p:blipFill rotWithShape="1">
          <a:blip r:embed="rId7">
            <a:alphaModFix/>
          </a:blip>
          <a:srcRect b="0" l="0" r="0" t="0"/>
          <a:stretch/>
        </p:blipFill>
        <p:spPr>
          <a:xfrm>
            <a:off x="5635894" y="1327294"/>
            <a:ext cx="3447604" cy="3254458"/>
          </a:xfrm>
          <a:prstGeom prst="rect">
            <a:avLst/>
          </a:prstGeom>
          <a:noFill/>
          <a:ln>
            <a:noFill/>
          </a:ln>
        </p:spPr>
      </p:pic>
      <p:sp>
        <p:nvSpPr>
          <p:cNvPr id="196" name="Google Shape;196;p32"/>
          <p:cNvSpPr txBox="1"/>
          <p:nvPr/>
        </p:nvSpPr>
        <p:spPr>
          <a:xfrm>
            <a:off x="3284305" y="1668656"/>
            <a:ext cx="1820100" cy="1177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200">
                <a:solidFill>
                  <a:schemeClr val="dk1"/>
                </a:solidFill>
                <a:latin typeface="EB Garamond"/>
                <a:ea typeface="EB Garamond"/>
                <a:cs typeface="EB Garamond"/>
                <a:sym typeface="EB Garamond"/>
              </a:rPr>
              <a:t>Part of the solar dynamic spectrum with examples of fine structures in the 20</a:t>
            </a:r>
            <a:r>
              <a:rPr i="0" lang="en" sz="1200" u="none" strike="noStrike">
                <a:solidFill>
                  <a:srgbClr val="000000"/>
                </a:solidFill>
                <a:latin typeface="EB Garamond"/>
                <a:ea typeface="EB Garamond"/>
                <a:cs typeface="EB Garamond"/>
                <a:sym typeface="EB Garamond"/>
              </a:rPr>
              <a:t>–</a:t>
            </a:r>
            <a:r>
              <a:rPr lang="en" sz="1200">
                <a:solidFill>
                  <a:schemeClr val="dk1"/>
                </a:solidFill>
                <a:latin typeface="EB Garamond"/>
                <a:ea typeface="EB Garamond"/>
                <a:cs typeface="EB Garamond"/>
                <a:sym typeface="EB Garamond"/>
              </a:rPr>
              <a:t>40 MHz band: flag-like, sail-like, and dot-like structures.</a:t>
            </a:r>
            <a:endParaRPr sz="1100">
              <a:latin typeface="EB Garamond"/>
              <a:ea typeface="EB Garamond"/>
              <a:cs typeface="EB Garamond"/>
              <a:sym typeface="EB Garamond"/>
            </a:endParaRPr>
          </a:p>
        </p:txBody>
      </p:sp>
      <p:sp>
        <p:nvSpPr>
          <p:cNvPr id="197" name="Google Shape;197;p32"/>
          <p:cNvSpPr txBox="1"/>
          <p:nvPr/>
        </p:nvSpPr>
        <p:spPr>
          <a:xfrm>
            <a:off x="3855020" y="3633113"/>
            <a:ext cx="1780800" cy="9927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i="0" lang="en" sz="1200" u="none" strike="noStrike">
                <a:solidFill>
                  <a:schemeClr val="dk1"/>
                </a:solidFill>
                <a:latin typeface="EB Garamond"/>
                <a:ea typeface="EB Garamond"/>
                <a:cs typeface="EB Garamond"/>
                <a:sym typeface="EB Garamond"/>
              </a:rPr>
              <a:t>Image of the Sun received in the AIA 171 </a:t>
            </a:r>
            <a:r>
              <a:rPr i="0" lang="en" sz="1200">
                <a:solidFill>
                  <a:srgbClr val="000000"/>
                </a:solidFill>
                <a:latin typeface="EB Garamond"/>
                <a:ea typeface="EB Garamond"/>
                <a:cs typeface="EB Garamond"/>
                <a:sym typeface="EB Garamond"/>
              </a:rPr>
              <a:t>Å </a:t>
            </a:r>
            <a:r>
              <a:rPr i="0" lang="en" sz="1200" u="none" strike="noStrike">
                <a:solidFill>
                  <a:schemeClr val="dk1"/>
                </a:solidFill>
                <a:latin typeface="EB Garamond"/>
                <a:ea typeface="EB Garamond"/>
                <a:cs typeface="EB Garamond"/>
                <a:sym typeface="EB Garamond"/>
              </a:rPr>
              <a:t>channel by SDO with superimposed centroids of the fine structures.</a:t>
            </a:r>
            <a:endParaRPr sz="1200">
              <a:solidFill>
                <a:schemeClr val="dk1"/>
              </a:solidFill>
              <a:latin typeface="EB Garamond"/>
              <a:ea typeface="EB Garamond"/>
              <a:cs typeface="EB Garamond"/>
              <a:sym typeface="EB Garamond"/>
            </a:endParaRPr>
          </a:p>
        </p:txBody>
      </p:sp>
      <p:pic>
        <p:nvPicPr>
          <p:cNvPr descr="Obraz zawierający tekst, Czcionka, logo, Grafika&#10;&#10;Zawartość wygenerowana przez AI może być niepoprawna." id="198" name="Google Shape;198;p32"/>
          <p:cNvPicPr preferRelativeResize="0"/>
          <p:nvPr/>
        </p:nvPicPr>
        <p:blipFill rotWithShape="1">
          <a:blip r:embed="rId8">
            <a:alphaModFix/>
          </a:blip>
          <a:srcRect b="0" l="0" r="0" t="0"/>
          <a:stretch/>
        </p:blipFill>
        <p:spPr>
          <a:xfrm>
            <a:off x="7102513" y="175436"/>
            <a:ext cx="1853636" cy="579021"/>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Obraz zawierający tekst, zrzut ekranu, Wielobarwność, linia&#10;&#10;Zawartość wygenerowana przez AI może być niepoprawna." id="204" name="Google Shape;204;p33"/>
          <p:cNvPicPr preferRelativeResize="0"/>
          <p:nvPr/>
        </p:nvPicPr>
        <p:blipFill rotWithShape="1">
          <a:blip r:embed="rId3">
            <a:alphaModFix/>
          </a:blip>
          <a:srcRect b="0" l="0" r="0" t="0"/>
          <a:stretch/>
        </p:blipFill>
        <p:spPr>
          <a:xfrm>
            <a:off x="5400000" y="2673000"/>
            <a:ext cx="3537001" cy="2358000"/>
          </a:xfrm>
          <a:prstGeom prst="rect">
            <a:avLst/>
          </a:prstGeom>
          <a:noFill/>
          <a:ln>
            <a:noFill/>
          </a:ln>
        </p:spPr>
      </p:pic>
      <p:pic>
        <p:nvPicPr>
          <p:cNvPr descr="Obraz zawierający tekst, zrzut ekranu, Wielobarwność, Prostokąt&#10;&#10;Zawartość wygenerowana przez AI może być niepoprawna." id="205" name="Google Shape;205;p33"/>
          <p:cNvPicPr preferRelativeResize="0"/>
          <p:nvPr/>
        </p:nvPicPr>
        <p:blipFill rotWithShape="1">
          <a:blip r:embed="rId4">
            <a:alphaModFix/>
          </a:blip>
          <a:srcRect b="0" l="0" r="0" t="0"/>
          <a:stretch/>
        </p:blipFill>
        <p:spPr>
          <a:xfrm>
            <a:off x="5400000" y="270000"/>
            <a:ext cx="3537001" cy="2358000"/>
          </a:xfrm>
          <a:prstGeom prst="rect">
            <a:avLst/>
          </a:prstGeom>
          <a:noFill/>
          <a:ln>
            <a:noFill/>
          </a:ln>
        </p:spPr>
      </p:pic>
      <p:pic>
        <p:nvPicPr>
          <p:cNvPr descr="Obraz zawierający tekst, zrzut ekranu, Wielobarwność, linia&#10;&#10;Zawartość wygenerowana przez AI może być niepoprawna." id="206" name="Google Shape;206;p33"/>
          <p:cNvPicPr preferRelativeResize="0"/>
          <p:nvPr/>
        </p:nvPicPr>
        <p:blipFill rotWithShape="1">
          <a:blip r:embed="rId5">
            <a:alphaModFix/>
          </a:blip>
          <a:srcRect b="0" l="0" r="0" t="0"/>
          <a:stretch/>
        </p:blipFill>
        <p:spPr>
          <a:xfrm>
            <a:off x="207000" y="1957535"/>
            <a:ext cx="4929949" cy="3103597"/>
          </a:xfrm>
          <a:prstGeom prst="rect">
            <a:avLst/>
          </a:prstGeom>
          <a:noFill/>
          <a:ln>
            <a:noFill/>
          </a:ln>
        </p:spPr>
      </p:pic>
      <p:sp>
        <p:nvSpPr>
          <p:cNvPr id="207" name="Google Shape;207;p33"/>
          <p:cNvSpPr txBox="1"/>
          <p:nvPr/>
        </p:nvSpPr>
        <p:spPr>
          <a:xfrm>
            <a:off x="5670000" y="2079000"/>
            <a:ext cx="9720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latin typeface="Arial"/>
                <a:ea typeface="Arial"/>
                <a:cs typeface="Arial"/>
                <a:sym typeface="Arial"/>
              </a:rPr>
              <a:t>POLAND</a:t>
            </a:r>
            <a:endParaRPr b="1" sz="1100">
              <a:solidFill>
                <a:schemeClr val="lt1"/>
              </a:solidFill>
              <a:latin typeface="Calibri"/>
              <a:ea typeface="Calibri"/>
              <a:cs typeface="Calibri"/>
              <a:sym typeface="Calibri"/>
            </a:endParaRPr>
          </a:p>
        </p:txBody>
      </p:sp>
      <p:sp>
        <p:nvSpPr>
          <p:cNvPr id="208" name="Google Shape;208;p33"/>
          <p:cNvSpPr txBox="1"/>
          <p:nvPr/>
        </p:nvSpPr>
        <p:spPr>
          <a:xfrm>
            <a:off x="5670000" y="4482000"/>
            <a:ext cx="9720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latin typeface="Arial"/>
                <a:ea typeface="Arial"/>
                <a:cs typeface="Arial"/>
                <a:sym typeface="Arial"/>
              </a:rPr>
              <a:t>GERMANY</a:t>
            </a:r>
            <a:endParaRPr b="1" sz="1100">
              <a:solidFill>
                <a:schemeClr val="lt1"/>
              </a:solidFill>
              <a:latin typeface="Calibri"/>
              <a:ea typeface="Calibri"/>
              <a:cs typeface="Calibri"/>
              <a:sym typeface="Calibri"/>
            </a:endParaRPr>
          </a:p>
        </p:txBody>
      </p:sp>
      <p:sp>
        <p:nvSpPr>
          <p:cNvPr id="209" name="Google Shape;209;p33"/>
          <p:cNvSpPr txBox="1"/>
          <p:nvPr/>
        </p:nvSpPr>
        <p:spPr>
          <a:xfrm>
            <a:off x="75300" y="44850"/>
            <a:ext cx="5013000" cy="1824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EB Garamond"/>
                <a:ea typeface="EB Garamond"/>
                <a:cs typeface="EB Garamond"/>
                <a:sym typeface="EB Garamond"/>
              </a:rPr>
              <a:t>THE SOLAR RADIO BURSTS OBSERVATIONS WITH LOFAR BALDY STATION AND TWO CALLISTO SPECTROMETERS (B. Dabrowski et a</a:t>
            </a:r>
            <a:r>
              <a:rPr b="1" lang="en">
                <a:solidFill>
                  <a:schemeClr val="dk1"/>
                </a:solidFill>
                <a:latin typeface="EB Garamond"/>
                <a:ea typeface="EB Garamond"/>
                <a:cs typeface="EB Garamond"/>
                <a:sym typeface="EB Garamond"/>
              </a:rPr>
              <a:t>l.</a:t>
            </a:r>
            <a:r>
              <a:rPr b="1" lang="en" sz="1400">
                <a:solidFill>
                  <a:schemeClr val="dk1"/>
                </a:solidFill>
                <a:latin typeface="EB Garamond"/>
                <a:ea typeface="EB Garamond"/>
                <a:cs typeface="EB Garamond"/>
                <a:sym typeface="EB Garamond"/>
              </a:rPr>
              <a:t>)</a:t>
            </a:r>
            <a:endParaRPr b="1" sz="1400">
              <a:solidFill>
                <a:schemeClr val="dk1"/>
              </a:solidFill>
              <a:latin typeface="EB Garamond"/>
              <a:ea typeface="EB Garamond"/>
              <a:cs typeface="EB Garamond"/>
              <a:sym typeface="EB Garamond"/>
            </a:endParaRPr>
          </a:p>
          <a:p>
            <a:pPr indent="0" lvl="0" marL="0" marR="0" rtl="0" algn="l">
              <a:spcBef>
                <a:spcPts val="0"/>
              </a:spcBef>
              <a:spcAft>
                <a:spcPts val="0"/>
              </a:spcAft>
              <a:buNone/>
            </a:pPr>
            <a:r>
              <a:t/>
            </a:r>
            <a:endParaRPr b="1" sz="600" u="none" strike="noStrike">
              <a:solidFill>
                <a:schemeClr val="dk1"/>
              </a:solidFill>
              <a:latin typeface="EB Garamond"/>
              <a:ea typeface="EB Garamond"/>
              <a:cs typeface="EB Garamond"/>
              <a:sym typeface="EB Garamond"/>
            </a:endParaRPr>
          </a:p>
          <a:p>
            <a:pPr indent="0" lvl="0" marL="0" marR="0" rtl="0" algn="l">
              <a:spcBef>
                <a:spcPts val="0"/>
              </a:spcBef>
              <a:spcAft>
                <a:spcPts val="0"/>
              </a:spcAft>
              <a:buNone/>
            </a:pPr>
            <a:r>
              <a:rPr lang="en" sz="1200">
                <a:solidFill>
                  <a:schemeClr val="dk1"/>
                </a:solidFill>
                <a:latin typeface="EB Garamond"/>
                <a:ea typeface="EB Garamond"/>
                <a:cs typeface="EB Garamond"/>
                <a:sym typeface="EB Garamond"/>
              </a:rPr>
              <a:t>Simultaneous observations of the different types of the solar radio bursts made with </a:t>
            </a:r>
            <a:r>
              <a:rPr b="1" lang="en" sz="1200">
                <a:solidFill>
                  <a:schemeClr val="dk1"/>
                </a:solidFill>
                <a:latin typeface="EB Garamond"/>
                <a:ea typeface="EB Garamond"/>
                <a:cs typeface="EB Garamond"/>
                <a:sym typeface="EB Garamond"/>
              </a:rPr>
              <a:t>LOFAR</a:t>
            </a:r>
            <a:r>
              <a:rPr lang="en" sz="1200">
                <a:solidFill>
                  <a:schemeClr val="dk1"/>
                </a:solidFill>
                <a:latin typeface="EB Garamond"/>
                <a:ea typeface="EB Garamond"/>
                <a:cs typeface="EB Garamond"/>
                <a:sym typeface="EB Garamond"/>
              </a:rPr>
              <a:t> Baldy station and </a:t>
            </a:r>
            <a:r>
              <a:rPr b="1" lang="en" sz="1200">
                <a:solidFill>
                  <a:schemeClr val="dk1"/>
                </a:solidFill>
                <a:latin typeface="EB Garamond"/>
                <a:ea typeface="EB Garamond"/>
                <a:cs typeface="EB Garamond"/>
                <a:sym typeface="EB Garamond"/>
              </a:rPr>
              <a:t>CALLISTO</a:t>
            </a:r>
            <a:r>
              <a:rPr lang="en" sz="1200">
                <a:solidFill>
                  <a:schemeClr val="dk1"/>
                </a:solidFill>
                <a:latin typeface="EB Garamond"/>
                <a:ea typeface="EB Garamond"/>
                <a:cs typeface="EB Garamond"/>
                <a:sym typeface="EB Garamond"/>
              </a:rPr>
              <a:t> spectrometers located in Baldy (Poland) and Neustrelitz (Germany).</a:t>
            </a:r>
            <a:endParaRPr sz="1200">
              <a:solidFill>
                <a:schemeClr val="dk1"/>
              </a:solidFill>
              <a:latin typeface="EB Garamond"/>
              <a:ea typeface="EB Garamond"/>
              <a:cs typeface="EB Garamond"/>
              <a:sym typeface="EB Garamond"/>
            </a:endParaRPr>
          </a:p>
          <a:p>
            <a:pPr indent="0" lvl="0" marL="0" marR="0" rtl="0" algn="l">
              <a:spcBef>
                <a:spcPts val="0"/>
              </a:spcBef>
              <a:spcAft>
                <a:spcPts val="0"/>
              </a:spcAft>
              <a:buNone/>
            </a:pPr>
            <a:r>
              <a:t/>
            </a:r>
            <a:endParaRPr sz="600">
              <a:solidFill>
                <a:schemeClr val="dk1"/>
              </a:solidFill>
              <a:latin typeface="EB Garamond"/>
              <a:ea typeface="EB Garamond"/>
              <a:cs typeface="EB Garamond"/>
              <a:sym typeface="EB Garamond"/>
            </a:endParaRPr>
          </a:p>
          <a:p>
            <a:pPr indent="0" lvl="0" marL="0" marR="0" rtl="0" algn="l">
              <a:spcBef>
                <a:spcPts val="0"/>
              </a:spcBef>
              <a:spcAft>
                <a:spcPts val="0"/>
              </a:spcAft>
              <a:buNone/>
            </a:pPr>
            <a:r>
              <a:rPr lang="en" sz="1200">
                <a:solidFill>
                  <a:schemeClr val="dk1"/>
                </a:solidFill>
                <a:latin typeface="EB Garamond"/>
                <a:ea typeface="EB Garamond"/>
                <a:cs typeface="EB Garamond"/>
                <a:sym typeface="EB Garamond"/>
              </a:rPr>
              <a:t>The CALLISTO spectrometer is a receiver operating in the 10–80 MHz frequency range and capable of recording two polarizations.</a:t>
            </a:r>
            <a:endParaRPr sz="1200">
              <a:solidFill>
                <a:schemeClr val="dk1"/>
              </a:solidFill>
              <a:latin typeface="EB Garamond"/>
              <a:ea typeface="EB Garamond"/>
              <a:cs typeface="EB Garamond"/>
              <a:sym typeface="EB Garamond"/>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4"/>
          <p:cNvSpPr txBox="1"/>
          <p:nvPr/>
        </p:nvSpPr>
        <p:spPr>
          <a:xfrm>
            <a:off x="43400" y="4818928"/>
            <a:ext cx="9133500" cy="213600"/>
          </a:xfrm>
          <a:prstGeom prst="rect">
            <a:avLst/>
          </a:prstGeom>
          <a:noFill/>
          <a:ln>
            <a:noFill/>
          </a:ln>
        </p:spPr>
        <p:txBody>
          <a:bodyPr anchorCtr="0" anchor="t" bIns="0" lIns="0" spcFirstLastPara="1" rIns="0" wrap="square" tIns="0">
            <a:noAutofit/>
          </a:bodyPr>
          <a:lstStyle/>
          <a:p>
            <a:pPr indent="0" lvl="0" marL="0" marR="0" rtl="0" algn="just">
              <a:lnSpc>
                <a:spcPct val="86000"/>
              </a:lnSpc>
              <a:spcBef>
                <a:spcPts val="0"/>
              </a:spcBef>
              <a:spcAft>
                <a:spcPts val="0"/>
              </a:spcAft>
              <a:buNone/>
            </a:pPr>
            <a:r>
              <a:rPr b="1" i="0" lang="en" sz="1000" u="none" cap="none" strike="noStrike">
                <a:solidFill>
                  <a:srgbClr val="660066"/>
                </a:solidFill>
                <a:latin typeface="EB Garamond"/>
                <a:ea typeface="EB Garamond"/>
                <a:cs typeface="EB Garamond"/>
                <a:sym typeface="EB Garamond"/>
              </a:rPr>
              <a:t>         </a:t>
            </a:r>
            <a:r>
              <a:rPr b="1" i="0" lang="en" sz="1400" u="none" cap="none" strike="noStrike">
                <a:solidFill>
                  <a:srgbClr val="660066"/>
                </a:solidFill>
                <a:latin typeface="EB Garamond"/>
                <a:ea typeface="EB Garamond"/>
                <a:cs typeface="EB Garamond"/>
                <a:sym typeface="EB Garamond"/>
              </a:rPr>
              <a:t>PUNCH NFI and WFI both see a CME as does the WIPSS IPS analysis from ISEE and LOFAR </a:t>
            </a:r>
            <a:endParaRPr b="1" i="0" sz="1400" u="none" cap="none" strike="noStrike">
              <a:solidFill>
                <a:srgbClr val="660066"/>
              </a:solidFill>
              <a:latin typeface="EB Garamond"/>
              <a:ea typeface="EB Garamond"/>
              <a:cs typeface="EB Garamond"/>
              <a:sym typeface="EB Garamond"/>
            </a:endParaRPr>
          </a:p>
        </p:txBody>
      </p:sp>
      <p:pic>
        <p:nvPicPr>
          <p:cNvPr descr="A close up of a circle&#10;&#10;AI-generated content may be incorrect." id="216" name="Google Shape;216;p34"/>
          <p:cNvPicPr preferRelativeResize="0"/>
          <p:nvPr/>
        </p:nvPicPr>
        <p:blipFill rotWithShape="1">
          <a:blip r:embed="rId3">
            <a:alphaModFix/>
          </a:blip>
          <a:srcRect b="0" l="0" r="0" t="0"/>
          <a:stretch/>
        </p:blipFill>
        <p:spPr>
          <a:xfrm>
            <a:off x="4742758" y="3422575"/>
            <a:ext cx="1079722" cy="1079722"/>
          </a:xfrm>
          <a:prstGeom prst="rect">
            <a:avLst/>
          </a:prstGeom>
          <a:noFill/>
          <a:ln>
            <a:noFill/>
          </a:ln>
        </p:spPr>
      </p:pic>
      <p:pic>
        <p:nvPicPr>
          <p:cNvPr descr="A blue circle with a white dot&#10;&#10;AI-generated content may be incorrect." id="217" name="Google Shape;217;p34"/>
          <p:cNvPicPr preferRelativeResize="0"/>
          <p:nvPr/>
        </p:nvPicPr>
        <p:blipFill rotWithShape="1">
          <a:blip r:embed="rId4">
            <a:alphaModFix/>
          </a:blip>
          <a:srcRect b="0" l="0" r="0" t="0"/>
          <a:stretch/>
        </p:blipFill>
        <p:spPr>
          <a:xfrm>
            <a:off x="6220893" y="3416386"/>
            <a:ext cx="1079722" cy="1079722"/>
          </a:xfrm>
          <a:prstGeom prst="rect">
            <a:avLst/>
          </a:prstGeom>
          <a:noFill/>
          <a:ln>
            <a:noFill/>
          </a:ln>
        </p:spPr>
      </p:pic>
      <p:pic>
        <p:nvPicPr>
          <p:cNvPr descr="A blue circle with a white line&#10;&#10;AI-generated content may be incorrect." id="218" name="Google Shape;218;p34"/>
          <p:cNvPicPr preferRelativeResize="0"/>
          <p:nvPr/>
        </p:nvPicPr>
        <p:blipFill rotWithShape="1">
          <a:blip r:embed="rId5">
            <a:alphaModFix/>
          </a:blip>
          <a:srcRect b="0" l="0" r="0" t="0"/>
          <a:stretch/>
        </p:blipFill>
        <p:spPr>
          <a:xfrm>
            <a:off x="7699028" y="3422575"/>
            <a:ext cx="1079722" cy="1079722"/>
          </a:xfrm>
          <a:prstGeom prst="rect">
            <a:avLst/>
          </a:prstGeom>
          <a:noFill/>
          <a:ln>
            <a:noFill/>
          </a:ln>
        </p:spPr>
      </p:pic>
      <p:pic>
        <p:nvPicPr>
          <p:cNvPr descr="A red circle with a white cross&#10;&#10;AI-generated content may be incorrect." id="219" name="Google Shape;219;p34"/>
          <p:cNvPicPr preferRelativeResize="0"/>
          <p:nvPr/>
        </p:nvPicPr>
        <p:blipFill rotWithShape="1">
          <a:blip r:embed="rId6">
            <a:alphaModFix/>
          </a:blip>
          <a:srcRect b="0" l="0" r="0" t="0"/>
          <a:stretch/>
        </p:blipFill>
        <p:spPr>
          <a:xfrm>
            <a:off x="3226118" y="3421901"/>
            <a:ext cx="1079722" cy="1079722"/>
          </a:xfrm>
          <a:prstGeom prst="rect">
            <a:avLst/>
          </a:prstGeom>
          <a:noFill/>
          <a:ln>
            <a:noFill/>
          </a:ln>
        </p:spPr>
      </p:pic>
      <p:pic>
        <p:nvPicPr>
          <p:cNvPr descr="ucsd_notext" id="220" name="Google Shape;220;p34"/>
          <p:cNvPicPr preferRelativeResize="0"/>
          <p:nvPr/>
        </p:nvPicPr>
        <p:blipFill rotWithShape="1">
          <a:blip r:embed="rId7">
            <a:alphaModFix/>
          </a:blip>
          <a:srcRect b="0" l="0" r="0" t="0"/>
          <a:stretch/>
        </p:blipFill>
        <p:spPr>
          <a:xfrm>
            <a:off x="130700" y="132235"/>
            <a:ext cx="852675" cy="226000"/>
          </a:xfrm>
          <a:prstGeom prst="rect">
            <a:avLst/>
          </a:prstGeom>
          <a:noFill/>
          <a:ln>
            <a:noFill/>
          </a:ln>
        </p:spPr>
      </p:pic>
      <p:sp>
        <p:nvSpPr>
          <p:cNvPr id="221" name="Google Shape;221;p34"/>
          <p:cNvSpPr txBox="1"/>
          <p:nvPr/>
        </p:nvSpPr>
        <p:spPr>
          <a:xfrm>
            <a:off x="1036250" y="75178"/>
            <a:ext cx="7147500" cy="560400"/>
          </a:xfrm>
          <a:prstGeom prst="rect">
            <a:avLst/>
          </a:prstGeom>
          <a:noFill/>
          <a:ln>
            <a:noFill/>
          </a:ln>
        </p:spPr>
        <p:txBody>
          <a:bodyPr anchorCtr="0" anchor="t" bIns="9975" lIns="19950" spcFirstLastPara="1" rIns="19950" wrap="square" tIns="9975">
            <a:noAutofit/>
          </a:bodyPr>
          <a:lstStyle/>
          <a:p>
            <a:pPr indent="0" lvl="0" marL="0" marR="0" rtl="0" algn="ctr">
              <a:spcBef>
                <a:spcPts val="0"/>
              </a:spcBef>
              <a:spcAft>
                <a:spcPts val="0"/>
              </a:spcAft>
              <a:buNone/>
            </a:pPr>
            <a:r>
              <a:rPr b="1" i="0" lang="en" sz="1600" u="none" cap="none" strike="noStrike">
                <a:solidFill>
                  <a:schemeClr val="dk1"/>
                </a:solidFill>
                <a:latin typeface="EB Garamond"/>
                <a:ea typeface="EB Garamond"/>
                <a:cs typeface="EB Garamond"/>
                <a:sym typeface="EB Garamond"/>
              </a:rPr>
              <a:t>A World-Wide Interplanetary Scintillation Stations (WIPSS) Analysis </a:t>
            </a:r>
            <a:endParaRPr sz="300">
              <a:latin typeface="EB Garamond"/>
              <a:ea typeface="EB Garamond"/>
              <a:cs typeface="EB Garamond"/>
              <a:sym typeface="EB Garamond"/>
            </a:endParaRPr>
          </a:p>
          <a:p>
            <a:pPr indent="0" lvl="0" marL="0" marR="0" rtl="0" algn="ctr">
              <a:spcBef>
                <a:spcPts val="0"/>
              </a:spcBef>
              <a:spcAft>
                <a:spcPts val="0"/>
              </a:spcAft>
              <a:buNone/>
            </a:pPr>
            <a:r>
              <a:rPr b="1" i="0" lang="en" sz="1600" u="none" cap="none" strike="noStrike">
                <a:solidFill>
                  <a:schemeClr val="dk1"/>
                </a:solidFill>
                <a:latin typeface="EB Garamond"/>
                <a:ea typeface="EB Garamond"/>
                <a:cs typeface="EB Garamond"/>
                <a:sym typeface="EB Garamond"/>
              </a:rPr>
              <a:t>for use with Thomson Scattering Brightness</a:t>
            </a:r>
            <a:endParaRPr sz="300">
              <a:latin typeface="EB Garamond"/>
              <a:ea typeface="EB Garamond"/>
              <a:cs typeface="EB Garamond"/>
              <a:sym typeface="EB Garamond"/>
            </a:endParaRPr>
          </a:p>
        </p:txBody>
      </p:sp>
      <p:pic>
        <p:nvPicPr>
          <p:cNvPr descr="D16CA43C-2B7A-4984-9C93-7BCB4CA58E7D" id="222" name="Google Shape;222;p34"/>
          <p:cNvPicPr preferRelativeResize="0"/>
          <p:nvPr/>
        </p:nvPicPr>
        <p:blipFill rotWithShape="1">
          <a:blip r:embed="rId8">
            <a:alphaModFix/>
          </a:blip>
          <a:srcRect b="0" l="0" r="0" t="0"/>
          <a:stretch/>
        </p:blipFill>
        <p:spPr>
          <a:xfrm>
            <a:off x="8211103" y="107354"/>
            <a:ext cx="660948" cy="225992"/>
          </a:xfrm>
          <a:prstGeom prst="rect">
            <a:avLst/>
          </a:prstGeom>
          <a:noFill/>
          <a:ln>
            <a:noFill/>
          </a:ln>
        </p:spPr>
      </p:pic>
      <p:sp>
        <p:nvSpPr>
          <p:cNvPr id="223" name="Google Shape;223;p34"/>
          <p:cNvSpPr txBox="1"/>
          <p:nvPr/>
        </p:nvSpPr>
        <p:spPr>
          <a:xfrm>
            <a:off x="783350" y="598250"/>
            <a:ext cx="8360700" cy="718500"/>
          </a:xfrm>
          <a:prstGeom prst="rect">
            <a:avLst/>
          </a:prstGeom>
          <a:noFill/>
          <a:ln>
            <a:noFill/>
          </a:ln>
        </p:spPr>
        <p:txBody>
          <a:bodyPr anchorCtr="0" anchor="t" bIns="9975" lIns="19950" spcFirstLastPara="1" rIns="19950" wrap="square" tIns="9975">
            <a:noAutofit/>
          </a:bodyPr>
          <a:lstStyle/>
          <a:p>
            <a:pPr indent="-76200" lvl="0" marL="76200" marR="0" rtl="0" algn="ctr">
              <a:spcBef>
                <a:spcPts val="0"/>
              </a:spcBef>
              <a:spcAft>
                <a:spcPts val="0"/>
              </a:spcAft>
              <a:buNone/>
            </a:pPr>
            <a:r>
              <a:rPr b="1" i="0" lang="en" sz="1000" u="none" cap="none" strike="noStrike">
                <a:solidFill>
                  <a:schemeClr val="dk1"/>
                </a:solidFill>
                <a:latin typeface="EB Garamond"/>
                <a:ea typeface="EB Garamond"/>
                <a:cs typeface="EB Garamond"/>
                <a:sym typeface="EB Garamond"/>
              </a:rPr>
              <a:t>Bernard V. Jackson</a:t>
            </a:r>
            <a:r>
              <a:rPr b="1" baseline="30000" i="0" lang="en" sz="1000" u="none" cap="none" strike="noStrike">
                <a:solidFill>
                  <a:schemeClr val="dk1"/>
                </a:solidFill>
                <a:latin typeface="EB Garamond"/>
                <a:ea typeface="EB Garamond"/>
                <a:cs typeface="EB Garamond"/>
                <a:sym typeface="EB Garamond"/>
              </a:rPr>
              <a:t>1#*</a:t>
            </a:r>
            <a:r>
              <a:rPr b="1" i="0" lang="en" sz="1000" u="none" cap="none" strike="noStrike">
                <a:solidFill>
                  <a:schemeClr val="dk1"/>
                </a:solidFill>
                <a:latin typeface="EB Garamond"/>
                <a:ea typeface="EB Garamond"/>
                <a:cs typeface="EB Garamond"/>
                <a:sym typeface="EB Garamond"/>
              </a:rPr>
              <a:t>, Kazumasa Iwai</a:t>
            </a:r>
            <a:r>
              <a:rPr b="1" baseline="30000" i="0" lang="en" sz="1000" u="none" cap="none" strike="noStrike">
                <a:solidFill>
                  <a:schemeClr val="dk1"/>
                </a:solidFill>
                <a:latin typeface="EB Garamond"/>
                <a:ea typeface="EB Garamond"/>
                <a:cs typeface="EB Garamond"/>
                <a:sym typeface="EB Garamond"/>
              </a:rPr>
              <a:t>2</a:t>
            </a:r>
            <a:r>
              <a:rPr b="1" i="0" lang="en" sz="1000" u="none" cap="none" strike="noStrike">
                <a:solidFill>
                  <a:schemeClr val="dk1"/>
                </a:solidFill>
                <a:latin typeface="EB Garamond"/>
                <a:ea typeface="EB Garamond"/>
                <a:cs typeface="EB Garamond"/>
                <a:sym typeface="EB Garamond"/>
              </a:rPr>
              <a:t>, Ken’ichi Fujiki</a:t>
            </a:r>
            <a:r>
              <a:rPr b="1" baseline="30000" i="0" lang="en" sz="1000" u="none" cap="none" strike="noStrike">
                <a:solidFill>
                  <a:schemeClr val="dk1"/>
                </a:solidFill>
                <a:latin typeface="EB Garamond"/>
                <a:ea typeface="EB Garamond"/>
                <a:cs typeface="EB Garamond"/>
                <a:sym typeface="EB Garamond"/>
              </a:rPr>
              <a:t>2</a:t>
            </a:r>
            <a:r>
              <a:rPr b="1" i="0" lang="en" sz="1000" u="none" cap="none" strike="noStrike">
                <a:solidFill>
                  <a:schemeClr val="dk1"/>
                </a:solidFill>
                <a:latin typeface="EB Garamond"/>
                <a:ea typeface="EB Garamond"/>
                <a:cs typeface="EB Garamond"/>
                <a:sym typeface="EB Garamond"/>
              </a:rPr>
              <a:t>, Mario M. Bisi</a:t>
            </a:r>
            <a:r>
              <a:rPr b="1" baseline="30000" i="0" lang="en" sz="1000" u="none" cap="none" strike="noStrike">
                <a:solidFill>
                  <a:schemeClr val="dk1"/>
                </a:solidFill>
                <a:latin typeface="EB Garamond"/>
                <a:ea typeface="EB Garamond"/>
                <a:cs typeface="EB Garamond"/>
                <a:sym typeface="EB Garamond"/>
              </a:rPr>
              <a:t>3</a:t>
            </a:r>
            <a:r>
              <a:rPr b="1" i="0" lang="en" sz="1000" u="none" cap="none" strike="noStrike">
                <a:solidFill>
                  <a:schemeClr val="dk1"/>
                </a:solidFill>
                <a:latin typeface="EB Garamond"/>
                <a:ea typeface="EB Garamond"/>
                <a:cs typeface="EB Garamond"/>
                <a:sym typeface="EB Garamond"/>
              </a:rPr>
              <a:t>, Richard Fallows</a:t>
            </a:r>
            <a:r>
              <a:rPr b="1" baseline="30000" i="0" lang="en" sz="1000" u="none" cap="none" strike="noStrike">
                <a:solidFill>
                  <a:schemeClr val="dk1"/>
                </a:solidFill>
                <a:latin typeface="EB Garamond"/>
                <a:ea typeface="EB Garamond"/>
                <a:cs typeface="EB Garamond"/>
                <a:sym typeface="EB Garamond"/>
              </a:rPr>
              <a:t>3</a:t>
            </a:r>
            <a:r>
              <a:rPr b="1" i="0" lang="en" sz="1000" u="none" cap="none" strike="noStrike">
                <a:solidFill>
                  <a:schemeClr val="dk1"/>
                </a:solidFill>
                <a:latin typeface="EB Garamond"/>
                <a:ea typeface="EB Garamond"/>
                <a:cs typeface="EB Garamond"/>
                <a:sym typeface="EB Garamond"/>
              </a:rPr>
              <a:t>, </a:t>
            </a:r>
            <a:endParaRPr sz="200">
              <a:latin typeface="EB Garamond"/>
              <a:ea typeface="EB Garamond"/>
              <a:cs typeface="EB Garamond"/>
              <a:sym typeface="EB Garamond"/>
            </a:endParaRPr>
          </a:p>
          <a:p>
            <a:pPr indent="-76200" lvl="0" marL="76200" marR="0" rtl="0" algn="ctr">
              <a:spcBef>
                <a:spcPts val="0"/>
              </a:spcBef>
              <a:spcAft>
                <a:spcPts val="0"/>
              </a:spcAft>
              <a:buNone/>
            </a:pPr>
            <a:r>
              <a:rPr b="1" i="0" lang="en" sz="1000" u="none" cap="none" strike="noStrike">
                <a:solidFill>
                  <a:schemeClr val="dk1"/>
                </a:solidFill>
                <a:latin typeface="EB Garamond"/>
                <a:ea typeface="EB Garamond"/>
                <a:cs typeface="EB Garamond"/>
                <a:sym typeface="EB Garamond"/>
              </a:rPr>
              <a:t>Jackie Davies</a:t>
            </a:r>
            <a:r>
              <a:rPr b="1" baseline="30000" i="0" lang="en" sz="1000" u="none" cap="none" strike="noStrike">
                <a:solidFill>
                  <a:schemeClr val="dk1"/>
                </a:solidFill>
                <a:latin typeface="EB Garamond"/>
                <a:ea typeface="EB Garamond"/>
                <a:cs typeface="EB Garamond"/>
                <a:sym typeface="EB Garamond"/>
              </a:rPr>
              <a:t>3</a:t>
            </a:r>
            <a:r>
              <a:rPr b="1" i="0" lang="en" sz="1000" u="none" cap="none" strike="noStrike">
                <a:solidFill>
                  <a:schemeClr val="dk1"/>
                </a:solidFill>
                <a:latin typeface="EB Garamond"/>
                <a:ea typeface="EB Garamond"/>
                <a:cs typeface="EB Garamond"/>
                <a:sym typeface="EB Garamond"/>
              </a:rPr>
              <a:t>, David Barnes</a:t>
            </a:r>
            <a:r>
              <a:rPr b="1" baseline="30000" i="0" lang="en" sz="1000" u="none" cap="none" strike="noStrike">
                <a:solidFill>
                  <a:schemeClr val="dk1"/>
                </a:solidFill>
                <a:latin typeface="EB Garamond"/>
                <a:ea typeface="EB Garamond"/>
                <a:cs typeface="EB Garamond"/>
                <a:sym typeface="EB Garamond"/>
              </a:rPr>
              <a:t>3</a:t>
            </a:r>
            <a:r>
              <a:rPr b="1" i="0" lang="en" sz="1000" u="none" cap="none" strike="noStrike">
                <a:solidFill>
                  <a:schemeClr val="dk1"/>
                </a:solidFill>
                <a:latin typeface="EB Garamond"/>
                <a:ea typeface="EB Garamond"/>
                <a:cs typeface="EB Garamond"/>
                <a:sym typeface="EB Garamond"/>
              </a:rPr>
              <a:t>, and Oyuki Chang</a:t>
            </a:r>
            <a:r>
              <a:rPr b="1" baseline="30000" i="0" lang="en" sz="1000" u="none" cap="none" strike="noStrike">
                <a:solidFill>
                  <a:schemeClr val="dk1"/>
                </a:solidFill>
                <a:latin typeface="EB Garamond"/>
                <a:ea typeface="EB Garamond"/>
                <a:cs typeface="EB Garamond"/>
                <a:sym typeface="EB Garamond"/>
              </a:rPr>
              <a:t>3</a:t>
            </a:r>
            <a:r>
              <a:rPr b="1" i="0" lang="en" sz="1000" u="none" cap="none" strike="noStrike">
                <a:solidFill>
                  <a:schemeClr val="dk1"/>
                </a:solidFill>
                <a:latin typeface="EB Garamond"/>
                <a:ea typeface="EB Garamond"/>
                <a:cs typeface="EB Garamond"/>
                <a:sym typeface="EB Garamond"/>
              </a:rPr>
              <a:t> </a:t>
            </a:r>
            <a:endParaRPr b="1" baseline="30000" i="0" sz="1000" u="none" cap="none" strike="noStrike">
              <a:solidFill>
                <a:schemeClr val="dk1"/>
              </a:solidFill>
              <a:latin typeface="EB Garamond"/>
              <a:ea typeface="EB Garamond"/>
              <a:cs typeface="EB Garamond"/>
              <a:sym typeface="EB Garamond"/>
            </a:endParaRPr>
          </a:p>
          <a:p>
            <a:pPr indent="-76200" lvl="0" marL="76200" marR="0" rtl="0" algn="ctr">
              <a:spcBef>
                <a:spcPts val="0"/>
              </a:spcBef>
              <a:spcAft>
                <a:spcPts val="0"/>
              </a:spcAft>
              <a:buNone/>
            </a:pPr>
            <a:r>
              <a:t/>
            </a:r>
            <a:endParaRPr b="1" baseline="30000" i="0" sz="100" u="none" cap="none" strike="noStrike">
              <a:solidFill>
                <a:srgbClr val="660033"/>
              </a:solidFill>
              <a:latin typeface="EB Garamond"/>
              <a:ea typeface="EB Garamond"/>
              <a:cs typeface="EB Garamond"/>
              <a:sym typeface="EB Garamond"/>
            </a:endParaRPr>
          </a:p>
          <a:p>
            <a:pPr indent="-76200" lvl="0" marL="76200" marR="0" rtl="0" algn="ctr">
              <a:spcBef>
                <a:spcPts val="0"/>
              </a:spcBef>
              <a:spcAft>
                <a:spcPts val="0"/>
              </a:spcAft>
              <a:buNone/>
            </a:pPr>
            <a:r>
              <a:rPr b="1" baseline="30000" i="0" lang="en" sz="800" u="none" cap="none" strike="noStrike">
                <a:solidFill>
                  <a:srgbClr val="660033"/>
                </a:solidFill>
                <a:latin typeface="EB Garamond"/>
                <a:ea typeface="EB Garamond"/>
                <a:cs typeface="EB Garamond"/>
                <a:sym typeface="EB Garamond"/>
              </a:rPr>
              <a:t>1</a:t>
            </a:r>
            <a:r>
              <a:rPr b="1" i="1" lang="en" sz="600" u="none" cap="none" strike="noStrike">
                <a:solidFill>
                  <a:srgbClr val="660033"/>
                </a:solidFill>
                <a:latin typeface="EB Garamond"/>
                <a:ea typeface="EB Garamond"/>
                <a:cs typeface="EB Garamond"/>
                <a:sym typeface="EB Garamond"/>
              </a:rPr>
              <a:t>Department of Astronomy and Astrophysics, University of California, San Diego 9500 Gilman Drive #0424, La Jolla, CA 92093 </a:t>
            </a:r>
            <a:endParaRPr sz="100">
              <a:latin typeface="EB Garamond"/>
              <a:ea typeface="EB Garamond"/>
              <a:cs typeface="EB Garamond"/>
              <a:sym typeface="EB Garamond"/>
            </a:endParaRPr>
          </a:p>
          <a:p>
            <a:pPr indent="-76200" lvl="0" marL="76200" marR="0" rtl="0" algn="ctr">
              <a:spcBef>
                <a:spcPts val="0"/>
              </a:spcBef>
              <a:spcAft>
                <a:spcPts val="0"/>
              </a:spcAft>
              <a:buNone/>
            </a:pPr>
            <a:r>
              <a:rPr b="1" baseline="30000" i="0" lang="en" sz="800" u="none" cap="none" strike="noStrike">
                <a:solidFill>
                  <a:srgbClr val="660033"/>
                </a:solidFill>
                <a:latin typeface="EB Garamond"/>
                <a:ea typeface="EB Garamond"/>
                <a:cs typeface="EB Garamond"/>
                <a:sym typeface="EB Garamond"/>
              </a:rPr>
              <a:t>2</a:t>
            </a:r>
            <a:r>
              <a:rPr b="1" i="1" lang="en" sz="600" u="none" cap="none" strike="noStrike">
                <a:solidFill>
                  <a:srgbClr val="660033"/>
                </a:solidFill>
                <a:latin typeface="EB Garamond"/>
                <a:ea typeface="EB Garamond"/>
                <a:cs typeface="EB Garamond"/>
                <a:sym typeface="EB Garamond"/>
              </a:rPr>
              <a:t>Institute for Space-Earth Environmental Research, Nagoya University, Furo-cho, Chikusa-ku, Nagoya 464-8601, Japan</a:t>
            </a:r>
            <a:endParaRPr b="1" baseline="30000" i="0" sz="600" u="none" cap="none" strike="noStrike">
              <a:solidFill>
                <a:srgbClr val="660033"/>
              </a:solidFill>
              <a:latin typeface="EB Garamond"/>
              <a:ea typeface="EB Garamond"/>
              <a:cs typeface="EB Garamond"/>
              <a:sym typeface="EB Garamond"/>
            </a:endParaRPr>
          </a:p>
          <a:p>
            <a:pPr indent="-76200" lvl="0" marL="76200" marR="0" rtl="0" algn="ctr">
              <a:spcBef>
                <a:spcPts val="0"/>
              </a:spcBef>
              <a:spcAft>
                <a:spcPts val="0"/>
              </a:spcAft>
              <a:buNone/>
            </a:pPr>
            <a:r>
              <a:rPr b="1" baseline="30000" i="0" lang="en" sz="800" u="none" cap="none" strike="noStrike">
                <a:solidFill>
                  <a:srgbClr val="660033"/>
                </a:solidFill>
                <a:latin typeface="EB Garamond"/>
                <a:ea typeface="EB Garamond"/>
                <a:cs typeface="EB Garamond"/>
                <a:sym typeface="EB Garamond"/>
              </a:rPr>
              <a:t>         3</a:t>
            </a:r>
            <a:r>
              <a:rPr b="1" i="1" lang="en" sz="600" u="none" cap="none" strike="noStrike">
                <a:solidFill>
                  <a:srgbClr val="660033"/>
                </a:solidFill>
                <a:latin typeface="EB Garamond"/>
                <a:ea typeface="EB Garamond"/>
                <a:cs typeface="EB Garamond"/>
                <a:sym typeface="EB Garamond"/>
              </a:rPr>
              <a:t>United Kingdom Research and Innovation – Science &amp; Technology Facilities Council - Rutherford Appleton Laboratory, RAL Space, Harwell Campus, Oxfordshire, OX11 0QX, United Kingdo</a:t>
            </a:r>
            <a:r>
              <a:rPr b="1" i="1" lang="en" sz="600">
                <a:solidFill>
                  <a:srgbClr val="660033"/>
                </a:solidFill>
                <a:latin typeface="EB Garamond"/>
                <a:ea typeface="EB Garamond"/>
                <a:cs typeface="EB Garamond"/>
                <a:sym typeface="EB Garamond"/>
              </a:rPr>
              <a:t>m</a:t>
            </a:r>
            <a:endParaRPr sz="100">
              <a:latin typeface="EB Garamond"/>
              <a:ea typeface="EB Garamond"/>
              <a:cs typeface="EB Garamond"/>
              <a:sym typeface="EB Garamond"/>
            </a:endParaRPr>
          </a:p>
        </p:txBody>
      </p:sp>
      <p:pic>
        <p:nvPicPr>
          <p:cNvPr descr="A graph of a graph of a graph of a graph of a graph of a graph of a graph of a graph of a graph of a graph of a graph of a graph of a graph of&#10;&#10;AI-generated content may be incorrect." id="224" name="Google Shape;224;p34"/>
          <p:cNvPicPr preferRelativeResize="0"/>
          <p:nvPr/>
        </p:nvPicPr>
        <p:blipFill rotWithShape="1">
          <a:blip r:embed="rId9">
            <a:alphaModFix/>
          </a:blip>
          <a:srcRect b="0" l="0" r="0" t="0"/>
          <a:stretch/>
        </p:blipFill>
        <p:spPr>
          <a:xfrm>
            <a:off x="54452" y="3294142"/>
            <a:ext cx="2414964" cy="1207482"/>
          </a:xfrm>
          <a:prstGeom prst="rect">
            <a:avLst/>
          </a:prstGeom>
          <a:noFill/>
          <a:ln>
            <a:noFill/>
          </a:ln>
        </p:spPr>
      </p:pic>
      <p:pic>
        <p:nvPicPr>
          <p:cNvPr descr="A blue circle with a point in the center&#10;&#10;AI-generated content may be incorrect." id="225" name="Google Shape;225;p34"/>
          <p:cNvPicPr preferRelativeResize="0"/>
          <p:nvPr/>
        </p:nvPicPr>
        <p:blipFill rotWithShape="1">
          <a:blip r:embed="rId10">
            <a:alphaModFix/>
          </a:blip>
          <a:srcRect b="0" l="0" r="0" t="0"/>
          <a:stretch/>
        </p:blipFill>
        <p:spPr>
          <a:xfrm>
            <a:off x="6906064" y="1400003"/>
            <a:ext cx="1673996" cy="1673996"/>
          </a:xfrm>
          <a:prstGeom prst="rect">
            <a:avLst/>
          </a:prstGeom>
          <a:noFill/>
          <a:ln>
            <a:noFill/>
          </a:ln>
        </p:spPr>
      </p:pic>
      <p:pic>
        <p:nvPicPr>
          <p:cNvPr descr="A satellite image of a planet&#10;&#10;AI-generated content may be incorrect." id="226" name="Google Shape;226;p34"/>
          <p:cNvPicPr preferRelativeResize="0"/>
          <p:nvPr/>
        </p:nvPicPr>
        <p:blipFill rotWithShape="1">
          <a:blip r:embed="rId11">
            <a:alphaModFix/>
          </a:blip>
          <a:srcRect b="0" l="0" r="0" t="0"/>
          <a:stretch/>
        </p:blipFill>
        <p:spPr>
          <a:xfrm>
            <a:off x="2374848" y="1423505"/>
            <a:ext cx="1707095" cy="1647197"/>
          </a:xfrm>
          <a:prstGeom prst="rect">
            <a:avLst/>
          </a:prstGeom>
          <a:noFill/>
          <a:ln>
            <a:noFill/>
          </a:ln>
        </p:spPr>
      </p:pic>
      <p:pic>
        <p:nvPicPr>
          <p:cNvPr descr="A yellow circle with a black circle in the middle&#10;&#10;AI-generated content may be incorrect." id="227" name="Google Shape;227;p34"/>
          <p:cNvPicPr preferRelativeResize="0"/>
          <p:nvPr/>
        </p:nvPicPr>
        <p:blipFill rotWithShape="1">
          <a:blip r:embed="rId12">
            <a:alphaModFix/>
          </a:blip>
          <a:srcRect b="0" l="0" r="0" t="0"/>
          <a:stretch/>
        </p:blipFill>
        <p:spPr>
          <a:xfrm>
            <a:off x="129866" y="1423505"/>
            <a:ext cx="1654583" cy="1647197"/>
          </a:xfrm>
          <a:prstGeom prst="rect">
            <a:avLst/>
          </a:prstGeom>
          <a:noFill/>
          <a:ln>
            <a:noFill/>
          </a:ln>
        </p:spPr>
      </p:pic>
      <p:pic>
        <p:nvPicPr>
          <p:cNvPr descr="A close up of a crosshair&#10;&#10;AI-generated content may be incorrect." id="228" name="Google Shape;228;p34"/>
          <p:cNvPicPr preferRelativeResize="0"/>
          <p:nvPr/>
        </p:nvPicPr>
        <p:blipFill rotWithShape="1">
          <a:blip r:embed="rId13">
            <a:alphaModFix/>
          </a:blip>
          <a:srcRect b="0" l="0" r="0" t="0"/>
          <a:stretch/>
        </p:blipFill>
        <p:spPr>
          <a:xfrm>
            <a:off x="4689846" y="1404922"/>
            <a:ext cx="1673996" cy="1673996"/>
          </a:xfrm>
          <a:prstGeom prst="rect">
            <a:avLst/>
          </a:prstGeom>
          <a:noFill/>
          <a:ln>
            <a:noFill/>
          </a:ln>
        </p:spPr>
      </p:pic>
      <p:sp>
        <p:nvSpPr>
          <p:cNvPr id="229" name="Google Shape;229;p34"/>
          <p:cNvSpPr txBox="1"/>
          <p:nvPr/>
        </p:nvSpPr>
        <p:spPr>
          <a:xfrm>
            <a:off x="54452" y="3120569"/>
            <a:ext cx="9122400" cy="163200"/>
          </a:xfrm>
          <a:prstGeom prst="rect">
            <a:avLst/>
          </a:prstGeom>
          <a:noFill/>
          <a:ln>
            <a:noFill/>
          </a:ln>
        </p:spPr>
        <p:txBody>
          <a:bodyPr anchorCtr="0" anchor="t" bIns="4650" lIns="19950" spcFirstLastPara="1" rIns="19950" wrap="square" tIns="4650">
            <a:spAutoFit/>
          </a:bodyPr>
          <a:lstStyle/>
          <a:p>
            <a:pPr indent="0" lvl="0" marL="0" marR="0" rtl="0" algn="l">
              <a:spcBef>
                <a:spcPts val="0"/>
              </a:spcBef>
              <a:spcAft>
                <a:spcPts val="0"/>
              </a:spcAft>
              <a:buClr>
                <a:srgbClr val="660066"/>
              </a:buClr>
              <a:buSzPts val="1000"/>
              <a:buFont typeface="Arial"/>
              <a:buNone/>
            </a:pPr>
            <a:r>
              <a:rPr b="1" i="0" lang="en" sz="1000" u="none" cap="none" strike="noStrike">
                <a:solidFill>
                  <a:srgbClr val="660066"/>
                </a:solidFill>
                <a:latin typeface="EB Garamond"/>
                <a:ea typeface="EB Garamond"/>
                <a:cs typeface="EB Garamond"/>
                <a:sym typeface="EB Garamond"/>
              </a:rPr>
              <a:t>   PUNCH NFI 2025 06 03 03:04                  PUNCH WFI 2025 06 03 15:44                       ISEE-LOFAR G-level Skymap                    ISEE-LOFAR Velocity Skymap  </a:t>
            </a:r>
            <a:endParaRPr sz="300">
              <a:latin typeface="EB Garamond"/>
              <a:ea typeface="EB Garamond"/>
              <a:cs typeface="EB Garamond"/>
              <a:sym typeface="EB Garamond"/>
            </a:endParaRPr>
          </a:p>
        </p:txBody>
      </p:sp>
      <p:sp>
        <p:nvSpPr>
          <p:cNvPr id="230" name="Google Shape;230;p34"/>
          <p:cNvSpPr txBox="1"/>
          <p:nvPr/>
        </p:nvSpPr>
        <p:spPr>
          <a:xfrm>
            <a:off x="23648" y="4545610"/>
            <a:ext cx="9130200" cy="163200"/>
          </a:xfrm>
          <a:prstGeom prst="rect">
            <a:avLst/>
          </a:prstGeom>
          <a:noFill/>
          <a:ln>
            <a:noFill/>
          </a:ln>
        </p:spPr>
        <p:txBody>
          <a:bodyPr anchorCtr="0" anchor="t" bIns="4650" lIns="19950" spcFirstLastPara="1" rIns="19950" wrap="square" tIns="4650">
            <a:spAutoFit/>
          </a:bodyPr>
          <a:lstStyle/>
          <a:p>
            <a:pPr indent="0" lvl="0" marL="0" marR="0" rtl="0" algn="l">
              <a:spcBef>
                <a:spcPts val="0"/>
              </a:spcBef>
              <a:spcAft>
                <a:spcPts val="0"/>
              </a:spcAft>
              <a:buClr>
                <a:srgbClr val="660066"/>
              </a:buClr>
              <a:buSzPts val="1000"/>
              <a:buFont typeface="Arial"/>
              <a:buNone/>
            </a:pPr>
            <a:r>
              <a:rPr b="1" i="0" lang="en" sz="1000" u="none" cap="none" strike="noStrike">
                <a:solidFill>
                  <a:srgbClr val="660066"/>
                </a:solidFill>
                <a:latin typeface="EB Garamond"/>
                <a:ea typeface="EB Garamond"/>
                <a:cs typeface="EB Garamond"/>
                <a:sym typeface="EB Garamond"/>
              </a:rPr>
              <a:t>            ISEE-LOFAR time series with CME                                      WIPSS Np ecliptic &amp; meridional cuts                                     WIPSS V ecliptic &amp; meridional cuts</a:t>
            </a:r>
            <a:endParaRPr sz="300">
              <a:latin typeface="EB Garamond"/>
              <a:ea typeface="EB Garamond"/>
              <a:cs typeface="EB Garamond"/>
              <a:sym typeface="EB Garamond"/>
            </a:endParaRPr>
          </a:p>
        </p:txBody>
      </p:sp>
      <p:cxnSp>
        <p:nvCxnSpPr>
          <p:cNvPr id="231" name="Google Shape;231;p34"/>
          <p:cNvCxnSpPr/>
          <p:nvPr/>
        </p:nvCxnSpPr>
        <p:spPr>
          <a:xfrm>
            <a:off x="1232921" y="3801328"/>
            <a:ext cx="0" cy="213600"/>
          </a:xfrm>
          <a:prstGeom prst="straightConnector1">
            <a:avLst/>
          </a:prstGeom>
          <a:noFill/>
          <a:ln cap="flat" cmpd="sng" w="12475">
            <a:solidFill>
              <a:srgbClr val="FF0000"/>
            </a:solidFill>
            <a:prstDash val="solid"/>
            <a:round/>
            <a:headEnd len="sm" w="sm" type="none"/>
            <a:tailEnd len="med" w="med" type="stealth"/>
          </a:ln>
        </p:spPr>
      </p:cxnSp>
      <p:sp>
        <p:nvSpPr>
          <p:cNvPr id="232" name="Google Shape;232;p34"/>
          <p:cNvSpPr/>
          <p:nvPr/>
        </p:nvSpPr>
        <p:spPr>
          <a:xfrm>
            <a:off x="819420" y="3587082"/>
            <a:ext cx="786000" cy="214200"/>
          </a:xfrm>
          <a:prstGeom prst="rect">
            <a:avLst/>
          </a:prstGeom>
          <a:noFill/>
          <a:ln>
            <a:noFill/>
          </a:ln>
        </p:spPr>
        <p:txBody>
          <a:bodyPr anchorCtr="0" anchor="t" bIns="9975" lIns="19950" spcFirstLastPara="1" rIns="19950" wrap="square" tIns="9975">
            <a:noAutofit/>
          </a:bodyPr>
          <a:lstStyle/>
          <a:p>
            <a:pPr indent="0" lvl="0" marL="0" marR="0" rtl="0" algn="ctr">
              <a:spcBef>
                <a:spcPts val="0"/>
              </a:spcBef>
              <a:spcAft>
                <a:spcPts val="0"/>
              </a:spcAft>
              <a:buNone/>
            </a:pPr>
            <a:r>
              <a:rPr b="1" lang="en" sz="500">
                <a:solidFill>
                  <a:srgbClr val="FF0000"/>
                </a:solidFill>
                <a:latin typeface="Arial"/>
                <a:ea typeface="Arial"/>
                <a:cs typeface="Arial"/>
                <a:sym typeface="Arial"/>
              </a:rPr>
              <a:t>June 3 CME</a:t>
            </a:r>
            <a:endParaRPr sz="300"/>
          </a:p>
          <a:p>
            <a:pPr indent="0" lvl="0" marL="0" marR="0" rtl="0" algn="ctr">
              <a:spcBef>
                <a:spcPts val="0"/>
              </a:spcBef>
              <a:spcAft>
                <a:spcPts val="0"/>
              </a:spcAft>
              <a:buNone/>
            </a:pPr>
            <a:r>
              <a:rPr b="1" lang="en" sz="500">
                <a:solidFill>
                  <a:srgbClr val="FF0000"/>
                </a:solidFill>
                <a:latin typeface="Arial"/>
                <a:ea typeface="Arial"/>
                <a:cs typeface="Arial"/>
                <a:sym typeface="Arial"/>
              </a:rPr>
              <a:t>Earth Arrival</a:t>
            </a:r>
            <a:endParaRPr sz="300"/>
          </a:p>
          <a:p>
            <a:pPr indent="0" lvl="0" marL="0" marR="0" rtl="0" algn="ctr">
              <a:spcBef>
                <a:spcPts val="0"/>
              </a:spcBef>
              <a:spcAft>
                <a:spcPts val="0"/>
              </a:spcAft>
              <a:buNone/>
            </a:pPr>
            <a:r>
              <a:rPr b="1" lang="en" sz="500">
                <a:solidFill>
                  <a:srgbClr val="FF0000"/>
                </a:solidFill>
                <a:latin typeface="Arial"/>
                <a:ea typeface="Arial"/>
                <a:cs typeface="Arial"/>
                <a:sym typeface="Arial"/>
              </a:rPr>
              <a:t>2025/06/06 15 UT</a:t>
            </a:r>
            <a:endParaRPr sz="3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5"/>
          <p:cNvSpPr txBox="1"/>
          <p:nvPr>
            <p:ph type="title"/>
          </p:nvPr>
        </p:nvSpPr>
        <p:spPr>
          <a:xfrm>
            <a:off x="117431" y="0"/>
            <a:ext cx="8625000" cy="5025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Arial"/>
              <a:buNone/>
            </a:pPr>
            <a:r>
              <a:rPr lang="en" sz="2300">
                <a:latin typeface="EB Garamond"/>
                <a:ea typeface="EB Garamond"/>
                <a:cs typeface="EB Garamond"/>
                <a:sym typeface="EB Garamond"/>
              </a:rPr>
              <a:t>SIMPL pipeline for complex calibration – Dey+ (accepted in A&amp;A)</a:t>
            </a:r>
            <a:endParaRPr sz="2500">
              <a:latin typeface="EB Garamond"/>
              <a:ea typeface="EB Garamond"/>
              <a:cs typeface="EB Garamond"/>
              <a:sym typeface="EB Garamond"/>
            </a:endParaRPr>
          </a:p>
        </p:txBody>
      </p:sp>
      <p:sp>
        <p:nvSpPr>
          <p:cNvPr id="239" name="Google Shape;239;p35"/>
          <p:cNvSpPr txBox="1"/>
          <p:nvPr>
            <p:ph idx="1" type="body"/>
          </p:nvPr>
        </p:nvSpPr>
        <p:spPr>
          <a:xfrm>
            <a:off x="61064" y="594223"/>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Font typeface="EB Garamond"/>
              <a:buChar char="•"/>
            </a:pPr>
            <a:r>
              <a:rPr lang="en">
                <a:latin typeface="EB Garamond"/>
                <a:ea typeface="EB Garamond"/>
                <a:cs typeface="EB Garamond"/>
                <a:sym typeface="EB Garamond"/>
              </a:rPr>
              <a:t>SIMPL – Solar IMaging Pipeline for LOFAR</a:t>
            </a:r>
            <a:endParaRPr>
              <a:latin typeface="EB Garamond"/>
              <a:ea typeface="EB Garamond"/>
              <a:cs typeface="EB Garamond"/>
              <a:sym typeface="EB Garamond"/>
            </a:endParaRPr>
          </a:p>
          <a:p>
            <a:pPr indent="-177800" lvl="1" marL="520700" rtl="0" algn="l">
              <a:lnSpc>
                <a:spcPct val="90000"/>
              </a:lnSpc>
              <a:spcBef>
                <a:spcPts val="400"/>
              </a:spcBef>
              <a:spcAft>
                <a:spcPts val="0"/>
              </a:spcAft>
              <a:buClr>
                <a:schemeClr val="dk1"/>
              </a:buClr>
              <a:buSzPts val="1800"/>
              <a:buFont typeface="EB Garamond"/>
              <a:buChar char="•"/>
            </a:pPr>
            <a:r>
              <a:rPr lang="en">
                <a:latin typeface="EB Garamond"/>
                <a:ea typeface="EB Garamond"/>
                <a:cs typeface="EB Garamond"/>
                <a:sym typeface="EB Garamond"/>
              </a:rPr>
              <a:t>Careful calibration solution estimation</a:t>
            </a:r>
            <a:endParaRPr>
              <a:latin typeface="EB Garamond"/>
              <a:ea typeface="EB Garamond"/>
              <a:cs typeface="EB Garamond"/>
              <a:sym typeface="EB Garamond"/>
            </a:endParaRPr>
          </a:p>
          <a:p>
            <a:pPr indent="-177800" lvl="1" marL="520700" rtl="0" algn="l">
              <a:lnSpc>
                <a:spcPct val="90000"/>
              </a:lnSpc>
              <a:spcBef>
                <a:spcPts val="400"/>
              </a:spcBef>
              <a:spcAft>
                <a:spcPts val="0"/>
              </a:spcAft>
              <a:buClr>
                <a:schemeClr val="dk1"/>
              </a:buClr>
              <a:buSzPts val="1800"/>
              <a:buFont typeface="EB Garamond"/>
              <a:buChar char="•"/>
            </a:pPr>
            <a:r>
              <a:rPr lang="en">
                <a:latin typeface="EB Garamond"/>
                <a:ea typeface="EB Garamond"/>
                <a:cs typeface="EB Garamond"/>
                <a:sym typeface="EB Garamond"/>
              </a:rPr>
              <a:t>Self-calibration based</a:t>
            </a:r>
            <a:endParaRPr>
              <a:latin typeface="EB Garamond"/>
              <a:ea typeface="EB Garamond"/>
              <a:cs typeface="EB Garamond"/>
              <a:sym typeface="EB Garamond"/>
            </a:endParaRPr>
          </a:p>
          <a:p>
            <a:pPr indent="-177800" lvl="1" marL="520700" rtl="0" algn="l">
              <a:lnSpc>
                <a:spcPct val="90000"/>
              </a:lnSpc>
              <a:spcBef>
                <a:spcPts val="400"/>
              </a:spcBef>
              <a:spcAft>
                <a:spcPts val="0"/>
              </a:spcAft>
              <a:buClr>
                <a:schemeClr val="dk1"/>
              </a:buClr>
              <a:buSzPts val="1800"/>
              <a:buFont typeface="EB Garamond"/>
              <a:buChar char="•"/>
            </a:pPr>
            <a:r>
              <a:rPr lang="en">
                <a:latin typeface="EB Garamond"/>
                <a:ea typeface="EB Garamond"/>
                <a:cs typeface="EB Garamond"/>
                <a:sym typeface="EB Garamond"/>
              </a:rPr>
              <a:t>Flagger for solar data</a:t>
            </a:r>
            <a:endParaRPr>
              <a:latin typeface="EB Garamond"/>
              <a:ea typeface="EB Garamond"/>
              <a:cs typeface="EB Garamond"/>
              <a:sym typeface="EB Garamond"/>
            </a:endParaRPr>
          </a:p>
          <a:p>
            <a:pPr indent="-177800" lvl="1" marL="520700" rtl="0" algn="l">
              <a:lnSpc>
                <a:spcPct val="90000"/>
              </a:lnSpc>
              <a:spcBef>
                <a:spcPts val="400"/>
              </a:spcBef>
              <a:spcAft>
                <a:spcPts val="0"/>
              </a:spcAft>
              <a:buClr>
                <a:schemeClr val="dk1"/>
              </a:buClr>
              <a:buSzPts val="1800"/>
              <a:buFont typeface="EB Garamond"/>
              <a:buChar char="•"/>
            </a:pPr>
            <a:r>
              <a:rPr lang="en">
                <a:latin typeface="EB Garamond"/>
                <a:ea typeface="EB Garamond"/>
                <a:cs typeface="EB Garamond"/>
                <a:sym typeface="EB Garamond"/>
              </a:rPr>
              <a:t>Works for both HBA and LBA data</a:t>
            </a:r>
            <a:endParaRPr>
              <a:latin typeface="EB Garamond"/>
              <a:ea typeface="EB Garamond"/>
              <a:cs typeface="EB Garamond"/>
              <a:sym typeface="EB Garamond"/>
            </a:endParaRPr>
          </a:p>
          <a:p>
            <a:pPr indent="-152400" lvl="1" marL="520700" rtl="0" algn="l">
              <a:lnSpc>
                <a:spcPct val="90000"/>
              </a:lnSpc>
              <a:spcBef>
                <a:spcPts val="400"/>
              </a:spcBef>
              <a:spcAft>
                <a:spcPts val="0"/>
              </a:spcAft>
              <a:buSzPts val="1400"/>
              <a:buFont typeface="EB Garamond"/>
              <a:buChar char="•"/>
            </a:pPr>
            <a:r>
              <a:rPr lang="en">
                <a:latin typeface="EB Garamond"/>
                <a:ea typeface="EB Garamond"/>
                <a:cs typeface="EB Garamond"/>
                <a:sym typeface="EB Garamond"/>
              </a:rPr>
              <a:t>Significant improvement to Dynamic Range and image fidelity</a:t>
            </a:r>
            <a:endParaRPr>
              <a:latin typeface="EB Garamond"/>
              <a:ea typeface="EB Garamond"/>
              <a:cs typeface="EB Garamond"/>
              <a:sym typeface="EB Garamond"/>
            </a:endParaRPr>
          </a:p>
        </p:txBody>
      </p:sp>
      <p:grpSp>
        <p:nvGrpSpPr>
          <p:cNvPr id="240" name="Google Shape;240;p35"/>
          <p:cNvGrpSpPr/>
          <p:nvPr/>
        </p:nvGrpSpPr>
        <p:grpSpPr>
          <a:xfrm>
            <a:off x="6413762" y="594222"/>
            <a:ext cx="2730607" cy="4558227"/>
            <a:chOff x="8665449" y="857890"/>
            <a:chExt cx="3526550" cy="5886901"/>
          </a:xfrm>
        </p:grpSpPr>
        <p:pic>
          <p:nvPicPr>
            <p:cNvPr id="241" name="Google Shape;241;p35"/>
            <p:cNvPicPr preferRelativeResize="0"/>
            <p:nvPr/>
          </p:nvPicPr>
          <p:blipFill rotWithShape="1">
            <a:blip r:embed="rId3">
              <a:alphaModFix/>
            </a:blip>
            <a:srcRect b="0" l="0" r="0" t="0"/>
            <a:stretch/>
          </p:blipFill>
          <p:spPr>
            <a:xfrm>
              <a:off x="8665449" y="857890"/>
              <a:ext cx="3526550" cy="2943451"/>
            </a:xfrm>
            <a:prstGeom prst="rect">
              <a:avLst/>
            </a:prstGeom>
            <a:noFill/>
            <a:ln>
              <a:noFill/>
            </a:ln>
          </p:spPr>
        </p:pic>
        <p:pic>
          <p:nvPicPr>
            <p:cNvPr id="242" name="Google Shape;242;p35"/>
            <p:cNvPicPr preferRelativeResize="0"/>
            <p:nvPr/>
          </p:nvPicPr>
          <p:blipFill rotWithShape="1">
            <a:blip r:embed="rId4">
              <a:alphaModFix/>
            </a:blip>
            <a:srcRect b="0" l="0" r="0" t="0"/>
            <a:stretch/>
          </p:blipFill>
          <p:spPr>
            <a:xfrm>
              <a:off x="8665449" y="3801340"/>
              <a:ext cx="3526550" cy="2943451"/>
            </a:xfrm>
            <a:prstGeom prst="rect">
              <a:avLst/>
            </a:prstGeom>
            <a:noFill/>
            <a:ln>
              <a:noFill/>
            </a:ln>
          </p:spPr>
        </p:pic>
      </p:grpSp>
      <p:sp>
        <p:nvSpPr>
          <p:cNvPr id="243" name="Google Shape;243;p35"/>
          <p:cNvSpPr txBox="1"/>
          <p:nvPr/>
        </p:nvSpPr>
        <p:spPr>
          <a:xfrm>
            <a:off x="6902450" y="801384"/>
            <a:ext cx="17718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400" u="none" cap="none" strike="noStrike">
                <a:solidFill>
                  <a:schemeClr val="lt1"/>
                </a:solidFill>
                <a:latin typeface="Arial"/>
                <a:ea typeface="Arial"/>
                <a:cs typeface="Arial"/>
                <a:sym typeface="Arial"/>
              </a:rPr>
              <a:t>Calibrator soln. DR: 26</a:t>
            </a:r>
            <a:endParaRPr b="0" i="0" sz="1400" u="none" cap="none" strike="noStrike">
              <a:solidFill>
                <a:schemeClr val="dk1"/>
              </a:solidFill>
              <a:latin typeface="Arial"/>
              <a:ea typeface="Arial"/>
              <a:cs typeface="Arial"/>
              <a:sym typeface="Arial"/>
            </a:endParaRPr>
          </a:p>
        </p:txBody>
      </p:sp>
      <p:sp>
        <p:nvSpPr>
          <p:cNvPr id="244" name="Google Shape;244;p35"/>
          <p:cNvSpPr txBox="1"/>
          <p:nvPr/>
        </p:nvSpPr>
        <p:spPr>
          <a:xfrm>
            <a:off x="6826249" y="3051763"/>
            <a:ext cx="18480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400" u="none" cap="none" strike="noStrike">
                <a:solidFill>
                  <a:schemeClr val="lt1"/>
                </a:solidFill>
                <a:latin typeface="Arial"/>
                <a:ea typeface="Arial"/>
                <a:cs typeface="Arial"/>
                <a:sym typeface="Arial"/>
              </a:rPr>
              <a:t>SIMPL output. DR: ~500</a:t>
            </a:r>
            <a:endParaRPr b="0" i="0" sz="1400" u="none" cap="none" strike="noStrike">
              <a:solidFill>
                <a:schemeClr val="dk1"/>
              </a:solidFill>
              <a:latin typeface="Arial"/>
              <a:ea typeface="Arial"/>
              <a:cs typeface="Arial"/>
              <a:sym typeface="Arial"/>
            </a:endParaRPr>
          </a:p>
        </p:txBody>
      </p:sp>
      <p:pic>
        <p:nvPicPr>
          <p:cNvPr id="245" name="Google Shape;245;p35"/>
          <p:cNvPicPr preferRelativeResize="0"/>
          <p:nvPr/>
        </p:nvPicPr>
        <p:blipFill rotWithShape="1">
          <a:blip r:embed="rId5">
            <a:alphaModFix/>
          </a:blip>
          <a:srcRect b="-177" l="-230" r="230" t="1431"/>
          <a:stretch/>
        </p:blipFill>
        <p:spPr>
          <a:xfrm>
            <a:off x="3130550" y="2539593"/>
            <a:ext cx="2752217" cy="2513299"/>
          </a:xfrm>
          <a:prstGeom prst="rect">
            <a:avLst/>
          </a:prstGeom>
          <a:noFill/>
          <a:ln>
            <a:noFill/>
          </a:ln>
        </p:spPr>
      </p:pic>
      <p:sp>
        <p:nvSpPr>
          <p:cNvPr id="246" name="Google Shape;246;p35"/>
          <p:cNvSpPr txBox="1"/>
          <p:nvPr/>
        </p:nvSpPr>
        <p:spPr>
          <a:xfrm>
            <a:off x="4448831" y="2294756"/>
            <a:ext cx="1887600" cy="2847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247" name="Google Shape;247;p35"/>
          <p:cNvPicPr preferRelativeResize="0"/>
          <p:nvPr/>
        </p:nvPicPr>
        <p:blipFill rotWithShape="1">
          <a:blip r:embed="rId6">
            <a:alphaModFix/>
          </a:blip>
          <a:srcRect b="0" l="0" r="0" t="0"/>
          <a:stretch/>
        </p:blipFill>
        <p:spPr>
          <a:xfrm>
            <a:off x="673099" y="2539593"/>
            <a:ext cx="2457450" cy="2513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tyw pakietu Office">
  <a:themeElements>
    <a:clrScheme name="Pakiet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