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9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48"/>
  </p:normalViewPr>
  <p:slideViewPr>
    <p:cSldViewPr snapToGrid="0" snapToObjects="1">
      <p:cViewPr varScale="1">
        <p:scale>
          <a:sx n="112" d="100"/>
          <a:sy n="112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672740-31DA-9948-AA53-1C65593FB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2639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3406" y="373063"/>
            <a:ext cx="595964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D223DF54-B322-E34B-8485-D6C33E9F9E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22181" y="3243715"/>
            <a:ext cx="4559952" cy="2625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362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0172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40C1E3C9-96E4-A64D-8C34-0D31CA8608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570846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703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2282" y="661821"/>
            <a:ext cx="1126316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593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8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FD2D77-3304-3243-817E-52D774883E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9DBA22-0AC4-6546-B708-FFDE530A0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216" y="2300437"/>
            <a:ext cx="7842183" cy="193307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92848D-72A7-3C42-9B4B-81581DA1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17" y="4456497"/>
            <a:ext cx="7842183" cy="84943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B43029-B593-2A4D-8367-98B69E904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217" y="6098406"/>
            <a:ext cx="3048000" cy="6096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538FFA4-6136-C04A-AADA-BFF2D6A05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216" y="2058402"/>
            <a:ext cx="13716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0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ACC82B-D4C6-D74E-BF84-08A04799F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4328" y="6176963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8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01C39F-9A1D-9245-8E9B-ECBF6615B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742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&amp;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FA52D22-2C7F-8A4F-9371-D886D4F9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1356" y="6265863"/>
            <a:ext cx="2089150" cy="5207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F8E7338F-C68A-E545-B595-FE87808572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3003" y="6265863"/>
            <a:ext cx="2089150" cy="5207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ED712F41-0681-114A-B58D-7A71069B2B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64650" y="6265863"/>
            <a:ext cx="2089150" cy="5207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869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FE7290F-7A9B-7940-9783-0EF3B6639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78969-0D58-064C-82C0-0950D2E36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38425"/>
            <a:ext cx="3932237" cy="4030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51AE29-C9E4-CA4E-9A20-AFBF5ED9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ACE209-501B-F648-B150-D3A2F7AAE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766"/>
            <a:ext cx="10515600" cy="5890661"/>
          </a:xfrm>
        </p:spPr>
        <p:txBody>
          <a:bodyPr/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CE424C-A9ED-2649-B798-92A317C6B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8334859-DF52-7A45-B184-9F5CE7AC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7225"/>
            <a:ext cx="3932237" cy="17421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8D6382-D963-144E-9884-7EB5B940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3933825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490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04DE82-EF01-A248-A829-FAE1727E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987A07-622A-284A-8C4A-72FFCC54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216EA-D05C-A845-8433-69F940B67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400096-7D11-8A4B-B8D3-DE4FD6226202}" type="datetimeFigureOut">
              <a:rPr lang="nl-NL" smtClean="0"/>
              <a:pPr/>
              <a:t>25-09-2025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3F2132-A97F-FA42-85A2-1E9EFC263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DBBC8-CAA6-6B42-9774-B019857D4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30EBB9AC-9897-3140-8F57-A8F4AEA632E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9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57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B2E476-9352-D542-93BB-9188C6F14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216" y="2300437"/>
            <a:ext cx="8318434" cy="1933075"/>
          </a:xfrm>
        </p:spPr>
        <p:txBody>
          <a:bodyPr>
            <a:normAutofit/>
          </a:bodyPr>
          <a:lstStyle/>
          <a:p>
            <a:r>
              <a:rPr lang="en-GB" dirty="0"/>
              <a:t>Navigating the spectrum</a:t>
            </a:r>
            <a:endParaRPr lang="nl-NL" sz="3100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7A0ABEBE-D7D9-BA47-BF5B-9DE766736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Regulatory realities and RFI challenges for LOFAR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3C57E-9779-1FDF-DC3B-867B93A53732}"/>
              </a:ext>
            </a:extLst>
          </p:cNvPr>
          <p:cNvSpPr txBox="1"/>
          <p:nvPr/>
        </p:nvSpPr>
        <p:spPr>
          <a:xfrm>
            <a:off x="311216" y="5344246"/>
            <a:ext cx="3615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Emma van der Wateren</a:t>
            </a:r>
          </a:p>
        </p:txBody>
      </p:sp>
    </p:spTree>
    <p:extLst>
      <p:ext uri="{BB962C8B-B14F-4D97-AF65-F5344CB8AC3E}">
        <p14:creationId xmlns:p14="http://schemas.microsoft.com/office/powerpoint/2010/main" val="422271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6D9D9-8D00-1649-AA26-C4BCB3AD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 err="1"/>
              <a:t>Frequency</a:t>
            </a:r>
            <a:r>
              <a:rPr lang="nl-NL" dirty="0"/>
              <a:t> </a:t>
            </a:r>
            <a:r>
              <a:rPr lang="nl-NL" dirty="0" err="1"/>
              <a:t>allocations</a:t>
            </a:r>
            <a:endParaRPr lang="nl-NL" dirty="0"/>
          </a:p>
        </p:txBody>
      </p:sp>
      <p:pic>
        <p:nvPicPr>
          <p:cNvPr id="7" name="Picture 6" descr="A blue screen with colorful lines&#10;&#10;AI-generated content may be incorrect.">
            <a:extLst>
              <a:ext uri="{FF2B5EF4-FFF2-40B4-BE49-F238E27FC236}">
                <a16:creationId xmlns:a16="http://schemas.microsoft.com/office/drawing/2014/main" id="{AD17D083-EB3F-FF4A-B915-7568591C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47" y="1903751"/>
            <a:ext cx="11427287" cy="3942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01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A87C5-45F2-05BB-F587-C6FA54BC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F2856-AC14-81EC-CC10-58FBD45D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Regulatory landscape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626FB-A737-57DE-01B0-0F871DD87056}"/>
              </a:ext>
            </a:extLst>
          </p:cNvPr>
          <p:cNvSpPr txBox="1"/>
          <p:nvPr/>
        </p:nvSpPr>
        <p:spPr>
          <a:xfrm>
            <a:off x="1245871" y="1954530"/>
            <a:ext cx="62522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International Telecommunication Union (ITU) -&gt; Radio Regulations, World Radiocommunication Conference (WRC)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European Conference of Postal and Telecommunications Administrations (CEPT)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National regulators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23EFA9BB-9599-8EB1-00FB-CAA6AD0C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89" y="3180151"/>
            <a:ext cx="2215235" cy="22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on internationale des télécommunications — Wikipédia">
            <a:extLst>
              <a:ext uri="{FF2B5EF4-FFF2-40B4-BE49-F238E27FC236}">
                <a16:creationId xmlns:a16="http://schemas.microsoft.com/office/drawing/2014/main" id="{1C99E54D-BD7E-14A5-E490-5DDB850E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25" y="423946"/>
            <a:ext cx="2541328" cy="25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jksinspectie Digitale Infrastructuur (RDI) - YouTube">
            <a:extLst>
              <a:ext uri="{FF2B5EF4-FFF2-40B4-BE49-F238E27FC236}">
                <a16:creationId xmlns:a16="http://schemas.microsoft.com/office/drawing/2014/main" id="{DD505A92-2385-D5F2-7340-54C48990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27" y="4886792"/>
            <a:ext cx="1821305" cy="1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8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7C043-64C5-9687-6CAE-667E14650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3E321-B690-C3F2-CB83-78A17E51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Committee on Radio Astronomy Frequencies</a:t>
            </a:r>
            <a:br>
              <a:rPr lang="en-GB" dirty="0"/>
            </a:br>
            <a:r>
              <a:rPr lang="en-GB" dirty="0"/>
              <a:t>(</a:t>
            </a:r>
            <a:r>
              <a:rPr lang="nl-NL" dirty="0"/>
              <a:t>CRAF)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6AB5F-BD98-9D08-26B1-8BA3BD03EEF6}"/>
              </a:ext>
            </a:extLst>
          </p:cNvPr>
          <p:cNvSpPr txBox="1"/>
          <p:nvPr/>
        </p:nvSpPr>
        <p:spPr>
          <a:xfrm>
            <a:off x="1245871" y="1954530"/>
            <a:ext cx="6252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Represents European observatories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Technical and scientific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Discussions with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Diplomacy at all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1B6622-ACA6-F550-3C1F-8EB3FB87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30" y="1825992"/>
            <a:ext cx="38100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47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B910-21B9-17A0-B88B-A28F865A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B4F73-8B86-E43F-FE79-680D3B33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Windturbines</a:t>
            </a:r>
          </a:p>
        </p:txBody>
      </p:sp>
      <p:pic>
        <p:nvPicPr>
          <p:cNvPr id="4098" name="Picture 2" descr="Windpark De Drentse Monden en Oostermoer - Home">
            <a:extLst>
              <a:ext uri="{FF2B5EF4-FFF2-40B4-BE49-F238E27FC236}">
                <a16:creationId xmlns:a16="http://schemas.microsoft.com/office/drawing/2014/main" id="{FADC60AB-E4F2-A0EA-1487-112C4303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r="18860" b="1"/>
          <a:stretch>
            <a:fillRect/>
          </a:stretch>
        </p:blipFill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1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6BDE7-7D94-4055-7438-163AFFA89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B251D-11AE-217C-CD7D-3324BE02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 err="1"/>
              <a:t>Unintended</a:t>
            </a:r>
            <a:r>
              <a:rPr lang="nl-NL" dirty="0"/>
              <a:t> </a:t>
            </a:r>
            <a:r>
              <a:rPr lang="nl-NL" dirty="0" err="1"/>
              <a:t>Electromagnetic</a:t>
            </a:r>
            <a:r>
              <a:rPr lang="nl-NL" dirty="0"/>
              <a:t> </a:t>
            </a:r>
            <a:r>
              <a:rPr lang="nl-NL" dirty="0" err="1"/>
              <a:t>Radiation</a:t>
            </a:r>
            <a:r>
              <a:rPr lang="nl-NL" dirty="0"/>
              <a:t> (UEMR)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satellites</a:t>
            </a:r>
            <a:endParaRPr lang="nl-NL" dirty="0"/>
          </a:p>
        </p:txBody>
      </p:sp>
      <p:pic>
        <p:nvPicPr>
          <p:cNvPr id="5122" name="Picture 2" descr="No alternative text description for this image">
            <a:extLst>
              <a:ext uri="{FF2B5EF4-FFF2-40B4-BE49-F238E27FC236}">
                <a16:creationId xmlns:a16="http://schemas.microsoft.com/office/drawing/2014/main" id="{886C9752-C3F1-8189-7433-0867CC8EC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850" y="1854152"/>
            <a:ext cx="8500734" cy="47816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6926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24211-5603-25A2-8B05-7B2BD02B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18968-F8CA-81C7-68F8-5F8BEE24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UEMR LOFAR </a:t>
            </a:r>
            <a:r>
              <a:rPr lang="nl-NL" dirty="0" err="1"/>
              <a:t>measurements</a:t>
            </a:r>
            <a:endParaRPr lang="nl-NL" dirty="0"/>
          </a:p>
        </p:txBody>
      </p:sp>
      <p:pic>
        <p:nvPicPr>
          <p:cNvPr id="5" name="Picture 4" descr="A group of colorful lines&#10;&#10;AI-generated content may be incorrect.">
            <a:extLst>
              <a:ext uri="{FF2B5EF4-FFF2-40B4-BE49-F238E27FC236}">
                <a16:creationId xmlns:a16="http://schemas.microsoft.com/office/drawing/2014/main" id="{4763A65C-F0DF-3D88-84CB-74F06EEB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2394"/>
            <a:ext cx="9439327" cy="5298538"/>
          </a:xfrm>
          <a:prstGeom prst="rect">
            <a:avLst/>
          </a:prstGeom>
        </p:spPr>
      </p:pic>
      <p:pic>
        <p:nvPicPr>
          <p:cNvPr id="6" name="Picture 5" descr="A group of colorful lines&#10;&#10;AI-generated content may be incorrect.">
            <a:extLst>
              <a:ext uri="{FF2B5EF4-FFF2-40B4-BE49-F238E27FC236}">
                <a16:creationId xmlns:a16="http://schemas.microsoft.com/office/drawing/2014/main" id="{9F501EED-716F-96A2-407C-D5611789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18" y="1570892"/>
            <a:ext cx="9439327" cy="5298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E29BD-848C-5770-6A62-80B06CB9E916}"/>
              </a:ext>
            </a:extLst>
          </p:cNvPr>
          <p:cNvSpPr txBox="1"/>
          <p:nvPr/>
        </p:nvSpPr>
        <p:spPr>
          <a:xfrm>
            <a:off x="10277527" y="6246183"/>
            <a:ext cx="18329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Bassa et al (2024)</a:t>
            </a:r>
          </a:p>
        </p:txBody>
      </p:sp>
    </p:spTree>
    <p:extLst>
      <p:ext uri="{BB962C8B-B14F-4D97-AF65-F5344CB8AC3E}">
        <p14:creationId xmlns:p14="http://schemas.microsoft.com/office/powerpoint/2010/main" val="319397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60B07-9276-EA9E-5A1D-110202864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3C38BC1-3218-1BF9-8613-C5B570DEF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67" b="17667"/>
          <a:stretch>
            <a:fillRect/>
          </a:stretch>
        </p:blipFill>
        <p:spPr>
          <a:xfrm>
            <a:off x="2687901" y="0"/>
            <a:ext cx="7233339" cy="68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4496-89A2-0DCD-B371-54288BAB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A60564CB-AF18-00D7-DB97-D4BA812F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888"/>
            <a:ext cx="6170340" cy="575622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D63481-165D-3ECB-0D56-F0401E30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64" y="674557"/>
            <a:ext cx="6143636" cy="56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5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87</Words>
  <Application>Microsoft Macintosh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Source Sans Pro</vt:lpstr>
      <vt:lpstr>Kantoorthema</vt:lpstr>
      <vt:lpstr>Navigating the spectrum</vt:lpstr>
      <vt:lpstr>Frequency allocations</vt:lpstr>
      <vt:lpstr>Regulatory landscape</vt:lpstr>
      <vt:lpstr>Committee on Radio Astronomy Frequencies (CRAF)</vt:lpstr>
      <vt:lpstr>Windturbines</vt:lpstr>
      <vt:lpstr>Unintended Electromagnetic Radiation (UEMR) from satellites</vt:lpstr>
      <vt:lpstr>UEMR LOFAR measurements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Roy van der Werp</dc:creator>
  <cp:lastModifiedBy>Emma van der Wateren</cp:lastModifiedBy>
  <cp:revision>8</cp:revision>
  <dcterms:created xsi:type="dcterms:W3CDTF">2018-07-23T10:35:15Z</dcterms:created>
  <dcterms:modified xsi:type="dcterms:W3CDTF">2025-09-25T12:00:35Z</dcterms:modified>
</cp:coreProperties>
</file>