
<file path=[Content_Types].xml><?xml version="1.0" encoding="utf-8"?>
<Types xmlns="http://schemas.openxmlformats.org/package/2006/content-types">
  <Default Extension="gif" ContentType="image/gif"/>
  <Default Extension="jpeg" ContentType="image/jpeg"/>
  <Default Extension="mp4" ContentType="video/mp4"/>
  <Default Extension="mpg" ContentType="vide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4" r:id="rId3"/>
    <p:sldMasterId id="2147483657" r:id="rId4"/>
    <p:sldMasterId id="2147483660" r:id="rId5"/>
    <p:sldMasterId id="2147483664"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x="10080625" cy="5670550"/>
  <p:notesSz cx="7559675" cy="10691813"/>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674"/>
  </p:normalViewPr>
  <p:slideViewPr>
    <p:cSldViewPr snapToGrid="0">
      <p:cViewPr varScale="1">
        <p:scale>
          <a:sx n="150" d="100"/>
          <a:sy n="150" d="100"/>
        </p:scale>
        <p:origin x="6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endParaRPr lang="en-GB" sz="3200" b="0" u="none" strike="noStrike">
              <a:solidFill>
                <a:srgbClr val="000000"/>
              </a:solidFill>
              <a:effectLst/>
              <a:uFillTx/>
              <a:latin typeface="Arial"/>
            </a:endParaRPr>
          </a:p>
        </p:txBody>
      </p:sp>
      <p:sp>
        <p:nvSpPr>
          <p:cNvPr id="15" name="PlaceHolder 2"/>
          <p:cNvSpPr>
            <a:spLocks noGrp="1"/>
          </p:cNvSpPr>
          <p:nvPr>
            <p:ph/>
          </p:nvPr>
        </p:nvSpPr>
        <p:spPr>
          <a:xfrm>
            <a:off x="176040" y="1042200"/>
            <a:ext cx="9717480" cy="4109760"/>
          </a:xfrm>
          <a:prstGeom prst="rect">
            <a:avLst/>
          </a:prstGeom>
          <a:noFill/>
          <a:ln w="0">
            <a:noFill/>
          </a:ln>
        </p:spPr>
        <p:txBody>
          <a:bodyPr lIns="0" tIns="0" rIns="0" bIns="0" anchor="t">
            <a:normAutofit/>
          </a:bodyPr>
          <a:lstStyle/>
          <a:p>
            <a:pPr indent="0">
              <a:spcBef>
                <a:spcPts val="1417"/>
              </a:spcBef>
              <a:buNone/>
            </a:pPr>
            <a:endParaRPr lang="en-GB" sz="3200" b="0" u="none" strike="noStrike">
              <a:solidFill>
                <a:srgbClr val="000000"/>
              </a:solidFill>
              <a:effectLst/>
              <a:uFillTx/>
              <a:latin typeface="Arial"/>
            </a:endParaRPr>
          </a:p>
        </p:txBody>
      </p:sp>
      <p:sp>
        <p:nvSpPr>
          <p:cNvPr id="4" name="PlaceHolder 3"/>
          <p:cNvSpPr>
            <a:spLocks noGrp="1"/>
          </p:cNvSpPr>
          <p:nvPr>
            <p:ph type="sldNum" idx="1"/>
          </p:nvPr>
        </p:nvSpPr>
        <p:spPr/>
        <p:txBody>
          <a:bodyPr/>
          <a:lstStyle/>
          <a:p>
            <a:fld id="{D8A564F4-1257-4F4D-B41B-029C9FDEA068}"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Default 2">
    <p:spTree>
      <p:nvGrpSpPr>
        <p:cNvPr id="1" name=""/>
        <p:cNvGrpSpPr/>
        <p:nvPr/>
      </p:nvGrpSpPr>
      <p:grpSpPr>
        <a:xfrm>
          <a:off x="0" y="0"/>
          <a:ext cx="0" cy="0"/>
          <a:chOff x="0" y="0"/>
          <a:chExt cx="0" cy="0"/>
        </a:xfrm>
      </p:grpSpPr>
      <p:sp>
        <p:nvSpPr>
          <p:cNvPr id="2" name="PlaceHolder 1"/>
          <p:cNvSpPr>
            <a:spLocks noGrp="1"/>
          </p:cNvSpPr>
          <p:nvPr>
            <p:ph type="sldNum" idx="5"/>
          </p:nvPr>
        </p:nvSpPr>
        <p:spPr/>
        <p:txBody>
          <a:bodyPr/>
          <a:lstStyle/>
          <a:p>
            <a:fld id="{1B280CC3-E8DB-4786-AAB2-013A8373F7CA}"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Default 2">
    <p:spTree>
      <p:nvGrpSpPr>
        <p:cNvPr id="1" name=""/>
        <p:cNvGrpSpPr/>
        <p:nvPr/>
      </p:nvGrpSpPr>
      <p:grpSpPr>
        <a:xfrm>
          <a:off x="0" y="0"/>
          <a:ext cx="0" cy="0"/>
          <a:chOff x="0" y="0"/>
          <a:chExt cx="0" cy="0"/>
        </a:xfrm>
      </p:grpSpPr>
      <p:sp>
        <p:nvSpPr>
          <p:cNvPr id="57"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endParaRPr lang="en-GB" sz="3200" b="0" u="none" strike="noStrike">
              <a:solidFill>
                <a:srgbClr val="000000"/>
              </a:solidFill>
              <a:effectLst/>
              <a:uFillTx/>
              <a:latin typeface="Arial"/>
            </a:endParaRPr>
          </a:p>
        </p:txBody>
      </p:sp>
      <p:sp>
        <p:nvSpPr>
          <p:cNvPr id="58" name="PlaceHolder 2"/>
          <p:cNvSpPr>
            <a:spLocks noGrp="1"/>
          </p:cNvSpPr>
          <p:nvPr>
            <p:ph/>
          </p:nvPr>
        </p:nvSpPr>
        <p:spPr>
          <a:xfrm>
            <a:off x="176040" y="1042200"/>
            <a:ext cx="9717480" cy="4109760"/>
          </a:xfrm>
          <a:prstGeom prst="rect">
            <a:avLst/>
          </a:prstGeom>
          <a:noFill/>
          <a:ln w="0">
            <a:noFill/>
          </a:ln>
        </p:spPr>
        <p:txBody>
          <a:bodyPr lIns="0" tIns="0" rIns="0" bIns="0" anchor="t">
            <a:normAutofit/>
          </a:bodyPr>
          <a:lstStyle/>
          <a:p>
            <a:pPr indent="0">
              <a:spcBef>
                <a:spcPts val="1417"/>
              </a:spcBef>
              <a:buNone/>
            </a:pPr>
            <a:endParaRPr lang="en-GB" sz="3200" b="0" u="none" strike="noStrike">
              <a:solidFill>
                <a:srgbClr val="000000"/>
              </a:solidFill>
              <a:effectLst/>
              <a:uFillTx/>
              <a:latin typeface="Arial"/>
            </a:endParaRPr>
          </a:p>
        </p:txBody>
      </p:sp>
      <p:sp>
        <p:nvSpPr>
          <p:cNvPr id="4" name="PlaceHolder 3"/>
          <p:cNvSpPr>
            <a:spLocks noGrp="1"/>
          </p:cNvSpPr>
          <p:nvPr>
            <p:ph type="sldNum" idx="5"/>
          </p:nvPr>
        </p:nvSpPr>
        <p:spPr/>
        <p:txBody>
          <a:bodyPr/>
          <a:lstStyle/>
          <a:p>
            <a:fld id="{7D60323F-DBE8-4B50-B661-3E77A5A444E2}"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Default">
    <p:spTree>
      <p:nvGrpSpPr>
        <p:cNvPr id="1" name=""/>
        <p:cNvGrpSpPr/>
        <p:nvPr/>
      </p:nvGrpSpPr>
      <p:grpSpPr>
        <a:xfrm>
          <a:off x="0" y="0"/>
          <a:ext cx="0" cy="0"/>
          <a:chOff x="0" y="0"/>
          <a:chExt cx="0" cy="0"/>
        </a:xfrm>
      </p:grpSpPr>
      <p:sp>
        <p:nvSpPr>
          <p:cNvPr id="30"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endParaRPr lang="en-GB" sz="3200" b="0" u="none" strike="noStrike">
              <a:solidFill>
                <a:srgbClr val="000000"/>
              </a:solidFill>
              <a:effectLst/>
              <a:uFillTx/>
              <a:latin typeface="Arial"/>
            </a:endParaRPr>
          </a:p>
        </p:txBody>
      </p:sp>
      <p:sp>
        <p:nvSpPr>
          <p:cNvPr id="31" name="PlaceHolder 2"/>
          <p:cNvSpPr>
            <a:spLocks noGrp="1"/>
          </p:cNvSpPr>
          <p:nvPr>
            <p:ph/>
          </p:nvPr>
        </p:nvSpPr>
        <p:spPr>
          <a:xfrm>
            <a:off x="176040" y="1042200"/>
            <a:ext cx="9717480" cy="4109760"/>
          </a:xfrm>
          <a:prstGeom prst="rect">
            <a:avLst/>
          </a:prstGeom>
          <a:noFill/>
          <a:ln w="0">
            <a:noFill/>
          </a:ln>
        </p:spPr>
        <p:txBody>
          <a:bodyPr lIns="0" tIns="0" rIns="0" bIns="0" anchor="t">
            <a:normAutofit/>
          </a:bodyPr>
          <a:lstStyle/>
          <a:p>
            <a:pPr indent="0">
              <a:spcBef>
                <a:spcPts val="1417"/>
              </a:spcBef>
              <a:buNone/>
            </a:pPr>
            <a:endParaRPr lang="en-GB" sz="3200" b="0" u="none" strike="noStrike">
              <a:solidFill>
                <a:srgbClr val="000000"/>
              </a:solidFill>
              <a:effectLst/>
              <a:uFillTx/>
              <a:latin typeface="Arial"/>
            </a:endParaRPr>
          </a:p>
        </p:txBody>
      </p:sp>
      <p:sp>
        <p:nvSpPr>
          <p:cNvPr id="4" name="PlaceHolder 3"/>
          <p:cNvSpPr>
            <a:spLocks noGrp="1"/>
          </p:cNvSpPr>
          <p:nvPr>
            <p:ph type="sldNum" idx="2"/>
          </p:nvPr>
        </p:nvSpPr>
        <p:spPr/>
        <p:txBody>
          <a:bodyPr/>
          <a:lstStyle/>
          <a:p>
            <a:fld id="{BD7BE40F-BF0B-4BD6-B757-58D7F695699D}"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Default">
    <p:spTree>
      <p:nvGrpSpPr>
        <p:cNvPr id="1" name=""/>
        <p:cNvGrpSpPr/>
        <p:nvPr/>
      </p:nvGrpSpPr>
      <p:grpSpPr>
        <a:xfrm>
          <a:off x="0" y="0"/>
          <a:ext cx="0" cy="0"/>
          <a:chOff x="0" y="0"/>
          <a:chExt cx="0" cy="0"/>
        </a:xfrm>
      </p:grpSpPr>
      <p:sp>
        <p:nvSpPr>
          <p:cNvPr id="32"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endParaRPr lang="en-GB" sz="3200" b="0" u="none" strike="noStrike">
              <a:solidFill>
                <a:srgbClr val="000000"/>
              </a:solidFill>
              <a:effectLst/>
              <a:uFillTx/>
              <a:latin typeface="Arial"/>
            </a:endParaRPr>
          </a:p>
        </p:txBody>
      </p:sp>
      <p:sp>
        <p:nvSpPr>
          <p:cNvPr id="3" name="PlaceHolder 2"/>
          <p:cNvSpPr>
            <a:spLocks noGrp="1"/>
          </p:cNvSpPr>
          <p:nvPr>
            <p:ph type="sldNum" idx="2"/>
          </p:nvPr>
        </p:nvSpPr>
        <p:spPr/>
        <p:txBody>
          <a:bodyPr/>
          <a:lstStyle/>
          <a:p>
            <a:fld id="{60347B8A-7946-4C49-81FD-4C67F3654A4F}"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efault">
    <p:spTree>
      <p:nvGrpSpPr>
        <p:cNvPr id="1" name=""/>
        <p:cNvGrpSpPr/>
        <p:nvPr/>
      </p:nvGrpSpPr>
      <p:grpSpPr>
        <a:xfrm>
          <a:off x="0" y="0"/>
          <a:ext cx="0" cy="0"/>
          <a:chOff x="0" y="0"/>
          <a:chExt cx="0" cy="0"/>
        </a:xfrm>
      </p:grpSpPr>
      <p:sp>
        <p:nvSpPr>
          <p:cNvPr id="33"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endParaRPr lang="en-GB" sz="3200" b="0" u="none" strike="noStrike">
              <a:solidFill>
                <a:srgbClr val="000000"/>
              </a:solidFill>
              <a:effectLst/>
              <a:uFillTx/>
              <a:latin typeface="Arial"/>
            </a:endParaRPr>
          </a:p>
        </p:txBody>
      </p:sp>
      <p:sp>
        <p:nvSpPr>
          <p:cNvPr id="34" name="PlaceHolder 2"/>
          <p:cNvSpPr>
            <a:spLocks noGrp="1"/>
          </p:cNvSpPr>
          <p:nvPr>
            <p:ph type="subTitle"/>
          </p:nvPr>
        </p:nvSpPr>
        <p:spPr>
          <a:xfrm>
            <a:off x="176040" y="1042200"/>
            <a:ext cx="9717480" cy="4109760"/>
          </a:xfrm>
          <a:prstGeom prst="rect">
            <a:avLst/>
          </a:prstGeom>
          <a:noFill/>
          <a:ln w="0">
            <a:noFill/>
          </a:ln>
        </p:spPr>
        <p:txBody>
          <a:bodyPr lIns="0" tIns="0" rIns="0" bIns="0" anchor="ctr">
            <a:spAutoFit/>
          </a:bodyPr>
          <a:lstStyle/>
          <a:p>
            <a:pPr indent="0" algn="ctr">
              <a:buNone/>
            </a:pPr>
            <a:endParaRPr lang="en-GB" sz="3200" b="0" u="none" strike="noStrike">
              <a:solidFill>
                <a:srgbClr val="000000"/>
              </a:solidFill>
              <a:effectLst/>
              <a:uFillTx/>
              <a:latin typeface="Arial"/>
            </a:endParaRPr>
          </a:p>
        </p:txBody>
      </p:sp>
      <p:sp>
        <p:nvSpPr>
          <p:cNvPr id="4" name="PlaceHolder 3"/>
          <p:cNvSpPr>
            <a:spLocks noGrp="1"/>
          </p:cNvSpPr>
          <p:nvPr>
            <p:ph type="sldNum" idx="2"/>
          </p:nvPr>
        </p:nvSpPr>
        <p:spPr/>
        <p:txBody>
          <a:bodyPr/>
          <a:lstStyle/>
          <a:p>
            <a:fld id="{6B4A15DD-2103-46AD-B7F4-7474F6EC48C9}"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itle and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endParaRPr lang="en-GB" sz="3200" b="0" u="none" strike="noStrike">
              <a:solidFill>
                <a:srgbClr val="000000"/>
              </a:solidFill>
              <a:effectLst/>
              <a:uFillTx/>
              <a:latin typeface="Arial"/>
            </a:endParaRPr>
          </a:p>
        </p:txBody>
      </p:sp>
      <p:sp>
        <p:nvSpPr>
          <p:cNvPr id="41" name="PlaceHolder 2"/>
          <p:cNvSpPr>
            <a:spLocks noGrp="1"/>
          </p:cNvSpPr>
          <p:nvPr>
            <p:ph/>
          </p:nvPr>
        </p:nvSpPr>
        <p:spPr>
          <a:xfrm>
            <a:off x="176040" y="1042200"/>
            <a:ext cx="9717480" cy="4109760"/>
          </a:xfrm>
          <a:prstGeom prst="rect">
            <a:avLst/>
          </a:prstGeom>
          <a:noFill/>
          <a:ln w="0">
            <a:noFill/>
          </a:ln>
        </p:spPr>
        <p:txBody>
          <a:bodyPr lIns="0" tIns="0" rIns="0" bIns="0" anchor="t">
            <a:normAutofit/>
          </a:bodyPr>
          <a:lstStyle/>
          <a:p>
            <a:pPr indent="0">
              <a:spcBef>
                <a:spcPts val="1417"/>
              </a:spcBef>
              <a:buNone/>
            </a:pPr>
            <a:endParaRPr lang="en-GB" sz="3200" b="0" u="none" strike="noStrike">
              <a:solidFill>
                <a:srgbClr val="000000"/>
              </a:solidFill>
              <a:effectLst/>
              <a:uFillTx/>
              <a:latin typeface="Arial"/>
            </a:endParaRPr>
          </a:p>
        </p:txBody>
      </p:sp>
      <p:sp>
        <p:nvSpPr>
          <p:cNvPr id="4" name="PlaceHolder 3"/>
          <p:cNvSpPr>
            <a:spLocks noGrp="1"/>
          </p:cNvSpPr>
          <p:nvPr>
            <p:ph type="sldNum" idx="3"/>
          </p:nvPr>
        </p:nvSpPr>
        <p:spPr/>
        <p:txBody>
          <a:bodyPr/>
          <a:lstStyle/>
          <a:p>
            <a:fld id="{2A003FB3-5749-44B6-A817-74D557C8F1A1}"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itle and Content">
    <p:spTree>
      <p:nvGrpSpPr>
        <p:cNvPr id="1" name=""/>
        <p:cNvGrpSpPr/>
        <p:nvPr/>
      </p:nvGrpSpPr>
      <p:grpSpPr>
        <a:xfrm>
          <a:off x="0" y="0"/>
          <a:ext cx="0" cy="0"/>
          <a:chOff x="0" y="0"/>
          <a:chExt cx="0" cy="0"/>
        </a:xfrm>
      </p:grpSpPr>
      <p:sp>
        <p:nvSpPr>
          <p:cNvPr id="2" name="PlaceHolder 1"/>
          <p:cNvSpPr>
            <a:spLocks noGrp="1"/>
          </p:cNvSpPr>
          <p:nvPr>
            <p:ph type="sldNum" idx="3"/>
          </p:nvPr>
        </p:nvSpPr>
        <p:spPr/>
        <p:txBody>
          <a:bodyPr/>
          <a:lstStyle/>
          <a:p>
            <a:fld id="{529E4A4A-B4F3-4E35-B3FD-AE49C6F15E84}"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Default 1">
    <p:spTree>
      <p:nvGrpSpPr>
        <p:cNvPr id="1" name=""/>
        <p:cNvGrpSpPr/>
        <p:nvPr/>
      </p:nvGrpSpPr>
      <p:grpSpPr>
        <a:xfrm>
          <a:off x="0" y="0"/>
          <a:ext cx="0" cy="0"/>
          <a:chOff x="0" y="0"/>
          <a:chExt cx="0" cy="0"/>
        </a:xfrm>
      </p:grpSpPr>
      <p:sp>
        <p:nvSpPr>
          <p:cNvPr id="47"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endParaRPr lang="en-GB" sz="3200" b="0" u="none" strike="noStrike">
              <a:solidFill>
                <a:srgbClr val="000000"/>
              </a:solidFill>
              <a:effectLst/>
              <a:uFillTx/>
              <a:latin typeface="Arial"/>
            </a:endParaRPr>
          </a:p>
        </p:txBody>
      </p:sp>
      <p:sp>
        <p:nvSpPr>
          <p:cNvPr id="48" name="PlaceHolder 2"/>
          <p:cNvSpPr>
            <a:spLocks noGrp="1"/>
          </p:cNvSpPr>
          <p:nvPr>
            <p:ph/>
          </p:nvPr>
        </p:nvSpPr>
        <p:spPr>
          <a:xfrm>
            <a:off x="176040" y="1042200"/>
            <a:ext cx="9717480" cy="4109760"/>
          </a:xfrm>
          <a:prstGeom prst="rect">
            <a:avLst/>
          </a:prstGeom>
          <a:noFill/>
          <a:ln w="0">
            <a:noFill/>
          </a:ln>
        </p:spPr>
        <p:txBody>
          <a:bodyPr lIns="0" tIns="0" rIns="0" bIns="0" anchor="t">
            <a:normAutofit/>
          </a:bodyPr>
          <a:lstStyle/>
          <a:p>
            <a:pPr indent="0">
              <a:spcBef>
                <a:spcPts val="1417"/>
              </a:spcBef>
              <a:buNone/>
            </a:pPr>
            <a:endParaRPr lang="en-GB" sz="3200" b="0" u="none" strike="noStrike">
              <a:solidFill>
                <a:srgbClr val="000000"/>
              </a:solidFill>
              <a:effectLst/>
              <a:uFillTx/>
              <a:latin typeface="Arial"/>
            </a:endParaRPr>
          </a:p>
        </p:txBody>
      </p:sp>
      <p:sp>
        <p:nvSpPr>
          <p:cNvPr id="4" name="PlaceHolder 3"/>
          <p:cNvSpPr>
            <a:spLocks noGrp="1"/>
          </p:cNvSpPr>
          <p:nvPr>
            <p:ph type="sldNum" idx="4"/>
          </p:nvPr>
        </p:nvSpPr>
        <p:spPr/>
        <p:txBody>
          <a:bodyPr/>
          <a:lstStyle/>
          <a:p>
            <a:fld id="{93CD1228-4F3F-45CD-AD34-13A21AA010C4}"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efault 1">
    <p:spTree>
      <p:nvGrpSpPr>
        <p:cNvPr id="1" name=""/>
        <p:cNvGrpSpPr/>
        <p:nvPr/>
      </p:nvGrpSpPr>
      <p:grpSpPr>
        <a:xfrm>
          <a:off x="0" y="0"/>
          <a:ext cx="0" cy="0"/>
          <a:chOff x="0" y="0"/>
          <a:chExt cx="0" cy="0"/>
        </a:xfrm>
      </p:grpSpPr>
      <p:sp>
        <p:nvSpPr>
          <p:cNvPr id="49"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endParaRPr lang="en-GB" sz="3200" b="0" u="none" strike="noStrike">
              <a:solidFill>
                <a:srgbClr val="000000"/>
              </a:solidFill>
              <a:effectLst/>
              <a:uFillTx/>
              <a:latin typeface="Arial"/>
            </a:endParaRPr>
          </a:p>
        </p:txBody>
      </p:sp>
      <p:sp>
        <p:nvSpPr>
          <p:cNvPr id="50" name="PlaceHolder 2"/>
          <p:cNvSpPr>
            <a:spLocks noGrp="1"/>
          </p:cNvSpPr>
          <p:nvPr>
            <p:ph type="subTitle"/>
          </p:nvPr>
        </p:nvSpPr>
        <p:spPr>
          <a:xfrm>
            <a:off x="176040" y="1042200"/>
            <a:ext cx="9717480" cy="4109760"/>
          </a:xfrm>
          <a:prstGeom prst="rect">
            <a:avLst/>
          </a:prstGeom>
          <a:noFill/>
          <a:ln w="0">
            <a:noFill/>
          </a:ln>
        </p:spPr>
        <p:txBody>
          <a:bodyPr lIns="0" tIns="0" rIns="0" bIns="0" anchor="ctr">
            <a:spAutoFit/>
          </a:bodyPr>
          <a:lstStyle/>
          <a:p>
            <a:pPr indent="0" algn="ctr">
              <a:buNone/>
            </a:pPr>
            <a:endParaRPr lang="en-GB" sz="3200" b="0" u="none" strike="noStrike">
              <a:solidFill>
                <a:srgbClr val="000000"/>
              </a:solidFill>
              <a:effectLst/>
              <a:uFillTx/>
              <a:latin typeface="Arial"/>
            </a:endParaRPr>
          </a:p>
        </p:txBody>
      </p:sp>
      <p:sp>
        <p:nvSpPr>
          <p:cNvPr id="4" name="PlaceHolder 3"/>
          <p:cNvSpPr>
            <a:spLocks noGrp="1"/>
          </p:cNvSpPr>
          <p:nvPr>
            <p:ph type="sldNum" idx="4"/>
          </p:nvPr>
        </p:nvSpPr>
        <p:spPr/>
        <p:txBody>
          <a:bodyPr/>
          <a:lstStyle/>
          <a:p>
            <a:fld id="{6EBB6283-85FB-46B7-A829-0A6ED16A7752}"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Default 2">
    <p:spTree>
      <p:nvGrpSpPr>
        <p:cNvPr id="1" name=""/>
        <p:cNvGrpSpPr/>
        <p:nvPr/>
      </p:nvGrpSpPr>
      <p:grpSpPr>
        <a:xfrm>
          <a:off x="0" y="0"/>
          <a:ext cx="0" cy="0"/>
          <a:chOff x="0" y="0"/>
          <a:chExt cx="0" cy="0"/>
        </a:xfrm>
      </p:grpSpPr>
      <p:sp>
        <p:nvSpPr>
          <p:cNvPr id="56"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endParaRPr lang="en-GB" sz="3200" b="0" u="none" strike="noStrike">
              <a:solidFill>
                <a:srgbClr val="000000"/>
              </a:solidFill>
              <a:effectLst/>
              <a:uFillTx/>
              <a:latin typeface="Arial"/>
            </a:endParaRPr>
          </a:p>
        </p:txBody>
      </p:sp>
      <p:sp>
        <p:nvSpPr>
          <p:cNvPr id="3" name="PlaceHolder 2"/>
          <p:cNvSpPr>
            <a:spLocks noGrp="1"/>
          </p:cNvSpPr>
          <p:nvPr>
            <p:ph type="sldNum" idx="5"/>
          </p:nvPr>
        </p:nvSpPr>
        <p:spPr/>
        <p:txBody>
          <a:bodyPr/>
          <a:lstStyle/>
          <a:p>
            <a:fld id="{29992804-962B-4A8C-82DA-310AD160B2E2}"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wmf"/><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4.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wmf"/><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theme" Target="../theme/theme2.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4" name="Straight Connector 5"/>
          <p:cNvCxnSpPr/>
          <p:nvPr/>
        </p:nvCxnSpPr>
        <p:spPr>
          <a:xfrm flipV="1">
            <a:off x="0" y="866160"/>
            <a:ext cx="10077840" cy="24480"/>
          </a:xfrm>
          <a:prstGeom prst="straightConnector1">
            <a:avLst/>
          </a:prstGeom>
          <a:ln w="158760">
            <a:solidFill>
              <a:srgbClr val="002060">
                <a:alpha val="75000"/>
              </a:srgbClr>
            </a:solidFill>
            <a:miter/>
          </a:ln>
        </p:spPr>
      </p:cxnSp>
      <p:pic>
        <p:nvPicPr>
          <p:cNvPr id="15" name="Picture 4" descr="A logo with a sun and blue cone&#10;&#10;Description automatically generated"/>
          <p:cNvPicPr/>
          <p:nvPr/>
        </p:nvPicPr>
        <p:blipFill>
          <a:blip r:embed="rId3"/>
          <a:stretch/>
        </p:blipFill>
        <p:spPr>
          <a:xfrm>
            <a:off x="8640000" y="0"/>
            <a:ext cx="1439280" cy="664560"/>
          </a:xfrm>
          <a:prstGeom prst="rect">
            <a:avLst/>
          </a:prstGeom>
          <a:noFill/>
          <a:ln w="0">
            <a:noFill/>
          </a:ln>
        </p:spPr>
      </p:pic>
      <p:sp>
        <p:nvSpPr>
          <p:cNvPr id="2" name="TextBox 10"/>
          <p:cNvSpPr/>
          <p:nvPr/>
        </p:nvSpPr>
        <p:spPr>
          <a:xfrm>
            <a:off x="0" y="360"/>
            <a:ext cx="1819440" cy="27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1200" b="0" u="none" strike="noStrike">
                <a:solidFill>
                  <a:schemeClr val="dk1"/>
                </a:solidFill>
                <a:effectLst/>
                <a:uFillTx/>
                <a:latin typeface="Times New Roman"/>
                <a:ea typeface="DejaVu Sans"/>
              </a:rPr>
              <a:t>© 2025 RISER Project</a:t>
            </a:r>
            <a:endParaRPr lang="en-GB" sz="1200" b="0" u="none" strike="noStrike">
              <a:solidFill>
                <a:srgbClr val="000000"/>
              </a:solidFill>
              <a:effectLst/>
              <a:uFillTx/>
              <a:latin typeface="Arial"/>
            </a:endParaRPr>
          </a:p>
        </p:txBody>
      </p:sp>
      <p:pic>
        <p:nvPicPr>
          <p:cNvPr id="3" name="Picture 6"/>
          <p:cNvPicPr/>
          <p:nvPr/>
        </p:nvPicPr>
        <p:blipFill>
          <a:blip r:embed="rId4"/>
          <a:stretch/>
        </p:blipFill>
        <p:spPr>
          <a:xfrm>
            <a:off x="6660000" y="4317120"/>
            <a:ext cx="2119320" cy="1349640"/>
          </a:xfrm>
          <a:prstGeom prst="rect">
            <a:avLst/>
          </a:prstGeom>
          <a:noFill/>
          <a:ln w="0">
            <a:noFill/>
          </a:ln>
        </p:spPr>
      </p:pic>
      <p:sp>
        <p:nvSpPr>
          <p:cNvPr id="4" name="PlaceHolder 1"/>
          <p:cNvSpPr>
            <a:spLocks noGrp="1"/>
          </p:cNvSpPr>
          <p:nvPr>
            <p:ph type="title"/>
          </p:nvPr>
        </p:nvSpPr>
        <p:spPr>
          <a:xfrm>
            <a:off x="66960" y="182160"/>
            <a:ext cx="8191800" cy="274680"/>
          </a:xfrm>
          <a:prstGeom prst="rect">
            <a:avLst/>
          </a:prstGeom>
          <a:noFill/>
          <a:ln w="0">
            <a:noFill/>
          </a:ln>
        </p:spPr>
        <p:txBody>
          <a:bodyPr lIns="0" tIns="0" rIns="0" bIns="0" anchor="ctr">
            <a:noAutofit/>
          </a:bodyPr>
          <a:lstStyle/>
          <a:p>
            <a:pPr indent="0" algn="ctr">
              <a:buNone/>
            </a:pPr>
            <a:r>
              <a:rPr lang="en-GB" sz="4400" b="0" u="none" strike="noStrike">
                <a:solidFill>
                  <a:srgbClr val="000000"/>
                </a:solidFill>
                <a:effectLst/>
                <a:uFillTx/>
                <a:latin typeface="Arial"/>
              </a:rPr>
              <a:t>Click to edit the title text format</a:t>
            </a:r>
          </a:p>
        </p:txBody>
      </p:sp>
      <p:sp>
        <p:nvSpPr>
          <p:cNvPr id="5" name="PlaceHolder 2"/>
          <p:cNvSpPr>
            <a:spLocks noGrp="1"/>
          </p:cNvSpPr>
          <p:nvPr>
            <p:ph type="body"/>
          </p:nvPr>
        </p:nvSpPr>
        <p:spPr>
          <a:xfrm>
            <a:off x="176040" y="1042200"/>
            <a:ext cx="9717480" cy="41097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200" b="0" u="none" strike="noStrike">
                <a:solidFill>
                  <a:srgbClr val="000000"/>
                </a:solidFill>
                <a:effectLst/>
                <a:uFillTx/>
                <a:latin typeface="Arial"/>
              </a:rPr>
              <a:t>Click to edit the outline text format</a:t>
            </a:r>
          </a:p>
          <a:p>
            <a:pPr marL="864000" lvl="1" indent="-324000">
              <a:spcBef>
                <a:spcPts val="1134"/>
              </a:spcBef>
              <a:buClr>
                <a:srgbClr val="000000"/>
              </a:buClr>
              <a:buSzPct val="75000"/>
              <a:buFont typeface="Symbol" charset="2"/>
              <a:buChar char=""/>
            </a:pPr>
            <a:r>
              <a:rPr lang="en-GB" sz="2800" b="0" u="none" strike="noStrike">
                <a:solidFill>
                  <a:srgbClr val="000000"/>
                </a:solidFill>
                <a:effectLst/>
                <a:uFillTx/>
                <a:latin typeface="Arial"/>
              </a:rPr>
              <a:t>Second Outline Level</a:t>
            </a:r>
          </a:p>
          <a:p>
            <a:pPr marL="1296000" lvl="2" indent="-288000">
              <a:spcBef>
                <a:spcPts val="850"/>
              </a:spcBef>
              <a:buClr>
                <a:srgbClr val="000000"/>
              </a:buClr>
              <a:buSzPct val="45000"/>
              <a:buFont typeface="Wingdings" charset="2"/>
              <a:buChar char=""/>
            </a:pPr>
            <a:r>
              <a:rPr lang="en-GB" sz="2400" b="0" u="none" strike="noStrike">
                <a:solidFill>
                  <a:srgbClr val="000000"/>
                </a:solidFill>
                <a:effectLst/>
                <a:uFillTx/>
                <a:latin typeface="Arial"/>
              </a:rPr>
              <a:t>Third Outline Level</a:t>
            </a:r>
          </a:p>
          <a:p>
            <a:pPr marL="1728000" lvl="3" indent="-216000">
              <a:spcBef>
                <a:spcPts val="567"/>
              </a:spcBef>
              <a:buClr>
                <a:srgbClr val="000000"/>
              </a:buClr>
              <a:buSzPct val="75000"/>
              <a:buFont typeface="Symbol" charset="2"/>
              <a:buChar char=""/>
            </a:pPr>
            <a:r>
              <a:rPr lang="en-GB" sz="2000" b="0" u="none" strike="noStrike">
                <a:solidFill>
                  <a:srgbClr val="000000"/>
                </a:solidFill>
                <a:effectLst/>
                <a:uFillTx/>
                <a:latin typeface="Arial"/>
              </a:rPr>
              <a:t>Fourth Outline Level</a:t>
            </a:r>
          </a:p>
          <a:p>
            <a:pPr marL="2160000" lvl="4"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Fifth Outline Level</a:t>
            </a:r>
          </a:p>
          <a:p>
            <a:pPr marL="2592000" lvl="5"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Sixth Outline Level</a:t>
            </a:r>
          </a:p>
          <a:p>
            <a:pPr marL="3024000" lvl="6"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Seventh Outline Level</a:t>
            </a:r>
          </a:p>
        </p:txBody>
      </p:sp>
      <p:sp>
        <p:nvSpPr>
          <p:cNvPr id="6" name="PlaceHolder 3"/>
          <p:cNvSpPr>
            <a:spLocks noGrp="1"/>
          </p:cNvSpPr>
          <p:nvPr>
            <p:ph type="sldNum" idx="1"/>
          </p:nvPr>
        </p:nvSpPr>
        <p:spPr>
          <a:xfrm>
            <a:off x="7119000" y="5255280"/>
            <a:ext cx="2267280" cy="301320"/>
          </a:xfrm>
          <a:prstGeom prst="rect">
            <a:avLst/>
          </a:prstGeom>
          <a:noFill/>
          <a:ln w="0">
            <a:noFill/>
          </a:ln>
        </p:spPr>
        <p:txBody>
          <a:bodyPr lIns="91440" tIns="45720" rIns="91440" bIns="45720" anchor="ctr">
            <a:noAutofit/>
          </a:bodyPr>
          <a:lstStyle>
            <a:lvl1pPr indent="0" algn="r" defTabSz="457200">
              <a:lnSpc>
                <a:spcPct val="100000"/>
              </a:lnSpc>
              <a:buNone/>
              <a:tabLst>
                <a:tab pos="0" algn="l"/>
              </a:tabLst>
              <a:defRPr lang="en-GB" sz="1200" b="0" u="none" strike="noStrike">
                <a:solidFill>
                  <a:schemeClr val="dk1">
                    <a:tint val="75000"/>
                  </a:schemeClr>
                </a:solidFill>
                <a:effectLst/>
                <a:uFillTx/>
                <a:latin typeface="Times New Roman"/>
              </a:defRPr>
            </a:lvl1pPr>
          </a:lstStyle>
          <a:p>
            <a:pPr indent="0" algn="r" defTabSz="457200">
              <a:lnSpc>
                <a:spcPct val="100000"/>
              </a:lnSpc>
              <a:buNone/>
              <a:tabLst>
                <a:tab pos="0" algn="l"/>
              </a:tabLst>
            </a:pPr>
            <a:fld id="{C4831F28-DD26-4364-9CCA-C6E47DE7A6ED}" type="slidenum">
              <a:rPr lang="en-GB" sz="1200" b="0" u="none" strike="noStrike">
                <a:solidFill>
                  <a:schemeClr val="dk1">
                    <a:tint val="75000"/>
                  </a:schemeClr>
                </a:solidFill>
                <a:effectLst/>
                <a:uFillTx/>
                <a:latin typeface="Times New Roman"/>
              </a:rPr>
              <a:t>‹#›</a:t>
            </a:fld>
            <a:endParaRPr lang="en-GB" sz="1200" b="0" u="none" strike="noStrike">
              <a:solidFill>
                <a:srgbClr val="000000"/>
              </a:solidFill>
              <a:effectLst/>
              <a:uFillTx/>
              <a:latin typeface="Times New Roman"/>
            </a:endParaRPr>
          </a:p>
        </p:txBody>
      </p:sp>
      <p:grpSp>
        <p:nvGrpSpPr>
          <p:cNvPr id="7" name="Group 27"/>
          <p:cNvGrpSpPr/>
          <p:nvPr/>
        </p:nvGrpSpPr>
        <p:grpSpPr>
          <a:xfrm>
            <a:off x="1260360" y="4313160"/>
            <a:ext cx="5219640" cy="1356840"/>
            <a:chOff x="1260360" y="4313160"/>
            <a:chExt cx="5219640" cy="1356840"/>
          </a:xfrm>
        </p:grpSpPr>
        <p:pic>
          <p:nvPicPr>
            <p:cNvPr id="8" name="Picture 5"/>
            <p:cNvPicPr/>
            <p:nvPr/>
          </p:nvPicPr>
          <p:blipFill>
            <a:blip r:embed="rId5"/>
            <a:stretch/>
          </p:blipFill>
          <p:spPr>
            <a:xfrm>
              <a:off x="1260360" y="4313160"/>
              <a:ext cx="1678680" cy="638280"/>
            </a:xfrm>
            <a:prstGeom prst="rect">
              <a:avLst/>
            </a:prstGeom>
            <a:noFill/>
            <a:ln w="0">
              <a:noFill/>
            </a:ln>
          </p:spPr>
        </p:pic>
        <p:pic>
          <p:nvPicPr>
            <p:cNvPr id="9" name="Picture 8" descr="A logo with text on it&#10;&#10;Description automatically generated"/>
            <p:cNvPicPr/>
            <p:nvPr/>
          </p:nvPicPr>
          <p:blipFill>
            <a:blip r:embed="rId6"/>
            <a:stretch/>
          </p:blipFill>
          <p:spPr>
            <a:xfrm>
              <a:off x="2939760" y="4313160"/>
              <a:ext cx="1678680" cy="609480"/>
            </a:xfrm>
            <a:prstGeom prst="rect">
              <a:avLst/>
            </a:prstGeom>
            <a:noFill/>
            <a:ln w="0">
              <a:noFill/>
            </a:ln>
          </p:spPr>
        </p:pic>
        <p:pic>
          <p:nvPicPr>
            <p:cNvPr id="10" name="Picture 16" descr="A black and white photo of a black background&#10;&#10;Description automatically generated"/>
            <p:cNvPicPr/>
            <p:nvPr/>
          </p:nvPicPr>
          <p:blipFill>
            <a:blip r:embed="rId7"/>
            <a:stretch/>
          </p:blipFill>
          <p:spPr>
            <a:xfrm>
              <a:off x="1260360" y="5057280"/>
              <a:ext cx="1678680" cy="465840"/>
            </a:xfrm>
            <a:prstGeom prst="rect">
              <a:avLst/>
            </a:prstGeom>
            <a:noFill/>
            <a:ln w="0">
              <a:noFill/>
            </a:ln>
          </p:spPr>
        </p:pic>
        <p:pic>
          <p:nvPicPr>
            <p:cNvPr id="11" name="Picture 25" descr="A black and white logo&#10;&#10;Description automatically generated"/>
            <p:cNvPicPr/>
            <p:nvPr/>
          </p:nvPicPr>
          <p:blipFill>
            <a:blip r:embed="rId8"/>
            <a:srcRect l="-5932" r="68410" b="-1416"/>
            <a:stretch/>
          </p:blipFill>
          <p:spPr>
            <a:xfrm>
              <a:off x="4801320" y="4804560"/>
              <a:ext cx="1678680" cy="865440"/>
            </a:xfrm>
            <a:prstGeom prst="rect">
              <a:avLst/>
            </a:prstGeom>
            <a:solidFill>
              <a:schemeClr val="lt1"/>
            </a:solidFill>
            <a:ln w="0">
              <a:noFill/>
            </a:ln>
          </p:spPr>
        </p:pic>
        <p:pic>
          <p:nvPicPr>
            <p:cNvPr id="12" name="Picture 14"/>
            <p:cNvPicPr/>
            <p:nvPr/>
          </p:nvPicPr>
          <p:blipFill>
            <a:blip r:embed="rId9"/>
            <a:stretch/>
          </p:blipFill>
          <p:spPr>
            <a:xfrm>
              <a:off x="4786920" y="4402440"/>
              <a:ext cx="1678680" cy="392400"/>
            </a:xfrm>
            <a:prstGeom prst="rect">
              <a:avLst/>
            </a:prstGeom>
            <a:noFill/>
            <a:ln w="0">
              <a:noFill/>
            </a:ln>
          </p:spPr>
        </p:pic>
        <p:pic>
          <p:nvPicPr>
            <p:cNvPr id="13" name="Picture 152"/>
            <p:cNvPicPr/>
            <p:nvPr/>
          </p:nvPicPr>
          <p:blipFill>
            <a:blip r:embed="rId10"/>
            <a:stretch/>
          </p:blipFill>
          <p:spPr>
            <a:xfrm>
              <a:off x="3060360" y="4922640"/>
              <a:ext cx="1620000" cy="672120"/>
            </a:xfrm>
            <a:prstGeom prst="rect">
              <a:avLst/>
            </a:prstGeom>
            <a:noFill/>
            <a:ln w="0">
              <a:noFill/>
            </a:ln>
          </p:spPr>
        </p:pic>
      </p:gr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6" name="Straight Connector 5"/>
          <p:cNvCxnSpPr/>
          <p:nvPr/>
        </p:nvCxnSpPr>
        <p:spPr>
          <a:xfrm flipV="1">
            <a:off x="0" y="866160"/>
            <a:ext cx="10077840" cy="24480"/>
          </a:xfrm>
          <a:prstGeom prst="straightConnector1">
            <a:avLst/>
          </a:prstGeom>
          <a:ln w="158760">
            <a:solidFill>
              <a:srgbClr val="002060">
                <a:alpha val="75000"/>
              </a:srgbClr>
            </a:solidFill>
            <a:miter/>
          </a:ln>
        </p:spPr>
      </p:cxnSp>
      <p:pic>
        <p:nvPicPr>
          <p:cNvPr id="17" name="Picture 4" descr="A logo with a sun and blue cone&#10;&#10;Description automatically generated"/>
          <p:cNvPicPr/>
          <p:nvPr/>
        </p:nvPicPr>
        <p:blipFill>
          <a:blip r:embed="rId5"/>
          <a:stretch/>
        </p:blipFill>
        <p:spPr>
          <a:xfrm>
            <a:off x="8640000" y="0"/>
            <a:ext cx="1439280" cy="664560"/>
          </a:xfrm>
          <a:prstGeom prst="rect">
            <a:avLst/>
          </a:prstGeom>
          <a:noFill/>
          <a:ln w="0">
            <a:noFill/>
          </a:ln>
        </p:spPr>
      </p:pic>
      <p:sp>
        <p:nvSpPr>
          <p:cNvPr id="18" name="TextBox 10"/>
          <p:cNvSpPr/>
          <p:nvPr/>
        </p:nvSpPr>
        <p:spPr>
          <a:xfrm>
            <a:off x="0" y="360"/>
            <a:ext cx="1819440" cy="27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1200" b="0" u="none" strike="noStrike">
                <a:solidFill>
                  <a:schemeClr val="dk1"/>
                </a:solidFill>
                <a:effectLst/>
                <a:uFillTx/>
                <a:latin typeface="Times New Roman"/>
                <a:ea typeface="DejaVu Sans"/>
              </a:rPr>
              <a:t>© 2025 RISER Project</a:t>
            </a:r>
            <a:endParaRPr lang="en-GB" sz="1200" b="0" u="none" strike="noStrike">
              <a:solidFill>
                <a:srgbClr val="000000"/>
              </a:solidFill>
              <a:effectLst/>
              <a:uFillTx/>
              <a:latin typeface="Arial"/>
            </a:endParaRPr>
          </a:p>
        </p:txBody>
      </p:sp>
      <p:pic>
        <p:nvPicPr>
          <p:cNvPr id="19" name="Picture 6"/>
          <p:cNvPicPr/>
          <p:nvPr/>
        </p:nvPicPr>
        <p:blipFill>
          <a:blip r:embed="rId6"/>
          <a:stretch/>
        </p:blipFill>
        <p:spPr>
          <a:xfrm>
            <a:off x="6660000" y="4317120"/>
            <a:ext cx="2119320" cy="1349640"/>
          </a:xfrm>
          <a:prstGeom prst="rect">
            <a:avLst/>
          </a:prstGeom>
          <a:noFill/>
          <a:ln w="0">
            <a:noFill/>
          </a:ln>
        </p:spPr>
      </p:pic>
      <p:grpSp>
        <p:nvGrpSpPr>
          <p:cNvPr id="20" name="Group 27"/>
          <p:cNvGrpSpPr/>
          <p:nvPr/>
        </p:nvGrpSpPr>
        <p:grpSpPr>
          <a:xfrm>
            <a:off x="1260000" y="4312800"/>
            <a:ext cx="5219640" cy="1356840"/>
            <a:chOff x="1260000" y="4312800"/>
            <a:chExt cx="5219640" cy="1356840"/>
          </a:xfrm>
        </p:grpSpPr>
        <p:pic>
          <p:nvPicPr>
            <p:cNvPr id="21" name="Picture 5"/>
            <p:cNvPicPr/>
            <p:nvPr/>
          </p:nvPicPr>
          <p:blipFill>
            <a:blip r:embed="rId7"/>
            <a:stretch/>
          </p:blipFill>
          <p:spPr>
            <a:xfrm>
              <a:off x="1260000" y="4312800"/>
              <a:ext cx="1678680" cy="638280"/>
            </a:xfrm>
            <a:prstGeom prst="rect">
              <a:avLst/>
            </a:prstGeom>
            <a:noFill/>
            <a:ln w="0">
              <a:noFill/>
            </a:ln>
          </p:spPr>
        </p:pic>
        <p:pic>
          <p:nvPicPr>
            <p:cNvPr id="22" name="Picture 8" descr="A logo with text on it&#10;&#10;Description automatically generated"/>
            <p:cNvPicPr/>
            <p:nvPr/>
          </p:nvPicPr>
          <p:blipFill>
            <a:blip r:embed="rId8"/>
            <a:stretch/>
          </p:blipFill>
          <p:spPr>
            <a:xfrm>
              <a:off x="2939400" y="4312800"/>
              <a:ext cx="1678680" cy="609480"/>
            </a:xfrm>
            <a:prstGeom prst="rect">
              <a:avLst/>
            </a:prstGeom>
            <a:noFill/>
            <a:ln w="0">
              <a:noFill/>
            </a:ln>
          </p:spPr>
        </p:pic>
        <p:pic>
          <p:nvPicPr>
            <p:cNvPr id="23" name="Picture 16" descr="A black and white photo of a black background&#10;&#10;Description automatically generated"/>
            <p:cNvPicPr/>
            <p:nvPr/>
          </p:nvPicPr>
          <p:blipFill>
            <a:blip r:embed="rId9"/>
            <a:stretch/>
          </p:blipFill>
          <p:spPr>
            <a:xfrm>
              <a:off x="1260000" y="5056920"/>
              <a:ext cx="1678680" cy="465840"/>
            </a:xfrm>
            <a:prstGeom prst="rect">
              <a:avLst/>
            </a:prstGeom>
            <a:noFill/>
            <a:ln w="0">
              <a:noFill/>
            </a:ln>
          </p:spPr>
        </p:pic>
        <p:pic>
          <p:nvPicPr>
            <p:cNvPr id="24" name="Picture 25" descr="A black and white logo&#10;&#10;Description automatically generated"/>
            <p:cNvPicPr/>
            <p:nvPr/>
          </p:nvPicPr>
          <p:blipFill>
            <a:blip r:embed="rId10"/>
            <a:srcRect l="-5932" r="68410" b="-1416"/>
            <a:stretch/>
          </p:blipFill>
          <p:spPr>
            <a:xfrm>
              <a:off x="4800960" y="4804200"/>
              <a:ext cx="1678680" cy="865440"/>
            </a:xfrm>
            <a:prstGeom prst="rect">
              <a:avLst/>
            </a:prstGeom>
            <a:solidFill>
              <a:schemeClr val="lt1"/>
            </a:solidFill>
            <a:ln w="0">
              <a:noFill/>
            </a:ln>
          </p:spPr>
        </p:pic>
        <p:pic>
          <p:nvPicPr>
            <p:cNvPr id="25" name="Picture 14"/>
            <p:cNvPicPr/>
            <p:nvPr/>
          </p:nvPicPr>
          <p:blipFill>
            <a:blip r:embed="rId11"/>
            <a:stretch/>
          </p:blipFill>
          <p:spPr>
            <a:xfrm>
              <a:off x="4786560" y="4402080"/>
              <a:ext cx="1678680" cy="392400"/>
            </a:xfrm>
            <a:prstGeom prst="rect">
              <a:avLst/>
            </a:prstGeom>
            <a:noFill/>
            <a:ln w="0">
              <a:noFill/>
            </a:ln>
          </p:spPr>
        </p:pic>
        <p:pic>
          <p:nvPicPr>
            <p:cNvPr id="26" name="Picture 152"/>
            <p:cNvPicPr/>
            <p:nvPr/>
          </p:nvPicPr>
          <p:blipFill>
            <a:blip r:embed="rId12"/>
            <a:stretch/>
          </p:blipFill>
          <p:spPr>
            <a:xfrm>
              <a:off x="3060000" y="4922280"/>
              <a:ext cx="1620000" cy="672120"/>
            </a:xfrm>
            <a:prstGeom prst="rect">
              <a:avLst/>
            </a:prstGeom>
            <a:noFill/>
            <a:ln w="0">
              <a:noFill/>
            </a:ln>
          </p:spPr>
        </p:pic>
      </p:grpSp>
      <p:sp>
        <p:nvSpPr>
          <p:cNvPr id="27" name="PlaceHolder 1"/>
          <p:cNvSpPr>
            <a:spLocks noGrp="1"/>
          </p:cNvSpPr>
          <p:nvPr>
            <p:ph type="title"/>
          </p:nvPr>
        </p:nvSpPr>
        <p:spPr>
          <a:xfrm>
            <a:off x="66960" y="182160"/>
            <a:ext cx="8191800" cy="274680"/>
          </a:xfrm>
          <a:prstGeom prst="rect">
            <a:avLst/>
          </a:prstGeom>
          <a:noFill/>
          <a:ln w="0">
            <a:noFill/>
          </a:ln>
        </p:spPr>
        <p:txBody>
          <a:bodyPr lIns="0" tIns="0" rIns="0" bIns="0" anchor="ctr">
            <a:noAutofit/>
          </a:bodyPr>
          <a:lstStyle/>
          <a:p>
            <a:pPr indent="0" algn="ctr">
              <a:buNone/>
            </a:pPr>
            <a:r>
              <a:rPr lang="en-GB" sz="4400" b="0" u="none" strike="noStrike">
                <a:solidFill>
                  <a:srgbClr val="000000"/>
                </a:solidFill>
                <a:effectLst/>
                <a:uFillTx/>
                <a:latin typeface="Arial"/>
              </a:rPr>
              <a:t>Click to edit the title text format</a:t>
            </a:r>
          </a:p>
        </p:txBody>
      </p:sp>
      <p:sp>
        <p:nvSpPr>
          <p:cNvPr id="28" name="PlaceHolder 2"/>
          <p:cNvSpPr>
            <a:spLocks noGrp="1"/>
          </p:cNvSpPr>
          <p:nvPr>
            <p:ph type="sldNum" idx="2"/>
          </p:nvPr>
        </p:nvSpPr>
        <p:spPr>
          <a:xfrm>
            <a:off x="7119000" y="5255280"/>
            <a:ext cx="2267280" cy="301320"/>
          </a:xfrm>
          <a:prstGeom prst="rect">
            <a:avLst/>
          </a:prstGeom>
          <a:noFill/>
          <a:ln w="0">
            <a:noFill/>
          </a:ln>
        </p:spPr>
        <p:txBody>
          <a:bodyPr lIns="91440" tIns="45720" rIns="91440" bIns="45720" anchor="ctr">
            <a:noAutofit/>
          </a:bodyPr>
          <a:lstStyle>
            <a:lvl1pPr indent="0" algn="r" defTabSz="457200">
              <a:lnSpc>
                <a:spcPct val="100000"/>
              </a:lnSpc>
              <a:buNone/>
              <a:tabLst>
                <a:tab pos="0" algn="l"/>
              </a:tabLst>
              <a:defRPr lang="en-GB" sz="1200" b="0" u="none" strike="noStrike">
                <a:solidFill>
                  <a:schemeClr val="dk1">
                    <a:tint val="75000"/>
                  </a:schemeClr>
                </a:solidFill>
                <a:effectLst/>
                <a:uFillTx/>
                <a:latin typeface="Times New Roman"/>
              </a:defRPr>
            </a:lvl1pPr>
          </a:lstStyle>
          <a:p>
            <a:pPr indent="0" algn="r" defTabSz="457200">
              <a:lnSpc>
                <a:spcPct val="100000"/>
              </a:lnSpc>
              <a:buNone/>
              <a:tabLst>
                <a:tab pos="0" algn="l"/>
              </a:tabLst>
            </a:pPr>
            <a:fld id="{A7E25D2B-72BF-4A79-947C-816E5D937252}" type="slidenum">
              <a:rPr lang="en-GB" sz="1200" b="0" u="none" strike="noStrike">
                <a:solidFill>
                  <a:schemeClr val="dk1">
                    <a:tint val="75000"/>
                  </a:schemeClr>
                </a:solidFill>
                <a:effectLst/>
                <a:uFillTx/>
                <a:latin typeface="Times New Roman"/>
              </a:rPr>
              <a:t>‹#›</a:t>
            </a:fld>
            <a:endParaRPr lang="en-GB" sz="1200" b="0" u="none" strike="noStrike">
              <a:solidFill>
                <a:srgbClr val="000000"/>
              </a:solidFill>
              <a:effectLst/>
              <a:uFillTx/>
              <a:latin typeface="Times New Roman"/>
            </a:endParaRPr>
          </a:p>
        </p:txBody>
      </p:sp>
      <p:sp>
        <p:nvSpPr>
          <p:cNvPr id="29" name="PlaceHolder 3"/>
          <p:cNvSpPr>
            <a:spLocks noGrp="1"/>
          </p:cNvSpPr>
          <p:nvPr>
            <p:ph type="body"/>
          </p:nvPr>
        </p:nvSpPr>
        <p:spPr>
          <a:xfrm>
            <a:off x="504000" y="1326600"/>
            <a:ext cx="9072000" cy="32886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200" b="0" u="none" strike="noStrike">
                <a:solidFill>
                  <a:srgbClr val="000000"/>
                </a:solidFill>
                <a:effectLst/>
                <a:uFillTx/>
                <a:latin typeface="Arial"/>
              </a:rPr>
              <a:t>Click to edit the outline text format</a:t>
            </a:r>
          </a:p>
          <a:p>
            <a:pPr marL="864000" lvl="1" indent="-324000">
              <a:spcBef>
                <a:spcPts val="1134"/>
              </a:spcBef>
              <a:buClr>
                <a:srgbClr val="000000"/>
              </a:buClr>
              <a:buSzPct val="75000"/>
              <a:buFont typeface="Symbol" charset="2"/>
              <a:buChar char=""/>
            </a:pPr>
            <a:r>
              <a:rPr lang="en-GB" sz="2800" b="0" u="none" strike="noStrike">
                <a:solidFill>
                  <a:srgbClr val="000000"/>
                </a:solidFill>
                <a:effectLst/>
                <a:uFillTx/>
                <a:latin typeface="Arial"/>
              </a:rPr>
              <a:t>Second Outline Level</a:t>
            </a:r>
          </a:p>
          <a:p>
            <a:pPr marL="1296000" lvl="2" indent="-288000">
              <a:spcBef>
                <a:spcPts val="850"/>
              </a:spcBef>
              <a:buClr>
                <a:srgbClr val="000000"/>
              </a:buClr>
              <a:buSzPct val="45000"/>
              <a:buFont typeface="Wingdings" charset="2"/>
              <a:buChar char=""/>
            </a:pPr>
            <a:r>
              <a:rPr lang="en-GB" sz="2400" b="0" u="none" strike="noStrike">
                <a:solidFill>
                  <a:srgbClr val="000000"/>
                </a:solidFill>
                <a:effectLst/>
                <a:uFillTx/>
                <a:latin typeface="Arial"/>
              </a:rPr>
              <a:t>Third Outline Level</a:t>
            </a:r>
          </a:p>
          <a:p>
            <a:pPr marL="1728000" lvl="3" indent="-216000">
              <a:spcBef>
                <a:spcPts val="567"/>
              </a:spcBef>
              <a:buClr>
                <a:srgbClr val="000000"/>
              </a:buClr>
              <a:buSzPct val="75000"/>
              <a:buFont typeface="Symbol" charset="2"/>
              <a:buChar char=""/>
            </a:pPr>
            <a:r>
              <a:rPr lang="en-GB" sz="2000" b="0" u="none" strike="noStrike">
                <a:solidFill>
                  <a:srgbClr val="000000"/>
                </a:solidFill>
                <a:effectLst/>
                <a:uFillTx/>
                <a:latin typeface="Arial"/>
              </a:rPr>
              <a:t>Fourth Outline Level</a:t>
            </a:r>
          </a:p>
          <a:p>
            <a:pPr marL="2160000" lvl="4"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Fifth Outline Level</a:t>
            </a:r>
          </a:p>
          <a:p>
            <a:pPr marL="2592000" lvl="5"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Sixth Outline Level</a:t>
            </a:r>
          </a:p>
          <a:p>
            <a:pPr marL="3024000" lvl="6"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35" name="Straight Connector 5"/>
          <p:cNvCxnSpPr/>
          <p:nvPr/>
        </p:nvCxnSpPr>
        <p:spPr>
          <a:xfrm flipV="1">
            <a:off x="0" y="888480"/>
            <a:ext cx="10077840" cy="2160"/>
          </a:xfrm>
          <a:prstGeom prst="straightConnector1">
            <a:avLst/>
          </a:prstGeom>
          <a:ln w="158760">
            <a:solidFill>
              <a:srgbClr val="002060">
                <a:alpha val="75000"/>
              </a:srgbClr>
            </a:solidFill>
            <a:miter/>
          </a:ln>
        </p:spPr>
      </p:cxnSp>
      <p:pic>
        <p:nvPicPr>
          <p:cNvPr id="36" name="Picture 4" descr="A logo with a sun and blue cone&#10;&#10;Description automatically generated"/>
          <p:cNvPicPr/>
          <p:nvPr/>
        </p:nvPicPr>
        <p:blipFill>
          <a:blip r:embed="rId4"/>
          <a:stretch/>
        </p:blipFill>
        <p:spPr>
          <a:xfrm>
            <a:off x="8328240" y="0"/>
            <a:ext cx="1751040" cy="664560"/>
          </a:xfrm>
          <a:prstGeom prst="rect">
            <a:avLst/>
          </a:prstGeom>
          <a:noFill/>
          <a:ln w="0">
            <a:noFill/>
          </a:ln>
        </p:spPr>
      </p:pic>
      <p:sp>
        <p:nvSpPr>
          <p:cNvPr id="37" name="PlaceHolder 1"/>
          <p:cNvSpPr>
            <a:spLocks noGrp="1"/>
          </p:cNvSpPr>
          <p:nvPr>
            <p:ph type="sldNum" idx="3"/>
          </p:nvPr>
        </p:nvSpPr>
        <p:spPr>
          <a:xfrm>
            <a:off x="7119000" y="5255280"/>
            <a:ext cx="2267280" cy="301320"/>
          </a:xfrm>
          <a:prstGeom prst="rect">
            <a:avLst/>
          </a:prstGeom>
          <a:noFill/>
          <a:ln w="0">
            <a:noFill/>
          </a:ln>
        </p:spPr>
        <p:txBody>
          <a:bodyPr lIns="91440" tIns="45720" rIns="91440" bIns="45720" anchor="ctr">
            <a:noAutofit/>
          </a:bodyPr>
          <a:lstStyle>
            <a:lvl1pPr indent="0" algn="r" defTabSz="457200">
              <a:lnSpc>
                <a:spcPct val="100000"/>
              </a:lnSpc>
              <a:buNone/>
              <a:tabLst>
                <a:tab pos="0" algn="l"/>
              </a:tabLst>
              <a:defRPr lang="en-GB" sz="1200" b="0" u="none" strike="noStrike">
                <a:solidFill>
                  <a:schemeClr val="dk1">
                    <a:tint val="75000"/>
                  </a:schemeClr>
                </a:solidFill>
                <a:effectLst/>
                <a:uFillTx/>
                <a:latin typeface="Times New Roman"/>
              </a:defRPr>
            </a:lvl1pPr>
          </a:lstStyle>
          <a:p>
            <a:pPr indent="0" algn="r" defTabSz="457200">
              <a:lnSpc>
                <a:spcPct val="100000"/>
              </a:lnSpc>
              <a:buNone/>
              <a:tabLst>
                <a:tab pos="0" algn="l"/>
              </a:tabLst>
            </a:pPr>
            <a:fld id="{201FFCC5-2433-4369-9A02-3DC5A3E3BE3A}" type="slidenum">
              <a:rPr lang="en-GB" sz="1200" b="0" u="none" strike="noStrike">
                <a:solidFill>
                  <a:schemeClr val="dk1">
                    <a:tint val="75000"/>
                  </a:schemeClr>
                </a:solidFill>
                <a:effectLst/>
                <a:uFillTx/>
                <a:latin typeface="Times New Roman"/>
              </a:rPr>
              <a:t>‹#›</a:t>
            </a:fld>
            <a:endParaRPr lang="en-GB" sz="1200" b="0" u="none" strike="noStrike">
              <a:solidFill>
                <a:srgbClr val="000000"/>
              </a:solidFill>
              <a:effectLst/>
              <a:uFillTx/>
              <a:latin typeface="Times New Roman"/>
            </a:endParaRPr>
          </a:p>
        </p:txBody>
      </p:sp>
      <p:sp>
        <p:nvSpPr>
          <p:cNvPr id="38" name="PlaceHolder 2"/>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pPr indent="0">
              <a:buNone/>
            </a:pPr>
            <a:r>
              <a:rPr lang="en-GB" sz="3200" b="0" u="none" strike="noStrike">
                <a:solidFill>
                  <a:srgbClr val="000000"/>
                </a:solidFill>
                <a:effectLst/>
                <a:uFillTx/>
                <a:latin typeface="Arial"/>
              </a:rPr>
              <a:t>Click to edit the title text format</a:t>
            </a:r>
          </a:p>
        </p:txBody>
      </p:sp>
      <p:sp>
        <p:nvSpPr>
          <p:cNvPr id="39" name="PlaceHolder 3"/>
          <p:cNvSpPr>
            <a:spLocks noGrp="1"/>
          </p:cNvSpPr>
          <p:nvPr>
            <p:ph type="body"/>
          </p:nvPr>
        </p:nvSpPr>
        <p:spPr>
          <a:xfrm>
            <a:off x="504000" y="1326600"/>
            <a:ext cx="9072000" cy="32886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200" b="0" u="none" strike="noStrike">
                <a:solidFill>
                  <a:srgbClr val="000000"/>
                </a:solidFill>
                <a:effectLst/>
                <a:uFillTx/>
                <a:latin typeface="Arial"/>
              </a:rPr>
              <a:t>Click to edit the outline text format</a:t>
            </a:r>
          </a:p>
          <a:p>
            <a:pPr marL="864000" lvl="1" indent="-324000">
              <a:spcBef>
                <a:spcPts val="1134"/>
              </a:spcBef>
              <a:buClr>
                <a:srgbClr val="000000"/>
              </a:buClr>
              <a:buSzPct val="75000"/>
              <a:buFont typeface="Symbol" charset="2"/>
              <a:buChar char=""/>
            </a:pPr>
            <a:r>
              <a:rPr lang="en-GB" sz="2800" b="0" u="none" strike="noStrike">
                <a:solidFill>
                  <a:srgbClr val="000000"/>
                </a:solidFill>
                <a:effectLst/>
                <a:uFillTx/>
                <a:latin typeface="Arial"/>
              </a:rPr>
              <a:t>Second Outline Level</a:t>
            </a:r>
          </a:p>
          <a:p>
            <a:pPr marL="1296000" lvl="2" indent="-288000">
              <a:spcBef>
                <a:spcPts val="850"/>
              </a:spcBef>
              <a:buClr>
                <a:srgbClr val="000000"/>
              </a:buClr>
              <a:buSzPct val="45000"/>
              <a:buFont typeface="Wingdings" charset="2"/>
              <a:buChar char=""/>
            </a:pPr>
            <a:r>
              <a:rPr lang="en-GB" sz="2400" b="0" u="none" strike="noStrike">
                <a:solidFill>
                  <a:srgbClr val="000000"/>
                </a:solidFill>
                <a:effectLst/>
                <a:uFillTx/>
                <a:latin typeface="Arial"/>
              </a:rPr>
              <a:t>Third Outline Level</a:t>
            </a:r>
          </a:p>
          <a:p>
            <a:pPr marL="1728000" lvl="3" indent="-216000">
              <a:spcBef>
                <a:spcPts val="567"/>
              </a:spcBef>
              <a:buClr>
                <a:srgbClr val="000000"/>
              </a:buClr>
              <a:buSzPct val="75000"/>
              <a:buFont typeface="Symbol" charset="2"/>
              <a:buChar char=""/>
            </a:pPr>
            <a:r>
              <a:rPr lang="en-GB" sz="2000" b="0" u="none" strike="noStrike">
                <a:solidFill>
                  <a:srgbClr val="000000"/>
                </a:solidFill>
                <a:effectLst/>
                <a:uFillTx/>
                <a:latin typeface="Arial"/>
              </a:rPr>
              <a:t>Fourth Outline Level</a:t>
            </a:r>
          </a:p>
          <a:p>
            <a:pPr marL="2160000" lvl="4"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Fifth Outline Level</a:t>
            </a:r>
          </a:p>
          <a:p>
            <a:pPr marL="2592000" lvl="5"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Sixth Outline Level</a:t>
            </a:r>
          </a:p>
          <a:p>
            <a:pPr marL="3024000" lvl="6"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42" name="Straight Connector 5"/>
          <p:cNvCxnSpPr/>
          <p:nvPr/>
        </p:nvCxnSpPr>
        <p:spPr>
          <a:xfrm flipV="1">
            <a:off x="0" y="888480"/>
            <a:ext cx="10077840" cy="2160"/>
          </a:xfrm>
          <a:prstGeom prst="straightConnector1">
            <a:avLst/>
          </a:prstGeom>
          <a:ln w="158760">
            <a:solidFill>
              <a:srgbClr val="002060">
                <a:alpha val="75000"/>
              </a:srgbClr>
            </a:solidFill>
            <a:miter/>
          </a:ln>
        </p:spPr>
      </p:cxnSp>
      <p:pic>
        <p:nvPicPr>
          <p:cNvPr id="43" name="Picture 4" descr="A logo with a sun and blue cone&#10;&#10;Description automatically generated"/>
          <p:cNvPicPr/>
          <p:nvPr/>
        </p:nvPicPr>
        <p:blipFill>
          <a:blip r:embed="rId4"/>
          <a:stretch/>
        </p:blipFill>
        <p:spPr>
          <a:xfrm>
            <a:off x="8328240" y="0"/>
            <a:ext cx="1751040" cy="664560"/>
          </a:xfrm>
          <a:prstGeom prst="rect">
            <a:avLst/>
          </a:prstGeom>
          <a:noFill/>
          <a:ln w="0">
            <a:noFill/>
          </a:ln>
        </p:spPr>
      </p:pic>
      <p:sp>
        <p:nvSpPr>
          <p:cNvPr id="44" name="PlaceHolder 1"/>
          <p:cNvSpPr>
            <a:spLocks noGrp="1"/>
          </p:cNvSpPr>
          <p:nvPr>
            <p:ph type="title"/>
          </p:nvPr>
        </p:nvSpPr>
        <p:spPr>
          <a:xfrm>
            <a:off x="66960" y="182160"/>
            <a:ext cx="8191800" cy="274680"/>
          </a:xfrm>
          <a:prstGeom prst="rect">
            <a:avLst/>
          </a:prstGeom>
          <a:noFill/>
          <a:ln w="0">
            <a:noFill/>
          </a:ln>
        </p:spPr>
        <p:txBody>
          <a:bodyPr lIns="0" tIns="0" rIns="0" bIns="0" anchor="ctr">
            <a:noAutofit/>
          </a:bodyPr>
          <a:lstStyle/>
          <a:p>
            <a:pPr indent="0">
              <a:buNone/>
            </a:pPr>
            <a:r>
              <a:rPr lang="en-GB" sz="3200" b="0" u="none" strike="noStrike">
                <a:solidFill>
                  <a:srgbClr val="000000"/>
                </a:solidFill>
                <a:effectLst/>
                <a:uFillTx/>
                <a:latin typeface="Arial"/>
              </a:rPr>
              <a:t>Click to edit the title text format</a:t>
            </a:r>
          </a:p>
        </p:txBody>
      </p:sp>
      <p:sp>
        <p:nvSpPr>
          <p:cNvPr id="45" name="PlaceHolder 2"/>
          <p:cNvSpPr>
            <a:spLocks noGrp="1"/>
          </p:cNvSpPr>
          <p:nvPr>
            <p:ph type="sldNum" idx="4"/>
          </p:nvPr>
        </p:nvSpPr>
        <p:spPr>
          <a:xfrm>
            <a:off x="7119000" y="5255280"/>
            <a:ext cx="2267280" cy="301320"/>
          </a:xfrm>
          <a:prstGeom prst="rect">
            <a:avLst/>
          </a:prstGeom>
          <a:noFill/>
          <a:ln w="0">
            <a:noFill/>
          </a:ln>
        </p:spPr>
        <p:txBody>
          <a:bodyPr lIns="91440" tIns="45720" rIns="91440" bIns="45720" anchor="ctr">
            <a:noAutofit/>
          </a:bodyPr>
          <a:lstStyle>
            <a:lvl1pPr indent="0" algn="r" defTabSz="457200">
              <a:lnSpc>
                <a:spcPct val="100000"/>
              </a:lnSpc>
              <a:buNone/>
              <a:tabLst>
                <a:tab pos="0" algn="l"/>
              </a:tabLst>
              <a:defRPr lang="en-GB" sz="1200" b="0" u="none" strike="noStrike">
                <a:solidFill>
                  <a:schemeClr val="dk1">
                    <a:tint val="75000"/>
                  </a:schemeClr>
                </a:solidFill>
                <a:effectLst/>
                <a:uFillTx/>
                <a:latin typeface="Times New Roman"/>
              </a:defRPr>
            </a:lvl1pPr>
          </a:lstStyle>
          <a:p>
            <a:pPr indent="0" algn="r" defTabSz="457200">
              <a:lnSpc>
                <a:spcPct val="100000"/>
              </a:lnSpc>
              <a:buNone/>
              <a:tabLst>
                <a:tab pos="0" algn="l"/>
              </a:tabLst>
            </a:pPr>
            <a:fld id="{D3D4B99E-E15A-4779-A1DC-9356E650CA6B}" type="slidenum">
              <a:rPr lang="en-GB" sz="1200" b="0" u="none" strike="noStrike">
                <a:solidFill>
                  <a:schemeClr val="dk1">
                    <a:tint val="75000"/>
                  </a:schemeClr>
                </a:solidFill>
                <a:effectLst/>
                <a:uFillTx/>
                <a:latin typeface="Times New Roman"/>
              </a:rPr>
              <a:t>‹#›</a:t>
            </a:fld>
            <a:endParaRPr lang="en-GB" sz="1200" b="0" u="none" strike="noStrike">
              <a:solidFill>
                <a:srgbClr val="000000"/>
              </a:solidFill>
              <a:effectLst/>
              <a:uFillTx/>
              <a:latin typeface="Times New Roman"/>
            </a:endParaRPr>
          </a:p>
        </p:txBody>
      </p:sp>
      <p:sp>
        <p:nvSpPr>
          <p:cNvPr id="46" name="PlaceHolder 3"/>
          <p:cNvSpPr>
            <a:spLocks noGrp="1"/>
          </p:cNvSpPr>
          <p:nvPr>
            <p:ph type="body"/>
          </p:nvPr>
        </p:nvSpPr>
        <p:spPr>
          <a:xfrm>
            <a:off x="504000" y="1326600"/>
            <a:ext cx="9072000" cy="32886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200" b="0" u="none" strike="noStrike">
                <a:solidFill>
                  <a:srgbClr val="000000"/>
                </a:solidFill>
                <a:effectLst/>
                <a:uFillTx/>
                <a:latin typeface="Arial"/>
              </a:rPr>
              <a:t>Click to edit the outline text format</a:t>
            </a:r>
          </a:p>
          <a:p>
            <a:pPr marL="864000" lvl="1" indent="-324000">
              <a:spcBef>
                <a:spcPts val="1134"/>
              </a:spcBef>
              <a:buClr>
                <a:srgbClr val="000000"/>
              </a:buClr>
              <a:buSzPct val="75000"/>
              <a:buFont typeface="Symbol" charset="2"/>
              <a:buChar char=""/>
            </a:pPr>
            <a:r>
              <a:rPr lang="en-GB" sz="2800" b="0" u="none" strike="noStrike">
                <a:solidFill>
                  <a:srgbClr val="000000"/>
                </a:solidFill>
                <a:effectLst/>
                <a:uFillTx/>
                <a:latin typeface="Arial"/>
              </a:rPr>
              <a:t>Second Outline Level</a:t>
            </a:r>
          </a:p>
          <a:p>
            <a:pPr marL="1296000" lvl="2" indent="-288000">
              <a:spcBef>
                <a:spcPts val="850"/>
              </a:spcBef>
              <a:buClr>
                <a:srgbClr val="000000"/>
              </a:buClr>
              <a:buSzPct val="45000"/>
              <a:buFont typeface="Wingdings" charset="2"/>
              <a:buChar char=""/>
            </a:pPr>
            <a:r>
              <a:rPr lang="en-GB" sz="2400" b="0" u="none" strike="noStrike">
                <a:solidFill>
                  <a:srgbClr val="000000"/>
                </a:solidFill>
                <a:effectLst/>
                <a:uFillTx/>
                <a:latin typeface="Arial"/>
              </a:rPr>
              <a:t>Third Outline Level</a:t>
            </a:r>
          </a:p>
          <a:p>
            <a:pPr marL="1728000" lvl="3" indent="-216000">
              <a:spcBef>
                <a:spcPts val="567"/>
              </a:spcBef>
              <a:buClr>
                <a:srgbClr val="000000"/>
              </a:buClr>
              <a:buSzPct val="75000"/>
              <a:buFont typeface="Symbol" charset="2"/>
              <a:buChar char=""/>
            </a:pPr>
            <a:r>
              <a:rPr lang="en-GB" sz="2000" b="0" u="none" strike="noStrike">
                <a:solidFill>
                  <a:srgbClr val="000000"/>
                </a:solidFill>
                <a:effectLst/>
                <a:uFillTx/>
                <a:latin typeface="Arial"/>
              </a:rPr>
              <a:t>Fourth Outline Level</a:t>
            </a:r>
          </a:p>
          <a:p>
            <a:pPr marL="2160000" lvl="4"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Fifth Outline Level</a:t>
            </a:r>
          </a:p>
          <a:p>
            <a:pPr marL="2592000" lvl="5"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Sixth Outline Level</a:t>
            </a:r>
          </a:p>
          <a:p>
            <a:pPr marL="3024000" lvl="6"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51" name="Straight Connector 5"/>
          <p:cNvCxnSpPr/>
          <p:nvPr/>
        </p:nvCxnSpPr>
        <p:spPr>
          <a:xfrm flipV="1">
            <a:off x="0" y="888480"/>
            <a:ext cx="10077840" cy="2160"/>
          </a:xfrm>
          <a:prstGeom prst="straightConnector1">
            <a:avLst/>
          </a:prstGeom>
          <a:ln w="158760">
            <a:solidFill>
              <a:srgbClr val="002060">
                <a:alpha val="75000"/>
              </a:srgbClr>
            </a:solidFill>
            <a:miter/>
          </a:ln>
        </p:spPr>
      </p:cxnSp>
      <p:pic>
        <p:nvPicPr>
          <p:cNvPr id="52" name="Picture 4" descr="A logo with a sun and blue cone&#10;&#10;Description automatically generated"/>
          <p:cNvPicPr/>
          <p:nvPr/>
        </p:nvPicPr>
        <p:blipFill>
          <a:blip r:embed="rId5"/>
          <a:stretch/>
        </p:blipFill>
        <p:spPr>
          <a:xfrm>
            <a:off x="8328240" y="0"/>
            <a:ext cx="1751040" cy="664560"/>
          </a:xfrm>
          <a:prstGeom prst="rect">
            <a:avLst/>
          </a:prstGeom>
          <a:noFill/>
          <a:ln w="0">
            <a:noFill/>
          </a:ln>
        </p:spPr>
      </p:pic>
      <p:sp>
        <p:nvSpPr>
          <p:cNvPr id="53" name="PlaceHolder 1"/>
          <p:cNvSpPr>
            <a:spLocks noGrp="1"/>
          </p:cNvSpPr>
          <p:nvPr>
            <p:ph type="title"/>
          </p:nvPr>
        </p:nvSpPr>
        <p:spPr>
          <a:xfrm>
            <a:off x="66960" y="182160"/>
            <a:ext cx="8191800" cy="274680"/>
          </a:xfrm>
          <a:prstGeom prst="rect">
            <a:avLst/>
          </a:prstGeom>
          <a:noFill/>
          <a:ln w="0">
            <a:noFill/>
          </a:ln>
        </p:spPr>
        <p:txBody>
          <a:bodyPr lIns="0" tIns="0" rIns="0" bIns="0" anchor="ctr">
            <a:noAutofit/>
          </a:bodyPr>
          <a:lstStyle/>
          <a:p>
            <a:pPr indent="0">
              <a:buNone/>
            </a:pPr>
            <a:r>
              <a:rPr lang="en-GB" sz="3200" b="0" u="none" strike="noStrike">
                <a:solidFill>
                  <a:srgbClr val="000000"/>
                </a:solidFill>
                <a:effectLst/>
                <a:uFillTx/>
                <a:latin typeface="Arial"/>
              </a:rPr>
              <a:t>Click to edit the title text format</a:t>
            </a:r>
          </a:p>
        </p:txBody>
      </p:sp>
      <p:sp>
        <p:nvSpPr>
          <p:cNvPr id="54" name="PlaceHolder 2"/>
          <p:cNvSpPr>
            <a:spLocks noGrp="1"/>
          </p:cNvSpPr>
          <p:nvPr>
            <p:ph type="body"/>
          </p:nvPr>
        </p:nvSpPr>
        <p:spPr>
          <a:xfrm>
            <a:off x="176040" y="1042200"/>
            <a:ext cx="9717480" cy="41097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200" b="0" u="none" strike="noStrike">
                <a:solidFill>
                  <a:srgbClr val="000000"/>
                </a:solidFill>
                <a:effectLst/>
                <a:uFillTx/>
                <a:latin typeface="Arial"/>
              </a:rPr>
              <a:t>Click to edit the outline text format</a:t>
            </a:r>
          </a:p>
          <a:p>
            <a:pPr marL="864000" lvl="1" indent="-324000">
              <a:spcBef>
                <a:spcPts val="1134"/>
              </a:spcBef>
              <a:buClr>
                <a:srgbClr val="000000"/>
              </a:buClr>
              <a:buSzPct val="75000"/>
              <a:buFont typeface="Symbol" charset="2"/>
              <a:buChar char=""/>
            </a:pPr>
            <a:r>
              <a:rPr lang="en-GB" sz="2800" b="0" u="none" strike="noStrike">
                <a:solidFill>
                  <a:srgbClr val="000000"/>
                </a:solidFill>
                <a:effectLst/>
                <a:uFillTx/>
                <a:latin typeface="Arial"/>
              </a:rPr>
              <a:t>Second Outline Level</a:t>
            </a:r>
          </a:p>
          <a:p>
            <a:pPr marL="1296000" lvl="2" indent="-288000">
              <a:spcBef>
                <a:spcPts val="850"/>
              </a:spcBef>
              <a:buClr>
                <a:srgbClr val="000000"/>
              </a:buClr>
              <a:buSzPct val="45000"/>
              <a:buFont typeface="Wingdings" charset="2"/>
              <a:buChar char=""/>
            </a:pPr>
            <a:r>
              <a:rPr lang="en-GB" sz="2400" b="0" u="none" strike="noStrike">
                <a:solidFill>
                  <a:srgbClr val="000000"/>
                </a:solidFill>
                <a:effectLst/>
                <a:uFillTx/>
                <a:latin typeface="Arial"/>
              </a:rPr>
              <a:t>Third Outline Level</a:t>
            </a:r>
          </a:p>
          <a:p>
            <a:pPr marL="1728000" lvl="3" indent="-216000">
              <a:spcBef>
                <a:spcPts val="567"/>
              </a:spcBef>
              <a:buClr>
                <a:srgbClr val="000000"/>
              </a:buClr>
              <a:buSzPct val="75000"/>
              <a:buFont typeface="Symbol" charset="2"/>
              <a:buChar char=""/>
            </a:pPr>
            <a:r>
              <a:rPr lang="en-GB" sz="2000" b="0" u="none" strike="noStrike">
                <a:solidFill>
                  <a:srgbClr val="000000"/>
                </a:solidFill>
                <a:effectLst/>
                <a:uFillTx/>
                <a:latin typeface="Arial"/>
              </a:rPr>
              <a:t>Fourth Outline Level</a:t>
            </a:r>
          </a:p>
          <a:p>
            <a:pPr marL="2160000" lvl="4"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Fifth Outline Level</a:t>
            </a:r>
          </a:p>
          <a:p>
            <a:pPr marL="2592000" lvl="5"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Sixth Outline Level</a:t>
            </a:r>
          </a:p>
          <a:p>
            <a:pPr marL="3024000" lvl="6" indent="-216000">
              <a:spcBef>
                <a:spcPts val="283"/>
              </a:spcBef>
              <a:buClr>
                <a:srgbClr val="000000"/>
              </a:buClr>
              <a:buSzPct val="45000"/>
              <a:buFont typeface="Wingdings" charset="2"/>
              <a:buChar char=""/>
            </a:pPr>
            <a:r>
              <a:rPr lang="en-GB" sz="2000" b="0" u="none" strike="noStrike">
                <a:solidFill>
                  <a:srgbClr val="000000"/>
                </a:solidFill>
                <a:effectLst/>
                <a:uFillTx/>
                <a:latin typeface="Arial"/>
              </a:rPr>
              <a:t>Seventh Outline Level</a:t>
            </a:r>
          </a:p>
        </p:txBody>
      </p:sp>
      <p:sp>
        <p:nvSpPr>
          <p:cNvPr id="55" name="PlaceHolder 3"/>
          <p:cNvSpPr>
            <a:spLocks noGrp="1"/>
          </p:cNvSpPr>
          <p:nvPr>
            <p:ph type="sldNum" idx="5"/>
          </p:nvPr>
        </p:nvSpPr>
        <p:spPr>
          <a:xfrm>
            <a:off x="7119000" y="5255280"/>
            <a:ext cx="2267280" cy="301320"/>
          </a:xfrm>
          <a:prstGeom prst="rect">
            <a:avLst/>
          </a:prstGeom>
          <a:noFill/>
          <a:ln w="0">
            <a:noFill/>
          </a:ln>
        </p:spPr>
        <p:txBody>
          <a:bodyPr lIns="91440" tIns="45720" rIns="91440" bIns="45720" anchor="ctr">
            <a:noAutofit/>
          </a:bodyPr>
          <a:lstStyle>
            <a:lvl1pPr indent="0" algn="r" defTabSz="457200">
              <a:lnSpc>
                <a:spcPct val="100000"/>
              </a:lnSpc>
              <a:buNone/>
              <a:tabLst>
                <a:tab pos="0" algn="l"/>
              </a:tabLst>
              <a:defRPr lang="en-GB" sz="1200" b="0" u="none" strike="noStrike">
                <a:solidFill>
                  <a:schemeClr val="dk1">
                    <a:tint val="75000"/>
                  </a:schemeClr>
                </a:solidFill>
                <a:effectLst/>
                <a:uFillTx/>
                <a:latin typeface="Times New Roman"/>
              </a:defRPr>
            </a:lvl1pPr>
          </a:lstStyle>
          <a:p>
            <a:pPr indent="0" algn="r" defTabSz="457200">
              <a:lnSpc>
                <a:spcPct val="100000"/>
              </a:lnSpc>
              <a:buNone/>
              <a:tabLst>
                <a:tab pos="0" algn="l"/>
              </a:tabLst>
            </a:pPr>
            <a:fld id="{411AA004-5240-4B21-ABF9-FC4EF022CADB}" type="slidenum">
              <a:rPr lang="en-GB" sz="1200" b="0" u="none" strike="noStrike">
                <a:solidFill>
                  <a:schemeClr val="dk1">
                    <a:tint val="75000"/>
                  </a:schemeClr>
                </a:solidFill>
                <a:effectLst/>
                <a:uFillTx/>
                <a:latin typeface="Times New Roman"/>
              </a:rPr>
              <a:t>‹#›</a:t>
            </a:fld>
            <a:endParaRPr lang="en-GB" sz="12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 name="PlaceHolder 1"/>
          <p:cNvSpPr>
            <a:spLocks noGrp="1"/>
          </p:cNvSpPr>
          <p:nvPr>
            <p:ph type="title"/>
          </p:nvPr>
        </p:nvSpPr>
        <p:spPr>
          <a:xfrm>
            <a:off x="66960" y="182160"/>
            <a:ext cx="8191800" cy="274680"/>
          </a:xfrm>
          <a:prstGeom prst="rect">
            <a:avLst/>
          </a:prstGeom>
          <a:noFill/>
          <a:ln w="0">
            <a:noFill/>
          </a:ln>
        </p:spPr>
        <p:txBody>
          <a:bodyPr lIns="0" tIns="0" rIns="0" bIns="0" anchor="ctr">
            <a:noAutofit/>
          </a:bodyPr>
          <a:lstStyle/>
          <a:p>
            <a:pPr indent="0" algn="ctr">
              <a:buNone/>
            </a:pPr>
            <a:r>
              <a:rPr lang="en-GB" sz="4400" b="0" u="none" strike="noStrike">
                <a:solidFill>
                  <a:srgbClr val="000000"/>
                </a:solidFill>
                <a:effectLst/>
                <a:uFillTx/>
                <a:latin typeface="Arial"/>
              </a:rPr>
              <a:t>Click to edit the title text format</a:t>
            </a:r>
          </a:p>
        </p:txBody>
      </p:sp>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microsoft.com/office/2007/relationships/media" Target="../media/media2.mpg"/><Relationship Id="rId7" Type="http://schemas.openxmlformats.org/officeDocument/2006/relationships/image" Target="../media/image18.png"/><Relationship Id="rId2" Type="http://schemas.openxmlformats.org/officeDocument/2006/relationships/audio" Target="../media/media1.mpg"/><Relationship Id="rId1" Type="http://schemas.microsoft.com/office/2007/relationships/media" Target="../media/media1.mpg"/><Relationship Id="rId6" Type="http://schemas.openxmlformats.org/officeDocument/2006/relationships/image" Target="../media/image17.png"/><Relationship Id="rId5" Type="http://schemas.openxmlformats.org/officeDocument/2006/relationships/slideLayout" Target="../slideLayouts/slideLayout9.xml"/><Relationship Id="rId4" Type="http://schemas.openxmlformats.org/officeDocument/2006/relationships/audio" Target="../media/media2.m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4.mp4"/><Relationship Id="rId7"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5.mp4"/><Relationship Id="rId5" Type="http://schemas.microsoft.com/office/2007/relationships/media" Target="../media/media5.mp4"/><Relationship Id="rId10" Type="http://schemas.openxmlformats.org/officeDocument/2006/relationships/image" Target="../media/image23.png"/><Relationship Id="rId4" Type="http://schemas.openxmlformats.org/officeDocument/2006/relationships/video" Target="../media/media4.mp4"/><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0" y="1080000"/>
            <a:ext cx="10079640" cy="106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1191"/>
              </a:spcBef>
              <a:spcAft>
                <a:spcPts val="992"/>
              </a:spcAft>
            </a:pPr>
            <a:r>
              <a:rPr lang="en-GB" sz="3200" b="0" u="none" strike="noStrike">
                <a:solidFill>
                  <a:srgbClr val="000000"/>
                </a:solidFill>
                <a:effectLst/>
                <a:uFillTx/>
                <a:latin typeface="Arial"/>
              </a:rPr>
              <a:t>RISER – High-Resolution Visualisation of the Inner Heliosphere Using LOFAR</a:t>
            </a:r>
          </a:p>
        </p:txBody>
      </p:sp>
      <p:sp>
        <p:nvSpPr>
          <p:cNvPr id="61" name="Rectangle 60"/>
          <p:cNvSpPr/>
          <p:nvPr/>
        </p:nvSpPr>
        <p:spPr>
          <a:xfrm>
            <a:off x="0" y="2160000"/>
            <a:ext cx="10079640" cy="146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en-GB" sz="1800" b="0" u="none" strike="noStrike">
              <a:solidFill>
                <a:srgbClr val="000000"/>
              </a:solidFill>
              <a:effectLst/>
              <a:uFillTx/>
              <a:latin typeface="Arial"/>
            </a:endParaRPr>
          </a:p>
          <a:p>
            <a:pPr algn="ctr">
              <a:lnSpc>
                <a:spcPct val="100000"/>
              </a:lnSpc>
            </a:pPr>
            <a:r>
              <a:rPr lang="en-GB" sz="1800" b="0" u="none" strike="noStrike">
                <a:solidFill>
                  <a:srgbClr val="000000"/>
                </a:solidFill>
                <a:effectLst/>
                <a:uFillTx/>
                <a:latin typeface="Arial"/>
              </a:rPr>
              <a:t>Richard Fallows, RAL Space – UKRI STFC</a:t>
            </a:r>
          </a:p>
          <a:p>
            <a:pPr algn="ctr">
              <a:lnSpc>
                <a:spcPct val="100000"/>
              </a:lnSpc>
            </a:pPr>
            <a:endParaRPr lang="en-GB" sz="1800" b="0" u="none" strike="noStrike">
              <a:solidFill>
                <a:srgbClr val="000000"/>
              </a:solidFill>
              <a:effectLst/>
              <a:uFillTx/>
              <a:latin typeface="Arial"/>
            </a:endParaRPr>
          </a:p>
          <a:p>
            <a:pPr algn="ctr">
              <a:lnSpc>
                <a:spcPct val="100000"/>
              </a:lnSpc>
            </a:pPr>
            <a:r>
              <a:rPr lang="en-GB" sz="1800" b="0" u="none" strike="noStrike">
                <a:solidFill>
                  <a:srgbClr val="000000"/>
                </a:solidFill>
                <a:effectLst/>
                <a:uFillTx/>
                <a:latin typeface="Arial"/>
              </a:rPr>
              <a:t>Mario Bisi (RAL), Oyuki Chang (RAL), David Barnes (RAL), Bernie Jackson (UCSD), Edmund Henley (UKMO), Siegfried Gonzi (UKMO), David Jackson (UKMO)</a:t>
            </a:r>
          </a:p>
        </p:txBody>
      </p:sp>
      <p:sp>
        <p:nvSpPr>
          <p:cNvPr id="2" name="PlaceHolder 1"/>
          <p:cNvSpPr>
            <a:spLocks noGrp="1"/>
          </p:cNvSpPr>
          <p:nvPr>
            <p:ph type="sldNum" idx="2"/>
          </p:nvPr>
        </p:nvSpPr>
        <p:spPr/>
        <p:txBody>
          <a:bodyPr/>
          <a:lstStyle/>
          <a:p>
            <a:fld id="{F19930E9-10F9-45F7-9E28-CE70BB056168}" type="slidenum">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r>
              <a:rPr lang="en-GB" sz="3200" b="0" u="none" strike="noStrike">
                <a:solidFill>
                  <a:srgbClr val="000000"/>
                </a:solidFill>
                <a:effectLst/>
                <a:uFillTx/>
                <a:latin typeface="Arial"/>
              </a:rPr>
              <a:t>CME June 2025 – </a:t>
            </a:r>
            <a:r>
              <a:rPr lang="en-GB" sz="3200" b="0" i="1" u="none" strike="noStrike">
                <a:solidFill>
                  <a:srgbClr val="000000"/>
                </a:solidFill>
                <a:effectLst/>
                <a:uFillTx/>
                <a:latin typeface="Arial"/>
              </a:rPr>
              <a:t>Jackson+, in prep.</a:t>
            </a:r>
            <a:endParaRPr lang="en-GB" sz="3200" b="0" u="none" strike="noStrike">
              <a:solidFill>
                <a:srgbClr val="000000"/>
              </a:solidFill>
              <a:effectLst/>
              <a:uFillTx/>
              <a:latin typeface="Arial"/>
            </a:endParaRPr>
          </a:p>
        </p:txBody>
      </p:sp>
      <p:pic>
        <p:nvPicPr>
          <p:cNvPr id="120" name="Picture 14" descr="A blue circle with a point in the center&#10;&#10;AI-generated content may be incorrect."/>
          <p:cNvPicPr/>
          <p:nvPr/>
        </p:nvPicPr>
        <p:blipFill>
          <a:blip r:embed="rId2"/>
          <a:stretch/>
        </p:blipFill>
        <p:spPr>
          <a:xfrm>
            <a:off x="6875280" y="1063440"/>
            <a:ext cx="1911600" cy="1907280"/>
          </a:xfrm>
          <a:prstGeom prst="rect">
            <a:avLst/>
          </a:prstGeom>
          <a:noFill/>
          <a:ln w="0">
            <a:noFill/>
          </a:ln>
        </p:spPr>
      </p:pic>
      <p:pic>
        <p:nvPicPr>
          <p:cNvPr id="121" name="Picture 17" descr="A close up of a crosshair&#10;&#10;AI-generated content may be incorrect."/>
          <p:cNvPicPr/>
          <p:nvPr/>
        </p:nvPicPr>
        <p:blipFill>
          <a:blip r:embed="rId3"/>
          <a:stretch/>
        </p:blipFill>
        <p:spPr>
          <a:xfrm>
            <a:off x="4977000" y="1068840"/>
            <a:ext cx="1911240" cy="1906560"/>
          </a:xfrm>
          <a:prstGeom prst="rect">
            <a:avLst/>
          </a:prstGeom>
          <a:noFill/>
          <a:ln w="0">
            <a:noFill/>
          </a:ln>
        </p:spPr>
      </p:pic>
      <p:pic>
        <p:nvPicPr>
          <p:cNvPr id="122" name="Picture 4" descr="A close up of a circle&#10;&#10;AI-generated content may be incorrect."/>
          <p:cNvPicPr/>
          <p:nvPr/>
        </p:nvPicPr>
        <p:blipFill>
          <a:blip r:embed="rId4"/>
          <a:stretch/>
        </p:blipFill>
        <p:spPr>
          <a:xfrm>
            <a:off x="4973040" y="3618720"/>
            <a:ext cx="1200960" cy="1303560"/>
          </a:xfrm>
          <a:prstGeom prst="rect">
            <a:avLst/>
          </a:prstGeom>
          <a:noFill/>
          <a:ln w="0">
            <a:noFill/>
          </a:ln>
        </p:spPr>
      </p:pic>
      <p:pic>
        <p:nvPicPr>
          <p:cNvPr id="123" name="Picture 5" descr="A blue circle with a white dot&#10;&#10;AI-generated content may be incorrect."/>
          <p:cNvPicPr/>
          <p:nvPr/>
        </p:nvPicPr>
        <p:blipFill>
          <a:blip r:embed="rId5"/>
          <a:stretch/>
        </p:blipFill>
        <p:spPr>
          <a:xfrm>
            <a:off x="6187320" y="3610080"/>
            <a:ext cx="1200960" cy="1303200"/>
          </a:xfrm>
          <a:prstGeom prst="rect">
            <a:avLst/>
          </a:prstGeom>
          <a:noFill/>
          <a:ln w="0">
            <a:noFill/>
          </a:ln>
        </p:spPr>
      </p:pic>
      <p:pic>
        <p:nvPicPr>
          <p:cNvPr id="124" name="Picture 6" descr="A blue circle with a white line&#10;&#10;AI-generated content may be incorrect."/>
          <p:cNvPicPr/>
          <p:nvPr/>
        </p:nvPicPr>
        <p:blipFill>
          <a:blip r:embed="rId6"/>
          <a:stretch/>
        </p:blipFill>
        <p:spPr>
          <a:xfrm>
            <a:off x="7463160" y="3611160"/>
            <a:ext cx="1200960" cy="1302840"/>
          </a:xfrm>
          <a:prstGeom prst="rect">
            <a:avLst/>
          </a:prstGeom>
          <a:noFill/>
          <a:ln w="0">
            <a:noFill/>
          </a:ln>
        </p:spPr>
      </p:pic>
      <p:pic>
        <p:nvPicPr>
          <p:cNvPr id="125" name="Picture 13" descr="A graph of a graph of a graph of a graph of a graph of a graph of a graph of a graph of a graph of a graph of a graph of a graph of a graph of&#10;&#10;AI-generated content may be incorrect."/>
          <p:cNvPicPr/>
          <p:nvPr/>
        </p:nvPicPr>
        <p:blipFill>
          <a:blip r:embed="rId7"/>
          <a:stretch/>
        </p:blipFill>
        <p:spPr>
          <a:xfrm>
            <a:off x="1049760" y="3455640"/>
            <a:ext cx="2687040" cy="1457640"/>
          </a:xfrm>
          <a:prstGeom prst="rect">
            <a:avLst/>
          </a:prstGeom>
          <a:noFill/>
          <a:ln w="0">
            <a:noFill/>
          </a:ln>
        </p:spPr>
      </p:pic>
      <p:pic>
        <p:nvPicPr>
          <p:cNvPr id="126" name="Picture 15" descr="A satellite image of a planet&#10;&#10;AI-generated content may be incorrect."/>
          <p:cNvPicPr/>
          <p:nvPr/>
        </p:nvPicPr>
        <p:blipFill>
          <a:blip r:embed="rId8"/>
          <a:stretch/>
        </p:blipFill>
        <p:spPr>
          <a:xfrm>
            <a:off x="2993760" y="1090080"/>
            <a:ext cx="1949760" cy="1877040"/>
          </a:xfrm>
          <a:prstGeom prst="rect">
            <a:avLst/>
          </a:prstGeom>
          <a:noFill/>
          <a:ln w="0">
            <a:noFill/>
          </a:ln>
        </p:spPr>
      </p:pic>
      <p:pic>
        <p:nvPicPr>
          <p:cNvPr id="127" name="Picture 16" descr="A yellow circle with a black circle in the middle&#10;&#10;AI-generated content may be incorrect."/>
          <p:cNvPicPr/>
          <p:nvPr/>
        </p:nvPicPr>
        <p:blipFill>
          <a:blip r:embed="rId9"/>
          <a:stretch/>
        </p:blipFill>
        <p:spPr>
          <a:xfrm>
            <a:off x="1071000" y="1090080"/>
            <a:ext cx="1889640" cy="1877040"/>
          </a:xfrm>
          <a:prstGeom prst="rect">
            <a:avLst/>
          </a:prstGeom>
          <a:noFill/>
          <a:ln w="0">
            <a:noFill/>
          </a:ln>
        </p:spPr>
      </p:pic>
      <p:sp>
        <p:nvSpPr>
          <p:cNvPr id="128" name="Text Box 1"/>
          <p:cNvSpPr/>
          <p:nvPr/>
        </p:nvSpPr>
        <p:spPr>
          <a:xfrm>
            <a:off x="1006560" y="3024000"/>
            <a:ext cx="7813440" cy="348840"/>
          </a:xfrm>
          <a:prstGeom prst="rect">
            <a:avLst/>
          </a:prstGeom>
          <a:noFill/>
          <a:ln w="0">
            <a:noFill/>
          </a:ln>
        </p:spPr>
        <p:style>
          <a:lnRef idx="0">
            <a:scrgbClr r="0" g="0" b="0"/>
          </a:lnRef>
          <a:fillRef idx="0">
            <a:scrgbClr r="0" g="0" b="0"/>
          </a:fillRef>
          <a:effectRef idx="0">
            <a:scrgbClr r="0" g="0" b="0"/>
          </a:effectRef>
          <a:fontRef idx="minor"/>
        </p:style>
        <p:txBody>
          <a:bodyPr lIns="90000" tIns="5040" rIns="90000" bIns="5040" anchor="t">
            <a:spAutoFit/>
          </a:bodyPr>
          <a:lstStyle/>
          <a:p>
            <a:pPr>
              <a:lnSpc>
                <a:spcPct val="100000"/>
              </a:lnSpc>
              <a:spcBef>
                <a:spcPts val="556"/>
              </a:spcBef>
            </a:pPr>
            <a:r>
              <a:rPr lang="en-US" sz="1110" b="1" u="none" strike="noStrike">
                <a:solidFill>
                  <a:srgbClr val="660066"/>
                </a:solidFill>
                <a:effectLst/>
                <a:uFillTx/>
                <a:latin typeface="Arial"/>
              </a:rPr>
              <a:t>   PUNCH NFI 2025 06 03 03:04          PUNCH WFI 2025 06 03 15:44         ISEE-LOFAR G-level Skymap       ISEE-LOFAR Velocity Skymap  </a:t>
            </a:r>
            <a:endParaRPr lang="en-GB" sz="1110" b="0" u="none" strike="noStrike">
              <a:solidFill>
                <a:srgbClr val="000000"/>
              </a:solidFill>
              <a:effectLst/>
              <a:uFillTx/>
              <a:latin typeface="Arial"/>
            </a:endParaRPr>
          </a:p>
        </p:txBody>
      </p:sp>
      <p:sp>
        <p:nvSpPr>
          <p:cNvPr id="129" name="Text Box 2"/>
          <p:cNvSpPr/>
          <p:nvPr/>
        </p:nvSpPr>
        <p:spPr>
          <a:xfrm>
            <a:off x="550800" y="4966920"/>
            <a:ext cx="8989200" cy="179640"/>
          </a:xfrm>
          <a:prstGeom prst="rect">
            <a:avLst/>
          </a:prstGeom>
          <a:noFill/>
          <a:ln w="0">
            <a:noFill/>
          </a:ln>
        </p:spPr>
        <p:style>
          <a:lnRef idx="0">
            <a:scrgbClr r="0" g="0" b="0"/>
          </a:lnRef>
          <a:fillRef idx="0">
            <a:scrgbClr r="0" g="0" b="0"/>
          </a:fillRef>
          <a:effectRef idx="0">
            <a:scrgbClr r="0" g="0" b="0"/>
          </a:effectRef>
          <a:fontRef idx="minor"/>
        </p:style>
        <p:txBody>
          <a:bodyPr lIns="90000" tIns="5040" rIns="90000" bIns="5040" anchor="t">
            <a:spAutoFit/>
          </a:bodyPr>
          <a:lstStyle/>
          <a:p>
            <a:pPr>
              <a:lnSpc>
                <a:spcPct val="100000"/>
              </a:lnSpc>
              <a:spcBef>
                <a:spcPts val="556"/>
              </a:spcBef>
            </a:pPr>
            <a:r>
              <a:rPr lang="en-US" sz="1110" b="1" u="none" strike="noStrike">
                <a:solidFill>
                  <a:srgbClr val="660066"/>
                </a:solidFill>
                <a:effectLst/>
                <a:uFillTx/>
                <a:latin typeface="Arial"/>
              </a:rPr>
              <a:t>            ISEE-LOFAR time series with CME  - WIPSS Np ecliptic &amp; meridional cuts - WIPSS V ecliptic &amp; meridional cuts</a:t>
            </a:r>
            <a:endParaRPr lang="en-GB" sz="1110" b="0" u="none" strike="noStrike">
              <a:solidFill>
                <a:srgbClr val="000000"/>
              </a:solidFill>
              <a:effectLst/>
              <a:uFillTx/>
              <a:latin typeface="Arial"/>
            </a:endParaRPr>
          </a:p>
        </p:txBody>
      </p:sp>
      <p:cxnSp>
        <p:nvCxnSpPr>
          <p:cNvPr id="130" name="Straight Arrow Connector 2"/>
          <p:cNvCxnSpPr/>
          <p:nvPr/>
        </p:nvCxnSpPr>
        <p:spPr>
          <a:xfrm>
            <a:off x="2066040" y="4068000"/>
            <a:ext cx="360" cy="258120"/>
          </a:xfrm>
          <a:prstGeom prst="straightConnector1">
            <a:avLst/>
          </a:prstGeom>
          <a:ln w="57150">
            <a:solidFill>
              <a:srgbClr val="FF0000"/>
            </a:solidFill>
            <a:round/>
            <a:tailEnd type="arrow" w="med" len="med"/>
          </a:ln>
        </p:spPr>
      </p:cxnSp>
      <p:sp>
        <p:nvSpPr>
          <p:cNvPr id="131" name="Rectangle 20"/>
          <p:cNvSpPr/>
          <p:nvPr/>
        </p:nvSpPr>
        <p:spPr>
          <a:xfrm>
            <a:off x="1721160" y="3809520"/>
            <a:ext cx="655560" cy="43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570" b="1" u="none" strike="noStrike">
                <a:solidFill>
                  <a:srgbClr val="FF0000"/>
                </a:solidFill>
                <a:effectLst/>
                <a:uFillTx/>
                <a:latin typeface="Arial"/>
              </a:rPr>
              <a:t>June 3 CME</a:t>
            </a:r>
            <a:endParaRPr lang="en-GB" sz="570" b="0" u="none" strike="noStrike">
              <a:solidFill>
                <a:srgbClr val="000000"/>
              </a:solidFill>
              <a:effectLst/>
              <a:uFillTx/>
              <a:latin typeface="Arial"/>
            </a:endParaRPr>
          </a:p>
          <a:p>
            <a:pPr algn="ctr">
              <a:lnSpc>
                <a:spcPct val="100000"/>
              </a:lnSpc>
            </a:pPr>
            <a:r>
              <a:rPr lang="en-US" sz="570" b="1" u="none" strike="noStrike">
                <a:solidFill>
                  <a:srgbClr val="FF0000"/>
                </a:solidFill>
                <a:effectLst/>
                <a:uFillTx/>
                <a:latin typeface="Arial"/>
              </a:rPr>
              <a:t>Earth Arrival</a:t>
            </a:r>
            <a:endParaRPr lang="en-GB" sz="570" b="0" u="none" strike="noStrike">
              <a:solidFill>
                <a:srgbClr val="000000"/>
              </a:solidFill>
              <a:effectLst/>
              <a:uFillTx/>
              <a:latin typeface="Arial"/>
            </a:endParaRPr>
          </a:p>
          <a:p>
            <a:pPr algn="ctr">
              <a:lnSpc>
                <a:spcPct val="100000"/>
              </a:lnSpc>
            </a:pPr>
            <a:r>
              <a:rPr lang="en-US" sz="570" b="1" u="none" strike="noStrike">
                <a:solidFill>
                  <a:srgbClr val="FF0000"/>
                </a:solidFill>
                <a:effectLst/>
                <a:uFillTx/>
                <a:latin typeface="Arial"/>
              </a:rPr>
              <a:t>2025/06/06 15 UT</a:t>
            </a:r>
            <a:endParaRPr lang="en-GB" sz="570" b="0" u="none" strike="noStrike">
              <a:solidFill>
                <a:srgbClr val="000000"/>
              </a:solidFill>
              <a:effectLst/>
              <a:uFillTx/>
              <a:latin typeface="Arial"/>
            </a:endParaRPr>
          </a:p>
        </p:txBody>
      </p:sp>
      <p:pic>
        <p:nvPicPr>
          <p:cNvPr id="132" name="Picture 7" descr="A red circle with a white cross&#10;&#10;AI-generated content may be incorrect."/>
          <p:cNvPicPr/>
          <p:nvPr/>
        </p:nvPicPr>
        <p:blipFill>
          <a:blip r:embed="rId10"/>
          <a:stretch/>
        </p:blipFill>
        <p:spPr>
          <a:xfrm>
            <a:off x="3710880" y="3619440"/>
            <a:ext cx="1200960" cy="1303200"/>
          </a:xfrm>
          <a:prstGeom prst="rect">
            <a:avLst/>
          </a:prstGeom>
          <a:noFill/>
          <a:ln w="0">
            <a:noFill/>
          </a:ln>
        </p:spPr>
      </p:pic>
      <p:sp>
        <p:nvSpPr>
          <p:cNvPr id="133" name="TextBox 25"/>
          <p:cNvSpPr/>
          <p:nvPr/>
        </p:nvSpPr>
        <p:spPr>
          <a:xfrm>
            <a:off x="1072800" y="1040040"/>
            <a:ext cx="3863520" cy="125640"/>
          </a:xfrm>
          <a:prstGeom prst="rect">
            <a:avLst/>
          </a:prstGeom>
          <a:solidFill>
            <a:schemeClr val="tx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endParaRPr lang="en-US" sz="570" b="0" u="none" strike="noStrike">
              <a:solidFill>
                <a:schemeClr val="dk1"/>
              </a:solidFill>
              <a:effectLst/>
              <a:uFillTx/>
              <a:latin typeface="Times New Roman"/>
            </a:endParaRPr>
          </a:p>
        </p:txBody>
      </p:sp>
      <p:sp>
        <p:nvSpPr>
          <p:cNvPr id="134" name="Google Shape;108;p 1"/>
          <p:cNvSpPr/>
          <p:nvPr/>
        </p:nvSpPr>
        <p:spPr>
          <a:xfrm>
            <a:off x="163080" y="5183640"/>
            <a:ext cx="9736920" cy="202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chorCtr="1">
            <a:noAutofit/>
          </a:bodyPr>
          <a:lstStyle/>
          <a:p>
            <a:pPr algn="just">
              <a:lnSpc>
                <a:spcPct val="86000"/>
              </a:lnSpc>
            </a:pPr>
            <a:r>
              <a:rPr lang="en-US" sz="1110" b="1" u="none" strike="noStrike">
                <a:solidFill>
                  <a:srgbClr val="660066"/>
                </a:solidFill>
                <a:effectLst/>
                <a:uFillTx/>
                <a:latin typeface="Arial"/>
              </a:rPr>
              <a:t>               </a:t>
            </a:r>
            <a:r>
              <a:rPr lang="en-US" sz="1500" b="1" u="none" strike="noStrike">
                <a:solidFill>
                  <a:srgbClr val="660066"/>
                </a:solidFill>
                <a:effectLst/>
                <a:uFillTx/>
                <a:latin typeface="Arial"/>
              </a:rPr>
              <a:t>PUNCH NFI and WFI both see a CME as does the WIPSS IPS analysis from </a:t>
            </a:r>
            <a:endParaRPr lang="en-GB" sz="1500" b="0" u="none" strike="noStrike">
              <a:solidFill>
                <a:srgbClr val="000000"/>
              </a:solidFill>
              <a:effectLst/>
              <a:uFillTx/>
              <a:latin typeface="Arial"/>
            </a:endParaRPr>
          </a:p>
          <a:p>
            <a:pPr algn="ctr">
              <a:lnSpc>
                <a:spcPct val="86000"/>
              </a:lnSpc>
            </a:pPr>
            <a:r>
              <a:rPr lang="en-US" sz="1500" b="1" u="none" strike="noStrike">
                <a:solidFill>
                  <a:srgbClr val="FF3300"/>
                </a:solidFill>
                <a:effectLst/>
                <a:uFillTx/>
                <a:latin typeface="Arial"/>
              </a:rPr>
              <a:t>ISEE and LOFAR (UK Chilbolton) IPS analysis  </a:t>
            </a:r>
            <a:endParaRPr lang="en-GB" sz="1500" b="0" u="none" strike="noStrike">
              <a:solidFill>
                <a:srgbClr val="000000"/>
              </a:solidFill>
              <a:effectLst/>
              <a:uFillTx/>
              <a:latin typeface="Arial"/>
            </a:endParaRPr>
          </a:p>
        </p:txBody>
      </p:sp>
      <p:sp>
        <p:nvSpPr>
          <p:cNvPr id="3" name="PlaceHolder 2"/>
          <p:cNvSpPr>
            <a:spLocks noGrp="1"/>
          </p:cNvSpPr>
          <p:nvPr>
            <p:ph type="sldNum" idx="5"/>
          </p:nvPr>
        </p:nvSpPr>
        <p:spPr/>
        <p:txBody>
          <a:bodyPr/>
          <a:lstStyle/>
          <a:p>
            <a:fld id="{6369844A-42BF-4A91-99B9-B6483F00CB43}" type="slidenum">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66960" y="149400"/>
            <a:ext cx="8191800" cy="340200"/>
          </a:xfrm>
          <a:prstGeom prst="rect">
            <a:avLst/>
          </a:prstGeom>
          <a:noFill/>
          <a:ln w="0">
            <a:noFill/>
          </a:ln>
        </p:spPr>
        <p:txBody>
          <a:bodyPr lIns="0" tIns="0" rIns="0" bIns="0" anchor="ctr">
            <a:spAutoFit/>
          </a:bodyPr>
          <a:lstStyle/>
          <a:p>
            <a:pPr indent="0">
              <a:buNone/>
            </a:pPr>
            <a:r>
              <a:rPr lang="en-GB" sz="2400" b="0" u="none" strike="noStrike">
                <a:solidFill>
                  <a:srgbClr val="000000"/>
                </a:solidFill>
                <a:effectLst/>
                <a:uFillTx/>
                <a:latin typeface="Arial"/>
              </a:rPr>
              <a:t>Combining IPS Density/Velocity with GONG for Bz</a:t>
            </a:r>
          </a:p>
        </p:txBody>
      </p:sp>
      <p:pic>
        <p:nvPicPr>
          <p:cNvPr id="136" name="Picture 23" descr="A graph of a number of data&#10;&#10;AI-generated content may be incorrect."/>
          <p:cNvPicPr/>
          <p:nvPr/>
        </p:nvPicPr>
        <p:blipFill>
          <a:blip r:embed="rId2"/>
          <a:stretch/>
        </p:blipFill>
        <p:spPr>
          <a:xfrm>
            <a:off x="7934760" y="2906640"/>
            <a:ext cx="2145240" cy="1061280"/>
          </a:xfrm>
          <a:prstGeom prst="rect">
            <a:avLst/>
          </a:prstGeom>
          <a:noFill/>
          <a:ln w="0">
            <a:noFill/>
          </a:ln>
        </p:spPr>
      </p:pic>
      <p:pic>
        <p:nvPicPr>
          <p:cNvPr id="137" name="Picture 1" descr="A screenshot of a computer&#10;&#10;AI-generated content may be incorrect."/>
          <p:cNvPicPr/>
          <p:nvPr/>
        </p:nvPicPr>
        <p:blipFill>
          <a:blip r:embed="rId3"/>
          <a:stretch/>
        </p:blipFill>
        <p:spPr>
          <a:xfrm>
            <a:off x="0" y="985320"/>
            <a:ext cx="6068160" cy="4432680"/>
          </a:xfrm>
          <a:prstGeom prst="rect">
            <a:avLst/>
          </a:prstGeom>
          <a:noFill/>
          <a:ln w="0">
            <a:noFill/>
          </a:ln>
        </p:spPr>
      </p:pic>
      <p:sp>
        <p:nvSpPr>
          <p:cNvPr id="138" name="Rectangle 7"/>
          <p:cNvSpPr/>
          <p:nvPr/>
        </p:nvSpPr>
        <p:spPr>
          <a:xfrm>
            <a:off x="2939400" y="2504880"/>
            <a:ext cx="2494080" cy="42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75000"/>
              </a:lnSpc>
            </a:pPr>
            <a:r>
              <a:rPr lang="en-US" sz="1800" b="1" u="none" strike="noStrike">
                <a:solidFill>
                  <a:srgbClr val="990000"/>
                </a:solidFill>
                <a:effectLst/>
                <a:uFillTx/>
                <a:latin typeface="Arial"/>
                <a:ea typeface="MS PGothic"/>
              </a:rPr>
              <a:t>(2025/08/27 21 UT)</a:t>
            </a:r>
            <a:endParaRPr lang="en-GB" sz="1800" b="0" u="none" strike="noStrike">
              <a:solidFill>
                <a:srgbClr val="000000"/>
              </a:solidFill>
              <a:effectLst/>
              <a:uFillTx/>
              <a:latin typeface="Arial"/>
            </a:endParaRPr>
          </a:p>
        </p:txBody>
      </p:sp>
      <p:sp>
        <p:nvSpPr>
          <p:cNvPr id="139" name="Rectangle 8"/>
          <p:cNvSpPr/>
          <p:nvPr/>
        </p:nvSpPr>
        <p:spPr>
          <a:xfrm>
            <a:off x="6901200" y="900000"/>
            <a:ext cx="2799360" cy="42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75000"/>
              </a:lnSpc>
            </a:pPr>
            <a:r>
              <a:rPr lang="en-US" sz="1800" b="1" u="none" strike="noStrike">
                <a:solidFill>
                  <a:srgbClr val="990000"/>
                </a:solidFill>
                <a:effectLst/>
                <a:uFillTx/>
                <a:latin typeface="Arial"/>
                <a:ea typeface="MS PGothic"/>
              </a:rPr>
              <a:t>(2025/08/31 21 UT)</a:t>
            </a:r>
            <a:endParaRPr lang="en-GB" sz="1800" b="0" u="none" strike="noStrike">
              <a:solidFill>
                <a:srgbClr val="000000"/>
              </a:solidFill>
              <a:effectLst/>
              <a:uFillTx/>
              <a:latin typeface="Arial"/>
            </a:endParaRPr>
          </a:p>
        </p:txBody>
      </p:sp>
      <p:sp>
        <p:nvSpPr>
          <p:cNvPr id="140" name="Rectangle 9"/>
          <p:cNvSpPr/>
          <p:nvPr/>
        </p:nvSpPr>
        <p:spPr>
          <a:xfrm>
            <a:off x="6389640" y="4058640"/>
            <a:ext cx="2172600" cy="42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75000"/>
              </a:lnSpc>
            </a:pPr>
            <a:r>
              <a:rPr lang="en-US" sz="1800" b="1" u="none" strike="noStrike">
                <a:solidFill>
                  <a:srgbClr val="990000"/>
                </a:solidFill>
                <a:effectLst/>
                <a:uFillTx/>
                <a:latin typeface="Arial"/>
                <a:ea typeface="MS PGothic"/>
              </a:rPr>
              <a:t>(2025/09/04 09 UT)</a:t>
            </a:r>
            <a:endParaRPr lang="en-GB" sz="1800" b="0" u="none" strike="noStrike">
              <a:solidFill>
                <a:srgbClr val="000000"/>
              </a:solidFill>
              <a:effectLst/>
              <a:uFillTx/>
              <a:latin typeface="Arial"/>
            </a:endParaRPr>
          </a:p>
        </p:txBody>
      </p:sp>
      <p:pic>
        <p:nvPicPr>
          <p:cNvPr id="141" name="Picture 11" descr="A green circle with a white cross&#10;&#10;AI-generated content may be incorrect."/>
          <p:cNvPicPr/>
          <p:nvPr/>
        </p:nvPicPr>
        <p:blipFill>
          <a:blip r:embed="rId4"/>
          <a:stretch/>
        </p:blipFill>
        <p:spPr>
          <a:xfrm>
            <a:off x="6068520" y="1213920"/>
            <a:ext cx="1386000" cy="1373760"/>
          </a:xfrm>
          <a:prstGeom prst="rect">
            <a:avLst/>
          </a:prstGeom>
          <a:noFill/>
          <a:ln w="0">
            <a:noFill/>
          </a:ln>
        </p:spPr>
      </p:pic>
      <p:pic>
        <p:nvPicPr>
          <p:cNvPr id="142" name="Picture 3" descr="A green and white map&#10;&#10;AI-generated content may be incorrect."/>
          <p:cNvPicPr/>
          <p:nvPr/>
        </p:nvPicPr>
        <p:blipFill>
          <a:blip r:embed="rId5"/>
          <a:stretch/>
        </p:blipFill>
        <p:spPr>
          <a:xfrm>
            <a:off x="7603560" y="1260720"/>
            <a:ext cx="2360520" cy="1169640"/>
          </a:xfrm>
          <a:prstGeom prst="rect">
            <a:avLst/>
          </a:prstGeom>
          <a:noFill/>
          <a:ln w="0">
            <a:noFill/>
          </a:ln>
        </p:spPr>
      </p:pic>
      <p:pic>
        <p:nvPicPr>
          <p:cNvPr id="143" name="Picture 8" descr="A graph of a graph of a graph of a graph of a graph of a graph of a graph of a graph of a graph of a graph of a graph of a graph of a graph of&#10;&#10;AI-generated content may be incorrect."/>
          <p:cNvPicPr/>
          <p:nvPr/>
        </p:nvPicPr>
        <p:blipFill>
          <a:blip r:embed="rId6"/>
          <a:stretch/>
        </p:blipFill>
        <p:spPr>
          <a:xfrm>
            <a:off x="6069960" y="4346640"/>
            <a:ext cx="2491920" cy="1233360"/>
          </a:xfrm>
          <a:prstGeom prst="rect">
            <a:avLst/>
          </a:prstGeom>
          <a:noFill/>
          <a:ln w="0">
            <a:noFill/>
          </a:ln>
        </p:spPr>
      </p:pic>
      <p:sp>
        <p:nvSpPr>
          <p:cNvPr id="144" name="Rectangle 16"/>
          <p:cNvSpPr/>
          <p:nvPr/>
        </p:nvSpPr>
        <p:spPr>
          <a:xfrm>
            <a:off x="6901200" y="2544480"/>
            <a:ext cx="2799360" cy="42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75000"/>
              </a:lnSpc>
            </a:pPr>
            <a:r>
              <a:rPr lang="en-US" sz="1800" b="1" u="none" strike="noStrike">
                <a:solidFill>
                  <a:srgbClr val="990000"/>
                </a:solidFill>
                <a:effectLst/>
                <a:uFillTx/>
                <a:latin typeface="Arial"/>
                <a:ea typeface="MS PGothic"/>
              </a:rPr>
              <a:t>(2025/09/02 15 UT)</a:t>
            </a:r>
            <a:endParaRPr lang="en-GB" sz="1800" b="0" u="none" strike="noStrike">
              <a:solidFill>
                <a:srgbClr val="000000"/>
              </a:solidFill>
              <a:effectLst/>
              <a:uFillTx/>
              <a:latin typeface="Arial"/>
            </a:endParaRPr>
          </a:p>
        </p:txBody>
      </p:sp>
      <p:sp>
        <p:nvSpPr>
          <p:cNvPr id="145" name="Rectangle 18"/>
          <p:cNvSpPr/>
          <p:nvPr/>
        </p:nvSpPr>
        <p:spPr>
          <a:xfrm>
            <a:off x="8583480" y="4617360"/>
            <a:ext cx="1277640" cy="42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75000"/>
              </a:lnSpc>
            </a:pPr>
            <a:r>
              <a:rPr lang="en-US" sz="2000" b="1" u="none" strike="noStrike">
                <a:solidFill>
                  <a:srgbClr val="990000"/>
                </a:solidFill>
                <a:effectLst/>
                <a:uFillTx/>
                <a:latin typeface="Arial"/>
                <a:ea typeface="MS PGothic"/>
              </a:rPr>
              <a:t>ACE -Bz finally </a:t>
            </a:r>
            <a:endParaRPr lang="en-GB" sz="2000" b="0" u="none" strike="noStrike">
              <a:solidFill>
                <a:srgbClr val="000000"/>
              </a:solidFill>
              <a:effectLst/>
              <a:uFillTx/>
              <a:latin typeface="Arial"/>
            </a:endParaRPr>
          </a:p>
          <a:p>
            <a:pPr>
              <a:lnSpc>
                <a:spcPct val="75000"/>
              </a:lnSpc>
            </a:pPr>
            <a:r>
              <a:rPr lang="en-US" sz="2000" b="1" u="none" strike="noStrike">
                <a:solidFill>
                  <a:srgbClr val="990000"/>
                </a:solidFill>
                <a:effectLst/>
                <a:uFillTx/>
                <a:latin typeface="Arial"/>
                <a:ea typeface="MS PGothic"/>
              </a:rPr>
              <a:t>caught up!</a:t>
            </a:r>
            <a:endParaRPr lang="en-GB" sz="2000" b="0" u="none" strike="noStrike">
              <a:solidFill>
                <a:srgbClr val="000000"/>
              </a:solidFill>
              <a:effectLst/>
              <a:uFillTx/>
              <a:latin typeface="Arial"/>
            </a:endParaRPr>
          </a:p>
        </p:txBody>
      </p:sp>
      <p:pic>
        <p:nvPicPr>
          <p:cNvPr id="146" name="Picture 21" descr="A comparison of a graph&#10;&#10;AI-generated content may be incorrect."/>
          <p:cNvPicPr/>
          <p:nvPr/>
        </p:nvPicPr>
        <p:blipFill>
          <a:blip r:embed="rId7"/>
          <a:stretch/>
        </p:blipFill>
        <p:spPr>
          <a:xfrm>
            <a:off x="5946120" y="2865960"/>
            <a:ext cx="2110680" cy="1042200"/>
          </a:xfrm>
          <a:prstGeom prst="rect">
            <a:avLst/>
          </a:prstGeom>
          <a:noFill/>
          <a:ln w="0">
            <a:noFill/>
          </a:ln>
        </p:spPr>
      </p:pic>
      <p:sp>
        <p:nvSpPr>
          <p:cNvPr id="3" name="PlaceHolder 2"/>
          <p:cNvSpPr>
            <a:spLocks noGrp="1"/>
          </p:cNvSpPr>
          <p:nvPr>
            <p:ph type="sldNum" idx="5"/>
          </p:nvPr>
        </p:nvSpPr>
        <p:spPr/>
        <p:txBody>
          <a:bodyPr/>
          <a:lstStyle/>
          <a:p>
            <a:fld id="{A9A06FE8-2532-4AC3-97AB-12E171FACC29}" type="slidenum">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r>
              <a:rPr lang="en-GB" sz="3200" b="0" u="none" strike="noStrike">
                <a:solidFill>
                  <a:srgbClr val="000000"/>
                </a:solidFill>
                <a:effectLst/>
                <a:uFillTx/>
                <a:latin typeface="Arial"/>
              </a:rPr>
              <a:t>Next Steps</a:t>
            </a:r>
          </a:p>
        </p:txBody>
      </p:sp>
      <p:sp>
        <p:nvSpPr>
          <p:cNvPr id="148" name="PlaceHolder 2"/>
          <p:cNvSpPr>
            <a:spLocks noGrp="1"/>
          </p:cNvSpPr>
          <p:nvPr>
            <p:ph/>
          </p:nvPr>
        </p:nvSpPr>
        <p:spPr>
          <a:xfrm>
            <a:off x="176040" y="1042200"/>
            <a:ext cx="9717480" cy="410976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en-GB" sz="2400" b="0" u="none" strike="noStrike">
                <a:solidFill>
                  <a:srgbClr val="000000"/>
                </a:solidFill>
                <a:effectLst/>
                <a:uFillTx/>
                <a:latin typeface="Arial"/>
              </a:rPr>
              <a:t>We have been scheduling long-baseline observations with PL610 and PL612 over the summer:</a:t>
            </a:r>
          </a:p>
          <a:p>
            <a:pPr marL="864000" lvl="1" indent="-324000">
              <a:spcBef>
                <a:spcPts val="1134"/>
              </a:spcBef>
              <a:buClr>
                <a:srgbClr val="000000"/>
              </a:buClr>
              <a:buSzPct val="75000"/>
              <a:buFont typeface="Symbol" charset="2"/>
              <a:buChar char=""/>
            </a:pPr>
            <a:r>
              <a:rPr lang="en-GB" sz="2400" b="0" u="none" strike="noStrike">
                <a:solidFill>
                  <a:srgbClr val="000000"/>
                </a:solidFill>
                <a:effectLst/>
                <a:uFillTx/>
                <a:latin typeface="Arial"/>
              </a:rPr>
              <a:t>Data transfer now being established, analysis will follow.</a:t>
            </a:r>
          </a:p>
          <a:p>
            <a:pPr marL="864000" lvl="1" indent="-324000">
              <a:spcBef>
                <a:spcPts val="1134"/>
              </a:spcBef>
              <a:buClr>
                <a:srgbClr val="000000"/>
              </a:buClr>
              <a:buSzPct val="75000"/>
              <a:buFont typeface="Symbol" charset="2"/>
              <a:buChar char=""/>
            </a:pPr>
            <a:r>
              <a:rPr lang="en-GB" sz="2400" b="0" u="none" strike="noStrike">
                <a:solidFill>
                  <a:srgbClr val="000000"/>
                </a:solidFill>
                <a:effectLst/>
                <a:uFillTx/>
                <a:latin typeface="Arial"/>
              </a:rPr>
              <a:t>Long observations (1 hour) to follow single points on the sky for an extended time.</a:t>
            </a:r>
          </a:p>
          <a:p>
            <a:pPr marL="864000" lvl="1" indent="-324000">
              <a:spcBef>
                <a:spcPts val="1134"/>
              </a:spcBef>
              <a:buClr>
                <a:srgbClr val="000000"/>
              </a:buClr>
              <a:buSzPct val="75000"/>
              <a:buFont typeface="Symbol" charset="2"/>
              <a:buChar char=""/>
            </a:pPr>
            <a:r>
              <a:rPr lang="en-GB" sz="2400" b="0" u="none" strike="noStrike">
                <a:solidFill>
                  <a:srgbClr val="000000"/>
                </a:solidFill>
                <a:effectLst/>
                <a:uFillTx/>
                <a:latin typeface="Arial"/>
              </a:rPr>
              <a:t>Anybody else is welcome to join this effort!</a:t>
            </a:r>
          </a:p>
          <a:p>
            <a:pPr marL="432000" indent="-324000">
              <a:spcBef>
                <a:spcPts val="1417"/>
              </a:spcBef>
              <a:buClr>
                <a:srgbClr val="000000"/>
              </a:buClr>
              <a:buSzPct val="45000"/>
              <a:buFont typeface="Wingdings" charset="2"/>
              <a:buChar char=""/>
            </a:pPr>
            <a:r>
              <a:rPr lang="en-GB" sz="2400" b="0" u="none" strike="noStrike">
                <a:solidFill>
                  <a:srgbClr val="000000"/>
                </a:solidFill>
                <a:effectLst/>
                <a:uFillTx/>
                <a:latin typeface="Arial"/>
              </a:rPr>
              <a:t>Running IPS-ENLIL in parallel with tomography.</a:t>
            </a:r>
          </a:p>
          <a:p>
            <a:pPr marL="432000" indent="-324000">
              <a:spcBef>
                <a:spcPts val="1417"/>
              </a:spcBef>
              <a:buClr>
                <a:srgbClr val="000000"/>
              </a:buClr>
              <a:buSzPct val="45000"/>
              <a:buFont typeface="Wingdings" charset="2"/>
              <a:buChar char=""/>
            </a:pPr>
            <a:r>
              <a:rPr lang="en-GB" sz="2400" b="0" u="none" strike="noStrike">
                <a:solidFill>
                  <a:srgbClr val="000000"/>
                </a:solidFill>
                <a:effectLst/>
                <a:uFillTx/>
                <a:latin typeface="Arial"/>
              </a:rPr>
              <a:t>Further automation of observing and processing in collaboration with the UK Met Office to demonstrate near-real time forecasting capabilities.  </a:t>
            </a:r>
          </a:p>
          <a:p>
            <a:pPr marL="432000" indent="-324000">
              <a:spcBef>
                <a:spcPts val="1417"/>
              </a:spcBef>
              <a:buClr>
                <a:srgbClr val="000000"/>
              </a:buClr>
              <a:buSzPct val="45000"/>
              <a:buFont typeface="Wingdings" charset="2"/>
              <a:buChar char=""/>
            </a:pPr>
            <a:r>
              <a:rPr lang="en-GB" sz="2400" b="0" u="none" strike="noStrike">
                <a:solidFill>
                  <a:srgbClr val="000000"/>
                </a:solidFill>
                <a:effectLst/>
                <a:uFillTx/>
                <a:latin typeface="Arial"/>
              </a:rPr>
              <a:t>Extract density/velocity/B-field values at L1 (or a more convenient location nearer Earth) from tomography to feed into magnetospheric model.</a:t>
            </a:r>
          </a:p>
          <a:p>
            <a:pPr marL="432000" indent="-324000">
              <a:spcBef>
                <a:spcPts val="1417"/>
              </a:spcBef>
              <a:buClr>
                <a:srgbClr val="000000"/>
              </a:buClr>
              <a:buSzPct val="45000"/>
              <a:buFont typeface="Wingdings" charset="2"/>
              <a:buChar char=""/>
            </a:pPr>
            <a:r>
              <a:rPr lang="en-GB" sz="2400" b="0" u="none" strike="noStrike">
                <a:solidFill>
                  <a:srgbClr val="000000"/>
                </a:solidFill>
                <a:effectLst/>
                <a:uFillTx/>
                <a:latin typeface="Arial"/>
              </a:rPr>
              <a:t>Ultimately – can we increase the resolution?!?</a:t>
            </a:r>
          </a:p>
        </p:txBody>
      </p:sp>
      <p:sp>
        <p:nvSpPr>
          <p:cNvPr id="4" name="PlaceHolder 3"/>
          <p:cNvSpPr>
            <a:spLocks noGrp="1"/>
          </p:cNvSpPr>
          <p:nvPr>
            <p:ph type="sldNum" idx="5"/>
          </p:nvPr>
        </p:nvSpPr>
        <p:spPr/>
        <p:txBody>
          <a:bodyPr/>
          <a:lstStyle/>
          <a:p>
            <a:fld id="{04A6CAEB-5D92-45E8-921A-63A0608B8BB5}" type="slidenum">
              <a:t>12</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PlaceHolder 1"/>
          <p:cNvSpPr>
            <a:spLocks noGrp="1"/>
          </p:cNvSpPr>
          <p:nvPr>
            <p:ph type="title"/>
          </p:nvPr>
        </p:nvSpPr>
        <p:spPr>
          <a:xfrm>
            <a:off x="66960" y="-46080"/>
            <a:ext cx="8191800" cy="731880"/>
          </a:xfrm>
          <a:prstGeom prst="rect">
            <a:avLst/>
          </a:prstGeom>
          <a:noFill/>
          <a:ln w="0">
            <a:noFill/>
          </a:ln>
        </p:spPr>
        <p:txBody>
          <a:bodyPr lIns="0" tIns="0" rIns="0" bIns="0" anchor="ctr">
            <a:spAutoFit/>
          </a:bodyPr>
          <a:lstStyle/>
          <a:p>
            <a:pPr indent="0">
              <a:buNone/>
            </a:pPr>
            <a:r>
              <a:rPr lang="en-GB" sz="2400" b="1" u="none" strike="noStrike">
                <a:solidFill>
                  <a:srgbClr val="000000"/>
                </a:solidFill>
                <a:effectLst/>
                <a:uFillTx/>
                <a:latin typeface="Arial"/>
              </a:rPr>
              <a:t>RISER – Radio Investigations for Space Environment Research</a:t>
            </a:r>
            <a:endParaRPr lang="en-GB" sz="2400" b="0" u="none" strike="noStrike">
              <a:solidFill>
                <a:srgbClr val="000000"/>
              </a:solidFill>
              <a:effectLst/>
              <a:uFillTx/>
              <a:latin typeface="Arial"/>
            </a:endParaRPr>
          </a:p>
        </p:txBody>
      </p:sp>
      <p:sp>
        <p:nvSpPr>
          <p:cNvPr id="63" name="PlaceHolder 2"/>
          <p:cNvSpPr>
            <a:spLocks noGrp="1"/>
          </p:cNvSpPr>
          <p:nvPr>
            <p:ph/>
          </p:nvPr>
        </p:nvSpPr>
        <p:spPr>
          <a:xfrm>
            <a:off x="158040" y="1149120"/>
            <a:ext cx="9717480" cy="4109760"/>
          </a:xfrm>
          <a:prstGeom prst="rect">
            <a:avLst/>
          </a:prstGeom>
          <a:noFill/>
          <a:ln w="0">
            <a:noFill/>
          </a:ln>
        </p:spPr>
        <p:txBody>
          <a:bodyPr lIns="0" tIns="0" rIns="0" bIns="0" anchor="t">
            <a:normAutofit/>
          </a:bodyPr>
          <a:lstStyle/>
          <a:p>
            <a:pPr marL="432000" indent="-324000">
              <a:lnSpc>
                <a:spcPct val="90000"/>
              </a:lnSpc>
              <a:spcBef>
                <a:spcPts val="1168"/>
              </a:spcBef>
              <a:buClr>
                <a:srgbClr val="000000"/>
              </a:buClr>
              <a:buSzPct val="45000"/>
              <a:buFont typeface="Wingdings" charset="2"/>
              <a:buChar char=""/>
            </a:pPr>
            <a:r>
              <a:rPr lang="en-US" sz="2310" b="0" u="none" strike="noStrike">
                <a:solidFill>
                  <a:schemeClr val="dk1"/>
                </a:solidFill>
                <a:effectLst/>
                <a:uFillTx/>
                <a:latin typeface="Calibri"/>
              </a:rPr>
              <a:t>RISER is a £3.7M FEC NERC-funded (NE/X019004/1) Large Environment 5-Year Project (commenced 01 September 2023 – Kick-Off Meeting 06-08 September 2023) to address the chain of events through which the Sun creates adverse space-weather conditions at Earth and within the Earth’s space environment.</a:t>
            </a:r>
            <a:endParaRPr lang="en-GB" sz="2310" b="0" u="none" strike="noStrike">
              <a:solidFill>
                <a:srgbClr val="000000"/>
              </a:solidFill>
              <a:effectLst/>
              <a:uFillTx/>
              <a:latin typeface="Arial"/>
            </a:endParaRPr>
          </a:p>
          <a:p>
            <a:pPr marL="432000" indent="-324000">
              <a:lnSpc>
                <a:spcPct val="90000"/>
              </a:lnSpc>
              <a:spcBef>
                <a:spcPts val="1168"/>
              </a:spcBef>
              <a:buClr>
                <a:srgbClr val="000000"/>
              </a:buClr>
              <a:buSzPct val="45000"/>
              <a:buFont typeface="Wingdings" charset="2"/>
              <a:buChar char=""/>
            </a:pPr>
            <a:r>
              <a:rPr lang="en-US" sz="2310" b="0" u="none" strike="noStrike">
                <a:solidFill>
                  <a:schemeClr val="dk1"/>
                </a:solidFill>
                <a:effectLst/>
                <a:uFillTx/>
                <a:latin typeface="Calibri"/>
              </a:rPr>
              <a:t>Investigates how </a:t>
            </a:r>
            <a:r>
              <a:rPr lang="en-US" sz="2310" b="1" u="none" strike="noStrike">
                <a:solidFill>
                  <a:schemeClr val="dk1"/>
                </a:solidFill>
                <a:effectLst/>
                <a:uFillTx/>
                <a:latin typeface="Calibri"/>
              </a:rPr>
              <a:t>LOFAR can be utilised for continuous and accurate tracking of inner-heliospheric and ionospheric plasma structures</a:t>
            </a:r>
            <a:r>
              <a:rPr lang="en-US" sz="2310" b="0" u="none" strike="noStrike">
                <a:solidFill>
                  <a:schemeClr val="dk1"/>
                </a:solidFill>
                <a:effectLst/>
                <a:uFillTx/>
                <a:latin typeface="Calibri"/>
              </a:rPr>
              <a:t>, combined with magnetospheric modelling, leading to more-precise and advanced forecasts of space-weather conditions and their impacts at Earth.</a:t>
            </a:r>
            <a:endParaRPr lang="en-GB" sz="2310" b="0" u="none" strike="noStrike">
              <a:solidFill>
                <a:srgbClr val="000000"/>
              </a:solidFill>
              <a:effectLst/>
              <a:uFillTx/>
              <a:latin typeface="Arial"/>
            </a:endParaRPr>
          </a:p>
          <a:p>
            <a:pPr marL="432000" indent="-324000">
              <a:lnSpc>
                <a:spcPct val="90000"/>
              </a:lnSpc>
              <a:spcBef>
                <a:spcPts val="1168"/>
              </a:spcBef>
              <a:buClr>
                <a:srgbClr val="000000"/>
              </a:buClr>
              <a:buSzPct val="45000"/>
              <a:buFont typeface="Wingdings" charset="2"/>
              <a:buChar char=""/>
            </a:pPr>
            <a:r>
              <a:rPr lang="en-US" sz="2310" b="0" u="none" strike="noStrike">
                <a:solidFill>
                  <a:schemeClr val="dk1"/>
                </a:solidFill>
                <a:effectLst/>
                <a:uFillTx/>
                <a:latin typeface="Calibri"/>
              </a:rPr>
              <a:t>Provides a comprehensive understanding of the Earth’s space-environment through the use of novel radio observations and modelling techniques to investigate coupling between solar-driven inner-heliospheric structures and the Earth.</a:t>
            </a:r>
            <a:endParaRPr lang="en-GB" sz="2310" b="0" u="none" strike="noStrike">
              <a:solidFill>
                <a:srgbClr val="000000"/>
              </a:solidFill>
              <a:effectLst/>
              <a:uFillTx/>
              <a:latin typeface="Arial"/>
            </a:endParaRPr>
          </a:p>
        </p:txBody>
      </p:sp>
      <p:sp>
        <p:nvSpPr>
          <p:cNvPr id="4" name="PlaceHolder 3"/>
          <p:cNvSpPr>
            <a:spLocks noGrp="1"/>
          </p:cNvSpPr>
          <p:nvPr>
            <p:ph type="sldNum" idx="5"/>
          </p:nvPr>
        </p:nvSpPr>
        <p:spPr/>
        <p:txBody>
          <a:bodyPr/>
          <a:lstStyle/>
          <a:p>
            <a:fld id="{3F7BC31C-F8AA-431C-95A2-2AF971307178}" type="slidenum">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0" y="0"/>
            <a:ext cx="10080720" cy="5682960"/>
          </a:xfrm>
          <a:prstGeom prst="rect">
            <a:avLst/>
          </a:prstGeom>
          <a:solidFill>
            <a:srgbClr val="0000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GB" sz="1200" b="0" u="none" strike="noStrike">
              <a:solidFill>
                <a:srgbClr val="3465A4"/>
              </a:solidFill>
              <a:effectLst/>
              <a:uFillTx/>
              <a:latin typeface="Arial"/>
            </a:endParaRPr>
          </a:p>
        </p:txBody>
      </p:sp>
      <p:pic>
        <p:nvPicPr>
          <p:cNvPr id="65" name="Picture 64"/>
          <p:cNvPicPr/>
          <p:nvPr/>
        </p:nvPicPr>
        <p:blipFill>
          <a:blip r:embed="rId2"/>
          <a:srcRect r="1311" b="1689"/>
          <a:stretch/>
        </p:blipFill>
        <p:spPr>
          <a:xfrm>
            <a:off x="0" y="7920"/>
            <a:ext cx="4464000" cy="4612680"/>
          </a:xfrm>
          <a:prstGeom prst="rect">
            <a:avLst/>
          </a:prstGeom>
          <a:noFill/>
          <a:ln w="0">
            <a:noFill/>
          </a:ln>
        </p:spPr>
      </p:pic>
      <p:pic>
        <p:nvPicPr>
          <p:cNvPr id="66" name="Picture 65"/>
          <p:cNvPicPr/>
          <p:nvPr/>
        </p:nvPicPr>
        <p:blipFill>
          <a:blip r:embed="rId3"/>
          <a:stretch/>
        </p:blipFill>
        <p:spPr>
          <a:xfrm rot="10794600">
            <a:off x="6994080" y="17640"/>
            <a:ext cx="2906280" cy="2133000"/>
          </a:xfrm>
          <a:prstGeom prst="rect">
            <a:avLst/>
          </a:prstGeom>
          <a:noFill/>
          <a:ln w="0">
            <a:noFill/>
          </a:ln>
        </p:spPr>
      </p:pic>
      <p:sp>
        <p:nvSpPr>
          <p:cNvPr id="67" name="Straight Connector 66"/>
          <p:cNvSpPr/>
          <p:nvPr/>
        </p:nvSpPr>
        <p:spPr>
          <a:xfrm flipV="1">
            <a:off x="-72000" y="500400"/>
            <a:ext cx="7744680" cy="3136680"/>
          </a:xfrm>
          <a:prstGeom prst="line">
            <a:avLst/>
          </a:prstGeom>
          <a:ln w="0">
            <a:solidFill>
              <a:srgbClr val="FFFFFF"/>
            </a:solidFill>
            <a:tailEnd type="triangle" w="med" len="med"/>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en-GB" sz="1800" b="0" u="none" strike="noStrike">
              <a:solidFill>
                <a:srgbClr val="000000"/>
              </a:solidFill>
              <a:effectLst/>
              <a:uFillTx/>
              <a:latin typeface="Arial"/>
            </a:endParaRPr>
          </a:p>
        </p:txBody>
      </p:sp>
      <p:sp>
        <p:nvSpPr>
          <p:cNvPr id="68" name="Straight Connector 67"/>
          <p:cNvSpPr/>
          <p:nvPr/>
        </p:nvSpPr>
        <p:spPr>
          <a:xfrm flipV="1">
            <a:off x="-72000" y="800280"/>
            <a:ext cx="8040600" cy="3268800"/>
          </a:xfrm>
          <a:prstGeom prst="line">
            <a:avLst/>
          </a:prstGeom>
          <a:ln w="0">
            <a:solidFill>
              <a:srgbClr val="FFFFFF"/>
            </a:solidFill>
            <a:tailEnd type="triangle" w="med" len="med"/>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en-GB" sz="1800" b="0" u="none" strike="noStrike">
              <a:solidFill>
                <a:srgbClr val="000000"/>
              </a:solidFill>
              <a:effectLst/>
              <a:uFillTx/>
              <a:latin typeface="Arial"/>
            </a:endParaRPr>
          </a:p>
        </p:txBody>
      </p:sp>
      <p:sp>
        <p:nvSpPr>
          <p:cNvPr id="69" name="Oval 68"/>
          <p:cNvSpPr/>
          <p:nvPr/>
        </p:nvSpPr>
        <p:spPr>
          <a:xfrm rot="3138000">
            <a:off x="2180160" y="4605120"/>
            <a:ext cx="483840" cy="161280"/>
          </a:xfrm>
          <a:prstGeom prst="ellipse">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GB" sz="1800" b="0" u="none" strike="noStrike">
              <a:solidFill>
                <a:srgbClr val="000000"/>
              </a:solidFill>
              <a:effectLst/>
              <a:uFillTx/>
              <a:latin typeface="Arial"/>
            </a:endParaRPr>
          </a:p>
        </p:txBody>
      </p:sp>
      <p:sp>
        <p:nvSpPr>
          <p:cNvPr id="70" name="Oval 69"/>
          <p:cNvSpPr/>
          <p:nvPr/>
        </p:nvSpPr>
        <p:spPr>
          <a:xfrm rot="3138000">
            <a:off x="2629080" y="4838040"/>
            <a:ext cx="333000" cy="151200"/>
          </a:xfrm>
          <a:prstGeom prst="ellipse">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GB" sz="1800" b="0" u="none" strike="noStrike">
              <a:solidFill>
                <a:srgbClr val="000000"/>
              </a:solidFill>
              <a:effectLst/>
              <a:uFillTx/>
              <a:latin typeface="Arial"/>
            </a:endParaRPr>
          </a:p>
        </p:txBody>
      </p:sp>
      <p:sp>
        <p:nvSpPr>
          <p:cNvPr id="71" name="Oval 70"/>
          <p:cNvSpPr/>
          <p:nvPr/>
        </p:nvSpPr>
        <p:spPr>
          <a:xfrm rot="3136800">
            <a:off x="2545920" y="5088600"/>
            <a:ext cx="397800" cy="123120"/>
          </a:xfrm>
          <a:prstGeom prst="ellipse">
            <a:avLst/>
          </a:prstGeom>
          <a:noFill/>
          <a:ln w="0">
            <a:noFill/>
          </a:ln>
        </p:spPr>
        <p:style>
          <a:lnRef idx="0">
            <a:scrgbClr r="0" g="0" b="0"/>
          </a:lnRef>
          <a:fillRef idx="0">
            <a:scrgbClr r="0" g="0" b="0"/>
          </a:fillRef>
          <a:effectRef idx="0">
            <a:scrgbClr r="0" g="0" b="0"/>
          </a:effectRef>
          <a:fontRef idx="minor"/>
        </p:style>
        <p:txBody>
          <a:bodyPr lIns="90000" tIns="42120" rIns="90000" bIns="42120" anchor="ctr">
            <a:noAutofit/>
          </a:bodyPr>
          <a:lstStyle/>
          <a:p>
            <a:endParaRPr lang="en-GB" sz="1800" b="0" u="none" strike="noStrike">
              <a:solidFill>
                <a:srgbClr val="000000"/>
              </a:solidFill>
              <a:effectLst/>
              <a:uFillTx/>
              <a:latin typeface="Arial"/>
            </a:endParaRPr>
          </a:p>
        </p:txBody>
      </p:sp>
      <p:sp>
        <p:nvSpPr>
          <p:cNvPr id="72" name="Oval 71"/>
          <p:cNvSpPr/>
          <p:nvPr/>
        </p:nvSpPr>
        <p:spPr>
          <a:xfrm rot="4261800">
            <a:off x="1242720" y="5129640"/>
            <a:ext cx="483840" cy="161280"/>
          </a:xfrm>
          <a:prstGeom prst="ellipse">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GB" sz="1800" b="0" u="none" strike="noStrike">
              <a:solidFill>
                <a:srgbClr val="000000"/>
              </a:solidFill>
              <a:effectLst/>
              <a:uFillTx/>
              <a:latin typeface="Arial"/>
            </a:endParaRPr>
          </a:p>
        </p:txBody>
      </p:sp>
      <p:sp>
        <p:nvSpPr>
          <p:cNvPr id="73" name="Oval 72"/>
          <p:cNvSpPr/>
          <p:nvPr/>
        </p:nvSpPr>
        <p:spPr>
          <a:xfrm rot="4260000">
            <a:off x="1599120" y="5468400"/>
            <a:ext cx="332640" cy="151560"/>
          </a:xfrm>
          <a:prstGeom prst="ellipse">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GB" sz="1800" b="0" u="none" strike="noStrike">
              <a:solidFill>
                <a:srgbClr val="000000"/>
              </a:solidFill>
              <a:effectLst/>
              <a:uFillTx/>
              <a:latin typeface="Arial"/>
            </a:endParaRPr>
          </a:p>
        </p:txBody>
      </p:sp>
      <p:sp>
        <p:nvSpPr>
          <p:cNvPr id="74" name="Oval 73"/>
          <p:cNvSpPr/>
          <p:nvPr/>
        </p:nvSpPr>
        <p:spPr>
          <a:xfrm rot="4260600">
            <a:off x="1441800" y="5691240"/>
            <a:ext cx="399240" cy="123120"/>
          </a:xfrm>
          <a:prstGeom prst="ellipse">
            <a:avLst/>
          </a:prstGeom>
          <a:noFill/>
          <a:ln w="0">
            <a:noFill/>
          </a:ln>
        </p:spPr>
        <p:style>
          <a:lnRef idx="0">
            <a:scrgbClr r="0" g="0" b="0"/>
          </a:lnRef>
          <a:fillRef idx="0">
            <a:scrgbClr r="0" g="0" b="0"/>
          </a:fillRef>
          <a:effectRef idx="0">
            <a:scrgbClr r="0" g="0" b="0"/>
          </a:effectRef>
          <a:fontRef idx="minor"/>
        </p:style>
        <p:txBody>
          <a:bodyPr lIns="90000" tIns="42120" rIns="90000" bIns="42120" anchor="ctr">
            <a:noAutofit/>
          </a:bodyPr>
          <a:lstStyle/>
          <a:p>
            <a:endParaRPr lang="en-GB" sz="1800" b="0" u="none" strike="noStrike">
              <a:solidFill>
                <a:srgbClr val="000000"/>
              </a:solidFill>
              <a:effectLst/>
              <a:uFillTx/>
              <a:latin typeface="Arial"/>
            </a:endParaRPr>
          </a:p>
        </p:txBody>
      </p:sp>
      <p:sp>
        <p:nvSpPr>
          <p:cNvPr id="75" name="Straight Connector 74"/>
          <p:cNvSpPr/>
          <p:nvPr/>
        </p:nvSpPr>
        <p:spPr>
          <a:xfrm>
            <a:off x="1066320" y="3183120"/>
            <a:ext cx="302040" cy="846360"/>
          </a:xfrm>
          <a:prstGeom prst="line">
            <a:avLst/>
          </a:prstGeom>
          <a:ln w="0">
            <a:solidFill>
              <a:srgbClr val="FFFFFF"/>
            </a:solidFill>
            <a:tailEnd type="triangle" w="med" len="med"/>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en-GB" sz="1800" b="0" u="none" strike="noStrike">
              <a:solidFill>
                <a:srgbClr val="000000"/>
              </a:solidFill>
              <a:effectLst/>
              <a:uFillTx/>
              <a:latin typeface="Arial"/>
            </a:endParaRPr>
          </a:p>
        </p:txBody>
      </p:sp>
      <p:sp>
        <p:nvSpPr>
          <p:cNvPr id="76" name="Straight Connector 75"/>
          <p:cNvSpPr/>
          <p:nvPr/>
        </p:nvSpPr>
        <p:spPr>
          <a:xfrm>
            <a:off x="4171680" y="2405520"/>
            <a:ext cx="413280" cy="83520"/>
          </a:xfrm>
          <a:prstGeom prst="line">
            <a:avLst/>
          </a:prstGeom>
          <a:ln w="0">
            <a:solidFill>
              <a:srgbClr val="FFFFFF"/>
            </a:solidFill>
            <a:tailEnd type="triangle" w="med" len="med"/>
          </a:ln>
        </p:spPr>
        <p:style>
          <a:lnRef idx="0">
            <a:scrgbClr r="0" g="0" b="0"/>
          </a:lnRef>
          <a:fillRef idx="0">
            <a:scrgbClr r="0" g="0" b="0"/>
          </a:fillRef>
          <a:effectRef idx="0">
            <a:scrgbClr r="0" g="0" b="0"/>
          </a:effectRef>
          <a:fontRef idx="minor"/>
        </p:style>
        <p:txBody>
          <a:bodyPr wrap="none" lIns="90000" tIns="38520" rIns="90000" bIns="38520" anchor="ctr">
            <a:noAutofit/>
          </a:bodyPr>
          <a:lstStyle/>
          <a:p>
            <a:endParaRPr lang="en-GB" sz="1800" b="0" u="none" strike="noStrike">
              <a:solidFill>
                <a:srgbClr val="000000"/>
              </a:solidFill>
              <a:effectLst/>
              <a:uFillTx/>
              <a:latin typeface="Arial"/>
            </a:endParaRPr>
          </a:p>
        </p:txBody>
      </p:sp>
      <p:pic>
        <p:nvPicPr>
          <p:cNvPr id="77" name="E:\pictures\kscinti2"/>
          <p:cNvPicPr/>
          <p:nvPr/>
        </p:nvPicPr>
        <p:blipFill>
          <a:blip r:embed="rId4"/>
          <a:stretch/>
        </p:blipFill>
        <p:spPr>
          <a:xfrm rot="20266200">
            <a:off x="5865120" y="1184760"/>
            <a:ext cx="1544760" cy="482760"/>
          </a:xfrm>
          <a:prstGeom prst="rect">
            <a:avLst/>
          </a:prstGeom>
          <a:noFill/>
          <a:ln w="0">
            <a:noFill/>
          </a:ln>
        </p:spPr>
      </p:pic>
      <p:pic>
        <p:nvPicPr>
          <p:cNvPr id="78" name="E:\pictures\sscinti 2"/>
          <p:cNvPicPr/>
          <p:nvPr/>
        </p:nvPicPr>
        <p:blipFill>
          <a:blip r:embed="rId5"/>
          <a:stretch/>
        </p:blipFill>
        <p:spPr>
          <a:xfrm rot="20268600">
            <a:off x="5696280" y="775080"/>
            <a:ext cx="1545840" cy="464400"/>
          </a:xfrm>
          <a:prstGeom prst="rect">
            <a:avLst/>
          </a:prstGeom>
          <a:noFill/>
          <a:ln w="0">
            <a:noFill/>
          </a:ln>
        </p:spPr>
      </p:pic>
      <p:sp>
        <p:nvSpPr>
          <p:cNvPr id="79" name="TextBox 78"/>
          <p:cNvSpPr txBox="1"/>
          <p:nvPr/>
        </p:nvSpPr>
        <p:spPr>
          <a:xfrm rot="20254200">
            <a:off x="1585080" y="2468160"/>
            <a:ext cx="2227320" cy="502920"/>
          </a:xfrm>
          <a:prstGeom prst="rect">
            <a:avLst/>
          </a:prstGeom>
          <a:noFill/>
          <a:ln w="0">
            <a:noFill/>
          </a:ln>
        </p:spPr>
        <p:txBody>
          <a:bodyPr wrap="none" lIns="90000" tIns="45000" rIns="90000" bIns="45000" anchor="t">
            <a:spAutoFit/>
          </a:bodyPr>
          <a:lstStyle/>
          <a:p>
            <a:r>
              <a:rPr lang="en-GB" sz="1400" b="0" u="none" strike="noStrike">
                <a:solidFill>
                  <a:srgbClr val="FFFFFF"/>
                </a:solidFill>
                <a:effectLst/>
                <a:uFillTx/>
                <a:latin typeface="Arial"/>
              </a:rPr>
              <a:t>Interplanetary Scintillation</a:t>
            </a:r>
            <a:endParaRPr lang="en-GB" sz="1400" b="0" u="none" strike="noStrike">
              <a:solidFill>
                <a:srgbClr val="000000"/>
              </a:solidFill>
              <a:effectLst/>
              <a:uFillTx/>
              <a:latin typeface="Arial"/>
            </a:endParaRPr>
          </a:p>
          <a:p>
            <a:r>
              <a:rPr lang="en-GB" sz="1400" b="0" u="none" strike="noStrike">
                <a:solidFill>
                  <a:srgbClr val="FFFFFF"/>
                </a:solidFill>
                <a:effectLst/>
                <a:uFillTx/>
                <a:latin typeface="Arial"/>
              </a:rPr>
              <a:t>from compact source</a:t>
            </a:r>
            <a:endParaRPr lang="en-GB" sz="1400" b="0" u="none" strike="noStrike">
              <a:solidFill>
                <a:srgbClr val="000000"/>
              </a:solidFill>
              <a:effectLst/>
              <a:uFillTx/>
              <a:latin typeface="Arial"/>
            </a:endParaRPr>
          </a:p>
        </p:txBody>
      </p:sp>
      <p:sp>
        <p:nvSpPr>
          <p:cNvPr id="80" name="Oval 79"/>
          <p:cNvSpPr/>
          <p:nvPr/>
        </p:nvSpPr>
        <p:spPr>
          <a:xfrm rot="1039200">
            <a:off x="8290800" y="1864080"/>
            <a:ext cx="483840" cy="161640"/>
          </a:xfrm>
          <a:prstGeom prst="ellipse">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GB" sz="1800" b="0" u="none" strike="noStrike">
              <a:solidFill>
                <a:srgbClr val="000000"/>
              </a:solidFill>
              <a:effectLst/>
              <a:uFillTx/>
              <a:latin typeface="Arial"/>
            </a:endParaRPr>
          </a:p>
        </p:txBody>
      </p:sp>
      <p:sp>
        <p:nvSpPr>
          <p:cNvPr id="81" name="Oval 80"/>
          <p:cNvSpPr/>
          <p:nvPr/>
        </p:nvSpPr>
        <p:spPr>
          <a:xfrm rot="1040400">
            <a:off x="8803080" y="1841760"/>
            <a:ext cx="332280" cy="151560"/>
          </a:xfrm>
          <a:prstGeom prst="ellipse">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GB" sz="1800" b="0" u="none" strike="noStrike">
              <a:solidFill>
                <a:srgbClr val="000000"/>
              </a:solidFill>
              <a:effectLst/>
              <a:uFillTx/>
              <a:latin typeface="Arial"/>
            </a:endParaRPr>
          </a:p>
        </p:txBody>
      </p:sp>
      <p:sp>
        <p:nvSpPr>
          <p:cNvPr id="82" name="Oval 81"/>
          <p:cNvSpPr/>
          <p:nvPr/>
        </p:nvSpPr>
        <p:spPr>
          <a:xfrm rot="1039200">
            <a:off x="8864280" y="2078640"/>
            <a:ext cx="397800" cy="124200"/>
          </a:xfrm>
          <a:prstGeom prst="ellipse">
            <a:avLst/>
          </a:prstGeom>
          <a:noFill/>
          <a:ln w="0">
            <a:noFill/>
          </a:ln>
        </p:spPr>
        <p:style>
          <a:lnRef idx="0">
            <a:scrgbClr r="0" g="0" b="0"/>
          </a:lnRef>
          <a:fillRef idx="0">
            <a:scrgbClr r="0" g="0" b="0"/>
          </a:fillRef>
          <a:effectRef idx="0">
            <a:scrgbClr r="0" g="0" b="0"/>
          </a:effectRef>
          <a:fontRef idx="minor"/>
        </p:style>
        <p:txBody>
          <a:bodyPr lIns="90000" tIns="43200" rIns="90000" bIns="43200" anchor="ctr">
            <a:noAutofit/>
          </a:bodyPr>
          <a:lstStyle/>
          <a:p>
            <a:endParaRPr lang="en-GB" sz="1800" b="0" u="none" strike="noStrike">
              <a:solidFill>
                <a:srgbClr val="000000"/>
              </a:solidFill>
              <a:effectLst/>
              <a:uFillTx/>
              <a:latin typeface="Arial"/>
            </a:endParaRPr>
          </a:p>
        </p:txBody>
      </p:sp>
      <p:sp>
        <p:nvSpPr>
          <p:cNvPr id="83" name="PlaceHolder 1"/>
          <p:cNvSpPr>
            <a:spLocks noGrp="1"/>
          </p:cNvSpPr>
          <p:nvPr>
            <p:ph type="title"/>
          </p:nvPr>
        </p:nvSpPr>
        <p:spPr>
          <a:xfrm>
            <a:off x="843480" y="32400"/>
            <a:ext cx="8280360" cy="468000"/>
          </a:xfrm>
          <a:prstGeom prst="rect">
            <a:avLst/>
          </a:prstGeom>
          <a:noFill/>
          <a:ln w="0">
            <a:noFill/>
          </a:ln>
        </p:spPr>
        <p:txBody>
          <a:bodyPr lIns="0" tIns="0" rIns="0" bIns="0" anchor="ctr">
            <a:spAutoFit/>
          </a:bodyPr>
          <a:lstStyle/>
          <a:p>
            <a:pPr indent="0" algn="ctr">
              <a:buNone/>
            </a:pPr>
            <a:r>
              <a:rPr lang="en-GB" sz="2400" b="0" u="none" strike="noStrike">
                <a:solidFill>
                  <a:srgbClr val="FFFF00"/>
                </a:solidFill>
                <a:effectLst/>
                <a:uFillTx/>
                <a:latin typeface="Arial"/>
              </a:rPr>
              <a:t>Interplanetary Scintillation - IPS </a:t>
            </a:r>
            <a:endParaRPr lang="en-GB" sz="2400" b="0" u="none" strike="noStrike">
              <a:solidFill>
                <a:srgbClr val="000000"/>
              </a:solidFill>
              <a:effectLst/>
              <a:uFillTx/>
              <a:latin typeface="Arial"/>
            </a:endParaRPr>
          </a:p>
        </p:txBody>
      </p:sp>
      <p:sp>
        <p:nvSpPr>
          <p:cNvPr id="84" name="TextBox 83"/>
          <p:cNvSpPr txBox="1"/>
          <p:nvPr/>
        </p:nvSpPr>
        <p:spPr>
          <a:xfrm rot="20239800">
            <a:off x="5727240" y="500040"/>
            <a:ext cx="1096560" cy="290160"/>
          </a:xfrm>
          <a:prstGeom prst="rect">
            <a:avLst/>
          </a:prstGeom>
          <a:noFill/>
          <a:ln w="0">
            <a:noFill/>
          </a:ln>
        </p:spPr>
        <p:txBody>
          <a:bodyPr wrap="none" lIns="90000" tIns="45000" rIns="90000" bIns="45000" anchor="t">
            <a:spAutoFit/>
          </a:bodyPr>
          <a:lstStyle/>
          <a:p>
            <a:r>
              <a:rPr lang="en-GB" sz="1400" b="0" u="none" strike="noStrike">
                <a:solidFill>
                  <a:srgbClr val="000000"/>
                </a:solidFill>
                <a:effectLst/>
                <a:uFillTx/>
                <a:latin typeface="Arial"/>
              </a:rPr>
              <a:t>Time series</a:t>
            </a:r>
          </a:p>
        </p:txBody>
      </p:sp>
      <p:sp>
        <p:nvSpPr>
          <p:cNvPr id="85" name="Straight Connector 84"/>
          <p:cNvSpPr/>
          <p:nvPr/>
        </p:nvSpPr>
        <p:spPr>
          <a:xfrm>
            <a:off x="4320000" y="1884240"/>
            <a:ext cx="143640" cy="360000"/>
          </a:xfrm>
          <a:prstGeom prst="line">
            <a:avLst/>
          </a:prstGeom>
          <a:ln w="0">
            <a:solidFill>
              <a:srgbClr val="FF0000"/>
            </a:solidFill>
            <a:headEnd type="triangle" w="med" len="med"/>
            <a:tailEnd type="triangle" w="med" len="med"/>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en-GB" sz="1400" b="0" u="none" strike="noStrike">
              <a:solidFill>
                <a:srgbClr val="000000"/>
              </a:solidFill>
              <a:effectLst/>
              <a:uFillTx/>
              <a:latin typeface="Arial"/>
            </a:endParaRPr>
          </a:p>
        </p:txBody>
      </p:sp>
      <p:sp>
        <p:nvSpPr>
          <p:cNvPr id="86" name="TextBox 85"/>
          <p:cNvSpPr txBox="1"/>
          <p:nvPr/>
        </p:nvSpPr>
        <p:spPr>
          <a:xfrm rot="20309400">
            <a:off x="4378680" y="1756440"/>
            <a:ext cx="767880" cy="261360"/>
          </a:xfrm>
          <a:prstGeom prst="rect">
            <a:avLst/>
          </a:prstGeom>
          <a:noFill/>
          <a:ln w="0">
            <a:noFill/>
          </a:ln>
        </p:spPr>
        <p:txBody>
          <a:bodyPr wrap="none" lIns="90000" tIns="45000" rIns="90000" bIns="45000" anchor="t">
            <a:spAutoFit/>
          </a:bodyPr>
          <a:lstStyle/>
          <a:p>
            <a:r>
              <a:rPr lang="en-GB" sz="1200" b="0" u="none" strike="noStrike">
                <a:solidFill>
                  <a:srgbClr val="FF0000"/>
                </a:solidFill>
                <a:effectLst/>
                <a:uFillTx/>
                <a:latin typeface="Arial"/>
              </a:rPr>
              <a:t>Baseline</a:t>
            </a:r>
            <a:endParaRPr lang="en-GB" sz="1200" b="0" u="none" strike="noStrike">
              <a:solidFill>
                <a:srgbClr val="000000"/>
              </a:solidFill>
              <a:effectLst/>
              <a:uFillTx/>
              <a:latin typeface="Arial"/>
            </a:endParaRPr>
          </a:p>
        </p:txBody>
      </p:sp>
      <p:pic>
        <p:nvPicPr>
          <p:cNvPr id="87" name="Picture 86"/>
          <p:cNvPicPr/>
          <p:nvPr/>
        </p:nvPicPr>
        <p:blipFill>
          <a:blip r:embed="rId6"/>
          <a:srcRect l="7402" t="8670" r="9199" b="5332"/>
          <a:stretch/>
        </p:blipFill>
        <p:spPr>
          <a:xfrm>
            <a:off x="5775840" y="2973960"/>
            <a:ext cx="2088360" cy="1615320"/>
          </a:xfrm>
          <a:prstGeom prst="rect">
            <a:avLst/>
          </a:prstGeom>
          <a:noFill/>
          <a:ln w="0">
            <a:noFill/>
          </a:ln>
        </p:spPr>
      </p:pic>
      <p:sp>
        <p:nvSpPr>
          <p:cNvPr id="88" name="TextBox 87"/>
          <p:cNvSpPr txBox="1"/>
          <p:nvPr/>
        </p:nvSpPr>
        <p:spPr>
          <a:xfrm>
            <a:off x="5808960" y="4689000"/>
            <a:ext cx="2030760" cy="689760"/>
          </a:xfrm>
          <a:prstGeom prst="rect">
            <a:avLst/>
          </a:prstGeom>
          <a:noFill/>
          <a:ln w="0">
            <a:noFill/>
          </a:ln>
        </p:spPr>
        <p:txBody>
          <a:bodyPr wrap="none" lIns="90000" tIns="45000" rIns="90000" bIns="45000" anchor="t">
            <a:spAutoFit/>
          </a:bodyPr>
          <a:lstStyle/>
          <a:p>
            <a:r>
              <a:rPr lang="en-GB" sz="1200" b="0" u="none" strike="noStrike">
                <a:solidFill>
                  <a:srgbClr val="FFFFFF"/>
                </a:solidFill>
                <a:effectLst/>
                <a:uFillTx/>
                <a:latin typeface="Arial"/>
              </a:rPr>
              <a:t>Cross-correlation of </a:t>
            </a:r>
            <a:endParaRPr lang="en-GB" sz="1200" b="0" u="none" strike="noStrike">
              <a:solidFill>
                <a:srgbClr val="000000"/>
              </a:solidFill>
              <a:effectLst/>
              <a:uFillTx/>
              <a:latin typeface="Arial"/>
            </a:endParaRPr>
          </a:p>
          <a:p>
            <a:r>
              <a:rPr lang="en-GB" sz="1200" b="0" u="none" strike="noStrike">
                <a:solidFill>
                  <a:srgbClr val="FFFFFF"/>
                </a:solidFill>
                <a:effectLst/>
                <a:uFillTx/>
                <a:latin typeface="Arial"/>
              </a:rPr>
              <a:t>intensity time series → </a:t>
            </a:r>
            <a:endParaRPr lang="en-GB" sz="1200" b="0" u="none" strike="noStrike">
              <a:solidFill>
                <a:srgbClr val="000000"/>
              </a:solidFill>
              <a:effectLst/>
              <a:uFillTx/>
              <a:latin typeface="Arial"/>
            </a:endParaRPr>
          </a:p>
          <a:p>
            <a:r>
              <a:rPr lang="en-GB" sz="1200" b="0" u="none" strike="noStrike">
                <a:solidFill>
                  <a:srgbClr val="FFFFFF"/>
                </a:solidFill>
                <a:effectLst/>
                <a:uFillTx/>
                <a:latin typeface="Arial"/>
              </a:rPr>
              <a:t>velocity</a:t>
            </a:r>
            <a:endParaRPr lang="en-GB" sz="1200" b="0" u="none" strike="noStrike">
              <a:solidFill>
                <a:srgbClr val="000000"/>
              </a:solidFill>
              <a:effectLst/>
              <a:uFillTx/>
              <a:latin typeface="Arial"/>
            </a:endParaRPr>
          </a:p>
        </p:txBody>
      </p:sp>
      <p:pic>
        <p:nvPicPr>
          <p:cNvPr id="89" name="Picture 2"/>
          <p:cNvPicPr/>
          <p:nvPr/>
        </p:nvPicPr>
        <p:blipFill>
          <a:blip r:embed="rId7"/>
          <a:srcRect l="12630" t="13677" r="8420" b="43419"/>
          <a:stretch/>
        </p:blipFill>
        <p:spPr>
          <a:xfrm>
            <a:off x="7914240" y="2971080"/>
            <a:ext cx="2081520" cy="1603080"/>
          </a:xfrm>
          <a:prstGeom prst="rect">
            <a:avLst/>
          </a:prstGeom>
          <a:noFill/>
          <a:ln w="0">
            <a:noFill/>
          </a:ln>
        </p:spPr>
      </p:pic>
      <p:sp>
        <p:nvSpPr>
          <p:cNvPr id="90" name="TextBox 89"/>
          <p:cNvSpPr txBox="1"/>
          <p:nvPr/>
        </p:nvSpPr>
        <p:spPr>
          <a:xfrm>
            <a:off x="7857720" y="4664520"/>
            <a:ext cx="2222640" cy="889560"/>
          </a:xfrm>
          <a:prstGeom prst="rect">
            <a:avLst/>
          </a:prstGeom>
          <a:noFill/>
          <a:ln w="0">
            <a:noFill/>
          </a:ln>
        </p:spPr>
        <p:txBody>
          <a:bodyPr lIns="90000" tIns="45000" rIns="90000" bIns="45000" anchor="t">
            <a:spAutoFit/>
          </a:bodyPr>
          <a:lstStyle/>
          <a:p>
            <a:pPr>
              <a:lnSpc>
                <a:spcPct val="100000"/>
              </a:lnSpc>
            </a:pPr>
            <a:r>
              <a:rPr lang="en-GB" sz="1200" b="0" u="none" strike="noStrike">
                <a:solidFill>
                  <a:srgbClr val="FFFFFF"/>
                </a:solidFill>
                <a:effectLst/>
                <a:uFillTx/>
                <a:latin typeface="Arial"/>
              </a:rPr>
              <a:t>Variation in amount</a:t>
            </a:r>
            <a:endParaRPr lang="en-GB" sz="1200" b="0" u="none" strike="noStrike">
              <a:solidFill>
                <a:srgbClr val="000000"/>
              </a:solidFill>
              <a:effectLst/>
              <a:uFillTx/>
              <a:latin typeface="Arial"/>
            </a:endParaRPr>
          </a:p>
          <a:p>
            <a:pPr>
              <a:lnSpc>
                <a:spcPct val="100000"/>
              </a:lnSpc>
            </a:pPr>
            <a:r>
              <a:rPr lang="en-GB" sz="1200" b="0" u="none" strike="noStrike">
                <a:solidFill>
                  <a:srgbClr val="FFFFFF"/>
                </a:solidFill>
                <a:effectLst/>
                <a:uFillTx/>
                <a:latin typeface="Arial"/>
              </a:rPr>
              <a:t>of scintillation about a mean level (green line) -&gt; </a:t>
            </a:r>
            <a:endParaRPr lang="en-GB" sz="1200" b="0" u="none" strike="noStrike">
              <a:solidFill>
                <a:srgbClr val="000000"/>
              </a:solidFill>
              <a:effectLst/>
              <a:uFillTx/>
              <a:latin typeface="Arial"/>
            </a:endParaRPr>
          </a:p>
          <a:p>
            <a:pPr>
              <a:lnSpc>
                <a:spcPct val="100000"/>
              </a:lnSpc>
            </a:pPr>
            <a:r>
              <a:rPr lang="en-GB" sz="1200" b="0" u="none" strike="noStrike">
                <a:solidFill>
                  <a:srgbClr val="FFFFFF"/>
                </a:solidFill>
                <a:effectLst/>
                <a:uFillTx/>
                <a:latin typeface="Arial"/>
              </a:rPr>
              <a:t>density</a:t>
            </a:r>
            <a:endParaRPr lang="en-GB" sz="1200" b="0" u="none" strike="noStrike">
              <a:solidFill>
                <a:srgbClr val="000000"/>
              </a:solidFill>
              <a:effectLst/>
              <a:uFillTx/>
              <a:latin typeface="Arial"/>
            </a:endParaRPr>
          </a:p>
        </p:txBody>
      </p:sp>
      <p:sp>
        <p:nvSpPr>
          <p:cNvPr id="91" name="Straight Connector 90"/>
          <p:cNvSpPr/>
          <p:nvPr/>
        </p:nvSpPr>
        <p:spPr>
          <a:xfrm>
            <a:off x="1066320" y="3183120"/>
            <a:ext cx="120600" cy="929520"/>
          </a:xfrm>
          <a:prstGeom prst="line">
            <a:avLst/>
          </a:prstGeom>
          <a:ln w="0">
            <a:solidFill>
              <a:srgbClr val="FFFFFF"/>
            </a:solidFill>
            <a:prstDash val="dot"/>
            <a:tailEnd type="triangle" w="med" len="med"/>
          </a:ln>
        </p:spPr>
        <p:style>
          <a:lnRef idx="0">
            <a:scrgbClr r="0" g="0" b="0"/>
          </a:lnRef>
          <a:fillRef idx="0">
            <a:scrgbClr r="0" g="0" b="0"/>
          </a:fillRef>
          <a:effectRef idx="0">
            <a:scrgbClr r="0" g="0" b="0"/>
          </a:effectRef>
          <a:fontRef idx="minor"/>
        </p:style>
        <p:txBody>
          <a:bodyPr wrap="none" lIns="90000" tIns="45000" rIns="90000" bIns="45000" anchor="ctr">
            <a:noAutofit/>
          </a:bodyPr>
          <a:lstStyle/>
          <a:p>
            <a:endParaRPr lang="en-GB" sz="1800" b="0" u="none" strike="noStrike">
              <a:solidFill>
                <a:srgbClr val="000000"/>
              </a:solidFill>
              <a:effectLst/>
              <a:uFillTx/>
              <a:latin typeface="Arial"/>
            </a:endParaRPr>
          </a:p>
        </p:txBody>
      </p:sp>
      <p:sp>
        <p:nvSpPr>
          <p:cNvPr id="92" name="TextBox 91"/>
          <p:cNvSpPr txBox="1"/>
          <p:nvPr/>
        </p:nvSpPr>
        <p:spPr>
          <a:xfrm>
            <a:off x="468720" y="3772440"/>
            <a:ext cx="793800" cy="430920"/>
          </a:xfrm>
          <a:prstGeom prst="rect">
            <a:avLst/>
          </a:prstGeom>
          <a:noFill/>
          <a:ln w="0">
            <a:noFill/>
          </a:ln>
        </p:spPr>
        <p:txBody>
          <a:bodyPr lIns="90000" tIns="45000" rIns="90000" bIns="45000" anchor="t">
            <a:spAutoFit/>
          </a:bodyPr>
          <a:lstStyle/>
          <a:p>
            <a:r>
              <a:rPr lang="en-GB" sz="1000" b="0" u="none" strike="noStrike">
                <a:solidFill>
                  <a:srgbClr val="FFFFFF"/>
                </a:solidFill>
                <a:effectLst/>
                <a:uFillTx/>
                <a:latin typeface="Arial"/>
              </a:rPr>
              <a:t>solar wind velocity</a:t>
            </a:r>
            <a:endParaRPr lang="en-GB" sz="1000" b="0" u="none" strike="noStrike">
              <a:solidFill>
                <a:srgbClr val="000000"/>
              </a:solidFill>
              <a:effectLst/>
              <a:uFillTx/>
              <a:latin typeface="Arial"/>
            </a:endParaRPr>
          </a:p>
        </p:txBody>
      </p:sp>
      <p:sp>
        <p:nvSpPr>
          <p:cNvPr id="93" name="TextBox 92"/>
          <p:cNvSpPr txBox="1"/>
          <p:nvPr/>
        </p:nvSpPr>
        <p:spPr>
          <a:xfrm>
            <a:off x="1368360" y="3553200"/>
            <a:ext cx="884520" cy="515880"/>
          </a:xfrm>
          <a:prstGeom prst="rect">
            <a:avLst/>
          </a:prstGeom>
          <a:noFill/>
          <a:ln w="0">
            <a:noFill/>
          </a:ln>
        </p:spPr>
        <p:txBody>
          <a:bodyPr lIns="90000" tIns="45000" rIns="90000" bIns="45000" anchor="t">
            <a:spAutoFit/>
          </a:bodyPr>
          <a:lstStyle/>
          <a:p>
            <a:r>
              <a:rPr lang="en-GB" sz="1000" b="0" u="none" strike="noStrike">
                <a:solidFill>
                  <a:srgbClr val="FFFFFF"/>
                </a:solidFill>
                <a:effectLst/>
                <a:uFillTx/>
                <a:latin typeface="Arial"/>
              </a:rPr>
              <a:t>measured velocity component</a:t>
            </a:r>
            <a:endParaRPr lang="en-GB" sz="1000" b="0" u="none" strike="noStrike">
              <a:solidFill>
                <a:srgbClr val="000000"/>
              </a:solidFill>
              <a:effectLst/>
              <a:uFillTx/>
              <a:latin typeface="Arial"/>
            </a:endParaRPr>
          </a:p>
        </p:txBody>
      </p:sp>
      <p:sp>
        <p:nvSpPr>
          <p:cNvPr id="94" name="TextBox 93"/>
          <p:cNvSpPr txBox="1"/>
          <p:nvPr/>
        </p:nvSpPr>
        <p:spPr>
          <a:xfrm>
            <a:off x="98280" y="4385880"/>
            <a:ext cx="3538080" cy="1132920"/>
          </a:xfrm>
          <a:prstGeom prst="rect">
            <a:avLst/>
          </a:prstGeom>
          <a:noFill/>
          <a:ln w="0">
            <a:noFill/>
          </a:ln>
        </p:spPr>
        <p:txBody>
          <a:bodyPr lIns="90000" tIns="45000" rIns="90000" bIns="45000" anchor="t">
            <a:spAutoFit/>
          </a:bodyPr>
          <a:lstStyle/>
          <a:p>
            <a:r>
              <a:rPr lang="en-GB" sz="1400" b="0" u="none" strike="noStrike">
                <a:solidFill>
                  <a:srgbClr val="FFFFFF"/>
                </a:solidFill>
                <a:effectLst/>
                <a:uFillTx/>
                <a:latin typeface="Arial"/>
              </a:rPr>
              <a:t>Received IPS dominated by scintillation from material around the point of closest approach of the line of sight to the Sun, but denser material further away (e.g., slow solar wind, CME) can still contribute.</a:t>
            </a:r>
            <a:endParaRPr lang="en-GB" sz="1400" b="0" u="none" strike="noStrike">
              <a:solidFill>
                <a:srgbClr val="000000"/>
              </a:solidFill>
              <a:effectLst/>
              <a:uFillTx/>
              <a:latin typeface="Arial"/>
            </a:endParaRPr>
          </a:p>
        </p:txBody>
      </p:sp>
      <p:pic>
        <p:nvPicPr>
          <p:cNvPr id="95" name="Picture 94"/>
          <p:cNvPicPr/>
          <p:nvPr/>
        </p:nvPicPr>
        <p:blipFill>
          <a:blip r:embed="rId8"/>
          <a:srcRect l="5804" t="8963" r="8698" b="4799"/>
          <a:stretch/>
        </p:blipFill>
        <p:spPr>
          <a:xfrm>
            <a:off x="3575880" y="2963520"/>
            <a:ext cx="2118240" cy="1602720"/>
          </a:xfrm>
          <a:prstGeom prst="rect">
            <a:avLst/>
          </a:prstGeom>
          <a:noFill/>
          <a:ln w="0">
            <a:noFill/>
          </a:ln>
        </p:spPr>
      </p:pic>
      <p:sp>
        <p:nvSpPr>
          <p:cNvPr id="96" name="TextBox 95"/>
          <p:cNvSpPr txBox="1"/>
          <p:nvPr/>
        </p:nvSpPr>
        <p:spPr>
          <a:xfrm>
            <a:off x="3620880" y="4702320"/>
            <a:ext cx="2010960" cy="602280"/>
          </a:xfrm>
          <a:prstGeom prst="rect">
            <a:avLst/>
          </a:prstGeom>
          <a:noFill/>
          <a:ln w="0">
            <a:noFill/>
          </a:ln>
        </p:spPr>
        <p:txBody>
          <a:bodyPr lIns="90000" tIns="45000" rIns="90000" bIns="45000" anchor="t">
            <a:spAutoFit/>
          </a:bodyPr>
          <a:lstStyle/>
          <a:p>
            <a:r>
              <a:rPr lang="en-GB" sz="1200" b="0" u="none" strike="noStrike">
                <a:solidFill>
                  <a:srgbClr val="FFFFFF"/>
                </a:solidFill>
                <a:effectLst/>
                <a:uFillTx/>
                <a:latin typeface="Arial"/>
              </a:rPr>
              <a:t>Power spectrum – model to find velocity and scintillation index</a:t>
            </a:r>
            <a:endParaRPr lang="en-GB" sz="1200" b="0" u="none" strike="noStrike">
              <a:solidFill>
                <a:srgbClr val="000000"/>
              </a:solidFill>
              <a:effectLst/>
              <a:uFillTx/>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r>
              <a:rPr lang="en-GB" sz="3200" b="0" u="none" strike="noStrike">
                <a:solidFill>
                  <a:srgbClr val="000000"/>
                </a:solidFill>
                <a:effectLst/>
                <a:uFillTx/>
                <a:latin typeface="Arial"/>
              </a:rPr>
              <a:t>Heliospheric Tomography</a:t>
            </a:r>
          </a:p>
        </p:txBody>
      </p:sp>
      <p:pic>
        <p:nvPicPr>
          <p:cNvPr id="98" name="Picture 97"/>
          <p:cNvPicPr/>
          <p:nvPr/>
        </p:nvPicPr>
        <p:blipFill>
          <a:blip r:embed="rId2"/>
          <a:stretch/>
        </p:blipFill>
        <p:spPr>
          <a:xfrm>
            <a:off x="2520000" y="832320"/>
            <a:ext cx="7560720" cy="4838400"/>
          </a:xfrm>
          <a:prstGeom prst="rect">
            <a:avLst/>
          </a:prstGeom>
          <a:noFill/>
          <a:ln w="0">
            <a:noFill/>
          </a:ln>
        </p:spPr>
      </p:pic>
      <p:sp>
        <p:nvSpPr>
          <p:cNvPr id="99" name="TextBox 98"/>
          <p:cNvSpPr txBox="1"/>
          <p:nvPr/>
        </p:nvSpPr>
        <p:spPr>
          <a:xfrm>
            <a:off x="0" y="1080000"/>
            <a:ext cx="2340000" cy="3828240"/>
          </a:xfrm>
          <a:prstGeom prst="rect">
            <a:avLst/>
          </a:prstGeom>
          <a:noFill/>
          <a:ln w="0">
            <a:noFill/>
          </a:ln>
        </p:spPr>
        <p:txBody>
          <a:bodyPr lIns="90000" tIns="45000" rIns="90000" bIns="45000" anchor="t">
            <a:spAutoFit/>
          </a:bodyPr>
          <a:lstStyle/>
          <a:p>
            <a:r>
              <a:rPr lang="en-GB" sz="1400" b="0" u="none" strike="noStrike">
                <a:solidFill>
                  <a:srgbClr val="000000"/>
                </a:solidFill>
                <a:effectLst/>
                <a:uFillTx/>
                <a:latin typeface="Arial"/>
              </a:rPr>
              <a:t>IPS data are fed into a tomographic model to generate 3-D views of density and velocity throughout the inner heliosphere.</a:t>
            </a:r>
          </a:p>
          <a:p>
            <a:endParaRPr lang="en-GB" sz="1400" b="0" u="none" strike="noStrike">
              <a:solidFill>
                <a:srgbClr val="000000"/>
              </a:solidFill>
              <a:effectLst/>
              <a:uFillTx/>
              <a:latin typeface="Arial"/>
            </a:endParaRPr>
          </a:p>
          <a:p>
            <a:r>
              <a:rPr lang="en-GB" sz="1400" b="0" u="none" strike="noStrike">
                <a:solidFill>
                  <a:srgbClr val="000000"/>
                </a:solidFill>
                <a:effectLst/>
                <a:uFillTx/>
                <a:latin typeface="Arial"/>
              </a:rPr>
              <a:t>These are compared with spacecraft measurements at L1 and predictions made.</a:t>
            </a:r>
          </a:p>
          <a:p>
            <a:endParaRPr lang="en-GB" sz="1400" b="0" u="none" strike="noStrike">
              <a:solidFill>
                <a:srgbClr val="000000"/>
              </a:solidFill>
              <a:effectLst/>
              <a:uFillTx/>
              <a:latin typeface="Arial"/>
            </a:endParaRPr>
          </a:p>
          <a:p>
            <a:r>
              <a:rPr lang="en-GB" sz="1400" b="0" u="none" strike="noStrike">
                <a:solidFill>
                  <a:srgbClr val="000000"/>
                </a:solidFill>
                <a:effectLst/>
                <a:uFillTx/>
                <a:latin typeface="Arial"/>
              </a:rPr>
              <a:t>Near real-time system operates at UCSD using data from the ISEE IPS instrument in Japan.</a:t>
            </a:r>
          </a:p>
          <a:p>
            <a:endParaRPr lang="en-GB" sz="1400" b="0" u="none" strike="noStrike">
              <a:solidFill>
                <a:srgbClr val="000000"/>
              </a:solidFill>
              <a:effectLst/>
              <a:uFillTx/>
              <a:latin typeface="Arial"/>
            </a:endParaRPr>
          </a:p>
          <a:p>
            <a:r>
              <a:rPr lang="en-GB" sz="1200" b="0" u="none" strike="noStrike">
                <a:solidFill>
                  <a:srgbClr val="000000"/>
                </a:solidFill>
                <a:effectLst/>
                <a:uFillTx/>
                <a:latin typeface="Arial"/>
              </a:rPr>
              <a:t>https://ips.ucsd.edu/high_resolution_predictions</a:t>
            </a:r>
          </a:p>
        </p:txBody>
      </p:sp>
      <p:sp>
        <p:nvSpPr>
          <p:cNvPr id="3" name="PlaceHolder 2"/>
          <p:cNvSpPr>
            <a:spLocks noGrp="1"/>
          </p:cNvSpPr>
          <p:nvPr>
            <p:ph type="sldNum" idx="5"/>
          </p:nvPr>
        </p:nvSpPr>
        <p:spPr/>
        <p:txBody>
          <a:bodyPr/>
          <a:lstStyle/>
          <a:p>
            <a:fld id="{A55C0A67-5905-43A1-9CAE-23978BD78659}" type="slidenum">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r>
              <a:rPr lang="en-GB" sz="3200" b="0" u="none" strike="noStrike">
                <a:solidFill>
                  <a:srgbClr val="000000"/>
                </a:solidFill>
                <a:effectLst/>
                <a:uFillTx/>
                <a:latin typeface="Arial"/>
              </a:rPr>
              <a:t>Aiming for more detail</a:t>
            </a:r>
          </a:p>
        </p:txBody>
      </p:sp>
      <p:pic>
        <p:nvPicPr>
          <p:cNvPr id="101" name="Picture 100">
            <a:hlinkClick r:id="" action="ppaction://media"/>
            <a:hlinkHover r:id="" action="ppaction://ole?verb=0"/>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900000" y="1080000"/>
            <a:ext cx="3780000" cy="3780000"/>
          </a:xfrm>
          <a:prstGeom prst="rect">
            <a:avLst/>
          </a:prstGeom>
          <a:ln w="0">
            <a:noFill/>
          </a:ln>
        </p:spPr>
      </p:pic>
      <p:pic>
        <p:nvPicPr>
          <p:cNvPr id="102" name="Picture 101">
            <a:hlinkClick r:id="" action="ppaction://media"/>
            <a:hlinkHover r:id="" action="ppaction://ole?verb=0"/>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4860000" y="1054440"/>
            <a:ext cx="3780000" cy="3780000"/>
          </a:xfrm>
          <a:prstGeom prst="rect">
            <a:avLst/>
          </a:prstGeom>
          <a:ln w="0">
            <a:noFill/>
          </a:ln>
        </p:spPr>
      </p:pic>
      <p:sp>
        <p:nvSpPr>
          <p:cNvPr id="103" name="TextBox 102"/>
          <p:cNvSpPr txBox="1"/>
          <p:nvPr/>
        </p:nvSpPr>
        <p:spPr>
          <a:xfrm>
            <a:off x="180000" y="4860000"/>
            <a:ext cx="9900000" cy="889560"/>
          </a:xfrm>
          <a:prstGeom prst="rect">
            <a:avLst/>
          </a:prstGeom>
          <a:noFill/>
          <a:ln w="0">
            <a:noFill/>
          </a:ln>
        </p:spPr>
        <p:txBody>
          <a:bodyPr lIns="90000" tIns="45000" rIns="90000" bIns="45000" anchor="t">
            <a:spAutoFit/>
          </a:bodyPr>
          <a:lstStyle/>
          <a:p>
            <a:r>
              <a:rPr lang="en-GB" sz="1400" b="0" u="none" strike="noStrike">
                <a:solidFill>
                  <a:srgbClr val="000000"/>
                </a:solidFill>
                <a:effectLst/>
                <a:uFillTx/>
                <a:latin typeface="Arial"/>
              </a:rPr>
              <a:t>This is the level of detail which could be achieved with many more observations, from observatories world-wide, </a:t>
            </a:r>
            <a:r>
              <a:rPr lang="en-GB" sz="1400" b="0" i="1" u="none" strike="noStrike">
                <a:solidFill>
                  <a:srgbClr val="000000"/>
                </a:solidFill>
                <a:effectLst/>
                <a:uFillTx/>
                <a:latin typeface="Arial"/>
              </a:rPr>
              <a:t>Bisi+ 2009</a:t>
            </a:r>
            <a:endParaRPr lang="en-GB" sz="1400" b="0" u="none" strike="noStrike">
              <a:solidFill>
                <a:srgbClr val="000000"/>
              </a:solidFill>
              <a:effectLst/>
              <a:uFillTx/>
              <a:latin typeface="Arial"/>
            </a:endParaRPr>
          </a:p>
          <a:p>
            <a:endParaRPr lang="en-GB" sz="1400" b="0" u="none" strike="noStrike">
              <a:solidFill>
                <a:srgbClr val="000000"/>
              </a:solidFill>
              <a:effectLst/>
              <a:uFillTx/>
              <a:latin typeface="Arial"/>
            </a:endParaRPr>
          </a:p>
          <a:p>
            <a:r>
              <a:rPr lang="en-GB" sz="1400" b="1" u="none" strike="noStrike">
                <a:solidFill>
                  <a:srgbClr val="000000"/>
                </a:solidFill>
                <a:effectLst/>
                <a:uFillTx/>
                <a:latin typeface="Arial"/>
              </a:rPr>
              <a:t>RISER aims to demonstrate how the addition of LOFAR IPS data can help to improve tomographic modelling.</a:t>
            </a:r>
            <a:endParaRPr lang="en-GB" sz="1400" b="0" u="none" strike="noStrike">
              <a:solidFill>
                <a:srgbClr val="000000"/>
              </a:solidFill>
              <a:effectLst/>
              <a:uFillTx/>
              <a:latin typeface="Arial"/>
            </a:endParaRPr>
          </a:p>
          <a:p>
            <a:endParaRPr lang="en-GB" sz="1400" b="0" u="none" strike="noStrike">
              <a:solidFill>
                <a:srgbClr val="000000"/>
              </a:solidFill>
              <a:effectLst/>
              <a:uFillTx/>
              <a:latin typeface="Arial"/>
            </a:endParaRPr>
          </a:p>
        </p:txBody>
      </p:sp>
      <p:sp>
        <p:nvSpPr>
          <p:cNvPr id="3" name="PlaceHolder 2"/>
          <p:cNvSpPr>
            <a:spLocks noGrp="1"/>
          </p:cNvSpPr>
          <p:nvPr>
            <p:ph type="sldNum" idx="5"/>
          </p:nvPr>
        </p:nvSpPr>
        <p:spPr/>
        <p:txBody>
          <a:bodyPr/>
          <a:lstStyle/>
          <a:p>
            <a:fld id="{D4BFBCDD-FE0F-4EFC-A144-42EEE436C6D0}" type="slidenum">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r>
              <a:rPr lang="en-GB" sz="3200" b="0" u="none" strike="noStrike">
                <a:solidFill>
                  <a:srgbClr val="000000"/>
                </a:solidFill>
                <a:effectLst/>
                <a:uFillTx/>
                <a:latin typeface="Arial"/>
              </a:rPr>
              <a:t>RISER First Steps</a:t>
            </a:r>
          </a:p>
        </p:txBody>
      </p:sp>
      <p:sp>
        <p:nvSpPr>
          <p:cNvPr id="105" name="PlaceHolder 2"/>
          <p:cNvSpPr>
            <a:spLocks noGrp="1"/>
          </p:cNvSpPr>
          <p:nvPr>
            <p:ph/>
          </p:nvPr>
        </p:nvSpPr>
        <p:spPr>
          <a:xfrm>
            <a:off x="176040" y="1042200"/>
            <a:ext cx="9717480" cy="41097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400" b="0" u="none" strike="noStrike">
                <a:solidFill>
                  <a:srgbClr val="000000"/>
                </a:solidFill>
                <a:effectLst/>
                <a:uFillTx/>
                <a:latin typeface="Arial"/>
              </a:rPr>
              <a:t>A few case studies identified, based on events with a high Kp (&gt;=5), at times corresponding with previous LOFAR space weather campaigns.</a:t>
            </a:r>
          </a:p>
          <a:p>
            <a:pPr marL="432000" indent="-324000">
              <a:spcBef>
                <a:spcPts val="1417"/>
              </a:spcBef>
              <a:buClr>
                <a:srgbClr val="000000"/>
              </a:buClr>
              <a:buSzPct val="45000"/>
              <a:buFont typeface="Wingdings" charset="2"/>
              <a:buChar char=""/>
            </a:pPr>
            <a:r>
              <a:rPr lang="en-GB" sz="2400" b="0" u="none" strike="noStrike">
                <a:solidFill>
                  <a:srgbClr val="000000"/>
                </a:solidFill>
                <a:effectLst/>
                <a:uFillTx/>
                <a:latin typeface="Arial"/>
              </a:rPr>
              <a:t>IPS data were already processed using an initial pipeline developed for LOFAR4SW.</a:t>
            </a:r>
          </a:p>
          <a:p>
            <a:pPr marL="432000" indent="-324000">
              <a:spcBef>
                <a:spcPts val="1417"/>
              </a:spcBef>
              <a:buClr>
                <a:srgbClr val="000000"/>
              </a:buClr>
              <a:buSzPct val="45000"/>
              <a:buFont typeface="Wingdings" charset="2"/>
              <a:buChar char=""/>
            </a:pPr>
            <a:r>
              <a:rPr lang="en-GB" sz="2400" b="0" u="none" strike="noStrike">
                <a:solidFill>
                  <a:srgbClr val="000000"/>
                </a:solidFill>
                <a:effectLst/>
                <a:uFillTx/>
                <a:latin typeface="Arial"/>
              </a:rPr>
              <a:t>LOFAR IPS data combined with ISEE IPS data for tomography model runs. </a:t>
            </a:r>
          </a:p>
        </p:txBody>
      </p:sp>
      <p:sp>
        <p:nvSpPr>
          <p:cNvPr id="4" name="PlaceHolder 3"/>
          <p:cNvSpPr>
            <a:spLocks noGrp="1"/>
          </p:cNvSpPr>
          <p:nvPr>
            <p:ph type="sldNum" idx="5"/>
          </p:nvPr>
        </p:nvSpPr>
        <p:spPr/>
        <p:txBody>
          <a:bodyPr/>
          <a:lstStyle/>
          <a:p>
            <a:fld id="{E237BB7B-B0B1-43EF-B128-E2F150F9D76F}" type="slidenum">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r>
              <a:rPr lang="en-GB" sz="3200" b="0" u="none" strike="noStrike">
                <a:solidFill>
                  <a:srgbClr val="000000"/>
                </a:solidFill>
                <a:effectLst/>
                <a:uFillTx/>
                <a:latin typeface="Arial"/>
              </a:rPr>
              <a:t>Early Test Study – Jackson+ 2022</a:t>
            </a:r>
          </a:p>
        </p:txBody>
      </p:sp>
      <p:pic>
        <p:nvPicPr>
          <p:cNvPr id="107" name="Picture 275"/>
          <p:cNvPicPr/>
          <p:nvPr/>
        </p:nvPicPr>
        <p:blipFill>
          <a:blip r:embed="rId2"/>
          <a:stretch/>
        </p:blipFill>
        <p:spPr>
          <a:xfrm>
            <a:off x="5064120" y="1080000"/>
            <a:ext cx="4295880" cy="4340160"/>
          </a:xfrm>
          <a:prstGeom prst="rect">
            <a:avLst/>
          </a:prstGeom>
          <a:noFill/>
          <a:ln w="0">
            <a:noFill/>
          </a:ln>
        </p:spPr>
      </p:pic>
      <p:pic>
        <p:nvPicPr>
          <p:cNvPr id="108" name="Picture 276"/>
          <p:cNvPicPr/>
          <p:nvPr/>
        </p:nvPicPr>
        <p:blipFill>
          <a:blip r:embed="rId3"/>
          <a:stretch/>
        </p:blipFill>
        <p:spPr>
          <a:xfrm>
            <a:off x="492120" y="1080000"/>
            <a:ext cx="4246200" cy="4235760"/>
          </a:xfrm>
          <a:prstGeom prst="rect">
            <a:avLst/>
          </a:prstGeom>
          <a:noFill/>
          <a:ln w="0">
            <a:noFill/>
          </a:ln>
        </p:spPr>
      </p:pic>
      <p:sp>
        <p:nvSpPr>
          <p:cNvPr id="3" name="PlaceHolder 2"/>
          <p:cNvSpPr>
            <a:spLocks noGrp="1"/>
          </p:cNvSpPr>
          <p:nvPr>
            <p:ph type="sldNum" idx="5"/>
          </p:nvPr>
        </p:nvSpPr>
        <p:spPr/>
        <p:txBody>
          <a:bodyPr/>
          <a:lstStyle/>
          <a:p>
            <a:fld id="{38A03D17-5664-4F1D-8559-BCC8134B33F0}" type="slidenum">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r>
              <a:rPr lang="en-GB" sz="3200" b="0" u="none" strike="noStrike">
                <a:solidFill>
                  <a:srgbClr val="000000"/>
                </a:solidFill>
                <a:effectLst/>
                <a:uFillTx/>
                <a:latin typeface="Arial"/>
              </a:rPr>
              <a:t>RISER Case Study</a:t>
            </a:r>
          </a:p>
        </p:txBody>
      </p:sp>
      <p:sp>
        <p:nvSpPr>
          <p:cNvPr id="110" name="Rectangle 318"/>
          <p:cNvSpPr/>
          <p:nvPr/>
        </p:nvSpPr>
        <p:spPr>
          <a:xfrm>
            <a:off x="1578960" y="1063440"/>
            <a:ext cx="1026000" cy="325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GB" sz="1800" b="0" u="none" strike="noStrike">
                <a:solidFill>
                  <a:srgbClr val="2E2C61"/>
                </a:solidFill>
                <a:effectLst/>
                <a:uFillTx/>
                <a:latin typeface="Calibri"/>
                <a:ea typeface="DejaVu Sans"/>
              </a:rPr>
              <a:t>ISEE </a:t>
            </a:r>
            <a:endParaRPr lang="en-GB" sz="1800" b="0" u="none" strike="noStrike">
              <a:solidFill>
                <a:srgbClr val="000000"/>
              </a:solidFill>
              <a:effectLst/>
              <a:uFillTx/>
              <a:latin typeface="Arial"/>
            </a:endParaRPr>
          </a:p>
        </p:txBody>
      </p:sp>
      <p:sp>
        <p:nvSpPr>
          <p:cNvPr id="111" name="Rectangle 319"/>
          <p:cNvSpPr/>
          <p:nvPr/>
        </p:nvSpPr>
        <p:spPr>
          <a:xfrm>
            <a:off x="4631040" y="1063440"/>
            <a:ext cx="1026000" cy="325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GB" sz="1800" b="0" u="none" strike="noStrike">
                <a:solidFill>
                  <a:srgbClr val="2E2C61"/>
                </a:solidFill>
                <a:effectLst/>
                <a:uFillTx/>
                <a:latin typeface="Calibri"/>
                <a:ea typeface="DejaVu Sans"/>
              </a:rPr>
              <a:t>LOFAR </a:t>
            </a:r>
            <a:endParaRPr lang="en-GB" sz="1800" b="0" u="none" strike="noStrike">
              <a:solidFill>
                <a:srgbClr val="000000"/>
              </a:solidFill>
              <a:effectLst/>
              <a:uFillTx/>
              <a:latin typeface="Arial"/>
            </a:endParaRPr>
          </a:p>
        </p:txBody>
      </p:sp>
      <p:sp>
        <p:nvSpPr>
          <p:cNvPr id="112" name="Rectangle 320"/>
          <p:cNvSpPr/>
          <p:nvPr/>
        </p:nvSpPr>
        <p:spPr>
          <a:xfrm>
            <a:off x="7668720" y="1063440"/>
            <a:ext cx="2024280" cy="325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GB" sz="1800" b="0" u="none" strike="noStrike">
                <a:solidFill>
                  <a:srgbClr val="2E2C61"/>
                </a:solidFill>
                <a:effectLst/>
                <a:uFillTx/>
                <a:latin typeface="Calibri"/>
                <a:ea typeface="DejaVu Sans"/>
              </a:rPr>
              <a:t>LOFAR+ISEE</a:t>
            </a:r>
            <a:endParaRPr lang="en-GB" sz="1800" b="0" u="none" strike="noStrike">
              <a:solidFill>
                <a:srgbClr val="000000"/>
              </a:solidFill>
              <a:effectLst/>
              <a:uFillTx/>
              <a:latin typeface="Arial"/>
            </a:endParaRPr>
          </a:p>
        </p:txBody>
      </p:sp>
      <p:sp>
        <p:nvSpPr>
          <p:cNvPr id="113" name="Rectangle 321"/>
          <p:cNvSpPr/>
          <p:nvPr/>
        </p:nvSpPr>
        <p:spPr>
          <a:xfrm>
            <a:off x="2880000" y="4680000"/>
            <a:ext cx="4859640" cy="36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noAutofit/>
          </a:bodyPr>
          <a:lstStyle/>
          <a:p>
            <a:pPr algn="ctr" defTabSz="914400">
              <a:lnSpc>
                <a:spcPct val="100000"/>
              </a:lnSpc>
            </a:pPr>
            <a:r>
              <a:rPr lang="en-GB" sz="1800" b="0" u="none" strike="noStrike">
                <a:solidFill>
                  <a:srgbClr val="2E2C61"/>
                </a:solidFill>
                <a:effectLst/>
                <a:uFillTx/>
                <a:latin typeface="Calibri"/>
                <a:ea typeface="DejaVu Sans"/>
              </a:rPr>
              <a:t>Event 5: 2018/11/04 – Kp 5</a:t>
            </a:r>
            <a:endParaRPr lang="en-GB" sz="1800" b="0" u="none" strike="noStrike">
              <a:solidFill>
                <a:srgbClr val="000000"/>
              </a:solidFill>
              <a:effectLst/>
              <a:uFillTx/>
              <a:latin typeface="Arial"/>
            </a:endParaRPr>
          </a:p>
        </p:txBody>
      </p:sp>
      <p:pic>
        <p:nvPicPr>
          <p:cNvPr id="114" name="Picture 113">
            <a:hlinkClick r:id="" action="ppaction://media"/>
            <a:hlinkHover r:id="" action="ppaction://ole?verb=0"/>
          </p:cNvPr>
          <p:cNvPicPr/>
          <p:nvPr>
            <a:videoFile r:link="rId2"/>
            <p:extLst>
              <p:ext uri="{DAA4B4D4-6D71-4841-9C94-3DE7FCFB9230}">
                <p14:media xmlns:p14="http://schemas.microsoft.com/office/powerpoint/2010/main" r:embed="rId1"/>
              </p:ext>
            </p:extLst>
          </p:nvPr>
        </p:nvPicPr>
        <p:blipFill>
          <a:blip r:embed="rId8"/>
          <a:stretch>
            <a:fillRect/>
          </a:stretch>
        </p:blipFill>
        <p:spPr>
          <a:xfrm>
            <a:off x="175680" y="1389600"/>
            <a:ext cx="3239640" cy="3226320"/>
          </a:xfrm>
          <a:prstGeom prst="rect">
            <a:avLst/>
          </a:prstGeom>
          <a:ln w="0">
            <a:noFill/>
          </a:ln>
        </p:spPr>
      </p:pic>
      <p:pic>
        <p:nvPicPr>
          <p:cNvPr id="115" name="Picture 114">
            <a:hlinkClick r:id="" action="ppaction://media"/>
            <a:hlinkHover r:id="" action="ppaction://ole?verb=0"/>
          </p:cNvPr>
          <p:cNvPicPr/>
          <p:nvPr>
            <a:videoFile r:link="rId4"/>
            <p:extLst>
              <p:ext uri="{DAA4B4D4-6D71-4841-9C94-3DE7FCFB9230}">
                <p14:media xmlns:p14="http://schemas.microsoft.com/office/powerpoint/2010/main" r:embed="rId3"/>
              </p:ext>
            </p:extLst>
          </p:nvPr>
        </p:nvPicPr>
        <p:blipFill>
          <a:blip r:embed="rId9"/>
          <a:stretch>
            <a:fillRect/>
          </a:stretch>
        </p:blipFill>
        <p:spPr>
          <a:xfrm>
            <a:off x="3416040" y="1389600"/>
            <a:ext cx="3239280" cy="3226320"/>
          </a:xfrm>
          <a:prstGeom prst="rect">
            <a:avLst/>
          </a:prstGeom>
          <a:ln w="0">
            <a:noFill/>
          </a:ln>
        </p:spPr>
      </p:pic>
      <p:pic>
        <p:nvPicPr>
          <p:cNvPr id="116" name="Picture 115">
            <a:hlinkClick r:id="" action="ppaction://media"/>
            <a:hlinkHover r:id="" action="ppaction://ole?verb=0"/>
          </p:cNvPr>
          <p:cNvPicPr/>
          <p:nvPr>
            <a:videoFile r:link="rId6"/>
            <p:extLst>
              <p:ext uri="{DAA4B4D4-6D71-4841-9C94-3DE7FCFB9230}">
                <p14:media xmlns:p14="http://schemas.microsoft.com/office/powerpoint/2010/main" r:embed="rId5"/>
              </p:ext>
            </p:extLst>
          </p:nvPr>
        </p:nvPicPr>
        <p:blipFill>
          <a:blip r:embed="rId10"/>
          <a:stretch>
            <a:fillRect/>
          </a:stretch>
        </p:blipFill>
        <p:spPr>
          <a:xfrm>
            <a:off x="6656040" y="1389600"/>
            <a:ext cx="3239640" cy="3226320"/>
          </a:xfrm>
          <a:prstGeom prst="rect">
            <a:avLst/>
          </a:prstGeom>
          <a:ln w="0">
            <a:noFill/>
          </a:ln>
        </p:spPr>
      </p:pic>
      <p:sp>
        <p:nvSpPr>
          <p:cNvPr id="3" name="PlaceHolder 2"/>
          <p:cNvSpPr>
            <a:spLocks noGrp="1"/>
          </p:cNvSpPr>
          <p:nvPr>
            <p:ph type="sldNum" idx="5"/>
          </p:nvPr>
        </p:nvSpPr>
        <p:spPr/>
        <p:txBody>
          <a:bodyPr/>
          <a:lstStyle/>
          <a:p>
            <a:fld id="{851B250F-A0AE-4203-AC17-67696DA60B8C}" type="slidenum">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66960" y="91440"/>
            <a:ext cx="8191800" cy="456120"/>
          </a:xfrm>
          <a:prstGeom prst="rect">
            <a:avLst/>
          </a:prstGeom>
          <a:noFill/>
          <a:ln w="0">
            <a:noFill/>
          </a:ln>
        </p:spPr>
        <p:txBody>
          <a:bodyPr lIns="0" tIns="0" rIns="0" bIns="0" anchor="ctr">
            <a:spAutoFit/>
          </a:bodyPr>
          <a:lstStyle/>
          <a:p>
            <a:pPr indent="0">
              <a:buNone/>
            </a:pPr>
            <a:r>
              <a:rPr lang="en-GB" sz="3200" b="0" u="none" strike="noStrike">
                <a:solidFill>
                  <a:srgbClr val="000000"/>
                </a:solidFill>
                <a:effectLst/>
                <a:uFillTx/>
                <a:latin typeface="Arial"/>
              </a:rPr>
              <a:t>Making the most of Standalone Time</a:t>
            </a:r>
          </a:p>
        </p:txBody>
      </p:sp>
      <p:sp>
        <p:nvSpPr>
          <p:cNvPr id="118" name="PlaceHolder 2"/>
          <p:cNvSpPr>
            <a:spLocks noGrp="1"/>
          </p:cNvSpPr>
          <p:nvPr>
            <p:ph/>
          </p:nvPr>
        </p:nvSpPr>
        <p:spPr>
          <a:xfrm>
            <a:off x="176040" y="1042200"/>
            <a:ext cx="9717480" cy="4109760"/>
          </a:xfrm>
          <a:prstGeom prst="rect">
            <a:avLst/>
          </a:prstGeom>
          <a:noFill/>
          <a:ln w="0">
            <a:noFill/>
          </a:ln>
        </p:spPr>
        <p:txBody>
          <a:bodyPr lIns="0" tIns="0" rIns="0" bIns="0" anchor="t">
            <a:normAutofit fontScale="77500" lnSpcReduction="19999"/>
          </a:bodyPr>
          <a:lstStyle/>
          <a:p>
            <a:pPr marL="432000" indent="-324000">
              <a:spcBef>
                <a:spcPts val="1417"/>
              </a:spcBef>
              <a:buClr>
                <a:srgbClr val="000000"/>
              </a:buClr>
              <a:buSzPct val="45000"/>
              <a:buFont typeface="Wingdings" charset="2"/>
              <a:buChar char=""/>
            </a:pPr>
            <a:r>
              <a:rPr lang="en-GB" sz="2400" b="0" u="none" strike="noStrike">
                <a:solidFill>
                  <a:srgbClr val="000000"/>
                </a:solidFill>
                <a:effectLst/>
                <a:uFillTx/>
                <a:latin typeface="Arial"/>
              </a:rPr>
              <a:t>Observing 24/7 with UK608 since March, IPS observations during daytime and Cas A observations for ionospheric scintillation at night.</a:t>
            </a:r>
          </a:p>
          <a:p>
            <a:pPr marL="432000" indent="-324000">
              <a:spcBef>
                <a:spcPts val="1417"/>
              </a:spcBef>
              <a:buClr>
                <a:srgbClr val="000000"/>
              </a:buClr>
              <a:buSzPct val="45000"/>
              <a:buFont typeface="Wingdings" charset="2"/>
              <a:buChar char=""/>
            </a:pPr>
            <a:r>
              <a:rPr lang="en-GB" sz="2400" b="0" u="none" strike="noStrike">
                <a:solidFill>
                  <a:srgbClr val="000000"/>
                </a:solidFill>
                <a:effectLst/>
                <a:uFillTx/>
                <a:latin typeface="Arial"/>
              </a:rPr>
              <a:t>Series of scripts developed as steps towards automation:</a:t>
            </a:r>
          </a:p>
          <a:p>
            <a:pPr marL="864000" lvl="1" indent="-324000">
              <a:spcBef>
                <a:spcPts val="1134"/>
              </a:spcBef>
              <a:buClr>
                <a:srgbClr val="000000"/>
              </a:buClr>
              <a:buSzPct val="75000"/>
              <a:buFont typeface="Symbol" charset="2"/>
              <a:buChar char=""/>
            </a:pPr>
            <a:r>
              <a:rPr lang="en-GB" sz="2400" b="0" u="none" strike="noStrike">
                <a:solidFill>
                  <a:srgbClr val="000000"/>
                </a:solidFill>
                <a:effectLst/>
                <a:uFillTx/>
                <a:latin typeface="Arial"/>
              </a:rPr>
              <a:t>Comprehensive script to generate a schedule of observations using LOFAR and MWA calibrator source lists (John Morgan, CSIRO) - &gt;100 observations per day!</a:t>
            </a:r>
          </a:p>
          <a:p>
            <a:pPr marL="864000" lvl="1" indent="-324000">
              <a:spcBef>
                <a:spcPts val="1134"/>
              </a:spcBef>
              <a:buClr>
                <a:srgbClr val="000000"/>
              </a:buClr>
              <a:buSzPct val="75000"/>
              <a:buFont typeface="Symbol" charset="2"/>
              <a:buChar char=""/>
            </a:pPr>
            <a:r>
              <a:rPr lang="en-GB" sz="2400" b="0" u="none" strike="noStrike">
                <a:solidFill>
                  <a:srgbClr val="000000"/>
                </a:solidFill>
                <a:effectLst/>
                <a:uFillTx/>
                <a:latin typeface="Arial"/>
              </a:rPr>
              <a:t>Running of observations automated through adapted version of iLiSA (Tobia Carozzi,Onsala);</a:t>
            </a:r>
          </a:p>
          <a:p>
            <a:pPr marL="864000" lvl="1" indent="-324000">
              <a:spcBef>
                <a:spcPts val="1134"/>
              </a:spcBef>
              <a:buClr>
                <a:srgbClr val="000000"/>
              </a:buClr>
              <a:buSzPct val="75000"/>
              <a:buFont typeface="Symbol" charset="2"/>
              <a:buChar char=""/>
            </a:pPr>
            <a:r>
              <a:rPr lang="en-GB" sz="2400" b="0" u="none" strike="noStrike">
                <a:solidFill>
                  <a:srgbClr val="000000"/>
                </a:solidFill>
                <a:effectLst/>
                <a:uFillTx/>
                <a:latin typeface="Arial"/>
              </a:rPr>
              <a:t>Post-processing script deals with data conversion to h5 (dynspec), transfer to RAL systems, and raw data removal;</a:t>
            </a:r>
          </a:p>
          <a:p>
            <a:pPr marL="864000" lvl="1" indent="-324000">
              <a:spcBef>
                <a:spcPts val="1134"/>
              </a:spcBef>
              <a:buClr>
                <a:srgbClr val="000000"/>
              </a:buClr>
              <a:buSzPct val="75000"/>
              <a:buFont typeface="Symbol" charset="2"/>
              <a:buChar char=""/>
            </a:pPr>
            <a:r>
              <a:rPr lang="en-GB" sz="2400" b="0" u="none" strike="noStrike">
                <a:solidFill>
                  <a:srgbClr val="000000"/>
                </a:solidFill>
                <a:effectLst/>
                <a:uFillTx/>
                <a:latin typeface="Arial"/>
              </a:rPr>
              <a:t>Checking script to go through all observations run on a given day to ensure data processing and transfer has been done correctly and allow for removal of remaining raw data from Chilbolton systems.</a:t>
            </a:r>
          </a:p>
          <a:p>
            <a:pPr marL="432000" indent="-324000">
              <a:spcBef>
                <a:spcPts val="1417"/>
              </a:spcBef>
              <a:buClr>
                <a:srgbClr val="000000"/>
              </a:buClr>
              <a:buSzPct val="45000"/>
              <a:buFont typeface="Wingdings" charset="2"/>
              <a:buChar char=""/>
            </a:pPr>
            <a:r>
              <a:rPr lang="en-GB" sz="2400" b="0" u="none" strike="noStrike">
                <a:solidFill>
                  <a:srgbClr val="000000"/>
                </a:solidFill>
                <a:effectLst/>
                <a:uFillTx/>
                <a:latin typeface="Arial"/>
              </a:rPr>
              <a:t>IPS processing pipeline updated to run automatically with the arrival of new data.</a:t>
            </a:r>
          </a:p>
          <a:p>
            <a:pPr marL="432000" indent="-324000">
              <a:spcBef>
                <a:spcPts val="1417"/>
              </a:spcBef>
              <a:buClr>
                <a:srgbClr val="000000"/>
              </a:buClr>
              <a:buSzPct val="45000"/>
              <a:buFont typeface="Wingdings" charset="2"/>
              <a:buChar char=""/>
            </a:pPr>
            <a:r>
              <a:rPr lang="en-GB" sz="2400" b="0" u="none" strike="noStrike">
                <a:solidFill>
                  <a:srgbClr val="000000"/>
                </a:solidFill>
                <a:effectLst/>
                <a:uFillTx/>
                <a:latin typeface="Arial"/>
              </a:rPr>
              <a:t>Tomography currently run automatically once each day. </a:t>
            </a:r>
          </a:p>
        </p:txBody>
      </p:sp>
      <p:sp>
        <p:nvSpPr>
          <p:cNvPr id="4" name="PlaceHolder 3"/>
          <p:cNvSpPr>
            <a:spLocks noGrp="1"/>
          </p:cNvSpPr>
          <p:nvPr>
            <p:ph type="sldNum" idx="5"/>
          </p:nvPr>
        </p:nvSpPr>
        <p:spPr/>
        <p:txBody>
          <a:bodyPr/>
          <a:lstStyle/>
          <a:p>
            <a:fld id="{8D039393-1C7D-4E07-BF43-987BF961C757}" type="slidenum">
              <a:t>9</a:t>
            </a:fld>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6.xml><?xml version="1.0" encoding="utf-8"?>
<a:theme xmlns:a="http://schemas.openxmlformats.org/drawingml/2006/main"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14197</TotalTime>
  <Words>854</Words>
  <Application>Microsoft Macintosh PowerPoint</Application>
  <PresentationFormat>Custom</PresentationFormat>
  <Paragraphs>90</Paragraphs>
  <Slides>12</Slides>
  <Notes>0</Notes>
  <HiddenSlides>0</HiddenSlides>
  <MMClips>5</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12</vt:i4>
      </vt:variant>
    </vt:vector>
  </HeadingPairs>
  <TitlesOfParts>
    <vt:vector size="23" baseType="lpstr">
      <vt:lpstr>Arial</vt:lpstr>
      <vt:lpstr>Calibri</vt:lpstr>
      <vt:lpstr>Symbol</vt:lpstr>
      <vt:lpstr>Times New Roman</vt:lpstr>
      <vt:lpstr>Wingdings</vt:lpstr>
      <vt:lpstr>Office Theme</vt:lpstr>
      <vt:lpstr>Office Theme</vt:lpstr>
      <vt:lpstr>Office Theme</vt:lpstr>
      <vt:lpstr>Office Theme</vt:lpstr>
      <vt:lpstr>Office Theme</vt:lpstr>
      <vt:lpstr>Office</vt:lpstr>
      <vt:lpstr>PowerPoint Presentation</vt:lpstr>
      <vt:lpstr>RISER – Radio Investigations for Space Environment Research</vt:lpstr>
      <vt:lpstr>Interplanetary Scintillation - IPS </vt:lpstr>
      <vt:lpstr>Heliospheric Tomography</vt:lpstr>
      <vt:lpstr>Aiming for more detail</vt:lpstr>
      <vt:lpstr>RISER First Steps</vt:lpstr>
      <vt:lpstr>Early Test Study – Jackson+ 2022</vt:lpstr>
      <vt:lpstr>RISER Case Study</vt:lpstr>
      <vt:lpstr>Making the most of Standalone Time</vt:lpstr>
      <vt:lpstr>CME June 2025 – Jackson+, in prep.</vt:lpstr>
      <vt:lpstr>Combining IPS Density/Velocity with GONG for Bz</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RISER Template V01</dc:title>
  <dc:subject/>
  <dc:creator>mario.bisi@stfc.ac.uk</dc:creator>
  <dc:description/>
  <cp:lastModifiedBy>Microsoft Office User</cp:lastModifiedBy>
  <cp:revision>382</cp:revision>
  <cp:lastPrinted>2025-09-17T11:43:33Z</cp:lastPrinted>
  <dcterms:created xsi:type="dcterms:W3CDTF">2017-11-23T13:30:44Z</dcterms:created>
  <dcterms:modified xsi:type="dcterms:W3CDTF">2025-09-25T15:01:59Z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y fmtid="{D5CDD505-2E9C-101B-9397-08002B2CF9AE}" pid="3" name="Slides">
    <vt:r8>2</vt:r8>
  </property>
</Properties>
</file>