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handoutMasterIdLst>
    <p:handoutMasterId r:id="rId67"/>
  </p:handoutMasterIdLst>
  <p:sldIdLst>
    <p:sldId id="339" r:id="rId2"/>
    <p:sldId id="336" r:id="rId3"/>
    <p:sldId id="337" r:id="rId4"/>
    <p:sldId id="338" r:id="rId5"/>
    <p:sldId id="263" r:id="rId6"/>
    <p:sldId id="340" r:id="rId7"/>
    <p:sldId id="324" r:id="rId8"/>
    <p:sldId id="320" r:id="rId9"/>
    <p:sldId id="265" r:id="rId10"/>
    <p:sldId id="267" r:id="rId11"/>
    <p:sldId id="266" r:id="rId12"/>
    <p:sldId id="269" r:id="rId13"/>
    <p:sldId id="270" r:id="rId14"/>
    <p:sldId id="273" r:id="rId15"/>
    <p:sldId id="276" r:id="rId16"/>
    <p:sldId id="277" r:id="rId17"/>
    <p:sldId id="318" r:id="rId18"/>
    <p:sldId id="279" r:id="rId19"/>
    <p:sldId id="280" r:id="rId20"/>
    <p:sldId id="281" r:id="rId21"/>
    <p:sldId id="282" r:id="rId22"/>
    <p:sldId id="319" r:id="rId23"/>
    <p:sldId id="330" r:id="rId24"/>
    <p:sldId id="284" r:id="rId25"/>
    <p:sldId id="315" r:id="rId26"/>
    <p:sldId id="317" r:id="rId27"/>
    <p:sldId id="288" r:id="rId28"/>
    <p:sldId id="289" r:id="rId29"/>
    <p:sldId id="342" r:id="rId30"/>
    <p:sldId id="341" r:id="rId31"/>
    <p:sldId id="275" r:id="rId32"/>
    <p:sldId id="327" r:id="rId33"/>
    <p:sldId id="271" r:id="rId34"/>
    <p:sldId id="333" r:id="rId35"/>
    <p:sldId id="331" r:id="rId36"/>
    <p:sldId id="332" r:id="rId37"/>
    <p:sldId id="272" r:id="rId38"/>
    <p:sldId id="328" r:id="rId39"/>
    <p:sldId id="310" r:id="rId40"/>
    <p:sldId id="274" r:id="rId41"/>
    <p:sldId id="261" r:id="rId42"/>
    <p:sldId id="323" r:id="rId43"/>
    <p:sldId id="286" r:id="rId44"/>
    <p:sldId id="287" r:id="rId45"/>
    <p:sldId id="314" r:id="rId46"/>
    <p:sldId id="313" r:id="rId47"/>
    <p:sldId id="322" r:id="rId48"/>
    <p:sldId id="268" r:id="rId49"/>
    <p:sldId id="309" r:id="rId50"/>
    <p:sldId id="278" r:id="rId51"/>
    <p:sldId id="312" r:id="rId52"/>
    <p:sldId id="264" r:id="rId53"/>
    <p:sldId id="290" r:id="rId54"/>
    <p:sldId id="292" r:id="rId55"/>
    <p:sldId id="291" r:id="rId56"/>
    <p:sldId id="293" r:id="rId57"/>
    <p:sldId id="294" r:id="rId58"/>
    <p:sldId id="295" r:id="rId59"/>
    <p:sldId id="296" r:id="rId60"/>
    <p:sldId id="298" r:id="rId61"/>
    <p:sldId id="299" r:id="rId62"/>
    <p:sldId id="301" r:id="rId63"/>
    <p:sldId id="303" r:id="rId64"/>
    <p:sldId id="305" r:id="rId65"/>
  </p:sldIdLst>
  <p:sldSz cx="18288000" cy="10287000"/>
  <p:notesSz cx="6858000" cy="9144000"/>
  <p:embeddedFontLst>
    <p:embeddedFont>
      <p:font typeface="Arimo" panose="020B0604020202020204" pitchFamily="34" charset="0"/>
      <p:regular r:id="rId68"/>
    </p:embeddedFont>
    <p:embeddedFont>
      <p:font typeface="Barlow Condensed Semi-Bold" pitchFamily="2" charset="77"/>
      <p:regular r:id="rId69"/>
      <p:bold r:id="rId70"/>
    </p:embeddedFont>
    <p:embeddedFont>
      <p:font typeface="Barlow SemiCondensed Bold" pitchFamily="2" charset="77"/>
      <p:regular r:id="rId71"/>
      <p:bold r:id="rId72"/>
    </p:embeddedFont>
    <p:embeddedFont>
      <p:font typeface="Cambria Math" panose="02040503050406030204" pitchFamily="18" charset="0"/>
      <p:regular r:id="rId73"/>
    </p:embeddedFont>
    <p:embeddedFont>
      <p:font typeface="DejaVu Sans Light" panose="020B0603030804020204" pitchFamily="34" charset="0"/>
      <p:regular r:id="rId74"/>
    </p:embeddedFont>
    <p:embeddedFont>
      <p:font typeface="Open Sans Bold" panose="020B0806030504020204" pitchFamily="34" charset="0"/>
      <p:regular r:id="rId75"/>
      <p:bold r:id="rId76"/>
    </p:embeddedFont>
    <p:embeddedFont>
      <p:font typeface="Open Sans Bold Italics" panose="020B0806030504020204" pitchFamily="34" charset="0"/>
      <p:regular r:id="rId77"/>
      <p:bold r:id="rId78"/>
      <p:italic r:id="rId79"/>
      <p:boldItalic r:id="rId80"/>
    </p:embeddedFont>
    <p:embeddedFont>
      <p:font typeface="Open Sauce" pitchFamily="2" charset="77"/>
      <p:regular r:id="rId81"/>
    </p:embeddedFont>
    <p:embeddedFont>
      <p:font typeface="Open Sauce Bold" pitchFamily="2" charset="77"/>
      <p:regular r:id="rId82"/>
      <p:bold r:id="rId83"/>
    </p:embeddedFont>
    <p:embeddedFont>
      <p:font typeface="Open Sauce Light" pitchFamily="2" charset="77"/>
      <p:regular r:id="rId84"/>
    </p:embeddedFont>
    <p:embeddedFont>
      <p:font typeface="Open Sauce Light Bold" pitchFamily="2" charset="77"/>
      <p:regular r:id="rId85"/>
    </p:embeddedFont>
    <p:embeddedFont>
      <p:font typeface="Open Sauce Light Bold Italics" pitchFamily="2" charset="77"/>
      <p:regular r:id="rId86"/>
      <p:italic r:id="rId87"/>
    </p:embeddedFont>
    <p:embeddedFont>
      <p:font typeface="Open Sauce Light Italics" pitchFamily="2" charset="77"/>
      <p:regular r:id="rId88"/>
      <p:italic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2" autoAdjust="0"/>
    <p:restoredTop sz="96266" autoAdjust="0"/>
  </p:normalViewPr>
  <p:slideViewPr>
    <p:cSldViewPr>
      <p:cViewPr>
        <p:scale>
          <a:sx n="63" d="100"/>
          <a:sy n="63" d="100"/>
        </p:scale>
        <p:origin x="1200" y="7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171" d="100"/>
          <a:sy n="171" d="100"/>
        </p:scale>
        <p:origin x="2360" y="-20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C3DA39-19AB-7E90-9203-C67D8A410E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91EFDE2-B5A6-2872-686D-D75BACE158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BF0470-C489-C04A-BAED-6F518A7C13F3}" type="datetimeFigureOut">
              <a:rPr lang="en-US" smtClean="0"/>
              <a:t>9/17/25</a:t>
            </a:fld>
            <a:endParaRPr lang="en-US"/>
          </a:p>
        </p:txBody>
      </p:sp>
      <p:sp>
        <p:nvSpPr>
          <p:cNvPr id="4" name="Footer Placeholder 3">
            <a:extLst>
              <a:ext uri="{FF2B5EF4-FFF2-40B4-BE49-F238E27FC236}">
                <a16:creationId xmlns:a16="http://schemas.microsoft.com/office/drawing/2014/main" id="{0A8DDC3A-F290-F149-C051-7657B468A3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6DD768-DCF7-A7D6-72A7-EFD666F9B3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91D17F-789E-5941-B105-A402CDB905B8}" type="slidenum">
              <a:rPr lang="en-US" smtClean="0"/>
              <a:t>‹#›</a:t>
            </a:fld>
            <a:endParaRPr lang="en-US"/>
          </a:p>
        </p:txBody>
      </p:sp>
    </p:spTree>
    <p:extLst>
      <p:ext uri="{BB962C8B-B14F-4D97-AF65-F5344CB8AC3E}">
        <p14:creationId xmlns:p14="http://schemas.microsoft.com/office/powerpoint/2010/main" val="11101070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2449-C217-3546-BADD-C9622C9B008A}" type="datetimeFigureOut">
              <a:rPr lang="en-US" smtClean="0"/>
              <a:t>9/17/25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40B45-725C-1B4B-B57B-13CF2351BC95}" type="slidenum">
              <a:rPr lang="en-US" smtClean="0"/>
              <a:t>‹#›</a:t>
            </a:fld>
            <a:endParaRPr lang="en-US"/>
          </a:p>
        </p:txBody>
      </p:sp>
    </p:spTree>
    <p:extLst>
      <p:ext uri="{BB962C8B-B14F-4D97-AF65-F5344CB8AC3E}">
        <p14:creationId xmlns:p14="http://schemas.microsoft.com/office/powerpoint/2010/main" val="1945605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40B45-725C-1B4B-B57B-13CF2351BC95}" type="slidenum">
              <a:rPr lang="en-US" smtClean="0"/>
              <a:t>1</a:t>
            </a:fld>
            <a:endParaRPr lang="en-US"/>
          </a:p>
        </p:txBody>
      </p:sp>
    </p:spTree>
    <p:extLst>
      <p:ext uri="{BB962C8B-B14F-4D97-AF65-F5344CB8AC3E}">
        <p14:creationId xmlns:p14="http://schemas.microsoft.com/office/powerpoint/2010/main" val="284013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actually LOFAR is important to detect radio transients ! In fact with this wide field of view and unprecedent  sensitivity, we can actually probe this part of the radio sky !</a:t>
            </a:r>
          </a:p>
        </p:txBody>
      </p:sp>
      <p:sp>
        <p:nvSpPr>
          <p:cNvPr id="4" name="Slide Number Placeholder 3"/>
          <p:cNvSpPr>
            <a:spLocks noGrp="1"/>
          </p:cNvSpPr>
          <p:nvPr>
            <p:ph type="sldNum" sz="quarter" idx="5"/>
          </p:nvPr>
        </p:nvSpPr>
        <p:spPr/>
        <p:txBody>
          <a:bodyPr/>
          <a:lstStyle/>
          <a:p>
            <a:fld id="{28040B45-725C-1B4B-B57B-13CF2351BC95}" type="slidenum">
              <a:rPr lang="en-US" smtClean="0"/>
              <a:t>2</a:t>
            </a:fld>
            <a:endParaRPr lang="en-US"/>
          </a:p>
        </p:txBody>
      </p:sp>
    </p:spTree>
    <p:extLst>
      <p:ext uri="{BB962C8B-B14F-4D97-AF65-F5344CB8AC3E}">
        <p14:creationId xmlns:p14="http://schemas.microsoft.com/office/powerpoint/2010/main" val="243357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40B45-725C-1B4B-B57B-13CF2351BC95}" type="slidenum">
              <a:rPr lang="en-US" smtClean="0"/>
              <a:t>4</a:t>
            </a:fld>
            <a:endParaRPr lang="en-US"/>
          </a:p>
        </p:txBody>
      </p:sp>
    </p:spTree>
    <p:extLst>
      <p:ext uri="{BB962C8B-B14F-4D97-AF65-F5344CB8AC3E}">
        <p14:creationId xmlns:p14="http://schemas.microsoft.com/office/powerpoint/2010/main" val="21541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040B45-725C-1B4B-B57B-13CF2351BC95}" type="slidenum">
              <a:rPr lang="en-US" smtClean="0"/>
              <a:t>5</a:t>
            </a:fld>
            <a:endParaRPr lang="en-US"/>
          </a:p>
        </p:txBody>
      </p:sp>
    </p:spTree>
    <p:extLst>
      <p:ext uri="{BB962C8B-B14F-4D97-AF65-F5344CB8AC3E}">
        <p14:creationId xmlns:p14="http://schemas.microsoft.com/office/powerpoint/2010/main" val="334517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90AE0-FD1A-7093-3C28-EFB9378A5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7D834-ADA1-5328-8970-4596B3314C2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85A29998-B303-EEFA-F7AB-CFE7C281CD46}"/>
              </a:ext>
            </a:extLst>
          </p:cNvPr>
          <p:cNvSpPr>
            <a:spLocks noGrp="1"/>
          </p:cNvSpPr>
          <p:nvPr>
            <p:ph type="sldNum" sz="quarter" idx="5"/>
          </p:nvPr>
        </p:nvSpPr>
        <p:spPr/>
        <p:txBody>
          <a:bodyPr/>
          <a:lstStyle/>
          <a:p>
            <a:fld id="{28040B45-725C-1B4B-B57B-13CF2351BC95}" type="slidenum">
              <a:rPr lang="en-US" smtClean="0"/>
              <a:t>6</a:t>
            </a:fld>
            <a:endParaRPr lang="en-US"/>
          </a:p>
        </p:txBody>
      </p:sp>
      <p:sp>
        <p:nvSpPr>
          <p:cNvPr id="5" name="Notes Placeholder 2">
            <a:extLst>
              <a:ext uri="{FF2B5EF4-FFF2-40B4-BE49-F238E27FC236}">
                <a16:creationId xmlns:a16="http://schemas.microsoft.com/office/drawing/2014/main" id="{D6733F73-2BEE-4A9A-68C4-4482BEF8C70E}"/>
              </a:ext>
            </a:extLst>
          </p:cNvPr>
          <p:cNvSpPr>
            <a:spLocks noGrp="1"/>
          </p:cNvSpPr>
          <p:nvPr>
            <p:ph type="body" idx="1"/>
          </p:nvPr>
        </p:nvSpPr>
        <p:spPr/>
        <p:txBody>
          <a:bodyPr/>
          <a:lstStyle/>
          <a:p>
            <a:r>
              <a:rPr lang="en-US" dirty="0"/>
              <a:t>I wanted to start this talk by the very common transient phase-space diagram, where we have here a big picture of the emission and objects detected in the radio sky. As we know in the plot, we have 2 type of emission, (coherent and in-coherent) differentiate by the brightness temp of this objects. Exceeding this temperature by 10^12K we will mainly detect coherent emission. That’s where I will mainly focus during this talk.</a:t>
            </a:r>
          </a:p>
          <a:p>
            <a:endParaRPr lang="en-US" dirty="0"/>
          </a:p>
          <a:p>
            <a:r>
              <a:rPr lang="en-US" dirty="0"/>
              <a:t>As we know most of the coherent emission processes have been detected using beamformed data (high time resolution). BUT We recently open a new window in the transient phase space diagram. Where we detected for the first time radio coherent emission from a new population of objects called LPTs. This emissions where detected in very short timescales from sec to minutes, mainly in the image plane. Each of this LPTs detected have actually different origins from WD-MD binaries, pulsars (RRAT) or magnetars. This is actually a very exited topic at the moment where a lot of radio observatories are now looking for this emission using fast imaging that was poorly explored historically.  </a:t>
            </a:r>
          </a:p>
        </p:txBody>
      </p:sp>
    </p:spTree>
    <p:extLst>
      <p:ext uri="{BB962C8B-B14F-4D97-AF65-F5344CB8AC3E}">
        <p14:creationId xmlns:p14="http://schemas.microsoft.com/office/powerpoint/2010/main" val="101891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040B45-725C-1B4B-B57B-13CF2351BC95}" type="slidenum">
              <a:rPr lang="en-US" smtClean="0"/>
              <a:t>26</a:t>
            </a:fld>
            <a:endParaRPr lang="en-US"/>
          </a:p>
        </p:txBody>
      </p:sp>
    </p:spTree>
    <p:extLst>
      <p:ext uri="{BB962C8B-B14F-4D97-AF65-F5344CB8AC3E}">
        <p14:creationId xmlns:p14="http://schemas.microsoft.com/office/powerpoint/2010/main" val="86853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33AEE-6176-CB8B-5B55-7CEABB49C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7EB9A-C319-610B-4752-679E77C44598}"/>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4DB99432-4726-F0B8-8BC4-10747E7FBFF2}"/>
              </a:ext>
            </a:extLst>
          </p:cNvPr>
          <p:cNvSpPr>
            <a:spLocks noGrp="1"/>
          </p:cNvSpPr>
          <p:nvPr>
            <p:ph type="sldNum" sz="quarter" idx="5"/>
          </p:nvPr>
        </p:nvSpPr>
        <p:spPr/>
        <p:txBody>
          <a:bodyPr/>
          <a:lstStyle/>
          <a:p>
            <a:fld id="{28040B45-725C-1B4B-B57B-13CF2351BC95}" type="slidenum">
              <a:rPr lang="en-US" smtClean="0"/>
              <a:t>29</a:t>
            </a:fld>
            <a:endParaRPr lang="en-US"/>
          </a:p>
        </p:txBody>
      </p:sp>
      <p:sp>
        <p:nvSpPr>
          <p:cNvPr id="5" name="Notes Placeholder 2">
            <a:extLst>
              <a:ext uri="{FF2B5EF4-FFF2-40B4-BE49-F238E27FC236}">
                <a16:creationId xmlns:a16="http://schemas.microsoft.com/office/drawing/2014/main" id="{5B4BC319-9130-C705-DFC1-DA8BE5F1FCA5}"/>
              </a:ext>
            </a:extLst>
          </p:cNvPr>
          <p:cNvSpPr>
            <a:spLocks noGrp="1"/>
          </p:cNvSpPr>
          <p:nvPr>
            <p:ph type="body" idx="1"/>
          </p:nvPr>
        </p:nvSpPr>
        <p:spPr/>
        <p:txBody>
          <a:bodyPr/>
          <a:lstStyle/>
          <a:p>
            <a:r>
              <a:rPr lang="en-US" dirty="0"/>
              <a:t>I wanted to start this talk by the very common transient phase-space diagram, where we have here a big picture of the emission and objects detected in the radio sky. As we know in the plot, we have 2 type of emission, (coherent and in-coherent) differentiate by the brightness temp of this objects. Exceeding this temperature by 10^12K we will mainly detect coherent emission. That’s where I will mainly focus during this talk.</a:t>
            </a:r>
          </a:p>
          <a:p>
            <a:endParaRPr lang="en-US" dirty="0"/>
          </a:p>
          <a:p>
            <a:r>
              <a:rPr lang="en-US" dirty="0"/>
              <a:t>As we know most of the coherent emission processes have been detected using beamformed data (high time resolution). BUT We recently open a new window in the transient phase space diagram. Where we detected for the first time radio coherent emission from a new population of objects called LPTs. This emissions where detected in very short timescales from sec to minutes, mainly in the image plane. Each of this LPTs detected have actually different origins from WD-MD binaries, pulsars (RRAT) or magnetars. This is actually a very exited topic at the moment where a lot of radio observatories are now looking for this emission using fast imaging that was poorly explored historically.  </a:t>
            </a:r>
          </a:p>
        </p:txBody>
      </p:sp>
    </p:spTree>
    <p:extLst>
      <p:ext uri="{BB962C8B-B14F-4D97-AF65-F5344CB8AC3E}">
        <p14:creationId xmlns:p14="http://schemas.microsoft.com/office/powerpoint/2010/main" val="114266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188F0-EBC6-8847-0A0E-6DE78BA7F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FB8EE-800A-4591-E4B2-B5FC64D3C10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0DC5BBB3-955F-C344-D36E-DA093E8B8A5C}"/>
              </a:ext>
            </a:extLst>
          </p:cNvPr>
          <p:cNvSpPr>
            <a:spLocks noGrp="1"/>
          </p:cNvSpPr>
          <p:nvPr>
            <p:ph type="sldNum" sz="quarter" idx="5"/>
          </p:nvPr>
        </p:nvSpPr>
        <p:spPr/>
        <p:txBody>
          <a:bodyPr/>
          <a:lstStyle/>
          <a:p>
            <a:fld id="{28040B45-725C-1B4B-B57B-13CF2351BC95}" type="slidenum">
              <a:rPr lang="en-US" smtClean="0"/>
              <a:t>30</a:t>
            </a:fld>
            <a:endParaRPr lang="en-US"/>
          </a:p>
        </p:txBody>
      </p:sp>
      <p:sp>
        <p:nvSpPr>
          <p:cNvPr id="5" name="Notes Placeholder 2">
            <a:extLst>
              <a:ext uri="{FF2B5EF4-FFF2-40B4-BE49-F238E27FC236}">
                <a16:creationId xmlns:a16="http://schemas.microsoft.com/office/drawing/2014/main" id="{E3160539-220B-636D-5E0A-D721314DB254}"/>
              </a:ext>
            </a:extLst>
          </p:cNvPr>
          <p:cNvSpPr>
            <a:spLocks noGrp="1"/>
          </p:cNvSpPr>
          <p:nvPr>
            <p:ph type="body" idx="1"/>
          </p:nvPr>
        </p:nvSpPr>
        <p:spPr/>
        <p:txBody>
          <a:bodyPr/>
          <a:lstStyle/>
          <a:p>
            <a:r>
              <a:rPr lang="en-US" dirty="0"/>
              <a:t>I wanted to start this talk by the very common transient phase-space diagram, where we have here a big picture of the emission and objects detected in the radio sky. As we know in the plot, we have 2 type of emission, (coherent and in-coherent) differentiate by the brightness temp of this objects. Exceeding this temperature by 10^12K we will mainly detect coherent emission. That’s where I will mainly focus during this talk.</a:t>
            </a:r>
          </a:p>
          <a:p>
            <a:endParaRPr lang="en-US" dirty="0"/>
          </a:p>
          <a:p>
            <a:r>
              <a:rPr lang="en-US" dirty="0"/>
              <a:t>As we know most of the coherent emission processes have been detected using beamformed data (high time resolution). BUT We recently open a new window in the transient phase space diagram. Where we detected for the first time radio coherent emission from a new population of objects called LPTs. This emissions where detected in very short timescales from sec to minutes, mainly in the image plane. Each of this LPTs detected have actually different origins from WD-MD binaries, pulsars (RRAT) or magnetars. This is actually a very exited topic at the moment where a lot of radio observatories are now looking for this emission using fast imaging that was poorly explored historically.  </a:t>
            </a:r>
          </a:p>
        </p:txBody>
      </p:sp>
    </p:spTree>
    <p:extLst>
      <p:ext uri="{BB962C8B-B14F-4D97-AF65-F5344CB8AC3E}">
        <p14:creationId xmlns:p14="http://schemas.microsoft.com/office/powerpoint/2010/main" val="3607921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DD3C61-944D-784C-8EE5-1224FB20E096}" type="datetime1">
              <a:rPr lang="en-US" smtClean="0"/>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ED5C15-693F-5F41-BD55-BEFD879E77C1}" type="datetime1">
              <a:rPr lang="en-US" smtClean="0"/>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AE41D-1643-0648-A3CC-E2D181149B29}" type="datetime1">
              <a:rPr lang="en-US" smtClean="0"/>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7E9D77-2A6E-A84E-99CF-6DE8879DD2A4}" type="datetime1">
              <a:rPr lang="en-US" smtClean="0"/>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90CB47-E122-1741-947B-B717282BF0BB}" type="datetime1">
              <a:rPr lang="en-US" smtClean="0"/>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C80B97-A95E-0346-8E1F-FDC024B591BE}" type="datetime1">
              <a:rPr lang="en-US" smtClean="0"/>
              <a:t>9/23/25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78783A-4EE7-F042-9BFA-B3BCFA364644}" type="datetime1">
              <a:rPr lang="en-US" smtClean="0"/>
              <a:t>9/23/25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30F600-1F96-E348-B7AE-01232538816A}" type="datetime1">
              <a:rPr lang="en-US" smtClean="0"/>
              <a:t>9/23/25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D67E9-CEB4-E74D-82F1-CCA94534F7FF}" type="datetime1">
              <a:rPr lang="en-US" smtClean="0"/>
              <a:t>9/23/25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925800" y="9715500"/>
            <a:ext cx="2133600" cy="365125"/>
          </a:xfrm>
        </p:spPr>
        <p:txBody>
          <a:bodyPr/>
          <a:lstStyle>
            <a:lvl1pPr>
              <a:defRPr sz="1800">
                <a:solidFill>
                  <a:schemeClr val="tx1"/>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8356EC-D188-464F-9A05-F667CAC6F3B9}" type="datetime1">
              <a:rPr lang="en-US" smtClean="0"/>
              <a:t>9/23/25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9534D5-19A2-AC47-B070-0FFDBA1FCC10}" type="datetime1">
              <a:rPr lang="en-US" smtClean="0"/>
              <a:t>9/23/25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CED75-85AD-4347-9AC0-AFDD47DC0E88}" type="datetime1">
              <a:rPr lang="en-US" smtClean="0"/>
              <a:t>9/23/25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5.svg"/><Relationship Id="rId7"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7.svg"/><Relationship Id="rId10" Type="http://schemas.openxmlformats.org/officeDocument/2006/relationships/image" Target="../media/image55.png"/><Relationship Id="rId4" Type="http://schemas.openxmlformats.org/officeDocument/2006/relationships/image" Target="../media/image26.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5.svg"/><Relationship Id="rId7" Type="http://schemas.openxmlformats.org/officeDocument/2006/relationships/image" Target="../media/image5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8.png"/><Relationship Id="rId11" Type="http://schemas.microsoft.com/office/2007/relationships/hdphoto" Target="../media/hdphoto4.wdp"/><Relationship Id="rId5" Type="http://schemas.openxmlformats.org/officeDocument/2006/relationships/image" Target="../media/image27.svg"/><Relationship Id="rId10" Type="http://schemas.microsoft.com/office/2007/relationships/hdphoto" Target="../media/hdphoto2.wdp"/><Relationship Id="rId4" Type="http://schemas.openxmlformats.org/officeDocument/2006/relationships/image" Target="../media/image26.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2.png"/><Relationship Id="rId3" Type="http://schemas.openxmlformats.org/officeDocument/2006/relationships/image" Target="../media/image25.svg"/><Relationship Id="rId7" Type="http://schemas.openxmlformats.org/officeDocument/2006/relationships/image" Target="../media/image59.svg"/><Relationship Id="rId12" Type="http://schemas.openxmlformats.org/officeDocument/2006/relationships/image" Target="../media/image6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0.png"/><Relationship Id="rId5" Type="http://schemas.openxmlformats.org/officeDocument/2006/relationships/image" Target="../media/image27.svg"/><Relationship Id="rId10" Type="http://schemas.microsoft.com/office/2007/relationships/hdphoto" Target="../media/hdphoto2.wdp"/><Relationship Id="rId4" Type="http://schemas.openxmlformats.org/officeDocument/2006/relationships/image" Target="../media/image26.png"/><Relationship Id="rId9" Type="http://schemas.microsoft.com/office/2007/relationships/hdphoto" Target="../media/hdphoto4.wdp"/><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47.svg"/><Relationship Id="rId13"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46.png"/><Relationship Id="rId12" Type="http://schemas.microsoft.com/office/2007/relationships/hdphoto" Target="../media/hdphoto4.wdp"/><Relationship Id="rId2" Type="http://schemas.openxmlformats.org/officeDocument/2006/relationships/notesSlide" Target="../notesSlides/notesSlide6.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3.png"/><Relationship Id="rId5" Type="http://schemas.openxmlformats.org/officeDocument/2006/relationships/image" Target="../media/image26.png"/><Relationship Id="rId15" Type="http://schemas.openxmlformats.org/officeDocument/2006/relationships/image" Target="../media/image61.svg"/><Relationship Id="rId10" Type="http://schemas.openxmlformats.org/officeDocument/2006/relationships/image" Target="../media/image59.svg"/><Relationship Id="rId4" Type="http://schemas.openxmlformats.org/officeDocument/2006/relationships/image" Target="../media/image25.svg"/><Relationship Id="rId9" Type="http://schemas.openxmlformats.org/officeDocument/2006/relationships/image" Target="../media/image58.png"/><Relationship Id="rId1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5.svg"/><Relationship Id="rId7" Type="http://schemas.openxmlformats.org/officeDocument/2006/relationships/image" Target="../media/image6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7.svg"/><Relationship Id="rId10" Type="http://schemas.openxmlformats.org/officeDocument/2006/relationships/image" Target="../media/image67.png"/><Relationship Id="rId4" Type="http://schemas.openxmlformats.org/officeDocument/2006/relationships/image" Target="../media/image26.pn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7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27.sv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73.png"/><Relationship Id="rId5" Type="http://schemas.microsoft.com/office/2007/relationships/hdphoto" Target="../media/hdphoto2.wdp"/><Relationship Id="rId10" Type="http://schemas.openxmlformats.org/officeDocument/2006/relationships/image" Target="../media/image72.png"/><Relationship Id="rId4" Type="http://schemas.openxmlformats.org/officeDocument/2006/relationships/image" Target="../media/image13.png"/><Relationship Id="rId9" Type="http://schemas.microsoft.com/office/2007/relationships/hdphoto" Target="../media/hdphoto6.wdp"/></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sv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jpe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5.svg"/><Relationship Id="rId7" Type="http://schemas.openxmlformats.org/officeDocument/2006/relationships/image" Target="../media/image78.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61.svg"/><Relationship Id="rId5" Type="http://schemas.openxmlformats.org/officeDocument/2006/relationships/image" Target="../media/image27.svg"/><Relationship Id="rId10" Type="http://schemas.openxmlformats.org/officeDocument/2006/relationships/image" Target="../media/image60.png"/><Relationship Id="rId4" Type="http://schemas.openxmlformats.org/officeDocument/2006/relationships/image" Target="../media/image26.png"/><Relationship Id="rId9" Type="http://schemas.openxmlformats.org/officeDocument/2006/relationships/image" Target="../media/image80.sv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5.svg"/><Relationship Id="rId7" Type="http://schemas.openxmlformats.org/officeDocument/2006/relationships/image" Target="../media/image39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27.svg"/><Relationship Id="rId10" Type="http://schemas.openxmlformats.org/officeDocument/2006/relationships/image" Target="../media/image85.png"/><Relationship Id="rId4" Type="http://schemas.openxmlformats.org/officeDocument/2006/relationships/image" Target="../media/image26.png"/><Relationship Id="rId9"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7.jpeg"/><Relationship Id="rId4" Type="http://schemas.microsoft.com/office/2007/relationships/hdphoto" Target="../media/hdphoto1.wdp"/><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jpe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s://lpt.mwa-image-plane.cloud.edu.au/published/galactic_view" TargetMode="External"/></Relationships>
</file>

<file path=ppt/slides/_rels/slide42.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s://lpt.mwa-image-plane.cloud.edu.au/published/galactic_view"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7.sv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27.sv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7.wdp"/><Relationship Id="rId7" Type="http://schemas.microsoft.com/office/2007/relationships/hdphoto" Target="../media/hdphoto10.wdp"/><Relationship Id="rId12" Type="http://schemas.openxmlformats.org/officeDocument/2006/relationships/hyperlink" Target="https://lpt.mwa-image-plane.cloud.edu.au/published/galactic_view"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17.jpeg"/><Relationship Id="rId5" Type="http://schemas.microsoft.com/office/2007/relationships/hdphoto" Target="../media/hdphoto8.wdp"/><Relationship Id="rId10" Type="http://schemas.openxmlformats.org/officeDocument/2006/relationships/image" Target="../media/image87.png"/><Relationship Id="rId4" Type="http://schemas.openxmlformats.org/officeDocument/2006/relationships/image" Target="../media/image13.png"/><Relationship Id="rId9"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10.png"/><Relationship Id="rId3" Type="http://schemas.openxmlformats.org/officeDocument/2006/relationships/image" Target="../media/image25.svg"/><Relationship Id="rId7" Type="http://schemas.openxmlformats.org/officeDocument/2006/relationships/image" Target="../media/image78.svg"/><Relationship Id="rId12" Type="http://schemas.openxmlformats.org/officeDocument/2006/relationships/image" Target="../media/image9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61.svg"/><Relationship Id="rId5" Type="http://schemas.openxmlformats.org/officeDocument/2006/relationships/image" Target="../media/image27.svg"/><Relationship Id="rId10" Type="http://schemas.openxmlformats.org/officeDocument/2006/relationships/image" Target="../media/image60.png"/><Relationship Id="rId4" Type="http://schemas.openxmlformats.org/officeDocument/2006/relationships/image" Target="../media/image26.png"/><Relationship Id="rId9" Type="http://schemas.openxmlformats.org/officeDocument/2006/relationships/image" Target="../media/image80.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25.svg"/><Relationship Id="rId7" Type="http://schemas.openxmlformats.org/officeDocument/2006/relationships/image" Target="../media/image8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7.svg"/><Relationship Id="rId10" Type="http://schemas.openxmlformats.org/officeDocument/2006/relationships/image" Target="../media/image84.svg"/><Relationship Id="rId4" Type="http://schemas.openxmlformats.org/officeDocument/2006/relationships/image" Target="../media/image26.png"/><Relationship Id="rId9" Type="http://schemas.openxmlformats.org/officeDocument/2006/relationships/image" Target="../media/image83.png"/></Relationships>
</file>

<file path=ppt/slides/_rels/slide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4.svg"/><Relationship Id="rId7" Type="http://schemas.openxmlformats.org/officeDocument/2006/relationships/image" Target="../media/image27.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svg"/><Relationship Id="rId7" Type="http://schemas.openxmlformats.org/officeDocument/2006/relationships/image" Target="../media/image90.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99.sv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svg"/></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5.svg"/><Relationship Id="rId7"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7.svg"/><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slideLayout" Target="../slideLayouts/slideLayout7.xml"/><Relationship Id="rId7" Type="http://schemas.openxmlformats.org/officeDocument/2006/relationships/image" Target="../media/image27.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111.png"/></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5.svg"/><Relationship Id="rId7" Type="http://schemas.openxmlformats.org/officeDocument/2006/relationships/image" Target="../media/image11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1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27.sv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2.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24.png"/><Relationship Id="rId7"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5.svg"/><Relationship Id="rId7" Type="http://schemas.openxmlformats.org/officeDocument/2006/relationships/image" Target="../media/image122.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27.sv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4AF99-6CD6-66D2-6EDF-D3A4E285C3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EA5C1B-25C0-EDAE-DF56-D449408BA133}"/>
              </a:ext>
            </a:extLst>
          </p:cNvPr>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sz="2400" dirty="0"/>
          </a:p>
        </p:txBody>
      </p:sp>
      <p:sp>
        <p:nvSpPr>
          <p:cNvPr id="3" name="Freeform 3">
            <a:extLst>
              <a:ext uri="{FF2B5EF4-FFF2-40B4-BE49-F238E27FC236}">
                <a16:creationId xmlns:a16="http://schemas.microsoft.com/office/drawing/2014/main" id="{072496C7-7E4D-CB8F-D97D-2211BA3163DF}"/>
              </a:ext>
            </a:extLst>
          </p:cNvPr>
          <p:cNvSpPr/>
          <p:nvPr/>
        </p:nvSpPr>
        <p:spPr>
          <a:xfrm>
            <a:off x="-994391" y="10258977"/>
            <a:ext cx="1065035" cy="94147"/>
          </a:xfrm>
          <a:custGeom>
            <a:avLst/>
            <a:gdLst/>
            <a:ahLst/>
            <a:cxnLst/>
            <a:rect l="l" t="t" r="r" b="b"/>
            <a:pathLst>
              <a:path w="1065035" h="94147">
                <a:moveTo>
                  <a:pt x="0" y="0"/>
                </a:moveTo>
                <a:lnTo>
                  <a:pt x="1065034" y="0"/>
                </a:lnTo>
                <a:lnTo>
                  <a:pt x="1065034" y="94146"/>
                </a:lnTo>
                <a:lnTo>
                  <a:pt x="0" y="941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785D3A51-89D5-74A2-BE89-85B7C16CF21A}"/>
              </a:ext>
            </a:extLst>
          </p:cNvPr>
          <p:cNvSpPr/>
          <p:nvPr/>
        </p:nvSpPr>
        <p:spPr>
          <a:xfrm>
            <a:off x="70643" y="29483"/>
            <a:ext cx="3890289" cy="2934077"/>
          </a:xfrm>
          <a:custGeom>
            <a:avLst/>
            <a:gdLst/>
            <a:ahLst/>
            <a:cxnLst/>
            <a:rect l="l" t="t" r="r" b="b"/>
            <a:pathLst>
              <a:path w="3890289" h="2934077">
                <a:moveTo>
                  <a:pt x="0" y="0"/>
                </a:moveTo>
                <a:lnTo>
                  <a:pt x="3890290" y="0"/>
                </a:lnTo>
                <a:lnTo>
                  <a:pt x="3890290" y="2934077"/>
                </a:lnTo>
                <a:lnTo>
                  <a:pt x="0" y="2934077"/>
                </a:lnTo>
                <a:lnTo>
                  <a:pt x="0" y="0"/>
                </a:lnTo>
                <a:close/>
              </a:path>
            </a:pathLst>
          </a:custGeom>
          <a:blipFill>
            <a:blip r:embed="rId6"/>
            <a:stretch>
              <a:fillRect t="-9139" b="-3807"/>
            </a:stretch>
          </a:blipFill>
        </p:spPr>
        <p:txBody>
          <a:bodyPr/>
          <a:lstStyle/>
          <a:p>
            <a:endParaRPr lang="en-US"/>
          </a:p>
        </p:txBody>
      </p:sp>
      <p:sp>
        <p:nvSpPr>
          <p:cNvPr id="6" name="Freeform 6">
            <a:extLst>
              <a:ext uri="{FF2B5EF4-FFF2-40B4-BE49-F238E27FC236}">
                <a16:creationId xmlns:a16="http://schemas.microsoft.com/office/drawing/2014/main" id="{A3FD1686-0B59-4CFE-DBE7-5BBDD2DA2F94}"/>
              </a:ext>
            </a:extLst>
          </p:cNvPr>
          <p:cNvSpPr/>
          <p:nvPr/>
        </p:nvSpPr>
        <p:spPr>
          <a:xfrm>
            <a:off x="503807" y="8483677"/>
            <a:ext cx="1639378" cy="1602521"/>
          </a:xfrm>
          <a:custGeom>
            <a:avLst/>
            <a:gdLst/>
            <a:ahLst/>
            <a:cxnLst/>
            <a:rect l="l" t="t" r="r" b="b"/>
            <a:pathLst>
              <a:path w="1333311" h="1365448">
                <a:moveTo>
                  <a:pt x="0" y="0"/>
                </a:moveTo>
                <a:lnTo>
                  <a:pt x="1333312" y="0"/>
                </a:lnTo>
                <a:lnTo>
                  <a:pt x="1333312" y="1365448"/>
                </a:lnTo>
                <a:lnTo>
                  <a:pt x="0" y="1365448"/>
                </a:lnTo>
                <a:lnTo>
                  <a:pt x="0" y="0"/>
                </a:lnTo>
                <a:close/>
              </a:path>
            </a:pathLst>
          </a:custGeom>
          <a:blipFill>
            <a:blip r:embed="rId7"/>
            <a:stretch>
              <a:fillRect r="-2410"/>
            </a:stretch>
          </a:blipFill>
          <a:ln cap="rnd">
            <a:noFill/>
            <a:prstDash val="solid"/>
            <a:round/>
          </a:ln>
        </p:spPr>
        <p:txBody>
          <a:bodyPr/>
          <a:lstStyle/>
          <a:p>
            <a:endParaRPr lang="en-US"/>
          </a:p>
        </p:txBody>
      </p:sp>
      <p:sp>
        <p:nvSpPr>
          <p:cNvPr id="7" name="Freeform 7">
            <a:extLst>
              <a:ext uri="{FF2B5EF4-FFF2-40B4-BE49-F238E27FC236}">
                <a16:creationId xmlns:a16="http://schemas.microsoft.com/office/drawing/2014/main" id="{84386F4A-F7FC-117A-97A1-83D5FA0D1FAD}"/>
              </a:ext>
            </a:extLst>
          </p:cNvPr>
          <p:cNvSpPr/>
          <p:nvPr/>
        </p:nvSpPr>
        <p:spPr>
          <a:xfrm>
            <a:off x="2608570" y="8483676"/>
            <a:ext cx="1639378" cy="1638903"/>
          </a:xfrm>
          <a:custGeom>
            <a:avLst/>
            <a:gdLst/>
            <a:ahLst/>
            <a:cxnLst/>
            <a:rect l="l" t="t" r="r" b="b"/>
            <a:pathLst>
              <a:path w="1292292" h="1292292">
                <a:moveTo>
                  <a:pt x="0" y="0"/>
                </a:moveTo>
                <a:lnTo>
                  <a:pt x="1292292" y="0"/>
                </a:lnTo>
                <a:lnTo>
                  <a:pt x="1292292" y="1292292"/>
                </a:lnTo>
                <a:lnTo>
                  <a:pt x="0" y="1292292"/>
                </a:lnTo>
                <a:lnTo>
                  <a:pt x="0" y="0"/>
                </a:lnTo>
                <a:close/>
              </a:path>
            </a:pathLst>
          </a:custGeom>
          <a:blipFill>
            <a:blip r:embed="rId8"/>
            <a:stretch>
              <a:fillRect/>
            </a:stretch>
          </a:blipFill>
        </p:spPr>
        <p:txBody>
          <a:bodyPr/>
          <a:lstStyle/>
          <a:p>
            <a:endParaRPr lang="en-US"/>
          </a:p>
        </p:txBody>
      </p:sp>
      <p:sp>
        <p:nvSpPr>
          <p:cNvPr id="8" name="Freeform 8">
            <a:extLst>
              <a:ext uri="{FF2B5EF4-FFF2-40B4-BE49-F238E27FC236}">
                <a16:creationId xmlns:a16="http://schemas.microsoft.com/office/drawing/2014/main" id="{C3860FB8-A566-EAAA-52ED-BF39D826FC6C}"/>
              </a:ext>
            </a:extLst>
          </p:cNvPr>
          <p:cNvSpPr/>
          <p:nvPr/>
        </p:nvSpPr>
        <p:spPr>
          <a:xfrm>
            <a:off x="4539036" y="8483676"/>
            <a:ext cx="1639377" cy="1648458"/>
          </a:xfrm>
          <a:custGeom>
            <a:avLst/>
            <a:gdLst/>
            <a:ahLst/>
            <a:cxnLst/>
            <a:rect l="l" t="t" r="r" b="b"/>
            <a:pathLst>
              <a:path w="1292292" h="1292292">
                <a:moveTo>
                  <a:pt x="0" y="0"/>
                </a:moveTo>
                <a:lnTo>
                  <a:pt x="1292292" y="0"/>
                </a:lnTo>
                <a:lnTo>
                  <a:pt x="1292292" y="1292292"/>
                </a:lnTo>
                <a:lnTo>
                  <a:pt x="0" y="1292292"/>
                </a:lnTo>
                <a:lnTo>
                  <a:pt x="0" y="0"/>
                </a:lnTo>
                <a:close/>
              </a:path>
            </a:pathLst>
          </a:custGeom>
          <a:blipFill>
            <a:blip r:embed="rId9"/>
            <a:stretch>
              <a:fillRect/>
            </a:stretch>
          </a:blipFill>
        </p:spPr>
        <p:txBody>
          <a:bodyPr/>
          <a:lstStyle/>
          <a:p>
            <a:endParaRPr lang="en-US"/>
          </a:p>
        </p:txBody>
      </p:sp>
      <p:sp>
        <p:nvSpPr>
          <p:cNvPr id="11" name="Freeform 11">
            <a:extLst>
              <a:ext uri="{FF2B5EF4-FFF2-40B4-BE49-F238E27FC236}">
                <a16:creationId xmlns:a16="http://schemas.microsoft.com/office/drawing/2014/main" id="{02D13CCB-3EBE-30FC-E41B-A1E17DE6899D}"/>
              </a:ext>
            </a:extLst>
          </p:cNvPr>
          <p:cNvSpPr/>
          <p:nvPr/>
        </p:nvSpPr>
        <p:spPr>
          <a:xfrm>
            <a:off x="14793666" y="8607480"/>
            <a:ext cx="3028949" cy="1384669"/>
          </a:xfrm>
          <a:custGeom>
            <a:avLst/>
            <a:gdLst/>
            <a:ahLst/>
            <a:cxnLst/>
            <a:rect l="l" t="t" r="r" b="b"/>
            <a:pathLst>
              <a:path w="3028949" h="1384669">
                <a:moveTo>
                  <a:pt x="0" y="0"/>
                </a:moveTo>
                <a:lnTo>
                  <a:pt x="3028949" y="0"/>
                </a:lnTo>
                <a:lnTo>
                  <a:pt x="3028949" y="1384669"/>
                </a:lnTo>
                <a:lnTo>
                  <a:pt x="0" y="1384669"/>
                </a:lnTo>
                <a:lnTo>
                  <a:pt x="0" y="0"/>
                </a:lnTo>
                <a:close/>
              </a:path>
            </a:pathLst>
          </a:custGeom>
          <a:blipFill>
            <a:blip r:embed="rId10"/>
            <a:stretch>
              <a:fillRect t="-31657" b="-23107"/>
            </a:stretch>
          </a:blipFill>
        </p:spPr>
        <p:txBody>
          <a:bodyPr/>
          <a:lstStyle/>
          <a:p>
            <a:endParaRPr lang="en-US"/>
          </a:p>
        </p:txBody>
      </p:sp>
      <p:grpSp>
        <p:nvGrpSpPr>
          <p:cNvPr id="13" name="Group 13">
            <a:extLst>
              <a:ext uri="{FF2B5EF4-FFF2-40B4-BE49-F238E27FC236}">
                <a16:creationId xmlns:a16="http://schemas.microsoft.com/office/drawing/2014/main" id="{AD542DFC-AFEE-22F2-C569-157C793A0530}"/>
              </a:ext>
            </a:extLst>
          </p:cNvPr>
          <p:cNvGrpSpPr/>
          <p:nvPr/>
        </p:nvGrpSpPr>
        <p:grpSpPr>
          <a:xfrm>
            <a:off x="70643" y="3005773"/>
            <a:ext cx="3890289" cy="1301132"/>
            <a:chOff x="0" y="0"/>
            <a:chExt cx="1024603" cy="342685"/>
          </a:xfrm>
        </p:grpSpPr>
        <p:sp>
          <p:nvSpPr>
            <p:cNvPr id="14" name="Freeform 14">
              <a:extLst>
                <a:ext uri="{FF2B5EF4-FFF2-40B4-BE49-F238E27FC236}">
                  <a16:creationId xmlns:a16="http://schemas.microsoft.com/office/drawing/2014/main" id="{9886634A-67A2-E3A8-E579-BBB4C34B5B9F}"/>
                </a:ext>
              </a:extLst>
            </p:cNvPr>
            <p:cNvSpPr/>
            <p:nvPr/>
          </p:nvSpPr>
          <p:spPr>
            <a:xfrm>
              <a:off x="0" y="0"/>
              <a:ext cx="1024603" cy="342685"/>
            </a:xfrm>
            <a:custGeom>
              <a:avLst/>
              <a:gdLst/>
              <a:ahLst/>
              <a:cxnLst/>
              <a:rect l="l" t="t" r="r" b="b"/>
              <a:pathLst>
                <a:path w="1024603" h="342685">
                  <a:moveTo>
                    <a:pt x="0" y="0"/>
                  </a:moveTo>
                  <a:lnTo>
                    <a:pt x="1024603" y="0"/>
                  </a:lnTo>
                  <a:lnTo>
                    <a:pt x="1024603" y="342685"/>
                  </a:lnTo>
                  <a:lnTo>
                    <a:pt x="0" y="342685"/>
                  </a:lnTo>
                  <a:close/>
                </a:path>
              </a:pathLst>
            </a:custGeom>
            <a:solidFill>
              <a:srgbClr val="FFFFFF"/>
            </a:solidFill>
          </p:spPr>
          <p:txBody>
            <a:bodyPr/>
            <a:lstStyle/>
            <a:p>
              <a:endParaRPr lang="en-US"/>
            </a:p>
          </p:txBody>
        </p:sp>
        <p:sp>
          <p:nvSpPr>
            <p:cNvPr id="15" name="TextBox 15">
              <a:extLst>
                <a:ext uri="{FF2B5EF4-FFF2-40B4-BE49-F238E27FC236}">
                  <a16:creationId xmlns:a16="http://schemas.microsoft.com/office/drawing/2014/main" id="{1BF5D033-FFEA-18FD-993A-129CD4B72AF9}"/>
                </a:ext>
              </a:extLst>
            </p:cNvPr>
            <p:cNvSpPr txBox="1"/>
            <p:nvPr/>
          </p:nvSpPr>
          <p:spPr>
            <a:xfrm>
              <a:off x="0" y="-66675"/>
              <a:ext cx="1024603" cy="409360"/>
            </a:xfrm>
            <a:prstGeom prst="rect">
              <a:avLst/>
            </a:prstGeom>
          </p:spPr>
          <p:txBody>
            <a:bodyPr lIns="50800" tIns="50800" rIns="50800" bIns="50800" rtlCol="0" anchor="ctr"/>
            <a:lstStyle/>
            <a:p>
              <a:pPr algn="ctr">
                <a:lnSpc>
                  <a:spcPts val="3694"/>
                </a:lnSpc>
              </a:pPr>
              <a:endParaRPr/>
            </a:p>
          </p:txBody>
        </p:sp>
      </p:grpSp>
      <p:sp>
        <p:nvSpPr>
          <p:cNvPr id="16" name="Freeform 16">
            <a:extLst>
              <a:ext uri="{FF2B5EF4-FFF2-40B4-BE49-F238E27FC236}">
                <a16:creationId xmlns:a16="http://schemas.microsoft.com/office/drawing/2014/main" id="{58628E55-82E7-563D-6DE7-04097F0B86EB}"/>
              </a:ext>
            </a:extLst>
          </p:cNvPr>
          <p:cNvSpPr/>
          <p:nvPr/>
        </p:nvSpPr>
        <p:spPr>
          <a:xfrm>
            <a:off x="133438" y="3151595"/>
            <a:ext cx="3827494" cy="879086"/>
          </a:xfrm>
          <a:custGeom>
            <a:avLst/>
            <a:gdLst/>
            <a:ahLst/>
            <a:cxnLst/>
            <a:rect l="l" t="t" r="r" b="b"/>
            <a:pathLst>
              <a:path w="3827494" h="879086">
                <a:moveTo>
                  <a:pt x="0" y="0"/>
                </a:moveTo>
                <a:lnTo>
                  <a:pt x="3827495" y="0"/>
                </a:lnTo>
                <a:lnTo>
                  <a:pt x="3827495" y="879085"/>
                </a:lnTo>
                <a:lnTo>
                  <a:pt x="0" y="879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7" name="Group 17">
            <a:extLst>
              <a:ext uri="{FF2B5EF4-FFF2-40B4-BE49-F238E27FC236}">
                <a16:creationId xmlns:a16="http://schemas.microsoft.com/office/drawing/2014/main" id="{4AE73DAE-C19B-C8A4-3BE3-62132275C537}"/>
              </a:ext>
            </a:extLst>
          </p:cNvPr>
          <p:cNvGrpSpPr/>
          <p:nvPr/>
        </p:nvGrpSpPr>
        <p:grpSpPr>
          <a:xfrm>
            <a:off x="67397" y="7450611"/>
            <a:ext cx="17534804" cy="941851"/>
            <a:chOff x="0" y="-66675"/>
            <a:chExt cx="4738615" cy="248060"/>
          </a:xfrm>
        </p:grpSpPr>
        <p:sp>
          <p:nvSpPr>
            <p:cNvPr id="18" name="Freeform 18">
              <a:extLst>
                <a:ext uri="{FF2B5EF4-FFF2-40B4-BE49-F238E27FC236}">
                  <a16:creationId xmlns:a16="http://schemas.microsoft.com/office/drawing/2014/main" id="{47765094-F162-A248-43E3-2F71505FD87E}"/>
                </a:ext>
              </a:extLst>
            </p:cNvPr>
            <p:cNvSpPr/>
            <p:nvPr/>
          </p:nvSpPr>
          <p:spPr>
            <a:xfrm>
              <a:off x="0" y="33034"/>
              <a:ext cx="3110716" cy="148351"/>
            </a:xfrm>
            <a:custGeom>
              <a:avLst/>
              <a:gdLst/>
              <a:ahLst/>
              <a:cxnLst/>
              <a:rect l="l" t="t" r="r" b="b"/>
              <a:pathLst>
                <a:path w="4738615" h="165038">
                  <a:moveTo>
                    <a:pt x="0" y="0"/>
                  </a:moveTo>
                  <a:lnTo>
                    <a:pt x="4738615" y="0"/>
                  </a:lnTo>
                  <a:lnTo>
                    <a:pt x="4738615" y="165038"/>
                  </a:lnTo>
                  <a:lnTo>
                    <a:pt x="0" y="165038"/>
                  </a:lnTo>
                  <a:close/>
                </a:path>
              </a:pathLst>
            </a:custGeom>
            <a:solidFill>
              <a:srgbClr val="390486"/>
            </a:solidFill>
          </p:spPr>
          <p:txBody>
            <a:bodyPr/>
            <a:lstStyle/>
            <a:p>
              <a:endParaRPr lang="en-US"/>
            </a:p>
          </p:txBody>
        </p:sp>
        <p:sp>
          <p:nvSpPr>
            <p:cNvPr id="19" name="TextBox 19">
              <a:extLst>
                <a:ext uri="{FF2B5EF4-FFF2-40B4-BE49-F238E27FC236}">
                  <a16:creationId xmlns:a16="http://schemas.microsoft.com/office/drawing/2014/main" id="{5A83D717-C578-D88E-E209-720D914903FA}"/>
                </a:ext>
              </a:extLst>
            </p:cNvPr>
            <p:cNvSpPr txBox="1"/>
            <p:nvPr/>
          </p:nvSpPr>
          <p:spPr>
            <a:xfrm>
              <a:off x="0" y="-66675"/>
              <a:ext cx="4738615" cy="231713"/>
            </a:xfrm>
            <a:prstGeom prst="rect">
              <a:avLst/>
            </a:prstGeom>
          </p:spPr>
          <p:txBody>
            <a:bodyPr lIns="50800" tIns="50800" rIns="50800" bIns="50800" rtlCol="0" anchor="ctr"/>
            <a:lstStyle/>
            <a:p>
              <a:pPr algn="ctr">
                <a:lnSpc>
                  <a:spcPts val="3694"/>
                </a:lnSpc>
              </a:pPr>
              <a:endParaRPr/>
            </a:p>
          </p:txBody>
        </p:sp>
      </p:grpSp>
      <p:sp>
        <p:nvSpPr>
          <p:cNvPr id="20" name="TextBox 20">
            <a:extLst>
              <a:ext uri="{FF2B5EF4-FFF2-40B4-BE49-F238E27FC236}">
                <a16:creationId xmlns:a16="http://schemas.microsoft.com/office/drawing/2014/main" id="{A5B414F3-FA2F-00C0-1115-63AA9602991A}"/>
              </a:ext>
            </a:extLst>
          </p:cNvPr>
          <p:cNvSpPr txBox="1"/>
          <p:nvPr/>
        </p:nvSpPr>
        <p:spPr>
          <a:xfrm>
            <a:off x="195781" y="7736177"/>
            <a:ext cx="17896437" cy="604524"/>
          </a:xfrm>
          <a:prstGeom prst="rect">
            <a:avLst/>
          </a:prstGeom>
        </p:spPr>
        <p:txBody>
          <a:bodyPr lIns="0" tIns="0" rIns="0" bIns="0" rtlCol="0" anchor="t">
            <a:spAutoFit/>
          </a:bodyPr>
          <a:lstStyle/>
          <a:p>
            <a:pPr marL="0" lvl="0" indent="0" algn="l">
              <a:lnSpc>
                <a:spcPts val="5300"/>
              </a:lnSpc>
              <a:spcBef>
                <a:spcPct val="0"/>
              </a:spcBef>
            </a:pPr>
            <a:r>
              <a:rPr lang="en-US" sz="2800" b="1" dirty="0">
                <a:solidFill>
                  <a:srgbClr val="FFFFFF"/>
                </a:solidFill>
                <a:ea typeface="Open Sans Bold"/>
                <a:cs typeface="Open Sans Bold"/>
                <a:sym typeface="Open Sans Bold"/>
              </a:rPr>
              <a:t>Advised by: Jason Hessels, Ziggy Pleunis, Benito </a:t>
            </a:r>
            <a:r>
              <a:rPr lang="en-US" sz="2800" b="1" dirty="0" err="1">
                <a:solidFill>
                  <a:srgbClr val="FFFFFF"/>
                </a:solidFill>
                <a:ea typeface="Open Sans Bold"/>
                <a:cs typeface="Open Sans Bold"/>
                <a:sym typeface="Open Sans Bold"/>
              </a:rPr>
              <a:t>Marcote</a:t>
            </a:r>
            <a:r>
              <a:rPr lang="en-US" sz="2800" b="1" dirty="0">
                <a:solidFill>
                  <a:srgbClr val="FFFFFF"/>
                </a:solidFill>
                <a:ea typeface="Open Sans Bold"/>
                <a:cs typeface="Open Sans Bold"/>
                <a:sym typeface="Open Sans Bold"/>
              </a:rPr>
              <a:t>, Antonia Rowlinson</a:t>
            </a:r>
          </a:p>
        </p:txBody>
      </p:sp>
      <p:sp>
        <p:nvSpPr>
          <p:cNvPr id="21" name="TextBox 21">
            <a:extLst>
              <a:ext uri="{FF2B5EF4-FFF2-40B4-BE49-F238E27FC236}">
                <a16:creationId xmlns:a16="http://schemas.microsoft.com/office/drawing/2014/main" id="{50F1995A-B00E-86FF-F6B7-C4FAB50D561E}"/>
              </a:ext>
            </a:extLst>
          </p:cNvPr>
          <p:cNvSpPr txBox="1"/>
          <p:nvPr/>
        </p:nvSpPr>
        <p:spPr>
          <a:xfrm>
            <a:off x="4539037" y="280051"/>
            <a:ext cx="9377472" cy="2577629"/>
          </a:xfrm>
          <a:prstGeom prst="rect">
            <a:avLst/>
          </a:prstGeom>
        </p:spPr>
        <p:txBody>
          <a:bodyPr wrap="square" lIns="0" tIns="0" rIns="0" bIns="0" rtlCol="0" anchor="t">
            <a:spAutoFit/>
          </a:bodyPr>
          <a:lstStyle/>
          <a:p>
            <a:pPr algn="ctr">
              <a:lnSpc>
                <a:spcPts val="6743"/>
              </a:lnSpc>
            </a:pPr>
            <a:r>
              <a:rPr lang="en-US" sz="6075" b="1" dirty="0">
                <a:solidFill>
                  <a:srgbClr val="FF3131"/>
                </a:solidFill>
                <a:latin typeface="Open Sans Bold"/>
                <a:ea typeface="Open Sans Bold"/>
                <a:cs typeface="Open Sans Bold"/>
                <a:sym typeface="Open Sans Bold"/>
              </a:rPr>
              <a:t>DETECTING </a:t>
            </a:r>
          </a:p>
          <a:p>
            <a:pPr marL="0" lvl="0" indent="0" algn="ctr">
              <a:lnSpc>
                <a:spcPts val="6743"/>
              </a:lnSpc>
            </a:pPr>
            <a:r>
              <a:rPr lang="en-US" sz="6075" b="1" u="sng" dirty="0">
                <a:solidFill>
                  <a:srgbClr val="FF3131"/>
                </a:solidFill>
                <a:latin typeface="Open Sans Bold"/>
                <a:ea typeface="Open Sans Bold"/>
                <a:cs typeface="Open Sans Bold"/>
                <a:sym typeface="Open Sans Bold"/>
              </a:rPr>
              <a:t>RADIO TRANSIENTS WITH LoTSS</a:t>
            </a:r>
          </a:p>
        </p:txBody>
      </p:sp>
      <p:sp>
        <p:nvSpPr>
          <p:cNvPr id="27" name="TextBox 27">
            <a:extLst>
              <a:ext uri="{FF2B5EF4-FFF2-40B4-BE49-F238E27FC236}">
                <a16:creationId xmlns:a16="http://schemas.microsoft.com/office/drawing/2014/main" id="{837D6F05-5794-DFE6-4375-979D4F1CA650}"/>
              </a:ext>
            </a:extLst>
          </p:cNvPr>
          <p:cNvSpPr txBox="1"/>
          <p:nvPr/>
        </p:nvSpPr>
        <p:spPr>
          <a:xfrm>
            <a:off x="420055" y="3098961"/>
            <a:ext cx="1242118"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ASTR </a:t>
            </a:r>
          </a:p>
        </p:txBody>
      </p:sp>
      <p:sp>
        <p:nvSpPr>
          <p:cNvPr id="28" name="TextBox 28">
            <a:extLst>
              <a:ext uri="{FF2B5EF4-FFF2-40B4-BE49-F238E27FC236}">
                <a16:creationId xmlns:a16="http://schemas.microsoft.com/office/drawing/2014/main" id="{C1EA5393-20F9-9855-6868-940B8F26A637}"/>
              </a:ext>
            </a:extLst>
          </p:cNvPr>
          <p:cNvSpPr txBox="1"/>
          <p:nvPr/>
        </p:nvSpPr>
        <p:spPr>
          <a:xfrm>
            <a:off x="2095911" y="3098961"/>
            <a:ext cx="571168"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FL </a:t>
            </a:r>
          </a:p>
        </p:txBody>
      </p:sp>
      <p:sp>
        <p:nvSpPr>
          <p:cNvPr id="29" name="TextBox 29">
            <a:extLst>
              <a:ext uri="{FF2B5EF4-FFF2-40B4-BE49-F238E27FC236}">
                <a16:creationId xmlns:a16="http://schemas.microsoft.com/office/drawing/2014/main" id="{F89C6978-5700-6117-F3B0-041FBD1DEBB7}"/>
              </a:ext>
            </a:extLst>
          </p:cNvPr>
          <p:cNvSpPr txBox="1"/>
          <p:nvPr/>
        </p:nvSpPr>
        <p:spPr>
          <a:xfrm>
            <a:off x="3054604" y="3098961"/>
            <a:ext cx="631037"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SH</a:t>
            </a:r>
          </a:p>
        </p:txBody>
      </p:sp>
      <p:sp>
        <p:nvSpPr>
          <p:cNvPr id="32" name="TextBox 31">
            <a:extLst>
              <a:ext uri="{FF2B5EF4-FFF2-40B4-BE49-F238E27FC236}">
                <a16:creationId xmlns:a16="http://schemas.microsoft.com/office/drawing/2014/main" id="{53DB91CB-7FBE-28A1-C55B-57FF6834100E}"/>
              </a:ext>
            </a:extLst>
          </p:cNvPr>
          <p:cNvSpPr txBox="1"/>
          <p:nvPr/>
        </p:nvSpPr>
        <p:spPr>
          <a:xfrm>
            <a:off x="15581578" y="280051"/>
            <a:ext cx="2491154" cy="307777"/>
          </a:xfrm>
          <a:prstGeom prst="rect">
            <a:avLst/>
          </a:prstGeom>
          <a:noFill/>
        </p:spPr>
        <p:txBody>
          <a:bodyPr wrap="square">
            <a:spAutoFit/>
          </a:bodyPr>
          <a:lstStyle/>
          <a:p>
            <a:r>
              <a:rPr lang="en-US" sz="1400" dirty="0">
                <a:solidFill>
                  <a:schemeClr val="bg1"/>
                </a:solidFill>
              </a:rPr>
              <a:t>Image credit: Daniëlle Futselaar</a:t>
            </a:r>
          </a:p>
        </p:txBody>
      </p:sp>
      <p:pic>
        <p:nvPicPr>
          <p:cNvPr id="3074" name="Picture 2" descr="Dr. B.A. (Antonia) Rowlinson - University of Amsterdam">
            <a:extLst>
              <a:ext uri="{FF2B5EF4-FFF2-40B4-BE49-F238E27FC236}">
                <a16:creationId xmlns:a16="http://schemas.microsoft.com/office/drawing/2014/main" id="{93C1848B-57B4-52C8-352D-0711929345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69501" y="8483676"/>
            <a:ext cx="1455299" cy="1666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2">
            <a:extLst>
              <a:ext uri="{FF2B5EF4-FFF2-40B4-BE49-F238E27FC236}">
                <a16:creationId xmlns:a16="http://schemas.microsoft.com/office/drawing/2014/main" id="{845E2907-C356-BBD1-AF3D-7866F669CCF9}"/>
              </a:ext>
            </a:extLst>
          </p:cNvPr>
          <p:cNvSpPr txBox="1"/>
          <p:nvPr/>
        </p:nvSpPr>
        <p:spPr>
          <a:xfrm>
            <a:off x="2319660" y="4861841"/>
            <a:ext cx="13487399" cy="2321918"/>
          </a:xfrm>
          <a:prstGeom prst="rect">
            <a:avLst/>
          </a:prstGeom>
        </p:spPr>
        <p:txBody>
          <a:bodyPr wrap="square" lIns="0" tIns="0" rIns="0" bIns="0" rtlCol="0" anchor="t">
            <a:spAutoFit/>
          </a:bodyPr>
          <a:lstStyle/>
          <a:p>
            <a:pPr marL="0" lvl="0" indent="0" algn="ctr">
              <a:lnSpc>
                <a:spcPts val="6200"/>
              </a:lnSpc>
              <a:spcBef>
                <a:spcPct val="0"/>
              </a:spcBef>
            </a:pPr>
            <a:r>
              <a:rPr lang="en-US" sz="4400" b="1" dirty="0">
                <a:solidFill>
                  <a:srgbClr val="FFFFFF"/>
                </a:solidFill>
                <a:ea typeface="Open Sans Bold"/>
                <a:cs typeface="Open Sans Bold"/>
                <a:sym typeface="Open Sans Bold"/>
              </a:rPr>
              <a:t>Sylvain RANGUIN</a:t>
            </a:r>
          </a:p>
          <a:p>
            <a:pPr algn="ctr">
              <a:lnSpc>
                <a:spcPts val="6200"/>
              </a:lnSpc>
              <a:spcBef>
                <a:spcPct val="0"/>
              </a:spcBef>
            </a:pPr>
            <a:r>
              <a:rPr lang="en-US" sz="3200" b="1" dirty="0">
                <a:solidFill>
                  <a:srgbClr val="FFFFFF"/>
                </a:solidFill>
                <a:ea typeface="Open Sans Bold"/>
                <a:cs typeface="Open Sans Bold"/>
                <a:sym typeface="Open Sans Bold"/>
              </a:rPr>
              <a:t>in collaboration with Tim Shimwell, Reshma Anna-Thomas, </a:t>
            </a:r>
            <a:r>
              <a:rPr lang="en-US" sz="3200" b="1" i="1" dirty="0">
                <a:solidFill>
                  <a:schemeClr val="bg1"/>
                </a:solidFill>
                <a:ea typeface="Open Sauce Light Bold Italics"/>
                <a:cs typeface="Open Sauce Light Bold Italics"/>
                <a:sym typeface="Open Sauce Light Bold Italics"/>
              </a:rPr>
              <a:t>Inés Pastor-</a:t>
            </a:r>
            <a:r>
              <a:rPr lang="en-US" sz="3200" b="1" i="1" dirty="0" err="1">
                <a:solidFill>
                  <a:schemeClr val="bg1"/>
                </a:solidFill>
                <a:ea typeface="Open Sauce Light Bold Italics"/>
                <a:cs typeface="Open Sauce Light Bold Italics"/>
                <a:sym typeface="Open Sauce Light Bold Italics"/>
              </a:rPr>
              <a:t>Marazuela</a:t>
            </a:r>
            <a:endParaRPr lang="en-US" sz="3200" b="1" i="1" dirty="0">
              <a:solidFill>
                <a:schemeClr val="bg1"/>
              </a:solidFill>
              <a:ea typeface="Open Sauce Light Bold Italics"/>
              <a:cs typeface="Open Sauce Light Bold Italics"/>
              <a:sym typeface="Open Sauce Light Bold Italics"/>
            </a:endParaRPr>
          </a:p>
        </p:txBody>
      </p:sp>
      <p:sp>
        <p:nvSpPr>
          <p:cNvPr id="23" name="Slide Number Placeholder 22">
            <a:extLst>
              <a:ext uri="{FF2B5EF4-FFF2-40B4-BE49-F238E27FC236}">
                <a16:creationId xmlns:a16="http://schemas.microsoft.com/office/drawing/2014/main" id="{7FB49E44-9AED-19C9-900E-316F9A8080E6}"/>
              </a:ext>
            </a:extLst>
          </p:cNvPr>
          <p:cNvSpPr>
            <a:spLocks noGrp="1"/>
          </p:cNvSpPr>
          <p:nvPr>
            <p:ph type="sldNum" sz="quarter" idx="12"/>
          </p:nvPr>
        </p:nvSpPr>
        <p:spPr/>
        <p:txBody>
          <a:bodyPr/>
          <a:lstStyle/>
          <a:p>
            <a:fld id="{B6F15528-21DE-4FAA-801E-634DDDAF4B2B}" type="slidenum">
              <a:rPr lang="en-US" smtClean="0"/>
              <a:pPr/>
              <a:t>1</a:t>
            </a:fld>
            <a:endParaRPr lang="en-US" dirty="0"/>
          </a:p>
        </p:txBody>
      </p:sp>
    </p:spTree>
    <p:extLst>
      <p:ext uri="{BB962C8B-B14F-4D97-AF65-F5344CB8AC3E}">
        <p14:creationId xmlns:p14="http://schemas.microsoft.com/office/powerpoint/2010/main" val="1041635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2158606"/>
            <a:ext cx="12637659" cy="6536795"/>
          </a:xfrm>
          <a:custGeom>
            <a:avLst/>
            <a:gdLst/>
            <a:ahLst/>
            <a:cxnLst/>
            <a:rect l="l" t="t" r="r" b="b"/>
            <a:pathLst>
              <a:path w="12637659" h="6536795">
                <a:moveTo>
                  <a:pt x="0" y="0"/>
                </a:moveTo>
                <a:lnTo>
                  <a:pt x="12637659" y="0"/>
                </a:lnTo>
                <a:lnTo>
                  <a:pt x="12637659" y="6536795"/>
                </a:lnTo>
                <a:lnTo>
                  <a:pt x="0" y="6536795"/>
                </a:lnTo>
                <a:lnTo>
                  <a:pt x="0" y="0"/>
                </a:lnTo>
                <a:close/>
              </a:path>
            </a:pathLst>
          </a:custGeom>
          <a:blipFill>
            <a:blip r:embed="rId4"/>
            <a:stretch>
              <a:fillRect l="-3449"/>
            </a:stretch>
          </a:blipFill>
        </p:spPr>
        <p:txBody>
          <a:bodyPr/>
          <a:lstStyle/>
          <a:p>
            <a:endParaRPr lang="en-US"/>
          </a:p>
        </p:txBody>
      </p:sp>
      <p:sp>
        <p:nvSpPr>
          <p:cNvPr id="4" name="Freeform 4"/>
          <p:cNvSpPr/>
          <p:nvPr/>
        </p:nvSpPr>
        <p:spPr>
          <a:xfrm>
            <a:off x="14020800" y="7483329"/>
            <a:ext cx="2208343" cy="2026675"/>
          </a:xfrm>
          <a:custGeom>
            <a:avLst/>
            <a:gdLst/>
            <a:ahLst/>
            <a:cxnLst/>
            <a:rect l="l" t="t" r="r" b="b"/>
            <a:pathLst>
              <a:path w="2576960" h="2656659">
                <a:moveTo>
                  <a:pt x="0" y="0"/>
                </a:moveTo>
                <a:lnTo>
                  <a:pt x="2576959" y="0"/>
                </a:lnTo>
                <a:lnTo>
                  <a:pt x="2576959" y="2656659"/>
                </a:lnTo>
                <a:lnTo>
                  <a:pt x="0" y="2656659"/>
                </a:lnTo>
                <a:lnTo>
                  <a:pt x="0" y="0"/>
                </a:lnTo>
                <a:close/>
              </a:path>
            </a:pathLst>
          </a:custGeom>
          <a:blipFill>
            <a:blip r:embed="rId5"/>
            <a:stretch>
              <a:fillRect/>
            </a:stretch>
          </a:blipFill>
        </p:spPr>
        <p:txBody>
          <a:bodyPr/>
          <a:lstStyle/>
          <a:p>
            <a:endParaRPr lang="en-US" dirty="0"/>
          </a:p>
        </p:txBody>
      </p:sp>
      <p:sp>
        <p:nvSpPr>
          <p:cNvPr id="5" name="Freeform 5"/>
          <p:cNvSpPr/>
          <p:nvPr/>
        </p:nvSpPr>
        <p:spPr>
          <a:xfrm>
            <a:off x="14020798" y="4695143"/>
            <a:ext cx="2208343" cy="2053930"/>
          </a:xfrm>
          <a:custGeom>
            <a:avLst/>
            <a:gdLst/>
            <a:ahLst/>
            <a:cxnLst/>
            <a:rect l="l" t="t" r="r" b="b"/>
            <a:pathLst>
              <a:path w="2536107" h="2529767">
                <a:moveTo>
                  <a:pt x="0" y="0"/>
                </a:moveTo>
                <a:lnTo>
                  <a:pt x="2536107" y="0"/>
                </a:lnTo>
                <a:lnTo>
                  <a:pt x="2536107" y="2529767"/>
                </a:lnTo>
                <a:lnTo>
                  <a:pt x="0" y="2529767"/>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57612" y="294412"/>
            <a:ext cx="13518908"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The LOFAR Two meter Sky Survey (LoTSS)</a:t>
            </a:r>
          </a:p>
        </p:txBody>
      </p:sp>
      <p:sp>
        <p:nvSpPr>
          <p:cNvPr id="8" name="TextBox 8"/>
          <p:cNvSpPr txBox="1"/>
          <p:nvPr/>
        </p:nvSpPr>
        <p:spPr>
          <a:xfrm>
            <a:off x="95250" y="8732830"/>
            <a:ext cx="4642988" cy="409984"/>
          </a:xfrm>
          <a:prstGeom prst="rect">
            <a:avLst/>
          </a:prstGeom>
        </p:spPr>
        <p:txBody>
          <a:bodyPr wrap="square" lIns="0" tIns="0" rIns="0" bIns="0" rtlCol="0" anchor="t">
            <a:spAutoFit/>
          </a:bodyPr>
          <a:lstStyle/>
          <a:p>
            <a:pPr algn="ctr">
              <a:lnSpc>
                <a:spcPts val="3694"/>
              </a:lnSpc>
              <a:spcBef>
                <a:spcPct val="0"/>
              </a:spcBef>
            </a:pPr>
            <a:r>
              <a:rPr lang="en-US" sz="1600" dirty="0">
                <a:solidFill>
                  <a:srgbClr val="000000"/>
                </a:solidFill>
                <a:ea typeface="Open Sauce Light"/>
                <a:cs typeface="Open Sauce Light"/>
                <a:sym typeface="Open Sauce Light"/>
              </a:rPr>
              <a:t>Credit: LOFAR surveys’ website, Tim Shimwell</a:t>
            </a:r>
          </a:p>
        </p:txBody>
      </p:sp>
      <p:sp>
        <p:nvSpPr>
          <p:cNvPr id="10" name="TextBox 10"/>
          <p:cNvSpPr txBox="1"/>
          <p:nvPr/>
        </p:nvSpPr>
        <p:spPr>
          <a:xfrm>
            <a:off x="12878014" y="6721475"/>
            <a:ext cx="4493913" cy="510524"/>
          </a:xfrm>
          <a:prstGeom prst="rect">
            <a:avLst/>
          </a:prstGeom>
        </p:spPr>
        <p:txBody>
          <a:bodyPr wrap="square" lIns="0" tIns="0" rIns="0" bIns="0" rtlCol="0" anchor="t">
            <a:spAutoFit/>
          </a:bodyPr>
          <a:lstStyle/>
          <a:p>
            <a:pPr algn="ctr">
              <a:lnSpc>
                <a:spcPts val="4444"/>
              </a:lnSpc>
              <a:spcBef>
                <a:spcPct val="0"/>
              </a:spcBef>
            </a:pPr>
            <a:r>
              <a:rPr lang="en-US" sz="2400" b="1" i="1" dirty="0">
                <a:solidFill>
                  <a:srgbClr val="000000"/>
                </a:solidFill>
                <a:latin typeface="Open Sauce Light Bold Italics"/>
                <a:ea typeface="Open Sauce Light Bold Italics"/>
                <a:cs typeface="Open Sauce Light Bold Italics"/>
                <a:sym typeface="Open Sauce Light Bold Italics"/>
              </a:rPr>
              <a:t>Reshma Anna-Thomas</a:t>
            </a:r>
          </a:p>
        </p:txBody>
      </p:sp>
      <p:sp>
        <p:nvSpPr>
          <p:cNvPr id="11" name="TextBox 11"/>
          <p:cNvSpPr txBox="1"/>
          <p:nvPr/>
        </p:nvSpPr>
        <p:spPr>
          <a:xfrm>
            <a:off x="12694619" y="9482064"/>
            <a:ext cx="4860704" cy="510524"/>
          </a:xfrm>
          <a:prstGeom prst="rect">
            <a:avLst/>
          </a:prstGeom>
        </p:spPr>
        <p:txBody>
          <a:bodyPr wrap="square" lIns="0" tIns="0" rIns="0" bIns="0" rtlCol="0" anchor="t">
            <a:spAutoFit/>
          </a:bodyPr>
          <a:lstStyle/>
          <a:p>
            <a:pPr algn="ctr">
              <a:lnSpc>
                <a:spcPts val="4444"/>
              </a:lnSpc>
              <a:spcBef>
                <a:spcPct val="0"/>
              </a:spcBef>
            </a:pPr>
            <a:r>
              <a:rPr lang="en-US" sz="2400" b="1" i="1" dirty="0">
                <a:solidFill>
                  <a:srgbClr val="000000"/>
                </a:solidFill>
                <a:latin typeface="Open Sauce Light Bold Italics"/>
                <a:ea typeface="Open Sauce Light Bold Italics"/>
                <a:cs typeface="Open Sauce Light Bold Italics"/>
                <a:sym typeface="Open Sauce Light Bold Italics"/>
              </a:rPr>
              <a:t>Inés Pastor-</a:t>
            </a:r>
            <a:r>
              <a:rPr lang="en-US" sz="2400" b="1" i="1" dirty="0" err="1">
                <a:solidFill>
                  <a:srgbClr val="000000"/>
                </a:solidFill>
                <a:latin typeface="Open Sauce Light Bold Italics"/>
                <a:ea typeface="Open Sauce Light Bold Italics"/>
                <a:cs typeface="Open Sauce Light Bold Italics"/>
                <a:sym typeface="Open Sauce Light Bold Italics"/>
              </a:rPr>
              <a:t>Marazuela</a:t>
            </a:r>
            <a:endParaRPr lang="en-US" sz="2400" b="1" i="1" dirty="0">
              <a:solidFill>
                <a:srgbClr val="000000"/>
              </a:solidFill>
              <a:latin typeface="Open Sauce Light Bold Italics"/>
              <a:ea typeface="Open Sauce Light Bold Italics"/>
              <a:cs typeface="Open Sauce Light Bold Italics"/>
              <a:sym typeface="Open Sauce Light Bold Italics"/>
            </a:endParaRPr>
          </a:p>
        </p:txBody>
      </p:sp>
      <p:sp>
        <p:nvSpPr>
          <p:cNvPr id="14" name="TextBox 13">
            <a:extLst>
              <a:ext uri="{FF2B5EF4-FFF2-40B4-BE49-F238E27FC236}">
                <a16:creationId xmlns:a16="http://schemas.microsoft.com/office/drawing/2014/main" id="{DED74A3E-52FA-C68D-5E17-F58F07EB930E}"/>
              </a:ext>
            </a:extLst>
          </p:cNvPr>
          <p:cNvSpPr txBox="1"/>
          <p:nvPr/>
        </p:nvSpPr>
        <p:spPr>
          <a:xfrm>
            <a:off x="761568" y="1764883"/>
            <a:ext cx="3277032" cy="584775"/>
          </a:xfrm>
          <a:prstGeom prst="rect">
            <a:avLst/>
          </a:prstGeom>
          <a:noFill/>
        </p:spPr>
        <p:txBody>
          <a:bodyPr wrap="square">
            <a:spAutoFit/>
          </a:bodyPr>
          <a:lstStyle/>
          <a:p>
            <a:pPr>
              <a:buNone/>
            </a:pPr>
            <a:r>
              <a:rPr lang="en-US" sz="3200" b="1" dirty="0">
                <a:solidFill>
                  <a:srgbClr val="FF0000"/>
                </a:solidFill>
              </a:rPr>
              <a:t>Current status</a:t>
            </a:r>
          </a:p>
        </p:txBody>
      </p:sp>
      <p:pic>
        <p:nvPicPr>
          <p:cNvPr id="1026" name="Picture 2" descr="Science Mesh in Social Media Analytics and Astronomy ...">
            <a:extLst>
              <a:ext uri="{FF2B5EF4-FFF2-40B4-BE49-F238E27FC236}">
                <a16:creationId xmlns:a16="http://schemas.microsoft.com/office/drawing/2014/main" id="{5126261D-8F60-5F5D-0BAD-88E0B35F25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20797" y="1589088"/>
            <a:ext cx="2208343" cy="22083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a:extLst>
              <a:ext uri="{FF2B5EF4-FFF2-40B4-BE49-F238E27FC236}">
                <a16:creationId xmlns:a16="http://schemas.microsoft.com/office/drawing/2014/main" id="{9E527AF1-C437-6FF0-2744-FC1CD61240A5}"/>
              </a:ext>
            </a:extLst>
          </p:cNvPr>
          <p:cNvSpPr txBox="1"/>
          <p:nvPr/>
        </p:nvSpPr>
        <p:spPr>
          <a:xfrm>
            <a:off x="12878011" y="3806232"/>
            <a:ext cx="4493913" cy="510524"/>
          </a:xfrm>
          <a:prstGeom prst="rect">
            <a:avLst/>
          </a:prstGeom>
        </p:spPr>
        <p:txBody>
          <a:bodyPr wrap="square" lIns="0" tIns="0" rIns="0" bIns="0" rtlCol="0" anchor="t">
            <a:spAutoFit/>
          </a:bodyPr>
          <a:lstStyle/>
          <a:p>
            <a:pPr algn="ctr">
              <a:lnSpc>
                <a:spcPts val="4444"/>
              </a:lnSpc>
              <a:spcBef>
                <a:spcPct val="0"/>
              </a:spcBef>
            </a:pPr>
            <a:r>
              <a:rPr lang="en-US" sz="2400" b="1" i="1" dirty="0">
                <a:solidFill>
                  <a:srgbClr val="000000"/>
                </a:solidFill>
                <a:latin typeface="Open Sauce Light Bold Italics"/>
                <a:ea typeface="Open Sauce Light Bold Italics"/>
                <a:cs typeface="Open Sauce Light Bold Italics"/>
                <a:sym typeface="Open Sauce Light Bold Italics"/>
              </a:rPr>
              <a:t>Tim Shimwell</a:t>
            </a:r>
          </a:p>
        </p:txBody>
      </p:sp>
      <p:sp>
        <p:nvSpPr>
          <p:cNvPr id="18" name="Slide Number Placeholder 17">
            <a:extLst>
              <a:ext uri="{FF2B5EF4-FFF2-40B4-BE49-F238E27FC236}">
                <a16:creationId xmlns:a16="http://schemas.microsoft.com/office/drawing/2014/main" id="{1E042FB8-9736-73C4-7B4A-B2A004EBE537}"/>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0126" y="2761868"/>
            <a:ext cx="11201832" cy="6172459"/>
          </a:xfrm>
          <a:custGeom>
            <a:avLst/>
            <a:gdLst/>
            <a:ahLst/>
            <a:cxnLst/>
            <a:rect l="l" t="t" r="r" b="b"/>
            <a:pathLst>
              <a:path w="15223953" h="7611976">
                <a:moveTo>
                  <a:pt x="0" y="0"/>
                </a:moveTo>
                <a:lnTo>
                  <a:pt x="15223953" y="0"/>
                </a:lnTo>
                <a:lnTo>
                  <a:pt x="15223953" y="7611976"/>
                </a:lnTo>
                <a:lnTo>
                  <a:pt x="0" y="761197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57612" y="294412"/>
            <a:ext cx="13518908" cy="734288"/>
          </a:xfrm>
          <a:prstGeom prst="rect">
            <a:avLst/>
          </a:prstGeom>
        </p:spPr>
        <p:txBody>
          <a:bodyPr lIns="0" tIns="0" rIns="0" bIns="0" rtlCol="0" anchor="t">
            <a:spAutoFit/>
          </a:bodyPr>
          <a:lstStyle/>
          <a:p>
            <a:pPr marL="0" lvl="0" indent="0" algn="ctr">
              <a:lnSpc>
                <a:spcPts val="5633"/>
              </a:lnSpc>
            </a:pPr>
            <a:r>
              <a:rPr lang="en-US" sz="5075" b="1" u="sng" dirty="0">
                <a:solidFill>
                  <a:srgbClr val="E11B1B"/>
                </a:solidFill>
                <a:latin typeface="Open Sans Bold"/>
                <a:ea typeface="Open Sans Bold"/>
                <a:cs typeface="Open Sans Bold"/>
                <a:sym typeface="Open Sans Bold"/>
              </a:rPr>
              <a:t>The LOFAR Two meter Sky Survey (LoTSS)</a:t>
            </a:r>
          </a:p>
        </p:txBody>
      </p:sp>
      <p:sp>
        <p:nvSpPr>
          <p:cNvPr id="7" name="Freeform 7"/>
          <p:cNvSpPr/>
          <p:nvPr/>
        </p:nvSpPr>
        <p:spPr>
          <a:xfrm>
            <a:off x="12192000" y="2019300"/>
            <a:ext cx="5362141" cy="4876800"/>
          </a:xfrm>
          <a:custGeom>
            <a:avLst/>
            <a:gdLst/>
            <a:ahLst/>
            <a:cxnLst/>
            <a:rect l="l" t="t" r="r" b="b"/>
            <a:pathLst>
              <a:path w="2292660" h="2201796">
                <a:moveTo>
                  <a:pt x="0" y="0"/>
                </a:moveTo>
                <a:lnTo>
                  <a:pt x="2292660" y="0"/>
                </a:lnTo>
                <a:lnTo>
                  <a:pt x="2292660" y="2201795"/>
                </a:lnTo>
                <a:lnTo>
                  <a:pt x="0" y="2201795"/>
                </a:lnTo>
                <a:lnTo>
                  <a:pt x="0" y="0"/>
                </a:lnTo>
                <a:close/>
              </a:path>
            </a:pathLst>
          </a:custGeom>
          <a:blipFill>
            <a:blip r:embed="rId5"/>
            <a:stretch>
              <a:fillRect t="-274" r="-15877" b="-728"/>
            </a:stretch>
          </a:blipFill>
        </p:spPr>
        <p:txBody>
          <a:bodyPr/>
          <a:lstStyle/>
          <a:p>
            <a:endParaRPr lang="en-US"/>
          </a:p>
        </p:txBody>
      </p:sp>
      <p:sp>
        <p:nvSpPr>
          <p:cNvPr id="8" name="AutoShape 8"/>
          <p:cNvSpPr/>
          <p:nvPr/>
        </p:nvSpPr>
        <p:spPr>
          <a:xfrm flipV="1">
            <a:off x="8534400" y="2095498"/>
            <a:ext cx="4267200" cy="2971801"/>
          </a:xfrm>
          <a:prstGeom prst="line">
            <a:avLst/>
          </a:prstGeom>
          <a:ln w="38100" cap="flat">
            <a:solidFill>
              <a:srgbClr val="010101"/>
            </a:solidFill>
            <a:prstDash val="solid"/>
            <a:headEnd type="none" w="sm" len="sm"/>
            <a:tailEnd type="none" w="sm" len="sm"/>
          </a:ln>
        </p:spPr>
        <p:txBody>
          <a:bodyPr/>
          <a:lstStyle/>
          <a:p>
            <a:endParaRPr lang="en-US"/>
          </a:p>
        </p:txBody>
      </p:sp>
      <p:sp>
        <p:nvSpPr>
          <p:cNvPr id="9" name="AutoShape 9"/>
          <p:cNvSpPr/>
          <p:nvPr/>
        </p:nvSpPr>
        <p:spPr>
          <a:xfrm>
            <a:off x="8534400" y="5143498"/>
            <a:ext cx="4267199" cy="1447802"/>
          </a:xfrm>
          <a:prstGeom prst="line">
            <a:avLst/>
          </a:prstGeom>
          <a:ln w="38100" cap="flat">
            <a:solidFill>
              <a:srgbClr val="00030A"/>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9A918257-F26B-B0F5-8D3A-2CACA611F793}"/>
              </a:ext>
            </a:extLst>
          </p:cNvPr>
          <p:cNvSpPr txBox="1"/>
          <p:nvPr/>
        </p:nvSpPr>
        <p:spPr>
          <a:xfrm>
            <a:off x="761568" y="1764883"/>
            <a:ext cx="3277032" cy="584775"/>
          </a:xfrm>
          <a:prstGeom prst="rect">
            <a:avLst/>
          </a:prstGeom>
          <a:noFill/>
        </p:spPr>
        <p:txBody>
          <a:bodyPr wrap="square">
            <a:spAutoFit/>
          </a:bodyPr>
          <a:lstStyle/>
          <a:p>
            <a:pPr>
              <a:buNone/>
            </a:pPr>
            <a:r>
              <a:rPr lang="en-US" sz="3200" b="1" dirty="0">
                <a:solidFill>
                  <a:srgbClr val="FF0000"/>
                </a:solidFill>
              </a:rPr>
              <a:t>Current status</a:t>
            </a:r>
          </a:p>
        </p:txBody>
      </p:sp>
      <p:sp>
        <p:nvSpPr>
          <p:cNvPr id="14" name="TextBox 8">
            <a:extLst>
              <a:ext uri="{FF2B5EF4-FFF2-40B4-BE49-F238E27FC236}">
                <a16:creationId xmlns:a16="http://schemas.microsoft.com/office/drawing/2014/main" id="{5FD7AC0D-576F-7847-9862-278654C9E11E}"/>
              </a:ext>
            </a:extLst>
          </p:cNvPr>
          <p:cNvSpPr txBox="1"/>
          <p:nvPr/>
        </p:nvSpPr>
        <p:spPr>
          <a:xfrm>
            <a:off x="95250" y="8732830"/>
            <a:ext cx="4642988" cy="409984"/>
          </a:xfrm>
          <a:prstGeom prst="rect">
            <a:avLst/>
          </a:prstGeom>
        </p:spPr>
        <p:txBody>
          <a:bodyPr wrap="square" lIns="0" tIns="0" rIns="0" bIns="0" rtlCol="0" anchor="t">
            <a:spAutoFit/>
          </a:bodyPr>
          <a:lstStyle/>
          <a:p>
            <a:pPr algn="ctr">
              <a:lnSpc>
                <a:spcPts val="3694"/>
              </a:lnSpc>
              <a:spcBef>
                <a:spcPct val="0"/>
              </a:spcBef>
            </a:pPr>
            <a:r>
              <a:rPr lang="en-US" sz="1600" dirty="0">
                <a:solidFill>
                  <a:srgbClr val="000000"/>
                </a:solidFill>
                <a:ea typeface="Open Sauce Light"/>
                <a:cs typeface="Open Sauce Light"/>
                <a:sym typeface="Open Sauce Light"/>
              </a:rPr>
              <a:t>Credit: LOFAR surveys’ website, Tim Shimwell</a:t>
            </a:r>
          </a:p>
        </p:txBody>
      </p:sp>
      <p:sp>
        <p:nvSpPr>
          <p:cNvPr id="16" name="Slide Number Placeholder 15">
            <a:extLst>
              <a:ext uri="{FF2B5EF4-FFF2-40B4-BE49-F238E27FC236}">
                <a16:creationId xmlns:a16="http://schemas.microsoft.com/office/drawing/2014/main" id="{52794EBC-E14C-8910-EF5E-8901C9EA6F4E}"/>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61404" y="-85725"/>
            <a:ext cx="11133673" cy="758241"/>
          </a:xfrm>
          <a:prstGeom prst="rect">
            <a:avLst/>
          </a:prstGeom>
        </p:spPr>
        <p:txBody>
          <a:bodyPr lIns="0" tIns="0" rIns="0" bIns="0" rtlCol="0" anchor="t">
            <a:spAutoFit/>
          </a:bodyPr>
          <a:lstStyle/>
          <a:p>
            <a:pPr algn="ctr">
              <a:lnSpc>
                <a:spcPts val="6247"/>
              </a:lnSpc>
            </a:pPr>
            <a:r>
              <a:rPr lang="en-US" sz="4462" b="1" u="sng">
                <a:solidFill>
                  <a:srgbClr val="EE220C"/>
                </a:solidFill>
                <a:latin typeface="Open Sans Bold"/>
                <a:ea typeface="Open Sans Bold"/>
                <a:cs typeface="Open Sans Bold"/>
                <a:sym typeface="Open Sans Bold"/>
              </a:rPr>
              <a:t>LoTSS pointing vs Subtraction image</a:t>
            </a:r>
          </a:p>
        </p:txBody>
      </p:sp>
      <p:sp>
        <p:nvSpPr>
          <p:cNvPr id="9" name="TextBox 9"/>
          <p:cNvSpPr txBox="1"/>
          <p:nvPr/>
        </p:nvSpPr>
        <p:spPr>
          <a:xfrm>
            <a:off x="13156911" y="5378754"/>
            <a:ext cx="5004240" cy="2315634"/>
          </a:xfrm>
          <a:prstGeom prst="rect">
            <a:avLst/>
          </a:prstGeom>
        </p:spPr>
        <p:txBody>
          <a:bodyPr wrap="square" lIns="0" tIns="0" rIns="0" bIns="0" rtlCol="0" anchor="t">
            <a:spAutoFit/>
          </a:bodyPr>
          <a:lstStyle/>
          <a:p>
            <a:pPr marL="660116" lvl="1" indent="-330058" algn="l">
              <a:lnSpc>
                <a:spcPts val="4586"/>
              </a:lnSpc>
              <a:buFont typeface="Arial"/>
              <a:buChar char="•"/>
            </a:pPr>
            <a:r>
              <a:rPr lang="en-US" sz="3200" b="1" i="1" dirty="0">
                <a:solidFill>
                  <a:srgbClr val="EE220C"/>
                </a:solidFill>
                <a:ea typeface="Open Sauce Light Bold Italics"/>
                <a:cs typeface="Open Sauce Light Bold Italics"/>
                <a:sym typeface="Open Sauce Light Bold Italics"/>
              </a:rPr>
              <a:t>~3600 images to process</a:t>
            </a:r>
          </a:p>
          <a:p>
            <a:pPr marL="660116" lvl="1" indent="-330058" algn="l">
              <a:lnSpc>
                <a:spcPts val="4586"/>
              </a:lnSpc>
              <a:buFont typeface="Arial"/>
              <a:buChar char="•"/>
            </a:pPr>
            <a:endParaRPr lang="en-US" sz="3200" b="1" i="1" dirty="0">
              <a:solidFill>
                <a:srgbClr val="EE220C"/>
              </a:solidFill>
              <a:ea typeface="Open Sauce Light Bold Italics"/>
              <a:cs typeface="Open Sauce Light Bold Italics"/>
              <a:sym typeface="Open Sauce Light Bold Italics"/>
            </a:endParaRPr>
          </a:p>
          <a:p>
            <a:pPr marL="660116" lvl="1" indent="-330058" algn="l">
              <a:lnSpc>
                <a:spcPts val="4586"/>
              </a:lnSpc>
              <a:buFont typeface="Arial"/>
              <a:buChar char="•"/>
            </a:pPr>
            <a:r>
              <a:rPr lang="en-US" sz="3200" b="1" i="1" dirty="0">
                <a:solidFill>
                  <a:srgbClr val="EE220C"/>
                </a:solidFill>
                <a:ea typeface="Open Sauce Light Bold Italics"/>
                <a:cs typeface="Open Sauce Light Bold Italics"/>
                <a:sym typeface="Open Sauce Light Bold Italics"/>
              </a:rPr>
              <a:t>About 100 000 detections per field !</a:t>
            </a:r>
          </a:p>
        </p:txBody>
      </p:sp>
      <p:sp>
        <p:nvSpPr>
          <p:cNvPr id="10" name="TextBox 10"/>
          <p:cNvSpPr txBox="1"/>
          <p:nvPr/>
        </p:nvSpPr>
        <p:spPr>
          <a:xfrm>
            <a:off x="13686897" y="250533"/>
            <a:ext cx="4306216" cy="650532"/>
          </a:xfrm>
          <a:prstGeom prst="rect">
            <a:avLst/>
          </a:prstGeom>
        </p:spPr>
        <p:txBody>
          <a:bodyPr lIns="0" tIns="0" rIns="0" bIns="0" rtlCol="0" anchor="t">
            <a:spAutoFit/>
          </a:bodyPr>
          <a:lstStyle/>
          <a:p>
            <a:pPr algn="ctr">
              <a:lnSpc>
                <a:spcPts val="5235"/>
              </a:lnSpc>
            </a:pPr>
            <a:r>
              <a:rPr lang="en-US" sz="3739" b="1" u="sng">
                <a:solidFill>
                  <a:srgbClr val="803300"/>
                </a:solidFill>
                <a:latin typeface="Open Sans Bold"/>
                <a:ea typeface="Open Sans Bold"/>
                <a:cs typeface="Open Sans Bold"/>
                <a:sym typeface="Open Sans Bold"/>
              </a:rPr>
              <a:t>Our inputs</a:t>
            </a:r>
          </a:p>
        </p:txBody>
      </p:sp>
      <p:sp>
        <p:nvSpPr>
          <p:cNvPr id="11" name="TextBox 11"/>
          <p:cNvSpPr txBox="1"/>
          <p:nvPr/>
        </p:nvSpPr>
        <p:spPr>
          <a:xfrm>
            <a:off x="13371018" y="2032161"/>
            <a:ext cx="5164727" cy="550259"/>
          </a:xfrm>
          <a:prstGeom prst="rect">
            <a:avLst/>
          </a:prstGeom>
        </p:spPr>
        <p:txBody>
          <a:bodyPr lIns="0" tIns="0" rIns="0" bIns="0" rtlCol="0" anchor="t">
            <a:spAutoFit/>
          </a:bodyPr>
          <a:lstStyle/>
          <a:p>
            <a:pPr marL="660116" lvl="1" indent="-330058" algn="l">
              <a:lnSpc>
                <a:spcPts val="4586"/>
              </a:lnSpc>
              <a:buFont typeface="Arial"/>
              <a:buChar char="•"/>
            </a:pPr>
            <a:r>
              <a:rPr lang="en-US" sz="3200" b="1" dirty="0">
                <a:solidFill>
                  <a:srgbClr val="040606"/>
                </a:solidFill>
                <a:ea typeface="Open Sauce Light Bold"/>
                <a:cs typeface="Open Sauce Light Bold"/>
                <a:sym typeface="Open Sauce Light Bold"/>
              </a:rPr>
              <a:t>8 seconds snapshots</a:t>
            </a:r>
          </a:p>
        </p:txBody>
      </p:sp>
      <p:sp>
        <p:nvSpPr>
          <p:cNvPr id="12" name="TextBox 12"/>
          <p:cNvSpPr txBox="1"/>
          <p:nvPr/>
        </p:nvSpPr>
        <p:spPr>
          <a:xfrm>
            <a:off x="13375233" y="3422269"/>
            <a:ext cx="4785918" cy="550259"/>
          </a:xfrm>
          <a:prstGeom prst="rect">
            <a:avLst/>
          </a:prstGeom>
        </p:spPr>
        <p:txBody>
          <a:bodyPr lIns="0" tIns="0" rIns="0" bIns="0" rtlCol="0" anchor="t">
            <a:spAutoFit/>
          </a:bodyPr>
          <a:lstStyle/>
          <a:p>
            <a:pPr marL="660116" lvl="1" indent="-330058" algn="l">
              <a:lnSpc>
                <a:spcPts val="4586"/>
              </a:lnSpc>
              <a:buFont typeface="Arial"/>
              <a:buChar char="•"/>
            </a:pPr>
            <a:r>
              <a:rPr lang="en-US" sz="3200" b="1" i="1" dirty="0">
                <a:solidFill>
                  <a:srgbClr val="040606"/>
                </a:solidFill>
                <a:ea typeface="Open Sauce Light Bold Italics"/>
                <a:cs typeface="Open Sauce Light Bold Italics"/>
                <a:sym typeface="Open Sauce Light Bold Italics"/>
              </a:rPr>
              <a:t>Subtraction imaging</a:t>
            </a:r>
          </a:p>
        </p:txBody>
      </p:sp>
      <p:sp>
        <p:nvSpPr>
          <p:cNvPr id="16" name="Freeform 16"/>
          <p:cNvSpPr/>
          <p:nvPr/>
        </p:nvSpPr>
        <p:spPr>
          <a:xfrm>
            <a:off x="126849" y="3905846"/>
            <a:ext cx="9361855" cy="3096833"/>
          </a:xfrm>
          <a:custGeom>
            <a:avLst/>
            <a:gdLst/>
            <a:ahLst/>
            <a:cxnLst/>
            <a:rect l="l" t="t" r="r" b="b"/>
            <a:pathLst>
              <a:path w="9361855" h="3096833">
                <a:moveTo>
                  <a:pt x="0" y="0"/>
                </a:moveTo>
                <a:lnTo>
                  <a:pt x="9361854" y="0"/>
                </a:lnTo>
                <a:lnTo>
                  <a:pt x="9361854" y="3096833"/>
                </a:lnTo>
                <a:lnTo>
                  <a:pt x="0" y="3096833"/>
                </a:lnTo>
                <a:lnTo>
                  <a:pt x="0" y="0"/>
                </a:lnTo>
                <a:close/>
              </a:path>
            </a:pathLst>
          </a:custGeom>
          <a:blipFill>
            <a:blip r:embed="rId2"/>
            <a:stretch>
              <a:fillRect/>
            </a:stretch>
          </a:blipFill>
        </p:spPr>
        <p:txBody>
          <a:bodyPr/>
          <a:lstStyle/>
          <a:p>
            <a:endParaRPr lang="en-US"/>
          </a:p>
        </p:txBody>
      </p:sp>
      <p:sp>
        <p:nvSpPr>
          <p:cNvPr id="17" name="TextBox 17"/>
          <p:cNvSpPr txBox="1"/>
          <p:nvPr/>
        </p:nvSpPr>
        <p:spPr>
          <a:xfrm>
            <a:off x="126849" y="7689709"/>
            <a:ext cx="3146925" cy="339839"/>
          </a:xfrm>
          <a:prstGeom prst="rect">
            <a:avLst/>
          </a:prstGeom>
        </p:spPr>
        <p:txBody>
          <a:bodyPr lIns="0" tIns="0" rIns="0" bIns="0" rtlCol="0" anchor="t">
            <a:spAutoFit/>
          </a:bodyPr>
          <a:lstStyle/>
          <a:p>
            <a:pPr algn="l">
              <a:lnSpc>
                <a:spcPts val="2821"/>
              </a:lnSpc>
            </a:pPr>
            <a:r>
              <a:rPr lang="en-US" sz="1893" b="1">
                <a:solidFill>
                  <a:srgbClr val="000000"/>
                </a:solidFill>
                <a:latin typeface="Open Sans Bold"/>
                <a:ea typeface="Open Sans Bold"/>
                <a:cs typeface="Open Sans Bold"/>
                <a:sym typeface="Open Sans Bold"/>
              </a:rPr>
              <a:t>Credit: Iris de Ruiter</a:t>
            </a:r>
          </a:p>
        </p:txBody>
      </p:sp>
      <p:sp>
        <p:nvSpPr>
          <p:cNvPr id="22" name="TextBox 8">
            <a:extLst>
              <a:ext uri="{FF2B5EF4-FFF2-40B4-BE49-F238E27FC236}">
                <a16:creationId xmlns:a16="http://schemas.microsoft.com/office/drawing/2014/main" id="{57CB3C23-1621-71C6-7C0E-C0B487CB2696}"/>
              </a:ext>
            </a:extLst>
          </p:cNvPr>
          <p:cNvSpPr txBox="1"/>
          <p:nvPr/>
        </p:nvSpPr>
        <p:spPr>
          <a:xfrm>
            <a:off x="539114" y="2836082"/>
            <a:ext cx="8537323" cy="573875"/>
          </a:xfrm>
          <a:prstGeom prst="rect">
            <a:avLst/>
          </a:prstGeom>
        </p:spPr>
        <p:txBody>
          <a:bodyPr lIns="0" tIns="0" rIns="0" bIns="0" rtlCol="0" anchor="t">
            <a:spAutoFit/>
          </a:bodyPr>
          <a:lstStyle/>
          <a:p>
            <a:pPr algn="ctr">
              <a:lnSpc>
                <a:spcPts val="4714"/>
              </a:lnSpc>
            </a:pPr>
            <a:r>
              <a:rPr lang="en-US" sz="3600" b="1" u="sng" dirty="0">
                <a:solidFill>
                  <a:srgbClr val="803300"/>
                </a:solidFill>
                <a:ea typeface="Open Sans Bold"/>
                <a:cs typeface="Open Sans Bold"/>
                <a:sym typeface="Open Sans Bold"/>
              </a:rPr>
              <a:t>Film example of a LoTSS 8-hour observation </a:t>
            </a:r>
          </a:p>
        </p:txBody>
      </p:sp>
      <p:grpSp>
        <p:nvGrpSpPr>
          <p:cNvPr id="23" name="Group 5">
            <a:extLst>
              <a:ext uri="{FF2B5EF4-FFF2-40B4-BE49-F238E27FC236}">
                <a16:creationId xmlns:a16="http://schemas.microsoft.com/office/drawing/2014/main" id="{5910D2D1-0661-285F-BBEB-3D7965E3AB53}"/>
              </a:ext>
            </a:extLst>
          </p:cNvPr>
          <p:cNvGrpSpPr/>
          <p:nvPr/>
        </p:nvGrpSpPr>
        <p:grpSpPr>
          <a:xfrm>
            <a:off x="10122916" y="4850062"/>
            <a:ext cx="2275124" cy="935877"/>
            <a:chOff x="0" y="0"/>
            <a:chExt cx="952453" cy="391793"/>
          </a:xfrm>
        </p:grpSpPr>
        <p:sp>
          <p:nvSpPr>
            <p:cNvPr id="24" name="Freeform 6">
              <a:extLst>
                <a:ext uri="{FF2B5EF4-FFF2-40B4-BE49-F238E27FC236}">
                  <a16:creationId xmlns:a16="http://schemas.microsoft.com/office/drawing/2014/main" id="{3DEC2287-9FB6-871D-7AD0-7F90FA597C5D}"/>
                </a:ext>
              </a:extLst>
            </p:cNvPr>
            <p:cNvSpPr/>
            <p:nvPr/>
          </p:nvSpPr>
          <p:spPr>
            <a:xfrm>
              <a:off x="0" y="0"/>
              <a:ext cx="952453" cy="391793"/>
            </a:xfrm>
            <a:custGeom>
              <a:avLst/>
              <a:gdLst/>
              <a:ahLst/>
              <a:cxnLst/>
              <a:rect l="l" t="t" r="r" b="b"/>
              <a:pathLst>
                <a:path w="952453" h="391793">
                  <a:moveTo>
                    <a:pt x="0" y="0"/>
                  </a:moveTo>
                  <a:lnTo>
                    <a:pt x="952453" y="0"/>
                  </a:lnTo>
                  <a:lnTo>
                    <a:pt x="952453" y="391793"/>
                  </a:lnTo>
                  <a:lnTo>
                    <a:pt x="0" y="391793"/>
                  </a:lnTo>
                  <a:close/>
                </a:path>
              </a:pathLst>
            </a:custGeom>
            <a:solidFill>
              <a:srgbClr val="FFFFFF"/>
            </a:solidFill>
            <a:ln w="76200" cap="sq">
              <a:solidFill>
                <a:srgbClr val="EE220C"/>
              </a:solidFill>
              <a:prstDash val="solid"/>
              <a:miter/>
            </a:ln>
          </p:spPr>
          <p:txBody>
            <a:bodyPr/>
            <a:lstStyle/>
            <a:p>
              <a:endParaRPr lang="en-US"/>
            </a:p>
          </p:txBody>
        </p:sp>
        <p:sp>
          <p:nvSpPr>
            <p:cNvPr id="25" name="TextBox 7">
              <a:extLst>
                <a:ext uri="{FF2B5EF4-FFF2-40B4-BE49-F238E27FC236}">
                  <a16:creationId xmlns:a16="http://schemas.microsoft.com/office/drawing/2014/main" id="{8F50D291-E3F7-B141-8EAF-D73F3C4C4335}"/>
                </a:ext>
              </a:extLst>
            </p:cNvPr>
            <p:cNvSpPr txBox="1"/>
            <p:nvPr/>
          </p:nvSpPr>
          <p:spPr>
            <a:xfrm>
              <a:off x="0" y="-66675"/>
              <a:ext cx="952453" cy="458468"/>
            </a:xfrm>
            <a:prstGeom prst="rect">
              <a:avLst/>
            </a:prstGeom>
          </p:spPr>
          <p:txBody>
            <a:bodyPr lIns="50800" tIns="50800" rIns="50800" bIns="50800" rtlCol="0" anchor="ctr"/>
            <a:lstStyle/>
            <a:p>
              <a:pPr algn="ctr">
                <a:lnSpc>
                  <a:spcPts val="3694"/>
                </a:lnSpc>
              </a:pPr>
              <a:endParaRPr/>
            </a:p>
          </p:txBody>
        </p:sp>
      </p:grpSp>
      <p:sp>
        <p:nvSpPr>
          <p:cNvPr id="26" name="TextBox 8">
            <a:extLst>
              <a:ext uri="{FF2B5EF4-FFF2-40B4-BE49-F238E27FC236}">
                <a16:creationId xmlns:a16="http://schemas.microsoft.com/office/drawing/2014/main" id="{93FCBC24-AD09-8B9F-62D2-7DDAF86248C9}"/>
              </a:ext>
            </a:extLst>
          </p:cNvPr>
          <p:cNvSpPr txBox="1"/>
          <p:nvPr/>
        </p:nvSpPr>
        <p:spPr>
          <a:xfrm>
            <a:off x="10337234" y="4926685"/>
            <a:ext cx="1921098" cy="795089"/>
          </a:xfrm>
          <a:prstGeom prst="rect">
            <a:avLst/>
          </a:prstGeom>
        </p:spPr>
        <p:txBody>
          <a:bodyPr lIns="0" tIns="0" rIns="0" bIns="0" rtlCol="0" anchor="t">
            <a:spAutoFit/>
          </a:bodyPr>
          <a:lstStyle/>
          <a:p>
            <a:pPr algn="ctr">
              <a:lnSpc>
                <a:spcPts val="3062"/>
              </a:lnSpc>
            </a:pPr>
            <a:r>
              <a:rPr lang="en-US" sz="2800" b="1" dirty="0">
                <a:solidFill>
                  <a:srgbClr val="EE220C"/>
                </a:solidFill>
                <a:ea typeface="Open Sans Bold"/>
                <a:cs typeface="Open Sans Bold"/>
                <a:sym typeface="Open Sans Bold"/>
              </a:rPr>
              <a:t>Snapshot images</a:t>
            </a:r>
          </a:p>
        </p:txBody>
      </p:sp>
      <p:sp>
        <p:nvSpPr>
          <p:cNvPr id="27" name="Freeform 4">
            <a:extLst>
              <a:ext uri="{FF2B5EF4-FFF2-40B4-BE49-F238E27FC236}">
                <a16:creationId xmlns:a16="http://schemas.microsoft.com/office/drawing/2014/main" id="{CD062933-090A-0CFE-1F4A-3ABACB0A71FA}"/>
              </a:ext>
            </a:extLst>
          </p:cNvPr>
          <p:cNvSpPr/>
          <p:nvPr/>
        </p:nvSpPr>
        <p:spPr>
          <a:xfrm>
            <a:off x="9488703" y="5028898"/>
            <a:ext cx="596604" cy="425364"/>
          </a:xfrm>
          <a:custGeom>
            <a:avLst/>
            <a:gdLst/>
            <a:ahLst/>
            <a:cxnLst/>
            <a:rect l="l" t="t" r="r" b="b"/>
            <a:pathLst>
              <a:path w="596604" h="425364">
                <a:moveTo>
                  <a:pt x="0" y="0"/>
                </a:moveTo>
                <a:lnTo>
                  <a:pt x="596604" y="0"/>
                </a:lnTo>
                <a:lnTo>
                  <a:pt x="596604" y="425364"/>
                </a:lnTo>
                <a:lnTo>
                  <a:pt x="0" y="425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9">
            <a:extLst>
              <a:ext uri="{FF2B5EF4-FFF2-40B4-BE49-F238E27FC236}">
                <a16:creationId xmlns:a16="http://schemas.microsoft.com/office/drawing/2014/main" id="{E7DB22D7-9063-2305-9E43-D1FBE31192E7}"/>
              </a:ext>
            </a:extLst>
          </p:cNvPr>
          <p:cNvSpPr/>
          <p:nvPr/>
        </p:nvSpPr>
        <p:spPr>
          <a:xfrm>
            <a:off x="12524925" y="483832"/>
            <a:ext cx="1388725" cy="9668338"/>
          </a:xfrm>
          <a:custGeom>
            <a:avLst/>
            <a:gdLst/>
            <a:ahLst/>
            <a:cxnLst/>
            <a:rect l="l" t="t" r="r" b="b"/>
            <a:pathLst>
              <a:path w="1388725" h="9668338">
                <a:moveTo>
                  <a:pt x="0" y="0"/>
                </a:moveTo>
                <a:lnTo>
                  <a:pt x="1388725" y="0"/>
                </a:lnTo>
                <a:lnTo>
                  <a:pt x="1388725" y="9668338"/>
                </a:lnTo>
                <a:lnTo>
                  <a:pt x="0" y="9668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Slide Number Placeholder 33">
            <a:extLst>
              <a:ext uri="{FF2B5EF4-FFF2-40B4-BE49-F238E27FC236}">
                <a16:creationId xmlns:a16="http://schemas.microsoft.com/office/drawing/2014/main" id="{2B817630-CFAD-23AE-3368-1759D7D11837}"/>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61404" y="-85725"/>
            <a:ext cx="11133673" cy="758241"/>
          </a:xfrm>
          <a:prstGeom prst="rect">
            <a:avLst/>
          </a:prstGeom>
        </p:spPr>
        <p:txBody>
          <a:bodyPr lIns="0" tIns="0" rIns="0" bIns="0" rtlCol="0" anchor="t">
            <a:spAutoFit/>
          </a:bodyPr>
          <a:lstStyle/>
          <a:p>
            <a:pPr algn="ctr">
              <a:lnSpc>
                <a:spcPts val="6247"/>
              </a:lnSpc>
            </a:pPr>
            <a:r>
              <a:rPr lang="en-US" sz="4462" b="1" u="sng" dirty="0">
                <a:solidFill>
                  <a:srgbClr val="EE220C"/>
                </a:solidFill>
                <a:latin typeface="Open Sans Bold"/>
                <a:ea typeface="Open Sans Bold"/>
                <a:cs typeface="Open Sans Bold"/>
                <a:sym typeface="Open Sans Bold"/>
              </a:rPr>
              <a:t>LoTSS pointing vs Subtraction image</a:t>
            </a:r>
          </a:p>
        </p:txBody>
      </p:sp>
      <p:sp>
        <p:nvSpPr>
          <p:cNvPr id="4" name="Freeform 4"/>
          <p:cNvSpPr/>
          <p:nvPr/>
        </p:nvSpPr>
        <p:spPr>
          <a:xfrm>
            <a:off x="9488703" y="5028898"/>
            <a:ext cx="596604" cy="425364"/>
          </a:xfrm>
          <a:custGeom>
            <a:avLst/>
            <a:gdLst/>
            <a:ahLst/>
            <a:cxnLst/>
            <a:rect l="l" t="t" r="r" b="b"/>
            <a:pathLst>
              <a:path w="596604" h="425364">
                <a:moveTo>
                  <a:pt x="0" y="0"/>
                </a:moveTo>
                <a:lnTo>
                  <a:pt x="596604" y="0"/>
                </a:lnTo>
                <a:lnTo>
                  <a:pt x="596604" y="425364"/>
                </a:lnTo>
                <a:lnTo>
                  <a:pt x="0" y="425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0122916" y="4850062"/>
            <a:ext cx="2275124" cy="935877"/>
            <a:chOff x="0" y="0"/>
            <a:chExt cx="952453" cy="391793"/>
          </a:xfrm>
        </p:grpSpPr>
        <p:sp>
          <p:nvSpPr>
            <p:cNvPr id="6" name="Freeform 6"/>
            <p:cNvSpPr/>
            <p:nvPr/>
          </p:nvSpPr>
          <p:spPr>
            <a:xfrm>
              <a:off x="0" y="0"/>
              <a:ext cx="952453" cy="391793"/>
            </a:xfrm>
            <a:custGeom>
              <a:avLst/>
              <a:gdLst/>
              <a:ahLst/>
              <a:cxnLst/>
              <a:rect l="l" t="t" r="r" b="b"/>
              <a:pathLst>
                <a:path w="952453" h="391793">
                  <a:moveTo>
                    <a:pt x="0" y="0"/>
                  </a:moveTo>
                  <a:lnTo>
                    <a:pt x="952453" y="0"/>
                  </a:lnTo>
                  <a:lnTo>
                    <a:pt x="952453" y="391793"/>
                  </a:lnTo>
                  <a:lnTo>
                    <a:pt x="0" y="391793"/>
                  </a:lnTo>
                  <a:close/>
                </a:path>
              </a:pathLst>
            </a:custGeom>
            <a:solidFill>
              <a:srgbClr val="FFFFFF"/>
            </a:solidFill>
            <a:ln w="76200" cap="sq">
              <a:solidFill>
                <a:srgbClr val="EE220C"/>
              </a:solidFill>
              <a:prstDash val="solid"/>
              <a:miter/>
            </a:ln>
          </p:spPr>
          <p:txBody>
            <a:bodyPr/>
            <a:lstStyle/>
            <a:p>
              <a:endParaRPr lang="en-US"/>
            </a:p>
          </p:txBody>
        </p:sp>
        <p:sp>
          <p:nvSpPr>
            <p:cNvPr id="7" name="TextBox 7"/>
            <p:cNvSpPr txBox="1"/>
            <p:nvPr/>
          </p:nvSpPr>
          <p:spPr>
            <a:xfrm>
              <a:off x="0" y="-66675"/>
              <a:ext cx="952453" cy="458468"/>
            </a:xfrm>
            <a:prstGeom prst="rect">
              <a:avLst/>
            </a:prstGeom>
          </p:spPr>
          <p:txBody>
            <a:bodyPr lIns="50800" tIns="50800" rIns="50800" bIns="50800" rtlCol="0" anchor="ctr"/>
            <a:lstStyle/>
            <a:p>
              <a:pPr algn="ctr">
                <a:lnSpc>
                  <a:spcPts val="3694"/>
                </a:lnSpc>
              </a:pPr>
              <a:endParaRPr/>
            </a:p>
          </p:txBody>
        </p:sp>
      </p:grpSp>
      <p:sp>
        <p:nvSpPr>
          <p:cNvPr id="9" name="Freeform 9"/>
          <p:cNvSpPr/>
          <p:nvPr/>
        </p:nvSpPr>
        <p:spPr>
          <a:xfrm>
            <a:off x="12524925" y="483832"/>
            <a:ext cx="1388725" cy="9668338"/>
          </a:xfrm>
          <a:custGeom>
            <a:avLst/>
            <a:gdLst/>
            <a:ahLst/>
            <a:cxnLst/>
            <a:rect l="l" t="t" r="r" b="b"/>
            <a:pathLst>
              <a:path w="1388725" h="9668338">
                <a:moveTo>
                  <a:pt x="0" y="0"/>
                </a:moveTo>
                <a:lnTo>
                  <a:pt x="1388725" y="0"/>
                </a:lnTo>
                <a:lnTo>
                  <a:pt x="1388725" y="9668338"/>
                </a:lnTo>
                <a:lnTo>
                  <a:pt x="0" y="9668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13686897" y="250533"/>
            <a:ext cx="4306216" cy="650532"/>
          </a:xfrm>
          <a:prstGeom prst="rect">
            <a:avLst/>
          </a:prstGeom>
        </p:spPr>
        <p:txBody>
          <a:bodyPr lIns="0" tIns="0" rIns="0" bIns="0" rtlCol="0" anchor="t">
            <a:spAutoFit/>
          </a:bodyPr>
          <a:lstStyle/>
          <a:p>
            <a:pPr algn="ctr">
              <a:lnSpc>
                <a:spcPts val="5235"/>
              </a:lnSpc>
            </a:pPr>
            <a:r>
              <a:rPr lang="en-US" sz="3739" b="1" u="sng">
                <a:solidFill>
                  <a:srgbClr val="803300"/>
                </a:solidFill>
                <a:latin typeface="Open Sans Bold"/>
                <a:ea typeface="Open Sans Bold"/>
                <a:cs typeface="Open Sans Bold"/>
                <a:sym typeface="Open Sans Bold"/>
              </a:rPr>
              <a:t>Our inputs</a:t>
            </a:r>
          </a:p>
        </p:txBody>
      </p:sp>
      <p:grpSp>
        <p:nvGrpSpPr>
          <p:cNvPr id="13" name="Group 13"/>
          <p:cNvGrpSpPr/>
          <p:nvPr/>
        </p:nvGrpSpPr>
        <p:grpSpPr>
          <a:xfrm>
            <a:off x="13686897" y="3353117"/>
            <a:ext cx="4097283" cy="835892"/>
            <a:chOff x="0" y="0"/>
            <a:chExt cx="1715277" cy="349936"/>
          </a:xfrm>
        </p:grpSpPr>
        <p:sp>
          <p:nvSpPr>
            <p:cNvPr id="14" name="Freeform 14"/>
            <p:cNvSpPr/>
            <p:nvPr/>
          </p:nvSpPr>
          <p:spPr>
            <a:xfrm>
              <a:off x="0" y="0"/>
              <a:ext cx="1715277" cy="349936"/>
            </a:xfrm>
            <a:custGeom>
              <a:avLst/>
              <a:gdLst/>
              <a:ahLst/>
              <a:cxnLst/>
              <a:rect l="l" t="t" r="r" b="b"/>
              <a:pathLst>
                <a:path w="1715277" h="349936">
                  <a:moveTo>
                    <a:pt x="0" y="0"/>
                  </a:moveTo>
                  <a:lnTo>
                    <a:pt x="1715277" y="0"/>
                  </a:lnTo>
                  <a:lnTo>
                    <a:pt x="1715277" y="349936"/>
                  </a:lnTo>
                  <a:lnTo>
                    <a:pt x="0" y="349936"/>
                  </a:lnTo>
                  <a:close/>
                </a:path>
              </a:pathLst>
            </a:custGeom>
            <a:solidFill>
              <a:srgbClr val="FFFFFF"/>
            </a:solidFill>
            <a:ln w="76200" cap="sq">
              <a:solidFill>
                <a:srgbClr val="EE220C"/>
              </a:solidFill>
              <a:prstDash val="solid"/>
              <a:miter/>
            </a:ln>
          </p:spPr>
          <p:txBody>
            <a:bodyPr/>
            <a:lstStyle/>
            <a:p>
              <a:endParaRPr lang="en-US"/>
            </a:p>
          </p:txBody>
        </p:sp>
        <p:sp>
          <p:nvSpPr>
            <p:cNvPr id="15" name="TextBox 15"/>
            <p:cNvSpPr txBox="1"/>
            <p:nvPr/>
          </p:nvSpPr>
          <p:spPr>
            <a:xfrm>
              <a:off x="0" y="-66675"/>
              <a:ext cx="1715277" cy="416611"/>
            </a:xfrm>
            <a:prstGeom prst="rect">
              <a:avLst/>
            </a:prstGeom>
          </p:spPr>
          <p:txBody>
            <a:bodyPr lIns="50800" tIns="50800" rIns="50800" bIns="50800" rtlCol="0" anchor="ctr"/>
            <a:lstStyle/>
            <a:p>
              <a:pPr algn="ctr">
                <a:lnSpc>
                  <a:spcPts val="3694"/>
                </a:lnSpc>
              </a:pPr>
              <a:endParaRPr/>
            </a:p>
          </p:txBody>
        </p:sp>
      </p:grpSp>
      <p:sp>
        <p:nvSpPr>
          <p:cNvPr id="20" name="TextBox 20"/>
          <p:cNvSpPr txBox="1"/>
          <p:nvPr/>
        </p:nvSpPr>
        <p:spPr>
          <a:xfrm>
            <a:off x="17677084" y="3017972"/>
            <a:ext cx="968134" cy="1506182"/>
          </a:xfrm>
          <a:prstGeom prst="rect">
            <a:avLst/>
          </a:prstGeom>
        </p:spPr>
        <p:txBody>
          <a:bodyPr wrap="square" lIns="0" tIns="0" rIns="0" bIns="0" rtlCol="0" anchor="t">
            <a:spAutoFit/>
          </a:bodyPr>
          <a:lstStyle/>
          <a:p>
            <a:pPr algn="l">
              <a:lnSpc>
                <a:spcPts val="13017"/>
              </a:lnSpc>
            </a:pPr>
            <a:r>
              <a:rPr lang="en-US" sz="8678" b="1" i="1" dirty="0">
                <a:solidFill>
                  <a:srgbClr val="EE220C"/>
                </a:solidFill>
                <a:latin typeface="Open Sauce Light Bold Italics"/>
                <a:ea typeface="Open Sauce Light Bold Italics"/>
                <a:cs typeface="Open Sauce Light Bold Italics"/>
                <a:sym typeface="Open Sauce Light Bold Italics"/>
              </a:rPr>
              <a:t>?</a:t>
            </a:r>
          </a:p>
        </p:txBody>
      </p:sp>
      <p:sp>
        <p:nvSpPr>
          <p:cNvPr id="21" name="Freeform 21"/>
          <p:cNvSpPr/>
          <p:nvPr/>
        </p:nvSpPr>
        <p:spPr>
          <a:xfrm>
            <a:off x="126849" y="3905846"/>
            <a:ext cx="9361855" cy="3096833"/>
          </a:xfrm>
          <a:custGeom>
            <a:avLst/>
            <a:gdLst/>
            <a:ahLst/>
            <a:cxnLst/>
            <a:rect l="l" t="t" r="r" b="b"/>
            <a:pathLst>
              <a:path w="9361855" h="3096833">
                <a:moveTo>
                  <a:pt x="0" y="0"/>
                </a:moveTo>
                <a:lnTo>
                  <a:pt x="9361854" y="0"/>
                </a:lnTo>
                <a:lnTo>
                  <a:pt x="9361854" y="3096833"/>
                </a:lnTo>
                <a:lnTo>
                  <a:pt x="0" y="3096833"/>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126849" y="7689709"/>
            <a:ext cx="3146925" cy="339839"/>
          </a:xfrm>
          <a:prstGeom prst="rect">
            <a:avLst/>
          </a:prstGeom>
        </p:spPr>
        <p:txBody>
          <a:bodyPr lIns="0" tIns="0" rIns="0" bIns="0" rtlCol="0" anchor="t">
            <a:spAutoFit/>
          </a:bodyPr>
          <a:lstStyle/>
          <a:p>
            <a:pPr algn="l">
              <a:lnSpc>
                <a:spcPts val="2821"/>
              </a:lnSpc>
            </a:pPr>
            <a:r>
              <a:rPr lang="en-US" sz="1893" b="1">
                <a:solidFill>
                  <a:srgbClr val="000000"/>
                </a:solidFill>
                <a:latin typeface="Open Sans Bold"/>
                <a:ea typeface="Open Sans Bold"/>
                <a:cs typeface="Open Sans Bold"/>
                <a:sym typeface="Open Sans Bold"/>
              </a:rPr>
              <a:t>Credit: Iris de Ruiter</a:t>
            </a:r>
          </a:p>
        </p:txBody>
      </p:sp>
      <p:sp>
        <p:nvSpPr>
          <p:cNvPr id="26" name="TextBox 8">
            <a:extLst>
              <a:ext uri="{FF2B5EF4-FFF2-40B4-BE49-F238E27FC236}">
                <a16:creationId xmlns:a16="http://schemas.microsoft.com/office/drawing/2014/main" id="{9FDB7332-E1BF-5CA2-A525-8B9194CD4B21}"/>
              </a:ext>
            </a:extLst>
          </p:cNvPr>
          <p:cNvSpPr txBox="1"/>
          <p:nvPr/>
        </p:nvSpPr>
        <p:spPr>
          <a:xfrm>
            <a:off x="539114" y="2836082"/>
            <a:ext cx="8537323" cy="573875"/>
          </a:xfrm>
          <a:prstGeom prst="rect">
            <a:avLst/>
          </a:prstGeom>
        </p:spPr>
        <p:txBody>
          <a:bodyPr lIns="0" tIns="0" rIns="0" bIns="0" rtlCol="0" anchor="t">
            <a:spAutoFit/>
          </a:bodyPr>
          <a:lstStyle/>
          <a:p>
            <a:pPr algn="ctr">
              <a:lnSpc>
                <a:spcPts val="4714"/>
              </a:lnSpc>
            </a:pPr>
            <a:r>
              <a:rPr lang="en-US" sz="3600" b="1" u="sng" dirty="0">
                <a:solidFill>
                  <a:srgbClr val="803300"/>
                </a:solidFill>
                <a:ea typeface="Open Sans Bold"/>
                <a:cs typeface="Open Sans Bold"/>
                <a:sym typeface="Open Sans Bold"/>
              </a:rPr>
              <a:t>Film example of a LoTSS 8-hour observation </a:t>
            </a:r>
          </a:p>
        </p:txBody>
      </p:sp>
      <p:sp>
        <p:nvSpPr>
          <p:cNvPr id="27" name="TextBox 12">
            <a:extLst>
              <a:ext uri="{FF2B5EF4-FFF2-40B4-BE49-F238E27FC236}">
                <a16:creationId xmlns:a16="http://schemas.microsoft.com/office/drawing/2014/main" id="{54E7408B-80AC-6CD2-E73D-E4E444F26D6E}"/>
              </a:ext>
            </a:extLst>
          </p:cNvPr>
          <p:cNvSpPr txBox="1"/>
          <p:nvPr/>
        </p:nvSpPr>
        <p:spPr>
          <a:xfrm>
            <a:off x="13375233" y="3422269"/>
            <a:ext cx="4785918" cy="550259"/>
          </a:xfrm>
          <a:prstGeom prst="rect">
            <a:avLst/>
          </a:prstGeom>
        </p:spPr>
        <p:txBody>
          <a:bodyPr lIns="0" tIns="0" rIns="0" bIns="0" rtlCol="0" anchor="t">
            <a:spAutoFit/>
          </a:bodyPr>
          <a:lstStyle/>
          <a:p>
            <a:pPr marL="660116" lvl="1" indent="-330058" algn="l">
              <a:lnSpc>
                <a:spcPts val="4586"/>
              </a:lnSpc>
              <a:buFont typeface="Arial"/>
              <a:buChar char="•"/>
            </a:pPr>
            <a:r>
              <a:rPr lang="en-US" sz="3200" b="1" i="1" dirty="0">
                <a:solidFill>
                  <a:srgbClr val="040606"/>
                </a:solidFill>
                <a:ea typeface="Open Sauce Light Bold Italics"/>
                <a:cs typeface="Open Sauce Light Bold Italics"/>
                <a:sym typeface="Open Sauce Light Bold Italics"/>
              </a:rPr>
              <a:t>Subtraction imaging</a:t>
            </a:r>
          </a:p>
        </p:txBody>
      </p:sp>
      <p:sp>
        <p:nvSpPr>
          <p:cNvPr id="28" name="TextBox 11">
            <a:extLst>
              <a:ext uri="{FF2B5EF4-FFF2-40B4-BE49-F238E27FC236}">
                <a16:creationId xmlns:a16="http://schemas.microsoft.com/office/drawing/2014/main" id="{61366E6F-AB91-D575-7C2D-08521B28B649}"/>
              </a:ext>
            </a:extLst>
          </p:cNvPr>
          <p:cNvSpPr txBox="1"/>
          <p:nvPr/>
        </p:nvSpPr>
        <p:spPr>
          <a:xfrm>
            <a:off x="13371018" y="2032161"/>
            <a:ext cx="5164727" cy="550259"/>
          </a:xfrm>
          <a:prstGeom prst="rect">
            <a:avLst/>
          </a:prstGeom>
        </p:spPr>
        <p:txBody>
          <a:bodyPr lIns="0" tIns="0" rIns="0" bIns="0" rtlCol="0" anchor="t">
            <a:spAutoFit/>
          </a:bodyPr>
          <a:lstStyle/>
          <a:p>
            <a:pPr marL="660116" lvl="1" indent="-330058" algn="l">
              <a:lnSpc>
                <a:spcPts val="4586"/>
              </a:lnSpc>
              <a:buFont typeface="Arial"/>
              <a:buChar char="•"/>
            </a:pPr>
            <a:r>
              <a:rPr lang="en-US" sz="3200" b="1" dirty="0">
                <a:solidFill>
                  <a:srgbClr val="040606"/>
                </a:solidFill>
                <a:ea typeface="Open Sauce Light Bold"/>
                <a:cs typeface="Open Sauce Light Bold"/>
                <a:sym typeface="Open Sauce Light Bold"/>
              </a:rPr>
              <a:t>8 seconds snapshots</a:t>
            </a:r>
          </a:p>
        </p:txBody>
      </p:sp>
      <p:sp>
        <p:nvSpPr>
          <p:cNvPr id="29" name="TextBox 9">
            <a:extLst>
              <a:ext uri="{FF2B5EF4-FFF2-40B4-BE49-F238E27FC236}">
                <a16:creationId xmlns:a16="http://schemas.microsoft.com/office/drawing/2014/main" id="{2704D37C-8105-2ADB-DCD9-DA4AB748CD4E}"/>
              </a:ext>
            </a:extLst>
          </p:cNvPr>
          <p:cNvSpPr txBox="1"/>
          <p:nvPr/>
        </p:nvSpPr>
        <p:spPr>
          <a:xfrm>
            <a:off x="13156911" y="5378754"/>
            <a:ext cx="5004240" cy="2315634"/>
          </a:xfrm>
          <a:prstGeom prst="rect">
            <a:avLst/>
          </a:prstGeom>
        </p:spPr>
        <p:txBody>
          <a:bodyPr wrap="square" lIns="0" tIns="0" rIns="0" bIns="0" rtlCol="0" anchor="t">
            <a:spAutoFit/>
          </a:bodyPr>
          <a:lstStyle/>
          <a:p>
            <a:pPr marL="660116" lvl="1" indent="-330058" algn="l">
              <a:lnSpc>
                <a:spcPts val="4586"/>
              </a:lnSpc>
              <a:buFont typeface="Arial"/>
              <a:buChar char="•"/>
            </a:pPr>
            <a:r>
              <a:rPr lang="en-US" sz="3200" b="1" i="1" dirty="0">
                <a:solidFill>
                  <a:srgbClr val="EE220C"/>
                </a:solidFill>
                <a:ea typeface="Open Sauce Light Bold Italics"/>
                <a:cs typeface="Open Sauce Light Bold Italics"/>
                <a:sym typeface="Open Sauce Light Bold Italics"/>
              </a:rPr>
              <a:t>~3600 images to process</a:t>
            </a:r>
          </a:p>
          <a:p>
            <a:pPr marL="660116" lvl="1" indent="-330058" algn="l">
              <a:lnSpc>
                <a:spcPts val="4586"/>
              </a:lnSpc>
              <a:buFont typeface="Arial"/>
              <a:buChar char="•"/>
            </a:pPr>
            <a:endParaRPr lang="en-US" sz="3200" b="1" i="1" dirty="0">
              <a:solidFill>
                <a:srgbClr val="EE220C"/>
              </a:solidFill>
              <a:ea typeface="Open Sauce Light Bold Italics"/>
              <a:cs typeface="Open Sauce Light Bold Italics"/>
              <a:sym typeface="Open Sauce Light Bold Italics"/>
            </a:endParaRPr>
          </a:p>
          <a:p>
            <a:pPr marL="660116" lvl="1" indent="-330058">
              <a:lnSpc>
                <a:spcPts val="4586"/>
              </a:lnSpc>
              <a:buFont typeface="Arial"/>
              <a:buChar char="•"/>
            </a:pPr>
            <a:r>
              <a:rPr lang="en-US" sz="3200" b="1" i="1" dirty="0">
                <a:solidFill>
                  <a:srgbClr val="EE220C"/>
                </a:solidFill>
                <a:ea typeface="Open Sauce Light Bold Italics"/>
                <a:cs typeface="Open Sauce Light Bold Italics"/>
                <a:sym typeface="Open Sauce Light Bold Italics"/>
              </a:rPr>
              <a:t>About 100 000 detections per field !</a:t>
            </a:r>
          </a:p>
        </p:txBody>
      </p:sp>
      <p:sp>
        <p:nvSpPr>
          <p:cNvPr id="31" name="TextBox 8">
            <a:extLst>
              <a:ext uri="{FF2B5EF4-FFF2-40B4-BE49-F238E27FC236}">
                <a16:creationId xmlns:a16="http://schemas.microsoft.com/office/drawing/2014/main" id="{897C0156-FC14-33E3-185B-C8D55E69192E}"/>
              </a:ext>
            </a:extLst>
          </p:cNvPr>
          <p:cNvSpPr txBox="1"/>
          <p:nvPr/>
        </p:nvSpPr>
        <p:spPr>
          <a:xfrm>
            <a:off x="10337234" y="4926685"/>
            <a:ext cx="1921098" cy="795089"/>
          </a:xfrm>
          <a:prstGeom prst="rect">
            <a:avLst/>
          </a:prstGeom>
        </p:spPr>
        <p:txBody>
          <a:bodyPr lIns="0" tIns="0" rIns="0" bIns="0" rtlCol="0" anchor="t">
            <a:spAutoFit/>
          </a:bodyPr>
          <a:lstStyle/>
          <a:p>
            <a:pPr algn="ctr">
              <a:lnSpc>
                <a:spcPts val="3062"/>
              </a:lnSpc>
            </a:pPr>
            <a:r>
              <a:rPr lang="en-US" sz="2800" b="1" dirty="0">
                <a:solidFill>
                  <a:srgbClr val="EE220C"/>
                </a:solidFill>
                <a:ea typeface="Open Sans Bold"/>
                <a:cs typeface="Open Sans Bold"/>
                <a:sym typeface="Open Sans Bold"/>
              </a:rPr>
              <a:t>Snapshot images</a:t>
            </a:r>
          </a:p>
        </p:txBody>
      </p:sp>
      <p:sp>
        <p:nvSpPr>
          <p:cNvPr id="35" name="Slide Number Placeholder 34">
            <a:extLst>
              <a:ext uri="{FF2B5EF4-FFF2-40B4-BE49-F238E27FC236}">
                <a16:creationId xmlns:a16="http://schemas.microsoft.com/office/drawing/2014/main" id="{0EF9FEA6-BAE3-DBF9-88AD-56B502F7791E}"/>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24" b="-1324"/>
            </a:stretch>
          </a:blipFill>
        </p:spPr>
        <p:txBody>
          <a:bodyPr/>
          <a:lstStyle/>
          <a:p>
            <a:endParaRPr lang="en-US"/>
          </a:p>
        </p:txBody>
      </p:sp>
      <p:sp>
        <p:nvSpPr>
          <p:cNvPr id="4" name="TextBox 4"/>
          <p:cNvSpPr txBox="1"/>
          <p:nvPr/>
        </p:nvSpPr>
        <p:spPr>
          <a:xfrm>
            <a:off x="540490" y="9650729"/>
            <a:ext cx="3146925" cy="339839"/>
          </a:xfrm>
          <a:prstGeom prst="rect">
            <a:avLst/>
          </a:prstGeom>
        </p:spPr>
        <p:txBody>
          <a:bodyPr lIns="0" tIns="0" rIns="0" bIns="0" rtlCol="0" anchor="t">
            <a:spAutoFit/>
          </a:bodyPr>
          <a:lstStyle/>
          <a:p>
            <a:pPr algn="l">
              <a:lnSpc>
                <a:spcPts val="2821"/>
              </a:lnSpc>
            </a:pPr>
            <a:r>
              <a:rPr lang="en-US" sz="1893" b="1">
                <a:solidFill>
                  <a:srgbClr val="FF3131"/>
                </a:solidFill>
                <a:latin typeface="Open Sans Bold"/>
                <a:ea typeface="Open Sans Bold"/>
                <a:cs typeface="Open Sans Bold"/>
                <a:sym typeface="Open Sans Bold"/>
              </a:rPr>
              <a:t>Credit: Iris de Ruiter</a:t>
            </a:r>
          </a:p>
        </p:txBody>
      </p:sp>
      <p:sp>
        <p:nvSpPr>
          <p:cNvPr id="9" name="Slide Number Placeholder 8">
            <a:extLst>
              <a:ext uri="{FF2B5EF4-FFF2-40B4-BE49-F238E27FC236}">
                <a16:creationId xmlns:a16="http://schemas.microsoft.com/office/drawing/2014/main" id="{9F6C30DB-A04B-A623-2EDA-F1911E818A19}"/>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60646" y="1341714"/>
            <a:ext cx="6892754" cy="4608443"/>
          </a:xfrm>
          <a:custGeom>
            <a:avLst/>
            <a:gdLst/>
            <a:ahLst/>
            <a:cxnLst/>
            <a:rect l="l" t="t" r="r" b="b"/>
            <a:pathLst>
              <a:path w="11076014" h="4608443">
                <a:moveTo>
                  <a:pt x="0" y="0"/>
                </a:moveTo>
                <a:lnTo>
                  <a:pt x="11076015" y="0"/>
                </a:lnTo>
                <a:lnTo>
                  <a:pt x="11076015" y="4608442"/>
                </a:lnTo>
                <a:lnTo>
                  <a:pt x="0" y="4608442"/>
                </a:lnTo>
                <a:lnTo>
                  <a:pt x="0" y="0"/>
                </a:lnTo>
                <a:close/>
              </a:path>
            </a:pathLst>
          </a:custGeom>
          <a:blipFill>
            <a:blip r:embed="rId6"/>
            <a:stretch>
              <a:fillRect r="-132108" b="-94106"/>
            </a:stretch>
          </a:blipFill>
        </p:spPr>
        <p:txBody>
          <a:bodyPr/>
          <a:lstStyle/>
          <a:p>
            <a:endParaRPr lang="en-US" dirty="0"/>
          </a:p>
        </p:txBody>
      </p:sp>
      <p:sp>
        <p:nvSpPr>
          <p:cNvPr id="6" name="TextBox 6"/>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Image processing </a:t>
            </a:r>
          </a:p>
        </p:txBody>
      </p:sp>
      <p:sp>
        <p:nvSpPr>
          <p:cNvPr id="7" name="TextBox 7"/>
          <p:cNvSpPr txBox="1"/>
          <p:nvPr/>
        </p:nvSpPr>
        <p:spPr>
          <a:xfrm>
            <a:off x="7277680" y="637881"/>
            <a:ext cx="4355950" cy="658703"/>
          </a:xfrm>
          <a:prstGeom prst="rect">
            <a:avLst/>
          </a:prstGeom>
        </p:spPr>
        <p:txBody>
          <a:bodyPr lIns="0" tIns="0" rIns="0" bIns="0" rtlCol="0" anchor="t">
            <a:spAutoFit/>
          </a:bodyPr>
          <a:lstStyle/>
          <a:p>
            <a:pPr algn="l">
              <a:lnSpc>
                <a:spcPts val="5472"/>
              </a:lnSpc>
            </a:pPr>
            <a:r>
              <a:rPr lang="en-US" sz="3648" b="1" u="sng">
                <a:solidFill>
                  <a:srgbClr val="010333"/>
                </a:solidFill>
                <a:latin typeface="Open Sauce Light Bold"/>
                <a:ea typeface="Open Sauce Light Bold"/>
                <a:cs typeface="Open Sauce Light Bold"/>
                <a:sym typeface="Open Sauce Light Bold"/>
              </a:rPr>
              <a:t>Pipeline process </a:t>
            </a:r>
          </a:p>
        </p:txBody>
      </p:sp>
      <p:sp>
        <p:nvSpPr>
          <p:cNvPr id="8" name="TextBox 8"/>
          <p:cNvSpPr txBox="1"/>
          <p:nvPr/>
        </p:nvSpPr>
        <p:spPr>
          <a:xfrm>
            <a:off x="1773054" y="9546765"/>
            <a:ext cx="4891315" cy="555793"/>
          </a:xfrm>
          <a:prstGeom prst="rect">
            <a:avLst/>
          </a:prstGeom>
        </p:spPr>
        <p:txBody>
          <a:bodyPr wrap="square" lIns="0" tIns="0" rIns="0" bIns="0" rtlCol="0" anchor="t">
            <a:spAutoFit/>
          </a:bodyPr>
          <a:lstStyle/>
          <a:p>
            <a:pPr algn="ctr">
              <a:lnSpc>
                <a:spcPts val="4790"/>
              </a:lnSpc>
              <a:spcBef>
                <a:spcPct val="0"/>
              </a:spcBef>
            </a:pPr>
            <a:r>
              <a:rPr lang="en-US" sz="3193" dirty="0">
                <a:solidFill>
                  <a:srgbClr val="000000"/>
                </a:solidFill>
                <a:latin typeface="Open Sauce Light"/>
                <a:ea typeface="Open Sauce Light"/>
                <a:cs typeface="Open Sauce Light"/>
                <a:sym typeface="Open Sauce Light"/>
              </a:rPr>
              <a:t>De Ruiter et al.(2023)</a:t>
            </a:r>
          </a:p>
        </p:txBody>
      </p:sp>
      <p:sp>
        <p:nvSpPr>
          <p:cNvPr id="9" name="Rectangle 8">
            <a:extLst>
              <a:ext uri="{FF2B5EF4-FFF2-40B4-BE49-F238E27FC236}">
                <a16:creationId xmlns:a16="http://schemas.microsoft.com/office/drawing/2014/main" id="{95C63933-5EF0-1BE8-E21A-790D85560BFE}"/>
              </a:ext>
            </a:extLst>
          </p:cNvPr>
          <p:cNvSpPr/>
          <p:nvPr/>
        </p:nvSpPr>
        <p:spPr>
          <a:xfrm>
            <a:off x="8458200" y="1562101"/>
            <a:ext cx="4038600" cy="3962399"/>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RMS clipping</a:t>
            </a:r>
          </a:p>
        </p:txBody>
      </p:sp>
      <p:sp>
        <p:nvSpPr>
          <p:cNvPr id="14" name="Slide Number Placeholder 13">
            <a:extLst>
              <a:ext uri="{FF2B5EF4-FFF2-40B4-BE49-F238E27FC236}">
                <a16:creationId xmlns:a16="http://schemas.microsoft.com/office/drawing/2014/main" id="{1ED95D41-335D-3453-0526-112306AC0FA4}"/>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343400" y="21529"/>
            <a:ext cx="7620000" cy="682495"/>
          </a:xfrm>
          <a:prstGeom prst="rect">
            <a:avLst/>
          </a:prstGeom>
        </p:spPr>
        <p:txBody>
          <a:bodyPr wrap="square" lIns="0" tIns="0" rIns="0" bIns="0" rtlCol="0" anchor="t">
            <a:spAutoFit/>
          </a:bodyPr>
          <a:lstStyle/>
          <a:p>
            <a:pPr algn="ctr">
              <a:lnSpc>
                <a:spcPts val="5852"/>
              </a:lnSpc>
            </a:pPr>
            <a:r>
              <a:rPr lang="en-US" sz="3901" b="1" u="sng" dirty="0">
                <a:solidFill>
                  <a:srgbClr val="010333"/>
                </a:solidFill>
                <a:latin typeface="Open Sauce Light Bold"/>
                <a:ea typeface="Open Sauce Light Bold"/>
                <a:cs typeface="Open Sauce Light Bold"/>
                <a:sym typeface="Open Sauce Light Bold"/>
              </a:rPr>
              <a:t>RMS clipping for noisy images </a:t>
            </a:r>
          </a:p>
        </p:txBody>
      </p:sp>
      <p:pic>
        <p:nvPicPr>
          <p:cNvPr id="7" name="Picture 6" descr="A blue and green background&#10;&#10;AI-generated content may be incorrect.">
            <a:extLst>
              <a:ext uri="{FF2B5EF4-FFF2-40B4-BE49-F238E27FC236}">
                <a16:creationId xmlns:a16="http://schemas.microsoft.com/office/drawing/2014/main" id="{E6853B07-A37C-F36C-2C19-E5B7EA1D98E8}"/>
              </a:ext>
            </a:extLst>
          </p:cNvPr>
          <p:cNvPicPr>
            <a:picLocks noChangeAspect="1"/>
          </p:cNvPicPr>
          <p:nvPr/>
        </p:nvPicPr>
        <p:blipFill>
          <a:blip r:embed="rId2">
            <a:extLst>
              <a:ext uri="{28A0092B-C50C-407E-A947-70E740481C1C}">
                <a14:useLocalDpi xmlns:a14="http://schemas.microsoft.com/office/drawing/2010/main" val="0"/>
              </a:ext>
            </a:extLst>
          </a:blip>
          <a:srcRect t="1776" b="3967"/>
          <a:stretch>
            <a:fillRect/>
          </a:stretch>
        </p:blipFill>
        <p:spPr>
          <a:xfrm>
            <a:off x="304800" y="876299"/>
            <a:ext cx="12496800" cy="9144001"/>
          </a:xfrm>
          <a:prstGeom prst="rect">
            <a:avLst/>
          </a:prstGeom>
        </p:spPr>
      </p:pic>
      <p:sp>
        <p:nvSpPr>
          <p:cNvPr id="9" name="TextBox 8">
            <a:extLst>
              <a:ext uri="{FF2B5EF4-FFF2-40B4-BE49-F238E27FC236}">
                <a16:creationId xmlns:a16="http://schemas.microsoft.com/office/drawing/2014/main" id="{5EA54FDC-70D7-4DCC-651D-EF660F7B81EC}"/>
              </a:ext>
            </a:extLst>
          </p:cNvPr>
          <p:cNvSpPr txBox="1"/>
          <p:nvPr/>
        </p:nvSpPr>
        <p:spPr>
          <a:xfrm>
            <a:off x="11506200" y="3009900"/>
            <a:ext cx="6477000" cy="3518848"/>
          </a:xfrm>
          <a:prstGeom prst="rect">
            <a:avLst/>
          </a:prstGeom>
          <a:noFill/>
        </p:spPr>
        <p:txBody>
          <a:bodyPr wrap="square">
            <a:spAutoFit/>
          </a:bodyPr>
          <a:lstStyle/>
          <a:p>
            <a:pPr marL="665530" lvl="1" indent="-332765" algn="ctr">
              <a:lnSpc>
                <a:spcPts val="4500"/>
              </a:lnSpc>
              <a:buFont typeface="Arial"/>
              <a:buChar char="•"/>
            </a:pPr>
            <a:r>
              <a:rPr lang="en-US" sz="3200" b="1" dirty="0">
                <a:solidFill>
                  <a:srgbClr val="000000"/>
                </a:solidFill>
                <a:ea typeface="Open Sauce Light Bold"/>
                <a:cs typeface="Open Sauce Light Bold"/>
                <a:sym typeface="Open Sauce Light Bold"/>
              </a:rPr>
              <a:t>Example of a bad image with an artifact from a known source</a:t>
            </a:r>
          </a:p>
          <a:p>
            <a:pPr marL="332765" lvl="1" algn="ctr">
              <a:lnSpc>
                <a:spcPts val="4500"/>
              </a:lnSpc>
            </a:pPr>
            <a:r>
              <a:rPr lang="en-US" sz="3200" b="1" dirty="0">
                <a:solidFill>
                  <a:srgbClr val="000000"/>
                </a:solidFill>
                <a:ea typeface="Open Sauce Light Bold"/>
                <a:cs typeface="Open Sauce Light Bold"/>
                <a:sym typeface="Open Sauce Light Bold"/>
              </a:rPr>
              <a:t>  </a:t>
            </a:r>
          </a:p>
          <a:p>
            <a:pPr marL="665530" lvl="1" indent="-332765" algn="ctr">
              <a:lnSpc>
                <a:spcPts val="4500"/>
              </a:lnSpc>
              <a:buFont typeface="Arial"/>
              <a:buChar char="•"/>
            </a:pPr>
            <a:r>
              <a:rPr lang="en-US" sz="3200" b="1" dirty="0">
                <a:solidFill>
                  <a:srgbClr val="000000"/>
                </a:solidFill>
                <a:ea typeface="Open Sauce Light Bold"/>
                <a:cs typeface="Open Sauce Light Bold"/>
                <a:sym typeface="Open Sauce Light Bold"/>
              </a:rPr>
              <a:t>We remove this bad images from further analysis by using an RMS threshold computed beforehand</a:t>
            </a:r>
          </a:p>
        </p:txBody>
      </p:sp>
      <p:sp>
        <p:nvSpPr>
          <p:cNvPr id="14" name="Slide Number Placeholder 13">
            <a:extLst>
              <a:ext uri="{FF2B5EF4-FFF2-40B4-BE49-F238E27FC236}">
                <a16:creationId xmlns:a16="http://schemas.microsoft.com/office/drawing/2014/main" id="{1BA398AC-D843-05D0-C036-EBC8A498C22D}"/>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90445-7D12-D264-636E-C2C7431C9A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D5F2807-C8F4-8AB7-120F-8D3D59DE94EB}"/>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42B493B-8F79-9CEB-641F-CA3580499476}"/>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0C5B1C6B-77A8-C7FB-15D2-73C70990DD6A}"/>
              </a:ext>
            </a:extLst>
          </p:cNvPr>
          <p:cNvSpPr/>
          <p:nvPr/>
        </p:nvSpPr>
        <p:spPr>
          <a:xfrm>
            <a:off x="1260646" y="1341714"/>
            <a:ext cx="11076014" cy="4608443"/>
          </a:xfrm>
          <a:custGeom>
            <a:avLst/>
            <a:gdLst/>
            <a:ahLst/>
            <a:cxnLst/>
            <a:rect l="l" t="t" r="r" b="b"/>
            <a:pathLst>
              <a:path w="11076014" h="4608443">
                <a:moveTo>
                  <a:pt x="0" y="0"/>
                </a:moveTo>
                <a:lnTo>
                  <a:pt x="11076015" y="0"/>
                </a:lnTo>
                <a:lnTo>
                  <a:pt x="11076015" y="4608442"/>
                </a:lnTo>
                <a:lnTo>
                  <a:pt x="0" y="4608442"/>
                </a:lnTo>
                <a:lnTo>
                  <a:pt x="0" y="0"/>
                </a:lnTo>
                <a:close/>
              </a:path>
            </a:pathLst>
          </a:custGeom>
          <a:blipFill>
            <a:blip r:embed="rId6"/>
            <a:stretch>
              <a:fillRect r="-44444" b="-94106"/>
            </a:stretch>
          </a:blipFill>
        </p:spPr>
        <p:txBody>
          <a:bodyPr/>
          <a:lstStyle/>
          <a:p>
            <a:endParaRPr lang="en-US"/>
          </a:p>
        </p:txBody>
      </p:sp>
      <p:sp>
        <p:nvSpPr>
          <p:cNvPr id="6" name="TextBox 6">
            <a:extLst>
              <a:ext uri="{FF2B5EF4-FFF2-40B4-BE49-F238E27FC236}">
                <a16:creationId xmlns:a16="http://schemas.microsoft.com/office/drawing/2014/main" id="{BB536CF5-A834-7188-7C27-C86AA93E791A}"/>
              </a:ext>
            </a:extLst>
          </p:cNvPr>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Image processing </a:t>
            </a:r>
          </a:p>
        </p:txBody>
      </p:sp>
      <p:sp>
        <p:nvSpPr>
          <p:cNvPr id="7" name="TextBox 7">
            <a:extLst>
              <a:ext uri="{FF2B5EF4-FFF2-40B4-BE49-F238E27FC236}">
                <a16:creationId xmlns:a16="http://schemas.microsoft.com/office/drawing/2014/main" id="{1D4065F4-1053-05DC-DBE7-7304259BF42E}"/>
              </a:ext>
            </a:extLst>
          </p:cNvPr>
          <p:cNvSpPr txBox="1"/>
          <p:nvPr/>
        </p:nvSpPr>
        <p:spPr>
          <a:xfrm>
            <a:off x="7277680" y="637881"/>
            <a:ext cx="4355950" cy="658703"/>
          </a:xfrm>
          <a:prstGeom prst="rect">
            <a:avLst/>
          </a:prstGeom>
        </p:spPr>
        <p:txBody>
          <a:bodyPr lIns="0" tIns="0" rIns="0" bIns="0" rtlCol="0" anchor="t">
            <a:spAutoFit/>
          </a:bodyPr>
          <a:lstStyle/>
          <a:p>
            <a:pPr algn="l">
              <a:lnSpc>
                <a:spcPts val="5472"/>
              </a:lnSpc>
            </a:pPr>
            <a:r>
              <a:rPr lang="en-US" sz="3648" b="1" u="sng">
                <a:solidFill>
                  <a:srgbClr val="010333"/>
                </a:solidFill>
                <a:latin typeface="Open Sauce Light Bold"/>
                <a:ea typeface="Open Sauce Light Bold"/>
                <a:cs typeface="Open Sauce Light Bold"/>
                <a:sym typeface="Open Sauce Light Bold"/>
              </a:rPr>
              <a:t>Pipeline process </a:t>
            </a:r>
          </a:p>
        </p:txBody>
      </p:sp>
      <mc:AlternateContent xmlns:mc="http://schemas.openxmlformats.org/markup-compatibility/2006" xmlns:a14="http://schemas.microsoft.com/office/drawing/2010/main">
        <mc:Choice Requires="a14">
          <p:sp>
            <p:nvSpPr>
              <p:cNvPr id="5" name="TextBox 9">
                <a:extLst>
                  <a:ext uri="{FF2B5EF4-FFF2-40B4-BE49-F238E27FC236}">
                    <a16:creationId xmlns:a16="http://schemas.microsoft.com/office/drawing/2014/main" id="{F284597F-1E10-1E9F-C894-CECFD086BD07}"/>
                  </a:ext>
                </a:extLst>
              </p:cNvPr>
              <p:cNvSpPr txBox="1"/>
              <p:nvPr/>
            </p:nvSpPr>
            <p:spPr>
              <a:xfrm>
                <a:off x="8839200" y="1200133"/>
                <a:ext cx="3271727" cy="392800"/>
              </a:xfrm>
              <a:prstGeom prst="rect">
                <a:avLst/>
              </a:prstGeom>
            </p:spPr>
            <p:txBody>
              <a:bodyPr wrap="square" lIns="0" tIns="0" rIns="0" bIns="0" rtlCol="0" anchor="t">
                <a:spAutoFit/>
              </a:bodyPr>
              <a:lstStyle/>
              <a:p>
                <a:pPr marL="0" lvl="0" indent="0" algn="ctr">
                  <a:lnSpc>
                    <a:spcPts val="3418"/>
                  </a:lnSpc>
                </a:pPr>
                <a:r>
                  <a:rPr lang="en-US" sz="2000" b="1" dirty="0">
                    <a:solidFill>
                      <a:srgbClr val="CFA418"/>
                    </a:solidFill>
                    <a:latin typeface="Open Sans Bold"/>
                    <a:ea typeface="Open Sans Bold"/>
                    <a:cs typeface="Open Sans Bold"/>
                    <a:sym typeface="Open Sans Bold"/>
                  </a:rPr>
                  <a:t>Up to 8 </a:t>
                </a:r>
                <a14:m>
                  <m:oMath xmlns:m="http://schemas.openxmlformats.org/officeDocument/2006/math">
                    <m:r>
                      <a:rPr lang="en-US" sz="2000" b="1" i="1" smtClean="0">
                        <a:solidFill>
                          <a:srgbClr val="CFA418"/>
                        </a:solidFill>
                        <a:latin typeface="Cambria Math" panose="02040503050406030204" pitchFamily="18" charset="0"/>
                        <a:ea typeface="Cambria Math" panose="02040503050406030204" pitchFamily="18" charset="0"/>
                        <a:cs typeface="Open Sans Bold"/>
                        <a:sym typeface="Open Sans Bold"/>
                      </a:rPr>
                      <m:t>𝝈</m:t>
                    </m:r>
                  </m:oMath>
                </a14:m>
                <a:r>
                  <a:rPr lang="en-US" sz="2000" b="1" dirty="0">
                    <a:solidFill>
                      <a:srgbClr val="CFA418"/>
                    </a:solidFill>
                    <a:latin typeface="Open Sans Bold"/>
                    <a:ea typeface="Open Sans Bold"/>
                    <a:cs typeface="Open Sans Bold"/>
                    <a:sym typeface="Open Sans Bold"/>
                  </a:rPr>
                  <a:t> now</a:t>
                </a:r>
                <a:r>
                  <a:rPr lang="en-US" sz="2000" b="1" i="1" dirty="0">
                    <a:solidFill>
                      <a:srgbClr val="CFA418"/>
                    </a:solidFill>
                    <a:latin typeface="Open Sans Bold Italics"/>
                    <a:ea typeface="Open Sans Bold Italics"/>
                    <a:cs typeface="Open Sans Bold Italics"/>
                    <a:sym typeface="Open Sans Bold Italics"/>
                  </a:rPr>
                  <a:t>!</a:t>
                </a:r>
              </a:p>
            </p:txBody>
          </p:sp>
        </mc:Choice>
        <mc:Fallback xmlns="">
          <p:sp>
            <p:nvSpPr>
              <p:cNvPr id="5" name="TextBox 9">
                <a:extLst>
                  <a:ext uri="{FF2B5EF4-FFF2-40B4-BE49-F238E27FC236}">
                    <a16:creationId xmlns:a16="http://schemas.microsoft.com/office/drawing/2014/main" id="{F284597F-1E10-1E9F-C894-CECFD086BD07}"/>
                  </a:ext>
                </a:extLst>
              </p:cNvPr>
              <p:cNvSpPr txBox="1">
                <a:spLocks noRot="1" noChangeAspect="1" noMove="1" noResize="1" noEditPoints="1" noAdjustHandles="1" noChangeArrowheads="1" noChangeShapeType="1" noTextEdit="1"/>
              </p:cNvSpPr>
              <p:nvPr/>
            </p:nvSpPr>
            <p:spPr>
              <a:xfrm>
                <a:off x="8839200" y="1200133"/>
                <a:ext cx="3271727" cy="392800"/>
              </a:xfrm>
              <a:prstGeom prst="rect">
                <a:avLst/>
              </a:prstGeom>
              <a:blipFill>
                <a:blip r:embed="rId7"/>
                <a:stretch>
                  <a:fillRect b="-37500"/>
                </a:stretch>
              </a:blipFill>
            </p:spPr>
            <p:txBody>
              <a:bodyPr/>
              <a:lstStyle/>
              <a:p>
                <a:r>
                  <a:rPr lang="en-US">
                    <a:noFill/>
                  </a:rPr>
                  <a:t> </a:t>
                </a:r>
              </a:p>
            </p:txBody>
          </p:sp>
        </mc:Fallback>
      </mc:AlternateContent>
      <p:sp>
        <p:nvSpPr>
          <p:cNvPr id="8" name="AutoShape 10">
            <a:extLst>
              <a:ext uri="{FF2B5EF4-FFF2-40B4-BE49-F238E27FC236}">
                <a16:creationId xmlns:a16="http://schemas.microsoft.com/office/drawing/2014/main" id="{C4E918C7-94DA-6C3B-3A15-7D2FB95466EE}"/>
              </a:ext>
            </a:extLst>
          </p:cNvPr>
          <p:cNvSpPr/>
          <p:nvPr/>
        </p:nvSpPr>
        <p:spPr>
          <a:xfrm flipV="1">
            <a:off x="10820400" y="1734514"/>
            <a:ext cx="228600" cy="161128"/>
          </a:xfrm>
          <a:prstGeom prst="line">
            <a:avLst/>
          </a:prstGeom>
          <a:ln w="38100" cap="flat">
            <a:solidFill>
              <a:srgbClr val="CFA418"/>
            </a:solidFill>
            <a:prstDash val="solid"/>
            <a:headEnd type="none" w="sm" len="sm"/>
            <a:tailEnd type="none" w="sm" len="sm"/>
          </a:ln>
        </p:spPr>
        <p:txBody>
          <a:bodyPr/>
          <a:lstStyle/>
          <a:p>
            <a:endParaRPr lang="en-US"/>
          </a:p>
        </p:txBody>
      </p:sp>
      <p:sp>
        <p:nvSpPr>
          <p:cNvPr id="14" name="Slide Number Placeholder 13">
            <a:extLst>
              <a:ext uri="{FF2B5EF4-FFF2-40B4-BE49-F238E27FC236}">
                <a16:creationId xmlns:a16="http://schemas.microsoft.com/office/drawing/2014/main" id="{FEBA4367-FDCF-307A-33E0-3B500BB43672}"/>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4265735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60646" y="1341714"/>
            <a:ext cx="15998654" cy="4403322"/>
          </a:xfrm>
          <a:custGeom>
            <a:avLst/>
            <a:gdLst/>
            <a:ahLst/>
            <a:cxnLst/>
            <a:rect l="l" t="t" r="r" b="b"/>
            <a:pathLst>
              <a:path w="15998654" h="4403322">
                <a:moveTo>
                  <a:pt x="0" y="0"/>
                </a:moveTo>
                <a:lnTo>
                  <a:pt x="15998654" y="0"/>
                </a:lnTo>
                <a:lnTo>
                  <a:pt x="15998654" y="4403321"/>
                </a:lnTo>
                <a:lnTo>
                  <a:pt x="0" y="4403321"/>
                </a:lnTo>
                <a:lnTo>
                  <a:pt x="0" y="0"/>
                </a:lnTo>
                <a:close/>
              </a:path>
            </a:pathLst>
          </a:custGeom>
          <a:blipFill>
            <a:blip r:embed="rId6"/>
            <a:stretch>
              <a:fillRect b="-103148"/>
            </a:stretch>
          </a:blipFill>
        </p:spPr>
        <p:txBody>
          <a:bodyPr/>
          <a:lstStyle/>
          <a:p>
            <a:endParaRPr lang="en-US"/>
          </a:p>
        </p:txBody>
      </p:sp>
      <p:sp>
        <p:nvSpPr>
          <p:cNvPr id="6" name="TextBox 6"/>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Image processing </a:t>
            </a:r>
          </a:p>
        </p:txBody>
      </p:sp>
      <p:sp>
        <p:nvSpPr>
          <p:cNvPr id="7" name="TextBox 7"/>
          <p:cNvSpPr txBox="1"/>
          <p:nvPr/>
        </p:nvSpPr>
        <p:spPr>
          <a:xfrm>
            <a:off x="7277680" y="637881"/>
            <a:ext cx="4355950" cy="658703"/>
          </a:xfrm>
          <a:prstGeom prst="rect">
            <a:avLst/>
          </a:prstGeom>
        </p:spPr>
        <p:txBody>
          <a:bodyPr lIns="0" tIns="0" rIns="0" bIns="0" rtlCol="0" anchor="t">
            <a:spAutoFit/>
          </a:bodyPr>
          <a:lstStyle/>
          <a:p>
            <a:pPr algn="l">
              <a:lnSpc>
                <a:spcPts val="5472"/>
              </a:lnSpc>
            </a:pPr>
            <a:r>
              <a:rPr lang="en-US" sz="3648" b="1" u="sng">
                <a:solidFill>
                  <a:srgbClr val="010333"/>
                </a:solidFill>
                <a:latin typeface="Open Sauce Light Bold"/>
                <a:ea typeface="Open Sauce Light Bold"/>
                <a:cs typeface="Open Sauce Light Bold"/>
                <a:sym typeface="Open Sauce Light Bold"/>
              </a:rPr>
              <a:t>Pipeline process </a:t>
            </a:r>
          </a:p>
        </p:txBody>
      </p:sp>
      <mc:AlternateContent xmlns:mc="http://schemas.openxmlformats.org/markup-compatibility/2006" xmlns:a14="http://schemas.microsoft.com/office/drawing/2010/main">
        <mc:Choice Requires="a14">
          <p:sp>
            <p:nvSpPr>
              <p:cNvPr id="5" name="TextBox 9">
                <a:extLst>
                  <a:ext uri="{FF2B5EF4-FFF2-40B4-BE49-F238E27FC236}">
                    <a16:creationId xmlns:a16="http://schemas.microsoft.com/office/drawing/2014/main" id="{A4F461B9-3A82-2E65-9B2C-DB13DFC4A151}"/>
                  </a:ext>
                </a:extLst>
              </p:cNvPr>
              <p:cNvSpPr txBox="1"/>
              <p:nvPr/>
            </p:nvSpPr>
            <p:spPr>
              <a:xfrm>
                <a:off x="8839200" y="1200133"/>
                <a:ext cx="3271727" cy="392800"/>
              </a:xfrm>
              <a:prstGeom prst="rect">
                <a:avLst/>
              </a:prstGeom>
            </p:spPr>
            <p:txBody>
              <a:bodyPr wrap="square" lIns="0" tIns="0" rIns="0" bIns="0" rtlCol="0" anchor="t">
                <a:spAutoFit/>
              </a:bodyPr>
              <a:lstStyle/>
              <a:p>
                <a:pPr marL="0" lvl="0" indent="0" algn="ctr">
                  <a:lnSpc>
                    <a:spcPts val="3418"/>
                  </a:lnSpc>
                </a:pPr>
                <a:r>
                  <a:rPr lang="en-US" sz="2000" b="1" dirty="0">
                    <a:solidFill>
                      <a:srgbClr val="CFA418"/>
                    </a:solidFill>
                    <a:latin typeface="Open Sans Bold"/>
                    <a:ea typeface="Open Sans Bold"/>
                    <a:cs typeface="Open Sans Bold"/>
                    <a:sym typeface="Open Sans Bold"/>
                  </a:rPr>
                  <a:t>Up to 8 </a:t>
                </a:r>
                <a14:m>
                  <m:oMath xmlns:m="http://schemas.openxmlformats.org/officeDocument/2006/math">
                    <m:r>
                      <a:rPr lang="en-US" sz="2000" b="1" i="1" smtClean="0">
                        <a:solidFill>
                          <a:srgbClr val="CFA418"/>
                        </a:solidFill>
                        <a:latin typeface="Cambria Math" panose="02040503050406030204" pitchFamily="18" charset="0"/>
                        <a:ea typeface="Cambria Math" panose="02040503050406030204" pitchFamily="18" charset="0"/>
                        <a:cs typeface="Open Sans Bold"/>
                        <a:sym typeface="Open Sans Bold"/>
                      </a:rPr>
                      <m:t>𝝈</m:t>
                    </m:r>
                  </m:oMath>
                </a14:m>
                <a:r>
                  <a:rPr lang="en-US" sz="2000" b="1" dirty="0">
                    <a:solidFill>
                      <a:srgbClr val="CFA418"/>
                    </a:solidFill>
                    <a:latin typeface="Open Sans Bold"/>
                    <a:ea typeface="Open Sans Bold"/>
                    <a:cs typeface="Open Sans Bold"/>
                    <a:sym typeface="Open Sans Bold"/>
                  </a:rPr>
                  <a:t> now</a:t>
                </a:r>
                <a:r>
                  <a:rPr lang="en-US" sz="2000" b="1" i="1" dirty="0">
                    <a:solidFill>
                      <a:srgbClr val="CFA418"/>
                    </a:solidFill>
                    <a:latin typeface="Open Sans Bold Italics"/>
                    <a:ea typeface="Open Sans Bold Italics"/>
                    <a:cs typeface="Open Sans Bold Italics"/>
                    <a:sym typeface="Open Sans Bold Italics"/>
                  </a:rPr>
                  <a:t>!</a:t>
                </a:r>
              </a:p>
            </p:txBody>
          </p:sp>
        </mc:Choice>
        <mc:Fallback xmlns="">
          <p:sp>
            <p:nvSpPr>
              <p:cNvPr id="5" name="TextBox 9">
                <a:extLst>
                  <a:ext uri="{FF2B5EF4-FFF2-40B4-BE49-F238E27FC236}">
                    <a16:creationId xmlns:a16="http://schemas.microsoft.com/office/drawing/2014/main" id="{A4F461B9-3A82-2E65-9B2C-DB13DFC4A151}"/>
                  </a:ext>
                </a:extLst>
              </p:cNvPr>
              <p:cNvSpPr txBox="1">
                <a:spLocks noRot="1" noChangeAspect="1" noMove="1" noResize="1" noEditPoints="1" noAdjustHandles="1" noChangeArrowheads="1" noChangeShapeType="1" noTextEdit="1"/>
              </p:cNvSpPr>
              <p:nvPr/>
            </p:nvSpPr>
            <p:spPr>
              <a:xfrm>
                <a:off x="8839200" y="1200133"/>
                <a:ext cx="3271727" cy="392800"/>
              </a:xfrm>
              <a:prstGeom prst="rect">
                <a:avLst/>
              </a:prstGeom>
              <a:blipFill>
                <a:blip r:embed="rId7"/>
                <a:stretch>
                  <a:fillRect b="-37500"/>
                </a:stretch>
              </a:blipFill>
            </p:spPr>
            <p:txBody>
              <a:bodyPr/>
              <a:lstStyle/>
              <a:p>
                <a:r>
                  <a:rPr lang="en-US">
                    <a:noFill/>
                  </a:rPr>
                  <a:t> </a:t>
                </a:r>
              </a:p>
            </p:txBody>
          </p:sp>
        </mc:Fallback>
      </mc:AlternateContent>
      <p:sp>
        <p:nvSpPr>
          <p:cNvPr id="8" name="AutoShape 10">
            <a:extLst>
              <a:ext uri="{FF2B5EF4-FFF2-40B4-BE49-F238E27FC236}">
                <a16:creationId xmlns:a16="http://schemas.microsoft.com/office/drawing/2014/main" id="{61D67AC7-4ED6-ACD2-55DF-93CA70880B2B}"/>
              </a:ext>
            </a:extLst>
          </p:cNvPr>
          <p:cNvSpPr/>
          <p:nvPr/>
        </p:nvSpPr>
        <p:spPr>
          <a:xfrm flipV="1">
            <a:off x="10820400" y="1734514"/>
            <a:ext cx="228600" cy="161128"/>
          </a:xfrm>
          <a:prstGeom prst="line">
            <a:avLst/>
          </a:prstGeom>
          <a:ln w="38100" cap="flat">
            <a:solidFill>
              <a:srgbClr val="CFA418"/>
            </a:solidFill>
            <a:prstDash val="solid"/>
            <a:headEnd type="none" w="sm" len="sm"/>
            <a:tailEnd type="none" w="sm" len="sm"/>
          </a:ln>
        </p:spPr>
        <p:txBody>
          <a:bodyPr/>
          <a:lstStyle/>
          <a:p>
            <a:endParaRPr lang="en-US"/>
          </a:p>
        </p:txBody>
      </p:sp>
      <p:sp>
        <p:nvSpPr>
          <p:cNvPr id="14" name="Slide Number Placeholder 13">
            <a:extLst>
              <a:ext uri="{FF2B5EF4-FFF2-40B4-BE49-F238E27FC236}">
                <a16:creationId xmlns:a16="http://schemas.microsoft.com/office/drawing/2014/main" id="{10729D01-CF24-5DDA-6289-EC441B10AA4D}"/>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3606187" y="9163381"/>
            <a:ext cx="2963449" cy="421485"/>
          </a:xfrm>
          <a:prstGeom prst="rect">
            <a:avLst/>
          </a:prstGeom>
        </p:spPr>
        <p:txBody>
          <a:bodyPr lIns="0" tIns="0" rIns="0" bIns="0" rtlCol="0" anchor="t">
            <a:spAutoFit/>
          </a:bodyPr>
          <a:lstStyle/>
          <a:p>
            <a:pPr algn="ctr">
              <a:lnSpc>
                <a:spcPts val="3515"/>
              </a:lnSpc>
              <a:spcBef>
                <a:spcPct val="0"/>
              </a:spcBef>
            </a:pPr>
            <a:r>
              <a:rPr lang="en-US" sz="2343">
                <a:solidFill>
                  <a:srgbClr val="000000"/>
                </a:solidFill>
                <a:latin typeface="Open Sauce Light"/>
                <a:ea typeface="Open Sauce Light"/>
                <a:cs typeface="Open Sauce Light"/>
                <a:sym typeface="Open Sauce Light"/>
              </a:rPr>
              <a:t>De Ruiter et al.(2023)</a:t>
            </a:r>
          </a:p>
        </p:txBody>
      </p:sp>
      <p:sp>
        <p:nvSpPr>
          <p:cNvPr id="5" name="Freeform 5"/>
          <p:cNvSpPr/>
          <p:nvPr/>
        </p:nvSpPr>
        <p:spPr>
          <a:xfrm>
            <a:off x="1260646" y="1341714"/>
            <a:ext cx="15998654" cy="8945286"/>
          </a:xfrm>
          <a:custGeom>
            <a:avLst/>
            <a:gdLst/>
            <a:ahLst/>
            <a:cxnLst/>
            <a:rect l="l" t="t" r="r" b="b"/>
            <a:pathLst>
              <a:path w="15998654" h="8945286">
                <a:moveTo>
                  <a:pt x="0" y="0"/>
                </a:moveTo>
                <a:lnTo>
                  <a:pt x="15998654" y="0"/>
                </a:lnTo>
                <a:lnTo>
                  <a:pt x="15998654" y="8945286"/>
                </a:lnTo>
                <a:lnTo>
                  <a:pt x="0" y="8945286"/>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12651666" y="6741616"/>
            <a:ext cx="4226263" cy="1877595"/>
            <a:chOff x="0" y="0"/>
            <a:chExt cx="1113090" cy="494511"/>
          </a:xfrm>
        </p:grpSpPr>
        <p:sp>
          <p:nvSpPr>
            <p:cNvPr id="7" name="Freeform 7"/>
            <p:cNvSpPr/>
            <p:nvPr/>
          </p:nvSpPr>
          <p:spPr>
            <a:xfrm>
              <a:off x="0" y="0"/>
              <a:ext cx="1113090" cy="494511"/>
            </a:xfrm>
            <a:custGeom>
              <a:avLst/>
              <a:gdLst/>
              <a:ahLst/>
              <a:cxnLst/>
              <a:rect l="l" t="t" r="r" b="b"/>
              <a:pathLst>
                <a:path w="1113090" h="494511">
                  <a:moveTo>
                    <a:pt x="0" y="0"/>
                  </a:moveTo>
                  <a:lnTo>
                    <a:pt x="1113090" y="0"/>
                  </a:lnTo>
                  <a:lnTo>
                    <a:pt x="1113090" y="494511"/>
                  </a:lnTo>
                  <a:lnTo>
                    <a:pt x="0" y="494511"/>
                  </a:lnTo>
                  <a:close/>
                </a:path>
              </a:pathLst>
            </a:custGeom>
            <a:solidFill>
              <a:srgbClr val="FFFFFF"/>
            </a:solidFill>
          </p:spPr>
          <p:txBody>
            <a:bodyPr/>
            <a:lstStyle/>
            <a:p>
              <a:endParaRPr lang="en-US"/>
            </a:p>
          </p:txBody>
        </p:sp>
        <p:sp>
          <p:nvSpPr>
            <p:cNvPr id="8" name="TextBox 8"/>
            <p:cNvSpPr txBox="1"/>
            <p:nvPr/>
          </p:nvSpPr>
          <p:spPr>
            <a:xfrm>
              <a:off x="0" y="-209550"/>
              <a:ext cx="1113090" cy="704061"/>
            </a:xfrm>
            <a:prstGeom prst="rect">
              <a:avLst/>
            </a:prstGeom>
          </p:spPr>
          <p:txBody>
            <a:bodyPr lIns="50800" tIns="50800" rIns="50800" bIns="50800" rtlCol="0" anchor="ctr"/>
            <a:lstStyle/>
            <a:p>
              <a:pPr algn="ctr">
                <a:lnSpc>
                  <a:spcPts val="3963"/>
                </a:lnSpc>
              </a:pPr>
              <a:endParaRPr/>
            </a:p>
          </p:txBody>
        </p:sp>
      </p:grpSp>
      <p:sp>
        <p:nvSpPr>
          <p:cNvPr id="10" name="TextBox 10"/>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Image processing </a:t>
            </a:r>
          </a:p>
        </p:txBody>
      </p:sp>
      <p:sp>
        <p:nvSpPr>
          <p:cNvPr id="12" name="TextBox 12"/>
          <p:cNvSpPr txBox="1"/>
          <p:nvPr/>
        </p:nvSpPr>
        <p:spPr>
          <a:xfrm>
            <a:off x="7277680" y="637881"/>
            <a:ext cx="4355950" cy="658703"/>
          </a:xfrm>
          <a:prstGeom prst="rect">
            <a:avLst/>
          </a:prstGeom>
        </p:spPr>
        <p:txBody>
          <a:bodyPr lIns="0" tIns="0" rIns="0" bIns="0" rtlCol="0" anchor="t">
            <a:spAutoFit/>
          </a:bodyPr>
          <a:lstStyle/>
          <a:p>
            <a:pPr algn="l">
              <a:lnSpc>
                <a:spcPts val="5472"/>
              </a:lnSpc>
            </a:pPr>
            <a:r>
              <a:rPr lang="en-US" sz="3648" b="1" u="sng">
                <a:solidFill>
                  <a:srgbClr val="010333"/>
                </a:solidFill>
                <a:latin typeface="Open Sauce Light Bold"/>
                <a:ea typeface="Open Sauce Light Bold"/>
                <a:cs typeface="Open Sauce Light Bold"/>
                <a:sym typeface="Open Sauce Light Bold"/>
              </a:rPr>
              <a:t>Pipeline process </a:t>
            </a:r>
          </a:p>
        </p:txBody>
      </p:sp>
      <mc:AlternateContent xmlns:mc="http://schemas.openxmlformats.org/markup-compatibility/2006" xmlns:a14="http://schemas.microsoft.com/office/drawing/2010/main">
        <mc:Choice Requires="a14">
          <p:sp>
            <p:nvSpPr>
              <p:cNvPr id="9" name="TextBox 9">
                <a:extLst>
                  <a:ext uri="{FF2B5EF4-FFF2-40B4-BE49-F238E27FC236}">
                    <a16:creationId xmlns:a16="http://schemas.microsoft.com/office/drawing/2014/main" id="{B0A1E526-0D82-C863-BE1A-9D4A7B03C979}"/>
                  </a:ext>
                </a:extLst>
              </p:cNvPr>
              <p:cNvSpPr txBox="1"/>
              <p:nvPr/>
            </p:nvSpPr>
            <p:spPr>
              <a:xfrm>
                <a:off x="8839200" y="1200133"/>
                <a:ext cx="3271727" cy="392800"/>
              </a:xfrm>
              <a:prstGeom prst="rect">
                <a:avLst/>
              </a:prstGeom>
            </p:spPr>
            <p:txBody>
              <a:bodyPr wrap="square" lIns="0" tIns="0" rIns="0" bIns="0" rtlCol="0" anchor="t">
                <a:spAutoFit/>
              </a:bodyPr>
              <a:lstStyle/>
              <a:p>
                <a:pPr marL="0" lvl="0" indent="0" algn="ctr">
                  <a:lnSpc>
                    <a:spcPts val="3418"/>
                  </a:lnSpc>
                </a:pPr>
                <a:r>
                  <a:rPr lang="en-US" sz="2000" b="1" dirty="0">
                    <a:solidFill>
                      <a:srgbClr val="CFA418"/>
                    </a:solidFill>
                    <a:latin typeface="Open Sans Bold"/>
                    <a:ea typeface="Open Sans Bold"/>
                    <a:cs typeface="Open Sans Bold"/>
                    <a:sym typeface="Open Sans Bold"/>
                  </a:rPr>
                  <a:t>Up to 8 </a:t>
                </a:r>
                <a14:m>
                  <m:oMath xmlns:m="http://schemas.openxmlformats.org/officeDocument/2006/math">
                    <m:r>
                      <a:rPr lang="en-US" sz="2000" b="1" i="1" smtClean="0">
                        <a:solidFill>
                          <a:srgbClr val="CFA418"/>
                        </a:solidFill>
                        <a:latin typeface="Cambria Math" panose="02040503050406030204" pitchFamily="18" charset="0"/>
                        <a:ea typeface="Cambria Math" panose="02040503050406030204" pitchFamily="18" charset="0"/>
                        <a:cs typeface="Open Sans Bold"/>
                        <a:sym typeface="Open Sans Bold"/>
                      </a:rPr>
                      <m:t>𝝈</m:t>
                    </m:r>
                  </m:oMath>
                </a14:m>
                <a:r>
                  <a:rPr lang="en-US" sz="2000" b="1" dirty="0">
                    <a:solidFill>
                      <a:srgbClr val="CFA418"/>
                    </a:solidFill>
                    <a:latin typeface="Open Sans Bold"/>
                    <a:ea typeface="Open Sans Bold"/>
                    <a:cs typeface="Open Sans Bold"/>
                    <a:sym typeface="Open Sans Bold"/>
                  </a:rPr>
                  <a:t> now</a:t>
                </a:r>
                <a:r>
                  <a:rPr lang="en-US" sz="2000" b="1" i="1" dirty="0">
                    <a:solidFill>
                      <a:srgbClr val="CFA418"/>
                    </a:solidFill>
                    <a:latin typeface="Open Sans Bold Italics"/>
                    <a:ea typeface="Open Sans Bold Italics"/>
                    <a:cs typeface="Open Sans Bold Italics"/>
                    <a:sym typeface="Open Sans Bold Italics"/>
                  </a:rPr>
                  <a:t>!</a:t>
                </a:r>
              </a:p>
            </p:txBody>
          </p:sp>
        </mc:Choice>
        <mc:Fallback xmlns="">
          <p:sp>
            <p:nvSpPr>
              <p:cNvPr id="9" name="TextBox 9">
                <a:extLst>
                  <a:ext uri="{FF2B5EF4-FFF2-40B4-BE49-F238E27FC236}">
                    <a16:creationId xmlns:a16="http://schemas.microsoft.com/office/drawing/2014/main" id="{B0A1E526-0D82-C863-BE1A-9D4A7B03C979}"/>
                  </a:ext>
                </a:extLst>
              </p:cNvPr>
              <p:cNvSpPr txBox="1">
                <a:spLocks noRot="1" noChangeAspect="1" noMove="1" noResize="1" noEditPoints="1" noAdjustHandles="1" noChangeArrowheads="1" noChangeShapeType="1" noTextEdit="1"/>
              </p:cNvSpPr>
              <p:nvPr/>
            </p:nvSpPr>
            <p:spPr>
              <a:xfrm>
                <a:off x="8839200" y="1200133"/>
                <a:ext cx="3271727" cy="392800"/>
              </a:xfrm>
              <a:prstGeom prst="rect">
                <a:avLst/>
              </a:prstGeom>
              <a:blipFill>
                <a:blip r:embed="rId7"/>
                <a:stretch>
                  <a:fillRect b="-37500"/>
                </a:stretch>
              </a:blipFill>
            </p:spPr>
            <p:txBody>
              <a:bodyPr/>
              <a:lstStyle/>
              <a:p>
                <a:r>
                  <a:rPr lang="en-US">
                    <a:noFill/>
                  </a:rPr>
                  <a:t> </a:t>
                </a:r>
              </a:p>
            </p:txBody>
          </p:sp>
        </mc:Fallback>
      </mc:AlternateContent>
      <p:sp>
        <p:nvSpPr>
          <p:cNvPr id="11" name="AutoShape 10">
            <a:extLst>
              <a:ext uri="{FF2B5EF4-FFF2-40B4-BE49-F238E27FC236}">
                <a16:creationId xmlns:a16="http://schemas.microsoft.com/office/drawing/2014/main" id="{B4C8E32E-FA54-D54B-F988-A9A628E33705}"/>
              </a:ext>
            </a:extLst>
          </p:cNvPr>
          <p:cNvSpPr/>
          <p:nvPr/>
        </p:nvSpPr>
        <p:spPr>
          <a:xfrm flipV="1">
            <a:off x="10820400" y="1734514"/>
            <a:ext cx="228600" cy="161128"/>
          </a:xfrm>
          <a:prstGeom prst="line">
            <a:avLst/>
          </a:prstGeom>
          <a:ln w="38100" cap="flat">
            <a:solidFill>
              <a:srgbClr val="CFA418"/>
            </a:solidFill>
            <a:prstDash val="solid"/>
            <a:headEnd type="none" w="sm" len="sm"/>
            <a:tailEnd type="none" w="sm" len="sm"/>
          </a:ln>
        </p:spPr>
        <p:txBody>
          <a:bodyPr/>
          <a:lstStyle/>
          <a:p>
            <a:endParaRPr lang="en-US"/>
          </a:p>
        </p:txBody>
      </p:sp>
      <p:sp>
        <p:nvSpPr>
          <p:cNvPr id="14" name="TextBox 8">
            <a:extLst>
              <a:ext uri="{FF2B5EF4-FFF2-40B4-BE49-F238E27FC236}">
                <a16:creationId xmlns:a16="http://schemas.microsoft.com/office/drawing/2014/main" id="{4FF6C3AD-D866-8BC6-4DF2-7822A93CFE79}"/>
              </a:ext>
            </a:extLst>
          </p:cNvPr>
          <p:cNvSpPr txBox="1"/>
          <p:nvPr/>
        </p:nvSpPr>
        <p:spPr>
          <a:xfrm>
            <a:off x="12743276" y="8930074"/>
            <a:ext cx="3334924" cy="421485"/>
          </a:xfrm>
          <a:prstGeom prst="rect">
            <a:avLst/>
          </a:prstGeom>
        </p:spPr>
        <p:txBody>
          <a:bodyPr wrap="square" lIns="0" tIns="0" rIns="0" bIns="0" rtlCol="0" anchor="t">
            <a:spAutoFit/>
          </a:bodyPr>
          <a:lstStyle/>
          <a:p>
            <a:pPr algn="ctr">
              <a:lnSpc>
                <a:spcPts val="3515"/>
              </a:lnSpc>
              <a:spcBef>
                <a:spcPct val="0"/>
              </a:spcBef>
            </a:pPr>
            <a:r>
              <a:rPr lang="en-US" sz="2343" dirty="0">
                <a:solidFill>
                  <a:srgbClr val="000000"/>
                </a:solidFill>
                <a:latin typeface="Open Sauce Light"/>
                <a:ea typeface="Open Sauce Light"/>
                <a:cs typeface="Open Sauce Light"/>
                <a:sym typeface="Open Sauce Light"/>
              </a:rPr>
              <a:t>De Ruiter et al.(2023)</a:t>
            </a:r>
          </a:p>
        </p:txBody>
      </p:sp>
      <p:sp>
        <p:nvSpPr>
          <p:cNvPr id="19" name="Slide Number Placeholder 18">
            <a:extLst>
              <a:ext uri="{FF2B5EF4-FFF2-40B4-BE49-F238E27FC236}">
                <a16:creationId xmlns:a16="http://schemas.microsoft.com/office/drawing/2014/main" id="{8081E173-98AE-799E-051E-5E07462AD250}"/>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683BE-FE5D-21C2-3068-ADB7A2A11F17}"/>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7DF0CF93-2A9F-E5CC-D455-7A3146ED2BB1}"/>
              </a:ext>
            </a:extLst>
          </p:cNvPr>
          <p:cNvSpPr/>
          <p:nvPr/>
        </p:nvSpPr>
        <p:spPr>
          <a:xfrm>
            <a:off x="6134143" y="495300"/>
            <a:ext cx="5600657" cy="914400"/>
          </a:xfrm>
          <a:prstGeom prst="roundRect">
            <a:avLst/>
          </a:prstGeom>
          <a: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ysClr val="windowText" lastClr="000000"/>
                </a:solidFill>
              </a:rPr>
              <a:t>Radio transients' detection with LOFAR</a:t>
            </a:r>
          </a:p>
        </p:txBody>
      </p:sp>
      <p:sp>
        <p:nvSpPr>
          <p:cNvPr id="45" name="Rounded Rectangle 44">
            <a:extLst>
              <a:ext uri="{FF2B5EF4-FFF2-40B4-BE49-F238E27FC236}">
                <a16:creationId xmlns:a16="http://schemas.microsoft.com/office/drawing/2014/main" id="{85800D3C-7910-BD41-7901-0103ED045B8C}"/>
              </a:ext>
            </a:extLst>
          </p:cNvPr>
          <p:cNvSpPr/>
          <p:nvPr/>
        </p:nvSpPr>
        <p:spPr>
          <a:xfrm>
            <a:off x="204077" y="2318502"/>
            <a:ext cx="3721359" cy="914400"/>
          </a:xfrm>
          <a:prstGeom prst="roundRect">
            <a:avLst/>
          </a:prstGeom>
          <a:blipFill>
            <a:blip r:embed="rId5">
              <a:alphaModFix/>
              <a:extLst>
                <a:ext uri="{BEBA8EAE-BF5A-486C-A8C5-ECC9F3942E4B}">
                  <a14:imgProps xmlns:a14="http://schemas.microsoft.com/office/drawing/2010/main">
                    <a14:imgLayer r:embed="rId6">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t>Large collecting area</a:t>
            </a:r>
          </a:p>
        </p:txBody>
      </p:sp>
      <p:sp>
        <p:nvSpPr>
          <p:cNvPr id="54" name="TextBox 53">
            <a:extLst>
              <a:ext uri="{FF2B5EF4-FFF2-40B4-BE49-F238E27FC236}">
                <a16:creationId xmlns:a16="http://schemas.microsoft.com/office/drawing/2014/main" id="{DE1C4019-10FF-3E0E-A1C2-E96DFA08710B}"/>
              </a:ext>
            </a:extLst>
          </p:cNvPr>
          <p:cNvSpPr txBox="1"/>
          <p:nvPr/>
        </p:nvSpPr>
        <p:spPr>
          <a:xfrm>
            <a:off x="403917" y="7085350"/>
            <a:ext cx="4345265" cy="1569660"/>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Wide field of view</a:t>
            </a:r>
          </a:p>
          <a:p>
            <a:pPr marL="342900" indent="-342900">
              <a:buFont typeface="Arial" panose="020B0604020202020204" pitchFamily="34" charset="0"/>
              <a:buChar char="•"/>
            </a:pPr>
            <a:r>
              <a:rPr lang="en-US" sz="2400" b="1" dirty="0"/>
              <a:t>Fast imaging correlation</a:t>
            </a:r>
          </a:p>
          <a:p>
            <a:pPr marL="342900" indent="-342900">
              <a:buFont typeface="Arial" panose="020B0604020202020204" pitchFamily="34" charset="0"/>
              <a:buChar char="•"/>
            </a:pPr>
            <a:r>
              <a:rPr lang="en-US" sz="2400" b="1" dirty="0"/>
              <a:t>Handle Ionospheric variability</a:t>
            </a:r>
          </a:p>
        </p:txBody>
      </p:sp>
      <p:pic>
        <p:nvPicPr>
          <p:cNvPr id="12" name="Picture 11" descr="LOFAR array configuration - ASTRON Science">
            <a:extLst>
              <a:ext uri="{FF2B5EF4-FFF2-40B4-BE49-F238E27FC236}">
                <a16:creationId xmlns:a16="http://schemas.microsoft.com/office/drawing/2014/main" id="{E342A80B-754D-116F-1EB4-E437FB8005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357" y="4042799"/>
            <a:ext cx="4744947" cy="3157546"/>
          </a:xfrm>
          <a:prstGeom prst="rect">
            <a:avLst/>
          </a:prstGeom>
          <a:noFill/>
          <a:ln>
            <a:noFill/>
          </a:ln>
          <a:effectLst>
            <a:softEdge rad="0"/>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5BDB972-03A6-6584-5879-A9C40F285BED}"/>
              </a:ext>
            </a:extLst>
          </p:cNvPr>
          <p:cNvSpPr txBox="1"/>
          <p:nvPr/>
        </p:nvSpPr>
        <p:spPr>
          <a:xfrm>
            <a:off x="204077" y="3543178"/>
            <a:ext cx="3377323" cy="369332"/>
          </a:xfrm>
          <a:prstGeom prst="rect">
            <a:avLst/>
          </a:prstGeom>
          <a:noFill/>
        </p:spPr>
        <p:txBody>
          <a:bodyPr wrap="square">
            <a:spAutoFit/>
          </a:bodyPr>
          <a:lstStyle/>
          <a:p>
            <a:r>
              <a:rPr lang="en-US" dirty="0">
                <a:solidFill>
                  <a:schemeClr val="bg1">
                    <a:lumMod val="65000"/>
                  </a:schemeClr>
                </a:solidFill>
              </a:rPr>
              <a:t>Image: ASTRON</a:t>
            </a:r>
          </a:p>
        </p:txBody>
      </p:sp>
      <p:cxnSp>
        <p:nvCxnSpPr>
          <p:cNvPr id="20" name="Elbow Connector 19">
            <a:extLst>
              <a:ext uri="{FF2B5EF4-FFF2-40B4-BE49-F238E27FC236}">
                <a16:creationId xmlns:a16="http://schemas.microsoft.com/office/drawing/2014/main" id="{5D507A76-FFBD-D47D-5F65-216156DFAD83}"/>
              </a:ext>
            </a:extLst>
          </p:cNvPr>
          <p:cNvCxnSpPr>
            <a:cxnSpLocks/>
            <a:stCxn id="2" idx="1"/>
            <a:endCxn id="45" idx="0"/>
          </p:cNvCxnSpPr>
          <p:nvPr/>
        </p:nvCxnSpPr>
        <p:spPr>
          <a:xfrm rot="10800000" flipV="1">
            <a:off x="2064757" y="952500"/>
            <a:ext cx="4069386" cy="1366002"/>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Slide Number Placeholder 24">
            <a:extLst>
              <a:ext uri="{FF2B5EF4-FFF2-40B4-BE49-F238E27FC236}">
                <a16:creationId xmlns:a16="http://schemas.microsoft.com/office/drawing/2014/main" id="{9F6BB2A3-43BE-A16F-84B6-1806AEE7BB2A}"/>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481908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30440" y="1233488"/>
            <a:ext cx="13132105" cy="6493722"/>
          </a:xfrm>
          <a:custGeom>
            <a:avLst/>
            <a:gdLst/>
            <a:ahLst/>
            <a:cxnLst/>
            <a:rect l="l" t="t" r="r" b="b"/>
            <a:pathLst>
              <a:path w="13132105" h="6493722">
                <a:moveTo>
                  <a:pt x="0" y="0"/>
                </a:moveTo>
                <a:lnTo>
                  <a:pt x="13132105" y="0"/>
                </a:lnTo>
                <a:lnTo>
                  <a:pt x="13132105" y="6493722"/>
                </a:lnTo>
                <a:lnTo>
                  <a:pt x="0" y="6493722"/>
                </a:lnTo>
                <a:lnTo>
                  <a:pt x="0" y="0"/>
                </a:lnTo>
                <a:close/>
              </a:path>
            </a:pathLst>
          </a:custGeom>
          <a:blipFill>
            <a:blip r:embed="rId6"/>
            <a:stretch>
              <a:fillRect/>
            </a:stretch>
          </a:blipFill>
        </p:spPr>
        <p:txBody>
          <a:bodyPr/>
          <a:lstStyle/>
          <a:p>
            <a:endParaRPr lang="en-US"/>
          </a:p>
        </p:txBody>
      </p:sp>
      <p:sp>
        <p:nvSpPr>
          <p:cNvPr id="5" name="Freeform 5"/>
          <p:cNvSpPr/>
          <p:nvPr/>
        </p:nvSpPr>
        <p:spPr>
          <a:xfrm>
            <a:off x="1174250" y="7727210"/>
            <a:ext cx="13209153" cy="1531090"/>
          </a:xfrm>
          <a:custGeom>
            <a:avLst/>
            <a:gdLst/>
            <a:ahLst/>
            <a:cxnLst/>
            <a:rect l="l" t="t" r="r" b="b"/>
            <a:pathLst>
              <a:path w="13209153" h="1531090">
                <a:moveTo>
                  <a:pt x="0" y="0"/>
                </a:moveTo>
                <a:lnTo>
                  <a:pt x="13209153" y="0"/>
                </a:lnTo>
                <a:lnTo>
                  <a:pt x="13209153" y="1531090"/>
                </a:lnTo>
                <a:lnTo>
                  <a:pt x="0" y="1531090"/>
                </a:lnTo>
                <a:lnTo>
                  <a:pt x="0" y="0"/>
                </a:lnTo>
                <a:close/>
              </a:path>
            </a:pathLst>
          </a:custGeom>
          <a:blipFill>
            <a:blip r:embed="rId7"/>
            <a:stretch>
              <a:fillRect b="-50926"/>
            </a:stretch>
          </a:blipFill>
        </p:spPr>
        <p:txBody>
          <a:bodyPr/>
          <a:lstStyle/>
          <a:p>
            <a:endParaRPr lang="en-US"/>
          </a:p>
        </p:txBody>
      </p:sp>
      <p:sp>
        <p:nvSpPr>
          <p:cNvPr id="6" name="Freeform 6"/>
          <p:cNvSpPr/>
          <p:nvPr/>
        </p:nvSpPr>
        <p:spPr>
          <a:xfrm>
            <a:off x="15078673" y="1233488"/>
            <a:ext cx="2777902" cy="2496595"/>
          </a:xfrm>
          <a:custGeom>
            <a:avLst/>
            <a:gdLst/>
            <a:ahLst/>
            <a:cxnLst/>
            <a:rect l="l" t="t" r="r" b="b"/>
            <a:pathLst>
              <a:path w="2777902" h="2496595">
                <a:moveTo>
                  <a:pt x="0" y="0"/>
                </a:moveTo>
                <a:lnTo>
                  <a:pt x="2777902" y="0"/>
                </a:lnTo>
                <a:lnTo>
                  <a:pt x="2777902" y="2496596"/>
                </a:lnTo>
                <a:lnTo>
                  <a:pt x="0" y="2496596"/>
                </a:lnTo>
                <a:lnTo>
                  <a:pt x="0" y="0"/>
                </a:lnTo>
                <a:close/>
              </a:path>
            </a:pathLst>
          </a:custGeom>
          <a:blipFill>
            <a:blip r:embed="rId8"/>
            <a:stretch>
              <a:fillRect/>
            </a:stretch>
          </a:blipFill>
        </p:spPr>
        <p:txBody>
          <a:bodyPr/>
          <a:lstStyle/>
          <a:p>
            <a:endParaRPr lang="en-US"/>
          </a:p>
        </p:txBody>
      </p:sp>
      <p:sp>
        <p:nvSpPr>
          <p:cNvPr id="7" name="Freeform 7"/>
          <p:cNvSpPr/>
          <p:nvPr/>
        </p:nvSpPr>
        <p:spPr>
          <a:xfrm>
            <a:off x="15193492" y="4221284"/>
            <a:ext cx="2663083" cy="1844432"/>
          </a:xfrm>
          <a:custGeom>
            <a:avLst/>
            <a:gdLst/>
            <a:ahLst/>
            <a:cxnLst/>
            <a:rect l="l" t="t" r="r" b="b"/>
            <a:pathLst>
              <a:path w="2663083" h="1844432">
                <a:moveTo>
                  <a:pt x="0" y="0"/>
                </a:moveTo>
                <a:lnTo>
                  <a:pt x="2663083" y="0"/>
                </a:lnTo>
                <a:lnTo>
                  <a:pt x="2663083" y="1844432"/>
                </a:lnTo>
                <a:lnTo>
                  <a:pt x="0" y="1844432"/>
                </a:lnTo>
                <a:lnTo>
                  <a:pt x="0" y="0"/>
                </a:lnTo>
                <a:close/>
              </a:path>
            </a:pathLst>
          </a:custGeom>
          <a:blipFill>
            <a:blip r:embed="rId9"/>
            <a:stretch>
              <a:fillRect/>
            </a:stretch>
          </a:blipFill>
        </p:spPr>
        <p:txBody>
          <a:bodyPr/>
          <a:lstStyle/>
          <a:p>
            <a:endParaRPr lang="en-US"/>
          </a:p>
        </p:txBody>
      </p:sp>
      <p:sp>
        <p:nvSpPr>
          <p:cNvPr id="8" name="Freeform 8"/>
          <p:cNvSpPr/>
          <p:nvPr/>
        </p:nvSpPr>
        <p:spPr>
          <a:xfrm>
            <a:off x="14777703" y="6401680"/>
            <a:ext cx="3584699" cy="2091075"/>
          </a:xfrm>
          <a:custGeom>
            <a:avLst/>
            <a:gdLst/>
            <a:ahLst/>
            <a:cxnLst/>
            <a:rect l="l" t="t" r="r" b="b"/>
            <a:pathLst>
              <a:path w="3584699" h="2091075">
                <a:moveTo>
                  <a:pt x="0" y="0"/>
                </a:moveTo>
                <a:lnTo>
                  <a:pt x="3584699" y="0"/>
                </a:lnTo>
                <a:lnTo>
                  <a:pt x="3584699" y="2091075"/>
                </a:lnTo>
                <a:lnTo>
                  <a:pt x="0" y="2091075"/>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555606" y="167081"/>
            <a:ext cx="11110658" cy="878651"/>
          </a:xfrm>
          <a:prstGeom prst="rect">
            <a:avLst/>
          </a:prstGeom>
        </p:spPr>
        <p:txBody>
          <a:bodyPr lIns="0" tIns="0" rIns="0" bIns="0" rtlCol="0" anchor="t">
            <a:spAutoFit/>
          </a:bodyPr>
          <a:lstStyle/>
          <a:p>
            <a:pPr marL="0" lvl="0" indent="0" algn="ctr">
              <a:lnSpc>
                <a:spcPts val="3437"/>
              </a:lnSpc>
            </a:pPr>
            <a:r>
              <a:rPr lang="en-US" sz="3097" b="1" u="sng">
                <a:solidFill>
                  <a:srgbClr val="E11B1B"/>
                </a:solidFill>
                <a:latin typeface="Open Sans Bold"/>
                <a:ea typeface="Open Sans Bold"/>
                <a:cs typeface="Open Sans Bold"/>
                <a:sym typeface="Open Sans Bold"/>
              </a:rPr>
              <a:t>New implementation to find counterparts</a:t>
            </a:r>
          </a:p>
          <a:p>
            <a:pPr marL="0" lvl="0" indent="0" algn="ctr">
              <a:lnSpc>
                <a:spcPts val="3437"/>
              </a:lnSpc>
            </a:pPr>
            <a:endParaRPr lang="en-US" sz="3097" b="1" u="sng">
              <a:solidFill>
                <a:srgbClr val="E11B1B"/>
              </a:solidFill>
              <a:latin typeface="Open Sans Bold"/>
              <a:ea typeface="Open Sans Bold"/>
              <a:cs typeface="Open Sans Bold"/>
              <a:sym typeface="Open Sans Bold"/>
            </a:endParaRPr>
          </a:p>
        </p:txBody>
      </p:sp>
      <p:sp>
        <p:nvSpPr>
          <p:cNvPr id="15" name="Slide Number Placeholder 14">
            <a:extLst>
              <a:ext uri="{FF2B5EF4-FFF2-40B4-BE49-F238E27FC236}">
                <a16:creationId xmlns:a16="http://schemas.microsoft.com/office/drawing/2014/main" id="{28381C46-14F6-82D8-9DE2-7ABDD52571DE}"/>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dirty="0">
                <a:solidFill>
                  <a:srgbClr val="E11B1B"/>
                </a:solidFill>
                <a:latin typeface="Open Sans Bold"/>
                <a:ea typeface="Open Sans Bold"/>
                <a:cs typeface="Open Sans Bold"/>
                <a:sym typeface="Open Sans Bold"/>
              </a:rPr>
              <a:t>Image processing </a:t>
            </a:r>
          </a:p>
        </p:txBody>
      </p:sp>
      <p:sp>
        <p:nvSpPr>
          <p:cNvPr id="6" name="TextBox 6"/>
          <p:cNvSpPr txBox="1"/>
          <p:nvPr/>
        </p:nvSpPr>
        <p:spPr>
          <a:xfrm>
            <a:off x="13606187" y="9163381"/>
            <a:ext cx="2963449" cy="421485"/>
          </a:xfrm>
          <a:prstGeom prst="rect">
            <a:avLst/>
          </a:prstGeom>
        </p:spPr>
        <p:txBody>
          <a:bodyPr lIns="0" tIns="0" rIns="0" bIns="0" rtlCol="0" anchor="t">
            <a:spAutoFit/>
          </a:bodyPr>
          <a:lstStyle/>
          <a:p>
            <a:pPr algn="ctr">
              <a:lnSpc>
                <a:spcPts val="3515"/>
              </a:lnSpc>
              <a:spcBef>
                <a:spcPct val="0"/>
              </a:spcBef>
            </a:pPr>
            <a:r>
              <a:rPr lang="en-US" sz="2343">
                <a:solidFill>
                  <a:srgbClr val="000000"/>
                </a:solidFill>
                <a:latin typeface="Open Sauce Light"/>
                <a:ea typeface="Open Sauce Light"/>
                <a:cs typeface="Open Sauce Light"/>
                <a:sym typeface="Open Sauce Light"/>
              </a:rPr>
              <a:t>De Ruiter et al.(2023)</a:t>
            </a:r>
          </a:p>
        </p:txBody>
      </p:sp>
      <p:sp>
        <p:nvSpPr>
          <p:cNvPr id="7" name="Freeform 7"/>
          <p:cNvSpPr/>
          <p:nvPr/>
        </p:nvSpPr>
        <p:spPr>
          <a:xfrm>
            <a:off x="1260646" y="1341714"/>
            <a:ext cx="15998654" cy="8945286"/>
          </a:xfrm>
          <a:custGeom>
            <a:avLst/>
            <a:gdLst/>
            <a:ahLst/>
            <a:cxnLst/>
            <a:rect l="l" t="t" r="r" b="b"/>
            <a:pathLst>
              <a:path w="15998654" h="8945286">
                <a:moveTo>
                  <a:pt x="0" y="0"/>
                </a:moveTo>
                <a:lnTo>
                  <a:pt x="15998654" y="0"/>
                </a:lnTo>
                <a:lnTo>
                  <a:pt x="15998654" y="8945286"/>
                </a:lnTo>
                <a:lnTo>
                  <a:pt x="0" y="8945286"/>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2743276" y="8930074"/>
            <a:ext cx="3258724" cy="421485"/>
          </a:xfrm>
          <a:prstGeom prst="rect">
            <a:avLst/>
          </a:prstGeom>
        </p:spPr>
        <p:txBody>
          <a:bodyPr wrap="square" lIns="0" tIns="0" rIns="0" bIns="0" rtlCol="0" anchor="t">
            <a:spAutoFit/>
          </a:bodyPr>
          <a:lstStyle/>
          <a:p>
            <a:pPr algn="ctr">
              <a:lnSpc>
                <a:spcPts val="3515"/>
              </a:lnSpc>
              <a:spcBef>
                <a:spcPct val="0"/>
              </a:spcBef>
            </a:pPr>
            <a:r>
              <a:rPr lang="en-US" sz="2343" dirty="0">
                <a:solidFill>
                  <a:srgbClr val="000000"/>
                </a:solidFill>
                <a:latin typeface="Open Sauce Light"/>
                <a:ea typeface="Open Sauce Light"/>
                <a:cs typeface="Open Sauce Light"/>
                <a:sym typeface="Open Sauce Light"/>
              </a:rPr>
              <a:t>De Ruiter et al.(2023)</a:t>
            </a:r>
          </a:p>
        </p:txBody>
      </p:sp>
      <p:sp>
        <p:nvSpPr>
          <p:cNvPr id="9" name="TextBox 9"/>
          <p:cNvSpPr txBox="1"/>
          <p:nvPr/>
        </p:nvSpPr>
        <p:spPr>
          <a:xfrm>
            <a:off x="7277680" y="637881"/>
            <a:ext cx="4355950" cy="658703"/>
          </a:xfrm>
          <a:prstGeom prst="rect">
            <a:avLst/>
          </a:prstGeom>
        </p:spPr>
        <p:txBody>
          <a:bodyPr lIns="0" tIns="0" rIns="0" bIns="0" rtlCol="0" anchor="t">
            <a:spAutoFit/>
          </a:bodyPr>
          <a:lstStyle/>
          <a:p>
            <a:pPr algn="l">
              <a:lnSpc>
                <a:spcPts val="5472"/>
              </a:lnSpc>
            </a:pPr>
            <a:r>
              <a:rPr lang="en-US" sz="3648" b="1" u="sng" dirty="0">
                <a:solidFill>
                  <a:srgbClr val="010333"/>
                </a:solidFill>
                <a:latin typeface="Open Sauce Light Bold"/>
                <a:ea typeface="Open Sauce Light Bold"/>
                <a:cs typeface="Open Sauce Light Bold"/>
                <a:sym typeface="Open Sauce Light Bold"/>
              </a:rPr>
              <a:t>Pipeline process </a:t>
            </a:r>
          </a:p>
        </p:txBody>
      </p:sp>
      <mc:AlternateContent xmlns:mc="http://schemas.openxmlformats.org/markup-compatibility/2006" xmlns:a14="http://schemas.microsoft.com/office/drawing/2010/main">
        <mc:Choice Requires="a14">
          <p:sp>
            <p:nvSpPr>
              <p:cNvPr id="4" name="TextBox 9">
                <a:extLst>
                  <a:ext uri="{FF2B5EF4-FFF2-40B4-BE49-F238E27FC236}">
                    <a16:creationId xmlns:a16="http://schemas.microsoft.com/office/drawing/2014/main" id="{060F890B-D2C3-EC63-641D-EDE397D27E68}"/>
                  </a:ext>
                </a:extLst>
              </p:cNvPr>
              <p:cNvSpPr txBox="1"/>
              <p:nvPr/>
            </p:nvSpPr>
            <p:spPr>
              <a:xfrm>
                <a:off x="8839200" y="1200133"/>
                <a:ext cx="3271727" cy="392800"/>
              </a:xfrm>
              <a:prstGeom prst="rect">
                <a:avLst/>
              </a:prstGeom>
            </p:spPr>
            <p:txBody>
              <a:bodyPr wrap="square" lIns="0" tIns="0" rIns="0" bIns="0" rtlCol="0" anchor="t">
                <a:spAutoFit/>
              </a:bodyPr>
              <a:lstStyle/>
              <a:p>
                <a:pPr marL="0" lvl="0" indent="0" algn="ctr">
                  <a:lnSpc>
                    <a:spcPts val="3418"/>
                  </a:lnSpc>
                </a:pPr>
                <a:r>
                  <a:rPr lang="en-US" sz="2000" b="1" dirty="0">
                    <a:solidFill>
                      <a:srgbClr val="CFA418"/>
                    </a:solidFill>
                    <a:latin typeface="Open Sans Bold"/>
                    <a:ea typeface="Open Sans Bold"/>
                    <a:cs typeface="Open Sans Bold"/>
                    <a:sym typeface="Open Sans Bold"/>
                  </a:rPr>
                  <a:t>Up to 8 </a:t>
                </a:r>
                <a14:m>
                  <m:oMath xmlns:m="http://schemas.openxmlformats.org/officeDocument/2006/math">
                    <m:r>
                      <a:rPr lang="en-US" sz="2000" b="1" i="1" smtClean="0">
                        <a:solidFill>
                          <a:srgbClr val="CFA418"/>
                        </a:solidFill>
                        <a:latin typeface="Cambria Math" panose="02040503050406030204" pitchFamily="18" charset="0"/>
                        <a:ea typeface="Cambria Math" panose="02040503050406030204" pitchFamily="18" charset="0"/>
                        <a:cs typeface="Open Sans Bold"/>
                        <a:sym typeface="Open Sans Bold"/>
                      </a:rPr>
                      <m:t>𝝈</m:t>
                    </m:r>
                  </m:oMath>
                </a14:m>
                <a:r>
                  <a:rPr lang="en-US" sz="2000" b="1" dirty="0">
                    <a:solidFill>
                      <a:srgbClr val="CFA418"/>
                    </a:solidFill>
                    <a:latin typeface="Open Sans Bold"/>
                    <a:ea typeface="Open Sans Bold"/>
                    <a:cs typeface="Open Sans Bold"/>
                    <a:sym typeface="Open Sans Bold"/>
                  </a:rPr>
                  <a:t> now</a:t>
                </a:r>
                <a:r>
                  <a:rPr lang="en-US" sz="2000" b="1" i="1" dirty="0">
                    <a:solidFill>
                      <a:srgbClr val="CFA418"/>
                    </a:solidFill>
                    <a:latin typeface="Open Sans Bold Italics"/>
                    <a:ea typeface="Open Sans Bold Italics"/>
                    <a:cs typeface="Open Sans Bold Italics"/>
                    <a:sym typeface="Open Sans Bold Italics"/>
                  </a:rPr>
                  <a:t>!</a:t>
                </a:r>
              </a:p>
            </p:txBody>
          </p:sp>
        </mc:Choice>
        <mc:Fallback xmlns="">
          <p:sp>
            <p:nvSpPr>
              <p:cNvPr id="4" name="TextBox 9">
                <a:extLst>
                  <a:ext uri="{FF2B5EF4-FFF2-40B4-BE49-F238E27FC236}">
                    <a16:creationId xmlns:a16="http://schemas.microsoft.com/office/drawing/2014/main" id="{060F890B-D2C3-EC63-641D-EDE397D27E68}"/>
                  </a:ext>
                </a:extLst>
              </p:cNvPr>
              <p:cNvSpPr txBox="1">
                <a:spLocks noRot="1" noChangeAspect="1" noMove="1" noResize="1" noEditPoints="1" noAdjustHandles="1" noChangeArrowheads="1" noChangeShapeType="1" noTextEdit="1"/>
              </p:cNvSpPr>
              <p:nvPr/>
            </p:nvSpPr>
            <p:spPr>
              <a:xfrm>
                <a:off x="8839200" y="1200133"/>
                <a:ext cx="3271727" cy="392800"/>
              </a:xfrm>
              <a:prstGeom prst="rect">
                <a:avLst/>
              </a:prstGeom>
              <a:blipFill>
                <a:blip r:embed="rId7"/>
                <a:stretch>
                  <a:fillRect b="-37500"/>
                </a:stretch>
              </a:blipFill>
            </p:spPr>
            <p:txBody>
              <a:bodyPr/>
              <a:lstStyle/>
              <a:p>
                <a:r>
                  <a:rPr lang="en-US">
                    <a:noFill/>
                  </a:rPr>
                  <a:t> </a:t>
                </a:r>
              </a:p>
            </p:txBody>
          </p:sp>
        </mc:Fallback>
      </mc:AlternateContent>
      <p:sp>
        <p:nvSpPr>
          <p:cNvPr id="11" name="AutoShape 10">
            <a:extLst>
              <a:ext uri="{FF2B5EF4-FFF2-40B4-BE49-F238E27FC236}">
                <a16:creationId xmlns:a16="http://schemas.microsoft.com/office/drawing/2014/main" id="{DA9D354C-CE2D-42CA-3025-8D41532E2F9A}"/>
              </a:ext>
            </a:extLst>
          </p:cNvPr>
          <p:cNvSpPr/>
          <p:nvPr/>
        </p:nvSpPr>
        <p:spPr>
          <a:xfrm flipV="1">
            <a:off x="10820400" y="1734514"/>
            <a:ext cx="228600" cy="161128"/>
          </a:xfrm>
          <a:prstGeom prst="line">
            <a:avLst/>
          </a:prstGeom>
          <a:ln w="38100" cap="flat">
            <a:solidFill>
              <a:srgbClr val="CFA418"/>
            </a:solidFill>
            <a:prstDash val="solid"/>
            <a:headEnd type="none" w="sm" len="sm"/>
            <a:tailEnd type="none" w="sm" len="sm"/>
          </a:ln>
        </p:spPr>
        <p:txBody>
          <a:bodyPr/>
          <a:lstStyle/>
          <a:p>
            <a:endParaRPr lang="en-US"/>
          </a:p>
        </p:txBody>
      </p:sp>
      <p:sp>
        <p:nvSpPr>
          <p:cNvPr id="16" name="Slide Number Placeholder 15">
            <a:extLst>
              <a:ext uri="{FF2B5EF4-FFF2-40B4-BE49-F238E27FC236}">
                <a16:creationId xmlns:a16="http://schemas.microsoft.com/office/drawing/2014/main" id="{3972CE93-9B1C-C3A0-F19D-136AF129C2B2}"/>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34BA3-E4C4-00C5-ED34-B273108BB525}"/>
              </a:ext>
            </a:extLst>
          </p:cNvPr>
          <p:cNvPicPr>
            <a:picLocks noChangeAspect="1"/>
          </p:cNvPicPr>
          <p:nvPr/>
        </p:nvPicPr>
        <p:blipFill>
          <a:blip r:embed="rId2">
            <a:extLst>
              <a:ext uri="{28A0092B-C50C-407E-A947-70E740481C1C}">
                <a14:useLocalDpi xmlns:a14="http://schemas.microsoft.com/office/drawing/2010/main" val="0"/>
              </a:ext>
            </a:extLst>
          </a:blip>
          <a:srcRect r="18158"/>
          <a:stretch>
            <a:fillRect/>
          </a:stretch>
        </p:blipFill>
        <p:spPr>
          <a:xfrm>
            <a:off x="345388" y="1250401"/>
            <a:ext cx="13675412" cy="8700597"/>
          </a:xfrm>
          <a:prstGeom prst="rect">
            <a:avLst/>
          </a:prstGeom>
        </p:spPr>
      </p:pic>
      <p:sp>
        <p:nvSpPr>
          <p:cNvPr id="6" name="TextBox 5">
            <a:extLst>
              <a:ext uri="{FF2B5EF4-FFF2-40B4-BE49-F238E27FC236}">
                <a16:creationId xmlns:a16="http://schemas.microsoft.com/office/drawing/2014/main" id="{14D3ADCF-7DC5-1235-9B32-9B40052DEE1B}"/>
              </a:ext>
            </a:extLst>
          </p:cNvPr>
          <p:cNvSpPr txBox="1"/>
          <p:nvPr/>
        </p:nvSpPr>
        <p:spPr>
          <a:xfrm>
            <a:off x="14020800" y="1791874"/>
            <a:ext cx="3733800" cy="5016758"/>
          </a:xfrm>
          <a:prstGeom prst="rect">
            <a:avLst/>
          </a:prstGeom>
          <a:noFill/>
        </p:spPr>
        <p:txBody>
          <a:bodyPr wrap="square">
            <a:spAutoFit/>
          </a:bodyPr>
          <a:lstStyle/>
          <a:p>
            <a:pPr marL="514350" indent="-514350">
              <a:buFont typeface="Arial" panose="020B0604020202020204" pitchFamily="34" charset="0"/>
              <a:buChar char="•"/>
            </a:pPr>
            <a:r>
              <a:rPr lang="en-US" sz="3200" dirty="0">
                <a:solidFill>
                  <a:srgbClr val="1D1C1D"/>
                </a:solidFill>
              </a:rPr>
              <a:t>A</a:t>
            </a:r>
            <a:r>
              <a:rPr lang="en-US" sz="3200" b="0" i="0" dirty="0">
                <a:solidFill>
                  <a:srgbClr val="1D1C1D"/>
                </a:solidFill>
                <a:effectLst/>
              </a:rPr>
              <a:t>liased source</a:t>
            </a:r>
          </a:p>
          <a:p>
            <a:pPr marL="514350" indent="-514350">
              <a:buFont typeface="Arial" panose="020B0604020202020204" pitchFamily="34" charset="0"/>
              <a:buChar char="•"/>
            </a:pPr>
            <a:endParaRPr lang="en-US" sz="3200" b="0" i="0" dirty="0">
              <a:solidFill>
                <a:srgbClr val="1D1C1D"/>
              </a:solidFill>
              <a:effectLst/>
            </a:endParaRPr>
          </a:p>
          <a:p>
            <a:pPr marL="514350" indent="-514350">
              <a:buFont typeface="Arial" panose="020B0604020202020204" pitchFamily="34" charset="0"/>
              <a:buChar char="•"/>
            </a:pPr>
            <a:r>
              <a:rPr lang="en-US" sz="3200" dirty="0">
                <a:solidFill>
                  <a:srgbClr val="1D1C1D"/>
                </a:solidFill>
              </a:rPr>
              <a:t>S</a:t>
            </a:r>
            <a:r>
              <a:rPr lang="en-US" sz="3200" b="0" i="0" dirty="0">
                <a:solidFill>
                  <a:srgbClr val="1D1C1D"/>
                </a:solidFill>
                <a:effectLst/>
              </a:rPr>
              <a:t>ource location is moving quite a bit over the observation.</a:t>
            </a:r>
          </a:p>
          <a:p>
            <a:endParaRPr lang="en-US" sz="3200" b="0" i="0" dirty="0">
              <a:solidFill>
                <a:srgbClr val="1D1C1D"/>
              </a:solidFill>
              <a:effectLst/>
            </a:endParaRPr>
          </a:p>
          <a:p>
            <a:pPr marL="514350" indent="-514350">
              <a:buFont typeface="Arial" panose="020B0604020202020204" pitchFamily="34" charset="0"/>
              <a:buChar char="•"/>
            </a:pPr>
            <a:r>
              <a:rPr lang="en-US" sz="3200" dirty="0">
                <a:solidFill>
                  <a:srgbClr val="1D1C1D"/>
                </a:solidFill>
              </a:rPr>
              <a:t>Gather within 1 arcmin to avoid this artifacts!</a:t>
            </a:r>
            <a:endParaRPr lang="en-US" sz="3200" dirty="0"/>
          </a:p>
        </p:txBody>
      </p:sp>
      <p:sp>
        <p:nvSpPr>
          <p:cNvPr id="8" name="TextBox 17">
            <a:extLst>
              <a:ext uri="{FF2B5EF4-FFF2-40B4-BE49-F238E27FC236}">
                <a16:creationId xmlns:a16="http://schemas.microsoft.com/office/drawing/2014/main" id="{DFF8A800-6548-CCFD-1C75-3B546B0627B9}"/>
              </a:ext>
            </a:extLst>
          </p:cNvPr>
          <p:cNvSpPr txBox="1"/>
          <p:nvPr/>
        </p:nvSpPr>
        <p:spPr>
          <a:xfrm>
            <a:off x="-838200" y="190500"/>
            <a:ext cx="13675412" cy="684290"/>
          </a:xfrm>
          <a:prstGeom prst="rect">
            <a:avLst/>
          </a:prstGeom>
        </p:spPr>
        <p:txBody>
          <a:bodyPr wrap="square" lIns="0" tIns="0" rIns="0" bIns="0" rtlCol="0" anchor="t">
            <a:spAutoFit/>
          </a:bodyPr>
          <a:lstStyle/>
          <a:p>
            <a:pPr marL="0" lvl="0" indent="0" algn="ctr">
              <a:lnSpc>
                <a:spcPts val="5633"/>
              </a:lnSpc>
            </a:pPr>
            <a:r>
              <a:rPr lang="en-US" sz="4400" b="1" u="sng" dirty="0">
                <a:solidFill>
                  <a:srgbClr val="E11B1B"/>
                </a:solidFill>
                <a:latin typeface="Open Sans Bold"/>
                <a:ea typeface="Open Sans Bold"/>
                <a:cs typeface="Open Sans Bold"/>
                <a:sym typeface="Open Sans Bold"/>
              </a:rPr>
              <a:t>Example of a false positive in our images </a:t>
            </a:r>
          </a:p>
        </p:txBody>
      </p:sp>
      <p:sp>
        <p:nvSpPr>
          <p:cNvPr id="11" name="Slide Number Placeholder 10">
            <a:extLst>
              <a:ext uri="{FF2B5EF4-FFF2-40B4-BE49-F238E27FC236}">
                <a16:creationId xmlns:a16="http://schemas.microsoft.com/office/drawing/2014/main" id="{43E65333-58D6-C152-DB15-80814BF8C804}"/>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942501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D6B7F-2984-6B4C-4375-A2A0A70C3E4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D07194C2-8875-0783-754E-31AD36C29387}"/>
              </a:ext>
            </a:extLst>
          </p:cNvPr>
          <p:cNvSpPr/>
          <p:nvPr/>
        </p:nvSpPr>
        <p:spPr>
          <a:xfrm>
            <a:off x="2209800" y="1373310"/>
            <a:ext cx="12731950" cy="7656390"/>
          </a:xfrm>
          <a:custGeom>
            <a:avLst/>
            <a:gdLst/>
            <a:ahLst/>
            <a:cxnLst/>
            <a:rect l="l" t="t" r="r" b="b"/>
            <a:pathLst>
              <a:path w="9321413" h="5785458">
                <a:moveTo>
                  <a:pt x="0" y="0"/>
                </a:moveTo>
                <a:lnTo>
                  <a:pt x="9321412" y="0"/>
                </a:lnTo>
                <a:lnTo>
                  <a:pt x="9321412" y="5785458"/>
                </a:lnTo>
                <a:lnTo>
                  <a:pt x="0" y="5785458"/>
                </a:lnTo>
                <a:lnTo>
                  <a:pt x="0" y="0"/>
                </a:lnTo>
                <a:close/>
              </a:path>
            </a:pathLst>
          </a:custGeom>
          <a:blipFill>
            <a:blip r:embed="rId2"/>
            <a:stretch>
              <a:fillRect l="-14557" b="-137609"/>
            </a:stretch>
          </a:blipFill>
        </p:spPr>
        <p:txBody>
          <a:bodyPr/>
          <a:lstStyle/>
          <a:p>
            <a:endParaRPr lang="en-US"/>
          </a:p>
        </p:txBody>
      </p:sp>
      <p:sp>
        <p:nvSpPr>
          <p:cNvPr id="7" name="TextBox 7">
            <a:extLst>
              <a:ext uri="{FF2B5EF4-FFF2-40B4-BE49-F238E27FC236}">
                <a16:creationId xmlns:a16="http://schemas.microsoft.com/office/drawing/2014/main" id="{0E0FA48B-5AE9-AEA3-5A9A-26A0D439969E}"/>
              </a:ext>
            </a:extLst>
          </p:cNvPr>
          <p:cNvSpPr txBox="1"/>
          <p:nvPr/>
        </p:nvSpPr>
        <p:spPr>
          <a:xfrm>
            <a:off x="2762663" y="-112449"/>
            <a:ext cx="69650" cy="284361"/>
          </a:xfrm>
          <a:prstGeom prst="rect">
            <a:avLst/>
          </a:prstGeom>
        </p:spPr>
        <p:txBody>
          <a:bodyPr lIns="0" tIns="0" rIns="0" bIns="0" rtlCol="0" anchor="t">
            <a:spAutoFit/>
          </a:bodyPr>
          <a:lstStyle/>
          <a:p>
            <a:pPr algn="l">
              <a:lnSpc>
                <a:spcPts val="2186"/>
              </a:lnSpc>
            </a:pPr>
            <a:r>
              <a:rPr lang="en-US" sz="1690">
                <a:solidFill>
                  <a:srgbClr val="000000"/>
                </a:solidFill>
                <a:latin typeface="DejaVu Sans Light"/>
                <a:ea typeface="DejaVu Sans Light"/>
                <a:cs typeface="DejaVu Sans Light"/>
                <a:sym typeface="DejaVu Sans Light"/>
              </a:rPr>
              <a:t> </a:t>
            </a:r>
          </a:p>
        </p:txBody>
      </p:sp>
      <p:sp>
        <p:nvSpPr>
          <p:cNvPr id="10" name="TextBox 10">
            <a:extLst>
              <a:ext uri="{FF2B5EF4-FFF2-40B4-BE49-F238E27FC236}">
                <a16:creationId xmlns:a16="http://schemas.microsoft.com/office/drawing/2014/main" id="{D5C4840A-344E-F80A-0CB0-17479F004B25}"/>
              </a:ext>
            </a:extLst>
          </p:cNvPr>
          <p:cNvSpPr txBox="1"/>
          <p:nvPr/>
        </p:nvSpPr>
        <p:spPr>
          <a:xfrm>
            <a:off x="239451" y="2200116"/>
            <a:ext cx="120861" cy="205900"/>
          </a:xfrm>
          <a:prstGeom prst="rect">
            <a:avLst/>
          </a:prstGeom>
        </p:spPr>
        <p:txBody>
          <a:bodyPr lIns="0" tIns="0" rIns="0" bIns="0" rtlCol="0" anchor="t">
            <a:spAutoFit/>
          </a:bodyPr>
          <a:lstStyle/>
          <a:p>
            <a:pPr algn="l">
              <a:lnSpc>
                <a:spcPts val="1486"/>
              </a:lnSpc>
            </a:pPr>
            <a:r>
              <a:rPr lang="en-US" sz="1549">
                <a:solidFill>
                  <a:srgbClr val="000000"/>
                </a:solidFill>
                <a:latin typeface="DejaVu Sans Light"/>
                <a:ea typeface="DejaVu Sans Light"/>
                <a:cs typeface="DejaVu Sans Light"/>
                <a:sym typeface="DejaVu Sans Light"/>
              </a:rPr>
              <a:t> </a:t>
            </a:r>
          </a:p>
        </p:txBody>
      </p:sp>
      <p:sp>
        <p:nvSpPr>
          <p:cNvPr id="26" name="TextBox 26">
            <a:extLst>
              <a:ext uri="{FF2B5EF4-FFF2-40B4-BE49-F238E27FC236}">
                <a16:creationId xmlns:a16="http://schemas.microsoft.com/office/drawing/2014/main" id="{F6578D0B-DA14-DF9C-60BD-D3AC67FC0155}"/>
              </a:ext>
            </a:extLst>
          </p:cNvPr>
          <p:cNvSpPr txBox="1"/>
          <p:nvPr/>
        </p:nvSpPr>
        <p:spPr>
          <a:xfrm>
            <a:off x="5537456" y="204229"/>
            <a:ext cx="6076638" cy="568382"/>
          </a:xfrm>
          <a:prstGeom prst="rect">
            <a:avLst/>
          </a:prstGeom>
        </p:spPr>
        <p:txBody>
          <a:bodyPr lIns="0" tIns="0" rIns="0" bIns="0" rtlCol="0" anchor="t">
            <a:spAutoFit/>
          </a:bodyPr>
          <a:lstStyle/>
          <a:p>
            <a:pPr marL="0" lvl="0" indent="0" algn="ctr">
              <a:lnSpc>
                <a:spcPts val="4354"/>
              </a:lnSpc>
            </a:pPr>
            <a:r>
              <a:rPr lang="en-US" sz="3922" b="1" u="sng" dirty="0">
                <a:solidFill>
                  <a:srgbClr val="E11B1B"/>
                </a:solidFill>
                <a:latin typeface="Open Sans Bold"/>
                <a:ea typeface="Open Sans Bold"/>
                <a:cs typeface="Open Sans Bold"/>
                <a:sym typeface="Open Sans Bold"/>
              </a:rPr>
              <a:t>Transients' candidate</a:t>
            </a:r>
          </a:p>
        </p:txBody>
      </p:sp>
      <p:sp>
        <p:nvSpPr>
          <p:cNvPr id="28" name="TextBox 28">
            <a:extLst>
              <a:ext uri="{FF2B5EF4-FFF2-40B4-BE49-F238E27FC236}">
                <a16:creationId xmlns:a16="http://schemas.microsoft.com/office/drawing/2014/main" id="{7E2F75BE-B2FE-0B70-214A-F4B183DCFF4C}"/>
              </a:ext>
            </a:extLst>
          </p:cNvPr>
          <p:cNvSpPr txBox="1"/>
          <p:nvPr/>
        </p:nvSpPr>
        <p:spPr>
          <a:xfrm>
            <a:off x="1752600" y="9352012"/>
            <a:ext cx="13868400" cy="564257"/>
          </a:xfrm>
          <a:prstGeom prst="rect">
            <a:avLst/>
          </a:prstGeom>
        </p:spPr>
        <p:txBody>
          <a:bodyPr wrap="square" lIns="0" tIns="0" rIns="0" bIns="0" rtlCol="0" anchor="t">
            <a:spAutoFit/>
          </a:bodyPr>
          <a:lstStyle/>
          <a:p>
            <a:pPr marL="0" lvl="0" indent="0" algn="ctr">
              <a:lnSpc>
                <a:spcPts val="4354"/>
              </a:lnSpc>
            </a:pPr>
            <a:r>
              <a:rPr lang="en-US" sz="3922" b="1" i="1" dirty="0">
                <a:solidFill>
                  <a:srgbClr val="CFA418"/>
                </a:solidFill>
                <a:ea typeface="Open Sans Bold Italics"/>
                <a:cs typeface="Open Sans Bold Italics"/>
                <a:sym typeface="Open Sans Bold Italics"/>
              </a:rPr>
              <a:t>More candidates to discover in the next talk with Reshma!</a:t>
            </a:r>
          </a:p>
        </p:txBody>
      </p:sp>
      <p:sp>
        <p:nvSpPr>
          <p:cNvPr id="34" name="Slide Number Placeholder 33">
            <a:extLst>
              <a:ext uri="{FF2B5EF4-FFF2-40B4-BE49-F238E27FC236}">
                <a16:creationId xmlns:a16="http://schemas.microsoft.com/office/drawing/2014/main" id="{175E405D-470A-F3FA-640B-0C932665A4C6}"/>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3960638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3541192" y="3362374"/>
            <a:ext cx="737984" cy="737984"/>
          </a:xfrm>
          <a:custGeom>
            <a:avLst/>
            <a:gdLst/>
            <a:ahLst/>
            <a:cxnLst/>
            <a:rect l="l" t="t" r="r" b="b"/>
            <a:pathLst>
              <a:path w="737984" h="737984">
                <a:moveTo>
                  <a:pt x="0" y="0"/>
                </a:moveTo>
                <a:lnTo>
                  <a:pt x="737985" y="0"/>
                </a:lnTo>
                <a:lnTo>
                  <a:pt x="737985" y="737984"/>
                </a:lnTo>
                <a:lnTo>
                  <a:pt x="0" y="737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3541192" y="6792464"/>
            <a:ext cx="737984" cy="737984"/>
          </a:xfrm>
          <a:custGeom>
            <a:avLst/>
            <a:gdLst/>
            <a:ahLst/>
            <a:cxnLst/>
            <a:rect l="l" t="t" r="r" b="b"/>
            <a:pathLst>
              <a:path w="737984" h="737984">
                <a:moveTo>
                  <a:pt x="0" y="0"/>
                </a:moveTo>
                <a:lnTo>
                  <a:pt x="737985" y="0"/>
                </a:lnTo>
                <a:lnTo>
                  <a:pt x="737985" y="737984"/>
                </a:lnTo>
                <a:lnTo>
                  <a:pt x="0" y="737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381000" y="139148"/>
            <a:ext cx="7315200" cy="718145"/>
          </a:xfrm>
          <a:prstGeom prst="rect">
            <a:avLst/>
          </a:prstGeom>
        </p:spPr>
        <p:txBody>
          <a:bodyPr wrap="square" lIns="0" tIns="0" rIns="0" bIns="0" rtlCol="0" anchor="t">
            <a:spAutoFit/>
          </a:bodyPr>
          <a:lstStyle/>
          <a:p>
            <a:pPr marL="0" lvl="0" indent="0" algn="ctr">
              <a:lnSpc>
                <a:spcPts val="5633"/>
              </a:lnSpc>
            </a:pPr>
            <a:r>
              <a:rPr lang="en-US" sz="5075" b="1" u="sng" dirty="0">
                <a:solidFill>
                  <a:srgbClr val="E11B1B"/>
                </a:solidFill>
                <a:latin typeface="Open Sans Bold"/>
                <a:ea typeface="Open Sans Bold"/>
                <a:cs typeface="Open Sans Bold"/>
                <a:sym typeface="Open Sans Bold"/>
              </a:rPr>
              <a:t>Pipeline’s overview</a:t>
            </a:r>
          </a:p>
        </p:txBody>
      </p:sp>
      <p:sp>
        <p:nvSpPr>
          <p:cNvPr id="20" name="Rounded Rectangle 19">
            <a:extLst>
              <a:ext uri="{FF2B5EF4-FFF2-40B4-BE49-F238E27FC236}">
                <a16:creationId xmlns:a16="http://schemas.microsoft.com/office/drawing/2014/main" id="{4EACFD80-2998-78C3-CBFD-7A278FF03BA7}"/>
              </a:ext>
            </a:extLst>
          </p:cNvPr>
          <p:cNvSpPr/>
          <p:nvPr/>
        </p:nvSpPr>
        <p:spPr>
          <a:xfrm>
            <a:off x="1804400" y="1414836"/>
            <a:ext cx="3970293" cy="1090816"/>
          </a:xfrm>
          <a:prstGeom prst="roundRect">
            <a:avLst/>
          </a:prstGeom>
          <a:blipFill>
            <a:blip r:embed="rId8">
              <a:alphaModFix/>
              <a:duotone>
                <a:prstClr val="black"/>
                <a:schemeClr val="accent3">
                  <a:tint val="45000"/>
                  <a:satMod val="400000"/>
                </a:schemeClr>
              </a:duotone>
              <a:extLst>
                <a:ext uri="{BEBA8EAE-BF5A-486C-A8C5-ECC9F3942E4B}">
                  <a14:imgProps xmlns:a14="http://schemas.microsoft.com/office/drawing/2010/main">
                    <a14:imgLayer r:embed="rId9">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RMS clipping</a:t>
            </a:r>
          </a:p>
        </p:txBody>
      </p:sp>
      <p:sp>
        <p:nvSpPr>
          <p:cNvPr id="21" name="Rounded Rectangle 20">
            <a:extLst>
              <a:ext uri="{FF2B5EF4-FFF2-40B4-BE49-F238E27FC236}">
                <a16:creationId xmlns:a16="http://schemas.microsoft.com/office/drawing/2014/main" id="{F45FFC39-A721-E491-55E8-2AD795E035F0}"/>
              </a:ext>
            </a:extLst>
          </p:cNvPr>
          <p:cNvSpPr/>
          <p:nvPr/>
        </p:nvSpPr>
        <p:spPr>
          <a:xfrm>
            <a:off x="1800571" y="8196044"/>
            <a:ext cx="3970294" cy="1138456"/>
          </a:xfrm>
          <a:prstGeom prst="roundRect">
            <a:avLst/>
          </a:prstGeom>
          <a:blipFill>
            <a:blip r:embed="rId8">
              <a:alphaModFix/>
              <a:duotone>
                <a:prstClr val="black"/>
                <a:schemeClr val="accent3">
                  <a:tint val="45000"/>
                  <a:satMod val="400000"/>
                </a:schemeClr>
              </a:duotone>
              <a:extLst>
                <a:ext uri="{BEBA8EAE-BF5A-486C-A8C5-ECC9F3942E4B}">
                  <a14:imgProps xmlns:a14="http://schemas.microsoft.com/office/drawing/2010/main">
                    <a14:imgLayer r:embed="rId10">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Field report summary</a:t>
            </a:r>
          </a:p>
        </p:txBody>
      </p:sp>
      <p:sp>
        <p:nvSpPr>
          <p:cNvPr id="22" name="Rounded Rectangle 21">
            <a:extLst>
              <a:ext uri="{FF2B5EF4-FFF2-40B4-BE49-F238E27FC236}">
                <a16:creationId xmlns:a16="http://schemas.microsoft.com/office/drawing/2014/main" id="{A1BECE77-C68B-D365-DF3A-6C440BA7FA74}"/>
              </a:ext>
            </a:extLst>
          </p:cNvPr>
          <p:cNvSpPr/>
          <p:nvPr/>
        </p:nvSpPr>
        <p:spPr>
          <a:xfrm>
            <a:off x="1800571" y="4838342"/>
            <a:ext cx="3970293" cy="1097400"/>
          </a:xfrm>
          <a:prstGeom prst="roundRect">
            <a:avLst/>
          </a:prstGeom>
          <a:blipFill>
            <a:blip r:embed="rId8">
              <a:alphaModFix/>
              <a:duotone>
                <a:prstClr val="black"/>
                <a:schemeClr val="accent3">
                  <a:tint val="45000"/>
                  <a:satMod val="400000"/>
                </a:schemeClr>
              </a:duotone>
              <a:extLst>
                <a:ext uri="{BEBA8EAE-BF5A-486C-A8C5-ECC9F3942E4B}">
                  <a14:imgProps xmlns:a14="http://schemas.microsoft.com/office/drawing/2010/main">
                    <a14:imgLayer r:embed="rId11">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Pipeline processing</a:t>
            </a:r>
          </a:p>
        </p:txBody>
      </p:sp>
      <p:sp>
        <p:nvSpPr>
          <p:cNvPr id="8" name="Slide Number Placeholder 7">
            <a:extLst>
              <a:ext uri="{FF2B5EF4-FFF2-40B4-BE49-F238E27FC236}">
                <a16:creationId xmlns:a16="http://schemas.microsoft.com/office/drawing/2014/main" id="{36D72233-71C8-DAC2-3417-E3B1A87A043D}"/>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108EB-3CB4-43F3-C2AA-CB2F74349E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DF109B-A92E-4AF6-A6F6-41B4ABDB9063}"/>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D3643C5-E3F5-890D-A2E4-AD9AF4A64922}"/>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E8CBBA88-982B-A968-3964-8695A67E352A}"/>
              </a:ext>
            </a:extLst>
          </p:cNvPr>
          <p:cNvSpPr/>
          <p:nvPr/>
        </p:nvSpPr>
        <p:spPr>
          <a:xfrm>
            <a:off x="3541192" y="3362374"/>
            <a:ext cx="737984" cy="737984"/>
          </a:xfrm>
          <a:custGeom>
            <a:avLst/>
            <a:gdLst/>
            <a:ahLst/>
            <a:cxnLst/>
            <a:rect l="l" t="t" r="r" b="b"/>
            <a:pathLst>
              <a:path w="737984" h="737984">
                <a:moveTo>
                  <a:pt x="0" y="0"/>
                </a:moveTo>
                <a:lnTo>
                  <a:pt x="737985" y="0"/>
                </a:lnTo>
                <a:lnTo>
                  <a:pt x="737985" y="737984"/>
                </a:lnTo>
                <a:lnTo>
                  <a:pt x="0" y="737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BAE24ADC-525C-0086-930A-87D7A50E59E8}"/>
              </a:ext>
            </a:extLst>
          </p:cNvPr>
          <p:cNvSpPr/>
          <p:nvPr/>
        </p:nvSpPr>
        <p:spPr>
          <a:xfrm>
            <a:off x="3541192" y="6792464"/>
            <a:ext cx="737984" cy="737984"/>
          </a:xfrm>
          <a:custGeom>
            <a:avLst/>
            <a:gdLst/>
            <a:ahLst/>
            <a:cxnLst/>
            <a:rect l="l" t="t" r="r" b="b"/>
            <a:pathLst>
              <a:path w="737984" h="737984">
                <a:moveTo>
                  <a:pt x="0" y="0"/>
                </a:moveTo>
                <a:lnTo>
                  <a:pt x="737985" y="0"/>
                </a:lnTo>
                <a:lnTo>
                  <a:pt x="737985" y="737984"/>
                </a:lnTo>
                <a:lnTo>
                  <a:pt x="0" y="737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Rounded Rectangle 19">
            <a:extLst>
              <a:ext uri="{FF2B5EF4-FFF2-40B4-BE49-F238E27FC236}">
                <a16:creationId xmlns:a16="http://schemas.microsoft.com/office/drawing/2014/main" id="{26350E35-010F-3AFD-95DF-EF3F679D3B4D}"/>
              </a:ext>
            </a:extLst>
          </p:cNvPr>
          <p:cNvSpPr/>
          <p:nvPr/>
        </p:nvSpPr>
        <p:spPr>
          <a:xfrm>
            <a:off x="1804400" y="1414836"/>
            <a:ext cx="3970293" cy="1090816"/>
          </a:xfrm>
          <a:prstGeom prst="roundRect">
            <a:avLst/>
          </a:prstGeom>
          <a:blipFill>
            <a:blip r:embed="rId8">
              <a:alphaModFix/>
              <a:duotone>
                <a:prstClr val="black"/>
                <a:schemeClr val="accent3">
                  <a:tint val="45000"/>
                  <a:satMod val="400000"/>
                </a:schemeClr>
              </a:duotone>
              <a:extLst>
                <a:ext uri="{BEBA8EAE-BF5A-486C-A8C5-ECC9F3942E4B}">
                  <a14:imgProps xmlns:a14="http://schemas.microsoft.com/office/drawing/2010/main">
                    <a14:imgLayer r:embed="rId9">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RMS clipping</a:t>
            </a:r>
          </a:p>
        </p:txBody>
      </p:sp>
      <p:sp>
        <p:nvSpPr>
          <p:cNvPr id="21" name="Rounded Rectangle 20">
            <a:extLst>
              <a:ext uri="{FF2B5EF4-FFF2-40B4-BE49-F238E27FC236}">
                <a16:creationId xmlns:a16="http://schemas.microsoft.com/office/drawing/2014/main" id="{77A2958A-A06F-8DE4-4C07-2F40B0406846}"/>
              </a:ext>
            </a:extLst>
          </p:cNvPr>
          <p:cNvSpPr/>
          <p:nvPr/>
        </p:nvSpPr>
        <p:spPr>
          <a:xfrm>
            <a:off x="1800571" y="8196044"/>
            <a:ext cx="3970294" cy="1138456"/>
          </a:xfrm>
          <a:prstGeom prst="roundRect">
            <a:avLst/>
          </a:prstGeom>
          <a:blipFill>
            <a:blip r:embed="rId8">
              <a:alphaModFix/>
              <a:duotone>
                <a:prstClr val="black"/>
                <a:schemeClr val="accent3">
                  <a:tint val="45000"/>
                  <a:satMod val="400000"/>
                </a:schemeClr>
              </a:duotone>
              <a:extLst>
                <a:ext uri="{BEBA8EAE-BF5A-486C-A8C5-ECC9F3942E4B}">
                  <a14:imgProps xmlns:a14="http://schemas.microsoft.com/office/drawing/2010/main">
                    <a14:imgLayer r:embed="rId10">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Field report summary</a:t>
            </a:r>
          </a:p>
        </p:txBody>
      </p:sp>
      <p:sp>
        <p:nvSpPr>
          <p:cNvPr id="22" name="Rounded Rectangle 21">
            <a:extLst>
              <a:ext uri="{FF2B5EF4-FFF2-40B4-BE49-F238E27FC236}">
                <a16:creationId xmlns:a16="http://schemas.microsoft.com/office/drawing/2014/main" id="{2BE7A7D0-8984-0045-DA84-ED5806ECB3C1}"/>
              </a:ext>
            </a:extLst>
          </p:cNvPr>
          <p:cNvSpPr/>
          <p:nvPr/>
        </p:nvSpPr>
        <p:spPr>
          <a:xfrm>
            <a:off x="1800571" y="4838342"/>
            <a:ext cx="3970293" cy="1097400"/>
          </a:xfrm>
          <a:prstGeom prst="roundRect">
            <a:avLst/>
          </a:prstGeom>
          <a:blipFill>
            <a:blip r:embed="rId8">
              <a:alphaModFix/>
              <a:duotone>
                <a:prstClr val="black"/>
                <a:schemeClr val="accent3">
                  <a:tint val="45000"/>
                  <a:satMod val="400000"/>
                </a:schemeClr>
              </a:duotone>
              <a:extLst>
                <a:ext uri="{BEBA8EAE-BF5A-486C-A8C5-ECC9F3942E4B}">
                  <a14:imgProps xmlns:a14="http://schemas.microsoft.com/office/drawing/2010/main">
                    <a14:imgLayer r:embed="rId10">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Pipeline processing</a:t>
            </a:r>
          </a:p>
        </p:txBody>
      </p:sp>
      <p:sp>
        <p:nvSpPr>
          <p:cNvPr id="5" name="Freeform 16">
            <a:extLst>
              <a:ext uri="{FF2B5EF4-FFF2-40B4-BE49-F238E27FC236}">
                <a16:creationId xmlns:a16="http://schemas.microsoft.com/office/drawing/2014/main" id="{FA0F1E6A-A203-571D-67EE-C0782D00F7EE}"/>
              </a:ext>
            </a:extLst>
          </p:cNvPr>
          <p:cNvSpPr/>
          <p:nvPr/>
        </p:nvSpPr>
        <p:spPr>
          <a:xfrm>
            <a:off x="11173967" y="4311320"/>
            <a:ext cx="1526995" cy="1088709"/>
          </a:xfrm>
          <a:custGeom>
            <a:avLst/>
            <a:gdLst/>
            <a:ahLst/>
            <a:cxnLst/>
            <a:rect l="l" t="t" r="r" b="b"/>
            <a:pathLst>
              <a:path w="1526995" h="1088709">
                <a:moveTo>
                  <a:pt x="0" y="0"/>
                </a:moveTo>
                <a:lnTo>
                  <a:pt x="1526995" y="0"/>
                </a:lnTo>
                <a:lnTo>
                  <a:pt x="1526995" y="1088709"/>
                </a:lnTo>
                <a:lnTo>
                  <a:pt x="0" y="10887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 name="Freeform 17">
            <a:extLst>
              <a:ext uri="{FF2B5EF4-FFF2-40B4-BE49-F238E27FC236}">
                <a16:creationId xmlns:a16="http://schemas.microsoft.com/office/drawing/2014/main" id="{3819D447-03BB-773B-AF0E-0431B3131BF5}"/>
              </a:ext>
            </a:extLst>
          </p:cNvPr>
          <p:cNvSpPr/>
          <p:nvPr/>
        </p:nvSpPr>
        <p:spPr>
          <a:xfrm>
            <a:off x="8465198" y="1713666"/>
            <a:ext cx="8463868" cy="5099638"/>
          </a:xfrm>
          <a:custGeom>
            <a:avLst/>
            <a:gdLst/>
            <a:ahLst/>
            <a:cxnLst/>
            <a:rect l="l" t="t" r="r" b="b"/>
            <a:pathLst>
              <a:path w="5587038" h="3600964">
                <a:moveTo>
                  <a:pt x="0" y="0"/>
                </a:moveTo>
                <a:lnTo>
                  <a:pt x="5587038" y="0"/>
                </a:lnTo>
                <a:lnTo>
                  <a:pt x="5587038" y="3600964"/>
                </a:lnTo>
                <a:lnTo>
                  <a:pt x="0" y="3600964"/>
                </a:lnTo>
                <a:lnTo>
                  <a:pt x="0" y="0"/>
                </a:lnTo>
                <a:close/>
              </a:path>
            </a:pathLst>
          </a:custGeom>
          <a:blipFill>
            <a:blip r:embed="rId13"/>
            <a:stretch>
              <a:fillRect/>
            </a:stretch>
          </a:blipFill>
        </p:spPr>
        <p:txBody>
          <a:bodyPr/>
          <a:lstStyle/>
          <a:p>
            <a:endParaRPr lang="en-US"/>
          </a:p>
        </p:txBody>
      </p:sp>
      <p:sp>
        <p:nvSpPr>
          <p:cNvPr id="7" name="TextBox 22">
            <a:extLst>
              <a:ext uri="{FF2B5EF4-FFF2-40B4-BE49-F238E27FC236}">
                <a16:creationId xmlns:a16="http://schemas.microsoft.com/office/drawing/2014/main" id="{9A1C43C3-9B37-1E6C-3A87-D1A2B9747A39}"/>
              </a:ext>
            </a:extLst>
          </p:cNvPr>
          <p:cNvSpPr txBox="1"/>
          <p:nvPr/>
        </p:nvSpPr>
        <p:spPr>
          <a:xfrm>
            <a:off x="9144000" y="9298112"/>
            <a:ext cx="8061978" cy="825291"/>
          </a:xfrm>
          <a:prstGeom prst="rect">
            <a:avLst/>
          </a:prstGeom>
        </p:spPr>
        <p:txBody>
          <a:bodyPr wrap="square" lIns="0" tIns="0" rIns="0" bIns="0" rtlCol="0" anchor="t">
            <a:spAutoFit/>
          </a:bodyPr>
          <a:lstStyle/>
          <a:p>
            <a:pPr algn="ctr">
              <a:lnSpc>
                <a:spcPts val="2219"/>
              </a:lnSpc>
              <a:spcBef>
                <a:spcPct val="0"/>
              </a:spcBef>
            </a:pPr>
            <a:endParaRPr b="1" dirty="0"/>
          </a:p>
          <a:p>
            <a:pPr algn="ctr">
              <a:lnSpc>
                <a:spcPts val="2219"/>
              </a:lnSpc>
              <a:spcBef>
                <a:spcPct val="0"/>
              </a:spcBef>
            </a:pPr>
            <a:r>
              <a:rPr lang="en-US" sz="1585" b="1" dirty="0">
                <a:solidFill>
                  <a:srgbClr val="000000"/>
                </a:solidFill>
                <a:latin typeface="DejaVu Sans Light"/>
                <a:ea typeface="DejaVu Sans Light"/>
                <a:cs typeface="DejaVu Sans Light"/>
                <a:sym typeface="DejaVu Sans Light"/>
              </a:rPr>
              <a:t>Based on jester (</a:t>
            </a:r>
            <a:r>
              <a:rPr lang="en-US" sz="1585" b="1" dirty="0" err="1">
                <a:solidFill>
                  <a:srgbClr val="000000"/>
                </a:solidFill>
                <a:latin typeface="DejaVu Sans Light"/>
                <a:ea typeface="DejaVu Sans Light"/>
                <a:cs typeface="DejaVu Sans Light"/>
                <a:sym typeface="DejaVu Sans Light"/>
              </a:rPr>
              <a:t>MeerTRAP</a:t>
            </a:r>
            <a:r>
              <a:rPr lang="en-US" sz="1585" b="1" dirty="0">
                <a:solidFill>
                  <a:srgbClr val="000000"/>
                </a:solidFill>
                <a:latin typeface="DejaVu Sans Light"/>
                <a:ea typeface="DejaVu Sans Light"/>
                <a:cs typeface="DejaVu Sans Light"/>
                <a:sym typeface="DejaVu Sans Light"/>
              </a:rPr>
              <a:t>)</a:t>
            </a:r>
          </a:p>
          <a:p>
            <a:pPr algn="ctr">
              <a:lnSpc>
                <a:spcPts val="2219"/>
              </a:lnSpc>
              <a:spcBef>
                <a:spcPct val="0"/>
              </a:spcBef>
            </a:pPr>
            <a:r>
              <a:rPr lang="en-US" sz="1585" b="1" dirty="0">
                <a:solidFill>
                  <a:srgbClr val="000000"/>
                </a:solidFill>
                <a:latin typeface="DejaVu Sans Light"/>
                <a:ea typeface="DejaVu Sans Light"/>
                <a:cs typeface="DejaVu Sans Light"/>
                <a:sym typeface="DejaVu Sans Light"/>
              </a:rPr>
              <a:t>Classification of candidates as Noise, Maybe, or Candidate. </a:t>
            </a:r>
          </a:p>
        </p:txBody>
      </p:sp>
      <p:sp>
        <p:nvSpPr>
          <p:cNvPr id="8" name="Rounded Rectangle 7">
            <a:extLst>
              <a:ext uri="{FF2B5EF4-FFF2-40B4-BE49-F238E27FC236}">
                <a16:creationId xmlns:a16="http://schemas.microsoft.com/office/drawing/2014/main" id="{38278EB6-0B3D-46A3-5203-6A44374685EB}"/>
              </a:ext>
            </a:extLst>
          </p:cNvPr>
          <p:cNvSpPr/>
          <p:nvPr/>
        </p:nvSpPr>
        <p:spPr>
          <a:xfrm>
            <a:off x="10711985" y="352027"/>
            <a:ext cx="3970293" cy="1090816"/>
          </a:xfrm>
          <a:prstGeom prst="roundRect">
            <a:avLst/>
          </a:prstGeom>
          <a:blipFill>
            <a:blip r:embed="rId8">
              <a:alphaModFix/>
              <a:duotone>
                <a:prstClr val="black"/>
                <a:schemeClr val="accent3">
                  <a:tint val="45000"/>
                  <a:satMod val="400000"/>
                </a:schemeClr>
              </a:duotone>
              <a:extLst>
                <a:ext uri="{BEBA8EAE-BF5A-486C-A8C5-ECC9F3942E4B}">
                  <a14:imgProps xmlns:a14="http://schemas.microsoft.com/office/drawing/2010/main">
                    <a14:imgLayer r:embed="rId9">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LoTSS classifier</a:t>
            </a:r>
          </a:p>
        </p:txBody>
      </p:sp>
      <p:cxnSp>
        <p:nvCxnSpPr>
          <p:cNvPr id="37" name="Straight Arrow Connector 36">
            <a:extLst>
              <a:ext uri="{FF2B5EF4-FFF2-40B4-BE49-F238E27FC236}">
                <a16:creationId xmlns:a16="http://schemas.microsoft.com/office/drawing/2014/main" id="{A7D83F95-705B-321C-EDF9-3D198A8E2229}"/>
              </a:ext>
            </a:extLst>
          </p:cNvPr>
          <p:cNvCxnSpPr>
            <a:cxnSpLocks/>
          </p:cNvCxnSpPr>
          <p:nvPr/>
        </p:nvCxnSpPr>
        <p:spPr>
          <a:xfrm>
            <a:off x="5774693" y="1960244"/>
            <a:ext cx="2694334" cy="31489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0EAA4223-2E78-B4D8-FB39-BBAD0F7FF170}"/>
              </a:ext>
            </a:extLst>
          </p:cNvPr>
          <p:cNvCxnSpPr>
            <a:cxnSpLocks/>
            <a:stCxn id="22" idx="3"/>
          </p:cNvCxnSpPr>
          <p:nvPr/>
        </p:nvCxnSpPr>
        <p:spPr>
          <a:xfrm flipV="1">
            <a:off x="5770864" y="5109165"/>
            <a:ext cx="2698163" cy="2778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4C409ACB-39D8-E531-C765-D07F8B5C927B}"/>
              </a:ext>
            </a:extLst>
          </p:cNvPr>
          <p:cNvCxnSpPr>
            <a:cxnSpLocks/>
          </p:cNvCxnSpPr>
          <p:nvPr/>
        </p:nvCxnSpPr>
        <p:spPr>
          <a:xfrm flipV="1">
            <a:off x="5770864" y="5109165"/>
            <a:ext cx="2694334" cy="36561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9" name="Picture 48" descr="A screenshot of a computer&#10;&#10;AI-generated content may be incorrect.">
            <a:extLst>
              <a:ext uri="{FF2B5EF4-FFF2-40B4-BE49-F238E27FC236}">
                <a16:creationId xmlns:a16="http://schemas.microsoft.com/office/drawing/2014/main" id="{CB1790DF-DF65-2C9D-B1CF-A416413D8300}"/>
              </a:ext>
            </a:extLst>
          </p:cNvPr>
          <p:cNvPicPr>
            <a:picLocks noChangeAspect="1"/>
          </p:cNvPicPr>
          <p:nvPr/>
        </p:nvPicPr>
        <p:blipFill>
          <a:blip r:embed="rId14">
            <a:extLst>
              <a:ext uri="{28A0092B-C50C-407E-A947-70E740481C1C}">
                <a14:useLocalDpi xmlns:a14="http://schemas.microsoft.com/office/drawing/2010/main" val="0"/>
              </a:ext>
            </a:extLst>
          </a:blip>
          <a:srcRect t="2822" b="44315"/>
          <a:stretch>
            <a:fillRect/>
          </a:stretch>
        </p:blipFill>
        <p:spPr>
          <a:xfrm>
            <a:off x="8249469" y="6921224"/>
            <a:ext cx="8956509" cy="2278529"/>
          </a:xfrm>
          <a:prstGeom prst="rect">
            <a:avLst/>
          </a:prstGeom>
        </p:spPr>
      </p:pic>
      <p:sp>
        <p:nvSpPr>
          <p:cNvPr id="52" name="TextBox 51">
            <a:extLst>
              <a:ext uri="{FF2B5EF4-FFF2-40B4-BE49-F238E27FC236}">
                <a16:creationId xmlns:a16="http://schemas.microsoft.com/office/drawing/2014/main" id="{F68A3242-76CF-B32B-6414-AC3E6A3CED78}"/>
              </a:ext>
            </a:extLst>
          </p:cNvPr>
          <p:cNvSpPr txBox="1"/>
          <p:nvPr/>
        </p:nvSpPr>
        <p:spPr>
          <a:xfrm>
            <a:off x="8001000" y="9013803"/>
            <a:ext cx="3517866" cy="568617"/>
          </a:xfrm>
          <a:prstGeom prst="rect">
            <a:avLst/>
          </a:prstGeom>
          <a:noFill/>
        </p:spPr>
        <p:txBody>
          <a:bodyPr wrap="square">
            <a:spAutoFit/>
          </a:bodyPr>
          <a:lstStyle/>
          <a:p>
            <a:pPr algn="ctr">
              <a:lnSpc>
                <a:spcPts val="4444"/>
              </a:lnSpc>
              <a:spcBef>
                <a:spcPct val="0"/>
              </a:spcBef>
            </a:pPr>
            <a:r>
              <a:rPr lang="en-US" sz="1400" i="1" dirty="0">
                <a:solidFill>
                  <a:srgbClr val="000000"/>
                </a:solidFill>
                <a:latin typeface="Open Sauce Light Bold Italics"/>
                <a:ea typeface="Open Sauce Light Bold Italics"/>
                <a:cs typeface="Open Sauce Light Bold Italics"/>
                <a:sym typeface="Open Sauce Light Bold Italics"/>
              </a:rPr>
              <a:t>Credit: Inés Pastor-</a:t>
            </a:r>
            <a:r>
              <a:rPr lang="en-US" sz="1400" i="1" dirty="0" err="1">
                <a:solidFill>
                  <a:srgbClr val="000000"/>
                </a:solidFill>
                <a:latin typeface="Open Sauce Light Bold Italics"/>
                <a:ea typeface="Open Sauce Light Bold Italics"/>
                <a:cs typeface="Open Sauce Light Bold Italics"/>
                <a:sym typeface="Open Sauce Light Bold Italics"/>
              </a:rPr>
              <a:t>Marazuela</a:t>
            </a:r>
            <a:endParaRPr lang="en-US" sz="1400" i="1" dirty="0">
              <a:solidFill>
                <a:srgbClr val="000000"/>
              </a:solidFill>
              <a:latin typeface="Open Sauce Light Bold Italics"/>
              <a:ea typeface="Open Sauce Light Bold Italics"/>
              <a:cs typeface="Open Sauce Light Bold Italics"/>
              <a:sym typeface="Open Sauce Light Bold Italics"/>
            </a:endParaRPr>
          </a:p>
        </p:txBody>
      </p:sp>
      <p:sp>
        <p:nvSpPr>
          <p:cNvPr id="4" name="TextBox 17">
            <a:extLst>
              <a:ext uri="{FF2B5EF4-FFF2-40B4-BE49-F238E27FC236}">
                <a16:creationId xmlns:a16="http://schemas.microsoft.com/office/drawing/2014/main" id="{9B51EA62-3C12-97BD-BD94-A3E3C82A3303}"/>
              </a:ext>
            </a:extLst>
          </p:cNvPr>
          <p:cNvSpPr txBox="1"/>
          <p:nvPr/>
        </p:nvSpPr>
        <p:spPr>
          <a:xfrm>
            <a:off x="-381000" y="139148"/>
            <a:ext cx="7315200" cy="718145"/>
          </a:xfrm>
          <a:prstGeom prst="rect">
            <a:avLst/>
          </a:prstGeom>
        </p:spPr>
        <p:txBody>
          <a:bodyPr wrap="square" lIns="0" tIns="0" rIns="0" bIns="0" rtlCol="0" anchor="t">
            <a:spAutoFit/>
          </a:bodyPr>
          <a:lstStyle/>
          <a:p>
            <a:pPr marL="0" lvl="0" indent="0" algn="ctr">
              <a:lnSpc>
                <a:spcPts val="5633"/>
              </a:lnSpc>
            </a:pPr>
            <a:r>
              <a:rPr lang="en-US" sz="5075" b="1" u="sng" dirty="0">
                <a:solidFill>
                  <a:srgbClr val="E11B1B"/>
                </a:solidFill>
                <a:latin typeface="Open Sans Bold"/>
                <a:ea typeface="Open Sans Bold"/>
                <a:cs typeface="Open Sans Bold"/>
                <a:sym typeface="Open Sans Bold"/>
              </a:rPr>
              <a:t>Pipeline’s overview</a:t>
            </a:r>
          </a:p>
        </p:txBody>
      </p:sp>
      <p:sp>
        <p:nvSpPr>
          <p:cNvPr id="13" name="Slide Number Placeholder 12">
            <a:extLst>
              <a:ext uri="{FF2B5EF4-FFF2-40B4-BE49-F238E27FC236}">
                <a16:creationId xmlns:a16="http://schemas.microsoft.com/office/drawing/2014/main" id="{A5AD26E6-E685-38C6-57A4-2B8BBCFA2160}"/>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1177813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AE80-3A0E-A5DF-3612-DE9AD80EC7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EB3FC9D-D436-A47F-393A-EEB28DE7E72C}"/>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CDDF926-79B2-0274-CB9D-D450D8DF9F73}"/>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87935C82-7814-099B-FFC9-76B3CA102DD4}"/>
              </a:ext>
            </a:extLst>
          </p:cNvPr>
          <p:cNvSpPr/>
          <p:nvPr/>
        </p:nvSpPr>
        <p:spPr>
          <a:xfrm>
            <a:off x="13122226" y="880493"/>
            <a:ext cx="1669671" cy="8704372"/>
          </a:xfrm>
          <a:custGeom>
            <a:avLst/>
            <a:gdLst/>
            <a:ahLst/>
            <a:cxnLst/>
            <a:rect l="l" t="t" r="r" b="b"/>
            <a:pathLst>
              <a:path w="1250264" h="8704372">
                <a:moveTo>
                  <a:pt x="0" y="0"/>
                </a:moveTo>
                <a:lnTo>
                  <a:pt x="1250264" y="0"/>
                </a:lnTo>
                <a:lnTo>
                  <a:pt x="1250264" y="8704372"/>
                </a:lnTo>
                <a:lnTo>
                  <a:pt x="0" y="87043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4" name="Freeform 14">
            <a:extLst>
              <a:ext uri="{FF2B5EF4-FFF2-40B4-BE49-F238E27FC236}">
                <a16:creationId xmlns:a16="http://schemas.microsoft.com/office/drawing/2014/main" id="{45DE784C-F795-D5C0-63B5-F162E105A66D}"/>
              </a:ext>
            </a:extLst>
          </p:cNvPr>
          <p:cNvSpPr/>
          <p:nvPr/>
        </p:nvSpPr>
        <p:spPr>
          <a:xfrm>
            <a:off x="3541192" y="3362374"/>
            <a:ext cx="737984" cy="737984"/>
          </a:xfrm>
          <a:custGeom>
            <a:avLst/>
            <a:gdLst/>
            <a:ahLst/>
            <a:cxnLst/>
            <a:rect l="l" t="t" r="r" b="b"/>
            <a:pathLst>
              <a:path w="737984" h="737984">
                <a:moveTo>
                  <a:pt x="0" y="0"/>
                </a:moveTo>
                <a:lnTo>
                  <a:pt x="737985" y="0"/>
                </a:lnTo>
                <a:lnTo>
                  <a:pt x="737985" y="737984"/>
                </a:lnTo>
                <a:lnTo>
                  <a:pt x="0" y="737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2FC95B68-2EEC-5998-BC91-339A0820E6CD}"/>
              </a:ext>
            </a:extLst>
          </p:cNvPr>
          <p:cNvSpPr/>
          <p:nvPr/>
        </p:nvSpPr>
        <p:spPr>
          <a:xfrm>
            <a:off x="3541192" y="6792464"/>
            <a:ext cx="737984" cy="737984"/>
          </a:xfrm>
          <a:custGeom>
            <a:avLst/>
            <a:gdLst/>
            <a:ahLst/>
            <a:cxnLst/>
            <a:rect l="l" t="t" r="r" b="b"/>
            <a:pathLst>
              <a:path w="737984" h="737984">
                <a:moveTo>
                  <a:pt x="0" y="0"/>
                </a:moveTo>
                <a:lnTo>
                  <a:pt x="737985" y="0"/>
                </a:lnTo>
                <a:lnTo>
                  <a:pt x="737985" y="737984"/>
                </a:lnTo>
                <a:lnTo>
                  <a:pt x="0" y="737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a:extLst>
              <a:ext uri="{FF2B5EF4-FFF2-40B4-BE49-F238E27FC236}">
                <a16:creationId xmlns:a16="http://schemas.microsoft.com/office/drawing/2014/main" id="{F161EFF9-438B-3B6B-6558-BFE39FF45E4D}"/>
              </a:ext>
            </a:extLst>
          </p:cNvPr>
          <p:cNvSpPr txBox="1"/>
          <p:nvPr/>
        </p:nvSpPr>
        <p:spPr>
          <a:xfrm>
            <a:off x="14424815" y="1891016"/>
            <a:ext cx="3631800" cy="5956759"/>
          </a:xfrm>
          <a:prstGeom prst="rect">
            <a:avLst/>
          </a:prstGeom>
        </p:spPr>
        <p:txBody>
          <a:bodyPr lIns="0" tIns="0" rIns="0" bIns="0" rtlCol="0" anchor="t">
            <a:spAutoFit/>
          </a:bodyPr>
          <a:lstStyle/>
          <a:p>
            <a:pPr algn="ctr">
              <a:lnSpc>
                <a:spcPts val="5200"/>
              </a:lnSpc>
              <a:spcBef>
                <a:spcPct val="0"/>
              </a:spcBef>
            </a:pPr>
            <a:r>
              <a:rPr lang="en-US" sz="3600" b="1" dirty="0">
                <a:solidFill>
                  <a:srgbClr val="000000"/>
                </a:solidFill>
                <a:ea typeface="Open Sauce Light Bold"/>
                <a:cs typeface="Open Sauce Light Bold"/>
                <a:sym typeface="Open Sauce Light Bold"/>
              </a:rPr>
              <a:t>Full processing for an 8-hour observation, with 8-s snapshot images, done in ~7 minutes using 3000 cores at once ! (without classification)</a:t>
            </a:r>
          </a:p>
        </p:txBody>
      </p:sp>
      <p:sp>
        <p:nvSpPr>
          <p:cNvPr id="19" name="TextBox 19">
            <a:extLst>
              <a:ext uri="{FF2B5EF4-FFF2-40B4-BE49-F238E27FC236}">
                <a16:creationId xmlns:a16="http://schemas.microsoft.com/office/drawing/2014/main" id="{75B306FE-553C-4C93-6104-607350439232}"/>
              </a:ext>
            </a:extLst>
          </p:cNvPr>
          <p:cNvSpPr txBox="1"/>
          <p:nvPr/>
        </p:nvSpPr>
        <p:spPr>
          <a:xfrm>
            <a:off x="14701194" y="8514527"/>
            <a:ext cx="3255012" cy="501490"/>
          </a:xfrm>
          <a:prstGeom prst="rect">
            <a:avLst/>
          </a:prstGeom>
        </p:spPr>
        <p:txBody>
          <a:bodyPr lIns="0" tIns="0" rIns="0" bIns="0" rtlCol="0" anchor="t">
            <a:spAutoFit/>
          </a:bodyPr>
          <a:lstStyle/>
          <a:p>
            <a:pPr algn="ctr">
              <a:lnSpc>
                <a:spcPts val="4180"/>
              </a:lnSpc>
              <a:spcBef>
                <a:spcPct val="0"/>
              </a:spcBef>
            </a:pPr>
            <a:r>
              <a:rPr lang="en-US" sz="2985" dirty="0">
                <a:solidFill>
                  <a:srgbClr val="000000"/>
                </a:solidFill>
                <a:latin typeface="DejaVu Sans Light"/>
                <a:ea typeface="DejaVu Sans Light"/>
                <a:cs typeface="DejaVu Sans Light"/>
                <a:sym typeface="DejaVu Sans Light"/>
              </a:rPr>
              <a:t>Thanks to SURF !</a:t>
            </a:r>
          </a:p>
        </p:txBody>
      </p:sp>
      <p:sp>
        <p:nvSpPr>
          <p:cNvPr id="20" name="Rounded Rectangle 19">
            <a:extLst>
              <a:ext uri="{FF2B5EF4-FFF2-40B4-BE49-F238E27FC236}">
                <a16:creationId xmlns:a16="http://schemas.microsoft.com/office/drawing/2014/main" id="{429D1EEA-79EF-9099-E143-B896C1EE0F3B}"/>
              </a:ext>
            </a:extLst>
          </p:cNvPr>
          <p:cNvSpPr/>
          <p:nvPr/>
        </p:nvSpPr>
        <p:spPr>
          <a:xfrm>
            <a:off x="1804400" y="1414836"/>
            <a:ext cx="3970293" cy="1090816"/>
          </a:xfrm>
          <a:prstGeom prst="roundRect">
            <a:avLst/>
          </a:prstGeom>
          <a:blipFill>
            <a:blip r:embed="rId11">
              <a:alphaModFix/>
              <a:duotone>
                <a:prstClr val="black"/>
                <a:schemeClr val="accent3">
                  <a:tint val="45000"/>
                  <a:satMod val="400000"/>
                </a:schemeClr>
              </a:duotone>
              <a:extLst>
                <a:ext uri="{BEBA8EAE-BF5A-486C-A8C5-ECC9F3942E4B}">
                  <a14:imgProps xmlns:a14="http://schemas.microsoft.com/office/drawing/2010/main">
                    <a14:imgLayer r:embed="rId12">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RMS clipping</a:t>
            </a:r>
          </a:p>
        </p:txBody>
      </p:sp>
      <p:sp>
        <p:nvSpPr>
          <p:cNvPr id="21" name="Rounded Rectangle 20">
            <a:extLst>
              <a:ext uri="{FF2B5EF4-FFF2-40B4-BE49-F238E27FC236}">
                <a16:creationId xmlns:a16="http://schemas.microsoft.com/office/drawing/2014/main" id="{63678482-9BD9-CF5E-E803-46A5404893A2}"/>
              </a:ext>
            </a:extLst>
          </p:cNvPr>
          <p:cNvSpPr/>
          <p:nvPr/>
        </p:nvSpPr>
        <p:spPr>
          <a:xfrm>
            <a:off x="1800571" y="8196044"/>
            <a:ext cx="3970294" cy="1138456"/>
          </a:xfrm>
          <a:prstGeom prst="roundRect">
            <a:avLst/>
          </a:prstGeom>
          <a:blipFill>
            <a:blip r:embed="rId11">
              <a:alphaModFix/>
              <a:duotone>
                <a:prstClr val="black"/>
                <a:schemeClr val="accent3">
                  <a:tint val="45000"/>
                  <a:satMod val="400000"/>
                </a:schemeClr>
              </a:duotone>
              <a:extLst>
                <a:ext uri="{BEBA8EAE-BF5A-486C-A8C5-ECC9F3942E4B}">
                  <a14:imgProps xmlns:a14="http://schemas.microsoft.com/office/drawing/2010/main">
                    <a14:imgLayer r:embed="rId13">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Field report summary</a:t>
            </a:r>
          </a:p>
        </p:txBody>
      </p:sp>
      <p:sp>
        <p:nvSpPr>
          <p:cNvPr id="22" name="Rounded Rectangle 21">
            <a:extLst>
              <a:ext uri="{FF2B5EF4-FFF2-40B4-BE49-F238E27FC236}">
                <a16:creationId xmlns:a16="http://schemas.microsoft.com/office/drawing/2014/main" id="{9182B5F9-7F5B-14CE-E5BC-F7402F8D634A}"/>
              </a:ext>
            </a:extLst>
          </p:cNvPr>
          <p:cNvSpPr/>
          <p:nvPr/>
        </p:nvSpPr>
        <p:spPr>
          <a:xfrm>
            <a:off x="1800571" y="4838342"/>
            <a:ext cx="3970293" cy="1097400"/>
          </a:xfrm>
          <a:prstGeom prst="roundRect">
            <a:avLst/>
          </a:prstGeom>
          <a:blipFill>
            <a:blip r:embed="rId11">
              <a:alphaModFix/>
              <a:duotone>
                <a:prstClr val="black"/>
                <a:schemeClr val="accent3">
                  <a:tint val="45000"/>
                  <a:satMod val="400000"/>
                </a:schemeClr>
              </a:duotone>
              <a:extLst>
                <a:ext uri="{BEBA8EAE-BF5A-486C-A8C5-ECC9F3942E4B}">
                  <a14:imgProps xmlns:a14="http://schemas.microsoft.com/office/drawing/2010/main">
                    <a14:imgLayer r:embed="rId13">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Pipeline processing</a:t>
            </a:r>
          </a:p>
        </p:txBody>
      </p:sp>
      <p:sp>
        <p:nvSpPr>
          <p:cNvPr id="5" name="Freeform 16">
            <a:extLst>
              <a:ext uri="{FF2B5EF4-FFF2-40B4-BE49-F238E27FC236}">
                <a16:creationId xmlns:a16="http://schemas.microsoft.com/office/drawing/2014/main" id="{2E5E6EC5-01A9-08CC-4A53-25E156C9D3AF}"/>
              </a:ext>
            </a:extLst>
          </p:cNvPr>
          <p:cNvSpPr/>
          <p:nvPr/>
        </p:nvSpPr>
        <p:spPr>
          <a:xfrm>
            <a:off x="11173967" y="4311320"/>
            <a:ext cx="1526995" cy="1088709"/>
          </a:xfrm>
          <a:custGeom>
            <a:avLst/>
            <a:gdLst/>
            <a:ahLst/>
            <a:cxnLst/>
            <a:rect l="l" t="t" r="r" b="b"/>
            <a:pathLst>
              <a:path w="1526995" h="1088709">
                <a:moveTo>
                  <a:pt x="0" y="0"/>
                </a:moveTo>
                <a:lnTo>
                  <a:pt x="1526995" y="0"/>
                </a:lnTo>
                <a:lnTo>
                  <a:pt x="1526995" y="1088709"/>
                </a:lnTo>
                <a:lnTo>
                  <a:pt x="0" y="10887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6" name="Freeform 17">
            <a:extLst>
              <a:ext uri="{FF2B5EF4-FFF2-40B4-BE49-F238E27FC236}">
                <a16:creationId xmlns:a16="http://schemas.microsoft.com/office/drawing/2014/main" id="{24CC3A0A-7D81-BB97-A61A-8028B2BC8B58}"/>
              </a:ext>
            </a:extLst>
          </p:cNvPr>
          <p:cNvSpPr/>
          <p:nvPr/>
        </p:nvSpPr>
        <p:spPr>
          <a:xfrm>
            <a:off x="7544383" y="3276016"/>
            <a:ext cx="5587038" cy="3600964"/>
          </a:xfrm>
          <a:custGeom>
            <a:avLst/>
            <a:gdLst/>
            <a:ahLst/>
            <a:cxnLst/>
            <a:rect l="l" t="t" r="r" b="b"/>
            <a:pathLst>
              <a:path w="5587038" h="3600964">
                <a:moveTo>
                  <a:pt x="0" y="0"/>
                </a:moveTo>
                <a:lnTo>
                  <a:pt x="5587038" y="0"/>
                </a:lnTo>
                <a:lnTo>
                  <a:pt x="5587038" y="3600964"/>
                </a:lnTo>
                <a:lnTo>
                  <a:pt x="0" y="3600964"/>
                </a:lnTo>
                <a:lnTo>
                  <a:pt x="0" y="0"/>
                </a:lnTo>
                <a:close/>
              </a:path>
            </a:pathLst>
          </a:custGeom>
          <a:blipFill>
            <a:blip r:embed="rId16"/>
            <a:stretch>
              <a:fillRect/>
            </a:stretch>
          </a:blipFill>
        </p:spPr>
        <p:txBody>
          <a:bodyPr/>
          <a:lstStyle/>
          <a:p>
            <a:endParaRPr lang="en-US"/>
          </a:p>
        </p:txBody>
      </p:sp>
      <p:sp>
        <p:nvSpPr>
          <p:cNvPr id="8" name="Rounded Rectangle 7">
            <a:extLst>
              <a:ext uri="{FF2B5EF4-FFF2-40B4-BE49-F238E27FC236}">
                <a16:creationId xmlns:a16="http://schemas.microsoft.com/office/drawing/2014/main" id="{5AE0116F-4A02-FBCB-E06F-610C604C95DB}"/>
              </a:ext>
            </a:extLst>
          </p:cNvPr>
          <p:cNvSpPr/>
          <p:nvPr/>
        </p:nvSpPr>
        <p:spPr>
          <a:xfrm>
            <a:off x="8340303" y="1533272"/>
            <a:ext cx="3970293" cy="1090816"/>
          </a:xfrm>
          <a:prstGeom prst="roundRect">
            <a:avLst/>
          </a:prstGeom>
          <a:blipFill>
            <a:blip r:embed="rId11">
              <a:alphaModFix/>
              <a:duotone>
                <a:prstClr val="black"/>
                <a:schemeClr val="accent3">
                  <a:tint val="45000"/>
                  <a:satMod val="400000"/>
                </a:schemeClr>
              </a:duotone>
              <a:extLst>
                <a:ext uri="{BEBA8EAE-BF5A-486C-A8C5-ECC9F3942E4B}">
                  <a14:imgProps xmlns:a14="http://schemas.microsoft.com/office/drawing/2010/main">
                    <a14:imgLayer r:embed="rId12">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3963"/>
              </a:lnSpc>
            </a:pPr>
            <a:r>
              <a:rPr lang="en-US" sz="2800" dirty="0">
                <a:solidFill>
                  <a:srgbClr val="000000"/>
                </a:solidFill>
                <a:latin typeface="DejaVu Sans Light"/>
                <a:ea typeface="DejaVu Sans Light"/>
                <a:cs typeface="DejaVu Sans Light"/>
                <a:sym typeface="DejaVu Sans Light"/>
              </a:rPr>
              <a:t>LoTSS classifier</a:t>
            </a:r>
          </a:p>
        </p:txBody>
      </p:sp>
      <p:cxnSp>
        <p:nvCxnSpPr>
          <p:cNvPr id="32" name="Straight Arrow Connector 31">
            <a:extLst>
              <a:ext uri="{FF2B5EF4-FFF2-40B4-BE49-F238E27FC236}">
                <a16:creationId xmlns:a16="http://schemas.microsoft.com/office/drawing/2014/main" id="{D9A926FA-B9F2-E6A6-65E1-4F4A8A8F3A9E}"/>
              </a:ext>
            </a:extLst>
          </p:cNvPr>
          <p:cNvCxnSpPr>
            <a:cxnSpLocks/>
            <a:stCxn id="20" idx="3"/>
          </p:cNvCxnSpPr>
          <p:nvPr/>
        </p:nvCxnSpPr>
        <p:spPr>
          <a:xfrm>
            <a:off x="5774693" y="1960244"/>
            <a:ext cx="1769690" cy="3001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E84A380-4E2B-73E2-CD01-FB4F53F49E7E}"/>
              </a:ext>
            </a:extLst>
          </p:cNvPr>
          <p:cNvCxnSpPr>
            <a:cxnSpLocks/>
            <a:stCxn id="22" idx="3"/>
          </p:cNvCxnSpPr>
          <p:nvPr/>
        </p:nvCxnSpPr>
        <p:spPr>
          <a:xfrm flipV="1">
            <a:off x="5770864" y="4944284"/>
            <a:ext cx="1769690" cy="4427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62E228C-AB33-B66C-CFA8-0546F62B50EF}"/>
              </a:ext>
            </a:extLst>
          </p:cNvPr>
          <p:cNvCxnSpPr>
            <a:cxnSpLocks/>
            <a:stCxn id="21" idx="3"/>
          </p:cNvCxnSpPr>
          <p:nvPr/>
        </p:nvCxnSpPr>
        <p:spPr>
          <a:xfrm flipV="1">
            <a:off x="5770865" y="4944284"/>
            <a:ext cx="1773518" cy="382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83A7E543-3781-C5DC-6161-AB43737F27A2}"/>
              </a:ext>
            </a:extLst>
          </p:cNvPr>
          <p:cNvSpPr txBox="1"/>
          <p:nvPr/>
        </p:nvSpPr>
        <p:spPr>
          <a:xfrm>
            <a:off x="7088039" y="6721475"/>
            <a:ext cx="3517866" cy="568617"/>
          </a:xfrm>
          <a:prstGeom prst="rect">
            <a:avLst/>
          </a:prstGeom>
          <a:noFill/>
        </p:spPr>
        <p:txBody>
          <a:bodyPr wrap="square">
            <a:spAutoFit/>
          </a:bodyPr>
          <a:lstStyle/>
          <a:p>
            <a:pPr algn="ctr">
              <a:lnSpc>
                <a:spcPts val="4444"/>
              </a:lnSpc>
              <a:spcBef>
                <a:spcPct val="0"/>
              </a:spcBef>
            </a:pPr>
            <a:r>
              <a:rPr lang="en-US" sz="1400" i="1" dirty="0">
                <a:solidFill>
                  <a:srgbClr val="000000"/>
                </a:solidFill>
                <a:latin typeface="Open Sauce Light Bold Italics"/>
                <a:ea typeface="Open Sauce Light Bold Italics"/>
                <a:cs typeface="Open Sauce Light Bold Italics"/>
                <a:sym typeface="Open Sauce Light Bold Italics"/>
              </a:rPr>
              <a:t>Credit: Inés Pastor-</a:t>
            </a:r>
            <a:r>
              <a:rPr lang="en-US" sz="1400" i="1" dirty="0" err="1">
                <a:solidFill>
                  <a:srgbClr val="000000"/>
                </a:solidFill>
                <a:latin typeface="Open Sauce Light Bold Italics"/>
                <a:ea typeface="Open Sauce Light Bold Italics"/>
                <a:cs typeface="Open Sauce Light Bold Italics"/>
                <a:sym typeface="Open Sauce Light Bold Italics"/>
              </a:rPr>
              <a:t>Marazuela</a:t>
            </a:r>
            <a:endParaRPr lang="en-US" sz="1400" i="1" dirty="0">
              <a:solidFill>
                <a:srgbClr val="000000"/>
              </a:solidFill>
              <a:latin typeface="Open Sauce Light Bold Italics"/>
              <a:ea typeface="Open Sauce Light Bold Italics"/>
              <a:cs typeface="Open Sauce Light Bold Italics"/>
              <a:sym typeface="Open Sauce Light Bold Italics"/>
            </a:endParaRPr>
          </a:p>
        </p:txBody>
      </p:sp>
      <p:sp>
        <p:nvSpPr>
          <p:cNvPr id="7" name="TextBox 17">
            <a:extLst>
              <a:ext uri="{FF2B5EF4-FFF2-40B4-BE49-F238E27FC236}">
                <a16:creationId xmlns:a16="http://schemas.microsoft.com/office/drawing/2014/main" id="{1C549655-C404-2A7D-90EE-310E82F7139D}"/>
              </a:ext>
            </a:extLst>
          </p:cNvPr>
          <p:cNvSpPr txBox="1"/>
          <p:nvPr/>
        </p:nvSpPr>
        <p:spPr>
          <a:xfrm>
            <a:off x="-381000" y="139148"/>
            <a:ext cx="7315200" cy="718145"/>
          </a:xfrm>
          <a:prstGeom prst="rect">
            <a:avLst/>
          </a:prstGeom>
        </p:spPr>
        <p:txBody>
          <a:bodyPr wrap="square" lIns="0" tIns="0" rIns="0" bIns="0" rtlCol="0" anchor="t">
            <a:spAutoFit/>
          </a:bodyPr>
          <a:lstStyle/>
          <a:p>
            <a:pPr marL="0" lvl="0" indent="0" algn="ctr">
              <a:lnSpc>
                <a:spcPts val="5633"/>
              </a:lnSpc>
            </a:pPr>
            <a:r>
              <a:rPr lang="en-US" sz="5075" b="1" u="sng" dirty="0">
                <a:solidFill>
                  <a:srgbClr val="E11B1B"/>
                </a:solidFill>
                <a:latin typeface="Open Sans Bold"/>
                <a:ea typeface="Open Sans Bold"/>
                <a:cs typeface="Open Sans Bold"/>
                <a:sym typeface="Open Sans Bold"/>
              </a:rPr>
              <a:t>Pipeline’s overview</a:t>
            </a:r>
          </a:p>
        </p:txBody>
      </p:sp>
      <p:sp>
        <p:nvSpPr>
          <p:cNvPr id="13" name="Slide Number Placeholder 12">
            <a:extLst>
              <a:ext uri="{FF2B5EF4-FFF2-40B4-BE49-F238E27FC236}">
                <a16:creationId xmlns:a16="http://schemas.microsoft.com/office/drawing/2014/main" id="{6045B18A-A6A9-F56E-23A1-57C4DA9685F0}"/>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3716601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005458" y="2972007"/>
            <a:ext cx="1400225" cy="998326"/>
          </a:xfrm>
          <a:custGeom>
            <a:avLst/>
            <a:gdLst/>
            <a:ahLst/>
            <a:cxnLst/>
            <a:rect l="l" t="t" r="r" b="b"/>
            <a:pathLst>
              <a:path w="1400225" h="998326">
                <a:moveTo>
                  <a:pt x="0" y="0"/>
                </a:moveTo>
                <a:lnTo>
                  <a:pt x="1400225" y="0"/>
                </a:lnTo>
                <a:lnTo>
                  <a:pt x="1400225" y="998325"/>
                </a:lnTo>
                <a:lnTo>
                  <a:pt x="0" y="9983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278444" y="4636371"/>
            <a:ext cx="11301259" cy="5650629"/>
          </a:xfrm>
          <a:custGeom>
            <a:avLst/>
            <a:gdLst/>
            <a:ahLst/>
            <a:cxnLst/>
            <a:rect l="l" t="t" r="r" b="b"/>
            <a:pathLst>
              <a:path w="11301259" h="5650629">
                <a:moveTo>
                  <a:pt x="0" y="0"/>
                </a:moveTo>
                <a:lnTo>
                  <a:pt x="11301259" y="0"/>
                </a:lnTo>
                <a:lnTo>
                  <a:pt x="11301259" y="5650629"/>
                </a:lnTo>
                <a:lnTo>
                  <a:pt x="0" y="5650629"/>
                </a:lnTo>
                <a:lnTo>
                  <a:pt x="0" y="0"/>
                </a:lnTo>
                <a:close/>
              </a:path>
            </a:pathLst>
          </a:custGeom>
          <a:blipFill>
            <a:blip r:embed="rId8"/>
            <a:stretch>
              <a:fillRect/>
            </a:stretch>
          </a:blipFill>
        </p:spPr>
        <p:txBody>
          <a:bodyPr/>
          <a:lstStyle/>
          <a:p>
            <a:endParaRPr lang="en-US"/>
          </a:p>
        </p:txBody>
      </p:sp>
      <p:sp>
        <p:nvSpPr>
          <p:cNvPr id="6" name="Freeform 6"/>
          <p:cNvSpPr/>
          <p:nvPr/>
        </p:nvSpPr>
        <p:spPr>
          <a:xfrm>
            <a:off x="503423" y="4899892"/>
            <a:ext cx="3173042" cy="1784836"/>
          </a:xfrm>
          <a:custGeom>
            <a:avLst/>
            <a:gdLst/>
            <a:ahLst/>
            <a:cxnLst/>
            <a:rect l="l" t="t" r="r" b="b"/>
            <a:pathLst>
              <a:path w="3173042" h="1784836">
                <a:moveTo>
                  <a:pt x="0" y="0"/>
                </a:moveTo>
                <a:lnTo>
                  <a:pt x="3173042" y="0"/>
                </a:lnTo>
                <a:lnTo>
                  <a:pt x="3173042" y="1784836"/>
                </a:lnTo>
                <a:lnTo>
                  <a:pt x="0" y="1784836"/>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278126" y="3222562"/>
            <a:ext cx="3244608" cy="542163"/>
          </a:xfrm>
          <a:prstGeom prst="rect">
            <a:avLst/>
          </a:prstGeom>
        </p:spPr>
        <p:txBody>
          <a:bodyPr lIns="0" tIns="0" rIns="0" bIns="0" rtlCol="0" anchor="t">
            <a:spAutoFit/>
          </a:bodyPr>
          <a:lstStyle/>
          <a:p>
            <a:pPr marL="652019" lvl="1" indent="-326009" algn="l">
              <a:lnSpc>
                <a:spcPts val="4530"/>
              </a:lnSpc>
              <a:buFont typeface="Arial"/>
              <a:buChar char="•"/>
            </a:pPr>
            <a:r>
              <a:rPr lang="en-US" sz="3200" b="1" dirty="0">
                <a:solidFill>
                  <a:srgbClr val="000000"/>
                </a:solidFill>
                <a:ea typeface="Open Sauce Light Bold"/>
                <a:cs typeface="Open Sauce Light Bold"/>
                <a:sym typeface="Open Sauce Light Bold"/>
              </a:rPr>
              <a:t>LoTSS  DR3 </a:t>
            </a:r>
          </a:p>
        </p:txBody>
      </p:sp>
      <p:sp>
        <p:nvSpPr>
          <p:cNvPr id="9" name="TextBox 9"/>
          <p:cNvSpPr txBox="1"/>
          <p:nvPr/>
        </p:nvSpPr>
        <p:spPr>
          <a:xfrm>
            <a:off x="3705289" y="249784"/>
            <a:ext cx="10447571" cy="778916"/>
          </a:xfrm>
          <a:prstGeom prst="rect">
            <a:avLst/>
          </a:prstGeom>
        </p:spPr>
        <p:txBody>
          <a:bodyPr lIns="0" tIns="0" rIns="0" bIns="0" rtlCol="0" anchor="t">
            <a:spAutoFit/>
          </a:bodyPr>
          <a:lstStyle/>
          <a:p>
            <a:pPr marL="0" lvl="0" indent="0" algn="ctr">
              <a:lnSpc>
                <a:spcPts val="6098"/>
              </a:lnSpc>
            </a:pPr>
            <a:r>
              <a:rPr lang="en-US" sz="5493" b="1" u="sng" dirty="0">
                <a:solidFill>
                  <a:srgbClr val="E11B1B"/>
                </a:solidFill>
                <a:latin typeface="Open Sans Bold"/>
                <a:ea typeface="Open Sans Bold"/>
                <a:cs typeface="Open Sans Bold"/>
                <a:sym typeface="Open Sans Bold"/>
              </a:rPr>
              <a:t>CONCLUSION AND OUTLOOK</a:t>
            </a:r>
          </a:p>
        </p:txBody>
      </p:sp>
      <p:sp>
        <p:nvSpPr>
          <p:cNvPr id="10" name="TextBox 10"/>
          <p:cNvSpPr txBox="1"/>
          <p:nvPr/>
        </p:nvSpPr>
        <p:spPr>
          <a:xfrm>
            <a:off x="278126" y="1411286"/>
            <a:ext cx="16927852" cy="512256"/>
          </a:xfrm>
          <a:prstGeom prst="rect">
            <a:avLst/>
          </a:prstGeom>
        </p:spPr>
        <p:txBody>
          <a:bodyPr lIns="0" tIns="0" rIns="0" bIns="0" rtlCol="0" anchor="t">
            <a:spAutoFit/>
          </a:bodyPr>
          <a:lstStyle/>
          <a:p>
            <a:pPr marL="604519" lvl="1" indent="-302260" algn="l">
              <a:lnSpc>
                <a:spcPts val="4199"/>
              </a:lnSpc>
              <a:buFont typeface="Arial"/>
              <a:buChar char="•"/>
            </a:pPr>
            <a:r>
              <a:rPr lang="en-US" sz="3200" b="1" dirty="0">
                <a:solidFill>
                  <a:srgbClr val="000000"/>
                </a:solidFill>
                <a:ea typeface="Open Sauce Light Bold"/>
                <a:cs typeface="Open Sauce Light Bold"/>
                <a:sym typeface="Open Sauce Light Bold"/>
              </a:rPr>
              <a:t>New optimization of our existing pipeline to investigate more on the transient candidates !</a:t>
            </a:r>
          </a:p>
        </p:txBody>
      </p:sp>
      <p:sp>
        <p:nvSpPr>
          <p:cNvPr id="11" name="TextBox 11"/>
          <p:cNvSpPr txBox="1"/>
          <p:nvPr/>
        </p:nvSpPr>
        <p:spPr>
          <a:xfrm>
            <a:off x="4405683" y="3115702"/>
            <a:ext cx="11662778" cy="1050865"/>
          </a:xfrm>
          <a:prstGeom prst="rect">
            <a:avLst/>
          </a:prstGeom>
        </p:spPr>
        <p:txBody>
          <a:bodyPr lIns="0" tIns="0" rIns="0" bIns="0" rtlCol="0" anchor="t">
            <a:spAutoFit/>
          </a:bodyPr>
          <a:lstStyle/>
          <a:p>
            <a:pPr algn="ctr">
              <a:lnSpc>
                <a:spcPts val="4199"/>
              </a:lnSpc>
              <a:spcBef>
                <a:spcPct val="0"/>
              </a:spcBef>
            </a:pPr>
            <a:r>
              <a:rPr lang="en-US" sz="3200" b="1" dirty="0">
                <a:solidFill>
                  <a:srgbClr val="000000"/>
                </a:solidFill>
                <a:ea typeface="Open Sauce Light Bold"/>
                <a:cs typeface="Open Sauce Light Bold"/>
                <a:sym typeface="Open Sauce Light Bold"/>
              </a:rPr>
              <a:t>Image the whole Northern sky, including the </a:t>
            </a:r>
            <a:r>
              <a:rPr lang="en-US" sz="3200" b="1" dirty="0">
                <a:solidFill>
                  <a:srgbClr val="EE220C"/>
                </a:solidFill>
                <a:ea typeface="Open Sauce Light Bold"/>
                <a:cs typeface="Open Sauce Light Bold"/>
                <a:sym typeface="Open Sauce Light Bold"/>
              </a:rPr>
              <a:t>Galactic Plane with more than 2000 </a:t>
            </a:r>
            <a:r>
              <a:rPr lang="en-US" sz="3200" b="1" dirty="0" err="1">
                <a:solidFill>
                  <a:srgbClr val="EE220C"/>
                </a:solidFill>
                <a:ea typeface="Open Sauce Light Bold"/>
                <a:cs typeface="Open Sauce Light Bold"/>
                <a:sym typeface="Open Sauce Light Bold"/>
              </a:rPr>
              <a:t>pointings</a:t>
            </a:r>
            <a:r>
              <a:rPr lang="en-US" sz="3200" b="1" dirty="0">
                <a:solidFill>
                  <a:srgbClr val="EE220C"/>
                </a:solidFill>
                <a:ea typeface="Open Sauce Light Bold"/>
                <a:cs typeface="Open Sauce Light Bold"/>
                <a:sym typeface="Open Sauce Light Bold"/>
              </a:rPr>
              <a:t> </a:t>
            </a:r>
          </a:p>
        </p:txBody>
      </p:sp>
      <p:sp>
        <p:nvSpPr>
          <p:cNvPr id="12" name="TextBox 12"/>
          <p:cNvSpPr txBox="1"/>
          <p:nvPr/>
        </p:nvSpPr>
        <p:spPr>
          <a:xfrm>
            <a:off x="1606616" y="8933728"/>
            <a:ext cx="2098672" cy="837577"/>
          </a:xfrm>
          <a:prstGeom prst="rect">
            <a:avLst/>
          </a:prstGeom>
        </p:spPr>
        <p:txBody>
          <a:bodyPr lIns="0" tIns="0" rIns="0" bIns="0" rtlCol="0" anchor="t">
            <a:spAutoFit/>
          </a:bodyPr>
          <a:lstStyle/>
          <a:p>
            <a:pPr algn="l">
              <a:lnSpc>
                <a:spcPts val="2244"/>
              </a:lnSpc>
            </a:pPr>
            <a:r>
              <a:rPr lang="en-US" sz="1496" b="1" dirty="0">
                <a:solidFill>
                  <a:srgbClr val="000000"/>
                </a:solidFill>
                <a:latin typeface="Open Sauce Light Bold"/>
                <a:ea typeface="Open Sauce Light Bold"/>
                <a:cs typeface="Open Sauce Light Bold"/>
                <a:sym typeface="Open Sauce Light Bold"/>
              </a:rPr>
              <a:t> LoTSS  observations, </a:t>
            </a:r>
            <a:r>
              <a:rPr lang="en-US" sz="1496" dirty="0">
                <a:solidFill>
                  <a:srgbClr val="000000"/>
                </a:solidFill>
                <a:latin typeface="Open Sauce Light"/>
                <a:ea typeface="Open Sauce Light"/>
                <a:cs typeface="Open Sauce Light"/>
                <a:sym typeface="Open Sauce Light"/>
              </a:rPr>
              <a:t>Credit: T. W. Shimwell (2025)</a:t>
            </a:r>
          </a:p>
        </p:txBody>
      </p:sp>
      <p:sp>
        <p:nvSpPr>
          <p:cNvPr id="13" name="TextBox 13"/>
          <p:cNvSpPr txBox="1"/>
          <p:nvPr/>
        </p:nvSpPr>
        <p:spPr>
          <a:xfrm>
            <a:off x="278126" y="2267448"/>
            <a:ext cx="16927852" cy="512256"/>
          </a:xfrm>
          <a:prstGeom prst="rect">
            <a:avLst/>
          </a:prstGeom>
        </p:spPr>
        <p:txBody>
          <a:bodyPr lIns="0" tIns="0" rIns="0" bIns="0" rtlCol="0" anchor="t">
            <a:spAutoFit/>
          </a:bodyPr>
          <a:lstStyle/>
          <a:p>
            <a:pPr marL="604519" lvl="1" indent="-302260" algn="l">
              <a:lnSpc>
                <a:spcPts val="4199"/>
              </a:lnSpc>
              <a:buFont typeface="Arial"/>
              <a:buChar char="•"/>
            </a:pPr>
            <a:r>
              <a:rPr lang="en-US" sz="3200" b="1" dirty="0">
                <a:solidFill>
                  <a:srgbClr val="000000"/>
                </a:solidFill>
                <a:ea typeface="Open Sauce Light Bold"/>
                <a:cs typeface="Open Sauce Light Bold"/>
                <a:sym typeface="Open Sauce Light Bold"/>
              </a:rPr>
              <a:t>Apply a new de-dispersion method on the images to look for highly dispersed signals</a:t>
            </a:r>
          </a:p>
        </p:txBody>
      </p:sp>
      <p:sp>
        <p:nvSpPr>
          <p:cNvPr id="14" name="AutoShape 14"/>
          <p:cNvSpPr/>
          <p:nvPr/>
        </p:nvSpPr>
        <p:spPr>
          <a:xfrm flipH="1">
            <a:off x="12320658" y="5245026"/>
            <a:ext cx="2479491" cy="2101254"/>
          </a:xfrm>
          <a:prstGeom prst="line">
            <a:avLst/>
          </a:prstGeom>
          <a:ln w="38100" cap="flat">
            <a:solidFill>
              <a:srgbClr val="E11B1B"/>
            </a:solidFill>
            <a:prstDash val="solid"/>
            <a:headEnd type="none" w="sm" len="sm"/>
            <a:tailEnd type="none" w="sm" len="sm"/>
          </a:ln>
        </p:spPr>
        <p:txBody>
          <a:bodyPr/>
          <a:lstStyle/>
          <a:p>
            <a:endParaRPr lang="en-US"/>
          </a:p>
        </p:txBody>
      </p:sp>
      <p:sp>
        <p:nvSpPr>
          <p:cNvPr id="15" name="Freeform 15"/>
          <p:cNvSpPr/>
          <p:nvPr/>
        </p:nvSpPr>
        <p:spPr>
          <a:xfrm>
            <a:off x="14800149" y="5193676"/>
            <a:ext cx="3156836" cy="2038641"/>
          </a:xfrm>
          <a:custGeom>
            <a:avLst/>
            <a:gdLst/>
            <a:ahLst/>
            <a:cxnLst/>
            <a:rect l="l" t="t" r="r" b="b"/>
            <a:pathLst>
              <a:path w="3156836" h="2038641">
                <a:moveTo>
                  <a:pt x="0" y="0"/>
                </a:moveTo>
                <a:lnTo>
                  <a:pt x="3156836" y="0"/>
                </a:lnTo>
                <a:lnTo>
                  <a:pt x="3156836" y="2038641"/>
                </a:lnTo>
                <a:lnTo>
                  <a:pt x="0" y="2038641"/>
                </a:lnTo>
                <a:lnTo>
                  <a:pt x="0" y="0"/>
                </a:lnTo>
                <a:close/>
              </a:path>
            </a:pathLst>
          </a:custGeom>
          <a:blipFill>
            <a:blip r:embed="rId10"/>
            <a:stretch>
              <a:fillRect r="-13448"/>
            </a:stretch>
          </a:blipFill>
        </p:spPr>
        <p:txBody>
          <a:bodyPr/>
          <a:lstStyle/>
          <a:p>
            <a:endParaRPr lang="en-US"/>
          </a:p>
        </p:txBody>
      </p:sp>
      <p:sp>
        <p:nvSpPr>
          <p:cNvPr id="16" name="AutoShape 16"/>
          <p:cNvSpPr/>
          <p:nvPr/>
        </p:nvSpPr>
        <p:spPr>
          <a:xfrm flipV="1">
            <a:off x="12320658" y="7212384"/>
            <a:ext cx="2479491" cy="133896"/>
          </a:xfrm>
          <a:prstGeom prst="line">
            <a:avLst/>
          </a:prstGeom>
          <a:ln w="38100" cap="flat">
            <a:solidFill>
              <a:srgbClr val="E11B1B"/>
            </a:solidFill>
            <a:prstDash val="solid"/>
            <a:headEnd type="none" w="sm" len="sm"/>
            <a:tailEnd type="none" w="sm" len="sm"/>
          </a:ln>
        </p:spPr>
        <p:txBody>
          <a:bodyPr/>
          <a:lstStyle/>
          <a:p>
            <a:endParaRPr lang="en-US"/>
          </a:p>
        </p:txBody>
      </p:sp>
      <p:sp>
        <p:nvSpPr>
          <p:cNvPr id="17" name="AutoShape 17"/>
          <p:cNvSpPr/>
          <p:nvPr/>
        </p:nvSpPr>
        <p:spPr>
          <a:xfrm>
            <a:off x="3611574" y="4871788"/>
            <a:ext cx="5929427" cy="2274096"/>
          </a:xfrm>
          <a:prstGeom prst="line">
            <a:avLst/>
          </a:prstGeom>
          <a:ln w="38100" cap="flat">
            <a:solidFill>
              <a:srgbClr val="E11B1B"/>
            </a:solidFill>
            <a:prstDash val="solid"/>
            <a:headEnd type="none" w="sm" len="sm"/>
            <a:tailEnd type="none" w="sm" len="sm"/>
          </a:ln>
        </p:spPr>
        <p:txBody>
          <a:bodyPr/>
          <a:lstStyle/>
          <a:p>
            <a:endParaRPr lang="en-US"/>
          </a:p>
        </p:txBody>
      </p:sp>
      <p:sp>
        <p:nvSpPr>
          <p:cNvPr id="18" name="AutoShape 18"/>
          <p:cNvSpPr/>
          <p:nvPr/>
        </p:nvSpPr>
        <p:spPr>
          <a:xfrm>
            <a:off x="3635503" y="6684728"/>
            <a:ext cx="5905497" cy="461155"/>
          </a:xfrm>
          <a:prstGeom prst="line">
            <a:avLst/>
          </a:prstGeom>
          <a:ln w="38100" cap="flat">
            <a:solidFill>
              <a:srgbClr val="E11B1B"/>
            </a:solidFill>
            <a:prstDash val="solid"/>
            <a:headEnd type="none" w="sm" len="sm"/>
            <a:tailEnd type="none" w="sm" len="sm"/>
          </a:ln>
        </p:spPr>
        <p:txBody>
          <a:bodyPr/>
          <a:lstStyle/>
          <a:p>
            <a:endParaRPr lang="en-US"/>
          </a:p>
        </p:txBody>
      </p:sp>
      <p:sp>
        <p:nvSpPr>
          <p:cNvPr id="19" name="TextBox 19"/>
          <p:cNvSpPr txBox="1"/>
          <p:nvPr/>
        </p:nvSpPr>
        <p:spPr>
          <a:xfrm>
            <a:off x="1492730" y="6315884"/>
            <a:ext cx="1566640" cy="1575691"/>
          </a:xfrm>
          <a:prstGeom prst="rect">
            <a:avLst/>
          </a:prstGeom>
        </p:spPr>
        <p:txBody>
          <a:bodyPr lIns="0" tIns="0" rIns="0" bIns="0" rtlCol="0" anchor="t">
            <a:spAutoFit/>
          </a:bodyPr>
          <a:lstStyle/>
          <a:p>
            <a:pPr algn="l">
              <a:lnSpc>
                <a:spcPts val="13017"/>
              </a:lnSpc>
            </a:pPr>
            <a:r>
              <a:rPr lang="en-US" sz="8678" b="1" i="1">
                <a:solidFill>
                  <a:srgbClr val="EE220C"/>
                </a:solidFill>
                <a:latin typeface="Open Sauce Light Bold Italics"/>
                <a:ea typeface="Open Sauce Light Bold Italics"/>
                <a:cs typeface="Open Sauce Light Bold Italics"/>
                <a:sym typeface="Open Sauce Light Bold Italics"/>
              </a:rPr>
              <a:t>?</a:t>
            </a:r>
          </a:p>
        </p:txBody>
      </p:sp>
      <p:sp>
        <p:nvSpPr>
          <p:cNvPr id="20" name="TextBox 20"/>
          <p:cNvSpPr txBox="1"/>
          <p:nvPr/>
        </p:nvSpPr>
        <p:spPr>
          <a:xfrm>
            <a:off x="16189209" y="6888708"/>
            <a:ext cx="1566640" cy="1575691"/>
          </a:xfrm>
          <a:prstGeom prst="rect">
            <a:avLst/>
          </a:prstGeom>
        </p:spPr>
        <p:txBody>
          <a:bodyPr lIns="0" tIns="0" rIns="0" bIns="0" rtlCol="0" anchor="t">
            <a:spAutoFit/>
          </a:bodyPr>
          <a:lstStyle/>
          <a:p>
            <a:pPr algn="l">
              <a:lnSpc>
                <a:spcPts val="13017"/>
              </a:lnSpc>
            </a:pPr>
            <a:r>
              <a:rPr lang="en-US" sz="8678" b="1" i="1">
                <a:solidFill>
                  <a:srgbClr val="EE220C"/>
                </a:solidFill>
                <a:latin typeface="Open Sauce Light Bold Italics"/>
                <a:ea typeface="Open Sauce Light Bold Italics"/>
                <a:cs typeface="Open Sauce Light Bold Italics"/>
                <a:sym typeface="Open Sauce Light Bold Italics"/>
              </a:rPr>
              <a:t>?</a:t>
            </a:r>
          </a:p>
        </p:txBody>
      </p:sp>
      <p:sp>
        <p:nvSpPr>
          <p:cNvPr id="24" name="Slide Number Placeholder 23">
            <a:extLst>
              <a:ext uri="{FF2B5EF4-FFF2-40B4-BE49-F238E27FC236}">
                <a16:creationId xmlns:a16="http://schemas.microsoft.com/office/drawing/2014/main" id="{1A043609-8B6D-D51F-E224-D788BD6698FF}"/>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79455" y="3995119"/>
            <a:ext cx="10097666" cy="934825"/>
          </a:xfrm>
          <a:prstGeom prst="rect">
            <a:avLst/>
          </a:prstGeom>
        </p:spPr>
        <p:txBody>
          <a:bodyPr lIns="0" tIns="0" rIns="0" bIns="0" rtlCol="0" anchor="t">
            <a:spAutoFit/>
          </a:bodyPr>
          <a:lstStyle/>
          <a:p>
            <a:pPr marL="0" lvl="0" indent="0" algn="ctr">
              <a:lnSpc>
                <a:spcPts val="7235"/>
              </a:lnSpc>
            </a:pPr>
            <a:r>
              <a:rPr lang="en-US" sz="6518" b="1" u="sng">
                <a:solidFill>
                  <a:srgbClr val="E11B1B"/>
                </a:solidFill>
                <a:latin typeface="Open Sans Bold"/>
                <a:ea typeface="Open Sans Bold"/>
                <a:cs typeface="Open Sans Bold"/>
                <a:sym typeface="Open Sans Bold"/>
              </a:rPr>
              <a:t>BACKUP SLIDES</a:t>
            </a:r>
          </a:p>
        </p:txBody>
      </p:sp>
      <p:sp>
        <p:nvSpPr>
          <p:cNvPr id="7" name="Slide Number Placeholder 6">
            <a:extLst>
              <a:ext uri="{FF2B5EF4-FFF2-40B4-BE49-F238E27FC236}">
                <a16:creationId xmlns:a16="http://schemas.microsoft.com/office/drawing/2014/main" id="{0FD4C717-571E-FC4C-F458-1EA4CC804837}"/>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948CD-E79F-FCA0-F704-256D8A694C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5AFA851-5E03-20B2-B8EE-10ABFB9F4BC1}"/>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888158F7-5763-FD90-323F-2175A8F8A0DF}"/>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7E5D85CA-AD96-FDFA-E232-DBF100AF598D}"/>
              </a:ext>
            </a:extLst>
          </p:cNvPr>
          <p:cNvSpPr/>
          <p:nvPr/>
        </p:nvSpPr>
        <p:spPr>
          <a:xfrm>
            <a:off x="7162800" y="5143500"/>
            <a:ext cx="2683493" cy="2107223"/>
          </a:xfrm>
          <a:prstGeom prst="rect">
            <a:avLst/>
          </a:prstGeom>
          <a:solidFill>
            <a:schemeClr val="bg1">
              <a:lumMod val="85000"/>
            </a:schemeClr>
          </a:solidFill>
          <a:ln w="28575">
            <a:solidFill>
              <a:schemeClr val="accent2">
                <a:lumMod val="75000"/>
              </a:schemeClr>
            </a:solidFill>
          </a:ln>
          <a:effectLst/>
          <a:scene3d>
            <a:camera prst="orthographicFront"/>
            <a:lightRig rig="harsh" dir="t">
              <a:rot lat="0" lon="0" rev="3000000"/>
            </a:lightRig>
          </a:scene3d>
          <a:sp3d extrusionH="254000" contourW="19050">
            <a:bevelB w="82550" h="44450" prst="angle"/>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bg1"/>
                </a:solidFill>
              </a:ln>
            </a:endParaRPr>
          </a:p>
        </p:txBody>
      </p:sp>
      <p:sp>
        <p:nvSpPr>
          <p:cNvPr id="18" name="Freeform 6">
            <a:extLst>
              <a:ext uri="{FF2B5EF4-FFF2-40B4-BE49-F238E27FC236}">
                <a16:creationId xmlns:a16="http://schemas.microsoft.com/office/drawing/2014/main" id="{D8FBA99B-292A-A3B0-52FE-A3E4C00EE921}"/>
              </a:ext>
            </a:extLst>
          </p:cNvPr>
          <p:cNvSpPr/>
          <p:nvPr/>
        </p:nvSpPr>
        <p:spPr>
          <a:xfrm>
            <a:off x="2192646" y="-189519"/>
            <a:ext cx="13657561" cy="10270277"/>
          </a:xfrm>
          <a:custGeom>
            <a:avLst/>
            <a:gdLst/>
            <a:ahLst/>
            <a:cxnLst/>
            <a:rect l="l" t="t" r="r" b="b"/>
            <a:pathLst>
              <a:path w="13657561" h="10270277">
                <a:moveTo>
                  <a:pt x="0" y="0"/>
                </a:moveTo>
                <a:lnTo>
                  <a:pt x="13657561" y="0"/>
                </a:lnTo>
                <a:lnTo>
                  <a:pt x="13657561" y="10270277"/>
                </a:lnTo>
                <a:lnTo>
                  <a:pt x="0" y="10270277"/>
                </a:lnTo>
                <a:lnTo>
                  <a:pt x="0" y="0"/>
                </a:lnTo>
                <a:close/>
              </a:path>
            </a:pathLst>
          </a:custGeom>
          <a:blipFill>
            <a:blip r:embed="rId7"/>
            <a:stretch>
              <a:fillRect l="-2482" b="-1359"/>
            </a:stretch>
          </a:blipFill>
        </p:spPr>
        <p:txBody>
          <a:bodyPr/>
          <a:lstStyle/>
          <a:p>
            <a:endParaRPr lang="en-US"/>
          </a:p>
        </p:txBody>
      </p:sp>
      <p:sp>
        <p:nvSpPr>
          <p:cNvPr id="21" name="TextBox 12">
            <a:extLst>
              <a:ext uri="{FF2B5EF4-FFF2-40B4-BE49-F238E27FC236}">
                <a16:creationId xmlns:a16="http://schemas.microsoft.com/office/drawing/2014/main" id="{D610D1D4-7F5C-CA9D-910E-E68EE794AC19}"/>
              </a:ext>
            </a:extLst>
          </p:cNvPr>
          <p:cNvSpPr txBox="1"/>
          <p:nvPr/>
        </p:nvSpPr>
        <p:spPr>
          <a:xfrm rot="-2545683">
            <a:off x="11779200" y="3073358"/>
            <a:ext cx="2370554" cy="299007"/>
          </a:xfrm>
          <a:prstGeom prst="rect">
            <a:avLst/>
          </a:prstGeom>
        </p:spPr>
        <p:txBody>
          <a:bodyPr lIns="0" tIns="0" rIns="0" bIns="0" rtlCol="0" anchor="t">
            <a:spAutoFit/>
          </a:bodyPr>
          <a:lstStyle/>
          <a:p>
            <a:pPr algn="ctr">
              <a:lnSpc>
                <a:spcPts val="2513"/>
              </a:lnSpc>
            </a:pPr>
            <a:r>
              <a:rPr lang="en-US" sz="1795" b="1" dirty="0">
                <a:solidFill>
                  <a:srgbClr val="E11B1B"/>
                </a:solidFill>
                <a:latin typeface="Open Sans Bold"/>
                <a:ea typeface="Open Sans Bold"/>
                <a:cs typeface="Open Sans Bold"/>
                <a:sym typeface="Open Sans Bold"/>
              </a:rPr>
              <a:t>Incoherent emission</a:t>
            </a:r>
          </a:p>
        </p:txBody>
      </p:sp>
      <p:sp>
        <p:nvSpPr>
          <p:cNvPr id="22" name="Freeform 10">
            <a:extLst>
              <a:ext uri="{FF2B5EF4-FFF2-40B4-BE49-F238E27FC236}">
                <a16:creationId xmlns:a16="http://schemas.microsoft.com/office/drawing/2014/main" id="{1A8DC5C2-EEFD-650A-F3EE-19C26120187A}"/>
              </a:ext>
            </a:extLst>
          </p:cNvPr>
          <p:cNvSpPr/>
          <p:nvPr/>
        </p:nvSpPr>
        <p:spPr>
          <a:xfrm rot="2472043">
            <a:off x="12958300" y="3605097"/>
            <a:ext cx="742291" cy="210889"/>
          </a:xfrm>
          <a:custGeom>
            <a:avLst/>
            <a:gdLst/>
            <a:ahLst/>
            <a:cxnLst/>
            <a:rect l="l" t="t" r="r" b="b"/>
            <a:pathLst>
              <a:path w="742291" h="210889">
                <a:moveTo>
                  <a:pt x="0" y="0"/>
                </a:moveTo>
                <a:lnTo>
                  <a:pt x="742290" y="0"/>
                </a:lnTo>
                <a:lnTo>
                  <a:pt x="742290" y="210888"/>
                </a:lnTo>
                <a:lnTo>
                  <a:pt x="0" y="21088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23" name="TextBox 11">
            <a:extLst>
              <a:ext uri="{FF2B5EF4-FFF2-40B4-BE49-F238E27FC236}">
                <a16:creationId xmlns:a16="http://schemas.microsoft.com/office/drawing/2014/main" id="{6C4A0F67-115E-EB6D-9773-0430DDD97D46}"/>
              </a:ext>
            </a:extLst>
          </p:cNvPr>
          <p:cNvSpPr txBox="1"/>
          <p:nvPr/>
        </p:nvSpPr>
        <p:spPr>
          <a:xfrm rot="-2496307">
            <a:off x="11433329" y="2770937"/>
            <a:ext cx="2263175" cy="297180"/>
          </a:xfrm>
          <a:prstGeom prst="rect">
            <a:avLst/>
          </a:prstGeom>
        </p:spPr>
        <p:txBody>
          <a:bodyPr lIns="0" tIns="0" rIns="0" bIns="0" rtlCol="0" anchor="t">
            <a:spAutoFit/>
          </a:bodyPr>
          <a:lstStyle/>
          <a:p>
            <a:pPr algn="ctr">
              <a:lnSpc>
                <a:spcPts val="2520"/>
              </a:lnSpc>
            </a:pPr>
            <a:r>
              <a:rPr lang="en-US" sz="1800" b="1" dirty="0">
                <a:solidFill>
                  <a:srgbClr val="E11B1B"/>
                </a:solidFill>
                <a:latin typeface="Open Sans Bold"/>
                <a:ea typeface="Open Sans Bold"/>
                <a:cs typeface="Open Sans Bold"/>
                <a:sym typeface="Open Sans Bold"/>
              </a:rPr>
              <a:t>Coherent emission</a:t>
            </a:r>
          </a:p>
        </p:txBody>
      </p:sp>
      <p:sp>
        <p:nvSpPr>
          <p:cNvPr id="24" name="Freeform 9">
            <a:extLst>
              <a:ext uri="{FF2B5EF4-FFF2-40B4-BE49-F238E27FC236}">
                <a16:creationId xmlns:a16="http://schemas.microsoft.com/office/drawing/2014/main" id="{3D73C37E-73E9-4BFD-2E3C-10D0AFAF254D}"/>
              </a:ext>
            </a:extLst>
          </p:cNvPr>
          <p:cNvSpPr/>
          <p:nvPr/>
        </p:nvSpPr>
        <p:spPr>
          <a:xfrm rot="-8394340">
            <a:off x="11618845" y="2455853"/>
            <a:ext cx="778327" cy="221127"/>
          </a:xfrm>
          <a:custGeom>
            <a:avLst/>
            <a:gdLst/>
            <a:ahLst/>
            <a:cxnLst/>
            <a:rect l="l" t="t" r="r" b="b"/>
            <a:pathLst>
              <a:path w="778327" h="221127">
                <a:moveTo>
                  <a:pt x="0" y="0"/>
                </a:moveTo>
                <a:lnTo>
                  <a:pt x="778326" y="0"/>
                </a:lnTo>
                <a:lnTo>
                  <a:pt x="778326" y="221126"/>
                </a:lnTo>
                <a:lnTo>
                  <a:pt x="0" y="22112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25" name="Rectangle 24">
            <a:extLst>
              <a:ext uri="{FF2B5EF4-FFF2-40B4-BE49-F238E27FC236}">
                <a16:creationId xmlns:a16="http://schemas.microsoft.com/office/drawing/2014/main" id="{764A8568-28D5-684E-32BC-A7EBAB6A4F01}"/>
              </a:ext>
            </a:extLst>
          </p:cNvPr>
          <p:cNvSpPr/>
          <p:nvPr/>
        </p:nvSpPr>
        <p:spPr>
          <a:xfrm>
            <a:off x="7162801" y="5143501"/>
            <a:ext cx="2362199" cy="1904999"/>
          </a:xfrm>
          <a:prstGeom prst="rect">
            <a:avLst/>
          </a:prstGeom>
          <a:solidFill>
            <a:schemeClr val="bg1">
              <a:lumMod val="85000"/>
            </a:schemeClr>
          </a:solidFill>
          <a:ln w="38100">
            <a:solidFill>
              <a:schemeClr val="accent2">
                <a:lumMod val="75000"/>
              </a:schemeClr>
            </a:solidFill>
          </a:ln>
          <a:effectLst/>
          <a:scene3d>
            <a:camera prst="orthographicFront"/>
            <a:lightRig rig="harsh" dir="t">
              <a:rot lat="0" lon="0" rev="3000000"/>
            </a:lightRig>
          </a:scene3d>
          <a:sp3d extrusionH="254000" contourW="19050">
            <a:bevelB w="82550" h="44450" prst="angle"/>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accent2">
                    <a:lumMod val="75000"/>
                  </a:schemeClr>
                </a:solidFill>
              </a:ln>
              <a:solidFill>
                <a:schemeClr val="accent2">
                  <a:lumMod val="75000"/>
                </a:schemeClr>
              </a:solidFill>
            </a:endParaRPr>
          </a:p>
        </p:txBody>
      </p:sp>
      <p:sp>
        <p:nvSpPr>
          <p:cNvPr id="28" name="TextBox 8">
            <a:extLst>
              <a:ext uri="{FF2B5EF4-FFF2-40B4-BE49-F238E27FC236}">
                <a16:creationId xmlns:a16="http://schemas.microsoft.com/office/drawing/2014/main" id="{70B67923-D01A-9206-87B0-13AEC89D7FCF}"/>
              </a:ext>
            </a:extLst>
          </p:cNvPr>
          <p:cNvSpPr txBox="1"/>
          <p:nvPr/>
        </p:nvSpPr>
        <p:spPr>
          <a:xfrm>
            <a:off x="14882478" y="9044199"/>
            <a:ext cx="2947420" cy="663680"/>
          </a:xfrm>
          <a:prstGeom prst="rect">
            <a:avLst/>
          </a:prstGeom>
        </p:spPr>
        <p:txBody>
          <a:bodyPr lIns="0" tIns="0" rIns="0" bIns="0" rtlCol="0" anchor="t">
            <a:spAutoFit/>
          </a:bodyPr>
          <a:lstStyle/>
          <a:p>
            <a:pPr algn="ctr">
              <a:lnSpc>
                <a:spcPts val="2745"/>
              </a:lnSpc>
              <a:spcBef>
                <a:spcPct val="0"/>
              </a:spcBef>
            </a:pPr>
            <a:r>
              <a:rPr lang="en-US" sz="1830" b="1" dirty="0">
                <a:solidFill>
                  <a:srgbClr val="000000"/>
                </a:solidFill>
                <a:latin typeface="Open Sauce Bold"/>
                <a:ea typeface="Open Sauce Bold"/>
                <a:cs typeface="Open Sauce Bold"/>
                <a:sym typeface="Open Sauce Bold"/>
              </a:rPr>
              <a:t>Credit: De Ruiter et al. 2024</a:t>
            </a:r>
          </a:p>
        </p:txBody>
      </p:sp>
      <p:sp>
        <p:nvSpPr>
          <p:cNvPr id="31" name="TextBox 30">
            <a:extLst>
              <a:ext uri="{FF2B5EF4-FFF2-40B4-BE49-F238E27FC236}">
                <a16:creationId xmlns:a16="http://schemas.microsoft.com/office/drawing/2014/main" id="{47BFAAEC-F953-2507-C1D5-87CE2352A11F}"/>
              </a:ext>
            </a:extLst>
          </p:cNvPr>
          <p:cNvSpPr txBox="1"/>
          <p:nvPr/>
        </p:nvSpPr>
        <p:spPr>
          <a:xfrm>
            <a:off x="17678400" y="9867900"/>
            <a:ext cx="304800" cy="369332"/>
          </a:xfrm>
          <a:prstGeom prst="rect">
            <a:avLst/>
          </a:prstGeom>
          <a:noFill/>
        </p:spPr>
        <p:txBody>
          <a:bodyPr wrap="square" rtlCol="0">
            <a:spAutoFit/>
          </a:bodyPr>
          <a:lstStyle/>
          <a:p>
            <a:r>
              <a:rPr lang="en-US" dirty="0"/>
              <a:t>3</a:t>
            </a:r>
          </a:p>
        </p:txBody>
      </p:sp>
      <p:sp>
        <p:nvSpPr>
          <p:cNvPr id="4" name="Slide Number Placeholder 3">
            <a:extLst>
              <a:ext uri="{FF2B5EF4-FFF2-40B4-BE49-F238E27FC236}">
                <a16:creationId xmlns:a16="http://schemas.microsoft.com/office/drawing/2014/main" id="{2108A858-B501-8825-EC94-47F2522AFB23}"/>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255716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5"/>
                                        </p:tgtEl>
                                      </p:cBhvr>
                                    </p:animEffect>
                                    <p:set>
                                      <p:cBhvr>
                                        <p:cTn id="7"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7249C-CC08-55CA-34CA-A0DA0355A00B}"/>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7B8572A1-E2E3-8A86-1982-294E0FE40529}"/>
              </a:ext>
            </a:extLst>
          </p:cNvPr>
          <p:cNvSpPr/>
          <p:nvPr/>
        </p:nvSpPr>
        <p:spPr>
          <a:xfrm>
            <a:off x="6134143" y="495300"/>
            <a:ext cx="5600657" cy="914400"/>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ysClr val="windowText" lastClr="000000"/>
                </a:solidFill>
              </a:rPr>
              <a:t>Radio transients' detection with LOFAR</a:t>
            </a:r>
          </a:p>
        </p:txBody>
      </p:sp>
      <p:sp>
        <p:nvSpPr>
          <p:cNvPr id="45" name="Rounded Rectangle 44">
            <a:extLst>
              <a:ext uri="{FF2B5EF4-FFF2-40B4-BE49-F238E27FC236}">
                <a16:creationId xmlns:a16="http://schemas.microsoft.com/office/drawing/2014/main" id="{D6A6E053-A6DA-C8B0-DB2E-C0892AE1C918}"/>
              </a:ext>
            </a:extLst>
          </p:cNvPr>
          <p:cNvSpPr/>
          <p:nvPr/>
        </p:nvSpPr>
        <p:spPr>
          <a:xfrm>
            <a:off x="204077" y="2318502"/>
            <a:ext cx="3721359" cy="914400"/>
          </a:xfrm>
          <a:prstGeom prst="roundRect">
            <a:avLst/>
          </a:prstGeom>
          <a:blipFill>
            <a:blip r:embed="rId4">
              <a:alphaModFix/>
              <a:extLst>
                <a:ext uri="{BEBA8EAE-BF5A-486C-A8C5-ECC9F3942E4B}">
                  <a14:imgProps xmlns:a14="http://schemas.microsoft.com/office/drawing/2010/main">
                    <a14:imgLayer r:embed="rId5">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t>Large collecting area</a:t>
            </a:r>
          </a:p>
        </p:txBody>
      </p:sp>
      <p:sp>
        <p:nvSpPr>
          <p:cNvPr id="5" name="Rounded Rectangle 4">
            <a:extLst>
              <a:ext uri="{FF2B5EF4-FFF2-40B4-BE49-F238E27FC236}">
                <a16:creationId xmlns:a16="http://schemas.microsoft.com/office/drawing/2014/main" id="{2F0C964A-ED57-E7AB-DAD0-283642D06D8F}"/>
              </a:ext>
            </a:extLst>
          </p:cNvPr>
          <p:cNvSpPr/>
          <p:nvPr/>
        </p:nvSpPr>
        <p:spPr>
          <a:xfrm>
            <a:off x="7073791" y="2318502"/>
            <a:ext cx="3721360" cy="914400"/>
          </a:xfrm>
          <a:prstGeom prst="roundRect">
            <a:avLst/>
          </a:prstGeom>
          <a:blipFill>
            <a:blip r:embed="rId4">
              <a:extLst>
                <a:ext uri="{BEBA8EAE-BF5A-486C-A8C5-ECC9F3942E4B}">
                  <a14:imgProps xmlns:a14="http://schemas.microsoft.com/office/drawing/2010/main">
                    <a14:imgLayer r:embed="rId6">
                      <a14:imgEffect>
                        <a14:brightnessContrast contrast="-20000"/>
                      </a14:imgEffect>
                    </a14:imgLayer>
                  </a14:imgProps>
                </a:ext>
              </a:extLst>
            </a:blip>
            <a:tile tx="0" ty="0" sx="100000" sy="100000" flip="none" algn="tl"/>
          </a:blip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Characterize the emission</a:t>
            </a:r>
          </a:p>
        </p:txBody>
      </p:sp>
      <p:sp>
        <p:nvSpPr>
          <p:cNvPr id="7" name="TextBox 6">
            <a:extLst>
              <a:ext uri="{FF2B5EF4-FFF2-40B4-BE49-F238E27FC236}">
                <a16:creationId xmlns:a16="http://schemas.microsoft.com/office/drawing/2014/main" id="{BE89BA0B-DE72-1958-11A9-43FC9A735091}"/>
              </a:ext>
            </a:extLst>
          </p:cNvPr>
          <p:cNvSpPr txBox="1"/>
          <p:nvPr/>
        </p:nvSpPr>
        <p:spPr>
          <a:xfrm>
            <a:off x="403917" y="7085350"/>
            <a:ext cx="4345265" cy="1569660"/>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Wide field of view</a:t>
            </a:r>
          </a:p>
          <a:p>
            <a:pPr marL="342900" indent="-342900">
              <a:buFont typeface="Arial" panose="020B0604020202020204" pitchFamily="34" charset="0"/>
              <a:buChar char="•"/>
            </a:pPr>
            <a:r>
              <a:rPr lang="en-US" sz="2400" b="1" dirty="0"/>
              <a:t>Fast imaging correlation</a:t>
            </a:r>
          </a:p>
          <a:p>
            <a:pPr marL="342900" indent="-342900">
              <a:buFont typeface="Arial" panose="020B0604020202020204" pitchFamily="34" charset="0"/>
              <a:buChar char="•"/>
            </a:pPr>
            <a:r>
              <a:rPr lang="en-US" sz="2400" b="1" dirty="0"/>
              <a:t>Handle Ionospheric variability</a:t>
            </a:r>
          </a:p>
        </p:txBody>
      </p:sp>
      <p:pic>
        <p:nvPicPr>
          <p:cNvPr id="8" name="Picture 7" descr="LOFAR array configuration - ASTRON Science">
            <a:extLst>
              <a:ext uri="{FF2B5EF4-FFF2-40B4-BE49-F238E27FC236}">
                <a16:creationId xmlns:a16="http://schemas.microsoft.com/office/drawing/2014/main" id="{5BC4D472-F9C8-B8DF-E312-93580C5C1D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357" y="4042799"/>
            <a:ext cx="4744947" cy="3157546"/>
          </a:xfrm>
          <a:prstGeom prst="rect">
            <a:avLst/>
          </a:prstGeom>
          <a:noFill/>
          <a:ln>
            <a:noFill/>
          </a:ln>
          <a:effectLst>
            <a:softEdge rad="0"/>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15" name="Freeform 7">
            <a:extLst>
              <a:ext uri="{FF2B5EF4-FFF2-40B4-BE49-F238E27FC236}">
                <a16:creationId xmlns:a16="http://schemas.microsoft.com/office/drawing/2014/main" id="{9AE778C1-153C-2806-6BB9-B36CC8B5ED4B}"/>
              </a:ext>
            </a:extLst>
          </p:cNvPr>
          <p:cNvSpPr/>
          <p:nvPr/>
        </p:nvSpPr>
        <p:spPr>
          <a:xfrm>
            <a:off x="6937404" y="3543178"/>
            <a:ext cx="3994135" cy="5111832"/>
          </a:xfrm>
          <a:custGeom>
            <a:avLst/>
            <a:gdLst/>
            <a:ahLst/>
            <a:cxnLst/>
            <a:rect l="l" t="t" r="r" b="b"/>
            <a:pathLst>
              <a:path w="6936741" h="4821544">
                <a:moveTo>
                  <a:pt x="0" y="0"/>
                </a:moveTo>
                <a:lnTo>
                  <a:pt x="6936741" y="0"/>
                </a:lnTo>
                <a:lnTo>
                  <a:pt x="6936741" y="4821543"/>
                </a:lnTo>
                <a:lnTo>
                  <a:pt x="0" y="4821543"/>
                </a:lnTo>
                <a:lnTo>
                  <a:pt x="0" y="0"/>
                </a:lnTo>
                <a:close/>
              </a:path>
            </a:pathLst>
          </a:custGeom>
          <a:blipFill>
            <a:blip r:embed="rId8"/>
            <a:stretch>
              <a:fillRect l="-3249" r="-106657"/>
            </a:stretch>
          </a:blipFill>
        </p:spPr>
        <p:txBody>
          <a:bodyPr/>
          <a:lstStyle/>
          <a:p>
            <a:endParaRPr lang="en-US" dirty="0"/>
          </a:p>
        </p:txBody>
      </p:sp>
      <p:sp>
        <p:nvSpPr>
          <p:cNvPr id="18" name="TextBox 17">
            <a:extLst>
              <a:ext uri="{FF2B5EF4-FFF2-40B4-BE49-F238E27FC236}">
                <a16:creationId xmlns:a16="http://schemas.microsoft.com/office/drawing/2014/main" id="{845FC2AD-D5B6-CE32-37D6-6BBEA35190E9}"/>
              </a:ext>
            </a:extLst>
          </p:cNvPr>
          <p:cNvSpPr txBox="1"/>
          <p:nvPr/>
        </p:nvSpPr>
        <p:spPr>
          <a:xfrm>
            <a:off x="7073791" y="8655010"/>
            <a:ext cx="4397231"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a:t>Bright and bursty signals</a:t>
            </a:r>
          </a:p>
          <a:p>
            <a:pPr marL="342900" indent="-342900">
              <a:buFont typeface="Arial" panose="020B0604020202020204" pitchFamily="34" charset="0"/>
              <a:buChar char="•"/>
            </a:pPr>
            <a:r>
              <a:rPr lang="en-US" sz="2400" b="1" dirty="0"/>
              <a:t>Timescales (sec </a:t>
            </a:r>
            <a:r>
              <a:rPr lang="en-US" sz="2400" b="1" dirty="0">
                <a:sym typeface="Wingdings" pitchFamily="2" charset="2"/>
              </a:rPr>
              <a:t>mins)</a:t>
            </a:r>
          </a:p>
          <a:p>
            <a:pPr marL="342900" indent="-342900">
              <a:buFont typeface="Arial" panose="020B0604020202020204" pitchFamily="34" charset="0"/>
              <a:buChar char="•"/>
            </a:pPr>
            <a:endParaRPr lang="en-US" sz="2400" b="1" dirty="0"/>
          </a:p>
        </p:txBody>
      </p:sp>
      <p:sp>
        <p:nvSpPr>
          <p:cNvPr id="19" name="TextBox 18">
            <a:extLst>
              <a:ext uri="{FF2B5EF4-FFF2-40B4-BE49-F238E27FC236}">
                <a16:creationId xmlns:a16="http://schemas.microsoft.com/office/drawing/2014/main" id="{A3CBE3A6-47CD-606F-AECD-C8C7A3773A28}"/>
              </a:ext>
            </a:extLst>
          </p:cNvPr>
          <p:cNvSpPr txBox="1"/>
          <p:nvPr/>
        </p:nvSpPr>
        <p:spPr>
          <a:xfrm>
            <a:off x="204077" y="3543178"/>
            <a:ext cx="3377323" cy="369332"/>
          </a:xfrm>
          <a:prstGeom prst="rect">
            <a:avLst/>
          </a:prstGeom>
          <a:noFill/>
        </p:spPr>
        <p:txBody>
          <a:bodyPr wrap="square">
            <a:spAutoFit/>
          </a:bodyPr>
          <a:lstStyle/>
          <a:p>
            <a:r>
              <a:rPr lang="en-US" dirty="0">
                <a:solidFill>
                  <a:schemeClr val="bg1">
                    <a:lumMod val="65000"/>
                  </a:schemeClr>
                </a:solidFill>
              </a:rPr>
              <a:t>Image: ASTRON</a:t>
            </a:r>
          </a:p>
        </p:txBody>
      </p:sp>
      <p:cxnSp>
        <p:nvCxnSpPr>
          <p:cNvPr id="23" name="Elbow Connector 22">
            <a:extLst>
              <a:ext uri="{FF2B5EF4-FFF2-40B4-BE49-F238E27FC236}">
                <a16:creationId xmlns:a16="http://schemas.microsoft.com/office/drawing/2014/main" id="{7C6F4F4D-DD45-E9D9-4D03-E294B7A7A3D3}"/>
              </a:ext>
            </a:extLst>
          </p:cNvPr>
          <p:cNvCxnSpPr>
            <a:cxnSpLocks/>
          </p:cNvCxnSpPr>
          <p:nvPr/>
        </p:nvCxnSpPr>
        <p:spPr>
          <a:xfrm rot="10800000" flipV="1">
            <a:off x="2064757" y="952500"/>
            <a:ext cx="4069386" cy="1366002"/>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C132D34-B394-9833-F66B-CAA48041029C}"/>
              </a:ext>
            </a:extLst>
          </p:cNvPr>
          <p:cNvCxnSpPr/>
          <p:nvPr/>
        </p:nvCxnSpPr>
        <p:spPr>
          <a:xfrm flipH="1">
            <a:off x="8934471" y="1409700"/>
            <a:ext cx="1" cy="9088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Slide Number Placeholder 24">
            <a:extLst>
              <a:ext uri="{FF2B5EF4-FFF2-40B4-BE49-F238E27FC236}">
                <a16:creationId xmlns:a16="http://schemas.microsoft.com/office/drawing/2014/main" id="{D50471C6-495A-4E6B-FF5E-ACE43855BABE}"/>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872309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629E-FC0C-38A5-6C7F-2C5AFCD537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9B5D13-D5A0-471B-8ACB-AF857800FA87}"/>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7FD4149-5AD8-D434-E591-5D28B3EDC7DA}"/>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45F49647-14E1-7962-FA47-06ED8EBE38EB}"/>
              </a:ext>
            </a:extLst>
          </p:cNvPr>
          <p:cNvSpPr/>
          <p:nvPr/>
        </p:nvSpPr>
        <p:spPr>
          <a:xfrm rot="-8394340">
            <a:off x="12202003" y="3336218"/>
            <a:ext cx="778327" cy="221127"/>
          </a:xfrm>
          <a:custGeom>
            <a:avLst/>
            <a:gdLst/>
            <a:ahLst/>
            <a:cxnLst/>
            <a:rect l="l" t="t" r="r" b="b"/>
            <a:pathLst>
              <a:path w="778327" h="221127">
                <a:moveTo>
                  <a:pt x="0" y="0"/>
                </a:moveTo>
                <a:lnTo>
                  <a:pt x="778326" y="0"/>
                </a:lnTo>
                <a:lnTo>
                  <a:pt x="778326" y="221126"/>
                </a:lnTo>
                <a:lnTo>
                  <a:pt x="0" y="22112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37D29089-D7C9-89DE-D70E-F54FA3ABB90F}"/>
              </a:ext>
            </a:extLst>
          </p:cNvPr>
          <p:cNvSpPr/>
          <p:nvPr/>
        </p:nvSpPr>
        <p:spPr>
          <a:xfrm rot="2472043">
            <a:off x="13307008" y="4252717"/>
            <a:ext cx="742291" cy="210889"/>
          </a:xfrm>
          <a:custGeom>
            <a:avLst/>
            <a:gdLst/>
            <a:ahLst/>
            <a:cxnLst/>
            <a:rect l="l" t="t" r="r" b="b"/>
            <a:pathLst>
              <a:path w="742291" h="210889">
                <a:moveTo>
                  <a:pt x="0" y="0"/>
                </a:moveTo>
                <a:lnTo>
                  <a:pt x="742290" y="0"/>
                </a:lnTo>
                <a:lnTo>
                  <a:pt x="742290" y="210888"/>
                </a:lnTo>
                <a:lnTo>
                  <a:pt x="0" y="21088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2395606F-F7F2-224D-7CCB-F2173B0A5FB5}"/>
              </a:ext>
            </a:extLst>
          </p:cNvPr>
          <p:cNvSpPr/>
          <p:nvPr/>
        </p:nvSpPr>
        <p:spPr>
          <a:xfrm>
            <a:off x="2192646" y="-189519"/>
            <a:ext cx="13657561" cy="10270277"/>
          </a:xfrm>
          <a:custGeom>
            <a:avLst/>
            <a:gdLst/>
            <a:ahLst/>
            <a:cxnLst/>
            <a:rect l="l" t="t" r="r" b="b"/>
            <a:pathLst>
              <a:path w="13657561" h="10270277">
                <a:moveTo>
                  <a:pt x="0" y="0"/>
                </a:moveTo>
                <a:lnTo>
                  <a:pt x="13657561" y="0"/>
                </a:lnTo>
                <a:lnTo>
                  <a:pt x="13657561" y="10270277"/>
                </a:lnTo>
                <a:lnTo>
                  <a:pt x="0" y="10270277"/>
                </a:lnTo>
                <a:lnTo>
                  <a:pt x="0" y="0"/>
                </a:lnTo>
                <a:close/>
              </a:path>
            </a:pathLst>
          </a:custGeom>
          <a:blipFill>
            <a:blip r:embed="rId9"/>
            <a:stretch>
              <a:fillRect l="-2482" b="-1359"/>
            </a:stretch>
          </a:blipFill>
        </p:spPr>
        <p:txBody>
          <a:bodyPr/>
          <a:lstStyle/>
          <a:p>
            <a:endParaRPr lang="en-US"/>
          </a:p>
        </p:txBody>
      </p:sp>
      <p:sp>
        <p:nvSpPr>
          <p:cNvPr id="8" name="TextBox 8">
            <a:extLst>
              <a:ext uri="{FF2B5EF4-FFF2-40B4-BE49-F238E27FC236}">
                <a16:creationId xmlns:a16="http://schemas.microsoft.com/office/drawing/2014/main" id="{83EE5BAB-7B40-112B-423F-E2D849F98B12}"/>
              </a:ext>
            </a:extLst>
          </p:cNvPr>
          <p:cNvSpPr txBox="1"/>
          <p:nvPr/>
        </p:nvSpPr>
        <p:spPr>
          <a:xfrm>
            <a:off x="14882478" y="9044199"/>
            <a:ext cx="2947420" cy="663680"/>
          </a:xfrm>
          <a:prstGeom prst="rect">
            <a:avLst/>
          </a:prstGeom>
        </p:spPr>
        <p:txBody>
          <a:bodyPr lIns="0" tIns="0" rIns="0" bIns="0" rtlCol="0" anchor="t">
            <a:spAutoFit/>
          </a:bodyPr>
          <a:lstStyle/>
          <a:p>
            <a:pPr algn="ctr">
              <a:lnSpc>
                <a:spcPts val="2745"/>
              </a:lnSpc>
              <a:spcBef>
                <a:spcPct val="0"/>
              </a:spcBef>
            </a:pPr>
            <a:r>
              <a:rPr lang="en-US" sz="1830" b="1" dirty="0">
                <a:solidFill>
                  <a:srgbClr val="000000"/>
                </a:solidFill>
                <a:latin typeface="Open Sauce Bold"/>
                <a:ea typeface="Open Sauce Bold"/>
                <a:cs typeface="Open Sauce Bold"/>
                <a:sym typeface="Open Sauce Bold"/>
              </a:rPr>
              <a:t>Credit: De Ruiter et al. 2024</a:t>
            </a:r>
          </a:p>
        </p:txBody>
      </p:sp>
      <p:sp>
        <p:nvSpPr>
          <p:cNvPr id="9" name="Freeform 9">
            <a:extLst>
              <a:ext uri="{FF2B5EF4-FFF2-40B4-BE49-F238E27FC236}">
                <a16:creationId xmlns:a16="http://schemas.microsoft.com/office/drawing/2014/main" id="{A5DFF6A1-26BA-33D6-86D5-B3343EB3C633}"/>
              </a:ext>
            </a:extLst>
          </p:cNvPr>
          <p:cNvSpPr/>
          <p:nvPr/>
        </p:nvSpPr>
        <p:spPr>
          <a:xfrm rot="-8394340">
            <a:off x="11618845" y="2455853"/>
            <a:ext cx="778327" cy="221127"/>
          </a:xfrm>
          <a:custGeom>
            <a:avLst/>
            <a:gdLst/>
            <a:ahLst/>
            <a:cxnLst/>
            <a:rect l="l" t="t" r="r" b="b"/>
            <a:pathLst>
              <a:path w="778327" h="221127">
                <a:moveTo>
                  <a:pt x="0" y="0"/>
                </a:moveTo>
                <a:lnTo>
                  <a:pt x="778326" y="0"/>
                </a:lnTo>
                <a:lnTo>
                  <a:pt x="778326" y="221126"/>
                </a:lnTo>
                <a:lnTo>
                  <a:pt x="0" y="2211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a:extLst>
              <a:ext uri="{FF2B5EF4-FFF2-40B4-BE49-F238E27FC236}">
                <a16:creationId xmlns:a16="http://schemas.microsoft.com/office/drawing/2014/main" id="{97536FA9-B8BA-D4FE-7F93-D0365E687BF7}"/>
              </a:ext>
            </a:extLst>
          </p:cNvPr>
          <p:cNvSpPr/>
          <p:nvPr/>
        </p:nvSpPr>
        <p:spPr>
          <a:xfrm rot="2472043">
            <a:off x="12958300" y="3605097"/>
            <a:ext cx="742291" cy="210889"/>
          </a:xfrm>
          <a:custGeom>
            <a:avLst/>
            <a:gdLst/>
            <a:ahLst/>
            <a:cxnLst/>
            <a:rect l="l" t="t" r="r" b="b"/>
            <a:pathLst>
              <a:path w="742291" h="210889">
                <a:moveTo>
                  <a:pt x="0" y="0"/>
                </a:moveTo>
                <a:lnTo>
                  <a:pt x="742290" y="0"/>
                </a:lnTo>
                <a:lnTo>
                  <a:pt x="742290" y="210888"/>
                </a:lnTo>
                <a:lnTo>
                  <a:pt x="0" y="21088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1" name="TextBox 11">
            <a:extLst>
              <a:ext uri="{FF2B5EF4-FFF2-40B4-BE49-F238E27FC236}">
                <a16:creationId xmlns:a16="http://schemas.microsoft.com/office/drawing/2014/main" id="{6E8C0875-6B3C-FE0C-B049-E06ADD40498B}"/>
              </a:ext>
            </a:extLst>
          </p:cNvPr>
          <p:cNvSpPr txBox="1"/>
          <p:nvPr/>
        </p:nvSpPr>
        <p:spPr>
          <a:xfrm rot="-2496307">
            <a:off x="11433329" y="2770937"/>
            <a:ext cx="2263175" cy="297180"/>
          </a:xfrm>
          <a:prstGeom prst="rect">
            <a:avLst/>
          </a:prstGeom>
        </p:spPr>
        <p:txBody>
          <a:bodyPr lIns="0" tIns="0" rIns="0" bIns="0" rtlCol="0" anchor="t">
            <a:spAutoFit/>
          </a:bodyPr>
          <a:lstStyle/>
          <a:p>
            <a:pPr algn="ctr">
              <a:lnSpc>
                <a:spcPts val="2520"/>
              </a:lnSpc>
            </a:pPr>
            <a:r>
              <a:rPr lang="en-US" sz="1800" b="1" dirty="0">
                <a:solidFill>
                  <a:srgbClr val="E11B1B"/>
                </a:solidFill>
                <a:latin typeface="Open Sans Bold"/>
                <a:ea typeface="Open Sans Bold"/>
                <a:cs typeface="Open Sans Bold"/>
                <a:sym typeface="Open Sans Bold"/>
              </a:rPr>
              <a:t>Coherent emission</a:t>
            </a:r>
          </a:p>
        </p:txBody>
      </p:sp>
      <p:sp>
        <p:nvSpPr>
          <p:cNvPr id="12" name="TextBox 12">
            <a:extLst>
              <a:ext uri="{FF2B5EF4-FFF2-40B4-BE49-F238E27FC236}">
                <a16:creationId xmlns:a16="http://schemas.microsoft.com/office/drawing/2014/main" id="{F8B85EF5-5D9C-B7DA-9F20-BF189ADB2101}"/>
              </a:ext>
            </a:extLst>
          </p:cNvPr>
          <p:cNvSpPr txBox="1"/>
          <p:nvPr/>
        </p:nvSpPr>
        <p:spPr>
          <a:xfrm rot="-2545683">
            <a:off x="11779200" y="3073358"/>
            <a:ext cx="2370554" cy="299007"/>
          </a:xfrm>
          <a:prstGeom prst="rect">
            <a:avLst/>
          </a:prstGeom>
        </p:spPr>
        <p:txBody>
          <a:bodyPr lIns="0" tIns="0" rIns="0" bIns="0" rtlCol="0" anchor="t">
            <a:spAutoFit/>
          </a:bodyPr>
          <a:lstStyle/>
          <a:p>
            <a:pPr algn="ctr">
              <a:lnSpc>
                <a:spcPts val="2513"/>
              </a:lnSpc>
            </a:pPr>
            <a:r>
              <a:rPr lang="en-US" sz="1795" b="1" dirty="0">
                <a:solidFill>
                  <a:srgbClr val="E11B1B"/>
                </a:solidFill>
                <a:latin typeface="Open Sans Bold"/>
                <a:ea typeface="Open Sans Bold"/>
                <a:cs typeface="Open Sans Bold"/>
                <a:sym typeface="Open Sans Bold"/>
              </a:rPr>
              <a:t>Incoherent emission</a:t>
            </a:r>
          </a:p>
        </p:txBody>
      </p:sp>
      <p:sp>
        <p:nvSpPr>
          <p:cNvPr id="13" name="AutoShape 13">
            <a:extLst>
              <a:ext uri="{FF2B5EF4-FFF2-40B4-BE49-F238E27FC236}">
                <a16:creationId xmlns:a16="http://schemas.microsoft.com/office/drawing/2014/main" id="{94E989CD-8EAB-DF93-56C8-8FF68126E63F}"/>
              </a:ext>
            </a:extLst>
          </p:cNvPr>
          <p:cNvSpPr/>
          <p:nvPr/>
        </p:nvSpPr>
        <p:spPr>
          <a:xfrm flipH="1">
            <a:off x="6885088" y="1320020"/>
            <a:ext cx="0" cy="8079832"/>
          </a:xfrm>
          <a:prstGeom prst="line">
            <a:avLst/>
          </a:prstGeom>
          <a:ln w="76200" cap="flat">
            <a:solidFill>
              <a:srgbClr val="EDCA57"/>
            </a:solidFill>
            <a:prstDash val="sysDash"/>
            <a:headEnd type="none" w="sm" len="sm"/>
            <a:tailEnd type="none" w="sm" len="sm"/>
          </a:ln>
        </p:spPr>
        <p:txBody>
          <a:bodyPr/>
          <a:lstStyle/>
          <a:p>
            <a:endParaRPr lang="en-US"/>
          </a:p>
        </p:txBody>
      </p:sp>
      <p:sp>
        <p:nvSpPr>
          <p:cNvPr id="14" name="AutoShape 14">
            <a:extLst>
              <a:ext uri="{FF2B5EF4-FFF2-40B4-BE49-F238E27FC236}">
                <a16:creationId xmlns:a16="http://schemas.microsoft.com/office/drawing/2014/main" id="{97015F9C-424C-3390-09B3-D600AEAB04D7}"/>
              </a:ext>
            </a:extLst>
          </p:cNvPr>
          <p:cNvSpPr/>
          <p:nvPr/>
        </p:nvSpPr>
        <p:spPr>
          <a:xfrm>
            <a:off x="9676946" y="1320020"/>
            <a:ext cx="0" cy="8079832"/>
          </a:xfrm>
          <a:prstGeom prst="line">
            <a:avLst/>
          </a:prstGeom>
          <a:ln w="76200" cap="flat">
            <a:solidFill>
              <a:srgbClr val="EDCA57"/>
            </a:solidFill>
            <a:prstDash val="sysDash"/>
            <a:headEnd type="none" w="sm" len="sm"/>
            <a:tailEnd type="none" w="sm" len="sm"/>
          </a:ln>
        </p:spPr>
        <p:txBody>
          <a:bodyPr/>
          <a:lstStyle/>
          <a:p>
            <a:endParaRPr lang="en-US" dirty="0"/>
          </a:p>
        </p:txBody>
      </p:sp>
      <p:sp>
        <p:nvSpPr>
          <p:cNvPr id="7" name="TextBox 11">
            <a:extLst>
              <a:ext uri="{FF2B5EF4-FFF2-40B4-BE49-F238E27FC236}">
                <a16:creationId xmlns:a16="http://schemas.microsoft.com/office/drawing/2014/main" id="{3F5ED87A-9082-E10A-F300-39EBC6DF5EB5}"/>
              </a:ext>
            </a:extLst>
          </p:cNvPr>
          <p:cNvSpPr txBox="1"/>
          <p:nvPr/>
        </p:nvSpPr>
        <p:spPr>
          <a:xfrm>
            <a:off x="15721829" y="2476231"/>
            <a:ext cx="2440160" cy="1872179"/>
          </a:xfrm>
          <a:prstGeom prst="rect">
            <a:avLst/>
          </a:prstGeom>
        </p:spPr>
        <p:txBody>
          <a:bodyPr wrap="square" lIns="0" tIns="0" rIns="0" bIns="0" rtlCol="0" anchor="t">
            <a:spAutoFit/>
          </a:bodyPr>
          <a:lstStyle/>
          <a:p>
            <a:pPr algn="ctr">
              <a:lnSpc>
                <a:spcPct val="150000"/>
              </a:lnSpc>
            </a:pPr>
            <a:r>
              <a:rPr lang="en-US" sz="2800" b="1" dirty="0">
                <a:solidFill>
                  <a:srgbClr val="CFA418"/>
                </a:solidFill>
                <a:ea typeface="Open Sauce Bold"/>
                <a:cs typeface="Open Sauce Bold"/>
                <a:sym typeface="Open Sauce Bold"/>
              </a:rPr>
              <a:t>Time’s window that we probe with LOFAR</a:t>
            </a:r>
          </a:p>
        </p:txBody>
      </p:sp>
      <p:sp>
        <p:nvSpPr>
          <p:cNvPr id="17" name="AutoShape 14">
            <a:extLst>
              <a:ext uri="{FF2B5EF4-FFF2-40B4-BE49-F238E27FC236}">
                <a16:creationId xmlns:a16="http://schemas.microsoft.com/office/drawing/2014/main" id="{28B79978-AED1-D08A-6AED-5F2BC5C1AF99}"/>
              </a:ext>
            </a:extLst>
          </p:cNvPr>
          <p:cNvSpPr/>
          <p:nvPr/>
        </p:nvSpPr>
        <p:spPr>
          <a:xfrm flipH="1" flipV="1">
            <a:off x="14989477" y="2919527"/>
            <a:ext cx="703778" cy="395"/>
          </a:xfrm>
          <a:prstGeom prst="line">
            <a:avLst/>
          </a:prstGeom>
          <a:ln w="76200" cap="flat">
            <a:solidFill>
              <a:srgbClr val="EDCA57"/>
            </a:solidFill>
            <a:prstDash val="sysDash"/>
            <a:headEnd type="none" w="sm" len="sm"/>
            <a:tailEnd type="none" w="sm" len="sm"/>
          </a:ln>
        </p:spPr>
        <p:txBody>
          <a:bodyPr/>
          <a:lstStyle/>
          <a:p>
            <a:endParaRPr lang="en-US" dirty="0"/>
          </a:p>
        </p:txBody>
      </p:sp>
      <p:sp>
        <p:nvSpPr>
          <p:cNvPr id="20" name="TextBox 19">
            <a:extLst>
              <a:ext uri="{FF2B5EF4-FFF2-40B4-BE49-F238E27FC236}">
                <a16:creationId xmlns:a16="http://schemas.microsoft.com/office/drawing/2014/main" id="{98589CA2-09C3-FFE8-FF5E-48EF3DA9BEAA}"/>
              </a:ext>
            </a:extLst>
          </p:cNvPr>
          <p:cNvSpPr txBox="1"/>
          <p:nvPr/>
        </p:nvSpPr>
        <p:spPr>
          <a:xfrm>
            <a:off x="17678400" y="9867900"/>
            <a:ext cx="304800" cy="369332"/>
          </a:xfrm>
          <a:prstGeom prst="rect">
            <a:avLst/>
          </a:prstGeom>
          <a:noFill/>
        </p:spPr>
        <p:txBody>
          <a:bodyPr wrap="square" rtlCol="0">
            <a:spAutoFit/>
          </a:bodyPr>
          <a:lstStyle/>
          <a:p>
            <a:r>
              <a:rPr lang="en-US" dirty="0"/>
              <a:t>4</a:t>
            </a:r>
          </a:p>
        </p:txBody>
      </p:sp>
      <p:sp>
        <p:nvSpPr>
          <p:cNvPr id="15" name="Slide Number Placeholder 14">
            <a:extLst>
              <a:ext uri="{FF2B5EF4-FFF2-40B4-BE49-F238E27FC236}">
                <a16:creationId xmlns:a16="http://schemas.microsoft.com/office/drawing/2014/main" id="{DBE00E69-630F-A482-1873-1C6D3B331E3F}"/>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2221983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158849" y="1532530"/>
            <a:ext cx="5359555" cy="6082661"/>
          </a:xfrm>
          <a:custGeom>
            <a:avLst/>
            <a:gdLst/>
            <a:ahLst/>
            <a:cxnLst/>
            <a:rect l="l" t="t" r="r" b="b"/>
            <a:pathLst>
              <a:path w="5359555" h="6082661">
                <a:moveTo>
                  <a:pt x="0" y="0"/>
                </a:moveTo>
                <a:lnTo>
                  <a:pt x="5359554" y="0"/>
                </a:lnTo>
                <a:lnTo>
                  <a:pt x="5359554" y="6082661"/>
                </a:lnTo>
                <a:lnTo>
                  <a:pt x="0" y="6082661"/>
                </a:lnTo>
                <a:lnTo>
                  <a:pt x="0" y="0"/>
                </a:lnTo>
                <a:close/>
              </a:path>
            </a:pathLst>
          </a:custGeom>
          <a:blipFill>
            <a:blip r:embed="rId6"/>
            <a:stretch>
              <a:fillRect r="-86487"/>
            </a:stretch>
          </a:blipFill>
        </p:spPr>
        <p:txBody>
          <a:bodyPr/>
          <a:lstStyle/>
          <a:p>
            <a:endParaRPr lang="en-US"/>
          </a:p>
        </p:txBody>
      </p:sp>
      <p:sp>
        <p:nvSpPr>
          <p:cNvPr id="5" name="Freeform 5"/>
          <p:cNvSpPr/>
          <p:nvPr/>
        </p:nvSpPr>
        <p:spPr>
          <a:xfrm>
            <a:off x="9363669" y="1532530"/>
            <a:ext cx="5425732" cy="6082661"/>
          </a:xfrm>
          <a:custGeom>
            <a:avLst/>
            <a:gdLst/>
            <a:ahLst/>
            <a:cxnLst/>
            <a:rect l="l" t="t" r="r" b="b"/>
            <a:pathLst>
              <a:path w="5425732" h="6082661">
                <a:moveTo>
                  <a:pt x="0" y="0"/>
                </a:moveTo>
                <a:lnTo>
                  <a:pt x="5425732" y="0"/>
                </a:lnTo>
                <a:lnTo>
                  <a:pt x="5425732" y="6082661"/>
                </a:lnTo>
                <a:lnTo>
                  <a:pt x="0" y="6082661"/>
                </a:lnTo>
                <a:lnTo>
                  <a:pt x="0" y="0"/>
                </a:lnTo>
                <a:close/>
              </a:path>
            </a:pathLst>
          </a:custGeom>
          <a:blipFill>
            <a:blip r:embed="rId7"/>
            <a:stretch>
              <a:fillRect r="-84213"/>
            </a:stretch>
          </a:blipFill>
        </p:spPr>
        <p:txBody>
          <a:bodyPr/>
          <a:lstStyle/>
          <a:p>
            <a:endParaRPr lang="en-US"/>
          </a:p>
        </p:txBody>
      </p:sp>
      <p:sp>
        <p:nvSpPr>
          <p:cNvPr id="6" name="TextBox 6"/>
          <p:cNvSpPr txBox="1"/>
          <p:nvPr/>
        </p:nvSpPr>
        <p:spPr>
          <a:xfrm>
            <a:off x="4179261" y="8032280"/>
            <a:ext cx="3975550" cy="582168"/>
          </a:xfrm>
          <a:prstGeom prst="rect">
            <a:avLst/>
          </a:prstGeom>
        </p:spPr>
        <p:txBody>
          <a:bodyPr lIns="0" tIns="0" rIns="0" bIns="0" rtlCol="0" anchor="t">
            <a:spAutoFit/>
          </a:bodyPr>
          <a:lstStyle/>
          <a:p>
            <a:pPr marL="695197" lvl="1" indent="-347599" algn="l">
              <a:lnSpc>
                <a:spcPts val="4829"/>
              </a:lnSpc>
              <a:buFont typeface="Arial"/>
              <a:buChar char="•"/>
            </a:pPr>
            <a:r>
              <a:rPr lang="en-US" sz="3219" b="1">
                <a:solidFill>
                  <a:srgbClr val="040606"/>
                </a:solidFill>
                <a:latin typeface="Open Sauce Light Bold"/>
                <a:ea typeface="Open Sauce Light Bold"/>
                <a:cs typeface="Open Sauce Light Bold"/>
                <a:sym typeface="Open Sauce Light Bold"/>
              </a:rPr>
              <a:t>8 sec snapshot </a:t>
            </a:r>
          </a:p>
        </p:txBody>
      </p:sp>
      <p:sp>
        <p:nvSpPr>
          <p:cNvPr id="8" name="TextBox 8"/>
          <p:cNvSpPr txBox="1"/>
          <p:nvPr/>
        </p:nvSpPr>
        <p:spPr>
          <a:xfrm>
            <a:off x="292399" y="283892"/>
            <a:ext cx="13521075"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Snapshot images for different time-scales </a:t>
            </a:r>
          </a:p>
        </p:txBody>
      </p:sp>
      <p:sp>
        <p:nvSpPr>
          <p:cNvPr id="9" name="TextBox 9"/>
          <p:cNvSpPr txBox="1"/>
          <p:nvPr/>
        </p:nvSpPr>
        <p:spPr>
          <a:xfrm>
            <a:off x="10491208" y="8032280"/>
            <a:ext cx="3975550" cy="582168"/>
          </a:xfrm>
          <a:prstGeom prst="rect">
            <a:avLst/>
          </a:prstGeom>
        </p:spPr>
        <p:txBody>
          <a:bodyPr lIns="0" tIns="0" rIns="0" bIns="0" rtlCol="0" anchor="t">
            <a:spAutoFit/>
          </a:bodyPr>
          <a:lstStyle/>
          <a:p>
            <a:pPr marL="695197" lvl="1" indent="-347599" algn="l">
              <a:lnSpc>
                <a:spcPts val="4829"/>
              </a:lnSpc>
              <a:buFont typeface="Arial"/>
              <a:buChar char="•"/>
            </a:pPr>
            <a:r>
              <a:rPr lang="en-US" sz="3219" b="1">
                <a:solidFill>
                  <a:srgbClr val="040606"/>
                </a:solidFill>
                <a:latin typeface="Open Sauce Light Bold"/>
                <a:ea typeface="Open Sauce Light Bold"/>
                <a:cs typeface="Open Sauce Light Bold"/>
                <a:sym typeface="Open Sauce Light Bold"/>
              </a:rPr>
              <a:t>2 min snapshot </a:t>
            </a:r>
          </a:p>
        </p:txBody>
      </p:sp>
      <p:sp>
        <p:nvSpPr>
          <p:cNvPr id="13" name="Slide Number Placeholder 12">
            <a:extLst>
              <a:ext uri="{FF2B5EF4-FFF2-40B4-BE49-F238E27FC236}">
                <a16:creationId xmlns:a16="http://schemas.microsoft.com/office/drawing/2014/main" id="{B4D7D0C5-3F19-D543-9291-F57A9988DA5D}"/>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3782-C193-53D9-F051-3D8083A288A2}"/>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93E2E14A-CA64-0C8B-055D-3C4F116793E3}"/>
              </a:ext>
            </a:extLst>
          </p:cNvPr>
          <p:cNvSpPr/>
          <p:nvPr/>
        </p:nvSpPr>
        <p:spPr>
          <a:xfrm>
            <a:off x="6134143" y="495300"/>
            <a:ext cx="5600657" cy="914400"/>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ysClr val="windowText" lastClr="000000"/>
                </a:solidFill>
              </a:rPr>
              <a:t>Probing coherent radio emission with LOFAR</a:t>
            </a:r>
          </a:p>
        </p:txBody>
      </p:sp>
      <p:sp>
        <p:nvSpPr>
          <p:cNvPr id="45" name="Rounded Rectangle 44">
            <a:extLst>
              <a:ext uri="{FF2B5EF4-FFF2-40B4-BE49-F238E27FC236}">
                <a16:creationId xmlns:a16="http://schemas.microsoft.com/office/drawing/2014/main" id="{EEFCD55A-7EF0-F589-580C-1D0D9A8E5858}"/>
              </a:ext>
            </a:extLst>
          </p:cNvPr>
          <p:cNvSpPr/>
          <p:nvPr/>
        </p:nvSpPr>
        <p:spPr>
          <a:xfrm>
            <a:off x="204077" y="2318502"/>
            <a:ext cx="3721359" cy="914400"/>
          </a:xfrm>
          <a:prstGeom prst="roundRect">
            <a:avLst/>
          </a:prstGeom>
          <a:blipFill>
            <a:blip r:embed="rId4">
              <a:alphaModFix/>
              <a:extLst>
                <a:ext uri="{BEBA8EAE-BF5A-486C-A8C5-ECC9F3942E4B}">
                  <a14:imgProps xmlns:a14="http://schemas.microsoft.com/office/drawing/2010/main">
                    <a14:imgLayer r:embed="rId5">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Characterize the emission</a:t>
            </a:r>
          </a:p>
        </p:txBody>
      </p:sp>
      <p:sp>
        <p:nvSpPr>
          <p:cNvPr id="47" name="Rounded Rectangle 46">
            <a:extLst>
              <a:ext uri="{FF2B5EF4-FFF2-40B4-BE49-F238E27FC236}">
                <a16:creationId xmlns:a16="http://schemas.microsoft.com/office/drawing/2014/main" id="{CF434240-EFD9-58A4-25B8-198CFBEB2340}"/>
              </a:ext>
            </a:extLst>
          </p:cNvPr>
          <p:cNvSpPr/>
          <p:nvPr/>
        </p:nvSpPr>
        <p:spPr>
          <a:xfrm>
            <a:off x="6650074" y="2087880"/>
            <a:ext cx="4762267" cy="1569660"/>
          </a:xfrm>
          <a:prstGeom prst="roundRect">
            <a:avLst/>
          </a:prstGeom>
          <a:blipFill>
            <a:blip r:embed="rId4">
              <a:extLst>
                <a:ext uri="{BEBA8EAE-BF5A-486C-A8C5-ECC9F3942E4B}">
                  <a14:imgProps xmlns:a14="http://schemas.microsoft.com/office/drawing/2010/main">
                    <a14:imgLayer r:embed="rId6">
                      <a14:imgEffect>
                        <a14:brightnessContrast contrast="-20000"/>
                      </a14:imgEffect>
                    </a14:imgLayer>
                  </a14:imgProps>
                </a:ext>
              </a:extLst>
            </a:blip>
            <a:tile tx="0" ty="0" sx="100000" sy="100000" flip="none" algn="tl"/>
          </a:blip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a:p>
          <a:p>
            <a:pPr algn="ctr"/>
            <a:r>
              <a:rPr lang="en-US" sz="2800" dirty="0"/>
              <a:t>Low frequency band very sensitive to coherent emission</a:t>
            </a:r>
          </a:p>
          <a:p>
            <a:pPr algn="ctr"/>
            <a:endParaRPr lang="en-US" sz="2800" dirty="0"/>
          </a:p>
        </p:txBody>
      </p:sp>
      <p:sp>
        <p:nvSpPr>
          <p:cNvPr id="48" name="Rounded Rectangle 47">
            <a:extLst>
              <a:ext uri="{FF2B5EF4-FFF2-40B4-BE49-F238E27FC236}">
                <a16:creationId xmlns:a16="http://schemas.microsoft.com/office/drawing/2014/main" id="{62561775-F8BF-3558-0326-EB04E6A6973C}"/>
              </a:ext>
            </a:extLst>
          </p:cNvPr>
          <p:cNvSpPr/>
          <p:nvPr/>
        </p:nvSpPr>
        <p:spPr>
          <a:xfrm>
            <a:off x="13942735" y="2349783"/>
            <a:ext cx="3721360" cy="914400"/>
          </a:xfrm>
          <a:prstGeom prst="roundRect">
            <a:avLst/>
          </a:prstGeom>
          <a:blipFill>
            <a:blip r:embed="rId4">
              <a:extLst>
                <a:ext uri="{BEBA8EAE-BF5A-486C-A8C5-ECC9F3942E4B}">
                  <a14:imgProps xmlns:a14="http://schemas.microsoft.com/office/drawing/2010/main">
                    <a14:imgLayer r:embed="rId7">
                      <a14:imgEffect>
                        <a14:brightnessContrast contrast="-20000"/>
                      </a14:imgEffect>
                    </a14:imgLayer>
                  </a14:imgProps>
                </a:ext>
              </a:extLst>
            </a:blip>
            <a:tile tx="0" ty="0" sx="100000" sy="100000" flip="none" algn="tl"/>
          </a:blip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Large collecting area</a:t>
            </a:r>
          </a:p>
        </p:txBody>
      </p:sp>
      <p:pic>
        <p:nvPicPr>
          <p:cNvPr id="1028" name="Picture 4" descr="Magnetars Identified as Key Heavy Element Factories">
            <a:extLst>
              <a:ext uri="{FF2B5EF4-FFF2-40B4-BE49-F238E27FC236}">
                <a16:creationId xmlns:a16="http://schemas.microsoft.com/office/drawing/2014/main" id="{C1C692A5-BABA-80A4-A6F5-6A9508BC47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493087" y="4074494"/>
            <a:ext cx="5076243" cy="3163715"/>
          </a:xfrm>
          <a:prstGeom prst="round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7B273B7D-FC27-B841-92ED-781B0C208665}"/>
              </a:ext>
            </a:extLst>
          </p:cNvPr>
          <p:cNvSpPr txBox="1"/>
          <p:nvPr/>
        </p:nvSpPr>
        <p:spPr>
          <a:xfrm>
            <a:off x="180212" y="8420100"/>
            <a:ext cx="4397231" cy="1938992"/>
          </a:xfrm>
          <a:prstGeom prst="rect">
            <a:avLst/>
          </a:prstGeom>
          <a:noFill/>
        </p:spPr>
        <p:txBody>
          <a:bodyPr wrap="square" rtlCol="0">
            <a:spAutoFit/>
          </a:bodyPr>
          <a:lstStyle/>
          <a:p>
            <a:pPr marL="342900" indent="-342900">
              <a:buFont typeface="Arial" panose="020B0604020202020204" pitchFamily="34" charset="0"/>
              <a:buChar char="•"/>
            </a:pPr>
            <a:r>
              <a:rPr lang="en-US" sz="2400" b="1" dirty="0"/>
              <a:t>Bright and bursty signals</a:t>
            </a:r>
          </a:p>
          <a:p>
            <a:pPr marL="342900" indent="-342900">
              <a:buFont typeface="Arial" panose="020B0604020202020204" pitchFamily="34" charset="0"/>
              <a:buChar char="•"/>
            </a:pPr>
            <a:r>
              <a:rPr lang="en-US" sz="2400" b="1" dirty="0"/>
              <a:t>Timescales (sec </a:t>
            </a:r>
            <a:r>
              <a:rPr lang="en-US" sz="2400" b="1" dirty="0">
                <a:sym typeface="Wingdings" pitchFamily="2" charset="2"/>
              </a:rPr>
              <a:t>mins)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p:txBody>
      </p: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4E50C07F-8E4D-3ACA-D69A-2FE586761BE7}"/>
                  </a:ext>
                </a:extLst>
              </p:cNvPr>
              <p:cNvSpPr txBox="1"/>
              <p:nvPr/>
            </p:nvSpPr>
            <p:spPr>
              <a:xfrm>
                <a:off x="6306177" y="7475040"/>
                <a:ext cx="5600658" cy="1947328"/>
              </a:xfrm>
              <a:prstGeom prst="rect">
                <a:avLst/>
              </a:prstGeom>
              <a:noFill/>
            </p:spPr>
            <p:txBody>
              <a:bodyPr wrap="square" rtlCol="0">
                <a:spAutoFit/>
              </a:bodyPr>
              <a:lstStyle/>
              <a:p>
                <a:pPr marL="342900" indent="-342900">
                  <a:buFont typeface="Arial" panose="020B0604020202020204" pitchFamily="34" charset="0"/>
                  <a:buChar char="•"/>
                </a:pPr>
                <a:r>
                  <a:rPr lang="en-US" sz="2400" b="1" dirty="0"/>
                  <a:t>High brightness temperatures &gt; </a:t>
                </a:r>
                <a14:m>
                  <m:oMath xmlns:m="http://schemas.openxmlformats.org/officeDocument/2006/math">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𝟏𝟎</m:t>
                        </m:r>
                      </m:e>
                      <m:sup>
                        <m:r>
                          <a:rPr lang="en-US" sz="2400" b="1" i="1" smtClean="0">
                            <a:latin typeface="Cambria Math" panose="02040503050406030204" pitchFamily="18" charset="0"/>
                          </a:rPr>
                          <m:t>𝟏𝟐</m:t>
                        </m:r>
                      </m:sup>
                    </m:sSup>
                    <m:r>
                      <a:rPr lang="en-US" sz="2400" b="1" i="1" smtClean="0">
                        <a:latin typeface="Cambria Math" panose="02040503050406030204" pitchFamily="18" charset="0"/>
                      </a:rPr>
                      <m:t>𝑲</m:t>
                    </m:r>
                  </m:oMath>
                </a14:m>
                <a:endParaRPr lang="en-US" sz="2400" b="1" dirty="0"/>
              </a:p>
              <a:p>
                <a:pPr marL="342900" indent="-342900">
                  <a:buFont typeface="Arial" panose="020B0604020202020204" pitchFamily="34" charset="0"/>
                  <a:buChar char="•"/>
                </a:pPr>
                <a:r>
                  <a:rPr lang="en-US" sz="2400" b="1" dirty="0"/>
                  <a:t>We can probe highly magnetized objects!</a:t>
                </a:r>
              </a:p>
              <a:p>
                <a:pPr marL="342900" indent="-342900">
                  <a:buFont typeface="Arial" panose="020B0604020202020204" pitchFamily="34" charset="0"/>
                  <a:buChar char="•"/>
                </a:pPr>
                <a:r>
                  <a:rPr lang="en-US" sz="2400" b="1" dirty="0"/>
                  <a:t>Fast Radio Bursts, Pulsars, Long Period Transients detections !</a:t>
                </a:r>
              </a:p>
            </p:txBody>
          </p:sp>
        </mc:Choice>
        <mc:Fallback>
          <p:sp>
            <p:nvSpPr>
              <p:cNvPr id="53" name="TextBox 52">
                <a:extLst>
                  <a:ext uri="{FF2B5EF4-FFF2-40B4-BE49-F238E27FC236}">
                    <a16:creationId xmlns:a16="http://schemas.microsoft.com/office/drawing/2014/main" id="{4E50C07F-8E4D-3ACA-D69A-2FE586761BE7}"/>
                  </a:ext>
                </a:extLst>
              </p:cNvPr>
              <p:cNvSpPr txBox="1">
                <a:spLocks noRot="1" noChangeAspect="1" noMove="1" noResize="1" noEditPoints="1" noAdjustHandles="1" noChangeArrowheads="1" noChangeShapeType="1" noTextEdit="1"/>
              </p:cNvSpPr>
              <p:nvPr/>
            </p:nvSpPr>
            <p:spPr>
              <a:xfrm>
                <a:off x="6306177" y="7475040"/>
                <a:ext cx="5600658" cy="1947328"/>
              </a:xfrm>
              <a:prstGeom prst="rect">
                <a:avLst/>
              </a:prstGeom>
              <a:blipFill>
                <a:blip r:embed="rId10"/>
                <a:stretch>
                  <a:fillRect l="-1357" t="-1935" b="-5161"/>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D9EF43AE-5E87-FDF2-8C57-861F37544DA8}"/>
              </a:ext>
            </a:extLst>
          </p:cNvPr>
          <p:cNvSpPr txBox="1"/>
          <p:nvPr/>
        </p:nvSpPr>
        <p:spPr>
          <a:xfrm>
            <a:off x="13769107" y="7322037"/>
            <a:ext cx="4345265" cy="1569660"/>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Wide field of view</a:t>
            </a:r>
          </a:p>
          <a:p>
            <a:pPr marL="342900" indent="-342900">
              <a:buFont typeface="Arial" panose="020B0604020202020204" pitchFamily="34" charset="0"/>
              <a:buChar char="•"/>
            </a:pPr>
            <a:r>
              <a:rPr lang="en-US" sz="2400" b="1" dirty="0"/>
              <a:t>Fast imaging correlation</a:t>
            </a:r>
          </a:p>
          <a:p>
            <a:pPr marL="342900" indent="-342900">
              <a:buFont typeface="Arial" panose="020B0604020202020204" pitchFamily="34" charset="0"/>
              <a:buChar char="•"/>
            </a:pPr>
            <a:r>
              <a:rPr lang="en-US" sz="2400" b="1" dirty="0"/>
              <a:t>Handle Ionospheric variability</a:t>
            </a:r>
          </a:p>
        </p:txBody>
      </p:sp>
      <p:cxnSp>
        <p:nvCxnSpPr>
          <p:cNvPr id="58" name="Curved Connector 57">
            <a:extLst>
              <a:ext uri="{FF2B5EF4-FFF2-40B4-BE49-F238E27FC236}">
                <a16:creationId xmlns:a16="http://schemas.microsoft.com/office/drawing/2014/main" id="{A1B5AB1F-237B-A321-3EEF-2A5827AB96A8}"/>
              </a:ext>
            </a:extLst>
          </p:cNvPr>
          <p:cNvCxnSpPr>
            <a:cxnSpLocks/>
            <a:stCxn id="2" idx="1"/>
            <a:endCxn id="45" idx="0"/>
          </p:cNvCxnSpPr>
          <p:nvPr/>
        </p:nvCxnSpPr>
        <p:spPr>
          <a:xfrm rot="10800000" flipV="1">
            <a:off x="2064757" y="952500"/>
            <a:ext cx="4069386" cy="1366002"/>
          </a:xfrm>
          <a:prstGeom prst="curvedConnector2">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63" name="Curved Connector 62">
            <a:extLst>
              <a:ext uri="{FF2B5EF4-FFF2-40B4-BE49-F238E27FC236}">
                <a16:creationId xmlns:a16="http://schemas.microsoft.com/office/drawing/2014/main" id="{903710FC-F9BA-8F75-A7DA-88EA38DFB4EA}"/>
              </a:ext>
            </a:extLst>
          </p:cNvPr>
          <p:cNvCxnSpPr>
            <a:cxnSpLocks/>
            <a:stCxn id="2" idx="2"/>
            <a:endCxn id="47" idx="0"/>
          </p:cNvCxnSpPr>
          <p:nvPr/>
        </p:nvCxnSpPr>
        <p:spPr>
          <a:xfrm rot="16200000" flipH="1">
            <a:off x="8643750" y="1700422"/>
            <a:ext cx="678180" cy="96736"/>
          </a:xfrm>
          <a:prstGeom prst="curvedConnector3">
            <a:avLst>
              <a:gd name="adj1" fmla="val 50000"/>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027" name="Curved Connector 1026">
            <a:extLst>
              <a:ext uri="{FF2B5EF4-FFF2-40B4-BE49-F238E27FC236}">
                <a16:creationId xmlns:a16="http://schemas.microsoft.com/office/drawing/2014/main" id="{1FDA3FE2-15CF-8C81-ACAD-E740DC788585}"/>
              </a:ext>
            </a:extLst>
          </p:cNvPr>
          <p:cNvCxnSpPr>
            <a:cxnSpLocks/>
            <a:stCxn id="2" idx="3"/>
            <a:endCxn id="48" idx="0"/>
          </p:cNvCxnSpPr>
          <p:nvPr/>
        </p:nvCxnSpPr>
        <p:spPr>
          <a:xfrm>
            <a:off x="11734800" y="952500"/>
            <a:ext cx="4068615" cy="1397283"/>
          </a:xfrm>
          <a:prstGeom prst="curvedConnector2">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9218" name="Picture 2" descr="6 Pulsars‣ Essential Radio Astronomy">
            <a:extLst>
              <a:ext uri="{FF2B5EF4-FFF2-40B4-BE49-F238E27FC236}">
                <a16:creationId xmlns:a16="http://schemas.microsoft.com/office/drawing/2014/main" id="{3F658369-2797-D5DD-6B66-FA8F16FC2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212" y="3296995"/>
            <a:ext cx="3721358" cy="47264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7B3157D-A04B-DE03-642B-8044BD862655}"/>
              </a:ext>
            </a:extLst>
          </p:cNvPr>
          <p:cNvSpPr txBox="1"/>
          <p:nvPr/>
        </p:nvSpPr>
        <p:spPr>
          <a:xfrm>
            <a:off x="457200" y="7968498"/>
            <a:ext cx="2854569" cy="307777"/>
          </a:xfrm>
          <a:prstGeom prst="rect">
            <a:avLst/>
          </a:prstGeom>
          <a:noFill/>
        </p:spPr>
        <p:txBody>
          <a:bodyPr wrap="square">
            <a:spAutoFit/>
          </a:bodyPr>
          <a:lstStyle/>
          <a:p>
            <a:r>
              <a:rPr lang="en-US" sz="1400" dirty="0">
                <a:solidFill>
                  <a:schemeClr val="bg1">
                    <a:lumMod val="65000"/>
                  </a:schemeClr>
                </a:solidFill>
              </a:rPr>
              <a:t>James J. Condon et al.(2018)</a:t>
            </a:r>
          </a:p>
        </p:txBody>
      </p:sp>
      <p:sp>
        <p:nvSpPr>
          <p:cNvPr id="17" name="TextBox 16">
            <a:extLst>
              <a:ext uri="{FF2B5EF4-FFF2-40B4-BE49-F238E27FC236}">
                <a16:creationId xmlns:a16="http://schemas.microsoft.com/office/drawing/2014/main" id="{6B653D9D-BA3A-CA75-4682-FDB8E3FF7519}"/>
              </a:ext>
            </a:extLst>
          </p:cNvPr>
          <p:cNvSpPr txBox="1"/>
          <p:nvPr/>
        </p:nvSpPr>
        <p:spPr>
          <a:xfrm>
            <a:off x="6858000" y="3744946"/>
            <a:ext cx="2569022" cy="307777"/>
          </a:xfrm>
          <a:prstGeom prst="rect">
            <a:avLst/>
          </a:prstGeom>
          <a:noFill/>
        </p:spPr>
        <p:txBody>
          <a:bodyPr wrap="square">
            <a:spAutoFit/>
          </a:bodyPr>
          <a:lstStyle/>
          <a:p>
            <a:r>
              <a:rPr lang="en-US" sz="1400" i="1" dirty="0">
                <a:solidFill>
                  <a:srgbClr val="999999"/>
                </a:solidFill>
                <a:effectLst/>
              </a:rPr>
              <a:t>Image Credit: Jurik Peter</a:t>
            </a:r>
            <a:endParaRPr lang="en-US" sz="1400" dirty="0"/>
          </a:p>
        </p:txBody>
      </p:sp>
      <p:sp>
        <p:nvSpPr>
          <p:cNvPr id="19" name="TextBox 18">
            <a:extLst>
              <a:ext uri="{FF2B5EF4-FFF2-40B4-BE49-F238E27FC236}">
                <a16:creationId xmlns:a16="http://schemas.microsoft.com/office/drawing/2014/main" id="{9FD0DF1E-7141-3738-5067-E0AAF6661CA6}"/>
              </a:ext>
            </a:extLst>
          </p:cNvPr>
          <p:cNvSpPr txBox="1"/>
          <p:nvPr/>
        </p:nvSpPr>
        <p:spPr>
          <a:xfrm>
            <a:off x="13487400" y="3653660"/>
            <a:ext cx="2930769" cy="307777"/>
          </a:xfrm>
          <a:prstGeom prst="rect">
            <a:avLst/>
          </a:prstGeom>
          <a:noFill/>
        </p:spPr>
        <p:txBody>
          <a:bodyPr wrap="square">
            <a:spAutoFit/>
          </a:bodyPr>
          <a:lstStyle/>
          <a:p>
            <a:r>
              <a:rPr lang="en-US" sz="1400" dirty="0">
                <a:solidFill>
                  <a:schemeClr val="bg1">
                    <a:lumMod val="65000"/>
                  </a:schemeClr>
                </a:solidFill>
              </a:rPr>
              <a:t>Image: ASTRON</a:t>
            </a:r>
          </a:p>
        </p:txBody>
      </p:sp>
      <p:pic>
        <p:nvPicPr>
          <p:cNvPr id="4098" name="Picture 2" descr="LOFAR array configuration - ASTRON Science">
            <a:extLst>
              <a:ext uri="{FF2B5EF4-FFF2-40B4-BE49-F238E27FC236}">
                <a16:creationId xmlns:a16="http://schemas.microsoft.com/office/drawing/2014/main" id="{CF55DF18-E4A3-C8F8-87B5-E4D5F4221E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62841" y="4029122"/>
            <a:ext cx="4744947" cy="3157546"/>
          </a:xfrm>
          <a:prstGeom prst="rect">
            <a:avLst/>
          </a:prstGeom>
          <a:noFill/>
          <a:ln>
            <a:noFill/>
          </a:ln>
          <a:effectLst>
            <a:softEdge rad="0"/>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BBEF7FD-8DA7-4EB2-5893-09EAB5F9164F}"/>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467165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798256"/>
            <a:ext cx="4546524" cy="8052470"/>
          </a:xfrm>
          <a:custGeom>
            <a:avLst/>
            <a:gdLst/>
            <a:ahLst/>
            <a:cxnLst/>
            <a:rect l="l" t="t" r="r" b="b"/>
            <a:pathLst>
              <a:path w="4546524" h="8052470">
                <a:moveTo>
                  <a:pt x="0" y="0"/>
                </a:moveTo>
                <a:lnTo>
                  <a:pt x="4546524" y="0"/>
                </a:lnTo>
                <a:lnTo>
                  <a:pt x="4546524" y="8052470"/>
                </a:lnTo>
                <a:lnTo>
                  <a:pt x="0" y="805247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3993233" y="4411938"/>
            <a:ext cx="3125041" cy="731562"/>
            <a:chOff x="0" y="0"/>
            <a:chExt cx="823056" cy="192675"/>
          </a:xfrm>
        </p:grpSpPr>
        <p:sp>
          <p:nvSpPr>
            <p:cNvPr id="4" name="Freeform 4"/>
            <p:cNvSpPr/>
            <p:nvPr/>
          </p:nvSpPr>
          <p:spPr>
            <a:xfrm>
              <a:off x="0" y="0"/>
              <a:ext cx="823056" cy="192675"/>
            </a:xfrm>
            <a:custGeom>
              <a:avLst/>
              <a:gdLst/>
              <a:ahLst/>
              <a:cxnLst/>
              <a:rect l="l" t="t" r="r" b="b"/>
              <a:pathLst>
                <a:path w="823056" h="192675">
                  <a:moveTo>
                    <a:pt x="0" y="0"/>
                  </a:moveTo>
                  <a:lnTo>
                    <a:pt x="823056" y="0"/>
                  </a:lnTo>
                  <a:lnTo>
                    <a:pt x="823056" y="192675"/>
                  </a:lnTo>
                  <a:lnTo>
                    <a:pt x="0" y="192675"/>
                  </a:lnTo>
                  <a:close/>
                </a:path>
              </a:pathLst>
            </a:custGeom>
            <a:solidFill>
              <a:srgbClr val="FFFFFF"/>
            </a:solidFill>
          </p:spPr>
          <p:txBody>
            <a:bodyPr/>
            <a:lstStyle/>
            <a:p>
              <a:endParaRPr lang="en-US"/>
            </a:p>
          </p:txBody>
        </p:sp>
        <p:sp>
          <p:nvSpPr>
            <p:cNvPr id="5" name="TextBox 5"/>
            <p:cNvSpPr txBox="1"/>
            <p:nvPr/>
          </p:nvSpPr>
          <p:spPr>
            <a:xfrm>
              <a:off x="0" y="-66675"/>
              <a:ext cx="823056" cy="259350"/>
            </a:xfrm>
            <a:prstGeom prst="rect">
              <a:avLst/>
            </a:prstGeom>
          </p:spPr>
          <p:txBody>
            <a:bodyPr lIns="50800" tIns="50800" rIns="50800" bIns="50800" rtlCol="0" anchor="ctr"/>
            <a:lstStyle/>
            <a:p>
              <a:pPr algn="ctr">
                <a:lnSpc>
                  <a:spcPts val="3694"/>
                </a:lnSpc>
              </a:pPr>
              <a:endParaRPr/>
            </a:p>
          </p:txBody>
        </p:sp>
      </p:grpSp>
      <p:sp>
        <p:nvSpPr>
          <p:cNvPr id="6" name="TextBox 6"/>
          <p:cNvSpPr txBox="1"/>
          <p:nvPr/>
        </p:nvSpPr>
        <p:spPr>
          <a:xfrm>
            <a:off x="5846674" y="265746"/>
            <a:ext cx="6594651" cy="762954"/>
          </a:xfrm>
          <a:prstGeom prst="rect">
            <a:avLst/>
          </a:prstGeom>
        </p:spPr>
        <p:txBody>
          <a:bodyPr lIns="0" tIns="0" rIns="0" bIns="0" rtlCol="0" anchor="t">
            <a:spAutoFit/>
          </a:bodyPr>
          <a:lstStyle/>
          <a:p>
            <a:pPr algn="ctr">
              <a:lnSpc>
                <a:spcPts val="6247"/>
              </a:lnSpc>
            </a:pPr>
            <a:r>
              <a:rPr lang="en-US" sz="4462" b="1" u="sng">
                <a:solidFill>
                  <a:srgbClr val="EE220C"/>
                </a:solidFill>
                <a:latin typeface="Open Sans Bold"/>
                <a:ea typeface="Open Sans Bold"/>
                <a:cs typeface="Open Sans Bold"/>
                <a:sym typeface="Open Sans Bold"/>
              </a:rPr>
              <a:t>IMAGING BOTTLENECK</a:t>
            </a:r>
          </a:p>
        </p:txBody>
      </p:sp>
      <p:sp>
        <p:nvSpPr>
          <p:cNvPr id="7" name="TextBox 7"/>
          <p:cNvSpPr txBox="1"/>
          <p:nvPr/>
        </p:nvSpPr>
        <p:spPr>
          <a:xfrm>
            <a:off x="8092214" y="3075075"/>
            <a:ext cx="6796756" cy="1556935"/>
          </a:xfrm>
          <a:prstGeom prst="rect">
            <a:avLst/>
          </a:prstGeom>
        </p:spPr>
        <p:txBody>
          <a:bodyPr lIns="0" tIns="0" rIns="0" bIns="0" rtlCol="0" anchor="t">
            <a:spAutoFit/>
          </a:bodyPr>
          <a:lstStyle/>
          <a:p>
            <a:pPr marL="868710" lvl="1" indent="-434355" algn="l">
              <a:lnSpc>
                <a:spcPts val="6317"/>
              </a:lnSpc>
              <a:buFont typeface="Arial"/>
              <a:buChar char="•"/>
            </a:pPr>
            <a:r>
              <a:rPr lang="en-US" sz="4023" b="1" spc="132">
                <a:solidFill>
                  <a:srgbClr val="040606"/>
                </a:solidFill>
                <a:latin typeface="Open Sauce Light Bold"/>
                <a:ea typeface="Open Sauce Light Bold"/>
                <a:cs typeface="Open Sauce Light Bold"/>
                <a:sym typeface="Open Sauce Light Bold"/>
              </a:rPr>
              <a:t>Iterative process</a:t>
            </a:r>
          </a:p>
          <a:p>
            <a:pPr marL="868710" lvl="1" indent="-434355" algn="l">
              <a:lnSpc>
                <a:spcPts val="6317"/>
              </a:lnSpc>
              <a:buFont typeface="Arial"/>
              <a:buChar char="•"/>
            </a:pPr>
            <a:r>
              <a:rPr lang="en-US" sz="4023" b="1" spc="132">
                <a:solidFill>
                  <a:srgbClr val="040606"/>
                </a:solidFill>
                <a:latin typeface="Open Sauce Light Bold"/>
                <a:ea typeface="Open Sauce Light Bold"/>
                <a:cs typeface="Open Sauce Light Bold"/>
                <a:sym typeface="Open Sauce Light Bold"/>
              </a:rPr>
              <a:t>Per snapshot</a:t>
            </a:r>
          </a:p>
        </p:txBody>
      </p:sp>
      <p:sp>
        <p:nvSpPr>
          <p:cNvPr id="8" name="TextBox 8"/>
          <p:cNvSpPr txBox="1"/>
          <p:nvPr/>
        </p:nvSpPr>
        <p:spPr>
          <a:xfrm>
            <a:off x="8092214" y="2061269"/>
            <a:ext cx="2792791" cy="771511"/>
          </a:xfrm>
          <a:prstGeom prst="rect">
            <a:avLst/>
          </a:prstGeom>
        </p:spPr>
        <p:txBody>
          <a:bodyPr lIns="0" tIns="0" rIns="0" bIns="0" rtlCol="0" anchor="t">
            <a:spAutoFit/>
          </a:bodyPr>
          <a:lstStyle/>
          <a:p>
            <a:pPr algn="ctr">
              <a:lnSpc>
                <a:spcPts val="6381"/>
              </a:lnSpc>
            </a:pPr>
            <a:r>
              <a:rPr lang="en-US" sz="4558" b="1" u="sng">
                <a:solidFill>
                  <a:srgbClr val="EE220C"/>
                </a:solidFill>
                <a:latin typeface="Open Sans Bold"/>
                <a:ea typeface="Open Sans Bold"/>
                <a:cs typeface="Open Sans Bold"/>
                <a:sym typeface="Open Sans Bold"/>
              </a:rPr>
              <a:t>Cleaning</a:t>
            </a:r>
          </a:p>
        </p:txBody>
      </p:sp>
      <p:sp>
        <p:nvSpPr>
          <p:cNvPr id="9" name="TextBox 9"/>
          <p:cNvSpPr txBox="1"/>
          <p:nvPr/>
        </p:nvSpPr>
        <p:spPr>
          <a:xfrm>
            <a:off x="8092214" y="6573173"/>
            <a:ext cx="7359803" cy="755369"/>
          </a:xfrm>
          <a:prstGeom prst="rect">
            <a:avLst/>
          </a:prstGeom>
        </p:spPr>
        <p:txBody>
          <a:bodyPr lIns="0" tIns="0" rIns="0" bIns="0" rtlCol="0" anchor="t">
            <a:spAutoFit/>
          </a:bodyPr>
          <a:lstStyle/>
          <a:p>
            <a:pPr marL="868710" lvl="1" indent="-434355" algn="l">
              <a:lnSpc>
                <a:spcPts val="6317"/>
              </a:lnSpc>
              <a:buFont typeface="Arial"/>
              <a:buChar char="•"/>
            </a:pPr>
            <a:r>
              <a:rPr lang="en-US" sz="4023" b="1" spc="132" dirty="0">
                <a:solidFill>
                  <a:srgbClr val="040606"/>
                </a:solidFill>
                <a:latin typeface="Open Sauce Light Bold"/>
                <a:ea typeface="Open Sauce Light Bold"/>
                <a:cs typeface="Open Sauce Light Bold"/>
                <a:sym typeface="Open Sauce Light Bold"/>
              </a:rPr>
              <a:t>Sky model subtraction</a:t>
            </a:r>
          </a:p>
        </p:txBody>
      </p:sp>
      <p:sp>
        <p:nvSpPr>
          <p:cNvPr id="10" name="TextBox 10"/>
          <p:cNvSpPr txBox="1"/>
          <p:nvPr/>
        </p:nvSpPr>
        <p:spPr>
          <a:xfrm>
            <a:off x="8092214" y="5559367"/>
            <a:ext cx="2792791" cy="771511"/>
          </a:xfrm>
          <a:prstGeom prst="rect">
            <a:avLst/>
          </a:prstGeom>
        </p:spPr>
        <p:txBody>
          <a:bodyPr lIns="0" tIns="0" rIns="0" bIns="0" rtlCol="0" anchor="t">
            <a:spAutoFit/>
          </a:bodyPr>
          <a:lstStyle/>
          <a:p>
            <a:pPr algn="ctr">
              <a:lnSpc>
                <a:spcPts val="6381"/>
              </a:lnSpc>
            </a:pPr>
            <a:r>
              <a:rPr lang="en-US" sz="4558" b="1" u="sng">
                <a:solidFill>
                  <a:srgbClr val="EE220C"/>
                </a:solidFill>
                <a:latin typeface="Open Sans Bold"/>
                <a:ea typeface="Open Sans Bold"/>
                <a:cs typeface="Open Sans Bold"/>
                <a:sym typeface="Open Sans Bold"/>
              </a:rPr>
              <a:t>Solution:</a:t>
            </a:r>
          </a:p>
        </p:txBody>
      </p:sp>
      <p:sp>
        <p:nvSpPr>
          <p:cNvPr id="11" name="TextBox 11"/>
          <p:cNvSpPr txBox="1"/>
          <p:nvPr/>
        </p:nvSpPr>
        <p:spPr>
          <a:xfrm>
            <a:off x="8092214" y="7945053"/>
            <a:ext cx="9688772" cy="1556935"/>
          </a:xfrm>
          <a:prstGeom prst="rect">
            <a:avLst/>
          </a:prstGeom>
        </p:spPr>
        <p:txBody>
          <a:bodyPr lIns="0" tIns="0" rIns="0" bIns="0" rtlCol="0" anchor="t">
            <a:spAutoFit/>
          </a:bodyPr>
          <a:lstStyle/>
          <a:p>
            <a:pPr algn="l">
              <a:lnSpc>
                <a:spcPts val="6317"/>
              </a:lnSpc>
            </a:pPr>
            <a:r>
              <a:rPr lang="en-US" sz="4023" b="1" i="1" spc="132">
                <a:solidFill>
                  <a:srgbClr val="808080"/>
                </a:solidFill>
                <a:latin typeface="Open Sauce Light Bold Italics"/>
                <a:ea typeface="Open Sauce Light Bold Italics"/>
                <a:cs typeface="Open Sauce Light Bold Italics"/>
                <a:sym typeface="Open Sauce Light Bold Italics"/>
              </a:rPr>
              <a:t>See Wang et al. (2023), Fijma et al. (2023), Hurley-Walker et al. (2022)</a:t>
            </a:r>
          </a:p>
        </p:txBody>
      </p:sp>
      <p:sp>
        <p:nvSpPr>
          <p:cNvPr id="12" name="TextBox 12"/>
          <p:cNvSpPr txBox="1"/>
          <p:nvPr/>
        </p:nvSpPr>
        <p:spPr>
          <a:xfrm>
            <a:off x="3993233" y="4349101"/>
            <a:ext cx="2792791" cy="779570"/>
          </a:xfrm>
          <a:prstGeom prst="rect">
            <a:avLst/>
          </a:prstGeom>
        </p:spPr>
        <p:txBody>
          <a:bodyPr lIns="0" tIns="0" rIns="0" bIns="0" rtlCol="0" anchor="t">
            <a:spAutoFit/>
          </a:bodyPr>
          <a:lstStyle/>
          <a:p>
            <a:pPr algn="ctr">
              <a:lnSpc>
                <a:spcPts val="6381"/>
              </a:lnSpc>
            </a:pPr>
            <a:r>
              <a:rPr lang="en-US" sz="4558" b="1" dirty="0">
                <a:solidFill>
                  <a:srgbClr val="EE220C"/>
                </a:solidFill>
                <a:latin typeface="Open Sans Bold"/>
                <a:ea typeface="Open Sans Bold"/>
                <a:cs typeface="Open Sans Bold"/>
                <a:sym typeface="Open Sans Bold"/>
              </a:rPr>
              <a:t>Imaging</a:t>
            </a:r>
          </a:p>
        </p:txBody>
      </p:sp>
      <p:sp>
        <p:nvSpPr>
          <p:cNvPr id="17" name="Slide Number Placeholder 16">
            <a:extLst>
              <a:ext uri="{FF2B5EF4-FFF2-40B4-BE49-F238E27FC236}">
                <a16:creationId xmlns:a16="http://schemas.microsoft.com/office/drawing/2014/main" id="{E829860D-7B62-6C89-7D20-3B30C54104D0}"/>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C3B5-3534-2344-C86A-99B4ECC2C1E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5FE9A99-5351-8242-5D00-F093F56686FE}"/>
              </a:ext>
            </a:extLst>
          </p:cNvPr>
          <p:cNvSpPr txBox="1"/>
          <p:nvPr/>
        </p:nvSpPr>
        <p:spPr>
          <a:xfrm>
            <a:off x="4343400" y="21528"/>
            <a:ext cx="8137990" cy="682495"/>
          </a:xfrm>
          <a:prstGeom prst="rect">
            <a:avLst/>
          </a:prstGeom>
        </p:spPr>
        <p:txBody>
          <a:bodyPr wrap="square" lIns="0" tIns="0" rIns="0" bIns="0" rtlCol="0" anchor="t">
            <a:spAutoFit/>
          </a:bodyPr>
          <a:lstStyle/>
          <a:p>
            <a:pPr algn="ctr">
              <a:lnSpc>
                <a:spcPts val="5852"/>
              </a:lnSpc>
            </a:pPr>
            <a:r>
              <a:rPr lang="en-US" sz="3901" b="1" u="sng" dirty="0">
                <a:solidFill>
                  <a:srgbClr val="010333"/>
                </a:solidFill>
                <a:latin typeface="Open Sauce Light Bold"/>
                <a:ea typeface="Open Sauce Light Bold"/>
                <a:cs typeface="Open Sauce Light Bold"/>
                <a:sym typeface="Open Sauce Light Bold"/>
              </a:rPr>
              <a:t>RMS clipping for noisy images </a:t>
            </a:r>
          </a:p>
        </p:txBody>
      </p:sp>
      <p:pic>
        <p:nvPicPr>
          <p:cNvPr id="23" name="Picture 22" descr="A graph with blue and orange dots&#10;&#10;AI-generated content may be incorrect.">
            <a:extLst>
              <a:ext uri="{FF2B5EF4-FFF2-40B4-BE49-F238E27FC236}">
                <a16:creationId xmlns:a16="http://schemas.microsoft.com/office/drawing/2014/main" id="{9BCCF441-0BDB-313B-01E8-D6DD6C3DB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1218685"/>
            <a:ext cx="8402179" cy="5475576"/>
          </a:xfrm>
          <a:prstGeom prst="rect">
            <a:avLst/>
          </a:prstGeom>
        </p:spPr>
      </p:pic>
      <p:sp>
        <p:nvSpPr>
          <p:cNvPr id="5" name="TextBox 4">
            <a:extLst>
              <a:ext uri="{FF2B5EF4-FFF2-40B4-BE49-F238E27FC236}">
                <a16:creationId xmlns:a16="http://schemas.microsoft.com/office/drawing/2014/main" id="{AC8E7CDD-1D8B-88E5-22F1-FA5B42A643B2}"/>
              </a:ext>
            </a:extLst>
          </p:cNvPr>
          <p:cNvSpPr txBox="1"/>
          <p:nvPr/>
        </p:nvSpPr>
        <p:spPr>
          <a:xfrm>
            <a:off x="9829800" y="6963291"/>
            <a:ext cx="7076511" cy="1161215"/>
          </a:xfrm>
          <a:prstGeom prst="rect">
            <a:avLst/>
          </a:prstGeom>
          <a:noFill/>
        </p:spPr>
        <p:txBody>
          <a:bodyPr wrap="square">
            <a:spAutoFit/>
          </a:bodyPr>
          <a:lstStyle/>
          <a:p>
            <a:pPr marL="665530" lvl="1" indent="-332765">
              <a:lnSpc>
                <a:spcPts val="4500"/>
              </a:lnSpc>
              <a:buFont typeface="Arial"/>
              <a:buChar char="•"/>
            </a:pPr>
            <a:r>
              <a:rPr lang="en-US" sz="2000" b="1" dirty="0">
                <a:solidFill>
                  <a:srgbClr val="000000"/>
                </a:solidFill>
                <a:latin typeface="Open Sauce Light Bold"/>
                <a:ea typeface="Open Sauce Light Bold"/>
                <a:cs typeface="Open Sauce Light Bold"/>
                <a:sym typeface="Open Sauce Light Bold"/>
              </a:rPr>
              <a:t>We remove bad images from further analysis by using an RMS threshold computed beforehand</a:t>
            </a:r>
          </a:p>
        </p:txBody>
      </p:sp>
      <p:pic>
        <p:nvPicPr>
          <p:cNvPr id="7" name="Picture 6" descr="A blue and green background&#10;&#10;AI-generated content may be incorrect.">
            <a:extLst>
              <a:ext uri="{FF2B5EF4-FFF2-40B4-BE49-F238E27FC236}">
                <a16:creationId xmlns:a16="http://schemas.microsoft.com/office/drawing/2014/main" id="{211207BB-A50B-5147-5DC1-9F8C3558F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1224128"/>
            <a:ext cx="8610601" cy="6900378"/>
          </a:xfrm>
          <a:prstGeom prst="rect">
            <a:avLst/>
          </a:prstGeom>
        </p:spPr>
      </p:pic>
      <p:sp>
        <p:nvSpPr>
          <p:cNvPr id="9" name="TextBox 8">
            <a:extLst>
              <a:ext uri="{FF2B5EF4-FFF2-40B4-BE49-F238E27FC236}">
                <a16:creationId xmlns:a16="http://schemas.microsoft.com/office/drawing/2014/main" id="{50790C4F-B4B6-6496-2176-1B130D08BB72}"/>
              </a:ext>
            </a:extLst>
          </p:cNvPr>
          <p:cNvSpPr txBox="1"/>
          <p:nvPr/>
        </p:nvSpPr>
        <p:spPr>
          <a:xfrm>
            <a:off x="800100" y="8058104"/>
            <a:ext cx="7086600" cy="1173013"/>
          </a:xfrm>
          <a:prstGeom prst="rect">
            <a:avLst/>
          </a:prstGeom>
          <a:noFill/>
        </p:spPr>
        <p:txBody>
          <a:bodyPr wrap="square">
            <a:spAutoFit/>
          </a:bodyPr>
          <a:lstStyle/>
          <a:p>
            <a:pPr marL="665530" lvl="1" indent="-332765" algn="ctr">
              <a:lnSpc>
                <a:spcPts val="4500"/>
              </a:lnSpc>
              <a:buFont typeface="Arial"/>
              <a:buChar char="•"/>
            </a:pPr>
            <a:r>
              <a:rPr lang="en-US" sz="2000" b="1" dirty="0">
                <a:solidFill>
                  <a:srgbClr val="000000"/>
                </a:solidFill>
                <a:latin typeface="Open Sauce Light Bold"/>
                <a:ea typeface="Open Sauce Light Bold"/>
                <a:cs typeface="Open Sauce Light Bold"/>
                <a:sym typeface="Open Sauce Light Bold"/>
              </a:rPr>
              <a:t>Example of a bad image with an artifact from a known source  </a:t>
            </a:r>
          </a:p>
        </p:txBody>
      </p:sp>
      <p:sp>
        <p:nvSpPr>
          <p:cNvPr id="8" name="Slide Number Placeholder 7">
            <a:extLst>
              <a:ext uri="{FF2B5EF4-FFF2-40B4-BE49-F238E27FC236}">
                <a16:creationId xmlns:a16="http://schemas.microsoft.com/office/drawing/2014/main" id="{D59D4E8B-B5C4-3C37-0981-EBC910EA3EEF}"/>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Tree>
    <p:extLst>
      <p:ext uri="{BB962C8B-B14F-4D97-AF65-F5344CB8AC3E}">
        <p14:creationId xmlns:p14="http://schemas.microsoft.com/office/powerpoint/2010/main" val="3627911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AFEEE-37D2-471F-4649-EC35E89A05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725831-9078-09FC-A6C5-5F4BCFF430B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sz="2400" dirty="0"/>
          </a:p>
        </p:txBody>
      </p:sp>
      <p:sp>
        <p:nvSpPr>
          <p:cNvPr id="3" name="Freeform 3">
            <a:extLst>
              <a:ext uri="{FF2B5EF4-FFF2-40B4-BE49-F238E27FC236}">
                <a16:creationId xmlns:a16="http://schemas.microsoft.com/office/drawing/2014/main" id="{8820651F-3A3A-D77C-8501-99773916F0CA}"/>
              </a:ext>
            </a:extLst>
          </p:cNvPr>
          <p:cNvSpPr/>
          <p:nvPr/>
        </p:nvSpPr>
        <p:spPr>
          <a:xfrm>
            <a:off x="-994391" y="10258977"/>
            <a:ext cx="1065035" cy="94147"/>
          </a:xfrm>
          <a:custGeom>
            <a:avLst/>
            <a:gdLst/>
            <a:ahLst/>
            <a:cxnLst/>
            <a:rect l="l" t="t" r="r" b="b"/>
            <a:pathLst>
              <a:path w="1065035" h="94147">
                <a:moveTo>
                  <a:pt x="0" y="0"/>
                </a:moveTo>
                <a:lnTo>
                  <a:pt x="1065034" y="0"/>
                </a:lnTo>
                <a:lnTo>
                  <a:pt x="1065034" y="94146"/>
                </a:lnTo>
                <a:lnTo>
                  <a:pt x="0" y="94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AA1EA2C4-3594-C25F-A92D-3A7F10E6E5BB}"/>
              </a:ext>
            </a:extLst>
          </p:cNvPr>
          <p:cNvSpPr/>
          <p:nvPr/>
        </p:nvSpPr>
        <p:spPr>
          <a:xfrm>
            <a:off x="70643" y="29483"/>
            <a:ext cx="3890289" cy="2934077"/>
          </a:xfrm>
          <a:custGeom>
            <a:avLst/>
            <a:gdLst/>
            <a:ahLst/>
            <a:cxnLst/>
            <a:rect l="l" t="t" r="r" b="b"/>
            <a:pathLst>
              <a:path w="3890289" h="2934077">
                <a:moveTo>
                  <a:pt x="0" y="0"/>
                </a:moveTo>
                <a:lnTo>
                  <a:pt x="3890290" y="0"/>
                </a:lnTo>
                <a:lnTo>
                  <a:pt x="3890290" y="2934077"/>
                </a:lnTo>
                <a:lnTo>
                  <a:pt x="0" y="2934077"/>
                </a:lnTo>
                <a:lnTo>
                  <a:pt x="0" y="0"/>
                </a:lnTo>
                <a:close/>
              </a:path>
            </a:pathLst>
          </a:custGeom>
          <a:blipFill>
            <a:blip r:embed="rId5"/>
            <a:stretch>
              <a:fillRect t="-9139" b="-3807"/>
            </a:stretch>
          </a:blipFill>
        </p:spPr>
        <p:txBody>
          <a:bodyPr/>
          <a:lstStyle/>
          <a:p>
            <a:endParaRPr lang="en-US"/>
          </a:p>
        </p:txBody>
      </p:sp>
      <p:sp>
        <p:nvSpPr>
          <p:cNvPr id="6" name="Freeform 6">
            <a:extLst>
              <a:ext uri="{FF2B5EF4-FFF2-40B4-BE49-F238E27FC236}">
                <a16:creationId xmlns:a16="http://schemas.microsoft.com/office/drawing/2014/main" id="{6CD231E3-EC54-20FB-C1A7-66D4126382B1}"/>
              </a:ext>
            </a:extLst>
          </p:cNvPr>
          <p:cNvSpPr/>
          <p:nvPr/>
        </p:nvSpPr>
        <p:spPr>
          <a:xfrm>
            <a:off x="792999" y="8693529"/>
            <a:ext cx="1333311" cy="1365448"/>
          </a:xfrm>
          <a:custGeom>
            <a:avLst/>
            <a:gdLst/>
            <a:ahLst/>
            <a:cxnLst/>
            <a:rect l="l" t="t" r="r" b="b"/>
            <a:pathLst>
              <a:path w="1333311" h="1365448">
                <a:moveTo>
                  <a:pt x="0" y="0"/>
                </a:moveTo>
                <a:lnTo>
                  <a:pt x="1333312" y="0"/>
                </a:lnTo>
                <a:lnTo>
                  <a:pt x="1333312" y="1365448"/>
                </a:lnTo>
                <a:lnTo>
                  <a:pt x="0" y="1365448"/>
                </a:lnTo>
                <a:lnTo>
                  <a:pt x="0" y="0"/>
                </a:lnTo>
                <a:close/>
              </a:path>
            </a:pathLst>
          </a:custGeom>
          <a:blipFill>
            <a:blip r:embed="rId6"/>
            <a:stretch>
              <a:fillRect r="-2410"/>
            </a:stretch>
          </a:blipFill>
          <a:ln cap="rnd">
            <a:noFill/>
            <a:prstDash val="solid"/>
            <a:round/>
          </a:ln>
        </p:spPr>
        <p:txBody>
          <a:bodyPr/>
          <a:lstStyle/>
          <a:p>
            <a:endParaRPr lang="en-US"/>
          </a:p>
        </p:txBody>
      </p:sp>
      <p:sp>
        <p:nvSpPr>
          <p:cNvPr id="7" name="Freeform 7">
            <a:extLst>
              <a:ext uri="{FF2B5EF4-FFF2-40B4-BE49-F238E27FC236}">
                <a16:creationId xmlns:a16="http://schemas.microsoft.com/office/drawing/2014/main" id="{D79A59B6-8977-6114-BE6C-0C18B36E968D}"/>
              </a:ext>
            </a:extLst>
          </p:cNvPr>
          <p:cNvSpPr/>
          <p:nvPr/>
        </p:nvSpPr>
        <p:spPr>
          <a:xfrm>
            <a:off x="2608570" y="8730107"/>
            <a:ext cx="1292292" cy="1292292"/>
          </a:xfrm>
          <a:custGeom>
            <a:avLst/>
            <a:gdLst/>
            <a:ahLst/>
            <a:cxnLst/>
            <a:rect l="l" t="t" r="r" b="b"/>
            <a:pathLst>
              <a:path w="1292292" h="1292292">
                <a:moveTo>
                  <a:pt x="0" y="0"/>
                </a:moveTo>
                <a:lnTo>
                  <a:pt x="1292292" y="0"/>
                </a:lnTo>
                <a:lnTo>
                  <a:pt x="1292292" y="1292292"/>
                </a:lnTo>
                <a:lnTo>
                  <a:pt x="0" y="1292292"/>
                </a:lnTo>
                <a:lnTo>
                  <a:pt x="0" y="0"/>
                </a:lnTo>
                <a:close/>
              </a:path>
            </a:pathLst>
          </a:custGeom>
          <a:blipFill>
            <a:blip r:embed="rId7"/>
            <a:stretch>
              <a:fillRect/>
            </a:stretch>
          </a:blipFill>
        </p:spPr>
        <p:txBody>
          <a:bodyPr/>
          <a:lstStyle/>
          <a:p>
            <a:endParaRPr lang="en-US"/>
          </a:p>
        </p:txBody>
      </p:sp>
      <p:sp>
        <p:nvSpPr>
          <p:cNvPr id="8" name="Freeform 8">
            <a:extLst>
              <a:ext uri="{FF2B5EF4-FFF2-40B4-BE49-F238E27FC236}">
                <a16:creationId xmlns:a16="http://schemas.microsoft.com/office/drawing/2014/main" id="{4593BC8A-6BDE-098C-9374-93D36C3D8C39}"/>
              </a:ext>
            </a:extLst>
          </p:cNvPr>
          <p:cNvSpPr/>
          <p:nvPr/>
        </p:nvSpPr>
        <p:spPr>
          <a:xfrm>
            <a:off x="4539037" y="8839842"/>
            <a:ext cx="1292292" cy="1292292"/>
          </a:xfrm>
          <a:custGeom>
            <a:avLst/>
            <a:gdLst/>
            <a:ahLst/>
            <a:cxnLst/>
            <a:rect l="l" t="t" r="r" b="b"/>
            <a:pathLst>
              <a:path w="1292292" h="1292292">
                <a:moveTo>
                  <a:pt x="0" y="0"/>
                </a:moveTo>
                <a:lnTo>
                  <a:pt x="1292292" y="0"/>
                </a:lnTo>
                <a:lnTo>
                  <a:pt x="1292292" y="1292292"/>
                </a:lnTo>
                <a:lnTo>
                  <a:pt x="0" y="1292292"/>
                </a:lnTo>
                <a:lnTo>
                  <a:pt x="0" y="0"/>
                </a:lnTo>
                <a:close/>
              </a:path>
            </a:pathLst>
          </a:custGeom>
          <a:blipFill>
            <a:blip r:embed="rId8"/>
            <a:stretch>
              <a:fillRect/>
            </a:stretch>
          </a:blipFill>
        </p:spPr>
        <p:txBody>
          <a:bodyPr/>
          <a:lstStyle/>
          <a:p>
            <a:endParaRPr lang="en-US"/>
          </a:p>
        </p:txBody>
      </p:sp>
      <p:sp>
        <p:nvSpPr>
          <p:cNvPr id="9" name="Freeform 9">
            <a:extLst>
              <a:ext uri="{FF2B5EF4-FFF2-40B4-BE49-F238E27FC236}">
                <a16:creationId xmlns:a16="http://schemas.microsoft.com/office/drawing/2014/main" id="{F25C2A85-36EE-AE84-6886-33E8E1EEDFE7}"/>
              </a:ext>
            </a:extLst>
          </p:cNvPr>
          <p:cNvSpPr/>
          <p:nvPr/>
        </p:nvSpPr>
        <p:spPr>
          <a:xfrm>
            <a:off x="6471723" y="8839842"/>
            <a:ext cx="970337" cy="1292292"/>
          </a:xfrm>
          <a:custGeom>
            <a:avLst/>
            <a:gdLst/>
            <a:ahLst/>
            <a:cxnLst/>
            <a:rect l="l" t="t" r="r" b="b"/>
            <a:pathLst>
              <a:path w="970337" h="1292292">
                <a:moveTo>
                  <a:pt x="0" y="0"/>
                </a:moveTo>
                <a:lnTo>
                  <a:pt x="970337" y="0"/>
                </a:lnTo>
                <a:lnTo>
                  <a:pt x="970337" y="1292292"/>
                </a:lnTo>
                <a:lnTo>
                  <a:pt x="0" y="1292292"/>
                </a:lnTo>
                <a:lnTo>
                  <a:pt x="0" y="0"/>
                </a:lnTo>
                <a:close/>
              </a:path>
            </a:pathLst>
          </a:custGeom>
          <a:blipFill>
            <a:blip r:embed="rId9"/>
            <a:stretch>
              <a:fillRect/>
            </a:stretch>
          </a:blipFill>
        </p:spPr>
        <p:txBody>
          <a:bodyPr/>
          <a:lstStyle/>
          <a:p>
            <a:endParaRPr lang="en-US"/>
          </a:p>
        </p:txBody>
      </p:sp>
      <p:sp>
        <p:nvSpPr>
          <p:cNvPr id="11" name="Freeform 11">
            <a:extLst>
              <a:ext uri="{FF2B5EF4-FFF2-40B4-BE49-F238E27FC236}">
                <a16:creationId xmlns:a16="http://schemas.microsoft.com/office/drawing/2014/main" id="{9A2DFE68-4950-49CC-69FF-6408D75BB76D}"/>
              </a:ext>
            </a:extLst>
          </p:cNvPr>
          <p:cNvSpPr/>
          <p:nvPr/>
        </p:nvSpPr>
        <p:spPr>
          <a:xfrm>
            <a:off x="14793666" y="8607480"/>
            <a:ext cx="3028949" cy="1384669"/>
          </a:xfrm>
          <a:custGeom>
            <a:avLst/>
            <a:gdLst/>
            <a:ahLst/>
            <a:cxnLst/>
            <a:rect l="l" t="t" r="r" b="b"/>
            <a:pathLst>
              <a:path w="3028949" h="1384669">
                <a:moveTo>
                  <a:pt x="0" y="0"/>
                </a:moveTo>
                <a:lnTo>
                  <a:pt x="3028949" y="0"/>
                </a:lnTo>
                <a:lnTo>
                  <a:pt x="3028949" y="1384669"/>
                </a:lnTo>
                <a:lnTo>
                  <a:pt x="0" y="1384669"/>
                </a:lnTo>
                <a:lnTo>
                  <a:pt x="0" y="0"/>
                </a:lnTo>
                <a:close/>
              </a:path>
            </a:pathLst>
          </a:custGeom>
          <a:blipFill>
            <a:blip r:embed="rId10"/>
            <a:stretch>
              <a:fillRect t="-31657" b="-23107"/>
            </a:stretch>
          </a:blipFill>
        </p:spPr>
        <p:txBody>
          <a:bodyPr/>
          <a:lstStyle/>
          <a:p>
            <a:endParaRPr lang="en-US"/>
          </a:p>
        </p:txBody>
      </p:sp>
      <p:grpSp>
        <p:nvGrpSpPr>
          <p:cNvPr id="13" name="Group 13">
            <a:extLst>
              <a:ext uri="{FF2B5EF4-FFF2-40B4-BE49-F238E27FC236}">
                <a16:creationId xmlns:a16="http://schemas.microsoft.com/office/drawing/2014/main" id="{02F85ACF-4D62-B9D0-8AB0-83762C167913}"/>
              </a:ext>
            </a:extLst>
          </p:cNvPr>
          <p:cNvGrpSpPr/>
          <p:nvPr/>
        </p:nvGrpSpPr>
        <p:grpSpPr>
          <a:xfrm>
            <a:off x="70643" y="3005773"/>
            <a:ext cx="3890289" cy="1301132"/>
            <a:chOff x="0" y="0"/>
            <a:chExt cx="1024603" cy="342685"/>
          </a:xfrm>
        </p:grpSpPr>
        <p:sp>
          <p:nvSpPr>
            <p:cNvPr id="14" name="Freeform 14">
              <a:extLst>
                <a:ext uri="{FF2B5EF4-FFF2-40B4-BE49-F238E27FC236}">
                  <a16:creationId xmlns:a16="http://schemas.microsoft.com/office/drawing/2014/main" id="{7073700C-B51F-E2BB-5F1B-B2E580466EE9}"/>
                </a:ext>
              </a:extLst>
            </p:cNvPr>
            <p:cNvSpPr/>
            <p:nvPr/>
          </p:nvSpPr>
          <p:spPr>
            <a:xfrm>
              <a:off x="0" y="0"/>
              <a:ext cx="1024603" cy="342685"/>
            </a:xfrm>
            <a:custGeom>
              <a:avLst/>
              <a:gdLst/>
              <a:ahLst/>
              <a:cxnLst/>
              <a:rect l="l" t="t" r="r" b="b"/>
              <a:pathLst>
                <a:path w="1024603" h="342685">
                  <a:moveTo>
                    <a:pt x="0" y="0"/>
                  </a:moveTo>
                  <a:lnTo>
                    <a:pt x="1024603" y="0"/>
                  </a:lnTo>
                  <a:lnTo>
                    <a:pt x="1024603" y="342685"/>
                  </a:lnTo>
                  <a:lnTo>
                    <a:pt x="0" y="342685"/>
                  </a:lnTo>
                  <a:close/>
                </a:path>
              </a:pathLst>
            </a:custGeom>
            <a:solidFill>
              <a:srgbClr val="FFFFFF"/>
            </a:solidFill>
          </p:spPr>
          <p:txBody>
            <a:bodyPr/>
            <a:lstStyle/>
            <a:p>
              <a:endParaRPr lang="en-US"/>
            </a:p>
          </p:txBody>
        </p:sp>
        <p:sp>
          <p:nvSpPr>
            <p:cNvPr id="15" name="TextBox 15">
              <a:extLst>
                <a:ext uri="{FF2B5EF4-FFF2-40B4-BE49-F238E27FC236}">
                  <a16:creationId xmlns:a16="http://schemas.microsoft.com/office/drawing/2014/main" id="{E2BB6244-7F95-89EC-3922-4206084B7F43}"/>
                </a:ext>
              </a:extLst>
            </p:cNvPr>
            <p:cNvSpPr txBox="1"/>
            <p:nvPr/>
          </p:nvSpPr>
          <p:spPr>
            <a:xfrm>
              <a:off x="0" y="-66675"/>
              <a:ext cx="1024603" cy="409360"/>
            </a:xfrm>
            <a:prstGeom prst="rect">
              <a:avLst/>
            </a:prstGeom>
          </p:spPr>
          <p:txBody>
            <a:bodyPr lIns="50800" tIns="50800" rIns="50800" bIns="50800" rtlCol="0" anchor="ctr"/>
            <a:lstStyle/>
            <a:p>
              <a:pPr algn="ctr">
                <a:lnSpc>
                  <a:spcPts val="3694"/>
                </a:lnSpc>
              </a:pPr>
              <a:endParaRPr/>
            </a:p>
          </p:txBody>
        </p:sp>
      </p:grpSp>
      <p:sp>
        <p:nvSpPr>
          <p:cNvPr id="16" name="Freeform 16">
            <a:extLst>
              <a:ext uri="{FF2B5EF4-FFF2-40B4-BE49-F238E27FC236}">
                <a16:creationId xmlns:a16="http://schemas.microsoft.com/office/drawing/2014/main" id="{6665CBA6-ECA9-E6A7-81E6-12F3E2043CB3}"/>
              </a:ext>
            </a:extLst>
          </p:cNvPr>
          <p:cNvSpPr/>
          <p:nvPr/>
        </p:nvSpPr>
        <p:spPr>
          <a:xfrm>
            <a:off x="133438" y="3151595"/>
            <a:ext cx="3827494" cy="879086"/>
          </a:xfrm>
          <a:custGeom>
            <a:avLst/>
            <a:gdLst/>
            <a:ahLst/>
            <a:cxnLst/>
            <a:rect l="l" t="t" r="r" b="b"/>
            <a:pathLst>
              <a:path w="3827494" h="879086">
                <a:moveTo>
                  <a:pt x="0" y="0"/>
                </a:moveTo>
                <a:lnTo>
                  <a:pt x="3827495" y="0"/>
                </a:lnTo>
                <a:lnTo>
                  <a:pt x="3827495" y="879085"/>
                </a:lnTo>
                <a:lnTo>
                  <a:pt x="0" y="879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7" name="Group 17">
            <a:extLst>
              <a:ext uri="{FF2B5EF4-FFF2-40B4-BE49-F238E27FC236}">
                <a16:creationId xmlns:a16="http://schemas.microsoft.com/office/drawing/2014/main" id="{0212269C-5A84-C0B7-1594-47A42BAFCB66}"/>
              </a:ext>
            </a:extLst>
          </p:cNvPr>
          <p:cNvGrpSpPr/>
          <p:nvPr/>
        </p:nvGrpSpPr>
        <p:grpSpPr>
          <a:xfrm>
            <a:off x="70643" y="7882139"/>
            <a:ext cx="17991929" cy="626628"/>
            <a:chOff x="0" y="0"/>
            <a:chExt cx="4738615" cy="165038"/>
          </a:xfrm>
        </p:grpSpPr>
        <p:sp>
          <p:nvSpPr>
            <p:cNvPr id="18" name="Freeform 18">
              <a:extLst>
                <a:ext uri="{FF2B5EF4-FFF2-40B4-BE49-F238E27FC236}">
                  <a16:creationId xmlns:a16="http://schemas.microsoft.com/office/drawing/2014/main" id="{1DC8AE3D-F200-6346-A5EE-8BBEEE961E56}"/>
                </a:ext>
              </a:extLst>
            </p:cNvPr>
            <p:cNvSpPr/>
            <p:nvPr/>
          </p:nvSpPr>
          <p:spPr>
            <a:xfrm>
              <a:off x="0" y="0"/>
              <a:ext cx="4738615" cy="165038"/>
            </a:xfrm>
            <a:custGeom>
              <a:avLst/>
              <a:gdLst/>
              <a:ahLst/>
              <a:cxnLst/>
              <a:rect l="l" t="t" r="r" b="b"/>
              <a:pathLst>
                <a:path w="4738615" h="165038">
                  <a:moveTo>
                    <a:pt x="0" y="0"/>
                  </a:moveTo>
                  <a:lnTo>
                    <a:pt x="4738615" y="0"/>
                  </a:lnTo>
                  <a:lnTo>
                    <a:pt x="4738615" y="165038"/>
                  </a:lnTo>
                  <a:lnTo>
                    <a:pt x="0" y="165038"/>
                  </a:lnTo>
                  <a:close/>
                </a:path>
              </a:pathLst>
            </a:custGeom>
            <a:solidFill>
              <a:srgbClr val="390486"/>
            </a:solidFill>
          </p:spPr>
          <p:txBody>
            <a:bodyPr/>
            <a:lstStyle/>
            <a:p>
              <a:endParaRPr lang="en-US"/>
            </a:p>
          </p:txBody>
        </p:sp>
        <p:sp>
          <p:nvSpPr>
            <p:cNvPr id="19" name="TextBox 19">
              <a:extLst>
                <a:ext uri="{FF2B5EF4-FFF2-40B4-BE49-F238E27FC236}">
                  <a16:creationId xmlns:a16="http://schemas.microsoft.com/office/drawing/2014/main" id="{588A265B-B1A0-AEC8-F5F7-9A5CFAE84CDF}"/>
                </a:ext>
              </a:extLst>
            </p:cNvPr>
            <p:cNvSpPr txBox="1"/>
            <p:nvPr/>
          </p:nvSpPr>
          <p:spPr>
            <a:xfrm>
              <a:off x="0" y="-66675"/>
              <a:ext cx="4738615" cy="231713"/>
            </a:xfrm>
            <a:prstGeom prst="rect">
              <a:avLst/>
            </a:prstGeom>
          </p:spPr>
          <p:txBody>
            <a:bodyPr lIns="50800" tIns="50800" rIns="50800" bIns="50800" rtlCol="0" anchor="ctr"/>
            <a:lstStyle/>
            <a:p>
              <a:pPr algn="ctr">
                <a:lnSpc>
                  <a:spcPts val="3694"/>
                </a:lnSpc>
              </a:pPr>
              <a:endParaRPr/>
            </a:p>
          </p:txBody>
        </p:sp>
      </p:grpSp>
      <p:sp>
        <p:nvSpPr>
          <p:cNvPr id="20" name="TextBox 20">
            <a:extLst>
              <a:ext uri="{FF2B5EF4-FFF2-40B4-BE49-F238E27FC236}">
                <a16:creationId xmlns:a16="http://schemas.microsoft.com/office/drawing/2014/main" id="{7C0043D1-9842-5DD7-1791-8144F16F92BC}"/>
              </a:ext>
            </a:extLst>
          </p:cNvPr>
          <p:cNvSpPr txBox="1"/>
          <p:nvPr/>
        </p:nvSpPr>
        <p:spPr>
          <a:xfrm>
            <a:off x="195782" y="7777364"/>
            <a:ext cx="17896437" cy="636899"/>
          </a:xfrm>
          <a:prstGeom prst="rect">
            <a:avLst/>
          </a:prstGeom>
        </p:spPr>
        <p:txBody>
          <a:bodyPr lIns="0" tIns="0" rIns="0" bIns="0" rtlCol="0" anchor="t">
            <a:spAutoFit/>
          </a:bodyPr>
          <a:lstStyle/>
          <a:p>
            <a:pPr marL="0" lvl="0" indent="0" algn="l">
              <a:lnSpc>
                <a:spcPts val="5300"/>
              </a:lnSpc>
              <a:spcBef>
                <a:spcPct val="0"/>
              </a:spcBef>
            </a:pPr>
            <a:r>
              <a:rPr lang="en-US" sz="3533" b="1" dirty="0">
                <a:solidFill>
                  <a:srgbClr val="FFFFFF"/>
                </a:solidFill>
                <a:latin typeface="Open Sans Bold"/>
                <a:ea typeface="Open Sans Bold"/>
                <a:cs typeface="Open Sans Bold"/>
                <a:sym typeface="Open Sans Bold"/>
              </a:rPr>
              <a:t>Supervised by: Jason Hessels, Ziggy Pleunis, Benito </a:t>
            </a:r>
            <a:r>
              <a:rPr lang="en-US" sz="3533" b="1" dirty="0" err="1">
                <a:solidFill>
                  <a:srgbClr val="FFFFFF"/>
                </a:solidFill>
                <a:latin typeface="Open Sans Bold"/>
                <a:ea typeface="Open Sans Bold"/>
                <a:cs typeface="Open Sans Bold"/>
                <a:sym typeface="Open Sans Bold"/>
              </a:rPr>
              <a:t>Marcote</a:t>
            </a:r>
            <a:r>
              <a:rPr lang="en-US" sz="3533" b="1" dirty="0">
                <a:solidFill>
                  <a:srgbClr val="FFFFFF"/>
                </a:solidFill>
                <a:latin typeface="Open Sans Bold"/>
                <a:ea typeface="Open Sans Bold"/>
                <a:cs typeface="Open Sans Bold"/>
                <a:sym typeface="Open Sans Bold"/>
              </a:rPr>
              <a:t>, Antonia Rowlinson</a:t>
            </a:r>
          </a:p>
        </p:txBody>
      </p:sp>
      <p:sp>
        <p:nvSpPr>
          <p:cNvPr id="21" name="TextBox 21">
            <a:extLst>
              <a:ext uri="{FF2B5EF4-FFF2-40B4-BE49-F238E27FC236}">
                <a16:creationId xmlns:a16="http://schemas.microsoft.com/office/drawing/2014/main" id="{DEBBA722-2970-4264-7170-E78A3CB0BDCC}"/>
              </a:ext>
            </a:extLst>
          </p:cNvPr>
          <p:cNvSpPr txBox="1"/>
          <p:nvPr/>
        </p:nvSpPr>
        <p:spPr>
          <a:xfrm>
            <a:off x="4539037" y="280051"/>
            <a:ext cx="9377472" cy="2564993"/>
          </a:xfrm>
          <a:prstGeom prst="rect">
            <a:avLst/>
          </a:prstGeom>
        </p:spPr>
        <p:txBody>
          <a:bodyPr lIns="0" tIns="0" rIns="0" bIns="0" rtlCol="0" anchor="t">
            <a:spAutoFit/>
          </a:bodyPr>
          <a:lstStyle/>
          <a:p>
            <a:pPr algn="ctr">
              <a:lnSpc>
                <a:spcPts val="6743"/>
              </a:lnSpc>
            </a:pPr>
            <a:r>
              <a:rPr lang="en-US" sz="6075" b="1">
                <a:solidFill>
                  <a:srgbClr val="FF3131"/>
                </a:solidFill>
                <a:latin typeface="Open Sans Bold"/>
                <a:ea typeface="Open Sans Bold"/>
                <a:cs typeface="Open Sans Bold"/>
                <a:sym typeface="Open Sans Bold"/>
              </a:rPr>
              <a:t>DETECTING </a:t>
            </a:r>
          </a:p>
          <a:p>
            <a:pPr marL="0" lvl="0" indent="0" algn="ctr">
              <a:lnSpc>
                <a:spcPts val="6743"/>
              </a:lnSpc>
            </a:pPr>
            <a:r>
              <a:rPr lang="en-US" sz="6075" b="1" u="sng">
                <a:solidFill>
                  <a:srgbClr val="FF3131"/>
                </a:solidFill>
                <a:latin typeface="Open Sans Bold"/>
                <a:ea typeface="Open Sans Bold"/>
                <a:cs typeface="Open Sans Bold"/>
                <a:sym typeface="Open Sans Bold"/>
              </a:rPr>
              <a:t>RADIO TRANSIENTS WITH LoTSS</a:t>
            </a:r>
          </a:p>
        </p:txBody>
      </p:sp>
      <p:sp>
        <p:nvSpPr>
          <p:cNvPr id="22" name="TextBox 22">
            <a:extLst>
              <a:ext uri="{FF2B5EF4-FFF2-40B4-BE49-F238E27FC236}">
                <a16:creationId xmlns:a16="http://schemas.microsoft.com/office/drawing/2014/main" id="{68D5E108-457F-3DEE-F6BA-22D551D50014}"/>
              </a:ext>
            </a:extLst>
          </p:cNvPr>
          <p:cNvSpPr txBox="1"/>
          <p:nvPr/>
        </p:nvSpPr>
        <p:spPr>
          <a:xfrm>
            <a:off x="-668098" y="6114773"/>
            <a:ext cx="8707478" cy="733149"/>
          </a:xfrm>
          <a:prstGeom prst="rect">
            <a:avLst/>
          </a:prstGeom>
        </p:spPr>
        <p:txBody>
          <a:bodyPr wrap="square" lIns="0" tIns="0" rIns="0" bIns="0" rtlCol="0" anchor="t">
            <a:spAutoFit/>
          </a:bodyPr>
          <a:lstStyle/>
          <a:p>
            <a:pPr marL="0" lvl="0" indent="0" algn="ctr">
              <a:lnSpc>
                <a:spcPts val="6200"/>
              </a:lnSpc>
              <a:spcBef>
                <a:spcPct val="0"/>
              </a:spcBef>
            </a:pPr>
            <a:r>
              <a:rPr lang="en-US" sz="4133" b="1" dirty="0">
                <a:solidFill>
                  <a:srgbClr val="FFFFFF"/>
                </a:solidFill>
                <a:latin typeface="Open Sans Bold"/>
                <a:ea typeface="Open Sans Bold"/>
                <a:cs typeface="Open Sans Bold"/>
                <a:sym typeface="Open Sans Bold"/>
              </a:rPr>
              <a:t>Email: </a:t>
            </a:r>
            <a:r>
              <a:rPr lang="en-US" sz="4133" b="1" dirty="0" err="1">
                <a:solidFill>
                  <a:srgbClr val="FFFFFF"/>
                </a:solidFill>
                <a:latin typeface="Open Sans Bold"/>
                <a:ea typeface="Open Sans Bold"/>
                <a:cs typeface="Open Sans Bold"/>
                <a:sym typeface="Open Sans Bold"/>
              </a:rPr>
              <a:t>s.l.ranguin@uva.nl</a:t>
            </a:r>
            <a:endParaRPr lang="en-US" sz="4133" b="1" dirty="0">
              <a:solidFill>
                <a:srgbClr val="FFFFFF"/>
              </a:solidFill>
              <a:latin typeface="Open Sans Bold"/>
              <a:ea typeface="Open Sans Bold"/>
              <a:cs typeface="Open Sans Bold"/>
              <a:sym typeface="Open Sans Bold"/>
            </a:endParaRPr>
          </a:p>
        </p:txBody>
      </p:sp>
      <p:sp>
        <p:nvSpPr>
          <p:cNvPr id="23" name="TextBox 23">
            <a:extLst>
              <a:ext uri="{FF2B5EF4-FFF2-40B4-BE49-F238E27FC236}">
                <a16:creationId xmlns:a16="http://schemas.microsoft.com/office/drawing/2014/main" id="{B42AC416-A3EB-B780-1CB7-9B8B313A440F}"/>
              </a:ext>
            </a:extLst>
          </p:cNvPr>
          <p:cNvSpPr txBox="1"/>
          <p:nvPr/>
        </p:nvSpPr>
        <p:spPr>
          <a:xfrm>
            <a:off x="410304" y="6913022"/>
            <a:ext cx="2933413" cy="798218"/>
          </a:xfrm>
          <a:prstGeom prst="rect">
            <a:avLst/>
          </a:prstGeom>
        </p:spPr>
        <p:txBody>
          <a:bodyPr lIns="0" tIns="0" rIns="0" bIns="0" rtlCol="0" anchor="t">
            <a:spAutoFit/>
          </a:bodyPr>
          <a:lstStyle/>
          <a:p>
            <a:pPr algn="ctr">
              <a:lnSpc>
                <a:spcPts val="6543"/>
              </a:lnSpc>
              <a:spcBef>
                <a:spcPct val="0"/>
              </a:spcBef>
            </a:pPr>
            <a:r>
              <a:rPr lang="en-US" sz="4362" b="1" dirty="0">
                <a:solidFill>
                  <a:srgbClr val="FFFFFF"/>
                </a:solidFill>
                <a:latin typeface="Open Sans Bold"/>
                <a:ea typeface="Open Sans Bold"/>
                <a:cs typeface="Open Sans Bold"/>
                <a:sym typeface="Open Sans Bold"/>
              </a:rPr>
              <a:t>24-09-2025</a:t>
            </a:r>
          </a:p>
        </p:txBody>
      </p:sp>
      <p:sp>
        <p:nvSpPr>
          <p:cNvPr id="27" name="TextBox 27">
            <a:extLst>
              <a:ext uri="{FF2B5EF4-FFF2-40B4-BE49-F238E27FC236}">
                <a16:creationId xmlns:a16="http://schemas.microsoft.com/office/drawing/2014/main" id="{8D886367-24AF-44BF-A438-2FEFD283BEAE}"/>
              </a:ext>
            </a:extLst>
          </p:cNvPr>
          <p:cNvSpPr txBox="1"/>
          <p:nvPr/>
        </p:nvSpPr>
        <p:spPr>
          <a:xfrm>
            <a:off x="420055" y="3098961"/>
            <a:ext cx="1242118"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ASTR </a:t>
            </a:r>
          </a:p>
        </p:txBody>
      </p:sp>
      <p:sp>
        <p:nvSpPr>
          <p:cNvPr id="28" name="TextBox 28">
            <a:extLst>
              <a:ext uri="{FF2B5EF4-FFF2-40B4-BE49-F238E27FC236}">
                <a16:creationId xmlns:a16="http://schemas.microsoft.com/office/drawing/2014/main" id="{B7291011-C257-1BAA-5AE1-83FCA7CDB93E}"/>
              </a:ext>
            </a:extLst>
          </p:cNvPr>
          <p:cNvSpPr txBox="1"/>
          <p:nvPr/>
        </p:nvSpPr>
        <p:spPr>
          <a:xfrm>
            <a:off x="2095911" y="3098961"/>
            <a:ext cx="571168"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FL </a:t>
            </a:r>
          </a:p>
        </p:txBody>
      </p:sp>
      <p:sp>
        <p:nvSpPr>
          <p:cNvPr id="29" name="TextBox 29">
            <a:extLst>
              <a:ext uri="{FF2B5EF4-FFF2-40B4-BE49-F238E27FC236}">
                <a16:creationId xmlns:a16="http://schemas.microsoft.com/office/drawing/2014/main" id="{C3C8E613-1DF9-3299-3F05-0580B1328EE5}"/>
              </a:ext>
            </a:extLst>
          </p:cNvPr>
          <p:cNvSpPr txBox="1"/>
          <p:nvPr/>
        </p:nvSpPr>
        <p:spPr>
          <a:xfrm>
            <a:off x="3054604" y="3098961"/>
            <a:ext cx="631037"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SH</a:t>
            </a:r>
          </a:p>
        </p:txBody>
      </p:sp>
      <p:sp>
        <p:nvSpPr>
          <p:cNvPr id="32" name="TextBox 31">
            <a:extLst>
              <a:ext uri="{FF2B5EF4-FFF2-40B4-BE49-F238E27FC236}">
                <a16:creationId xmlns:a16="http://schemas.microsoft.com/office/drawing/2014/main" id="{86E56F74-9CE7-0336-907C-41630CCF2E45}"/>
              </a:ext>
            </a:extLst>
          </p:cNvPr>
          <p:cNvSpPr txBox="1"/>
          <p:nvPr/>
        </p:nvSpPr>
        <p:spPr>
          <a:xfrm>
            <a:off x="35474" y="4906636"/>
            <a:ext cx="2491154" cy="307777"/>
          </a:xfrm>
          <a:prstGeom prst="rect">
            <a:avLst/>
          </a:prstGeom>
          <a:noFill/>
        </p:spPr>
        <p:txBody>
          <a:bodyPr wrap="square">
            <a:spAutoFit/>
          </a:bodyPr>
          <a:lstStyle/>
          <a:p>
            <a:r>
              <a:rPr lang="en-US" sz="1400" dirty="0">
                <a:solidFill>
                  <a:schemeClr val="bg1"/>
                </a:solidFill>
              </a:rPr>
              <a:t>Image credit: Daniëlle Futselaar</a:t>
            </a:r>
          </a:p>
        </p:txBody>
      </p:sp>
      <p:sp>
        <p:nvSpPr>
          <p:cNvPr id="10" name="TextBox 22">
            <a:extLst>
              <a:ext uri="{FF2B5EF4-FFF2-40B4-BE49-F238E27FC236}">
                <a16:creationId xmlns:a16="http://schemas.microsoft.com/office/drawing/2014/main" id="{9995B5CC-7A1F-9B4E-E932-569B6EEE0C3B}"/>
              </a:ext>
            </a:extLst>
          </p:cNvPr>
          <p:cNvSpPr txBox="1"/>
          <p:nvPr/>
        </p:nvSpPr>
        <p:spPr>
          <a:xfrm>
            <a:off x="207922" y="5313063"/>
            <a:ext cx="4977261" cy="732132"/>
          </a:xfrm>
          <a:prstGeom prst="rect">
            <a:avLst/>
          </a:prstGeom>
        </p:spPr>
        <p:txBody>
          <a:bodyPr lIns="0" tIns="0" rIns="0" bIns="0" rtlCol="0" anchor="t">
            <a:spAutoFit/>
          </a:bodyPr>
          <a:lstStyle/>
          <a:p>
            <a:pPr marL="0" lvl="0" indent="0" algn="ctr">
              <a:lnSpc>
                <a:spcPts val="6200"/>
              </a:lnSpc>
              <a:spcBef>
                <a:spcPct val="0"/>
              </a:spcBef>
            </a:pPr>
            <a:r>
              <a:rPr lang="en-US" sz="4133" b="1" dirty="0">
                <a:solidFill>
                  <a:srgbClr val="FFFFFF"/>
                </a:solidFill>
                <a:latin typeface="Open Sans Bold"/>
                <a:ea typeface="Open Sans Bold"/>
                <a:cs typeface="Open Sans Bold"/>
                <a:sym typeface="Open Sans Bold"/>
              </a:rPr>
              <a:t>Sylvain RANGUIN </a:t>
            </a:r>
          </a:p>
        </p:txBody>
      </p:sp>
      <p:sp>
        <p:nvSpPr>
          <p:cNvPr id="26" name="Slide Number Placeholder 25">
            <a:extLst>
              <a:ext uri="{FF2B5EF4-FFF2-40B4-BE49-F238E27FC236}">
                <a16:creationId xmlns:a16="http://schemas.microsoft.com/office/drawing/2014/main" id="{5FF9EF0D-36B8-CF7A-AFC4-38CB7B18D217}"/>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2191709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3E8A6-2A78-E1CA-AE8F-EB5C05490A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DF4F12-A085-8813-D744-132D7A474D0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sz="2400" dirty="0"/>
          </a:p>
        </p:txBody>
      </p:sp>
      <p:sp>
        <p:nvSpPr>
          <p:cNvPr id="3" name="Freeform 3">
            <a:extLst>
              <a:ext uri="{FF2B5EF4-FFF2-40B4-BE49-F238E27FC236}">
                <a16:creationId xmlns:a16="http://schemas.microsoft.com/office/drawing/2014/main" id="{D5CF887E-3C21-F30E-4092-96EB66A4170C}"/>
              </a:ext>
            </a:extLst>
          </p:cNvPr>
          <p:cNvSpPr/>
          <p:nvPr/>
        </p:nvSpPr>
        <p:spPr>
          <a:xfrm>
            <a:off x="-994391" y="10258977"/>
            <a:ext cx="1065035" cy="94147"/>
          </a:xfrm>
          <a:custGeom>
            <a:avLst/>
            <a:gdLst/>
            <a:ahLst/>
            <a:cxnLst/>
            <a:rect l="l" t="t" r="r" b="b"/>
            <a:pathLst>
              <a:path w="1065035" h="94147">
                <a:moveTo>
                  <a:pt x="0" y="0"/>
                </a:moveTo>
                <a:lnTo>
                  <a:pt x="1065034" y="0"/>
                </a:lnTo>
                <a:lnTo>
                  <a:pt x="1065034" y="94146"/>
                </a:lnTo>
                <a:lnTo>
                  <a:pt x="0" y="94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FFC0FB54-325A-568A-4DC7-61A37E3E68DE}"/>
              </a:ext>
            </a:extLst>
          </p:cNvPr>
          <p:cNvSpPr/>
          <p:nvPr/>
        </p:nvSpPr>
        <p:spPr>
          <a:xfrm>
            <a:off x="70643" y="29483"/>
            <a:ext cx="3890289" cy="2934077"/>
          </a:xfrm>
          <a:custGeom>
            <a:avLst/>
            <a:gdLst/>
            <a:ahLst/>
            <a:cxnLst/>
            <a:rect l="l" t="t" r="r" b="b"/>
            <a:pathLst>
              <a:path w="3890289" h="2934077">
                <a:moveTo>
                  <a:pt x="0" y="0"/>
                </a:moveTo>
                <a:lnTo>
                  <a:pt x="3890290" y="0"/>
                </a:lnTo>
                <a:lnTo>
                  <a:pt x="3890290" y="2934077"/>
                </a:lnTo>
                <a:lnTo>
                  <a:pt x="0" y="2934077"/>
                </a:lnTo>
                <a:lnTo>
                  <a:pt x="0" y="0"/>
                </a:lnTo>
                <a:close/>
              </a:path>
            </a:pathLst>
          </a:custGeom>
          <a:blipFill>
            <a:blip r:embed="rId5"/>
            <a:stretch>
              <a:fillRect t="-9139" b="-3807"/>
            </a:stretch>
          </a:blipFill>
        </p:spPr>
        <p:txBody>
          <a:bodyPr/>
          <a:lstStyle/>
          <a:p>
            <a:endParaRPr lang="en-US"/>
          </a:p>
        </p:txBody>
      </p:sp>
      <p:sp>
        <p:nvSpPr>
          <p:cNvPr id="6" name="Freeform 6">
            <a:extLst>
              <a:ext uri="{FF2B5EF4-FFF2-40B4-BE49-F238E27FC236}">
                <a16:creationId xmlns:a16="http://schemas.microsoft.com/office/drawing/2014/main" id="{76AEFC2C-40C2-2B4E-5FED-DE305832372F}"/>
              </a:ext>
            </a:extLst>
          </p:cNvPr>
          <p:cNvSpPr/>
          <p:nvPr/>
        </p:nvSpPr>
        <p:spPr>
          <a:xfrm>
            <a:off x="503807" y="8483677"/>
            <a:ext cx="1639378" cy="1602521"/>
          </a:xfrm>
          <a:custGeom>
            <a:avLst/>
            <a:gdLst/>
            <a:ahLst/>
            <a:cxnLst/>
            <a:rect l="l" t="t" r="r" b="b"/>
            <a:pathLst>
              <a:path w="1333311" h="1365448">
                <a:moveTo>
                  <a:pt x="0" y="0"/>
                </a:moveTo>
                <a:lnTo>
                  <a:pt x="1333312" y="0"/>
                </a:lnTo>
                <a:lnTo>
                  <a:pt x="1333312" y="1365448"/>
                </a:lnTo>
                <a:lnTo>
                  <a:pt x="0" y="1365448"/>
                </a:lnTo>
                <a:lnTo>
                  <a:pt x="0" y="0"/>
                </a:lnTo>
                <a:close/>
              </a:path>
            </a:pathLst>
          </a:custGeom>
          <a:blipFill>
            <a:blip r:embed="rId6"/>
            <a:stretch>
              <a:fillRect r="-2410"/>
            </a:stretch>
          </a:blipFill>
          <a:ln cap="rnd">
            <a:noFill/>
            <a:prstDash val="solid"/>
            <a:round/>
          </a:ln>
        </p:spPr>
        <p:txBody>
          <a:bodyPr/>
          <a:lstStyle/>
          <a:p>
            <a:endParaRPr lang="en-US"/>
          </a:p>
        </p:txBody>
      </p:sp>
      <p:sp>
        <p:nvSpPr>
          <p:cNvPr id="7" name="Freeform 7">
            <a:extLst>
              <a:ext uri="{FF2B5EF4-FFF2-40B4-BE49-F238E27FC236}">
                <a16:creationId xmlns:a16="http://schemas.microsoft.com/office/drawing/2014/main" id="{745A76FD-0A51-62B7-797C-AAF195E7A84F}"/>
              </a:ext>
            </a:extLst>
          </p:cNvPr>
          <p:cNvSpPr/>
          <p:nvPr/>
        </p:nvSpPr>
        <p:spPr>
          <a:xfrm>
            <a:off x="2608570" y="8483676"/>
            <a:ext cx="1639378" cy="1638903"/>
          </a:xfrm>
          <a:custGeom>
            <a:avLst/>
            <a:gdLst/>
            <a:ahLst/>
            <a:cxnLst/>
            <a:rect l="l" t="t" r="r" b="b"/>
            <a:pathLst>
              <a:path w="1292292" h="1292292">
                <a:moveTo>
                  <a:pt x="0" y="0"/>
                </a:moveTo>
                <a:lnTo>
                  <a:pt x="1292292" y="0"/>
                </a:lnTo>
                <a:lnTo>
                  <a:pt x="1292292" y="1292292"/>
                </a:lnTo>
                <a:lnTo>
                  <a:pt x="0" y="1292292"/>
                </a:lnTo>
                <a:lnTo>
                  <a:pt x="0" y="0"/>
                </a:lnTo>
                <a:close/>
              </a:path>
            </a:pathLst>
          </a:custGeom>
          <a:blipFill>
            <a:blip r:embed="rId7"/>
            <a:stretch>
              <a:fillRect/>
            </a:stretch>
          </a:blipFill>
        </p:spPr>
        <p:txBody>
          <a:bodyPr/>
          <a:lstStyle/>
          <a:p>
            <a:endParaRPr lang="en-US"/>
          </a:p>
        </p:txBody>
      </p:sp>
      <p:sp>
        <p:nvSpPr>
          <p:cNvPr id="8" name="Freeform 8">
            <a:extLst>
              <a:ext uri="{FF2B5EF4-FFF2-40B4-BE49-F238E27FC236}">
                <a16:creationId xmlns:a16="http://schemas.microsoft.com/office/drawing/2014/main" id="{344E209B-F2CA-2820-A05D-A1A6D33CAB58}"/>
              </a:ext>
            </a:extLst>
          </p:cNvPr>
          <p:cNvSpPr/>
          <p:nvPr/>
        </p:nvSpPr>
        <p:spPr>
          <a:xfrm>
            <a:off x="4539036" y="8483676"/>
            <a:ext cx="1639377" cy="1648458"/>
          </a:xfrm>
          <a:custGeom>
            <a:avLst/>
            <a:gdLst/>
            <a:ahLst/>
            <a:cxnLst/>
            <a:rect l="l" t="t" r="r" b="b"/>
            <a:pathLst>
              <a:path w="1292292" h="1292292">
                <a:moveTo>
                  <a:pt x="0" y="0"/>
                </a:moveTo>
                <a:lnTo>
                  <a:pt x="1292292" y="0"/>
                </a:lnTo>
                <a:lnTo>
                  <a:pt x="1292292" y="1292292"/>
                </a:lnTo>
                <a:lnTo>
                  <a:pt x="0" y="1292292"/>
                </a:lnTo>
                <a:lnTo>
                  <a:pt x="0" y="0"/>
                </a:lnTo>
                <a:close/>
              </a:path>
            </a:pathLst>
          </a:custGeom>
          <a:blipFill>
            <a:blip r:embed="rId8"/>
            <a:stretch>
              <a:fillRect/>
            </a:stretch>
          </a:blipFill>
        </p:spPr>
        <p:txBody>
          <a:bodyPr/>
          <a:lstStyle/>
          <a:p>
            <a:endParaRPr lang="en-US"/>
          </a:p>
        </p:txBody>
      </p:sp>
      <p:sp>
        <p:nvSpPr>
          <p:cNvPr id="11" name="Freeform 11">
            <a:extLst>
              <a:ext uri="{FF2B5EF4-FFF2-40B4-BE49-F238E27FC236}">
                <a16:creationId xmlns:a16="http://schemas.microsoft.com/office/drawing/2014/main" id="{3AC9A2B0-0C2B-CA5A-8AED-7FEDAB667DB3}"/>
              </a:ext>
            </a:extLst>
          </p:cNvPr>
          <p:cNvSpPr/>
          <p:nvPr/>
        </p:nvSpPr>
        <p:spPr>
          <a:xfrm>
            <a:off x="14793666" y="8607480"/>
            <a:ext cx="3028949" cy="1384669"/>
          </a:xfrm>
          <a:custGeom>
            <a:avLst/>
            <a:gdLst/>
            <a:ahLst/>
            <a:cxnLst/>
            <a:rect l="l" t="t" r="r" b="b"/>
            <a:pathLst>
              <a:path w="3028949" h="1384669">
                <a:moveTo>
                  <a:pt x="0" y="0"/>
                </a:moveTo>
                <a:lnTo>
                  <a:pt x="3028949" y="0"/>
                </a:lnTo>
                <a:lnTo>
                  <a:pt x="3028949" y="1384669"/>
                </a:lnTo>
                <a:lnTo>
                  <a:pt x="0" y="1384669"/>
                </a:lnTo>
                <a:lnTo>
                  <a:pt x="0" y="0"/>
                </a:lnTo>
                <a:close/>
              </a:path>
            </a:pathLst>
          </a:custGeom>
          <a:blipFill>
            <a:blip r:embed="rId9"/>
            <a:stretch>
              <a:fillRect t="-31657" b="-23107"/>
            </a:stretch>
          </a:blipFill>
        </p:spPr>
        <p:txBody>
          <a:bodyPr/>
          <a:lstStyle/>
          <a:p>
            <a:endParaRPr lang="en-US"/>
          </a:p>
        </p:txBody>
      </p:sp>
      <p:grpSp>
        <p:nvGrpSpPr>
          <p:cNvPr id="13" name="Group 13">
            <a:extLst>
              <a:ext uri="{FF2B5EF4-FFF2-40B4-BE49-F238E27FC236}">
                <a16:creationId xmlns:a16="http://schemas.microsoft.com/office/drawing/2014/main" id="{BF93D87D-DAE4-B273-9735-420E1D4F0F65}"/>
              </a:ext>
            </a:extLst>
          </p:cNvPr>
          <p:cNvGrpSpPr/>
          <p:nvPr/>
        </p:nvGrpSpPr>
        <p:grpSpPr>
          <a:xfrm>
            <a:off x="70643" y="3005773"/>
            <a:ext cx="3890289" cy="1301132"/>
            <a:chOff x="0" y="0"/>
            <a:chExt cx="1024603" cy="342685"/>
          </a:xfrm>
        </p:grpSpPr>
        <p:sp>
          <p:nvSpPr>
            <p:cNvPr id="14" name="Freeform 14">
              <a:extLst>
                <a:ext uri="{FF2B5EF4-FFF2-40B4-BE49-F238E27FC236}">
                  <a16:creationId xmlns:a16="http://schemas.microsoft.com/office/drawing/2014/main" id="{8A4EA150-37D4-79B7-8788-D5A3707D63C7}"/>
                </a:ext>
              </a:extLst>
            </p:cNvPr>
            <p:cNvSpPr/>
            <p:nvPr/>
          </p:nvSpPr>
          <p:spPr>
            <a:xfrm>
              <a:off x="0" y="0"/>
              <a:ext cx="1024603" cy="342685"/>
            </a:xfrm>
            <a:custGeom>
              <a:avLst/>
              <a:gdLst/>
              <a:ahLst/>
              <a:cxnLst/>
              <a:rect l="l" t="t" r="r" b="b"/>
              <a:pathLst>
                <a:path w="1024603" h="342685">
                  <a:moveTo>
                    <a:pt x="0" y="0"/>
                  </a:moveTo>
                  <a:lnTo>
                    <a:pt x="1024603" y="0"/>
                  </a:lnTo>
                  <a:lnTo>
                    <a:pt x="1024603" y="342685"/>
                  </a:lnTo>
                  <a:lnTo>
                    <a:pt x="0" y="342685"/>
                  </a:lnTo>
                  <a:close/>
                </a:path>
              </a:pathLst>
            </a:custGeom>
            <a:solidFill>
              <a:srgbClr val="FFFFFF"/>
            </a:solidFill>
          </p:spPr>
          <p:txBody>
            <a:bodyPr/>
            <a:lstStyle/>
            <a:p>
              <a:endParaRPr lang="en-US"/>
            </a:p>
          </p:txBody>
        </p:sp>
        <p:sp>
          <p:nvSpPr>
            <p:cNvPr id="15" name="TextBox 15">
              <a:extLst>
                <a:ext uri="{FF2B5EF4-FFF2-40B4-BE49-F238E27FC236}">
                  <a16:creationId xmlns:a16="http://schemas.microsoft.com/office/drawing/2014/main" id="{BE8E75A8-1465-86FD-0787-6008E4BD1F55}"/>
                </a:ext>
              </a:extLst>
            </p:cNvPr>
            <p:cNvSpPr txBox="1"/>
            <p:nvPr/>
          </p:nvSpPr>
          <p:spPr>
            <a:xfrm>
              <a:off x="0" y="-66675"/>
              <a:ext cx="1024603" cy="409360"/>
            </a:xfrm>
            <a:prstGeom prst="rect">
              <a:avLst/>
            </a:prstGeom>
          </p:spPr>
          <p:txBody>
            <a:bodyPr lIns="50800" tIns="50800" rIns="50800" bIns="50800" rtlCol="0" anchor="ctr"/>
            <a:lstStyle/>
            <a:p>
              <a:pPr algn="ctr">
                <a:lnSpc>
                  <a:spcPts val="3694"/>
                </a:lnSpc>
              </a:pPr>
              <a:endParaRPr/>
            </a:p>
          </p:txBody>
        </p:sp>
      </p:grpSp>
      <p:sp>
        <p:nvSpPr>
          <p:cNvPr id="16" name="Freeform 16">
            <a:extLst>
              <a:ext uri="{FF2B5EF4-FFF2-40B4-BE49-F238E27FC236}">
                <a16:creationId xmlns:a16="http://schemas.microsoft.com/office/drawing/2014/main" id="{463ABC13-5723-6087-89A7-63D4632D9672}"/>
              </a:ext>
            </a:extLst>
          </p:cNvPr>
          <p:cNvSpPr/>
          <p:nvPr/>
        </p:nvSpPr>
        <p:spPr>
          <a:xfrm>
            <a:off x="133438" y="3151595"/>
            <a:ext cx="3827494" cy="879086"/>
          </a:xfrm>
          <a:custGeom>
            <a:avLst/>
            <a:gdLst/>
            <a:ahLst/>
            <a:cxnLst/>
            <a:rect l="l" t="t" r="r" b="b"/>
            <a:pathLst>
              <a:path w="3827494" h="879086">
                <a:moveTo>
                  <a:pt x="0" y="0"/>
                </a:moveTo>
                <a:lnTo>
                  <a:pt x="3827495" y="0"/>
                </a:lnTo>
                <a:lnTo>
                  <a:pt x="3827495" y="879085"/>
                </a:lnTo>
                <a:lnTo>
                  <a:pt x="0" y="879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7" name="Group 17">
            <a:extLst>
              <a:ext uri="{FF2B5EF4-FFF2-40B4-BE49-F238E27FC236}">
                <a16:creationId xmlns:a16="http://schemas.microsoft.com/office/drawing/2014/main" id="{6E11EF3D-F86D-7089-1362-099B90B72708}"/>
              </a:ext>
            </a:extLst>
          </p:cNvPr>
          <p:cNvGrpSpPr/>
          <p:nvPr/>
        </p:nvGrpSpPr>
        <p:grpSpPr>
          <a:xfrm>
            <a:off x="0" y="7630561"/>
            <a:ext cx="17991929" cy="626628"/>
            <a:chOff x="0" y="0"/>
            <a:chExt cx="4738615" cy="165038"/>
          </a:xfrm>
        </p:grpSpPr>
        <p:sp>
          <p:nvSpPr>
            <p:cNvPr id="18" name="Freeform 18">
              <a:extLst>
                <a:ext uri="{FF2B5EF4-FFF2-40B4-BE49-F238E27FC236}">
                  <a16:creationId xmlns:a16="http://schemas.microsoft.com/office/drawing/2014/main" id="{F4A5D8B3-53B2-5A9B-26E4-877C73633C0F}"/>
                </a:ext>
              </a:extLst>
            </p:cNvPr>
            <p:cNvSpPr/>
            <p:nvPr/>
          </p:nvSpPr>
          <p:spPr>
            <a:xfrm>
              <a:off x="0" y="0"/>
              <a:ext cx="4738615" cy="165038"/>
            </a:xfrm>
            <a:custGeom>
              <a:avLst/>
              <a:gdLst/>
              <a:ahLst/>
              <a:cxnLst/>
              <a:rect l="l" t="t" r="r" b="b"/>
              <a:pathLst>
                <a:path w="4738615" h="165038">
                  <a:moveTo>
                    <a:pt x="0" y="0"/>
                  </a:moveTo>
                  <a:lnTo>
                    <a:pt x="4738615" y="0"/>
                  </a:lnTo>
                  <a:lnTo>
                    <a:pt x="4738615" y="165038"/>
                  </a:lnTo>
                  <a:lnTo>
                    <a:pt x="0" y="165038"/>
                  </a:lnTo>
                  <a:close/>
                </a:path>
              </a:pathLst>
            </a:custGeom>
            <a:solidFill>
              <a:srgbClr val="390486"/>
            </a:solidFill>
          </p:spPr>
          <p:txBody>
            <a:bodyPr/>
            <a:lstStyle/>
            <a:p>
              <a:endParaRPr lang="en-US"/>
            </a:p>
          </p:txBody>
        </p:sp>
        <p:sp>
          <p:nvSpPr>
            <p:cNvPr id="19" name="TextBox 19">
              <a:extLst>
                <a:ext uri="{FF2B5EF4-FFF2-40B4-BE49-F238E27FC236}">
                  <a16:creationId xmlns:a16="http://schemas.microsoft.com/office/drawing/2014/main" id="{B2E05694-9F6D-4A79-C8C6-FBC8F58E437F}"/>
                </a:ext>
              </a:extLst>
            </p:cNvPr>
            <p:cNvSpPr txBox="1"/>
            <p:nvPr/>
          </p:nvSpPr>
          <p:spPr>
            <a:xfrm>
              <a:off x="0" y="-66675"/>
              <a:ext cx="4738615" cy="231713"/>
            </a:xfrm>
            <a:prstGeom prst="rect">
              <a:avLst/>
            </a:prstGeom>
          </p:spPr>
          <p:txBody>
            <a:bodyPr lIns="50800" tIns="50800" rIns="50800" bIns="50800" rtlCol="0" anchor="ctr"/>
            <a:lstStyle/>
            <a:p>
              <a:pPr algn="ctr">
                <a:lnSpc>
                  <a:spcPts val="3694"/>
                </a:lnSpc>
              </a:pPr>
              <a:endParaRPr/>
            </a:p>
          </p:txBody>
        </p:sp>
      </p:grpSp>
      <p:sp>
        <p:nvSpPr>
          <p:cNvPr id="20" name="TextBox 20">
            <a:extLst>
              <a:ext uri="{FF2B5EF4-FFF2-40B4-BE49-F238E27FC236}">
                <a16:creationId xmlns:a16="http://schemas.microsoft.com/office/drawing/2014/main" id="{51228FF8-12EF-5816-79C2-CDD6C06F83DC}"/>
              </a:ext>
            </a:extLst>
          </p:cNvPr>
          <p:cNvSpPr txBox="1"/>
          <p:nvPr/>
        </p:nvSpPr>
        <p:spPr>
          <a:xfrm>
            <a:off x="133438" y="7593622"/>
            <a:ext cx="17896437" cy="636899"/>
          </a:xfrm>
          <a:prstGeom prst="rect">
            <a:avLst/>
          </a:prstGeom>
        </p:spPr>
        <p:txBody>
          <a:bodyPr lIns="0" tIns="0" rIns="0" bIns="0" rtlCol="0" anchor="t">
            <a:spAutoFit/>
          </a:bodyPr>
          <a:lstStyle/>
          <a:p>
            <a:pPr marL="0" lvl="0" indent="0" algn="l">
              <a:lnSpc>
                <a:spcPts val="5300"/>
              </a:lnSpc>
              <a:spcBef>
                <a:spcPct val="0"/>
              </a:spcBef>
            </a:pPr>
            <a:r>
              <a:rPr lang="en-US" sz="3533" b="1" dirty="0">
                <a:solidFill>
                  <a:srgbClr val="FFFFFF"/>
                </a:solidFill>
                <a:latin typeface="Open Sans Bold"/>
                <a:ea typeface="Open Sans Bold"/>
                <a:cs typeface="Open Sans Bold"/>
                <a:sym typeface="Open Sans Bold"/>
              </a:rPr>
              <a:t>Advised by: Jason Hessels, Ziggy Pleunis, Benito </a:t>
            </a:r>
            <a:r>
              <a:rPr lang="en-US" sz="3533" b="1" dirty="0" err="1">
                <a:solidFill>
                  <a:srgbClr val="FFFFFF"/>
                </a:solidFill>
                <a:latin typeface="Open Sans Bold"/>
                <a:ea typeface="Open Sans Bold"/>
                <a:cs typeface="Open Sans Bold"/>
                <a:sym typeface="Open Sans Bold"/>
              </a:rPr>
              <a:t>Marcote</a:t>
            </a:r>
            <a:r>
              <a:rPr lang="en-US" sz="3533" b="1" dirty="0">
                <a:solidFill>
                  <a:srgbClr val="FFFFFF"/>
                </a:solidFill>
                <a:latin typeface="Open Sans Bold"/>
                <a:ea typeface="Open Sans Bold"/>
                <a:cs typeface="Open Sans Bold"/>
                <a:sym typeface="Open Sans Bold"/>
              </a:rPr>
              <a:t>, Antonia Rowlinson</a:t>
            </a:r>
          </a:p>
        </p:txBody>
      </p:sp>
      <p:sp>
        <p:nvSpPr>
          <p:cNvPr id="21" name="TextBox 21">
            <a:extLst>
              <a:ext uri="{FF2B5EF4-FFF2-40B4-BE49-F238E27FC236}">
                <a16:creationId xmlns:a16="http://schemas.microsoft.com/office/drawing/2014/main" id="{3D5A3736-3548-E6D9-1785-C3E12D415BD0}"/>
              </a:ext>
            </a:extLst>
          </p:cNvPr>
          <p:cNvSpPr txBox="1"/>
          <p:nvPr/>
        </p:nvSpPr>
        <p:spPr>
          <a:xfrm>
            <a:off x="4539037" y="280051"/>
            <a:ext cx="9377472" cy="2564993"/>
          </a:xfrm>
          <a:prstGeom prst="rect">
            <a:avLst/>
          </a:prstGeom>
        </p:spPr>
        <p:txBody>
          <a:bodyPr lIns="0" tIns="0" rIns="0" bIns="0" rtlCol="0" anchor="t">
            <a:spAutoFit/>
          </a:bodyPr>
          <a:lstStyle/>
          <a:p>
            <a:pPr algn="ctr">
              <a:lnSpc>
                <a:spcPts val="6743"/>
              </a:lnSpc>
            </a:pPr>
            <a:r>
              <a:rPr lang="en-US" sz="6075" b="1">
                <a:solidFill>
                  <a:srgbClr val="FF3131"/>
                </a:solidFill>
                <a:latin typeface="Open Sans Bold"/>
                <a:ea typeface="Open Sans Bold"/>
                <a:cs typeface="Open Sans Bold"/>
                <a:sym typeface="Open Sans Bold"/>
              </a:rPr>
              <a:t>DETECTING </a:t>
            </a:r>
          </a:p>
          <a:p>
            <a:pPr marL="0" lvl="0" indent="0" algn="ctr">
              <a:lnSpc>
                <a:spcPts val="6743"/>
              </a:lnSpc>
            </a:pPr>
            <a:r>
              <a:rPr lang="en-US" sz="6075" b="1" u="sng">
                <a:solidFill>
                  <a:srgbClr val="FF3131"/>
                </a:solidFill>
                <a:latin typeface="Open Sans Bold"/>
                <a:ea typeface="Open Sans Bold"/>
                <a:cs typeface="Open Sans Bold"/>
                <a:sym typeface="Open Sans Bold"/>
              </a:rPr>
              <a:t>RADIO TRANSIENTS WITH LoTSS</a:t>
            </a:r>
          </a:p>
        </p:txBody>
      </p:sp>
      <p:sp>
        <p:nvSpPr>
          <p:cNvPr id="27" name="TextBox 27">
            <a:extLst>
              <a:ext uri="{FF2B5EF4-FFF2-40B4-BE49-F238E27FC236}">
                <a16:creationId xmlns:a16="http://schemas.microsoft.com/office/drawing/2014/main" id="{E6747E7B-0FF3-7DA7-9C8F-3BA5684A09E1}"/>
              </a:ext>
            </a:extLst>
          </p:cNvPr>
          <p:cNvSpPr txBox="1"/>
          <p:nvPr/>
        </p:nvSpPr>
        <p:spPr>
          <a:xfrm>
            <a:off x="420055" y="3098961"/>
            <a:ext cx="1242118"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ASTR </a:t>
            </a:r>
          </a:p>
        </p:txBody>
      </p:sp>
      <p:sp>
        <p:nvSpPr>
          <p:cNvPr id="28" name="TextBox 28">
            <a:extLst>
              <a:ext uri="{FF2B5EF4-FFF2-40B4-BE49-F238E27FC236}">
                <a16:creationId xmlns:a16="http://schemas.microsoft.com/office/drawing/2014/main" id="{8D8FFC0B-54DF-F70B-3623-2C03D29D22EB}"/>
              </a:ext>
            </a:extLst>
          </p:cNvPr>
          <p:cNvSpPr txBox="1"/>
          <p:nvPr/>
        </p:nvSpPr>
        <p:spPr>
          <a:xfrm>
            <a:off x="2095911" y="3098961"/>
            <a:ext cx="571168"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FL </a:t>
            </a:r>
          </a:p>
        </p:txBody>
      </p:sp>
      <p:sp>
        <p:nvSpPr>
          <p:cNvPr id="29" name="TextBox 29">
            <a:extLst>
              <a:ext uri="{FF2B5EF4-FFF2-40B4-BE49-F238E27FC236}">
                <a16:creationId xmlns:a16="http://schemas.microsoft.com/office/drawing/2014/main" id="{BB721CC4-78AD-0CBD-AD7D-D16BC3E7F49F}"/>
              </a:ext>
            </a:extLst>
          </p:cNvPr>
          <p:cNvSpPr txBox="1"/>
          <p:nvPr/>
        </p:nvSpPr>
        <p:spPr>
          <a:xfrm>
            <a:off x="3054604" y="3098961"/>
            <a:ext cx="631037" cy="914368"/>
          </a:xfrm>
          <a:prstGeom prst="rect">
            <a:avLst/>
          </a:prstGeom>
        </p:spPr>
        <p:txBody>
          <a:bodyPr lIns="0" tIns="0" rIns="0" bIns="0" rtlCol="0" anchor="t">
            <a:spAutoFit/>
          </a:bodyPr>
          <a:lstStyle/>
          <a:p>
            <a:pPr algn="l">
              <a:lnSpc>
                <a:spcPts val="7437"/>
              </a:lnSpc>
            </a:pPr>
            <a:r>
              <a:rPr lang="en-US" sz="5312" b="1">
                <a:solidFill>
                  <a:srgbClr val="000000"/>
                </a:solidFill>
                <a:latin typeface="Barlow Condensed Semi-Bold"/>
                <a:ea typeface="Barlow Condensed Semi-Bold"/>
                <a:cs typeface="Barlow Condensed Semi-Bold"/>
                <a:sym typeface="Barlow Condensed Semi-Bold"/>
              </a:rPr>
              <a:t>SH</a:t>
            </a:r>
          </a:p>
        </p:txBody>
      </p:sp>
      <p:sp>
        <p:nvSpPr>
          <p:cNvPr id="32" name="TextBox 31">
            <a:extLst>
              <a:ext uri="{FF2B5EF4-FFF2-40B4-BE49-F238E27FC236}">
                <a16:creationId xmlns:a16="http://schemas.microsoft.com/office/drawing/2014/main" id="{CAFCD61D-BA03-155A-E9B3-7550C883CA16}"/>
              </a:ext>
            </a:extLst>
          </p:cNvPr>
          <p:cNvSpPr txBox="1"/>
          <p:nvPr/>
        </p:nvSpPr>
        <p:spPr>
          <a:xfrm>
            <a:off x="15581578" y="280051"/>
            <a:ext cx="2491154" cy="307777"/>
          </a:xfrm>
          <a:prstGeom prst="rect">
            <a:avLst/>
          </a:prstGeom>
          <a:noFill/>
        </p:spPr>
        <p:txBody>
          <a:bodyPr wrap="square">
            <a:spAutoFit/>
          </a:bodyPr>
          <a:lstStyle/>
          <a:p>
            <a:r>
              <a:rPr lang="en-US" sz="1400" dirty="0">
                <a:solidFill>
                  <a:schemeClr val="bg1"/>
                </a:solidFill>
              </a:rPr>
              <a:t>Image credit: Daniëlle Futselaar</a:t>
            </a:r>
          </a:p>
        </p:txBody>
      </p:sp>
      <p:sp>
        <p:nvSpPr>
          <p:cNvPr id="10" name="TextBox 22">
            <a:extLst>
              <a:ext uri="{FF2B5EF4-FFF2-40B4-BE49-F238E27FC236}">
                <a16:creationId xmlns:a16="http://schemas.microsoft.com/office/drawing/2014/main" id="{1A10A6F5-A9DA-B3DB-EBF3-19EBAABAF755}"/>
              </a:ext>
            </a:extLst>
          </p:cNvPr>
          <p:cNvSpPr txBox="1"/>
          <p:nvPr/>
        </p:nvSpPr>
        <p:spPr>
          <a:xfrm>
            <a:off x="258125" y="4755181"/>
            <a:ext cx="7075948" cy="3156890"/>
          </a:xfrm>
          <a:prstGeom prst="rect">
            <a:avLst/>
          </a:prstGeom>
        </p:spPr>
        <p:txBody>
          <a:bodyPr wrap="square" lIns="0" tIns="0" rIns="0" bIns="0" rtlCol="0" anchor="t">
            <a:spAutoFit/>
          </a:bodyPr>
          <a:lstStyle/>
          <a:p>
            <a:pPr marL="0" lvl="0" indent="0">
              <a:lnSpc>
                <a:spcPts val="6200"/>
              </a:lnSpc>
              <a:spcBef>
                <a:spcPct val="0"/>
              </a:spcBef>
            </a:pPr>
            <a:r>
              <a:rPr lang="en-US" sz="4133" b="1" dirty="0">
                <a:solidFill>
                  <a:srgbClr val="FFFFFF"/>
                </a:solidFill>
                <a:latin typeface="Open Sans Bold"/>
                <a:ea typeface="Open Sans Bold"/>
                <a:cs typeface="Open Sans Bold"/>
                <a:sym typeface="Open Sans Bold"/>
              </a:rPr>
              <a:t>Sylvain RANGUIN</a:t>
            </a:r>
          </a:p>
          <a:p>
            <a:pPr>
              <a:lnSpc>
                <a:spcPts val="6200"/>
              </a:lnSpc>
              <a:spcBef>
                <a:spcPct val="0"/>
              </a:spcBef>
            </a:pPr>
            <a:r>
              <a:rPr lang="en-US" sz="4133" b="1" dirty="0">
                <a:solidFill>
                  <a:srgbClr val="FFFFFF"/>
                </a:solidFill>
                <a:latin typeface="Open Sans Bold"/>
                <a:ea typeface="Open Sans Bold"/>
                <a:cs typeface="Open Sans Bold"/>
                <a:sym typeface="Open Sans Bold"/>
              </a:rPr>
              <a:t>E-mail: </a:t>
            </a:r>
            <a:r>
              <a:rPr lang="en-US" sz="4133" b="1" dirty="0" err="1">
                <a:solidFill>
                  <a:srgbClr val="FFFFFF"/>
                </a:solidFill>
                <a:latin typeface="Open Sans Bold"/>
                <a:ea typeface="Open Sans Bold"/>
                <a:cs typeface="Open Sans Bold"/>
                <a:sym typeface="Open Sans Bold"/>
              </a:rPr>
              <a:t>s.l.ranguin@uva.nl</a:t>
            </a:r>
            <a:endParaRPr lang="en-US" sz="4133" b="1" dirty="0">
              <a:solidFill>
                <a:srgbClr val="FFFFFF"/>
              </a:solidFill>
              <a:latin typeface="Open Sans Bold"/>
              <a:ea typeface="Open Sans Bold"/>
              <a:cs typeface="Open Sans Bold"/>
              <a:sym typeface="Open Sans Bold"/>
            </a:endParaRPr>
          </a:p>
          <a:p>
            <a:pPr>
              <a:lnSpc>
                <a:spcPts val="6200"/>
              </a:lnSpc>
              <a:spcBef>
                <a:spcPct val="0"/>
              </a:spcBef>
            </a:pPr>
            <a:r>
              <a:rPr lang="en-US" sz="4133" b="1" dirty="0">
                <a:solidFill>
                  <a:srgbClr val="FFFFFF"/>
                </a:solidFill>
                <a:latin typeface="Open Sans Bold"/>
                <a:ea typeface="Open Sans Bold"/>
                <a:cs typeface="Open Sans Bold"/>
                <a:sym typeface="Open Sans Bold"/>
              </a:rPr>
              <a:t> </a:t>
            </a:r>
            <a:r>
              <a:rPr lang="en-US" sz="4000" b="1" dirty="0">
                <a:solidFill>
                  <a:srgbClr val="FFFFFF"/>
                </a:solidFill>
                <a:latin typeface="Open Sans Bold"/>
                <a:ea typeface="Open Sans Bold"/>
                <a:cs typeface="Open Sans Bold"/>
                <a:sym typeface="Open Sans Bold"/>
              </a:rPr>
              <a:t>24-09-2025</a:t>
            </a:r>
          </a:p>
          <a:p>
            <a:pPr marL="0" lvl="0" indent="0">
              <a:lnSpc>
                <a:spcPts val="6200"/>
              </a:lnSpc>
              <a:spcBef>
                <a:spcPct val="0"/>
              </a:spcBef>
            </a:pPr>
            <a:endParaRPr lang="en-US" sz="4133" b="1" dirty="0">
              <a:solidFill>
                <a:srgbClr val="FFFFFF"/>
              </a:solidFill>
              <a:latin typeface="Open Sans Bold"/>
              <a:ea typeface="Open Sans Bold"/>
              <a:cs typeface="Open Sans Bold"/>
              <a:sym typeface="Open Sans Bold"/>
            </a:endParaRPr>
          </a:p>
        </p:txBody>
      </p:sp>
      <p:pic>
        <p:nvPicPr>
          <p:cNvPr id="3074" name="Picture 2" descr="Dr. B.A. (Antonia) Rowlinson - University of Amsterdam">
            <a:extLst>
              <a:ext uri="{FF2B5EF4-FFF2-40B4-BE49-F238E27FC236}">
                <a16:creationId xmlns:a16="http://schemas.microsoft.com/office/drawing/2014/main" id="{358AF717-29F4-4F51-C356-EB99F2EC99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9501" y="8483676"/>
            <a:ext cx="1455299" cy="1666684"/>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0B069159-C6C0-BE79-E4F5-9D69627FD7B5}"/>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Tree>
    <p:extLst>
      <p:ext uri="{BB962C8B-B14F-4D97-AF65-F5344CB8AC3E}">
        <p14:creationId xmlns:p14="http://schemas.microsoft.com/office/powerpoint/2010/main" val="1069639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6086333" y="7887629"/>
            <a:ext cx="4692217" cy="1278411"/>
            <a:chOff x="0" y="0"/>
            <a:chExt cx="1235810" cy="336701"/>
          </a:xfrm>
        </p:grpSpPr>
        <p:sp>
          <p:nvSpPr>
            <p:cNvPr id="5" name="Freeform 5"/>
            <p:cNvSpPr/>
            <p:nvPr/>
          </p:nvSpPr>
          <p:spPr>
            <a:xfrm>
              <a:off x="0" y="0"/>
              <a:ext cx="1235810" cy="336701"/>
            </a:xfrm>
            <a:custGeom>
              <a:avLst/>
              <a:gdLst/>
              <a:ahLst/>
              <a:cxnLst/>
              <a:rect l="l" t="t" r="r" b="b"/>
              <a:pathLst>
                <a:path w="1235810" h="336701">
                  <a:moveTo>
                    <a:pt x="0" y="0"/>
                  </a:moveTo>
                  <a:lnTo>
                    <a:pt x="1235810" y="0"/>
                  </a:lnTo>
                  <a:lnTo>
                    <a:pt x="1235810" y="336701"/>
                  </a:lnTo>
                  <a:lnTo>
                    <a:pt x="0" y="336701"/>
                  </a:lnTo>
                  <a:close/>
                </a:path>
              </a:pathLst>
            </a:custGeom>
            <a:solidFill>
              <a:srgbClr val="FFFFFF"/>
            </a:solidFill>
            <a:ln w="76200" cap="sq">
              <a:solidFill>
                <a:srgbClr val="EE220C"/>
              </a:solidFill>
              <a:prstDash val="solid"/>
              <a:miter/>
            </a:ln>
          </p:spPr>
          <p:txBody>
            <a:bodyPr/>
            <a:lstStyle/>
            <a:p>
              <a:endParaRPr lang="en-US"/>
            </a:p>
          </p:txBody>
        </p:sp>
        <p:sp>
          <p:nvSpPr>
            <p:cNvPr id="6" name="TextBox 6"/>
            <p:cNvSpPr txBox="1"/>
            <p:nvPr/>
          </p:nvSpPr>
          <p:spPr>
            <a:xfrm>
              <a:off x="0" y="-66675"/>
              <a:ext cx="1235810" cy="403376"/>
            </a:xfrm>
            <a:prstGeom prst="rect">
              <a:avLst/>
            </a:prstGeom>
          </p:spPr>
          <p:txBody>
            <a:bodyPr lIns="50800" tIns="50800" rIns="50800" bIns="50800" rtlCol="0" anchor="ctr"/>
            <a:lstStyle/>
            <a:p>
              <a:pPr algn="ctr">
                <a:lnSpc>
                  <a:spcPts val="3694"/>
                </a:lnSpc>
              </a:pPr>
              <a:endParaRPr/>
            </a:p>
          </p:txBody>
        </p:sp>
      </p:grpSp>
      <p:sp>
        <p:nvSpPr>
          <p:cNvPr id="7" name="Freeform 7"/>
          <p:cNvSpPr/>
          <p:nvPr/>
        </p:nvSpPr>
        <p:spPr>
          <a:xfrm>
            <a:off x="8588791" y="3370892"/>
            <a:ext cx="1862940" cy="1270914"/>
          </a:xfrm>
          <a:custGeom>
            <a:avLst/>
            <a:gdLst/>
            <a:ahLst/>
            <a:cxnLst/>
            <a:rect l="l" t="t" r="r" b="b"/>
            <a:pathLst>
              <a:path w="1862940" h="1270914">
                <a:moveTo>
                  <a:pt x="0" y="0"/>
                </a:moveTo>
                <a:lnTo>
                  <a:pt x="1862939" y="0"/>
                </a:lnTo>
                <a:lnTo>
                  <a:pt x="1862939" y="1270914"/>
                </a:lnTo>
                <a:lnTo>
                  <a:pt x="0" y="127091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8" name="Freeform 8"/>
          <p:cNvSpPr/>
          <p:nvPr/>
        </p:nvSpPr>
        <p:spPr>
          <a:xfrm rot="-2253930">
            <a:off x="7188560" y="3142824"/>
            <a:ext cx="903209" cy="1828279"/>
          </a:xfrm>
          <a:custGeom>
            <a:avLst/>
            <a:gdLst/>
            <a:ahLst/>
            <a:cxnLst/>
            <a:rect l="l" t="t" r="r" b="b"/>
            <a:pathLst>
              <a:path w="903209" h="1828279">
                <a:moveTo>
                  <a:pt x="0" y="0"/>
                </a:moveTo>
                <a:lnTo>
                  <a:pt x="903210" y="0"/>
                </a:lnTo>
                <a:lnTo>
                  <a:pt x="903210" y="1828279"/>
                </a:lnTo>
                <a:lnTo>
                  <a:pt x="0" y="182827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rot="5400000">
            <a:off x="7825293" y="6042335"/>
            <a:ext cx="1526995" cy="1088709"/>
          </a:xfrm>
          <a:custGeom>
            <a:avLst/>
            <a:gdLst/>
            <a:ahLst/>
            <a:cxnLst/>
            <a:rect l="l" t="t" r="r" b="b"/>
            <a:pathLst>
              <a:path w="1526995" h="1088709">
                <a:moveTo>
                  <a:pt x="0" y="0"/>
                </a:moveTo>
                <a:lnTo>
                  <a:pt x="1526995" y="0"/>
                </a:lnTo>
                <a:lnTo>
                  <a:pt x="1526995" y="1088709"/>
                </a:lnTo>
                <a:lnTo>
                  <a:pt x="0" y="10887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8723168" y="2372229"/>
            <a:ext cx="8536132" cy="526774"/>
          </a:xfrm>
          <a:prstGeom prst="rect">
            <a:avLst/>
          </a:prstGeom>
        </p:spPr>
        <p:txBody>
          <a:bodyPr lIns="0" tIns="0" rIns="0" bIns="0" rtlCol="0" anchor="t">
            <a:spAutoFit/>
          </a:bodyPr>
          <a:lstStyle/>
          <a:p>
            <a:pPr algn="l">
              <a:lnSpc>
                <a:spcPts val="4385"/>
              </a:lnSpc>
            </a:pPr>
            <a:r>
              <a:rPr lang="en-US" sz="2923" b="1" dirty="0">
                <a:solidFill>
                  <a:srgbClr val="000000"/>
                </a:solidFill>
                <a:latin typeface="Open Sauce Light Bold"/>
                <a:ea typeface="Open Sauce Light Bold"/>
                <a:cs typeface="Open Sauce Light Bold"/>
                <a:sym typeface="Open Sauce Light Bold"/>
              </a:rPr>
              <a:t>We take a source sky model </a:t>
            </a:r>
          </a:p>
        </p:txBody>
      </p:sp>
      <p:sp>
        <p:nvSpPr>
          <p:cNvPr id="11" name="TextBox 11"/>
          <p:cNvSpPr txBox="1"/>
          <p:nvPr/>
        </p:nvSpPr>
        <p:spPr>
          <a:xfrm>
            <a:off x="2533495" y="2372080"/>
            <a:ext cx="5297805" cy="526923"/>
          </a:xfrm>
          <a:prstGeom prst="rect">
            <a:avLst/>
          </a:prstGeom>
        </p:spPr>
        <p:txBody>
          <a:bodyPr lIns="0" tIns="0" rIns="0" bIns="0" rtlCol="0" anchor="t">
            <a:spAutoFit/>
          </a:bodyPr>
          <a:lstStyle/>
          <a:p>
            <a:pPr algn="ctr">
              <a:lnSpc>
                <a:spcPts val="4379"/>
              </a:lnSpc>
              <a:spcBef>
                <a:spcPct val="0"/>
              </a:spcBef>
            </a:pPr>
            <a:r>
              <a:rPr lang="en-US" sz="2919" b="1" dirty="0">
                <a:solidFill>
                  <a:srgbClr val="000000"/>
                </a:solidFill>
                <a:latin typeface="Open Sauce Light Bold"/>
                <a:ea typeface="Open Sauce Light Bold"/>
                <a:cs typeface="Open Sauce Light Bold"/>
                <a:sym typeface="Open Sauce Light Bold"/>
              </a:rPr>
              <a:t>We take the calibrated data  </a:t>
            </a:r>
          </a:p>
        </p:txBody>
      </p:sp>
      <p:sp>
        <p:nvSpPr>
          <p:cNvPr id="12" name="TextBox 12"/>
          <p:cNvSpPr txBox="1"/>
          <p:nvPr/>
        </p:nvSpPr>
        <p:spPr>
          <a:xfrm>
            <a:off x="6998422" y="1934407"/>
            <a:ext cx="2521839" cy="1287969"/>
          </a:xfrm>
          <a:prstGeom prst="rect">
            <a:avLst/>
          </a:prstGeom>
        </p:spPr>
        <p:txBody>
          <a:bodyPr lIns="0" tIns="0" rIns="0" bIns="0" rtlCol="0" anchor="t">
            <a:spAutoFit/>
          </a:bodyPr>
          <a:lstStyle/>
          <a:p>
            <a:pPr algn="ctr">
              <a:lnSpc>
                <a:spcPts val="10792"/>
              </a:lnSpc>
              <a:spcBef>
                <a:spcPct val="0"/>
              </a:spcBef>
            </a:pPr>
            <a:r>
              <a:rPr lang="en-US" sz="7195" b="1" dirty="0">
                <a:solidFill>
                  <a:srgbClr val="EE220C"/>
                </a:solidFill>
                <a:latin typeface="Open Sauce Light Bold"/>
                <a:ea typeface="Open Sauce Light Bold"/>
                <a:cs typeface="Open Sauce Light Bold"/>
                <a:sym typeface="Open Sauce Light Bold"/>
              </a:rPr>
              <a:t>-</a:t>
            </a:r>
          </a:p>
        </p:txBody>
      </p:sp>
      <p:sp>
        <p:nvSpPr>
          <p:cNvPr id="14" name="TextBox 14"/>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Image processing </a:t>
            </a:r>
          </a:p>
        </p:txBody>
      </p:sp>
      <p:sp>
        <p:nvSpPr>
          <p:cNvPr id="15" name="TextBox 15"/>
          <p:cNvSpPr txBox="1"/>
          <p:nvPr/>
        </p:nvSpPr>
        <p:spPr>
          <a:xfrm>
            <a:off x="106881" y="1193284"/>
            <a:ext cx="5294506" cy="470827"/>
          </a:xfrm>
          <a:prstGeom prst="rect">
            <a:avLst/>
          </a:prstGeom>
        </p:spPr>
        <p:txBody>
          <a:bodyPr lIns="0" tIns="0" rIns="0" bIns="0" rtlCol="0" anchor="t">
            <a:spAutoFit/>
          </a:bodyPr>
          <a:lstStyle/>
          <a:p>
            <a:pPr marL="707193" lvl="1" indent="-353596" algn="ctr">
              <a:lnSpc>
                <a:spcPts val="3635"/>
              </a:lnSpc>
              <a:buFont typeface="Arial"/>
              <a:buChar char="•"/>
            </a:pPr>
            <a:r>
              <a:rPr lang="en-US" sz="3275" b="1" u="sng">
                <a:solidFill>
                  <a:srgbClr val="47077F"/>
                </a:solidFill>
                <a:latin typeface="Open Sans Bold"/>
                <a:ea typeface="Open Sans Bold"/>
                <a:cs typeface="Open Sans Bold"/>
                <a:sym typeface="Open Sans Bold"/>
              </a:rPr>
              <a:t>Subtraction imaging</a:t>
            </a:r>
          </a:p>
        </p:txBody>
      </p:sp>
      <p:sp>
        <p:nvSpPr>
          <p:cNvPr id="17" name="TextBox 17"/>
          <p:cNvSpPr txBox="1"/>
          <p:nvPr/>
        </p:nvSpPr>
        <p:spPr>
          <a:xfrm>
            <a:off x="6394380" y="8179394"/>
            <a:ext cx="4657577" cy="607556"/>
          </a:xfrm>
          <a:prstGeom prst="rect">
            <a:avLst/>
          </a:prstGeom>
        </p:spPr>
        <p:txBody>
          <a:bodyPr lIns="0" tIns="0" rIns="0" bIns="0" rtlCol="0" anchor="t">
            <a:spAutoFit/>
          </a:bodyPr>
          <a:lstStyle/>
          <a:p>
            <a:pPr algn="l">
              <a:lnSpc>
                <a:spcPts val="5094"/>
              </a:lnSpc>
            </a:pPr>
            <a:r>
              <a:rPr lang="en-US" sz="3396" b="1">
                <a:solidFill>
                  <a:srgbClr val="E11B1B"/>
                </a:solidFill>
                <a:latin typeface="Open Sauce Light Bold"/>
                <a:ea typeface="Open Sauce Light Bold"/>
                <a:cs typeface="Open Sauce Light Bold"/>
                <a:sym typeface="Open Sauce Light Bold"/>
              </a:rPr>
              <a:t>Subtracted images</a:t>
            </a:r>
          </a:p>
        </p:txBody>
      </p:sp>
      <p:sp>
        <p:nvSpPr>
          <p:cNvPr id="18" name="TextBox 18"/>
          <p:cNvSpPr txBox="1"/>
          <p:nvPr/>
        </p:nvSpPr>
        <p:spPr>
          <a:xfrm>
            <a:off x="9397678" y="6268698"/>
            <a:ext cx="3632521" cy="550259"/>
          </a:xfrm>
          <a:prstGeom prst="rect">
            <a:avLst/>
          </a:prstGeom>
        </p:spPr>
        <p:txBody>
          <a:bodyPr wrap="square" lIns="0" tIns="0" rIns="0" bIns="0" rtlCol="0" anchor="t">
            <a:spAutoFit/>
          </a:bodyPr>
          <a:lstStyle/>
          <a:p>
            <a:pPr algn="l">
              <a:lnSpc>
                <a:spcPts val="4586"/>
              </a:lnSpc>
            </a:pPr>
            <a:r>
              <a:rPr lang="en-US" sz="3057" b="1" i="1" dirty="0" err="1">
                <a:solidFill>
                  <a:srgbClr val="8331A7"/>
                </a:solidFill>
                <a:latin typeface="Open Sauce Light Bold Italics"/>
                <a:ea typeface="Open Sauce Light Bold Italics"/>
                <a:cs typeface="Open Sauce Light Bold Italics"/>
                <a:sym typeface="Open Sauce Light Bold Italics"/>
              </a:rPr>
              <a:t>WSClean</a:t>
            </a:r>
            <a:r>
              <a:rPr lang="en-US" sz="3057" b="1" i="1" dirty="0">
                <a:solidFill>
                  <a:srgbClr val="8331A7"/>
                </a:solidFill>
                <a:latin typeface="Open Sauce Light Bold Italics"/>
                <a:ea typeface="Open Sauce Light Bold Italics"/>
                <a:cs typeface="Open Sauce Light Bold Italics"/>
                <a:sym typeface="Open Sauce Light Bold Italics"/>
              </a:rPr>
              <a:t> imager</a:t>
            </a:r>
          </a:p>
        </p:txBody>
      </p:sp>
      <p:sp>
        <p:nvSpPr>
          <p:cNvPr id="19" name="TextBox 16">
            <a:extLst>
              <a:ext uri="{FF2B5EF4-FFF2-40B4-BE49-F238E27FC236}">
                <a16:creationId xmlns:a16="http://schemas.microsoft.com/office/drawing/2014/main" id="{FF8C8EB3-1FBD-D238-4B35-BCB0792B68D2}"/>
              </a:ext>
            </a:extLst>
          </p:cNvPr>
          <p:cNvSpPr txBox="1"/>
          <p:nvPr/>
        </p:nvSpPr>
        <p:spPr>
          <a:xfrm>
            <a:off x="4767268" y="4831289"/>
            <a:ext cx="8536132" cy="697646"/>
          </a:xfrm>
          <a:prstGeom prst="rect">
            <a:avLst/>
          </a:prstGeom>
        </p:spPr>
        <p:txBody>
          <a:bodyPr wrap="square" lIns="0" tIns="0" rIns="0" bIns="0" rtlCol="0" anchor="t">
            <a:spAutoFit/>
          </a:bodyPr>
          <a:lstStyle/>
          <a:p>
            <a:pPr algn="l">
              <a:lnSpc>
                <a:spcPts val="5895"/>
              </a:lnSpc>
            </a:pPr>
            <a:r>
              <a:rPr lang="en-US" sz="3930" b="1" dirty="0">
                <a:solidFill>
                  <a:srgbClr val="E11B1B"/>
                </a:solidFill>
                <a:latin typeface="Open Sauce Light Bold"/>
                <a:ea typeface="Open Sauce Light Bold"/>
                <a:cs typeface="Open Sauce Light Bold"/>
                <a:sym typeface="Open Sauce Light Bold"/>
              </a:rPr>
              <a:t>Subtracted datasets calibrated</a:t>
            </a:r>
          </a:p>
        </p:txBody>
      </p:sp>
      <p:sp>
        <p:nvSpPr>
          <p:cNvPr id="22" name="Slide Number Placeholder 21">
            <a:extLst>
              <a:ext uri="{FF2B5EF4-FFF2-40B4-BE49-F238E27FC236}">
                <a16:creationId xmlns:a16="http://schemas.microsoft.com/office/drawing/2014/main" id="{A63ACF41-2F67-D67C-23B5-17B958474ED6}"/>
              </a:ext>
            </a:extLst>
          </p:cNvPr>
          <p:cNvSpPr>
            <a:spLocks noGrp="1"/>
          </p:cNvSpPr>
          <p:nvPr>
            <p:ph type="sldNum" sz="quarter" idx="12"/>
          </p:nvPr>
        </p:nvSpPr>
        <p:spPr/>
        <p:txBody>
          <a:bodyPr/>
          <a:lstStyle/>
          <a:p>
            <a:fld id="{B6F15528-21DE-4FAA-801E-634DDDAF4B2B}"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22BC-95EC-E312-3ED6-221F08FF28E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8A3216E-D573-991B-BFB8-977DCDC54C46}"/>
              </a:ext>
            </a:extLst>
          </p:cNvPr>
          <p:cNvSpPr/>
          <p:nvPr/>
        </p:nvSpPr>
        <p:spPr>
          <a:xfrm>
            <a:off x="8783178" y="951896"/>
            <a:ext cx="9372600" cy="5769579"/>
          </a:xfrm>
          <a:custGeom>
            <a:avLst/>
            <a:gdLst/>
            <a:ahLst/>
            <a:cxnLst/>
            <a:rect l="l" t="t" r="r" b="b"/>
            <a:pathLst>
              <a:path w="9453068" h="7089801">
                <a:moveTo>
                  <a:pt x="0" y="0"/>
                </a:moveTo>
                <a:lnTo>
                  <a:pt x="9453068" y="0"/>
                </a:lnTo>
                <a:lnTo>
                  <a:pt x="9453068" y="7089800"/>
                </a:lnTo>
                <a:lnTo>
                  <a:pt x="0" y="7089800"/>
                </a:lnTo>
                <a:lnTo>
                  <a:pt x="0" y="0"/>
                </a:lnTo>
                <a:close/>
              </a:path>
            </a:pathLst>
          </a:custGeom>
          <a:blipFill>
            <a:blip r:embed="rId2"/>
            <a:stretch>
              <a:fillRect r="-7286"/>
            </a:stretch>
          </a:blipFill>
        </p:spPr>
        <p:txBody>
          <a:bodyPr/>
          <a:lstStyle/>
          <a:p>
            <a:endParaRPr lang="en-US" dirty="0"/>
          </a:p>
        </p:txBody>
      </p:sp>
      <p:sp>
        <p:nvSpPr>
          <p:cNvPr id="3" name="TextBox 3">
            <a:extLst>
              <a:ext uri="{FF2B5EF4-FFF2-40B4-BE49-F238E27FC236}">
                <a16:creationId xmlns:a16="http://schemas.microsoft.com/office/drawing/2014/main" id="{42DA79D0-B26D-63E4-FB12-F7ED8267D804}"/>
              </a:ext>
            </a:extLst>
          </p:cNvPr>
          <p:cNvSpPr txBox="1"/>
          <p:nvPr/>
        </p:nvSpPr>
        <p:spPr>
          <a:xfrm>
            <a:off x="4343400" y="21528"/>
            <a:ext cx="8137990" cy="682495"/>
          </a:xfrm>
          <a:prstGeom prst="rect">
            <a:avLst/>
          </a:prstGeom>
        </p:spPr>
        <p:txBody>
          <a:bodyPr wrap="square" lIns="0" tIns="0" rIns="0" bIns="0" rtlCol="0" anchor="t">
            <a:spAutoFit/>
          </a:bodyPr>
          <a:lstStyle/>
          <a:p>
            <a:pPr algn="ctr">
              <a:lnSpc>
                <a:spcPts val="5852"/>
              </a:lnSpc>
            </a:pPr>
            <a:r>
              <a:rPr lang="en-US" sz="3901" b="1" u="sng" dirty="0">
                <a:solidFill>
                  <a:srgbClr val="010333"/>
                </a:solidFill>
                <a:latin typeface="Open Sauce Light Bold"/>
                <a:ea typeface="Open Sauce Light Bold"/>
                <a:cs typeface="Open Sauce Light Bold"/>
                <a:sym typeface="Open Sauce Light Bold"/>
              </a:rPr>
              <a:t>RMS clipping for noisy images </a:t>
            </a:r>
          </a:p>
        </p:txBody>
      </p:sp>
      <p:sp>
        <p:nvSpPr>
          <p:cNvPr id="4" name="TextBox 8">
            <a:extLst>
              <a:ext uri="{FF2B5EF4-FFF2-40B4-BE49-F238E27FC236}">
                <a16:creationId xmlns:a16="http://schemas.microsoft.com/office/drawing/2014/main" id="{84D425AB-CBEB-349B-9103-446AED46DC50}"/>
              </a:ext>
            </a:extLst>
          </p:cNvPr>
          <p:cNvSpPr txBox="1"/>
          <p:nvPr/>
        </p:nvSpPr>
        <p:spPr>
          <a:xfrm>
            <a:off x="23447" y="7383339"/>
            <a:ext cx="8402180" cy="503599"/>
          </a:xfrm>
          <a:prstGeom prst="rect">
            <a:avLst/>
          </a:prstGeom>
        </p:spPr>
        <p:txBody>
          <a:bodyPr wrap="square" lIns="0" tIns="0" rIns="0" bIns="0" rtlCol="0" anchor="t">
            <a:spAutoFit/>
          </a:bodyPr>
          <a:lstStyle/>
          <a:p>
            <a:pPr marL="665530" lvl="1" indent="-332765">
              <a:lnSpc>
                <a:spcPts val="4500"/>
              </a:lnSpc>
              <a:buFont typeface="Arial"/>
              <a:buChar char="•"/>
            </a:pPr>
            <a:r>
              <a:rPr lang="en-US" sz="2400" b="1" dirty="0">
                <a:solidFill>
                  <a:srgbClr val="000000"/>
                </a:solidFill>
                <a:latin typeface="Open Sauce Light Bold"/>
                <a:ea typeface="Open Sauce Light Bold"/>
                <a:cs typeface="Open Sauce Light Bold"/>
                <a:sym typeface="Open Sauce Light Bold"/>
              </a:rPr>
              <a:t>RMS computation done in parallel for efficiency</a:t>
            </a:r>
          </a:p>
        </p:txBody>
      </p:sp>
      <p:pic>
        <p:nvPicPr>
          <p:cNvPr id="23" name="Picture 22" descr="A graph with blue and orange dots&#10;&#10;AI-generated content may be incorrect.">
            <a:extLst>
              <a:ext uri="{FF2B5EF4-FFF2-40B4-BE49-F238E27FC236}">
                <a16:creationId xmlns:a16="http://schemas.microsoft.com/office/drawing/2014/main" id="{11D7B9DD-4DD4-09B7-EEB0-F49D1A69F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1245899"/>
            <a:ext cx="8402179" cy="5475576"/>
          </a:xfrm>
          <a:prstGeom prst="rect">
            <a:avLst/>
          </a:prstGeom>
        </p:spPr>
      </p:pic>
      <p:sp>
        <p:nvSpPr>
          <p:cNvPr id="27" name="TextBox 26">
            <a:extLst>
              <a:ext uri="{FF2B5EF4-FFF2-40B4-BE49-F238E27FC236}">
                <a16:creationId xmlns:a16="http://schemas.microsoft.com/office/drawing/2014/main" id="{1EBFE789-A243-E40D-40A1-461689170258}"/>
              </a:ext>
            </a:extLst>
          </p:cNvPr>
          <p:cNvSpPr txBox="1"/>
          <p:nvPr/>
        </p:nvSpPr>
        <p:spPr>
          <a:xfrm>
            <a:off x="9144000" y="7383339"/>
            <a:ext cx="9144000" cy="595932"/>
          </a:xfrm>
          <a:prstGeom prst="rect">
            <a:avLst/>
          </a:prstGeom>
          <a:noFill/>
        </p:spPr>
        <p:txBody>
          <a:bodyPr wrap="square">
            <a:spAutoFit/>
          </a:bodyPr>
          <a:lstStyle/>
          <a:p>
            <a:pPr marL="665530" lvl="1" indent="-332765">
              <a:lnSpc>
                <a:spcPts val="4500"/>
              </a:lnSpc>
              <a:buFont typeface="Arial"/>
              <a:buChar char="•"/>
            </a:pPr>
            <a:r>
              <a:rPr lang="en-US" sz="2400" b="1" dirty="0">
                <a:solidFill>
                  <a:srgbClr val="000000"/>
                </a:solidFill>
                <a:latin typeface="Open Sauce Light Bold"/>
                <a:ea typeface="Open Sauce Light Bold"/>
                <a:cs typeface="Open Sauce Light Bold"/>
                <a:sym typeface="Open Sauce Light Bold"/>
              </a:rPr>
              <a:t>Allow us to remove bad images from further analysis</a:t>
            </a:r>
          </a:p>
        </p:txBody>
      </p:sp>
      <p:sp>
        <p:nvSpPr>
          <p:cNvPr id="8" name="Slide Number Placeholder 7">
            <a:extLst>
              <a:ext uri="{FF2B5EF4-FFF2-40B4-BE49-F238E27FC236}">
                <a16:creationId xmlns:a16="http://schemas.microsoft.com/office/drawing/2014/main" id="{E542C1FC-AAC9-172E-D3C8-37B56305C7E8}"/>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Tree>
    <p:extLst>
      <p:ext uri="{BB962C8B-B14F-4D97-AF65-F5344CB8AC3E}">
        <p14:creationId xmlns:p14="http://schemas.microsoft.com/office/powerpoint/2010/main" val="4153847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AC19B-08D5-53F8-65F2-736F56B64FB4}"/>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2F74DE4-1EBA-22F0-756A-92CF5D4CA461}"/>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1192E92-228D-8D26-81D3-AF3C5A51692A}"/>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C7F8D11D-A410-6B68-EB1D-3223F843B5D4}"/>
              </a:ext>
            </a:extLst>
          </p:cNvPr>
          <p:cNvSpPr/>
          <p:nvPr/>
        </p:nvSpPr>
        <p:spPr>
          <a:xfrm>
            <a:off x="10322558" y="623768"/>
            <a:ext cx="6936741" cy="4313230"/>
          </a:xfrm>
          <a:custGeom>
            <a:avLst/>
            <a:gdLst/>
            <a:ahLst/>
            <a:cxnLst/>
            <a:rect l="l" t="t" r="r" b="b"/>
            <a:pathLst>
              <a:path w="6936741" h="4313230">
                <a:moveTo>
                  <a:pt x="0" y="0"/>
                </a:moveTo>
                <a:lnTo>
                  <a:pt x="6936741" y="0"/>
                </a:lnTo>
                <a:lnTo>
                  <a:pt x="6936741" y="4313230"/>
                </a:lnTo>
                <a:lnTo>
                  <a:pt x="0" y="4313230"/>
                </a:lnTo>
                <a:lnTo>
                  <a:pt x="0" y="0"/>
                </a:lnTo>
                <a:close/>
              </a:path>
            </a:pathLst>
          </a:custGeom>
          <a:blipFill>
            <a:blip r:embed="rId6"/>
            <a:stretch>
              <a:fillRect/>
            </a:stretch>
          </a:blipFill>
        </p:spPr>
        <p:txBody>
          <a:bodyPr/>
          <a:lstStyle/>
          <a:p>
            <a:endParaRPr lang="en-US"/>
          </a:p>
        </p:txBody>
      </p:sp>
      <p:sp>
        <p:nvSpPr>
          <p:cNvPr id="9" name="TextBox 9">
            <a:extLst>
              <a:ext uri="{FF2B5EF4-FFF2-40B4-BE49-F238E27FC236}">
                <a16:creationId xmlns:a16="http://schemas.microsoft.com/office/drawing/2014/main" id="{E6FBC16B-F356-3850-EF8A-7A91A6CCC0C8}"/>
              </a:ext>
            </a:extLst>
          </p:cNvPr>
          <p:cNvSpPr txBox="1"/>
          <p:nvPr/>
        </p:nvSpPr>
        <p:spPr>
          <a:xfrm>
            <a:off x="10435790" y="9676450"/>
            <a:ext cx="5486401" cy="977127"/>
          </a:xfrm>
          <a:prstGeom prst="rect">
            <a:avLst/>
          </a:prstGeom>
        </p:spPr>
        <p:txBody>
          <a:bodyPr wrap="square" lIns="0" tIns="0" rIns="0" bIns="0" rtlCol="0" anchor="t">
            <a:spAutoFit/>
          </a:bodyPr>
          <a:lstStyle/>
          <a:p>
            <a:pPr algn="l">
              <a:lnSpc>
                <a:spcPts val="4013"/>
              </a:lnSpc>
            </a:pPr>
            <a:r>
              <a:rPr lang="en-US" sz="2000" b="1" dirty="0">
                <a:solidFill>
                  <a:srgbClr val="000000"/>
                </a:solidFill>
                <a:latin typeface="Open Sans Bold"/>
                <a:ea typeface="Open Sans Bold"/>
                <a:cs typeface="Open Sans Bold"/>
                <a:sym typeface="Open Sans Bold"/>
              </a:rPr>
              <a:t>Credit: de Ruiter et al.(2025)</a:t>
            </a:r>
          </a:p>
          <a:p>
            <a:pPr algn="l">
              <a:lnSpc>
                <a:spcPts val="4013"/>
              </a:lnSpc>
            </a:pPr>
            <a:endParaRPr lang="en-US" sz="2400" b="1" dirty="0">
              <a:solidFill>
                <a:srgbClr val="000000"/>
              </a:solidFill>
              <a:latin typeface="Open Sans Bold"/>
              <a:ea typeface="Open Sans Bold"/>
              <a:cs typeface="Open Sans Bold"/>
              <a:sym typeface="Open Sans Bold"/>
            </a:endParaRPr>
          </a:p>
        </p:txBody>
      </p:sp>
      <p:sp>
        <p:nvSpPr>
          <p:cNvPr id="10" name="TextBox 10">
            <a:extLst>
              <a:ext uri="{FF2B5EF4-FFF2-40B4-BE49-F238E27FC236}">
                <a16:creationId xmlns:a16="http://schemas.microsoft.com/office/drawing/2014/main" id="{20F9B563-FA66-AD9E-B48D-7A0497842BE8}"/>
              </a:ext>
            </a:extLst>
          </p:cNvPr>
          <p:cNvSpPr txBox="1"/>
          <p:nvPr/>
        </p:nvSpPr>
        <p:spPr>
          <a:xfrm>
            <a:off x="389641" y="297570"/>
            <a:ext cx="11187626" cy="652397"/>
          </a:xfrm>
          <a:prstGeom prst="rect">
            <a:avLst/>
          </a:prstGeom>
        </p:spPr>
        <p:txBody>
          <a:bodyPr lIns="0" tIns="0" rIns="0" bIns="0" rtlCol="0" anchor="t">
            <a:spAutoFit/>
          </a:bodyPr>
          <a:lstStyle/>
          <a:p>
            <a:pPr marL="0" lvl="0" indent="0" algn="l">
              <a:lnSpc>
                <a:spcPts val="5081"/>
              </a:lnSpc>
            </a:pPr>
            <a:r>
              <a:rPr lang="en-US" sz="4577" b="1" u="sng" dirty="0">
                <a:solidFill>
                  <a:srgbClr val="E11B1B"/>
                </a:solidFill>
                <a:latin typeface="Open Sans Bold"/>
                <a:ea typeface="Open Sans Bold"/>
                <a:cs typeface="Open Sans Bold"/>
                <a:sym typeface="Open Sans Bold"/>
              </a:rPr>
              <a:t>White Dwarf binary : ILT J1101 + 5521</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16714BE1-0E2B-D549-06AA-65F84E2594D7}"/>
                  </a:ext>
                </a:extLst>
              </p:cNvPr>
              <p:cNvGraphicFramePr>
                <a:graphicFrameLocks noGrp="1"/>
              </p:cNvGraphicFramePr>
              <p:nvPr>
                <p:extLst>
                  <p:ext uri="{D42A27DB-BD31-4B8C-83A1-F6EECF244321}">
                    <p14:modId xmlns:p14="http://schemas.microsoft.com/office/powerpoint/2010/main" val="2021406357"/>
                  </p:ext>
                </p:extLst>
              </p:nvPr>
            </p:nvGraphicFramePr>
            <p:xfrm>
              <a:off x="2466903" y="2422066"/>
              <a:ext cx="4114800" cy="716279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822709848"/>
                        </a:ext>
                      </a:extLst>
                    </a:gridCol>
                    <a:gridCol w="2057400">
                      <a:extLst>
                        <a:ext uri="{9D8B030D-6E8A-4147-A177-3AD203B41FA5}">
                          <a16:colId xmlns:a16="http://schemas.microsoft.com/office/drawing/2014/main" val="3877444797"/>
                        </a:ext>
                      </a:extLst>
                    </a:gridCol>
                  </a:tblGrid>
                  <a:tr h="1023257">
                    <a:tc>
                      <a:txBody>
                        <a:bodyPr/>
                        <a:lstStyle/>
                        <a:p>
                          <a:pPr algn="ctr"/>
                          <a:r>
                            <a:rPr lang="en-US" dirty="0"/>
                            <a:t>Parameter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LOFAR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780274"/>
                      </a:ext>
                    </a:extLst>
                  </a:tr>
                  <a:tr h="1023257">
                    <a:tc>
                      <a:txBody>
                        <a:bodyPr/>
                        <a:lstStyle/>
                        <a:p>
                          <a:pPr algn="ctr"/>
                          <a:r>
                            <a:rPr lang="en-US" dirty="0"/>
                            <a:t>Imaging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 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87991"/>
                      </a:ext>
                    </a:extLst>
                  </a:tr>
                  <a:tr h="1023257">
                    <a:tc>
                      <a:txBody>
                        <a:bodyPr/>
                        <a:lstStyle/>
                        <a:p>
                          <a:pPr algn="ctr"/>
                          <a:r>
                            <a:rPr lang="en-US" dirty="0" err="1"/>
                            <a:t>Polarisation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Highly linear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7124877"/>
                      </a:ext>
                    </a:extLst>
                  </a:tr>
                  <a:tr h="1023257">
                    <a:tc>
                      <a:txBody>
                        <a:bodyPr/>
                        <a:lstStyle/>
                        <a:p>
                          <a:pPr algn="ctr"/>
                          <a:r>
                            <a:rPr lang="en-US" dirty="0"/>
                            <a:t>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4.72 rad 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128229"/>
                      </a:ext>
                    </a:extLst>
                  </a:tr>
                  <a:tr h="1023257">
                    <a:tc>
                      <a:txBody>
                        <a:bodyPr/>
                        <a:lstStyle/>
                        <a:p>
                          <a:pPr algn="ctr"/>
                          <a:r>
                            <a:rPr lang="en-US" dirty="0"/>
                            <a:t>DM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6 pc/cm3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6527241"/>
                      </a:ext>
                    </a:extLst>
                  </a:tr>
                  <a:tr h="1023257">
                    <a:tc>
                      <a:txBody>
                        <a:bodyPr/>
                        <a:lstStyle/>
                        <a:p>
                          <a:pPr algn="ctr"/>
                          <a:r>
                            <a:rPr lang="en-US" dirty="0"/>
                            <a:t>Peak flux density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41 ± 6 to 256 ± 10 </a:t>
                          </a:r>
                          <a:r>
                            <a:rPr lang="en-US" dirty="0" err="1"/>
                            <a:t>mJy</a:t>
                          </a:r>
                          <a:r>
                            <a:rPr lang="en-US" dirty="0"/>
                            <a:t>/beam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534641"/>
                      </a:ext>
                    </a:extLst>
                  </a:tr>
                  <a:tr h="1023257">
                    <a:tc>
                      <a:txBody>
                        <a:bodyPr/>
                        <a:lstStyle/>
                        <a:p>
                          <a:pPr algn="ctr"/>
                          <a:r>
                            <a:rPr lang="en-US" dirty="0"/>
                            <a:t>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125.52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4544208"/>
                      </a:ext>
                    </a:extLst>
                  </a:tr>
                </a:tbl>
              </a:graphicData>
            </a:graphic>
          </p:graphicFrame>
        </mc:Choice>
        <mc:Fallback xmlns="">
          <p:graphicFrame>
            <p:nvGraphicFramePr>
              <p:cNvPr id="15" name="Table 14">
                <a:extLst>
                  <a:ext uri="{FF2B5EF4-FFF2-40B4-BE49-F238E27FC236}">
                    <a16:creationId xmlns:a16="http://schemas.microsoft.com/office/drawing/2014/main" id="{16714BE1-0E2B-D549-06AA-65F84E2594D7}"/>
                  </a:ext>
                </a:extLst>
              </p:cNvPr>
              <p:cNvGraphicFramePr>
                <a:graphicFrameLocks noGrp="1"/>
              </p:cNvGraphicFramePr>
              <p:nvPr>
                <p:extLst>
                  <p:ext uri="{D42A27DB-BD31-4B8C-83A1-F6EECF244321}">
                    <p14:modId xmlns:p14="http://schemas.microsoft.com/office/powerpoint/2010/main" val="2021406357"/>
                  </p:ext>
                </p:extLst>
              </p:nvPr>
            </p:nvGraphicFramePr>
            <p:xfrm>
              <a:off x="2466903" y="2422066"/>
              <a:ext cx="4114800" cy="716279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822709848"/>
                        </a:ext>
                      </a:extLst>
                    </a:gridCol>
                    <a:gridCol w="2057400">
                      <a:extLst>
                        <a:ext uri="{9D8B030D-6E8A-4147-A177-3AD203B41FA5}">
                          <a16:colId xmlns:a16="http://schemas.microsoft.com/office/drawing/2014/main" val="3877444797"/>
                        </a:ext>
                      </a:extLst>
                    </a:gridCol>
                  </a:tblGrid>
                  <a:tr h="1023257">
                    <a:tc>
                      <a:txBody>
                        <a:bodyPr/>
                        <a:lstStyle/>
                        <a:p>
                          <a:pPr algn="ctr"/>
                          <a:r>
                            <a:rPr lang="en-US" dirty="0"/>
                            <a:t>Parameter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LOFAR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780274"/>
                      </a:ext>
                    </a:extLst>
                  </a:tr>
                  <a:tr h="1023257">
                    <a:tc>
                      <a:txBody>
                        <a:bodyPr/>
                        <a:lstStyle/>
                        <a:p>
                          <a:pPr algn="ctr"/>
                          <a:r>
                            <a:rPr lang="en-US" dirty="0"/>
                            <a:t>Imaging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 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87991"/>
                      </a:ext>
                    </a:extLst>
                  </a:tr>
                  <a:tr h="1023257">
                    <a:tc>
                      <a:txBody>
                        <a:bodyPr/>
                        <a:lstStyle/>
                        <a:p>
                          <a:pPr algn="ctr"/>
                          <a:r>
                            <a:rPr lang="en-US" dirty="0" err="1"/>
                            <a:t>Polarisation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Highly linear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7124877"/>
                      </a:ext>
                    </a:extLst>
                  </a:tr>
                  <a:tr h="1023257">
                    <a:tc>
                      <a:txBody>
                        <a:bodyPr/>
                        <a:lstStyle/>
                        <a:p>
                          <a:pPr algn="ctr"/>
                          <a:r>
                            <a:rPr lang="en-US" dirty="0"/>
                            <a:t>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4.72 rad 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128229"/>
                      </a:ext>
                    </a:extLst>
                  </a:tr>
                  <a:tr h="1023257">
                    <a:tc>
                      <a:txBody>
                        <a:bodyPr/>
                        <a:lstStyle/>
                        <a:p>
                          <a:pPr algn="ctr"/>
                          <a:r>
                            <a:rPr lang="en-US" dirty="0"/>
                            <a:t>DM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01235" t="-398765" r="-617" b="-200000"/>
                          </a:stretch>
                        </a:blipFill>
                      </a:tcPr>
                    </a:tc>
                    <a:extLst>
                      <a:ext uri="{0D108BD9-81ED-4DB2-BD59-A6C34878D82A}">
                        <a16:rowId xmlns:a16="http://schemas.microsoft.com/office/drawing/2014/main" val="556527241"/>
                      </a:ext>
                    </a:extLst>
                  </a:tr>
                  <a:tr h="1023257">
                    <a:tc>
                      <a:txBody>
                        <a:bodyPr/>
                        <a:lstStyle/>
                        <a:p>
                          <a:pPr algn="ctr"/>
                          <a:r>
                            <a:rPr lang="en-US" dirty="0"/>
                            <a:t>Peak flux density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41 ± 6 to 256 ± 10 </a:t>
                          </a:r>
                          <a:r>
                            <a:rPr lang="en-US" dirty="0" err="1"/>
                            <a:t>mJy</a:t>
                          </a:r>
                          <a:r>
                            <a:rPr lang="en-US" dirty="0"/>
                            <a:t>/beam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534641"/>
                      </a:ext>
                    </a:extLst>
                  </a:tr>
                  <a:tr h="1023257">
                    <a:tc>
                      <a:txBody>
                        <a:bodyPr/>
                        <a:lstStyle/>
                        <a:p>
                          <a:pPr algn="ctr"/>
                          <a:r>
                            <a:rPr lang="en-US" dirty="0"/>
                            <a:t>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125.52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4544208"/>
                      </a:ext>
                    </a:extLst>
                  </a:tr>
                </a:tbl>
              </a:graphicData>
            </a:graphic>
          </p:graphicFrame>
        </mc:Fallback>
      </mc:AlternateContent>
      <p:sp>
        <p:nvSpPr>
          <p:cNvPr id="17" name="Freeform 11">
            <a:extLst>
              <a:ext uri="{FF2B5EF4-FFF2-40B4-BE49-F238E27FC236}">
                <a16:creationId xmlns:a16="http://schemas.microsoft.com/office/drawing/2014/main" id="{4A98AC88-CA60-BBA3-35EA-8C0597EB68B3}"/>
              </a:ext>
            </a:extLst>
          </p:cNvPr>
          <p:cNvSpPr/>
          <p:nvPr/>
        </p:nvSpPr>
        <p:spPr>
          <a:xfrm>
            <a:off x="205047" y="1304143"/>
            <a:ext cx="1013982" cy="1409975"/>
          </a:xfrm>
          <a:custGeom>
            <a:avLst/>
            <a:gdLst/>
            <a:ahLst/>
            <a:cxnLst/>
            <a:rect l="l" t="t" r="r" b="b"/>
            <a:pathLst>
              <a:path w="1013982" h="1409975">
                <a:moveTo>
                  <a:pt x="0" y="0"/>
                </a:moveTo>
                <a:lnTo>
                  <a:pt x="1013982" y="0"/>
                </a:lnTo>
                <a:lnTo>
                  <a:pt x="1013982" y="1409975"/>
                </a:lnTo>
                <a:lnTo>
                  <a:pt x="0" y="140997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dirty="0">
              <a:ln w="0"/>
              <a:effectLst>
                <a:outerShdw blurRad="38100" dist="19050" dir="2700000" algn="tl" rotWithShape="0">
                  <a:schemeClr val="dk1">
                    <a:alpha val="40000"/>
                  </a:schemeClr>
                </a:outerShdw>
              </a:effectLst>
            </a:endParaRPr>
          </a:p>
        </p:txBody>
      </p:sp>
      <p:sp>
        <p:nvSpPr>
          <p:cNvPr id="18" name="TextBox 6">
            <a:extLst>
              <a:ext uri="{FF2B5EF4-FFF2-40B4-BE49-F238E27FC236}">
                <a16:creationId xmlns:a16="http://schemas.microsoft.com/office/drawing/2014/main" id="{83C2FDBA-AFB5-27F6-6BE6-2F2AADEBCD5C}"/>
              </a:ext>
            </a:extLst>
          </p:cNvPr>
          <p:cNvSpPr txBox="1"/>
          <p:nvPr/>
        </p:nvSpPr>
        <p:spPr>
          <a:xfrm>
            <a:off x="1223694" y="1590954"/>
            <a:ext cx="9212096" cy="475451"/>
          </a:xfrm>
          <a:prstGeom prst="rect">
            <a:avLst/>
          </a:prstGeom>
        </p:spPr>
        <p:txBody>
          <a:bodyPr wrap="square" lIns="0" tIns="0" rIns="0" bIns="0" rtlCol="0" anchor="t">
            <a:spAutoFit/>
          </a:bodyPr>
          <a:lstStyle/>
          <a:p>
            <a:pPr algn="l">
              <a:lnSpc>
                <a:spcPts val="4125"/>
              </a:lnSpc>
            </a:pPr>
            <a:r>
              <a:rPr lang="en-US" sz="2750" dirty="0">
                <a:solidFill>
                  <a:srgbClr val="000000"/>
                </a:solidFill>
                <a:latin typeface="Open Sauce"/>
                <a:ea typeface="Open Sauce"/>
                <a:cs typeface="Open Sauce"/>
                <a:sym typeface="Open Sauce"/>
              </a:rPr>
              <a:t>The first </a:t>
            </a:r>
            <a:r>
              <a:rPr lang="en-US" sz="2750" dirty="0">
                <a:solidFill>
                  <a:srgbClr val="000000"/>
                </a:solidFill>
                <a:latin typeface="Open Sauce Bold"/>
                <a:ea typeface="Open Sauce Bold"/>
                <a:cs typeface="Open Sauce Bold"/>
                <a:sym typeface="Open Sauce Bold"/>
              </a:rPr>
              <a:t> LPT </a:t>
            </a:r>
            <a:r>
              <a:rPr lang="en-US" sz="2750" dirty="0">
                <a:solidFill>
                  <a:srgbClr val="000000"/>
                </a:solidFill>
                <a:latin typeface="Open Sauce"/>
                <a:ea typeface="Open Sauce"/>
                <a:cs typeface="Open Sauce"/>
                <a:sym typeface="Open Sauce"/>
              </a:rPr>
              <a:t> found with </a:t>
            </a:r>
            <a:r>
              <a:rPr lang="en-US" sz="2750" dirty="0">
                <a:solidFill>
                  <a:srgbClr val="000000"/>
                </a:solidFill>
                <a:latin typeface="Open Sauce Bold"/>
                <a:ea typeface="Open Sauce Bold"/>
                <a:cs typeface="Open Sauce Bold"/>
                <a:sym typeface="Open Sauce Bold"/>
              </a:rPr>
              <a:t>LOFAR</a:t>
            </a:r>
            <a:r>
              <a:rPr lang="en-US" sz="2750" dirty="0">
                <a:solidFill>
                  <a:srgbClr val="000000"/>
                </a:solidFill>
                <a:latin typeface="Open Sauce"/>
                <a:ea typeface="Open Sauce Bold"/>
                <a:cs typeface="Open Sauce Bold"/>
                <a:sym typeface="Open Sauce"/>
              </a:rPr>
              <a:t> with a counterpart!</a:t>
            </a:r>
            <a:endParaRPr lang="en-US" sz="2750" dirty="0">
              <a:solidFill>
                <a:srgbClr val="000000"/>
              </a:solidFill>
              <a:latin typeface="Open Sauce"/>
              <a:ea typeface="Open Sauce"/>
              <a:cs typeface="Open Sauce"/>
              <a:sym typeface="Open Sauce"/>
            </a:endParaRPr>
          </a:p>
        </p:txBody>
      </p:sp>
      <p:pic>
        <p:nvPicPr>
          <p:cNvPr id="20" name="Picture 19" descr="A graph of a graph of a graph&#10;&#10;AI-generated content may be incorrect.">
            <a:extLst>
              <a:ext uri="{FF2B5EF4-FFF2-40B4-BE49-F238E27FC236}">
                <a16:creationId xmlns:a16="http://schemas.microsoft.com/office/drawing/2014/main" id="{1F8589C0-1B4F-4239-36C1-50458AE8C8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4728" y="5068147"/>
            <a:ext cx="7772400" cy="4494323"/>
          </a:xfrm>
          <a:prstGeom prst="rect">
            <a:avLst/>
          </a:prstGeom>
        </p:spPr>
      </p:pic>
      <p:sp>
        <p:nvSpPr>
          <p:cNvPr id="7" name="Slide Number Placeholder 6">
            <a:extLst>
              <a:ext uri="{FF2B5EF4-FFF2-40B4-BE49-F238E27FC236}">
                <a16:creationId xmlns:a16="http://schemas.microsoft.com/office/drawing/2014/main" id="{9E4DED19-44EA-6BBC-3AA0-BA6E7FAE674A}"/>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2421757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2A3E2-F424-F705-E0B5-5C3CDBE29170}"/>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A6D08979-954E-31E4-1DBE-6683A39BE4BF}"/>
              </a:ext>
            </a:extLst>
          </p:cNvPr>
          <p:cNvSpPr/>
          <p:nvPr/>
        </p:nvSpPr>
        <p:spPr>
          <a:xfrm>
            <a:off x="6134143" y="495300"/>
            <a:ext cx="5600657" cy="914400"/>
          </a:xfrm>
          <a:prstGeom prst="roundRect">
            <a:avLst/>
          </a:prstGeom>
          <a: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ysClr val="windowText" lastClr="000000"/>
                </a:solidFill>
              </a:rPr>
              <a:t>Radio transients' detection with LOFAR</a:t>
            </a:r>
          </a:p>
        </p:txBody>
      </p:sp>
      <p:sp>
        <p:nvSpPr>
          <p:cNvPr id="45" name="Rounded Rectangle 44">
            <a:extLst>
              <a:ext uri="{FF2B5EF4-FFF2-40B4-BE49-F238E27FC236}">
                <a16:creationId xmlns:a16="http://schemas.microsoft.com/office/drawing/2014/main" id="{13E1BA9F-E763-53C6-2195-4C74379C23A8}"/>
              </a:ext>
            </a:extLst>
          </p:cNvPr>
          <p:cNvSpPr/>
          <p:nvPr/>
        </p:nvSpPr>
        <p:spPr>
          <a:xfrm>
            <a:off x="204077" y="2318502"/>
            <a:ext cx="3721359" cy="914400"/>
          </a:xfrm>
          <a:prstGeom prst="roundRect">
            <a:avLst/>
          </a:prstGeom>
          <a:blipFill>
            <a:blip r:embed="rId5">
              <a:alphaModFix/>
              <a:extLst>
                <a:ext uri="{BEBA8EAE-BF5A-486C-A8C5-ECC9F3942E4B}">
                  <a14:imgProps xmlns:a14="http://schemas.microsoft.com/office/drawing/2010/main">
                    <a14:imgLayer r:embed="rId6">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t>Large collecting area</a:t>
            </a:r>
          </a:p>
        </p:txBody>
      </p:sp>
      <p:sp>
        <p:nvSpPr>
          <p:cNvPr id="51" name="TextBox 50">
            <a:extLst>
              <a:ext uri="{FF2B5EF4-FFF2-40B4-BE49-F238E27FC236}">
                <a16:creationId xmlns:a16="http://schemas.microsoft.com/office/drawing/2014/main" id="{1B9EC278-A041-E46D-7FEE-1051F3F41C68}"/>
              </a:ext>
            </a:extLst>
          </p:cNvPr>
          <p:cNvSpPr txBox="1"/>
          <p:nvPr/>
        </p:nvSpPr>
        <p:spPr>
          <a:xfrm>
            <a:off x="7073791" y="8655010"/>
            <a:ext cx="4397231"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a:t>Bright and bursty signals</a:t>
            </a:r>
          </a:p>
          <a:p>
            <a:pPr marL="342900" indent="-342900">
              <a:buFont typeface="Arial" panose="020B0604020202020204" pitchFamily="34" charset="0"/>
              <a:buChar char="•"/>
            </a:pPr>
            <a:r>
              <a:rPr lang="en-US" sz="2400" b="1" dirty="0"/>
              <a:t>Timescales (sec </a:t>
            </a:r>
            <a:r>
              <a:rPr lang="en-US" sz="2400" b="1" dirty="0">
                <a:sym typeface="Wingdings" pitchFamily="2" charset="2"/>
              </a:rPr>
              <a:t>mins)</a:t>
            </a:r>
          </a:p>
          <a:p>
            <a:pPr marL="342900" indent="-342900">
              <a:buFont typeface="Arial" panose="020B0604020202020204" pitchFamily="34" charset="0"/>
              <a:buChar char="•"/>
            </a:pPr>
            <a:endParaRPr lang="en-US" sz="2400" b="1" dirty="0"/>
          </a:p>
        </p:txBody>
      </p: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EEA3CE9C-2113-30DF-63D9-77416F73C70E}"/>
                  </a:ext>
                </a:extLst>
              </p:cNvPr>
              <p:cNvSpPr txBox="1"/>
              <p:nvPr/>
            </p:nvSpPr>
            <p:spPr>
              <a:xfrm>
                <a:off x="12682262" y="7446436"/>
                <a:ext cx="5600658" cy="1947328"/>
              </a:xfrm>
              <a:prstGeom prst="rect">
                <a:avLst/>
              </a:prstGeom>
              <a:noFill/>
            </p:spPr>
            <p:txBody>
              <a:bodyPr wrap="square" rtlCol="0">
                <a:spAutoFit/>
              </a:bodyPr>
              <a:lstStyle/>
              <a:p>
                <a:pPr marL="342900" indent="-342900">
                  <a:buFont typeface="Arial" panose="020B0604020202020204" pitchFamily="34" charset="0"/>
                  <a:buChar char="•"/>
                </a:pPr>
                <a:r>
                  <a:rPr lang="en-US" sz="2400" b="1" dirty="0"/>
                  <a:t>High brightness temperatures &gt; </a:t>
                </a:r>
                <a14:m>
                  <m:oMath xmlns:m="http://schemas.openxmlformats.org/officeDocument/2006/math">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𝟏𝟎</m:t>
                        </m:r>
                      </m:e>
                      <m:sup>
                        <m:r>
                          <a:rPr lang="en-US" sz="2400" b="1" i="1" smtClean="0">
                            <a:latin typeface="Cambria Math" panose="02040503050406030204" pitchFamily="18" charset="0"/>
                          </a:rPr>
                          <m:t>𝟏𝟐</m:t>
                        </m:r>
                      </m:sup>
                    </m:sSup>
                    <m:r>
                      <a:rPr lang="en-US" sz="2400" b="1" i="1" smtClean="0">
                        <a:latin typeface="Cambria Math" panose="02040503050406030204" pitchFamily="18" charset="0"/>
                      </a:rPr>
                      <m:t>𝑲</m:t>
                    </m:r>
                  </m:oMath>
                </a14:m>
                <a:endParaRPr lang="en-US" sz="2400" b="1" dirty="0"/>
              </a:p>
              <a:p>
                <a:pPr marL="342900" indent="-342900">
                  <a:buFont typeface="Arial" panose="020B0604020202020204" pitchFamily="34" charset="0"/>
                  <a:buChar char="•"/>
                </a:pPr>
                <a:r>
                  <a:rPr lang="en-US" sz="2400" b="1" dirty="0"/>
                  <a:t>We can probe highly magnetized objects</a:t>
                </a:r>
              </a:p>
              <a:p>
                <a:pPr marL="342900" indent="-342900">
                  <a:buFont typeface="Arial" panose="020B0604020202020204" pitchFamily="34" charset="0"/>
                  <a:buChar char="•"/>
                </a:pPr>
                <a:r>
                  <a:rPr lang="en-US" sz="2400" b="1" dirty="0"/>
                  <a:t>Fast Radio Bursts, Pulsars, Long Period Transients detections !</a:t>
                </a:r>
              </a:p>
            </p:txBody>
          </p:sp>
        </mc:Choice>
        <mc:Fallback>
          <p:sp>
            <p:nvSpPr>
              <p:cNvPr id="53" name="TextBox 52">
                <a:extLst>
                  <a:ext uri="{FF2B5EF4-FFF2-40B4-BE49-F238E27FC236}">
                    <a16:creationId xmlns:a16="http://schemas.microsoft.com/office/drawing/2014/main" id="{EEA3CE9C-2113-30DF-63D9-77416F73C70E}"/>
                  </a:ext>
                </a:extLst>
              </p:cNvPr>
              <p:cNvSpPr txBox="1">
                <a:spLocks noRot="1" noChangeAspect="1" noMove="1" noResize="1" noEditPoints="1" noAdjustHandles="1" noChangeArrowheads="1" noChangeShapeType="1" noTextEdit="1"/>
              </p:cNvSpPr>
              <p:nvPr/>
            </p:nvSpPr>
            <p:spPr>
              <a:xfrm>
                <a:off x="12682262" y="7446436"/>
                <a:ext cx="5600658" cy="1947328"/>
              </a:xfrm>
              <a:prstGeom prst="rect">
                <a:avLst/>
              </a:prstGeom>
              <a:blipFill>
                <a:blip r:embed="rId7"/>
                <a:stretch>
                  <a:fillRect l="-1357" t="-1948" b="-5844"/>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5EA28A8-D8C5-2A96-3EF5-E109D717D69F}"/>
              </a:ext>
            </a:extLst>
          </p:cNvPr>
          <p:cNvSpPr txBox="1"/>
          <p:nvPr/>
        </p:nvSpPr>
        <p:spPr>
          <a:xfrm>
            <a:off x="13250404" y="3640655"/>
            <a:ext cx="2569022" cy="369332"/>
          </a:xfrm>
          <a:prstGeom prst="rect">
            <a:avLst/>
          </a:prstGeom>
          <a:noFill/>
        </p:spPr>
        <p:txBody>
          <a:bodyPr wrap="square">
            <a:spAutoFit/>
          </a:bodyPr>
          <a:lstStyle/>
          <a:p>
            <a:r>
              <a:rPr lang="en-US" i="1" dirty="0">
                <a:solidFill>
                  <a:srgbClr val="999999"/>
                </a:solidFill>
                <a:effectLst/>
              </a:rPr>
              <a:t>Image Credit: Jurik Peter</a:t>
            </a:r>
            <a:endParaRPr lang="en-US" dirty="0"/>
          </a:p>
        </p:txBody>
      </p:sp>
      <p:sp>
        <p:nvSpPr>
          <p:cNvPr id="4" name="Rounded Rectangle 3">
            <a:extLst>
              <a:ext uri="{FF2B5EF4-FFF2-40B4-BE49-F238E27FC236}">
                <a16:creationId xmlns:a16="http://schemas.microsoft.com/office/drawing/2014/main" id="{7CDE71C2-C85E-DCF6-2030-760BE75DBCBC}"/>
              </a:ext>
            </a:extLst>
          </p:cNvPr>
          <p:cNvSpPr/>
          <p:nvPr/>
        </p:nvSpPr>
        <p:spPr>
          <a:xfrm>
            <a:off x="13177657" y="2081349"/>
            <a:ext cx="4609867" cy="1388706"/>
          </a:xfrm>
          <a:prstGeom prst="roundRect">
            <a:avLst/>
          </a:prstGeom>
          <a:blipFill>
            <a:blip r:embed="rId5">
              <a:extLst>
                <a:ext uri="{BEBA8EAE-BF5A-486C-A8C5-ECC9F3942E4B}">
                  <a14:imgProps xmlns:a14="http://schemas.microsoft.com/office/drawing/2010/main">
                    <a14:imgLayer r:embed="rId8">
                      <a14:imgEffect>
                        <a14:brightnessContrast contrast="-20000"/>
                      </a14:imgEffect>
                    </a14:imgLayer>
                  </a14:imgProps>
                </a:ext>
              </a:extLst>
            </a:blip>
            <a:tile tx="0" ty="0" sx="100000" sy="100000" flip="none" algn="tl"/>
          </a:blip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Low frequency band very sensitive to coherent emission</a:t>
            </a:r>
          </a:p>
        </p:txBody>
      </p:sp>
      <p:sp>
        <p:nvSpPr>
          <p:cNvPr id="5" name="Rounded Rectangle 4">
            <a:extLst>
              <a:ext uri="{FF2B5EF4-FFF2-40B4-BE49-F238E27FC236}">
                <a16:creationId xmlns:a16="http://schemas.microsoft.com/office/drawing/2014/main" id="{A038D909-C0EB-1AD8-D6FA-AD5933E6434F}"/>
              </a:ext>
            </a:extLst>
          </p:cNvPr>
          <p:cNvSpPr/>
          <p:nvPr/>
        </p:nvSpPr>
        <p:spPr>
          <a:xfrm>
            <a:off x="7073791" y="2318502"/>
            <a:ext cx="3721360" cy="914400"/>
          </a:xfrm>
          <a:prstGeom prst="roundRect">
            <a:avLst/>
          </a:prstGeom>
          <a:blipFill>
            <a:blip r:embed="rId5">
              <a:extLst>
                <a:ext uri="{BEBA8EAE-BF5A-486C-A8C5-ECC9F3942E4B}">
                  <a14:imgProps xmlns:a14="http://schemas.microsoft.com/office/drawing/2010/main">
                    <a14:imgLayer r:embed="rId9">
                      <a14:imgEffect>
                        <a14:brightnessContrast contrast="-20000"/>
                      </a14:imgEffect>
                    </a14:imgLayer>
                  </a14:imgProps>
                </a:ext>
              </a:extLst>
            </a:blip>
            <a:tile tx="0" ty="0" sx="100000" sy="100000" flip="none" algn="tl"/>
          </a:blip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Characterize the emission</a:t>
            </a:r>
          </a:p>
        </p:txBody>
      </p:sp>
      <p:pic>
        <p:nvPicPr>
          <p:cNvPr id="9" name="Picture 4" descr="Magnetars Identified as Key Heavy Element Factories">
            <a:extLst>
              <a:ext uri="{FF2B5EF4-FFF2-40B4-BE49-F238E27FC236}">
                <a16:creationId xmlns:a16="http://schemas.microsoft.com/office/drawing/2014/main" id="{C69CE2EE-A10B-7C14-D803-2922EAEBFB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0" y="4042799"/>
            <a:ext cx="5076243" cy="3163715"/>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2" descr="LOFAR array configuration - ASTRON Science">
            <a:extLst>
              <a:ext uri="{FF2B5EF4-FFF2-40B4-BE49-F238E27FC236}">
                <a16:creationId xmlns:a16="http://schemas.microsoft.com/office/drawing/2014/main" id="{49521BD8-5918-866F-856A-4E77DCBB4E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357" y="4042799"/>
            <a:ext cx="4744947" cy="3157546"/>
          </a:xfrm>
          <a:prstGeom prst="rect">
            <a:avLst/>
          </a:prstGeom>
          <a:noFill/>
          <a:ln>
            <a:noFill/>
          </a:ln>
          <a:effectLst>
            <a:softEdge rad="0"/>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4AAB54-B9A2-2208-F877-2C1FFB85B74C}"/>
              </a:ext>
            </a:extLst>
          </p:cNvPr>
          <p:cNvSpPr txBox="1"/>
          <p:nvPr/>
        </p:nvSpPr>
        <p:spPr>
          <a:xfrm>
            <a:off x="403917" y="7085350"/>
            <a:ext cx="4345265" cy="1569660"/>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Wide field of view</a:t>
            </a:r>
          </a:p>
          <a:p>
            <a:pPr marL="342900" indent="-342900">
              <a:buFont typeface="Arial" panose="020B0604020202020204" pitchFamily="34" charset="0"/>
              <a:buChar char="•"/>
            </a:pPr>
            <a:r>
              <a:rPr lang="en-US" sz="2400" b="1" dirty="0"/>
              <a:t>Fast imaging correlation</a:t>
            </a:r>
          </a:p>
          <a:p>
            <a:pPr marL="342900" indent="-342900">
              <a:buFont typeface="Arial" panose="020B0604020202020204" pitchFamily="34" charset="0"/>
              <a:buChar char="•"/>
            </a:pPr>
            <a:r>
              <a:rPr lang="en-US" sz="2400" b="1" dirty="0"/>
              <a:t>Handle Ionospheric variability</a:t>
            </a:r>
          </a:p>
        </p:txBody>
      </p:sp>
      <p:sp>
        <p:nvSpPr>
          <p:cNvPr id="12" name="Freeform 7">
            <a:extLst>
              <a:ext uri="{FF2B5EF4-FFF2-40B4-BE49-F238E27FC236}">
                <a16:creationId xmlns:a16="http://schemas.microsoft.com/office/drawing/2014/main" id="{679A41F1-8936-5DCD-DACF-54C463FF2E57}"/>
              </a:ext>
            </a:extLst>
          </p:cNvPr>
          <p:cNvSpPr/>
          <p:nvPr/>
        </p:nvSpPr>
        <p:spPr>
          <a:xfrm>
            <a:off x="6937404" y="3543178"/>
            <a:ext cx="3994135" cy="5111832"/>
          </a:xfrm>
          <a:custGeom>
            <a:avLst/>
            <a:gdLst/>
            <a:ahLst/>
            <a:cxnLst/>
            <a:rect l="l" t="t" r="r" b="b"/>
            <a:pathLst>
              <a:path w="6936741" h="4821544">
                <a:moveTo>
                  <a:pt x="0" y="0"/>
                </a:moveTo>
                <a:lnTo>
                  <a:pt x="6936741" y="0"/>
                </a:lnTo>
                <a:lnTo>
                  <a:pt x="6936741" y="4821543"/>
                </a:lnTo>
                <a:lnTo>
                  <a:pt x="0" y="4821543"/>
                </a:lnTo>
                <a:lnTo>
                  <a:pt x="0" y="0"/>
                </a:lnTo>
                <a:close/>
              </a:path>
            </a:pathLst>
          </a:custGeom>
          <a:blipFill>
            <a:blip r:embed="rId12"/>
            <a:stretch>
              <a:fillRect l="-3249" r="-106657"/>
            </a:stretch>
          </a:blipFill>
        </p:spPr>
        <p:txBody>
          <a:bodyPr/>
          <a:lstStyle/>
          <a:p>
            <a:endParaRPr lang="en-US" dirty="0"/>
          </a:p>
        </p:txBody>
      </p:sp>
      <p:sp>
        <p:nvSpPr>
          <p:cNvPr id="13" name="TextBox 12">
            <a:extLst>
              <a:ext uri="{FF2B5EF4-FFF2-40B4-BE49-F238E27FC236}">
                <a16:creationId xmlns:a16="http://schemas.microsoft.com/office/drawing/2014/main" id="{F485AC1D-D3D7-DB11-C1C6-076ACF4746A0}"/>
              </a:ext>
            </a:extLst>
          </p:cNvPr>
          <p:cNvSpPr txBox="1"/>
          <p:nvPr/>
        </p:nvSpPr>
        <p:spPr>
          <a:xfrm>
            <a:off x="204077" y="3543178"/>
            <a:ext cx="3377323" cy="369332"/>
          </a:xfrm>
          <a:prstGeom prst="rect">
            <a:avLst/>
          </a:prstGeom>
          <a:noFill/>
        </p:spPr>
        <p:txBody>
          <a:bodyPr wrap="square">
            <a:spAutoFit/>
          </a:bodyPr>
          <a:lstStyle/>
          <a:p>
            <a:r>
              <a:rPr lang="en-US" dirty="0">
                <a:solidFill>
                  <a:schemeClr val="bg1">
                    <a:lumMod val="65000"/>
                  </a:schemeClr>
                </a:solidFill>
              </a:rPr>
              <a:t>Image: ASTRON</a:t>
            </a:r>
          </a:p>
        </p:txBody>
      </p:sp>
      <p:cxnSp>
        <p:nvCxnSpPr>
          <p:cNvPr id="31" name="Elbow Connector 30">
            <a:extLst>
              <a:ext uri="{FF2B5EF4-FFF2-40B4-BE49-F238E27FC236}">
                <a16:creationId xmlns:a16="http://schemas.microsoft.com/office/drawing/2014/main" id="{6FF3712C-1F81-CD77-90A8-9DEC85703C58}"/>
              </a:ext>
            </a:extLst>
          </p:cNvPr>
          <p:cNvCxnSpPr>
            <a:cxnSpLocks/>
          </p:cNvCxnSpPr>
          <p:nvPr/>
        </p:nvCxnSpPr>
        <p:spPr>
          <a:xfrm>
            <a:off x="11791929" y="893236"/>
            <a:ext cx="3524271" cy="1171707"/>
          </a:xfrm>
          <a:prstGeom prst="bentConnector3">
            <a:avLst>
              <a:gd name="adj1" fmla="val 10016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56C9AEC-0010-BF4C-3F6D-6294876D0DFF}"/>
              </a:ext>
            </a:extLst>
          </p:cNvPr>
          <p:cNvCxnSpPr>
            <a:stCxn id="2" idx="2"/>
            <a:endCxn id="5" idx="0"/>
          </p:cNvCxnSpPr>
          <p:nvPr/>
        </p:nvCxnSpPr>
        <p:spPr>
          <a:xfrm flipH="1">
            <a:off x="8934471" y="1409700"/>
            <a:ext cx="1" cy="9088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a:extLst>
              <a:ext uri="{FF2B5EF4-FFF2-40B4-BE49-F238E27FC236}">
                <a16:creationId xmlns:a16="http://schemas.microsoft.com/office/drawing/2014/main" id="{BD0CFF66-A58C-69E8-45EE-DA1014218116}"/>
              </a:ext>
            </a:extLst>
          </p:cNvPr>
          <p:cNvCxnSpPr>
            <a:cxnSpLocks/>
          </p:cNvCxnSpPr>
          <p:nvPr/>
        </p:nvCxnSpPr>
        <p:spPr>
          <a:xfrm rot="10800000" flipV="1">
            <a:off x="2064757" y="952500"/>
            <a:ext cx="4069386" cy="1366002"/>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Slide Number Placeholder 36">
            <a:extLst>
              <a:ext uri="{FF2B5EF4-FFF2-40B4-BE49-F238E27FC236}">
                <a16:creationId xmlns:a16="http://schemas.microsoft.com/office/drawing/2014/main" id="{74A0D50A-149F-AC49-102B-F92F0E74DFDD}"/>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978793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965037" y="7450220"/>
            <a:ext cx="3146925" cy="339839"/>
          </a:xfrm>
          <a:prstGeom prst="rect">
            <a:avLst/>
          </a:prstGeom>
        </p:spPr>
        <p:txBody>
          <a:bodyPr lIns="0" tIns="0" rIns="0" bIns="0" rtlCol="0" anchor="t">
            <a:spAutoFit/>
          </a:bodyPr>
          <a:lstStyle/>
          <a:p>
            <a:pPr algn="l">
              <a:lnSpc>
                <a:spcPts val="2821"/>
              </a:lnSpc>
            </a:pPr>
            <a:r>
              <a:rPr lang="en-US" sz="1893" b="1" dirty="0">
                <a:solidFill>
                  <a:srgbClr val="000000"/>
                </a:solidFill>
                <a:latin typeface="Open Sans Bold"/>
                <a:ea typeface="Open Sans Bold"/>
                <a:cs typeface="Open Sans Bold"/>
                <a:sym typeface="Open Sans Bold"/>
              </a:rPr>
              <a:t>Credit: Iris de Ruiter</a:t>
            </a:r>
          </a:p>
        </p:txBody>
      </p:sp>
      <p:sp>
        <p:nvSpPr>
          <p:cNvPr id="6" name="Freeform 7">
            <a:extLst>
              <a:ext uri="{FF2B5EF4-FFF2-40B4-BE49-F238E27FC236}">
                <a16:creationId xmlns:a16="http://schemas.microsoft.com/office/drawing/2014/main" id="{49DB7EB9-060C-6070-B4DA-65D2EBCF160F}"/>
              </a:ext>
            </a:extLst>
          </p:cNvPr>
          <p:cNvSpPr/>
          <p:nvPr/>
        </p:nvSpPr>
        <p:spPr>
          <a:xfrm>
            <a:off x="0" y="1638300"/>
            <a:ext cx="8686800" cy="7010400"/>
          </a:xfrm>
          <a:custGeom>
            <a:avLst/>
            <a:gdLst/>
            <a:ahLst/>
            <a:cxnLst/>
            <a:rect l="l" t="t" r="r" b="b"/>
            <a:pathLst>
              <a:path w="6936741" h="4821544">
                <a:moveTo>
                  <a:pt x="0" y="0"/>
                </a:moveTo>
                <a:lnTo>
                  <a:pt x="6936741" y="0"/>
                </a:lnTo>
                <a:lnTo>
                  <a:pt x="6936741" y="4821543"/>
                </a:lnTo>
                <a:lnTo>
                  <a:pt x="0" y="4821543"/>
                </a:lnTo>
                <a:lnTo>
                  <a:pt x="0" y="0"/>
                </a:lnTo>
                <a:close/>
              </a:path>
            </a:pathLst>
          </a:custGeom>
          <a:blipFill>
            <a:blip r:embed="rId4"/>
            <a:stretch>
              <a:fillRect l="-1647" r="-4808"/>
            </a:stretch>
          </a:blipFill>
        </p:spPr>
        <p:txBody>
          <a:bodyPr/>
          <a:lstStyle/>
          <a:p>
            <a:endParaRPr lang="en-US"/>
          </a:p>
        </p:txBody>
      </p:sp>
      <p:sp>
        <p:nvSpPr>
          <p:cNvPr id="7" name="TextBox 9">
            <a:extLst>
              <a:ext uri="{FF2B5EF4-FFF2-40B4-BE49-F238E27FC236}">
                <a16:creationId xmlns:a16="http://schemas.microsoft.com/office/drawing/2014/main" id="{D775C927-F104-B475-77B8-446C27687D17}"/>
              </a:ext>
            </a:extLst>
          </p:cNvPr>
          <p:cNvSpPr txBox="1"/>
          <p:nvPr/>
        </p:nvSpPr>
        <p:spPr>
          <a:xfrm>
            <a:off x="325015" y="8496300"/>
            <a:ext cx="5486401" cy="444352"/>
          </a:xfrm>
          <a:prstGeom prst="rect">
            <a:avLst/>
          </a:prstGeom>
        </p:spPr>
        <p:txBody>
          <a:bodyPr wrap="square" lIns="0" tIns="0" rIns="0" bIns="0" rtlCol="0" anchor="t">
            <a:spAutoFit/>
          </a:bodyPr>
          <a:lstStyle/>
          <a:p>
            <a:pPr algn="l">
              <a:lnSpc>
                <a:spcPts val="4013"/>
              </a:lnSpc>
            </a:pPr>
            <a:r>
              <a:rPr lang="en-US" b="1" dirty="0">
                <a:solidFill>
                  <a:srgbClr val="000000"/>
                </a:solidFill>
                <a:latin typeface="Open Sans Bold"/>
                <a:ea typeface="Open Sans Bold"/>
                <a:cs typeface="Open Sans Bold"/>
                <a:sym typeface="Open Sans Bold"/>
              </a:rPr>
              <a:t>Credit: de Ruiter et al.(2024)</a:t>
            </a:r>
          </a:p>
        </p:txBody>
      </p:sp>
      <p:sp>
        <p:nvSpPr>
          <p:cNvPr id="9" name="TextBox 8">
            <a:extLst>
              <a:ext uri="{FF2B5EF4-FFF2-40B4-BE49-F238E27FC236}">
                <a16:creationId xmlns:a16="http://schemas.microsoft.com/office/drawing/2014/main" id="{A67F9BE5-79DF-E777-307F-F420E0F6BE67}"/>
              </a:ext>
            </a:extLst>
          </p:cNvPr>
          <p:cNvSpPr txBox="1"/>
          <p:nvPr/>
        </p:nvSpPr>
        <p:spPr>
          <a:xfrm>
            <a:off x="685800" y="321978"/>
            <a:ext cx="7010400" cy="1316322"/>
          </a:xfrm>
          <a:prstGeom prst="rect">
            <a:avLst/>
          </a:prstGeom>
          <a:noFill/>
        </p:spPr>
        <p:txBody>
          <a:bodyPr wrap="square">
            <a:spAutoFit/>
          </a:bodyPr>
          <a:lstStyle/>
          <a:p>
            <a:pPr marL="0" lvl="0" indent="0" algn="ctr">
              <a:lnSpc>
                <a:spcPts val="5081"/>
              </a:lnSpc>
            </a:pPr>
            <a:r>
              <a:rPr lang="en-US" sz="2400" b="1" u="sng" dirty="0">
                <a:solidFill>
                  <a:schemeClr val="accent1"/>
                </a:solidFill>
                <a:latin typeface="Open Sans Bold"/>
                <a:ea typeface="Open Sans Bold"/>
                <a:cs typeface="Open Sans Bold"/>
                <a:sym typeface="Open Sans Bold"/>
              </a:rPr>
              <a:t>Snapshot image and deep image of the first detection</a:t>
            </a:r>
          </a:p>
        </p:txBody>
      </p:sp>
      <p:sp>
        <p:nvSpPr>
          <p:cNvPr id="10" name="TextBox 9">
            <a:extLst>
              <a:ext uri="{FF2B5EF4-FFF2-40B4-BE49-F238E27FC236}">
                <a16:creationId xmlns:a16="http://schemas.microsoft.com/office/drawing/2014/main" id="{9BB6D6DB-3D45-BC5B-271F-B6CA32DE1EB6}"/>
              </a:ext>
            </a:extLst>
          </p:cNvPr>
          <p:cNvSpPr txBox="1"/>
          <p:nvPr/>
        </p:nvSpPr>
        <p:spPr>
          <a:xfrm>
            <a:off x="9942544" y="317842"/>
            <a:ext cx="7010400" cy="662297"/>
          </a:xfrm>
          <a:prstGeom prst="rect">
            <a:avLst/>
          </a:prstGeom>
          <a:noFill/>
        </p:spPr>
        <p:txBody>
          <a:bodyPr wrap="square">
            <a:spAutoFit/>
          </a:bodyPr>
          <a:lstStyle/>
          <a:p>
            <a:pPr marL="0" lvl="0" indent="0" algn="ctr">
              <a:lnSpc>
                <a:spcPts val="5081"/>
              </a:lnSpc>
            </a:pPr>
            <a:r>
              <a:rPr lang="en-US" sz="2400" b="1" u="sng" dirty="0">
                <a:solidFill>
                  <a:schemeClr val="accent1"/>
                </a:solidFill>
                <a:latin typeface="Open Sans Bold"/>
                <a:ea typeface="Open Sans Bold"/>
                <a:cs typeface="Open Sans Bold"/>
                <a:sym typeface="Open Sans Bold"/>
              </a:rPr>
              <a:t>GIF of the 8-sec snapshot images</a:t>
            </a:r>
          </a:p>
        </p:txBody>
      </p:sp>
      <p:sp>
        <p:nvSpPr>
          <p:cNvPr id="13" name="Oval 12">
            <a:extLst>
              <a:ext uri="{FF2B5EF4-FFF2-40B4-BE49-F238E27FC236}">
                <a16:creationId xmlns:a16="http://schemas.microsoft.com/office/drawing/2014/main" id="{52602AB0-6EBC-AA76-08E4-F2CBE29E41D2}"/>
              </a:ext>
            </a:extLst>
          </p:cNvPr>
          <p:cNvSpPr/>
          <p:nvPr/>
        </p:nvSpPr>
        <p:spPr>
          <a:xfrm>
            <a:off x="13447745" y="4152900"/>
            <a:ext cx="762000" cy="838200"/>
          </a:xfrm>
          <a:prstGeom prst="ellipse">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hlinkClick r:id="" action="ppaction://media"/>
            <a:extLst>
              <a:ext uri="{FF2B5EF4-FFF2-40B4-BE49-F238E27FC236}">
                <a16:creationId xmlns:a16="http://schemas.microsoft.com/office/drawing/2014/main" id="{9C0D892F-B310-5BBA-675F-6B2A1A7489B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7951" t="15730" r="5630" b="44352"/>
          <a:stretch>
            <a:fillRect/>
          </a:stretch>
        </p:blipFill>
        <p:spPr>
          <a:xfrm>
            <a:off x="8994345" y="1943100"/>
            <a:ext cx="8906799" cy="5301666"/>
          </a:xfrm>
          <a:prstGeom prst="rect">
            <a:avLst/>
          </a:prstGeom>
        </p:spPr>
      </p:pic>
      <p:sp>
        <p:nvSpPr>
          <p:cNvPr id="15" name="Oval 14">
            <a:extLst>
              <a:ext uri="{FF2B5EF4-FFF2-40B4-BE49-F238E27FC236}">
                <a16:creationId xmlns:a16="http://schemas.microsoft.com/office/drawing/2014/main" id="{8EEE6E09-FCA2-4990-CF7F-D70436A5FA7B}"/>
              </a:ext>
            </a:extLst>
          </p:cNvPr>
          <p:cNvSpPr/>
          <p:nvPr/>
        </p:nvSpPr>
        <p:spPr>
          <a:xfrm>
            <a:off x="12039600" y="4991100"/>
            <a:ext cx="914400" cy="1097280"/>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A6FF76F3-BD7B-49F9-9805-09608B3CF354}"/>
              </a:ext>
            </a:extLst>
          </p:cNvPr>
          <p:cNvSpPr>
            <a:spLocks noGrp="1"/>
          </p:cNvSpPr>
          <p:nvPr>
            <p:ph type="sldNum" sz="quarter" idx="12"/>
          </p:nvPr>
        </p:nvSpPr>
        <p:spPr/>
        <p:txBody>
          <a:bodyPr/>
          <a:lstStyle/>
          <a:p>
            <a:fld id="{B6F15528-21DE-4FAA-801E-634DDDAF4B2B}" type="slidenum">
              <a:rPr lang="en-US" smtClean="0"/>
              <a:pPr/>
              <a:t>40</a:t>
            </a:fld>
            <a:endParaRPr lang="en-US" dirty="0"/>
          </a:p>
        </p:txBody>
      </p:sp>
    </p:spTree>
  </p:cSld>
  <p:clrMapOvr>
    <a:masterClrMapping/>
  </p:clrMapOvr>
  <p:timing>
    <p:tnLst>
      <p:par>
        <p:cTn id="1" dur="indefinite" restart="never" nodeType="tmRoot">
          <p:childTnLst>
            <p:video>
              <p:cMediaNode vol="0">
                <p:cTn id="2" fill="hold" display="0">
                  <p:stCondLst>
                    <p:cond delay="indefinite"/>
                  </p:stCondLst>
                </p:cTn>
                <p:tgtEl>
                  <p:spTgt spid="1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48279C4-8058-F8B0-0AD5-941A63DA3C40}"/>
              </a:ext>
            </a:extLst>
          </p:cNvPr>
          <p:cNvSpPr/>
          <p:nvPr/>
        </p:nvSpPr>
        <p:spPr>
          <a:xfrm>
            <a:off x="2819400" y="403109"/>
            <a:ext cx="5181513" cy="914400"/>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ysClr val="windowText" lastClr="000000"/>
                </a:solidFill>
              </a:rPr>
              <a:t>Long Period transients</a:t>
            </a:r>
          </a:p>
        </p:txBody>
      </p:sp>
      <p:sp>
        <p:nvSpPr>
          <p:cNvPr id="56" name="TextBox 55">
            <a:extLst>
              <a:ext uri="{FF2B5EF4-FFF2-40B4-BE49-F238E27FC236}">
                <a16:creationId xmlns:a16="http://schemas.microsoft.com/office/drawing/2014/main" id="{393F9265-CBF1-F2A0-87D4-AB8DC22EF9FC}"/>
              </a:ext>
            </a:extLst>
          </p:cNvPr>
          <p:cNvSpPr txBox="1"/>
          <p:nvPr/>
        </p:nvSpPr>
        <p:spPr>
          <a:xfrm>
            <a:off x="4492948" y="9856984"/>
            <a:ext cx="14483614" cy="646331"/>
          </a:xfrm>
          <a:prstGeom prst="rect">
            <a:avLst/>
          </a:prstGeom>
          <a:noFill/>
        </p:spPr>
        <p:txBody>
          <a:bodyPr wrap="square" rtlCol="0">
            <a:spAutoFit/>
          </a:bodyPr>
          <a:lstStyle/>
          <a:p>
            <a:r>
              <a:rPr lang="en-US" dirty="0"/>
              <a:t>You can visit this very nice website created by Sam McSweeney for LPTs: </a:t>
            </a:r>
            <a:r>
              <a:rPr lang="en-US" u="sng" dirty="0">
                <a:solidFill>
                  <a:srgbClr val="000000"/>
                </a:solidFill>
                <a:latin typeface="Arimo"/>
                <a:ea typeface="Arimo"/>
                <a:cs typeface="Arimo"/>
                <a:sym typeface="Arimo"/>
                <a:hlinkClick r:id="rId4" tooltip="https://lpt.mwa-image-plane.cloud.edu.au/published/galactic_view"/>
              </a:rPr>
              <a:t>https://lpt.mwa-image-plane.cloud.edu.au/published/galactic_view</a:t>
            </a:r>
          </a:p>
          <a:p>
            <a:r>
              <a:rPr lang="en-US" dirty="0"/>
              <a:t> </a:t>
            </a:r>
          </a:p>
        </p:txBody>
      </p:sp>
      <p:sp>
        <p:nvSpPr>
          <p:cNvPr id="1034" name="TextBox 1033">
            <a:extLst>
              <a:ext uri="{FF2B5EF4-FFF2-40B4-BE49-F238E27FC236}">
                <a16:creationId xmlns:a16="http://schemas.microsoft.com/office/drawing/2014/main" id="{954004B8-93CC-541D-F558-7B81B55D9A64}"/>
              </a:ext>
            </a:extLst>
          </p:cNvPr>
          <p:cNvSpPr txBox="1"/>
          <p:nvPr/>
        </p:nvSpPr>
        <p:spPr>
          <a:xfrm>
            <a:off x="14549835" y="3701656"/>
            <a:ext cx="3020610" cy="307777"/>
          </a:xfrm>
          <a:prstGeom prst="rect">
            <a:avLst/>
          </a:prstGeom>
          <a:noFill/>
        </p:spPr>
        <p:txBody>
          <a:bodyPr wrap="square">
            <a:spAutoFit/>
          </a:bodyPr>
          <a:lstStyle/>
          <a:p>
            <a:r>
              <a:rPr lang="en-US" sz="1400" dirty="0">
                <a:solidFill>
                  <a:schemeClr val="bg1">
                    <a:lumMod val="65000"/>
                  </a:schemeClr>
                </a:solidFill>
              </a:rPr>
              <a:t>Image credit: Daniëlle Futselaar</a:t>
            </a:r>
          </a:p>
        </p:txBody>
      </p:sp>
      <p:sp>
        <p:nvSpPr>
          <p:cNvPr id="1035" name="TextBox 1034">
            <a:extLst>
              <a:ext uri="{FF2B5EF4-FFF2-40B4-BE49-F238E27FC236}">
                <a16:creationId xmlns:a16="http://schemas.microsoft.com/office/drawing/2014/main" id="{6105D848-CBA0-FA65-A02F-380E9B85A8EF}"/>
              </a:ext>
            </a:extLst>
          </p:cNvPr>
          <p:cNvSpPr txBox="1"/>
          <p:nvPr/>
        </p:nvSpPr>
        <p:spPr>
          <a:xfrm>
            <a:off x="14575235" y="8357482"/>
            <a:ext cx="2438156" cy="307777"/>
          </a:xfrm>
          <a:prstGeom prst="rect">
            <a:avLst/>
          </a:prstGeom>
          <a:noFill/>
        </p:spPr>
        <p:txBody>
          <a:bodyPr wrap="square">
            <a:spAutoFit/>
          </a:bodyPr>
          <a:lstStyle/>
          <a:p>
            <a:r>
              <a:rPr lang="en-US" sz="1400" i="1" dirty="0">
                <a:solidFill>
                  <a:srgbClr val="999999"/>
                </a:solidFill>
                <a:effectLst/>
              </a:rPr>
              <a:t>Image Credit: Jurik Peter</a:t>
            </a:r>
            <a:endParaRPr lang="en-US" sz="1400" dirty="0"/>
          </a:p>
        </p:txBody>
      </p:sp>
      <p:sp>
        <p:nvSpPr>
          <p:cNvPr id="1036" name="TextBox 1035">
            <a:extLst>
              <a:ext uri="{FF2B5EF4-FFF2-40B4-BE49-F238E27FC236}">
                <a16:creationId xmlns:a16="http://schemas.microsoft.com/office/drawing/2014/main" id="{90FD4554-61EE-D02B-4334-5710AAD8413A}"/>
              </a:ext>
            </a:extLst>
          </p:cNvPr>
          <p:cNvSpPr txBox="1"/>
          <p:nvPr/>
        </p:nvSpPr>
        <p:spPr>
          <a:xfrm>
            <a:off x="14575235" y="6202461"/>
            <a:ext cx="2023203" cy="307777"/>
          </a:xfrm>
          <a:prstGeom prst="rect">
            <a:avLst/>
          </a:prstGeom>
          <a:noFill/>
        </p:spPr>
        <p:txBody>
          <a:bodyPr wrap="square">
            <a:spAutoFit/>
          </a:bodyPr>
          <a:lstStyle/>
          <a:p>
            <a:r>
              <a:rPr lang="en-US" sz="1400" dirty="0">
                <a:solidFill>
                  <a:schemeClr val="bg1">
                    <a:lumMod val="65000"/>
                  </a:schemeClr>
                </a:solidFill>
              </a:rPr>
              <a:t>Image credit: NRAO</a:t>
            </a:r>
          </a:p>
        </p:txBody>
      </p:sp>
      <p:sp>
        <p:nvSpPr>
          <p:cNvPr id="20" name="Rounded Rectangle 19">
            <a:extLst>
              <a:ext uri="{FF2B5EF4-FFF2-40B4-BE49-F238E27FC236}">
                <a16:creationId xmlns:a16="http://schemas.microsoft.com/office/drawing/2014/main" id="{321F2E55-7ED2-57C8-7B35-8FD242A242D2}"/>
              </a:ext>
            </a:extLst>
          </p:cNvPr>
          <p:cNvSpPr/>
          <p:nvPr/>
        </p:nvSpPr>
        <p:spPr>
          <a:xfrm>
            <a:off x="8840184" y="403490"/>
            <a:ext cx="5181513" cy="914400"/>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Progenitor</a:t>
            </a:r>
            <a:endParaRPr lang="en-US" sz="2800" dirty="0">
              <a:solidFill>
                <a:sysClr val="windowText" lastClr="000000"/>
              </a:solidFill>
            </a:endParaRPr>
          </a:p>
        </p:txBody>
      </p:sp>
      <p:graphicFrame>
        <p:nvGraphicFramePr>
          <p:cNvPr id="27" name="Table 26">
            <a:extLst>
              <a:ext uri="{FF2B5EF4-FFF2-40B4-BE49-F238E27FC236}">
                <a16:creationId xmlns:a16="http://schemas.microsoft.com/office/drawing/2014/main" id="{1569FFA2-8E1F-6145-9B0D-68542EB0DCAF}"/>
              </a:ext>
            </a:extLst>
          </p:cNvPr>
          <p:cNvGraphicFramePr>
            <a:graphicFrameLocks noGrp="1"/>
          </p:cNvGraphicFramePr>
          <p:nvPr>
            <p:extLst>
              <p:ext uri="{D42A27DB-BD31-4B8C-83A1-F6EECF244321}">
                <p14:modId xmlns:p14="http://schemas.microsoft.com/office/powerpoint/2010/main" val="1854574314"/>
              </p:ext>
            </p:extLst>
          </p:nvPr>
        </p:nvGraphicFramePr>
        <p:xfrm>
          <a:off x="2438400" y="1456171"/>
          <a:ext cx="12128368" cy="8390771"/>
        </p:xfrm>
        <a:graphic>
          <a:graphicData uri="http://schemas.openxmlformats.org/drawingml/2006/table">
            <a:tbl>
              <a:tblPr firstRow="1" bandRow="1">
                <a:tableStyleId>{5C22544A-7EE6-4342-B048-85BDC9FD1C3A}</a:tableStyleId>
              </a:tblPr>
              <a:tblGrid>
                <a:gridCol w="6064184">
                  <a:extLst>
                    <a:ext uri="{9D8B030D-6E8A-4147-A177-3AD203B41FA5}">
                      <a16:colId xmlns:a16="http://schemas.microsoft.com/office/drawing/2014/main" val="146542791"/>
                    </a:ext>
                  </a:extLst>
                </a:gridCol>
                <a:gridCol w="6064184">
                  <a:extLst>
                    <a:ext uri="{9D8B030D-6E8A-4147-A177-3AD203B41FA5}">
                      <a16:colId xmlns:a16="http://schemas.microsoft.com/office/drawing/2014/main" val="1572193190"/>
                    </a:ext>
                  </a:extLst>
                </a:gridCol>
              </a:tblGrid>
              <a:tr h="2513136">
                <a:tc>
                  <a:txBody>
                    <a:bodyPr/>
                    <a:lstStyle/>
                    <a:p>
                      <a:pPr algn="ctr"/>
                      <a:r>
                        <a:rPr lang="en-US" sz="1800" b="1" u="sng" dirty="0"/>
                        <a:t>2</a:t>
                      </a:r>
                      <a:r>
                        <a:rPr lang="en-US" sz="1800" b="1" dirty="0"/>
                        <a:t> confirm WD+MD and  a new one possible ?</a:t>
                      </a:r>
                    </a:p>
                    <a:p>
                      <a:pPr algn="ctr"/>
                      <a:r>
                        <a:rPr lang="en-US" sz="1800" b="1" dirty="0"/>
                        <a:t>2 possible WD pulsars also detected !</a:t>
                      </a:r>
                      <a:endParaRPr lang="en-US" dirty="0"/>
                    </a:p>
                  </a:txBody>
                  <a:tcPr anchor="ctr">
                    <a:solidFill>
                      <a:schemeClr val="accent1"/>
                    </a:solidFill>
                  </a:tcPr>
                </a:tc>
                <a:tc>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txBody>
                  <a:tcPr anchor="ctr">
                    <a:solidFill>
                      <a:schemeClr val="accent1"/>
                    </a:solidFill>
                  </a:tcPr>
                </a:tc>
                <a:extLst>
                  <a:ext uri="{0D108BD9-81ED-4DB2-BD59-A6C34878D82A}">
                    <a16:rowId xmlns:a16="http://schemas.microsoft.com/office/drawing/2014/main" val="2544557041"/>
                  </a:ext>
                </a:extLst>
              </a:tr>
              <a:tr h="2513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dirty="0"/>
                        <a:t>1</a:t>
                      </a:r>
                      <a:r>
                        <a:rPr lang="en-US" sz="1800" b="1" dirty="0"/>
                        <a:t> Galactic transient found by (Hyman et al. (2005)</a:t>
                      </a:r>
                    </a:p>
                    <a:p>
                      <a:endParaRPr lang="en-US" dirty="0"/>
                    </a:p>
                  </a:txBody>
                  <a:tcPr anchor="ct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nchor="ctr"/>
                </a:tc>
                <a:extLst>
                  <a:ext uri="{0D108BD9-81ED-4DB2-BD59-A6C34878D82A}">
                    <a16:rowId xmlns:a16="http://schemas.microsoft.com/office/drawing/2014/main" val="45809150"/>
                  </a:ext>
                </a:extLst>
              </a:tr>
              <a:tr h="1974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dirty="0"/>
                        <a:t>2</a:t>
                      </a:r>
                      <a:r>
                        <a:rPr lang="en-US" sz="1800" b="1" dirty="0"/>
                        <a:t> confirm NS and </a:t>
                      </a:r>
                      <a:r>
                        <a:rPr lang="en-US" sz="1800" b="1" u="sng" dirty="0"/>
                        <a:t>3</a:t>
                      </a:r>
                      <a:r>
                        <a:rPr lang="en-US" sz="1800" b="1" dirty="0"/>
                        <a:t> possible magnetars origins ??</a:t>
                      </a:r>
                    </a:p>
                    <a:p>
                      <a:pPr algn="ctr"/>
                      <a:endParaRPr lang="en-US" dirty="0"/>
                    </a:p>
                  </a:txBody>
                  <a:tcPr anchor="ctr"/>
                </a:tc>
                <a:tc>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txBody>
                  <a:tcPr anchor="ctr"/>
                </a:tc>
                <a:extLst>
                  <a:ext uri="{0D108BD9-81ED-4DB2-BD59-A6C34878D82A}">
                    <a16:rowId xmlns:a16="http://schemas.microsoft.com/office/drawing/2014/main" val="2547431089"/>
                  </a:ext>
                </a:extLst>
              </a:tr>
              <a:tr h="125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Unknown or unidentified</a:t>
                      </a:r>
                    </a:p>
                  </a:txBody>
                  <a:tcPr anchor="ctr"/>
                </a:tc>
                <a:tc>
                  <a:txBody>
                    <a:bodyPr/>
                    <a:lstStyle/>
                    <a:p>
                      <a:pPr algn="ctr"/>
                      <a:r>
                        <a:rPr lang="en-US" dirty="0"/>
                        <a:t>??</a:t>
                      </a:r>
                    </a:p>
                  </a:txBody>
                  <a:tcPr anchor="ctr"/>
                </a:tc>
                <a:extLst>
                  <a:ext uri="{0D108BD9-81ED-4DB2-BD59-A6C34878D82A}">
                    <a16:rowId xmlns:a16="http://schemas.microsoft.com/office/drawing/2014/main" val="2923616913"/>
                  </a:ext>
                </a:extLst>
              </a:tr>
            </a:tbl>
          </a:graphicData>
        </a:graphic>
      </p:graphicFrame>
      <p:pic>
        <p:nvPicPr>
          <p:cNvPr id="28" name="Picture 27" descr="A sun and planets in space&#10;&#10;AI-generated content may be incorrect.">
            <a:extLst>
              <a:ext uri="{FF2B5EF4-FFF2-40B4-BE49-F238E27FC236}">
                <a16:creationId xmlns:a16="http://schemas.microsoft.com/office/drawing/2014/main" id="{6542E422-08F8-F0FA-BBF2-6FEBF28A2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7522" y="1657949"/>
            <a:ext cx="3906838" cy="2197596"/>
          </a:xfrm>
          <a:prstGeom prst="roundRect">
            <a:avLst/>
          </a:prstGeom>
        </p:spPr>
      </p:pic>
      <p:pic>
        <p:nvPicPr>
          <p:cNvPr id="29" name="Picture 2" descr="10 A modern image of the radio intensity at 888 MHz from the Galactic... |  Download Scientific Diagram">
            <a:extLst>
              <a:ext uri="{FF2B5EF4-FFF2-40B4-BE49-F238E27FC236}">
                <a16:creationId xmlns:a16="http://schemas.microsoft.com/office/drawing/2014/main" id="{F4F94119-4495-CDF4-6CCE-F59D3C7AE1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280890" y="3941135"/>
            <a:ext cx="2300103" cy="2707450"/>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4" descr="Magnetars Identified as Key Heavy Element Factories">
            <a:extLst>
              <a:ext uri="{FF2B5EF4-FFF2-40B4-BE49-F238E27FC236}">
                <a16:creationId xmlns:a16="http://schemas.microsoft.com/office/drawing/2014/main" id="{1396DA7A-53A8-DF7D-5B20-4E67A90B43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3247" y="6721475"/>
            <a:ext cx="3395388" cy="1789896"/>
          </a:xfrm>
          <a:prstGeom prst="round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8BDD59F-DEBE-4240-A349-B87E348048FB}"/>
              </a:ext>
            </a:extLst>
          </p:cNvPr>
          <p:cNvSpPr>
            <a:spLocks noGrp="1"/>
          </p:cNvSpPr>
          <p:nvPr>
            <p:ph type="sldNum" sz="quarter" idx="12"/>
          </p:nvPr>
        </p:nvSpPr>
        <p:spPr/>
        <p:txBody>
          <a:bodyPr/>
          <a:lstStyle/>
          <a:p>
            <a:fld id="{B6F15528-21DE-4FAA-801E-634DDDAF4B2B}"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A8D17-46BB-9B32-EC55-56A225390AE5}"/>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CED4A9FC-4E28-D54B-2267-AF6904CFD02E}"/>
              </a:ext>
            </a:extLst>
          </p:cNvPr>
          <p:cNvSpPr/>
          <p:nvPr/>
        </p:nvSpPr>
        <p:spPr>
          <a:xfrm>
            <a:off x="2819400" y="403109"/>
            <a:ext cx="5181513" cy="914400"/>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ysClr val="windowText" lastClr="000000"/>
                </a:solidFill>
              </a:rPr>
              <a:t>Long Period transients</a:t>
            </a:r>
          </a:p>
        </p:txBody>
      </p:sp>
      <p:sp>
        <p:nvSpPr>
          <p:cNvPr id="56" name="TextBox 55">
            <a:extLst>
              <a:ext uri="{FF2B5EF4-FFF2-40B4-BE49-F238E27FC236}">
                <a16:creationId xmlns:a16="http://schemas.microsoft.com/office/drawing/2014/main" id="{BE6E4378-9070-22C1-F1FF-70FBAD20A1D4}"/>
              </a:ext>
            </a:extLst>
          </p:cNvPr>
          <p:cNvSpPr txBox="1"/>
          <p:nvPr/>
        </p:nvSpPr>
        <p:spPr>
          <a:xfrm>
            <a:off x="4492948" y="9856984"/>
            <a:ext cx="14483614" cy="646331"/>
          </a:xfrm>
          <a:prstGeom prst="rect">
            <a:avLst/>
          </a:prstGeom>
          <a:noFill/>
        </p:spPr>
        <p:txBody>
          <a:bodyPr wrap="square" rtlCol="0">
            <a:spAutoFit/>
          </a:bodyPr>
          <a:lstStyle/>
          <a:p>
            <a:r>
              <a:rPr lang="en-US" dirty="0"/>
              <a:t>You can visit this very nice website created by Sam McSweeney for LPTs: </a:t>
            </a:r>
            <a:r>
              <a:rPr lang="en-US" u="sng" dirty="0">
                <a:solidFill>
                  <a:srgbClr val="000000"/>
                </a:solidFill>
                <a:latin typeface="Arimo"/>
                <a:ea typeface="Arimo"/>
                <a:cs typeface="Arimo"/>
                <a:sym typeface="Arimo"/>
                <a:hlinkClick r:id="rId4" tooltip="https://lpt.mwa-image-plane.cloud.edu.au/published/galactic_view"/>
              </a:rPr>
              <a:t>https://lpt.mwa-image-plane.cloud.edu.au/published/galactic_view</a:t>
            </a:r>
          </a:p>
          <a:p>
            <a:r>
              <a:rPr lang="en-US" dirty="0"/>
              <a:t> </a:t>
            </a:r>
          </a:p>
        </p:txBody>
      </p:sp>
      <p:sp>
        <p:nvSpPr>
          <p:cNvPr id="1034" name="TextBox 1033">
            <a:extLst>
              <a:ext uri="{FF2B5EF4-FFF2-40B4-BE49-F238E27FC236}">
                <a16:creationId xmlns:a16="http://schemas.microsoft.com/office/drawing/2014/main" id="{86CABCA6-9E47-7A90-EEB2-B1DCD7C44F5C}"/>
              </a:ext>
            </a:extLst>
          </p:cNvPr>
          <p:cNvSpPr txBox="1"/>
          <p:nvPr/>
        </p:nvSpPr>
        <p:spPr>
          <a:xfrm>
            <a:off x="14549835" y="3701656"/>
            <a:ext cx="3020610" cy="307777"/>
          </a:xfrm>
          <a:prstGeom prst="rect">
            <a:avLst/>
          </a:prstGeom>
          <a:noFill/>
        </p:spPr>
        <p:txBody>
          <a:bodyPr wrap="square">
            <a:spAutoFit/>
          </a:bodyPr>
          <a:lstStyle/>
          <a:p>
            <a:r>
              <a:rPr lang="en-US" sz="1400" dirty="0">
                <a:solidFill>
                  <a:schemeClr val="bg1">
                    <a:lumMod val="65000"/>
                  </a:schemeClr>
                </a:solidFill>
              </a:rPr>
              <a:t>Image credit: Daniëlle Futselaar</a:t>
            </a:r>
          </a:p>
        </p:txBody>
      </p:sp>
      <p:sp>
        <p:nvSpPr>
          <p:cNvPr id="1035" name="TextBox 1034">
            <a:extLst>
              <a:ext uri="{FF2B5EF4-FFF2-40B4-BE49-F238E27FC236}">
                <a16:creationId xmlns:a16="http://schemas.microsoft.com/office/drawing/2014/main" id="{5D0F69DB-8639-724F-D83A-C6AD41674B47}"/>
              </a:ext>
            </a:extLst>
          </p:cNvPr>
          <p:cNvSpPr txBox="1"/>
          <p:nvPr/>
        </p:nvSpPr>
        <p:spPr>
          <a:xfrm>
            <a:off x="14575235" y="8357482"/>
            <a:ext cx="2438156" cy="307777"/>
          </a:xfrm>
          <a:prstGeom prst="rect">
            <a:avLst/>
          </a:prstGeom>
          <a:noFill/>
        </p:spPr>
        <p:txBody>
          <a:bodyPr wrap="square">
            <a:spAutoFit/>
          </a:bodyPr>
          <a:lstStyle/>
          <a:p>
            <a:r>
              <a:rPr lang="en-US" sz="1400" i="1" dirty="0">
                <a:solidFill>
                  <a:srgbClr val="999999"/>
                </a:solidFill>
                <a:effectLst/>
              </a:rPr>
              <a:t>Image Credit: Jurik Peter</a:t>
            </a:r>
            <a:endParaRPr lang="en-US" sz="1400" dirty="0"/>
          </a:p>
        </p:txBody>
      </p:sp>
      <p:sp>
        <p:nvSpPr>
          <p:cNvPr id="1036" name="TextBox 1035">
            <a:extLst>
              <a:ext uri="{FF2B5EF4-FFF2-40B4-BE49-F238E27FC236}">
                <a16:creationId xmlns:a16="http://schemas.microsoft.com/office/drawing/2014/main" id="{ED240650-2898-A105-CA2D-F090D010C816}"/>
              </a:ext>
            </a:extLst>
          </p:cNvPr>
          <p:cNvSpPr txBox="1"/>
          <p:nvPr/>
        </p:nvSpPr>
        <p:spPr>
          <a:xfrm>
            <a:off x="14575235" y="6202461"/>
            <a:ext cx="2023203" cy="307777"/>
          </a:xfrm>
          <a:prstGeom prst="rect">
            <a:avLst/>
          </a:prstGeom>
          <a:noFill/>
        </p:spPr>
        <p:txBody>
          <a:bodyPr wrap="square">
            <a:spAutoFit/>
          </a:bodyPr>
          <a:lstStyle/>
          <a:p>
            <a:r>
              <a:rPr lang="en-US" sz="1400" dirty="0">
                <a:solidFill>
                  <a:schemeClr val="bg1">
                    <a:lumMod val="65000"/>
                  </a:schemeClr>
                </a:solidFill>
              </a:rPr>
              <a:t>Image credit: NRAO</a:t>
            </a:r>
          </a:p>
        </p:txBody>
      </p:sp>
      <p:sp>
        <p:nvSpPr>
          <p:cNvPr id="20" name="Rounded Rectangle 19">
            <a:extLst>
              <a:ext uri="{FF2B5EF4-FFF2-40B4-BE49-F238E27FC236}">
                <a16:creationId xmlns:a16="http://schemas.microsoft.com/office/drawing/2014/main" id="{7ABDA35A-88AD-1CFC-0C0F-4E2EB409F2D3}"/>
              </a:ext>
            </a:extLst>
          </p:cNvPr>
          <p:cNvSpPr/>
          <p:nvPr/>
        </p:nvSpPr>
        <p:spPr>
          <a:xfrm>
            <a:off x="8840184" y="403490"/>
            <a:ext cx="5181513" cy="914400"/>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Progenitor</a:t>
            </a:r>
            <a:endParaRPr lang="en-US" sz="2800" dirty="0">
              <a:solidFill>
                <a:sysClr val="windowText" lastClr="000000"/>
              </a:solidFill>
            </a:endParaRPr>
          </a:p>
        </p:txBody>
      </p:sp>
      <p:graphicFrame>
        <p:nvGraphicFramePr>
          <p:cNvPr id="27" name="Table 26">
            <a:extLst>
              <a:ext uri="{FF2B5EF4-FFF2-40B4-BE49-F238E27FC236}">
                <a16:creationId xmlns:a16="http://schemas.microsoft.com/office/drawing/2014/main" id="{604F0020-C428-DB50-E94D-AD770BD0CE1B}"/>
              </a:ext>
            </a:extLst>
          </p:cNvPr>
          <p:cNvGraphicFramePr>
            <a:graphicFrameLocks noGrp="1"/>
          </p:cNvGraphicFramePr>
          <p:nvPr/>
        </p:nvGraphicFramePr>
        <p:xfrm>
          <a:off x="2438400" y="1456171"/>
          <a:ext cx="12128368" cy="8390771"/>
        </p:xfrm>
        <a:graphic>
          <a:graphicData uri="http://schemas.openxmlformats.org/drawingml/2006/table">
            <a:tbl>
              <a:tblPr firstRow="1" bandRow="1">
                <a:tableStyleId>{5C22544A-7EE6-4342-B048-85BDC9FD1C3A}</a:tableStyleId>
              </a:tblPr>
              <a:tblGrid>
                <a:gridCol w="6064184">
                  <a:extLst>
                    <a:ext uri="{9D8B030D-6E8A-4147-A177-3AD203B41FA5}">
                      <a16:colId xmlns:a16="http://schemas.microsoft.com/office/drawing/2014/main" val="146542791"/>
                    </a:ext>
                  </a:extLst>
                </a:gridCol>
                <a:gridCol w="6064184">
                  <a:extLst>
                    <a:ext uri="{9D8B030D-6E8A-4147-A177-3AD203B41FA5}">
                      <a16:colId xmlns:a16="http://schemas.microsoft.com/office/drawing/2014/main" val="1572193190"/>
                    </a:ext>
                  </a:extLst>
                </a:gridCol>
              </a:tblGrid>
              <a:tr h="2513136">
                <a:tc>
                  <a:txBody>
                    <a:bodyPr/>
                    <a:lstStyle/>
                    <a:p>
                      <a:pPr algn="ctr"/>
                      <a:r>
                        <a:rPr lang="en-US" sz="1800" b="1" u="sng" dirty="0"/>
                        <a:t>2</a:t>
                      </a:r>
                      <a:r>
                        <a:rPr lang="en-US" sz="1800" b="1" dirty="0"/>
                        <a:t> confirm WD+MD and  a new one possible ?</a:t>
                      </a:r>
                    </a:p>
                    <a:p>
                      <a:pPr algn="ctr"/>
                      <a:r>
                        <a:rPr lang="en-US" sz="1800" b="1" dirty="0"/>
                        <a:t>2 possible WD pulsars also detected !</a:t>
                      </a:r>
                      <a:endParaRPr lang="en-US" dirty="0"/>
                    </a:p>
                  </a:txBody>
                  <a:tcPr anchor="ctr">
                    <a:solidFill>
                      <a:schemeClr val="accent2"/>
                    </a:solidFill>
                  </a:tcPr>
                </a:tc>
                <a:tc>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txBody>
                  <a:tcPr anchor="ctr">
                    <a:solidFill>
                      <a:schemeClr val="accent2"/>
                    </a:solidFill>
                  </a:tcPr>
                </a:tc>
                <a:extLst>
                  <a:ext uri="{0D108BD9-81ED-4DB2-BD59-A6C34878D82A}">
                    <a16:rowId xmlns:a16="http://schemas.microsoft.com/office/drawing/2014/main" val="2544557041"/>
                  </a:ext>
                </a:extLst>
              </a:tr>
              <a:tr h="2513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dirty="0"/>
                        <a:t>1</a:t>
                      </a:r>
                      <a:r>
                        <a:rPr lang="en-US" sz="1800" b="1" dirty="0"/>
                        <a:t> Galactic transient found by (Hyman et al. (2005)</a:t>
                      </a:r>
                    </a:p>
                    <a:p>
                      <a:endParaRPr lang="en-US" dirty="0"/>
                    </a:p>
                  </a:txBody>
                  <a:tcPr anchor="ct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nchor="ctr"/>
                </a:tc>
                <a:extLst>
                  <a:ext uri="{0D108BD9-81ED-4DB2-BD59-A6C34878D82A}">
                    <a16:rowId xmlns:a16="http://schemas.microsoft.com/office/drawing/2014/main" val="45809150"/>
                  </a:ext>
                </a:extLst>
              </a:tr>
              <a:tr h="1974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dirty="0"/>
                        <a:t>2</a:t>
                      </a:r>
                      <a:r>
                        <a:rPr lang="en-US" sz="1800" b="1" dirty="0"/>
                        <a:t> confirm NS and </a:t>
                      </a:r>
                      <a:r>
                        <a:rPr lang="en-US" sz="1800" b="1" u="sng" dirty="0"/>
                        <a:t>3</a:t>
                      </a:r>
                      <a:r>
                        <a:rPr lang="en-US" sz="1800" b="1" dirty="0"/>
                        <a:t> possible magnetars origins ??</a:t>
                      </a:r>
                    </a:p>
                    <a:p>
                      <a:pPr algn="ctr"/>
                      <a:endParaRPr lang="en-US" dirty="0"/>
                    </a:p>
                  </a:txBody>
                  <a:tcPr anchor="ctr"/>
                </a:tc>
                <a:tc>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txBody>
                  <a:tcPr anchor="ctr"/>
                </a:tc>
                <a:extLst>
                  <a:ext uri="{0D108BD9-81ED-4DB2-BD59-A6C34878D82A}">
                    <a16:rowId xmlns:a16="http://schemas.microsoft.com/office/drawing/2014/main" val="2547431089"/>
                  </a:ext>
                </a:extLst>
              </a:tr>
              <a:tr h="125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Unknown or unidentified</a:t>
                      </a:r>
                    </a:p>
                  </a:txBody>
                  <a:tcPr anchor="ctr"/>
                </a:tc>
                <a:tc>
                  <a:txBody>
                    <a:bodyPr/>
                    <a:lstStyle/>
                    <a:p>
                      <a:pPr algn="ctr"/>
                      <a:r>
                        <a:rPr lang="en-US" dirty="0"/>
                        <a:t>??</a:t>
                      </a:r>
                    </a:p>
                  </a:txBody>
                  <a:tcPr anchor="ctr"/>
                </a:tc>
                <a:extLst>
                  <a:ext uri="{0D108BD9-81ED-4DB2-BD59-A6C34878D82A}">
                    <a16:rowId xmlns:a16="http://schemas.microsoft.com/office/drawing/2014/main" val="2923616913"/>
                  </a:ext>
                </a:extLst>
              </a:tr>
            </a:tbl>
          </a:graphicData>
        </a:graphic>
      </p:graphicFrame>
      <p:pic>
        <p:nvPicPr>
          <p:cNvPr id="28" name="Picture 27" descr="A sun and planets in space&#10;&#10;AI-generated content may be incorrect.">
            <a:extLst>
              <a:ext uri="{FF2B5EF4-FFF2-40B4-BE49-F238E27FC236}">
                <a16:creationId xmlns:a16="http://schemas.microsoft.com/office/drawing/2014/main" id="{E1D635CD-3923-5F0A-4210-967AE9788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7522" y="1657949"/>
            <a:ext cx="3906838" cy="2197596"/>
          </a:xfrm>
          <a:prstGeom prst="roundRect">
            <a:avLst/>
          </a:prstGeom>
        </p:spPr>
      </p:pic>
      <p:pic>
        <p:nvPicPr>
          <p:cNvPr id="29" name="Picture 2" descr="10 A modern image of the radio intensity at 888 MHz from the Galactic... |  Download Scientific Diagram">
            <a:extLst>
              <a:ext uri="{FF2B5EF4-FFF2-40B4-BE49-F238E27FC236}">
                <a16:creationId xmlns:a16="http://schemas.microsoft.com/office/drawing/2014/main" id="{435865CB-E9DF-8C20-7E58-E5E40D199D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280890" y="3941135"/>
            <a:ext cx="2300103" cy="2707450"/>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4" descr="Magnetars Identified as Key Heavy Element Factories">
            <a:extLst>
              <a:ext uri="{FF2B5EF4-FFF2-40B4-BE49-F238E27FC236}">
                <a16:creationId xmlns:a16="http://schemas.microsoft.com/office/drawing/2014/main" id="{E1C51F07-86D8-4AAC-BE47-8B6F1B1C10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3247" y="6721475"/>
            <a:ext cx="3395388" cy="1789896"/>
          </a:xfrm>
          <a:prstGeom prst="round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2E46823F-C8FD-AB56-7E9A-405ACEB07C8F}"/>
              </a:ext>
            </a:extLst>
          </p:cNvPr>
          <p:cNvSpPr/>
          <p:nvPr/>
        </p:nvSpPr>
        <p:spPr>
          <a:xfrm>
            <a:off x="13017037" y="1594567"/>
            <a:ext cx="4553407" cy="1817826"/>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First LPT’s progenitor found  with LOFAR !</a:t>
            </a:r>
          </a:p>
        </p:txBody>
      </p:sp>
      <p:sp>
        <p:nvSpPr>
          <p:cNvPr id="7" name="Slide Number Placeholder 6">
            <a:extLst>
              <a:ext uri="{FF2B5EF4-FFF2-40B4-BE49-F238E27FC236}">
                <a16:creationId xmlns:a16="http://schemas.microsoft.com/office/drawing/2014/main" id="{E9D043EA-5F50-3BAE-5779-F22C92B24BD1}"/>
              </a:ext>
            </a:extLst>
          </p:cNvPr>
          <p:cNvSpPr>
            <a:spLocks noGrp="1"/>
          </p:cNvSpPr>
          <p:nvPr>
            <p:ph type="sldNum" sz="quarter" idx="12"/>
          </p:nvPr>
        </p:nvSpPr>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3578050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 r="-111"/>
            </a:stretch>
          </a:blipFill>
        </p:spPr>
        <p:txBody>
          <a:bodyPr/>
          <a:lstStyle/>
          <a:p>
            <a:endParaRPr lang="en-US"/>
          </a:p>
        </p:txBody>
      </p:sp>
      <p:sp>
        <p:nvSpPr>
          <p:cNvPr id="3" name="TextBox 3"/>
          <p:cNvSpPr txBox="1"/>
          <p:nvPr/>
        </p:nvSpPr>
        <p:spPr>
          <a:xfrm>
            <a:off x="823418" y="292345"/>
            <a:ext cx="5828624" cy="504578"/>
          </a:xfrm>
          <a:prstGeom prst="rect">
            <a:avLst/>
          </a:prstGeom>
        </p:spPr>
        <p:txBody>
          <a:bodyPr lIns="0" tIns="0" rIns="0" bIns="0" rtlCol="0" anchor="t">
            <a:spAutoFit/>
          </a:bodyPr>
          <a:lstStyle/>
          <a:p>
            <a:pPr marL="0" lvl="0" indent="0" algn="ctr">
              <a:lnSpc>
                <a:spcPts val="3936"/>
              </a:lnSpc>
            </a:pPr>
            <a:r>
              <a:rPr lang="en-US" sz="3546" b="1" u="sng">
                <a:solidFill>
                  <a:srgbClr val="CFA418"/>
                </a:solidFill>
                <a:latin typeface="Open Sans Bold"/>
                <a:ea typeface="Open Sans Bold"/>
                <a:cs typeface="Open Sans Bold"/>
                <a:sym typeface="Open Sans Bold"/>
              </a:rPr>
              <a:t>GALACTIC PLANE SEARCH</a:t>
            </a:r>
          </a:p>
        </p:txBody>
      </p:sp>
      <p:sp>
        <p:nvSpPr>
          <p:cNvPr id="8" name="Slide Number Placeholder 7">
            <a:extLst>
              <a:ext uri="{FF2B5EF4-FFF2-40B4-BE49-F238E27FC236}">
                <a16:creationId xmlns:a16="http://schemas.microsoft.com/office/drawing/2014/main" id="{8AFB321B-DFCB-5858-45D6-C7FC6D08841A}"/>
              </a:ext>
            </a:extLst>
          </p:cNvPr>
          <p:cNvSpPr>
            <a:spLocks noGrp="1"/>
          </p:cNvSpPr>
          <p:nvPr>
            <p:ph type="sldNum" sz="quarter" idx="12"/>
          </p:nvPr>
        </p:nvSpPr>
        <p:spPr/>
        <p:txBody>
          <a:bodyPr/>
          <a:lstStyle/>
          <a:p>
            <a:fld id="{B6F15528-21DE-4FAA-801E-634DDDAF4B2B}"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062" y="2743296"/>
            <a:ext cx="6871193" cy="4668775"/>
          </a:xfrm>
          <a:custGeom>
            <a:avLst/>
            <a:gdLst/>
            <a:ahLst/>
            <a:cxnLst/>
            <a:rect l="l" t="t" r="r" b="b"/>
            <a:pathLst>
              <a:path w="6871193" h="4668775">
                <a:moveTo>
                  <a:pt x="0" y="0"/>
                </a:moveTo>
                <a:lnTo>
                  <a:pt x="6871194" y="0"/>
                </a:lnTo>
                <a:lnTo>
                  <a:pt x="6871194" y="4668776"/>
                </a:lnTo>
                <a:lnTo>
                  <a:pt x="0" y="4668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728634" y="2171541"/>
            <a:ext cx="9321413" cy="5785458"/>
          </a:xfrm>
          <a:custGeom>
            <a:avLst/>
            <a:gdLst/>
            <a:ahLst/>
            <a:cxnLst/>
            <a:rect l="l" t="t" r="r" b="b"/>
            <a:pathLst>
              <a:path w="9321413" h="5785458">
                <a:moveTo>
                  <a:pt x="0" y="0"/>
                </a:moveTo>
                <a:lnTo>
                  <a:pt x="9321412" y="0"/>
                </a:lnTo>
                <a:lnTo>
                  <a:pt x="9321412" y="5785458"/>
                </a:lnTo>
                <a:lnTo>
                  <a:pt x="0" y="5785458"/>
                </a:lnTo>
                <a:lnTo>
                  <a:pt x="0" y="0"/>
                </a:lnTo>
                <a:close/>
              </a:path>
            </a:pathLst>
          </a:custGeom>
          <a:blipFill>
            <a:blip r:embed="rId4"/>
            <a:stretch>
              <a:fillRect l="-14557" b="-137609"/>
            </a:stretch>
          </a:blipFill>
        </p:spPr>
        <p:txBody>
          <a:bodyPr/>
          <a:lstStyle/>
          <a:p>
            <a:endParaRPr lang="en-US"/>
          </a:p>
        </p:txBody>
      </p:sp>
      <p:grpSp>
        <p:nvGrpSpPr>
          <p:cNvPr id="4" name="Group 4"/>
          <p:cNvGrpSpPr/>
          <p:nvPr/>
        </p:nvGrpSpPr>
        <p:grpSpPr>
          <a:xfrm>
            <a:off x="8728634" y="6329488"/>
            <a:ext cx="9321413" cy="629640"/>
            <a:chOff x="0" y="0"/>
            <a:chExt cx="2455022" cy="165831"/>
          </a:xfrm>
        </p:grpSpPr>
        <p:sp>
          <p:nvSpPr>
            <p:cNvPr id="5" name="Freeform 5"/>
            <p:cNvSpPr/>
            <p:nvPr/>
          </p:nvSpPr>
          <p:spPr>
            <a:xfrm>
              <a:off x="0" y="0"/>
              <a:ext cx="2455022" cy="165831"/>
            </a:xfrm>
            <a:custGeom>
              <a:avLst/>
              <a:gdLst/>
              <a:ahLst/>
              <a:cxnLst/>
              <a:rect l="l" t="t" r="r" b="b"/>
              <a:pathLst>
                <a:path w="2455022" h="165831">
                  <a:moveTo>
                    <a:pt x="0" y="0"/>
                  </a:moveTo>
                  <a:lnTo>
                    <a:pt x="2455022" y="0"/>
                  </a:lnTo>
                  <a:lnTo>
                    <a:pt x="2455022" y="165831"/>
                  </a:lnTo>
                  <a:lnTo>
                    <a:pt x="0" y="165831"/>
                  </a:lnTo>
                  <a:close/>
                </a:path>
              </a:pathLst>
            </a:custGeom>
            <a:solidFill>
              <a:srgbClr val="FFFFFF"/>
            </a:solidFill>
          </p:spPr>
          <p:txBody>
            <a:bodyPr/>
            <a:lstStyle/>
            <a:p>
              <a:endParaRPr lang="en-US"/>
            </a:p>
          </p:txBody>
        </p:sp>
        <p:sp>
          <p:nvSpPr>
            <p:cNvPr id="6" name="TextBox 6"/>
            <p:cNvSpPr txBox="1"/>
            <p:nvPr/>
          </p:nvSpPr>
          <p:spPr>
            <a:xfrm>
              <a:off x="0" y="28575"/>
              <a:ext cx="2455022" cy="137256"/>
            </a:xfrm>
            <a:prstGeom prst="rect">
              <a:avLst/>
            </a:prstGeom>
          </p:spPr>
          <p:txBody>
            <a:bodyPr lIns="50800" tIns="50800" rIns="50800" bIns="50800" rtlCol="0" anchor="ctr"/>
            <a:lstStyle/>
            <a:p>
              <a:pPr algn="ctr">
                <a:lnSpc>
                  <a:spcPts val="1486"/>
                </a:lnSpc>
              </a:pPr>
              <a:endParaRPr/>
            </a:p>
          </p:txBody>
        </p:sp>
      </p:grpSp>
      <p:sp>
        <p:nvSpPr>
          <p:cNvPr id="7" name="TextBox 7"/>
          <p:cNvSpPr txBox="1"/>
          <p:nvPr/>
        </p:nvSpPr>
        <p:spPr>
          <a:xfrm>
            <a:off x="2762663" y="-112449"/>
            <a:ext cx="69650" cy="284361"/>
          </a:xfrm>
          <a:prstGeom prst="rect">
            <a:avLst/>
          </a:prstGeom>
        </p:spPr>
        <p:txBody>
          <a:bodyPr lIns="0" tIns="0" rIns="0" bIns="0" rtlCol="0" anchor="t">
            <a:spAutoFit/>
          </a:bodyPr>
          <a:lstStyle/>
          <a:p>
            <a:pPr algn="l">
              <a:lnSpc>
                <a:spcPts val="2186"/>
              </a:lnSpc>
            </a:pPr>
            <a:r>
              <a:rPr lang="en-US" sz="1690">
                <a:solidFill>
                  <a:srgbClr val="000000"/>
                </a:solidFill>
                <a:latin typeface="DejaVu Sans Light"/>
                <a:ea typeface="DejaVu Sans Light"/>
                <a:cs typeface="DejaVu Sans Light"/>
                <a:sym typeface="DejaVu Sans Light"/>
              </a:rPr>
              <a:t> </a:t>
            </a:r>
          </a:p>
        </p:txBody>
      </p:sp>
      <p:sp>
        <p:nvSpPr>
          <p:cNvPr id="8" name="TextBox 8"/>
          <p:cNvSpPr txBox="1"/>
          <p:nvPr/>
        </p:nvSpPr>
        <p:spPr>
          <a:xfrm>
            <a:off x="4106722" y="801841"/>
            <a:ext cx="2988579" cy="1079635"/>
          </a:xfrm>
          <a:prstGeom prst="rect">
            <a:avLst/>
          </a:prstGeom>
        </p:spPr>
        <p:txBody>
          <a:bodyPr lIns="0" tIns="0" rIns="0" bIns="0" rtlCol="0" anchor="t">
            <a:spAutoFit/>
          </a:bodyPr>
          <a:lstStyle/>
          <a:p>
            <a:pPr algn="l">
              <a:lnSpc>
                <a:spcPts val="1476"/>
              </a:lnSpc>
            </a:pPr>
            <a:r>
              <a:rPr lang="en-US" sz="1549">
                <a:solidFill>
                  <a:srgbClr val="000000"/>
                </a:solidFill>
                <a:latin typeface="DejaVu Sans Light"/>
                <a:ea typeface="DejaVu Sans Light"/>
                <a:cs typeface="DejaVu Sans Light"/>
                <a:sym typeface="DejaVu Sans Light"/>
              </a:rPr>
              <a:t>= 21</a:t>
            </a:r>
          </a:p>
          <a:p>
            <a:pPr algn="l">
              <a:lnSpc>
                <a:spcPts val="2013"/>
              </a:lnSpc>
            </a:pPr>
            <a:r>
              <a:rPr lang="en-US" sz="1549">
                <a:solidFill>
                  <a:srgbClr val="000000"/>
                </a:solidFill>
                <a:latin typeface="DejaVu Sans Light"/>
                <a:ea typeface="DejaVu Sans Light"/>
                <a:cs typeface="DejaVu Sans Light"/>
                <a:sym typeface="DejaVu Sans Light"/>
              </a:rPr>
              <a:t>= 19</a:t>
            </a:r>
          </a:p>
          <a:p>
            <a:pPr algn="l">
              <a:lnSpc>
                <a:spcPts val="1486"/>
              </a:lnSpc>
            </a:pPr>
            <a:r>
              <a:rPr lang="en-US" sz="1549">
                <a:solidFill>
                  <a:srgbClr val="000000"/>
                </a:solidFill>
                <a:latin typeface="DejaVu Sans Light"/>
                <a:ea typeface="DejaVu Sans Light"/>
                <a:cs typeface="DejaVu Sans Light"/>
                <a:sym typeface="DejaVu Sans Light"/>
              </a:rPr>
              <a:t>= 73.5731 deg</a:t>
            </a:r>
          </a:p>
          <a:p>
            <a:pPr algn="l">
              <a:lnSpc>
                <a:spcPts val="2027"/>
              </a:lnSpc>
            </a:pPr>
            <a:r>
              <a:rPr lang="en-US" sz="1549">
                <a:solidFill>
                  <a:srgbClr val="000000"/>
                </a:solidFill>
                <a:latin typeface="DejaVu Sans Light"/>
                <a:ea typeface="DejaVu Sans Light"/>
                <a:cs typeface="DejaVu Sans Light"/>
                <a:sym typeface="DejaVu Sans Light"/>
              </a:rPr>
              <a:t>= [25.5238, 61.842] deg</a:t>
            </a:r>
          </a:p>
          <a:p>
            <a:pPr algn="l">
              <a:lnSpc>
                <a:spcPts val="1486"/>
              </a:lnSpc>
            </a:pPr>
            <a:r>
              <a:rPr lang="en-US" sz="1549">
                <a:solidFill>
                  <a:srgbClr val="000000"/>
                </a:solidFill>
                <a:latin typeface="DejaVu Sans Light"/>
                <a:ea typeface="DejaVu Sans Light"/>
                <a:cs typeface="DejaVu Sans Light"/>
                <a:sym typeface="DejaVu Sans Light"/>
              </a:rPr>
              <a:t>= [112.2208, 47.8584] deg</a:t>
            </a:r>
          </a:p>
        </p:txBody>
      </p:sp>
      <p:sp>
        <p:nvSpPr>
          <p:cNvPr id="9" name="TextBox 9"/>
          <p:cNvSpPr txBox="1"/>
          <p:nvPr/>
        </p:nvSpPr>
        <p:spPr>
          <a:xfrm>
            <a:off x="670503" y="773808"/>
            <a:ext cx="2900638" cy="1183254"/>
          </a:xfrm>
          <a:prstGeom prst="rect">
            <a:avLst/>
          </a:prstGeom>
        </p:spPr>
        <p:txBody>
          <a:bodyPr lIns="0" tIns="0" rIns="0" bIns="0" rtlCol="0" anchor="t">
            <a:spAutoFit/>
          </a:bodyPr>
          <a:lstStyle/>
          <a:p>
            <a:pPr algn="l">
              <a:lnSpc>
                <a:spcPts val="2013"/>
              </a:lnSpc>
            </a:pPr>
            <a:r>
              <a:rPr lang="en-US" sz="1549">
                <a:solidFill>
                  <a:srgbClr val="000000"/>
                </a:solidFill>
                <a:latin typeface="DejaVu Sans Light"/>
                <a:ea typeface="DejaVu Sans Light"/>
                <a:cs typeface="DejaVu Sans Light"/>
                <a:sym typeface="DejaVu Sans Light"/>
              </a:rPr>
              <a:t>No: of sources without match </a:t>
            </a:r>
          </a:p>
          <a:p>
            <a:pPr algn="l">
              <a:lnSpc>
                <a:spcPts val="2013"/>
              </a:lnSpc>
            </a:pPr>
            <a:r>
              <a:rPr lang="en-US" sz="1549">
                <a:solidFill>
                  <a:srgbClr val="000000"/>
                </a:solidFill>
                <a:latin typeface="DejaVu Sans Light"/>
                <a:ea typeface="DejaVu Sans Light"/>
                <a:cs typeface="DejaVu Sans Light"/>
                <a:sym typeface="DejaVu Sans Light"/>
              </a:rPr>
              <a:t>No:of unique sources </a:t>
            </a:r>
          </a:p>
          <a:p>
            <a:pPr algn="l">
              <a:lnSpc>
                <a:spcPts val="1486"/>
              </a:lnSpc>
            </a:pPr>
            <a:r>
              <a:rPr lang="en-US" sz="1549">
                <a:solidFill>
                  <a:srgbClr val="000000"/>
                </a:solidFill>
                <a:latin typeface="DejaVu Sans Light"/>
                <a:ea typeface="DejaVu Sans Light"/>
                <a:cs typeface="DejaVu Sans Light"/>
                <a:sym typeface="DejaVu Sans Light"/>
              </a:rPr>
              <a:t>Distance to sun </a:t>
            </a:r>
          </a:p>
          <a:p>
            <a:pPr algn="l">
              <a:lnSpc>
                <a:spcPts val="2027"/>
              </a:lnSpc>
            </a:pPr>
            <a:r>
              <a:rPr lang="en-US" sz="1549">
                <a:solidFill>
                  <a:srgbClr val="000000"/>
                </a:solidFill>
                <a:latin typeface="DejaVu Sans Light"/>
                <a:ea typeface="DejaVu Sans Light"/>
                <a:cs typeface="DejaVu Sans Light"/>
                <a:sym typeface="DejaVu Sans Light"/>
              </a:rPr>
              <a:t>Distance to CasA, CygA, </a:t>
            </a:r>
          </a:p>
          <a:p>
            <a:pPr algn="l">
              <a:lnSpc>
                <a:spcPts val="1486"/>
              </a:lnSpc>
            </a:pPr>
            <a:r>
              <a:rPr lang="en-US" sz="1549">
                <a:solidFill>
                  <a:srgbClr val="000000"/>
                </a:solidFill>
                <a:latin typeface="DejaVu Sans Light"/>
                <a:ea typeface="DejaVu Sans Light"/>
                <a:cs typeface="DejaVu Sans Light"/>
                <a:sym typeface="DejaVu Sans Light"/>
              </a:rPr>
              <a:t>Vir A, Tau A </a:t>
            </a:r>
          </a:p>
        </p:txBody>
      </p:sp>
      <p:sp>
        <p:nvSpPr>
          <p:cNvPr id="10" name="TextBox 10"/>
          <p:cNvSpPr txBox="1"/>
          <p:nvPr/>
        </p:nvSpPr>
        <p:spPr>
          <a:xfrm>
            <a:off x="239451" y="2200116"/>
            <a:ext cx="120861" cy="205900"/>
          </a:xfrm>
          <a:prstGeom prst="rect">
            <a:avLst/>
          </a:prstGeom>
        </p:spPr>
        <p:txBody>
          <a:bodyPr lIns="0" tIns="0" rIns="0" bIns="0" rtlCol="0" anchor="t">
            <a:spAutoFit/>
          </a:bodyPr>
          <a:lstStyle/>
          <a:p>
            <a:pPr algn="l">
              <a:lnSpc>
                <a:spcPts val="1486"/>
              </a:lnSpc>
            </a:pPr>
            <a:r>
              <a:rPr lang="en-US" sz="1549">
                <a:solidFill>
                  <a:srgbClr val="000000"/>
                </a:solidFill>
                <a:latin typeface="DejaVu Sans Light"/>
                <a:ea typeface="DejaVu Sans Light"/>
                <a:cs typeface="DejaVu Sans Light"/>
                <a:sym typeface="DejaVu Sans Light"/>
              </a:rPr>
              <a:t> </a:t>
            </a:r>
          </a:p>
        </p:txBody>
      </p:sp>
      <p:sp>
        <p:nvSpPr>
          <p:cNvPr id="12" name="TextBox 12"/>
          <p:cNvSpPr txBox="1"/>
          <p:nvPr/>
        </p:nvSpPr>
        <p:spPr>
          <a:xfrm>
            <a:off x="2781787" y="2510791"/>
            <a:ext cx="3261243" cy="335471"/>
          </a:xfrm>
          <a:prstGeom prst="rect">
            <a:avLst/>
          </a:prstGeom>
        </p:spPr>
        <p:txBody>
          <a:bodyPr lIns="0" tIns="0" rIns="0" bIns="0" rtlCol="0" anchor="t">
            <a:spAutoFit/>
          </a:bodyPr>
          <a:lstStyle/>
          <a:p>
            <a:pPr algn="l">
              <a:lnSpc>
                <a:spcPts val="2663"/>
              </a:lnSpc>
            </a:pPr>
            <a:r>
              <a:rPr lang="en-US" sz="1902">
                <a:solidFill>
                  <a:srgbClr val="000000"/>
                </a:solidFill>
                <a:latin typeface="DejaVu Sans Light"/>
                <a:ea typeface="DejaVu Sans Light"/>
                <a:cs typeface="DejaVu Sans Light"/>
                <a:sym typeface="DejaVu Sans Light"/>
              </a:rPr>
              <a:t>Sky distribution of sources</a:t>
            </a:r>
          </a:p>
        </p:txBody>
      </p:sp>
      <p:sp>
        <p:nvSpPr>
          <p:cNvPr id="13" name="TextBox 13"/>
          <p:cNvSpPr txBox="1"/>
          <p:nvPr/>
        </p:nvSpPr>
        <p:spPr>
          <a:xfrm>
            <a:off x="4214767" y="7523199"/>
            <a:ext cx="65317" cy="382742"/>
          </a:xfrm>
          <a:prstGeom prst="rect">
            <a:avLst/>
          </a:prstGeom>
        </p:spPr>
        <p:txBody>
          <a:bodyPr lIns="0" tIns="0" rIns="0" bIns="0" rtlCol="0" anchor="t">
            <a:spAutoFit/>
          </a:bodyPr>
          <a:lstStyle/>
          <a:p>
            <a:pPr algn="l">
              <a:lnSpc>
                <a:spcPts val="3293"/>
              </a:lnSpc>
            </a:pPr>
            <a:r>
              <a:rPr lang="en-US" sz="1585">
                <a:solidFill>
                  <a:srgbClr val="000000"/>
                </a:solidFill>
                <a:latin typeface="DejaVu Sans Light"/>
                <a:ea typeface="DejaVu Sans Light"/>
                <a:cs typeface="DejaVu Sans Light"/>
                <a:sym typeface="DejaVu Sans Light"/>
              </a:rPr>
              <a:t> </a:t>
            </a:r>
          </a:p>
        </p:txBody>
      </p:sp>
      <p:sp>
        <p:nvSpPr>
          <p:cNvPr id="14" name="TextBox 14"/>
          <p:cNvSpPr txBox="1"/>
          <p:nvPr/>
        </p:nvSpPr>
        <p:spPr>
          <a:xfrm>
            <a:off x="495930" y="2977824"/>
            <a:ext cx="457202" cy="1996765"/>
          </a:xfrm>
          <a:prstGeom prst="rect">
            <a:avLst/>
          </a:prstGeom>
        </p:spPr>
        <p:txBody>
          <a:bodyPr lIns="0" tIns="0" rIns="0" bIns="0" rtlCol="0" anchor="t">
            <a:spAutoFit/>
          </a:bodyPr>
          <a:lstStyle/>
          <a:p>
            <a:pPr algn="just">
              <a:lnSpc>
                <a:spcPts val="3963"/>
              </a:lnSpc>
            </a:pPr>
            <a:r>
              <a:rPr lang="en-US" sz="1585">
                <a:solidFill>
                  <a:srgbClr val="000000"/>
                </a:solidFill>
                <a:latin typeface="DejaVu Sans Light"/>
                <a:ea typeface="DejaVu Sans Light"/>
                <a:cs typeface="DejaVu Sans Light"/>
                <a:sym typeface="DejaVu Sans Light"/>
              </a:rPr>
              <a:t>52.5</a:t>
            </a:r>
          </a:p>
          <a:p>
            <a:pPr algn="just">
              <a:lnSpc>
                <a:spcPts val="3963"/>
              </a:lnSpc>
            </a:pPr>
            <a:r>
              <a:rPr lang="en-US" sz="1585">
                <a:solidFill>
                  <a:srgbClr val="000000"/>
                </a:solidFill>
                <a:latin typeface="DejaVu Sans Light"/>
                <a:ea typeface="DejaVu Sans Light"/>
                <a:cs typeface="DejaVu Sans Light"/>
                <a:sym typeface="DejaVu Sans Light"/>
              </a:rPr>
              <a:t>52.0 51.5</a:t>
            </a:r>
          </a:p>
        </p:txBody>
      </p:sp>
      <p:sp>
        <p:nvSpPr>
          <p:cNvPr id="15" name="TextBox 15"/>
          <p:cNvSpPr txBox="1"/>
          <p:nvPr/>
        </p:nvSpPr>
        <p:spPr>
          <a:xfrm>
            <a:off x="495930" y="5298839"/>
            <a:ext cx="457202" cy="1996765"/>
          </a:xfrm>
          <a:prstGeom prst="rect">
            <a:avLst/>
          </a:prstGeom>
        </p:spPr>
        <p:txBody>
          <a:bodyPr lIns="0" tIns="0" rIns="0" bIns="0" rtlCol="0" anchor="t">
            <a:spAutoFit/>
          </a:bodyPr>
          <a:lstStyle/>
          <a:p>
            <a:pPr algn="just">
              <a:lnSpc>
                <a:spcPts val="3963"/>
              </a:lnSpc>
            </a:pPr>
            <a:r>
              <a:rPr lang="en-US" sz="1585">
                <a:solidFill>
                  <a:srgbClr val="000000"/>
                </a:solidFill>
                <a:latin typeface="DejaVu Sans Light"/>
                <a:ea typeface="DejaVu Sans Light"/>
                <a:cs typeface="DejaVu Sans Light"/>
                <a:sym typeface="DejaVu Sans Light"/>
              </a:rPr>
              <a:t>51.0 50.5 50.0</a:t>
            </a:r>
          </a:p>
        </p:txBody>
      </p:sp>
      <p:sp>
        <p:nvSpPr>
          <p:cNvPr id="16" name="TextBox 16"/>
          <p:cNvSpPr txBox="1"/>
          <p:nvPr/>
        </p:nvSpPr>
        <p:spPr>
          <a:xfrm>
            <a:off x="1114045" y="7428878"/>
            <a:ext cx="261252" cy="201767"/>
          </a:xfrm>
          <a:prstGeom prst="rect">
            <a:avLst/>
          </a:prstGeom>
        </p:spPr>
        <p:txBody>
          <a:bodyPr lIns="0" tIns="0" rIns="0" bIns="0" rtlCol="0" anchor="t">
            <a:spAutoFit/>
          </a:bodyPr>
          <a:lstStyle/>
          <a:p>
            <a:pPr algn="l">
              <a:lnSpc>
                <a:spcPts val="1312"/>
              </a:lnSpc>
            </a:pPr>
            <a:r>
              <a:rPr lang="en-US" sz="1585">
                <a:solidFill>
                  <a:srgbClr val="000000"/>
                </a:solidFill>
                <a:latin typeface="DejaVu Sans Light"/>
                <a:ea typeface="DejaVu Sans Light"/>
                <a:cs typeface="DejaVu Sans Light"/>
                <a:sym typeface="DejaVu Sans Light"/>
              </a:rPr>
              <a:t>32</a:t>
            </a:r>
          </a:p>
        </p:txBody>
      </p:sp>
      <p:sp>
        <p:nvSpPr>
          <p:cNvPr id="17" name="TextBox 17"/>
          <p:cNvSpPr txBox="1"/>
          <p:nvPr/>
        </p:nvSpPr>
        <p:spPr>
          <a:xfrm>
            <a:off x="2400927" y="7343153"/>
            <a:ext cx="261252" cy="287492"/>
          </a:xfrm>
          <a:prstGeom prst="rect">
            <a:avLst/>
          </a:prstGeom>
        </p:spPr>
        <p:txBody>
          <a:bodyPr lIns="0" tIns="0" rIns="0" bIns="0" rtlCol="0" anchor="t">
            <a:spAutoFit/>
          </a:bodyPr>
          <a:lstStyle/>
          <a:p>
            <a:pPr algn="l">
              <a:lnSpc>
                <a:spcPts val="2219"/>
              </a:lnSpc>
            </a:pPr>
            <a:r>
              <a:rPr lang="en-US" sz="1585">
                <a:solidFill>
                  <a:srgbClr val="000000"/>
                </a:solidFill>
                <a:latin typeface="DejaVu Sans Light"/>
                <a:ea typeface="DejaVu Sans Light"/>
                <a:cs typeface="DejaVu Sans Light"/>
                <a:sym typeface="DejaVu Sans Light"/>
              </a:rPr>
              <a:t>33</a:t>
            </a:r>
          </a:p>
        </p:txBody>
      </p:sp>
      <p:sp>
        <p:nvSpPr>
          <p:cNvPr id="18" name="TextBox 18"/>
          <p:cNvSpPr txBox="1"/>
          <p:nvPr/>
        </p:nvSpPr>
        <p:spPr>
          <a:xfrm>
            <a:off x="3687808" y="7352678"/>
            <a:ext cx="261252" cy="277967"/>
          </a:xfrm>
          <a:prstGeom prst="rect">
            <a:avLst/>
          </a:prstGeom>
        </p:spPr>
        <p:txBody>
          <a:bodyPr lIns="0" tIns="0" rIns="0" bIns="0" rtlCol="0" anchor="t">
            <a:spAutoFit/>
          </a:bodyPr>
          <a:lstStyle/>
          <a:p>
            <a:pPr algn="l">
              <a:lnSpc>
                <a:spcPts val="2167"/>
              </a:lnSpc>
            </a:pPr>
            <a:r>
              <a:rPr lang="en-US" sz="1585">
                <a:solidFill>
                  <a:srgbClr val="000000"/>
                </a:solidFill>
                <a:latin typeface="DejaVu Sans Light"/>
                <a:ea typeface="DejaVu Sans Light"/>
                <a:cs typeface="DejaVu Sans Light"/>
                <a:sym typeface="DejaVu Sans Light"/>
              </a:rPr>
              <a:t>34</a:t>
            </a:r>
          </a:p>
        </p:txBody>
      </p:sp>
      <p:sp>
        <p:nvSpPr>
          <p:cNvPr id="19" name="TextBox 19"/>
          <p:cNvSpPr txBox="1"/>
          <p:nvPr/>
        </p:nvSpPr>
        <p:spPr>
          <a:xfrm>
            <a:off x="4974675" y="7352678"/>
            <a:ext cx="261252" cy="277967"/>
          </a:xfrm>
          <a:prstGeom prst="rect">
            <a:avLst/>
          </a:prstGeom>
        </p:spPr>
        <p:txBody>
          <a:bodyPr lIns="0" tIns="0" rIns="0" bIns="0" rtlCol="0" anchor="t">
            <a:spAutoFit/>
          </a:bodyPr>
          <a:lstStyle/>
          <a:p>
            <a:pPr algn="l">
              <a:lnSpc>
                <a:spcPts val="2167"/>
              </a:lnSpc>
            </a:pPr>
            <a:r>
              <a:rPr lang="en-US" sz="1585">
                <a:solidFill>
                  <a:srgbClr val="000000"/>
                </a:solidFill>
                <a:latin typeface="DejaVu Sans Light"/>
                <a:ea typeface="DejaVu Sans Light"/>
                <a:cs typeface="DejaVu Sans Light"/>
                <a:sym typeface="DejaVu Sans Light"/>
              </a:rPr>
              <a:t>35</a:t>
            </a:r>
          </a:p>
        </p:txBody>
      </p:sp>
      <p:sp>
        <p:nvSpPr>
          <p:cNvPr id="20" name="TextBox 20"/>
          <p:cNvSpPr txBox="1"/>
          <p:nvPr/>
        </p:nvSpPr>
        <p:spPr>
          <a:xfrm>
            <a:off x="3945269" y="7627974"/>
            <a:ext cx="887567" cy="277967"/>
          </a:xfrm>
          <a:prstGeom prst="rect">
            <a:avLst/>
          </a:prstGeom>
        </p:spPr>
        <p:txBody>
          <a:bodyPr lIns="0" tIns="0" rIns="0" bIns="0" rtlCol="0" anchor="t">
            <a:spAutoFit/>
          </a:bodyPr>
          <a:lstStyle/>
          <a:p>
            <a:pPr algn="l">
              <a:lnSpc>
                <a:spcPts val="2167"/>
              </a:lnSpc>
            </a:pPr>
            <a:r>
              <a:rPr lang="en-US" sz="1585">
                <a:solidFill>
                  <a:srgbClr val="000000"/>
                </a:solidFill>
                <a:latin typeface="DejaVu Sans Light"/>
                <a:ea typeface="DejaVu Sans Light"/>
                <a:cs typeface="DejaVu Sans Light"/>
                <a:sym typeface="DejaVu Sans Light"/>
              </a:rPr>
              <a:t>RA (deg)</a:t>
            </a:r>
          </a:p>
        </p:txBody>
      </p:sp>
      <p:sp>
        <p:nvSpPr>
          <p:cNvPr id="21" name="TextBox 21"/>
          <p:cNvSpPr txBox="1"/>
          <p:nvPr/>
        </p:nvSpPr>
        <p:spPr>
          <a:xfrm>
            <a:off x="6261557" y="7343153"/>
            <a:ext cx="261252" cy="287492"/>
          </a:xfrm>
          <a:prstGeom prst="rect">
            <a:avLst/>
          </a:prstGeom>
        </p:spPr>
        <p:txBody>
          <a:bodyPr lIns="0" tIns="0" rIns="0" bIns="0" rtlCol="0" anchor="t">
            <a:spAutoFit/>
          </a:bodyPr>
          <a:lstStyle/>
          <a:p>
            <a:pPr algn="l">
              <a:lnSpc>
                <a:spcPts val="2219"/>
              </a:lnSpc>
            </a:pPr>
            <a:r>
              <a:rPr lang="en-US" sz="1585">
                <a:solidFill>
                  <a:srgbClr val="000000"/>
                </a:solidFill>
                <a:latin typeface="DejaVu Sans Light"/>
                <a:ea typeface="DejaVu Sans Light"/>
                <a:cs typeface="DejaVu Sans Light"/>
                <a:sym typeface="DejaVu Sans Light"/>
              </a:rPr>
              <a:t>36</a:t>
            </a:r>
          </a:p>
        </p:txBody>
      </p:sp>
      <p:sp>
        <p:nvSpPr>
          <p:cNvPr id="22" name="TextBox 22"/>
          <p:cNvSpPr txBox="1"/>
          <p:nvPr/>
        </p:nvSpPr>
        <p:spPr>
          <a:xfrm>
            <a:off x="6485658" y="2994542"/>
            <a:ext cx="1029210" cy="287492"/>
          </a:xfrm>
          <a:prstGeom prst="rect">
            <a:avLst/>
          </a:prstGeom>
        </p:spPr>
        <p:txBody>
          <a:bodyPr lIns="0" tIns="0" rIns="0" bIns="0" rtlCol="0" anchor="t">
            <a:spAutoFit/>
          </a:bodyPr>
          <a:lstStyle/>
          <a:p>
            <a:pPr algn="l">
              <a:lnSpc>
                <a:spcPts val="2219"/>
              </a:lnSpc>
            </a:pPr>
            <a:r>
              <a:rPr lang="en-US" sz="1585">
                <a:solidFill>
                  <a:srgbClr val="000000"/>
                </a:solidFill>
                <a:latin typeface="DejaVu Sans Light"/>
                <a:ea typeface="DejaVu Sans Light"/>
                <a:cs typeface="DejaVu Sans Light"/>
                <a:sym typeface="DejaVu Sans Light"/>
              </a:rPr>
              <a:t>transients</a:t>
            </a:r>
          </a:p>
        </p:txBody>
      </p:sp>
      <p:sp>
        <p:nvSpPr>
          <p:cNvPr id="23" name="TextBox 23"/>
          <p:cNvSpPr txBox="1"/>
          <p:nvPr/>
        </p:nvSpPr>
        <p:spPr>
          <a:xfrm>
            <a:off x="7548424" y="7343153"/>
            <a:ext cx="261252" cy="287492"/>
          </a:xfrm>
          <a:prstGeom prst="rect">
            <a:avLst/>
          </a:prstGeom>
        </p:spPr>
        <p:txBody>
          <a:bodyPr lIns="0" tIns="0" rIns="0" bIns="0" rtlCol="0" anchor="t">
            <a:spAutoFit/>
          </a:bodyPr>
          <a:lstStyle/>
          <a:p>
            <a:pPr algn="l">
              <a:lnSpc>
                <a:spcPts val="2219"/>
              </a:lnSpc>
            </a:pPr>
            <a:r>
              <a:rPr lang="en-US" sz="1585">
                <a:solidFill>
                  <a:srgbClr val="000000"/>
                </a:solidFill>
                <a:latin typeface="DejaVu Sans Light"/>
                <a:ea typeface="DejaVu Sans Light"/>
                <a:cs typeface="DejaVu Sans Light"/>
                <a:sym typeface="DejaVu Sans Light"/>
              </a:rPr>
              <a:t>37</a:t>
            </a:r>
          </a:p>
        </p:txBody>
      </p:sp>
      <p:sp>
        <p:nvSpPr>
          <p:cNvPr id="24" name="TextBox 24"/>
          <p:cNvSpPr txBox="1"/>
          <p:nvPr/>
        </p:nvSpPr>
        <p:spPr>
          <a:xfrm rot="-5400000">
            <a:off x="-169482" y="4902948"/>
            <a:ext cx="1010105" cy="287492"/>
          </a:xfrm>
          <a:prstGeom prst="rect">
            <a:avLst/>
          </a:prstGeom>
        </p:spPr>
        <p:txBody>
          <a:bodyPr lIns="0" tIns="0" rIns="0" bIns="0" rtlCol="0" anchor="t">
            <a:spAutoFit/>
          </a:bodyPr>
          <a:lstStyle/>
          <a:p>
            <a:pPr algn="l">
              <a:lnSpc>
                <a:spcPts val="2219"/>
              </a:lnSpc>
            </a:pPr>
            <a:r>
              <a:rPr lang="en-US" sz="1585">
                <a:solidFill>
                  <a:srgbClr val="000000"/>
                </a:solidFill>
                <a:latin typeface="DejaVu Sans Light"/>
                <a:ea typeface="DejaVu Sans Light"/>
                <a:cs typeface="DejaVu Sans Light"/>
                <a:sym typeface="DejaVu Sans Light"/>
              </a:rPr>
              <a:t>Dec (deg)</a:t>
            </a:r>
          </a:p>
        </p:txBody>
      </p:sp>
      <p:sp>
        <p:nvSpPr>
          <p:cNvPr id="25" name="AutoShape 25"/>
          <p:cNvSpPr/>
          <p:nvPr/>
        </p:nvSpPr>
        <p:spPr>
          <a:xfrm>
            <a:off x="8257351" y="-392715"/>
            <a:ext cx="19050" cy="10679681"/>
          </a:xfrm>
          <a:prstGeom prst="line">
            <a:avLst/>
          </a:prstGeom>
          <a:ln w="38100" cap="flat">
            <a:solidFill>
              <a:srgbClr val="000000"/>
            </a:solidFill>
            <a:prstDash val="sysDash"/>
            <a:headEnd type="none" w="sm" len="sm"/>
            <a:tailEnd type="none" w="sm" len="sm"/>
          </a:ln>
        </p:spPr>
        <p:txBody>
          <a:bodyPr/>
          <a:lstStyle/>
          <a:p>
            <a:endParaRPr lang="en-US"/>
          </a:p>
        </p:txBody>
      </p:sp>
      <p:sp>
        <p:nvSpPr>
          <p:cNvPr id="26" name="TextBox 26"/>
          <p:cNvSpPr txBox="1"/>
          <p:nvPr/>
        </p:nvSpPr>
        <p:spPr>
          <a:xfrm>
            <a:off x="8490418" y="200487"/>
            <a:ext cx="6076638" cy="568382"/>
          </a:xfrm>
          <a:prstGeom prst="rect">
            <a:avLst/>
          </a:prstGeom>
        </p:spPr>
        <p:txBody>
          <a:bodyPr lIns="0" tIns="0" rIns="0" bIns="0" rtlCol="0" anchor="t">
            <a:spAutoFit/>
          </a:bodyPr>
          <a:lstStyle/>
          <a:p>
            <a:pPr marL="0" lvl="0" indent="0" algn="ctr">
              <a:lnSpc>
                <a:spcPts val="4354"/>
              </a:lnSpc>
            </a:pPr>
            <a:r>
              <a:rPr lang="en-US" sz="3922" b="1" u="sng" dirty="0">
                <a:solidFill>
                  <a:srgbClr val="E11B1B"/>
                </a:solidFill>
                <a:latin typeface="Open Sans Bold"/>
                <a:ea typeface="Open Sans Bold"/>
                <a:cs typeface="Open Sans Bold"/>
                <a:sym typeface="Open Sans Bold"/>
              </a:rPr>
              <a:t>Transients' candidate</a:t>
            </a:r>
          </a:p>
        </p:txBody>
      </p:sp>
      <p:sp>
        <p:nvSpPr>
          <p:cNvPr id="27" name="TextBox 27"/>
          <p:cNvSpPr txBox="1"/>
          <p:nvPr/>
        </p:nvSpPr>
        <p:spPr>
          <a:xfrm>
            <a:off x="467363" y="-23716"/>
            <a:ext cx="6076638" cy="568382"/>
          </a:xfrm>
          <a:prstGeom prst="rect">
            <a:avLst/>
          </a:prstGeom>
        </p:spPr>
        <p:txBody>
          <a:bodyPr lIns="0" tIns="0" rIns="0" bIns="0" rtlCol="0" anchor="t">
            <a:spAutoFit/>
          </a:bodyPr>
          <a:lstStyle/>
          <a:p>
            <a:pPr marL="0" lvl="0" indent="0" algn="ctr">
              <a:lnSpc>
                <a:spcPts val="4354"/>
              </a:lnSpc>
            </a:pPr>
            <a:r>
              <a:rPr lang="en-US" sz="3922" b="1" u="sng">
                <a:solidFill>
                  <a:srgbClr val="E11B1B"/>
                </a:solidFill>
                <a:latin typeface="Open Sans Bold"/>
                <a:ea typeface="Open Sans Bold"/>
                <a:cs typeface="Open Sans Bold"/>
                <a:sym typeface="Open Sans Bold"/>
              </a:rPr>
              <a:t>Field information</a:t>
            </a:r>
          </a:p>
        </p:txBody>
      </p:sp>
      <p:sp>
        <p:nvSpPr>
          <p:cNvPr id="28" name="TextBox 28"/>
          <p:cNvSpPr txBox="1"/>
          <p:nvPr/>
        </p:nvSpPr>
        <p:spPr>
          <a:xfrm>
            <a:off x="9527355" y="8712007"/>
            <a:ext cx="7989150" cy="1121162"/>
          </a:xfrm>
          <a:prstGeom prst="rect">
            <a:avLst/>
          </a:prstGeom>
        </p:spPr>
        <p:txBody>
          <a:bodyPr lIns="0" tIns="0" rIns="0" bIns="0" rtlCol="0" anchor="t">
            <a:spAutoFit/>
          </a:bodyPr>
          <a:lstStyle/>
          <a:p>
            <a:pPr marL="0" lvl="0" indent="0" algn="ctr">
              <a:lnSpc>
                <a:spcPts val="4354"/>
              </a:lnSpc>
            </a:pPr>
            <a:r>
              <a:rPr lang="en-US" sz="3922" b="1" i="1">
                <a:solidFill>
                  <a:srgbClr val="CFA418"/>
                </a:solidFill>
                <a:latin typeface="Open Sans Bold Italics"/>
                <a:ea typeface="Open Sans Bold Italics"/>
                <a:cs typeface="Open Sans Bold Italics"/>
                <a:sym typeface="Open Sans Bold Italics"/>
              </a:rPr>
              <a:t>More candidates to discover in the next talk with Reshma!</a:t>
            </a:r>
          </a:p>
        </p:txBody>
      </p:sp>
      <p:sp>
        <p:nvSpPr>
          <p:cNvPr id="32" name="Slide Number Placeholder 31">
            <a:extLst>
              <a:ext uri="{FF2B5EF4-FFF2-40B4-BE49-F238E27FC236}">
                <a16:creationId xmlns:a16="http://schemas.microsoft.com/office/drawing/2014/main" id="{0E0C9002-0366-727D-3130-CC0EEEC45953}"/>
              </a:ext>
            </a:extLst>
          </p:cNvPr>
          <p:cNvSpPr>
            <a:spLocks noGrp="1"/>
          </p:cNvSpPr>
          <p:nvPr>
            <p:ph type="sldNum" sz="quarter" idx="12"/>
          </p:nvPr>
        </p:nvSpPr>
        <p:spPr/>
        <p:txBody>
          <a:bodyPr/>
          <a:lstStyle/>
          <a:p>
            <a:fld id="{B6F15528-21DE-4FAA-801E-634DDDAF4B2B}" type="slidenum">
              <a:rPr lang="en-US" smtClean="0"/>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4E344-ABD5-5D51-791E-6268A5BD75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D3CAE4-98CA-8E85-9521-45F28E28FC5C}"/>
              </a:ext>
            </a:extLst>
          </p:cNvPr>
          <p:cNvSpPr/>
          <p:nvPr/>
        </p:nvSpPr>
        <p:spPr>
          <a:xfrm>
            <a:off x="-169142" y="8953500"/>
            <a:ext cx="1272936" cy="159702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DB1B2FC4-3407-0EF7-050C-7DCEE6F116E4}"/>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a:extLst>
              <a:ext uri="{FF2B5EF4-FFF2-40B4-BE49-F238E27FC236}">
                <a16:creationId xmlns:a16="http://schemas.microsoft.com/office/drawing/2014/main" id="{D9FDD073-00C6-86C5-4F8F-5C76732663B2}"/>
              </a:ext>
            </a:extLst>
          </p:cNvPr>
          <p:cNvSpPr txBox="1"/>
          <p:nvPr/>
        </p:nvSpPr>
        <p:spPr>
          <a:xfrm>
            <a:off x="0" y="114300"/>
            <a:ext cx="7010400" cy="671018"/>
          </a:xfrm>
          <a:prstGeom prst="rect">
            <a:avLst/>
          </a:prstGeom>
        </p:spPr>
        <p:txBody>
          <a:bodyPr wrap="square" lIns="0" tIns="0" rIns="0" bIns="0" rtlCol="0" anchor="t">
            <a:spAutoFit/>
          </a:bodyPr>
          <a:lstStyle/>
          <a:p>
            <a:pPr marL="0" lvl="0" indent="0" algn="ctr">
              <a:lnSpc>
                <a:spcPts val="5633"/>
              </a:lnSpc>
            </a:pPr>
            <a:r>
              <a:rPr lang="en-US" sz="4000" b="1" u="sng" dirty="0">
                <a:solidFill>
                  <a:srgbClr val="E11B1B"/>
                </a:solidFill>
                <a:latin typeface="Open Sans Bold"/>
                <a:ea typeface="Open Sans Bold"/>
                <a:cs typeface="Open Sans Bold"/>
                <a:sym typeface="Open Sans Bold"/>
              </a:rPr>
              <a:t>First batch of 100 fields</a:t>
            </a:r>
          </a:p>
        </p:txBody>
      </p:sp>
      <p:pic>
        <p:nvPicPr>
          <p:cNvPr id="29" name="Picture 28" descr="A graph with different colored lines&#10;&#10;AI-generated content may be incorrect.">
            <a:extLst>
              <a:ext uri="{FF2B5EF4-FFF2-40B4-BE49-F238E27FC236}">
                <a16:creationId xmlns:a16="http://schemas.microsoft.com/office/drawing/2014/main" id="{072A50B5-DCCB-2A22-F133-4F5EF2F64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607" y="1123772"/>
            <a:ext cx="16230600" cy="8039455"/>
          </a:xfrm>
          <a:prstGeom prst="rect">
            <a:avLst/>
          </a:prstGeom>
        </p:spPr>
      </p:pic>
      <p:sp>
        <p:nvSpPr>
          <p:cNvPr id="8" name="Slide Number Placeholder 7">
            <a:extLst>
              <a:ext uri="{FF2B5EF4-FFF2-40B4-BE49-F238E27FC236}">
                <a16:creationId xmlns:a16="http://schemas.microsoft.com/office/drawing/2014/main" id="{7E625008-AEDD-F392-3486-1B5827935B2F}"/>
              </a:ext>
            </a:extLst>
          </p:cNvPr>
          <p:cNvSpPr>
            <a:spLocks noGrp="1"/>
          </p:cNvSpPr>
          <p:nvPr>
            <p:ph type="sldNum" sz="quarter" idx="12"/>
          </p:nvPr>
        </p:nvSpPr>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732764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8834C-020F-432E-7C26-2C12298D922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089D87-9F37-0D96-5F8E-B521308D484E}"/>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6EFBC31D-DAFB-1A6B-EE76-94F1CF13FBEB}"/>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7" name="Picture 26" descr="A graph with numbers and lines&#10;&#10;AI-generated content may be incorrect.">
            <a:extLst>
              <a:ext uri="{FF2B5EF4-FFF2-40B4-BE49-F238E27FC236}">
                <a16:creationId xmlns:a16="http://schemas.microsoft.com/office/drawing/2014/main" id="{87C92888-0930-0265-872D-4A82E72E34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8626" y="817198"/>
            <a:ext cx="13792200" cy="9461868"/>
          </a:xfrm>
          <a:prstGeom prst="rect">
            <a:avLst/>
          </a:prstGeom>
        </p:spPr>
      </p:pic>
      <p:sp>
        <p:nvSpPr>
          <p:cNvPr id="30" name="TextBox 19">
            <a:extLst>
              <a:ext uri="{FF2B5EF4-FFF2-40B4-BE49-F238E27FC236}">
                <a16:creationId xmlns:a16="http://schemas.microsoft.com/office/drawing/2014/main" id="{E0BAC67B-9C70-ABDD-386A-8201FE025BA1}"/>
              </a:ext>
            </a:extLst>
          </p:cNvPr>
          <p:cNvSpPr txBox="1"/>
          <p:nvPr/>
        </p:nvSpPr>
        <p:spPr>
          <a:xfrm>
            <a:off x="0" y="114300"/>
            <a:ext cx="7010400" cy="671018"/>
          </a:xfrm>
          <a:prstGeom prst="rect">
            <a:avLst/>
          </a:prstGeom>
        </p:spPr>
        <p:txBody>
          <a:bodyPr wrap="square" lIns="0" tIns="0" rIns="0" bIns="0" rtlCol="0" anchor="t">
            <a:spAutoFit/>
          </a:bodyPr>
          <a:lstStyle/>
          <a:p>
            <a:pPr marL="0" lvl="0" indent="0" algn="ctr">
              <a:lnSpc>
                <a:spcPts val="5633"/>
              </a:lnSpc>
            </a:pPr>
            <a:r>
              <a:rPr lang="en-US" sz="4000" b="1" u="sng" dirty="0">
                <a:solidFill>
                  <a:srgbClr val="E11B1B"/>
                </a:solidFill>
                <a:latin typeface="Open Sans Bold"/>
                <a:ea typeface="Open Sans Bold"/>
                <a:cs typeface="Open Sans Bold"/>
                <a:sym typeface="Open Sans Bold"/>
              </a:rPr>
              <a:t>First batch of 100 fields</a:t>
            </a:r>
          </a:p>
        </p:txBody>
      </p:sp>
      <p:sp>
        <p:nvSpPr>
          <p:cNvPr id="7" name="Slide Number Placeholder 6">
            <a:extLst>
              <a:ext uri="{FF2B5EF4-FFF2-40B4-BE49-F238E27FC236}">
                <a16:creationId xmlns:a16="http://schemas.microsoft.com/office/drawing/2014/main" id="{4F64F3F4-42A8-8C00-42E9-5740609E89F6}"/>
              </a:ext>
            </a:extLst>
          </p:cNvPr>
          <p:cNvSpPr>
            <a:spLocks noGrp="1"/>
          </p:cNvSpPr>
          <p:nvPr>
            <p:ph type="sldNum" sz="quarter" idx="12"/>
          </p:nvPr>
        </p:nvSpPr>
        <p:spPr/>
        <p:txBody>
          <a:bodyPr/>
          <a:lstStyle/>
          <a:p>
            <a:fld id="{B6F15528-21DE-4FAA-801E-634DDDAF4B2B}" type="slidenum">
              <a:rPr lang="en-US" smtClean="0"/>
              <a:pPr/>
              <a:t>46</a:t>
            </a:fld>
            <a:endParaRPr lang="en-US" dirty="0"/>
          </a:p>
        </p:txBody>
      </p:sp>
    </p:spTree>
    <p:extLst>
      <p:ext uri="{BB962C8B-B14F-4D97-AF65-F5344CB8AC3E}">
        <p14:creationId xmlns:p14="http://schemas.microsoft.com/office/powerpoint/2010/main" val="2722498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B7024-04E0-BD26-FC2D-F03FC3B294D3}"/>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E9690738-64F8-890E-A106-C08121A15363}"/>
              </a:ext>
            </a:extLst>
          </p:cNvPr>
          <p:cNvSpPr/>
          <p:nvPr/>
        </p:nvSpPr>
        <p:spPr>
          <a:xfrm>
            <a:off x="6134143" y="495300"/>
            <a:ext cx="5181513" cy="914400"/>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lasticWrap/>
                      </a14:imgEffect>
                    </a14:imgLayer>
                  </a14:imgProps>
                </a:ext>
              </a:extLst>
            </a:blip>
            <a:tile tx="0" ty="0" sx="100000" sy="100000" flip="none" algn="tl"/>
          </a:blip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ysClr val="windowText" lastClr="000000"/>
                </a:solidFill>
              </a:rPr>
              <a:t>Long Period transients</a:t>
            </a:r>
          </a:p>
        </p:txBody>
      </p:sp>
      <p:sp>
        <p:nvSpPr>
          <p:cNvPr id="45" name="Rounded Rectangle 44">
            <a:extLst>
              <a:ext uri="{FF2B5EF4-FFF2-40B4-BE49-F238E27FC236}">
                <a16:creationId xmlns:a16="http://schemas.microsoft.com/office/drawing/2014/main" id="{15D296A2-44A7-474A-86E8-B533770164F7}"/>
              </a:ext>
            </a:extLst>
          </p:cNvPr>
          <p:cNvSpPr/>
          <p:nvPr/>
        </p:nvSpPr>
        <p:spPr>
          <a:xfrm>
            <a:off x="241040" y="3070938"/>
            <a:ext cx="3721359" cy="914400"/>
          </a:xfrm>
          <a:prstGeom prst="roundRect">
            <a:avLst/>
          </a:prstGeom>
          <a:blipFill>
            <a:blip r:embed="rId4">
              <a:alphaModFix/>
              <a:extLst>
                <a:ext uri="{BEBA8EAE-BF5A-486C-A8C5-ECC9F3942E4B}">
                  <a14:imgProps xmlns:a14="http://schemas.microsoft.com/office/drawing/2010/main">
                    <a14:imgLayer r:embed="rId5">
                      <a14:imgEffect>
                        <a14:brightnessContrast contrast="-20000"/>
                      </a14:imgEffect>
                    </a14:imgLayer>
                  </a14:imgProps>
                </a:ext>
              </a:extLst>
            </a:blip>
            <a:tile tx="0" ty="0" sx="100000" sy="100000" flip="none" algn="tl"/>
          </a:blip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Galactic transient</a:t>
            </a:r>
          </a:p>
        </p:txBody>
      </p:sp>
      <p:sp>
        <p:nvSpPr>
          <p:cNvPr id="46" name="Rounded Rectangle 45">
            <a:extLst>
              <a:ext uri="{FF2B5EF4-FFF2-40B4-BE49-F238E27FC236}">
                <a16:creationId xmlns:a16="http://schemas.microsoft.com/office/drawing/2014/main" id="{09D3C7F8-10AA-BD26-68DE-486033D4461B}"/>
              </a:ext>
            </a:extLst>
          </p:cNvPr>
          <p:cNvSpPr/>
          <p:nvPr/>
        </p:nvSpPr>
        <p:spPr>
          <a:xfrm>
            <a:off x="4983134" y="3070938"/>
            <a:ext cx="3721445" cy="914400"/>
          </a:xfrm>
          <a:prstGeom prst="roundRect">
            <a:avLst/>
          </a:prstGeom>
          <a:blipFill>
            <a:blip r:embed="rId4">
              <a:extLst>
                <a:ext uri="{BEBA8EAE-BF5A-486C-A8C5-ECC9F3942E4B}">
                  <a14:imgProps xmlns:a14="http://schemas.microsoft.com/office/drawing/2010/main">
                    <a14:imgLayer r:embed="rId6">
                      <a14:imgEffect>
                        <a14:brightnessContrast contrast="-20000"/>
                      </a14:imgEffect>
                    </a14:imgLayer>
                  </a14:imgProps>
                </a:ext>
              </a:extLst>
            </a:blip>
            <a:tile tx="0" ty="0" sx="100000" sy="100000" flip="none" algn="tl"/>
          </a:blip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White Dwarf- M Dwarf Binaries</a:t>
            </a:r>
          </a:p>
        </p:txBody>
      </p:sp>
      <p:sp>
        <p:nvSpPr>
          <p:cNvPr id="47" name="Rounded Rectangle 46">
            <a:extLst>
              <a:ext uri="{FF2B5EF4-FFF2-40B4-BE49-F238E27FC236}">
                <a16:creationId xmlns:a16="http://schemas.microsoft.com/office/drawing/2014/main" id="{55E5371D-77FA-2687-BD20-CBE09AA92AE6}"/>
              </a:ext>
            </a:extLst>
          </p:cNvPr>
          <p:cNvSpPr/>
          <p:nvPr/>
        </p:nvSpPr>
        <p:spPr>
          <a:xfrm>
            <a:off x="9654366" y="3070549"/>
            <a:ext cx="3721446" cy="914400"/>
          </a:xfrm>
          <a:prstGeom prst="roundRect">
            <a:avLst/>
          </a:prstGeom>
          <a:blipFill>
            <a:blip r:embed="rId4">
              <a:extLst>
                <a:ext uri="{BEBA8EAE-BF5A-486C-A8C5-ECC9F3942E4B}">
                  <a14:imgProps xmlns:a14="http://schemas.microsoft.com/office/drawing/2010/main">
                    <a14:imgLayer r:embed="rId7">
                      <a14:imgEffect>
                        <a14:brightnessContrast contrast="-20000"/>
                      </a14:imgEffect>
                    </a14:imgLayer>
                  </a14:imgProps>
                </a:ext>
              </a:extLst>
            </a:blip>
            <a:tile tx="0" ty="0" sx="100000" sy="100000" flip="none" algn="tl"/>
          </a:blip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Neutron stars or Magnetars ??</a:t>
            </a:r>
          </a:p>
        </p:txBody>
      </p:sp>
      <p:sp>
        <p:nvSpPr>
          <p:cNvPr id="48" name="Rounded Rectangle 47">
            <a:extLst>
              <a:ext uri="{FF2B5EF4-FFF2-40B4-BE49-F238E27FC236}">
                <a16:creationId xmlns:a16="http://schemas.microsoft.com/office/drawing/2014/main" id="{8A346ACF-3AA5-78B9-471C-BA639BB15825}"/>
              </a:ext>
            </a:extLst>
          </p:cNvPr>
          <p:cNvSpPr/>
          <p:nvPr/>
        </p:nvSpPr>
        <p:spPr>
          <a:xfrm>
            <a:off x="14356701" y="3071327"/>
            <a:ext cx="3721360" cy="914400"/>
          </a:xfrm>
          <a:prstGeom prst="roundRect">
            <a:avLst/>
          </a:prstGeom>
          <a:blipFill>
            <a:blip r:embed="rId4">
              <a:extLst>
                <a:ext uri="{BEBA8EAE-BF5A-486C-A8C5-ECC9F3942E4B}">
                  <a14:imgProps xmlns:a14="http://schemas.microsoft.com/office/drawing/2010/main">
                    <a14:imgLayer r:embed="rId8">
                      <a14:imgEffect>
                        <a14:brightnessContrast contrast="-20000"/>
                      </a14:imgEffect>
                    </a14:imgLayer>
                  </a14:imgProps>
                </a:ext>
              </a:extLst>
            </a:blip>
            <a:tile tx="0" ty="0" sx="100000" sy="100000" flip="none" algn="tl"/>
          </a:blip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Unknown or unidentified</a:t>
            </a:r>
          </a:p>
        </p:txBody>
      </p:sp>
      <p:pic>
        <p:nvPicPr>
          <p:cNvPr id="50" name="Picture 49" descr="A sun and planets in space&#10;&#10;AI-generated content may be incorrect.">
            <a:extLst>
              <a:ext uri="{FF2B5EF4-FFF2-40B4-BE49-F238E27FC236}">
                <a16:creationId xmlns:a16="http://schemas.microsoft.com/office/drawing/2014/main" id="{A675F4D9-4E9B-6448-5DC2-4B2AD03159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2176" y="4515006"/>
            <a:ext cx="4023360" cy="2263140"/>
          </a:xfrm>
          <a:prstGeom prst="roundRect">
            <a:avLst/>
          </a:prstGeom>
        </p:spPr>
      </p:pic>
      <p:pic>
        <p:nvPicPr>
          <p:cNvPr id="1026" name="Picture 2" descr="10 A modern image of the radio intensity at 888 MHz from the Galactic... |  Download Scientific Diagram">
            <a:extLst>
              <a:ext uri="{FF2B5EF4-FFF2-40B4-BE49-F238E27FC236}">
                <a16:creationId xmlns:a16="http://schemas.microsoft.com/office/drawing/2014/main" id="{0277F741-1A76-D0B4-6E69-5E865847B1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256" y="4152823"/>
            <a:ext cx="3651078" cy="429768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Magnetars Identified as Key Heavy Element Factories">
            <a:extLst>
              <a:ext uri="{FF2B5EF4-FFF2-40B4-BE49-F238E27FC236}">
                <a16:creationId xmlns:a16="http://schemas.microsoft.com/office/drawing/2014/main" id="{3BE76E1F-3D88-F2A3-C2B5-A3AC1E9AAE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9297" y="4401366"/>
            <a:ext cx="3751391" cy="2338015"/>
          </a:xfrm>
          <a:prstGeom prst="round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893BD67C-FEE0-0384-D6CE-ED653AF6C76B}"/>
              </a:ext>
            </a:extLst>
          </p:cNvPr>
          <p:cNvSpPr txBox="1"/>
          <p:nvPr/>
        </p:nvSpPr>
        <p:spPr>
          <a:xfrm>
            <a:off x="486595" y="8764738"/>
            <a:ext cx="3200400" cy="1200329"/>
          </a:xfrm>
          <a:prstGeom prst="rect">
            <a:avLst/>
          </a:prstGeom>
          <a:noFill/>
        </p:spPr>
        <p:txBody>
          <a:bodyPr wrap="square" rtlCol="0">
            <a:spAutoFit/>
          </a:bodyPr>
          <a:lstStyle/>
          <a:p>
            <a:pPr marL="342900" indent="-342900">
              <a:buFont typeface="+mj-lt"/>
              <a:buAutoNum type="arabicPeriod"/>
            </a:pPr>
            <a:r>
              <a:rPr lang="en-US" sz="2400" b="1" dirty="0"/>
              <a:t>GCRT J1745-3009 (Hyman et al. (2005)</a:t>
            </a:r>
          </a:p>
          <a:p>
            <a:r>
              <a:rPr lang="en-US" sz="2400" b="1" dirty="0"/>
              <a:t>…</a:t>
            </a:r>
          </a:p>
        </p:txBody>
      </p:sp>
      <p:sp>
        <p:nvSpPr>
          <p:cNvPr id="52" name="TextBox 51">
            <a:extLst>
              <a:ext uri="{FF2B5EF4-FFF2-40B4-BE49-F238E27FC236}">
                <a16:creationId xmlns:a16="http://schemas.microsoft.com/office/drawing/2014/main" id="{BCB91FF5-93E7-849F-D5A3-D53EE55D126E}"/>
              </a:ext>
            </a:extLst>
          </p:cNvPr>
          <p:cNvSpPr txBox="1"/>
          <p:nvPr/>
        </p:nvSpPr>
        <p:spPr>
          <a:xfrm>
            <a:off x="4832176" y="7060320"/>
            <a:ext cx="4159424" cy="1938992"/>
          </a:xfrm>
          <a:prstGeom prst="rect">
            <a:avLst/>
          </a:prstGeom>
          <a:noFill/>
        </p:spPr>
        <p:txBody>
          <a:bodyPr wrap="square" rtlCol="0">
            <a:spAutoFit/>
          </a:bodyPr>
          <a:lstStyle/>
          <a:p>
            <a:pPr marL="342900" indent="-342900">
              <a:buFont typeface="+mj-lt"/>
              <a:buAutoNum type="arabicPeriod"/>
            </a:pPr>
            <a:r>
              <a:rPr lang="en-US" sz="2400" b="1" dirty="0"/>
              <a:t>ILT J1101 +5521, de Ruiter et al. (2025)</a:t>
            </a:r>
          </a:p>
          <a:p>
            <a:pPr marL="342900" indent="-342900">
              <a:buFont typeface="+mj-lt"/>
              <a:buAutoNum type="arabicPeriod"/>
            </a:pPr>
            <a:r>
              <a:rPr lang="en-US" sz="2400" b="1" dirty="0"/>
              <a:t>GLEAM-X J0704-37, Hurley-Walker et al. (2024)</a:t>
            </a:r>
          </a:p>
          <a:p>
            <a:r>
              <a:rPr lang="en-US" sz="2400" b="1" dirty="0"/>
              <a:t>…</a:t>
            </a:r>
          </a:p>
        </p:txBody>
      </p:sp>
      <p:sp>
        <p:nvSpPr>
          <p:cNvPr id="53" name="TextBox 52">
            <a:extLst>
              <a:ext uri="{FF2B5EF4-FFF2-40B4-BE49-F238E27FC236}">
                <a16:creationId xmlns:a16="http://schemas.microsoft.com/office/drawing/2014/main" id="{9C7E076D-DA44-82A2-474F-F2BB40610521}"/>
              </a:ext>
            </a:extLst>
          </p:cNvPr>
          <p:cNvSpPr txBox="1"/>
          <p:nvPr/>
        </p:nvSpPr>
        <p:spPr>
          <a:xfrm>
            <a:off x="9435280" y="6976615"/>
            <a:ext cx="4159424" cy="2677656"/>
          </a:xfrm>
          <a:prstGeom prst="rect">
            <a:avLst/>
          </a:prstGeom>
          <a:noFill/>
        </p:spPr>
        <p:txBody>
          <a:bodyPr wrap="square" rtlCol="0">
            <a:spAutoFit/>
          </a:bodyPr>
          <a:lstStyle/>
          <a:p>
            <a:pPr marL="342900" indent="-342900">
              <a:buFont typeface="+mj-lt"/>
              <a:buAutoNum type="arabicPeriod"/>
            </a:pPr>
            <a:r>
              <a:rPr lang="en-US" sz="2400" b="1" dirty="0"/>
              <a:t>GLEAM-X J162759.5−523504.3</a:t>
            </a:r>
            <a:r>
              <a:rPr lang="en-US" sz="2400" dirty="0"/>
              <a:t>, </a:t>
            </a:r>
            <a:r>
              <a:rPr lang="en-US" sz="2400" b="1" dirty="0"/>
              <a:t>Hurley-Walker et al. (2022)</a:t>
            </a:r>
          </a:p>
          <a:p>
            <a:pPr marL="342900" indent="-342900">
              <a:buFont typeface="+mj-lt"/>
              <a:buAutoNum type="arabicPeriod"/>
            </a:pPr>
            <a:endParaRPr lang="en-US" sz="2400" b="1" dirty="0"/>
          </a:p>
          <a:p>
            <a:pPr marL="342900" indent="-342900">
              <a:buFont typeface="+mj-lt"/>
              <a:buAutoNum type="arabicPeriod"/>
            </a:pPr>
            <a:r>
              <a:rPr lang="en-US" sz="2400" b="1" dirty="0"/>
              <a:t> ASKAP J193505.1+214841.0, Caleb et al.(2024)</a:t>
            </a:r>
          </a:p>
          <a:p>
            <a:r>
              <a:rPr lang="en-US" sz="2400" b="1" dirty="0"/>
              <a:t>…</a:t>
            </a:r>
          </a:p>
        </p:txBody>
      </p:sp>
      <p:sp>
        <p:nvSpPr>
          <p:cNvPr id="54" name="TextBox 53">
            <a:extLst>
              <a:ext uri="{FF2B5EF4-FFF2-40B4-BE49-F238E27FC236}">
                <a16:creationId xmlns:a16="http://schemas.microsoft.com/office/drawing/2014/main" id="{5CF3E839-D2C2-968D-3D5F-9043A7590062}"/>
              </a:ext>
            </a:extLst>
          </p:cNvPr>
          <p:cNvSpPr txBox="1"/>
          <p:nvPr/>
        </p:nvSpPr>
        <p:spPr>
          <a:xfrm>
            <a:off x="14582499" y="4152823"/>
            <a:ext cx="3651078" cy="3416320"/>
          </a:xfrm>
          <a:prstGeom prst="rect">
            <a:avLst/>
          </a:prstGeom>
          <a:noFill/>
        </p:spPr>
        <p:txBody>
          <a:bodyPr wrap="square" rtlCol="0">
            <a:spAutoFit/>
          </a:bodyPr>
          <a:lstStyle/>
          <a:p>
            <a:endParaRPr lang="en-US" sz="2400" b="1" dirty="0"/>
          </a:p>
          <a:p>
            <a:pPr marL="342900" indent="-342900">
              <a:buFont typeface="+mj-lt"/>
              <a:buAutoNum type="arabicPeriod"/>
            </a:pPr>
            <a:r>
              <a:rPr lang="en-US" sz="2400" b="1" dirty="0"/>
              <a:t>ASKAP J175534.9-252749.1, Dobie et al.(2024)</a:t>
            </a:r>
          </a:p>
          <a:p>
            <a:pPr marL="342900" indent="-342900">
              <a:buFont typeface="+mj-lt"/>
              <a:buAutoNum type="arabicPeriod"/>
            </a:pPr>
            <a:endParaRPr lang="en-US" sz="2400" b="1" dirty="0"/>
          </a:p>
          <a:p>
            <a:pPr marL="342900" indent="-342900">
              <a:buFont typeface="+mj-lt"/>
              <a:buAutoNum type="arabicPeriod"/>
            </a:pPr>
            <a:r>
              <a:rPr lang="en-US" sz="2400" b="1" dirty="0"/>
              <a:t>ASKAP J144834-685644, </a:t>
            </a:r>
            <a:r>
              <a:rPr lang="en-US" sz="2400" b="1" dirty="0" err="1"/>
              <a:t>Anumarlapudi</a:t>
            </a:r>
            <a:r>
              <a:rPr lang="en-US" sz="2400" b="1" dirty="0"/>
              <a:t> et al. (2025)</a:t>
            </a:r>
          </a:p>
          <a:p>
            <a:r>
              <a:rPr lang="en-US" sz="2400" b="1" dirty="0"/>
              <a:t>…</a:t>
            </a:r>
          </a:p>
        </p:txBody>
      </p:sp>
      <p:sp>
        <p:nvSpPr>
          <p:cNvPr id="56" name="TextBox 55">
            <a:extLst>
              <a:ext uri="{FF2B5EF4-FFF2-40B4-BE49-F238E27FC236}">
                <a16:creationId xmlns:a16="http://schemas.microsoft.com/office/drawing/2014/main" id="{753B14FF-B730-11A7-1061-B9CA1A65F39F}"/>
              </a:ext>
            </a:extLst>
          </p:cNvPr>
          <p:cNvSpPr txBox="1"/>
          <p:nvPr/>
        </p:nvSpPr>
        <p:spPr>
          <a:xfrm>
            <a:off x="4572000" y="9497305"/>
            <a:ext cx="14483614" cy="646331"/>
          </a:xfrm>
          <a:prstGeom prst="rect">
            <a:avLst/>
          </a:prstGeom>
          <a:noFill/>
        </p:spPr>
        <p:txBody>
          <a:bodyPr wrap="square" rtlCol="0">
            <a:spAutoFit/>
          </a:bodyPr>
          <a:lstStyle/>
          <a:p>
            <a:r>
              <a:rPr lang="en-US" dirty="0"/>
              <a:t>You can visit this very nice website created by Sam McSweeney for LPTs: </a:t>
            </a:r>
            <a:r>
              <a:rPr lang="en-US" u="sng" dirty="0">
                <a:solidFill>
                  <a:srgbClr val="000000"/>
                </a:solidFill>
                <a:latin typeface="Arimo"/>
                <a:ea typeface="Arimo"/>
                <a:cs typeface="Arimo"/>
                <a:sym typeface="Arimo"/>
                <a:hlinkClick r:id="rId12" tooltip="https://lpt.mwa-image-plane.cloud.edu.au/published/galactic_view"/>
              </a:rPr>
              <a:t>https://lpt.mwa-image-plane.cloud.edu.au/published/galactic_view</a:t>
            </a:r>
          </a:p>
          <a:p>
            <a:r>
              <a:rPr lang="en-US" dirty="0"/>
              <a:t> </a:t>
            </a:r>
          </a:p>
        </p:txBody>
      </p:sp>
      <p:cxnSp>
        <p:nvCxnSpPr>
          <p:cNvPr id="58" name="Curved Connector 57">
            <a:extLst>
              <a:ext uri="{FF2B5EF4-FFF2-40B4-BE49-F238E27FC236}">
                <a16:creationId xmlns:a16="http://schemas.microsoft.com/office/drawing/2014/main" id="{02C0E9A1-B964-4A87-583A-63DB4DE3FBE1}"/>
              </a:ext>
            </a:extLst>
          </p:cNvPr>
          <p:cNvCxnSpPr>
            <a:cxnSpLocks/>
            <a:stCxn id="2" idx="1"/>
            <a:endCxn id="45" idx="0"/>
          </p:cNvCxnSpPr>
          <p:nvPr/>
        </p:nvCxnSpPr>
        <p:spPr>
          <a:xfrm rot="10800000" flipV="1">
            <a:off x="2101721" y="952500"/>
            <a:ext cx="4032423" cy="2118438"/>
          </a:xfrm>
          <a:prstGeom prst="curvedConnector2">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60" name="Curved Connector 59">
            <a:extLst>
              <a:ext uri="{FF2B5EF4-FFF2-40B4-BE49-F238E27FC236}">
                <a16:creationId xmlns:a16="http://schemas.microsoft.com/office/drawing/2014/main" id="{8FA13DE4-47AA-330D-0C74-006AF7F7168C}"/>
              </a:ext>
            </a:extLst>
          </p:cNvPr>
          <p:cNvCxnSpPr>
            <a:cxnSpLocks/>
            <a:stCxn id="2" idx="2"/>
            <a:endCxn id="46" idx="0"/>
          </p:cNvCxnSpPr>
          <p:nvPr/>
        </p:nvCxnSpPr>
        <p:spPr>
          <a:xfrm rot="5400000">
            <a:off x="6953760" y="1299798"/>
            <a:ext cx="1661238" cy="1881043"/>
          </a:xfrm>
          <a:prstGeom prst="curvedConnector3">
            <a:avLst>
              <a:gd name="adj1" fmla="val 50000"/>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63" name="Curved Connector 62">
            <a:extLst>
              <a:ext uri="{FF2B5EF4-FFF2-40B4-BE49-F238E27FC236}">
                <a16:creationId xmlns:a16="http://schemas.microsoft.com/office/drawing/2014/main" id="{C90D5455-F106-BD20-5ED3-06D893B66F26}"/>
              </a:ext>
            </a:extLst>
          </p:cNvPr>
          <p:cNvCxnSpPr>
            <a:cxnSpLocks/>
            <a:stCxn id="2" idx="2"/>
            <a:endCxn id="47" idx="0"/>
          </p:cNvCxnSpPr>
          <p:nvPr/>
        </p:nvCxnSpPr>
        <p:spPr>
          <a:xfrm rot="16200000" flipH="1">
            <a:off x="9289570" y="845029"/>
            <a:ext cx="1660849" cy="2790189"/>
          </a:xfrm>
          <a:prstGeom prst="curvedConnector3">
            <a:avLst>
              <a:gd name="adj1" fmla="val 50000"/>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027" name="Curved Connector 1026">
            <a:extLst>
              <a:ext uri="{FF2B5EF4-FFF2-40B4-BE49-F238E27FC236}">
                <a16:creationId xmlns:a16="http://schemas.microsoft.com/office/drawing/2014/main" id="{188703F2-EC5B-D90C-09C0-1639DD1D91B3}"/>
              </a:ext>
            </a:extLst>
          </p:cNvPr>
          <p:cNvCxnSpPr>
            <a:cxnSpLocks/>
            <a:stCxn id="2" idx="3"/>
            <a:endCxn id="48" idx="0"/>
          </p:cNvCxnSpPr>
          <p:nvPr/>
        </p:nvCxnSpPr>
        <p:spPr>
          <a:xfrm>
            <a:off x="11315656" y="952500"/>
            <a:ext cx="4901725" cy="2118827"/>
          </a:xfrm>
          <a:prstGeom prst="curvedConnector2">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1034" name="TextBox 1033">
            <a:extLst>
              <a:ext uri="{FF2B5EF4-FFF2-40B4-BE49-F238E27FC236}">
                <a16:creationId xmlns:a16="http://schemas.microsoft.com/office/drawing/2014/main" id="{DE45E911-E625-8DCD-13C7-B03E2C5EF284}"/>
              </a:ext>
            </a:extLst>
          </p:cNvPr>
          <p:cNvSpPr txBox="1"/>
          <p:nvPr/>
        </p:nvSpPr>
        <p:spPr>
          <a:xfrm>
            <a:off x="5005026" y="4235686"/>
            <a:ext cx="4770352" cy="307777"/>
          </a:xfrm>
          <a:prstGeom prst="rect">
            <a:avLst/>
          </a:prstGeom>
          <a:noFill/>
        </p:spPr>
        <p:txBody>
          <a:bodyPr wrap="square">
            <a:spAutoFit/>
          </a:bodyPr>
          <a:lstStyle/>
          <a:p>
            <a:r>
              <a:rPr lang="en-US" sz="1400" dirty="0">
                <a:solidFill>
                  <a:schemeClr val="bg1">
                    <a:lumMod val="65000"/>
                  </a:schemeClr>
                </a:solidFill>
              </a:rPr>
              <a:t>Image credit: Daniëlle Futselaar</a:t>
            </a:r>
          </a:p>
        </p:txBody>
      </p:sp>
      <p:sp>
        <p:nvSpPr>
          <p:cNvPr id="1035" name="TextBox 1034">
            <a:extLst>
              <a:ext uri="{FF2B5EF4-FFF2-40B4-BE49-F238E27FC236}">
                <a16:creationId xmlns:a16="http://schemas.microsoft.com/office/drawing/2014/main" id="{0CFE603E-373A-3303-2F13-2BD922FF4E3E}"/>
              </a:ext>
            </a:extLst>
          </p:cNvPr>
          <p:cNvSpPr txBox="1"/>
          <p:nvPr/>
        </p:nvSpPr>
        <p:spPr>
          <a:xfrm>
            <a:off x="9781240" y="4141004"/>
            <a:ext cx="2569022" cy="307777"/>
          </a:xfrm>
          <a:prstGeom prst="rect">
            <a:avLst/>
          </a:prstGeom>
          <a:noFill/>
        </p:spPr>
        <p:txBody>
          <a:bodyPr wrap="square">
            <a:spAutoFit/>
          </a:bodyPr>
          <a:lstStyle/>
          <a:p>
            <a:r>
              <a:rPr lang="en-US" sz="1400" i="1" dirty="0">
                <a:solidFill>
                  <a:srgbClr val="999999"/>
                </a:solidFill>
                <a:effectLst/>
              </a:rPr>
              <a:t>Image Credit: Jurik Peter</a:t>
            </a:r>
            <a:endParaRPr lang="en-US" sz="1400" dirty="0"/>
          </a:p>
        </p:txBody>
      </p:sp>
      <p:sp>
        <p:nvSpPr>
          <p:cNvPr id="1036" name="TextBox 1035">
            <a:extLst>
              <a:ext uri="{FF2B5EF4-FFF2-40B4-BE49-F238E27FC236}">
                <a16:creationId xmlns:a16="http://schemas.microsoft.com/office/drawing/2014/main" id="{606AE3B8-264E-E344-5C1F-075344A34FED}"/>
              </a:ext>
            </a:extLst>
          </p:cNvPr>
          <p:cNvSpPr txBox="1"/>
          <p:nvPr/>
        </p:nvSpPr>
        <p:spPr>
          <a:xfrm>
            <a:off x="261256" y="8450503"/>
            <a:ext cx="4770352" cy="307777"/>
          </a:xfrm>
          <a:prstGeom prst="rect">
            <a:avLst/>
          </a:prstGeom>
          <a:noFill/>
        </p:spPr>
        <p:txBody>
          <a:bodyPr wrap="square">
            <a:spAutoFit/>
          </a:bodyPr>
          <a:lstStyle/>
          <a:p>
            <a:r>
              <a:rPr lang="en-US" sz="1400" dirty="0">
                <a:solidFill>
                  <a:schemeClr val="bg1">
                    <a:lumMod val="65000"/>
                  </a:schemeClr>
                </a:solidFill>
              </a:rPr>
              <a:t>Image credit: NRAO</a:t>
            </a:r>
          </a:p>
        </p:txBody>
      </p:sp>
      <p:sp>
        <p:nvSpPr>
          <p:cNvPr id="6" name="Slide Number Placeholder 5">
            <a:extLst>
              <a:ext uri="{FF2B5EF4-FFF2-40B4-BE49-F238E27FC236}">
                <a16:creationId xmlns:a16="http://schemas.microsoft.com/office/drawing/2014/main" id="{F0C86A53-4940-4A02-1A1A-5DB3F07C0CC0}"/>
              </a:ext>
            </a:extLst>
          </p:cNvPr>
          <p:cNvSpPr>
            <a:spLocks noGrp="1"/>
          </p:cNvSpPr>
          <p:nvPr>
            <p:ph type="sldNum" sz="quarter" idx="12"/>
          </p:nvPr>
        </p:nvSpPr>
        <p:spPr/>
        <p:txBody>
          <a:bodyPr/>
          <a:lstStyle/>
          <a:p>
            <a:fld id="{B6F15528-21DE-4FAA-801E-634DDDAF4B2B}" type="slidenum">
              <a:rPr lang="en-US" smtClean="0"/>
              <a:pPr/>
              <a:t>47</a:t>
            </a:fld>
            <a:endParaRPr lang="en-US" dirty="0"/>
          </a:p>
        </p:txBody>
      </p:sp>
    </p:spTree>
    <p:extLst>
      <p:ext uri="{BB962C8B-B14F-4D97-AF65-F5344CB8AC3E}">
        <p14:creationId xmlns:p14="http://schemas.microsoft.com/office/powerpoint/2010/main" val="1963822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3411" y="3513043"/>
            <a:ext cx="9857876" cy="3260913"/>
          </a:xfrm>
          <a:custGeom>
            <a:avLst/>
            <a:gdLst/>
            <a:ahLst/>
            <a:cxnLst/>
            <a:rect l="l" t="t" r="r" b="b"/>
            <a:pathLst>
              <a:path w="9857876" h="3260913">
                <a:moveTo>
                  <a:pt x="0" y="0"/>
                </a:moveTo>
                <a:lnTo>
                  <a:pt x="9857876" y="0"/>
                </a:lnTo>
                <a:lnTo>
                  <a:pt x="9857876" y="3260914"/>
                </a:lnTo>
                <a:lnTo>
                  <a:pt x="0" y="3260914"/>
                </a:lnTo>
                <a:lnTo>
                  <a:pt x="0" y="0"/>
                </a:lnTo>
                <a:close/>
              </a:path>
            </a:pathLst>
          </a:custGeom>
          <a:blipFill>
            <a:blip r:embed="rId2"/>
            <a:stretch>
              <a:fillRect/>
            </a:stretch>
          </a:blipFill>
        </p:spPr>
        <p:txBody>
          <a:bodyPr/>
          <a:lstStyle/>
          <a:p>
            <a:endParaRPr lang="en-US"/>
          </a:p>
        </p:txBody>
      </p:sp>
      <p:sp>
        <p:nvSpPr>
          <p:cNvPr id="3" name="Freeform 3"/>
          <p:cNvSpPr/>
          <p:nvPr/>
        </p:nvSpPr>
        <p:spPr>
          <a:xfrm>
            <a:off x="11315939" y="2683342"/>
            <a:ext cx="6351567" cy="5387215"/>
          </a:xfrm>
          <a:custGeom>
            <a:avLst/>
            <a:gdLst/>
            <a:ahLst/>
            <a:cxnLst/>
            <a:rect l="l" t="t" r="r" b="b"/>
            <a:pathLst>
              <a:path w="6351567" h="5387215">
                <a:moveTo>
                  <a:pt x="0" y="0"/>
                </a:moveTo>
                <a:lnTo>
                  <a:pt x="6351567" y="0"/>
                </a:lnTo>
                <a:lnTo>
                  <a:pt x="6351567" y="5387216"/>
                </a:lnTo>
                <a:lnTo>
                  <a:pt x="0" y="5387216"/>
                </a:lnTo>
                <a:lnTo>
                  <a:pt x="0" y="0"/>
                </a:lnTo>
                <a:close/>
              </a:path>
            </a:pathLst>
          </a:custGeom>
          <a:blipFill>
            <a:blip r:embed="rId3"/>
            <a:stretch>
              <a:fillRect l="-662" r="-662"/>
            </a:stretch>
          </a:blipFill>
        </p:spPr>
        <p:txBody>
          <a:bodyPr/>
          <a:lstStyle/>
          <a:p>
            <a:endParaRPr lang="en-US"/>
          </a:p>
        </p:txBody>
      </p:sp>
      <p:sp>
        <p:nvSpPr>
          <p:cNvPr id="4" name="Freeform 4"/>
          <p:cNvSpPr/>
          <p:nvPr/>
        </p:nvSpPr>
        <p:spPr>
          <a:xfrm>
            <a:off x="10161287" y="4852831"/>
            <a:ext cx="815371" cy="581339"/>
          </a:xfrm>
          <a:custGeom>
            <a:avLst/>
            <a:gdLst/>
            <a:ahLst/>
            <a:cxnLst/>
            <a:rect l="l" t="t" r="r" b="b"/>
            <a:pathLst>
              <a:path w="815371" h="581339">
                <a:moveTo>
                  <a:pt x="0" y="0"/>
                </a:moveTo>
                <a:lnTo>
                  <a:pt x="815371" y="0"/>
                </a:lnTo>
                <a:lnTo>
                  <a:pt x="815371" y="581338"/>
                </a:lnTo>
                <a:lnTo>
                  <a:pt x="0" y="58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61404" y="-95250"/>
            <a:ext cx="12460103" cy="847887"/>
          </a:xfrm>
          <a:prstGeom prst="rect">
            <a:avLst/>
          </a:prstGeom>
        </p:spPr>
        <p:txBody>
          <a:bodyPr lIns="0" tIns="0" rIns="0" bIns="0" rtlCol="0" anchor="t">
            <a:spAutoFit/>
          </a:bodyPr>
          <a:lstStyle/>
          <a:p>
            <a:pPr algn="ctr">
              <a:lnSpc>
                <a:spcPts val="6991"/>
              </a:lnSpc>
            </a:pPr>
            <a:r>
              <a:rPr lang="en-US" sz="4994" b="1" u="sng">
                <a:solidFill>
                  <a:srgbClr val="EE220C"/>
                </a:solidFill>
                <a:latin typeface="Open Sans Bold"/>
                <a:ea typeface="Open Sans Bold"/>
                <a:cs typeface="Open Sans Bold"/>
                <a:sym typeface="Open Sans Bold"/>
              </a:rPr>
              <a:t>LoTSS pointing vs Subtraction image</a:t>
            </a:r>
          </a:p>
        </p:txBody>
      </p:sp>
      <p:sp>
        <p:nvSpPr>
          <p:cNvPr id="7" name="TextBox 7"/>
          <p:cNvSpPr txBox="1"/>
          <p:nvPr/>
        </p:nvSpPr>
        <p:spPr>
          <a:xfrm>
            <a:off x="303411" y="9509385"/>
            <a:ext cx="3146925" cy="339839"/>
          </a:xfrm>
          <a:prstGeom prst="rect">
            <a:avLst/>
          </a:prstGeom>
        </p:spPr>
        <p:txBody>
          <a:bodyPr lIns="0" tIns="0" rIns="0" bIns="0" rtlCol="0" anchor="t">
            <a:spAutoFit/>
          </a:bodyPr>
          <a:lstStyle/>
          <a:p>
            <a:pPr algn="l">
              <a:lnSpc>
                <a:spcPts val="2821"/>
              </a:lnSpc>
            </a:pPr>
            <a:r>
              <a:rPr lang="en-US" sz="1893" b="1">
                <a:solidFill>
                  <a:srgbClr val="000000"/>
                </a:solidFill>
                <a:latin typeface="Open Sans Bold"/>
                <a:ea typeface="Open Sans Bold"/>
                <a:cs typeface="Open Sans Bold"/>
                <a:sym typeface="Open Sans Bold"/>
              </a:rPr>
              <a:t>Credit: Iris de Ruiter</a:t>
            </a:r>
          </a:p>
        </p:txBody>
      </p:sp>
      <p:sp>
        <p:nvSpPr>
          <p:cNvPr id="8" name="TextBox 8"/>
          <p:cNvSpPr txBox="1"/>
          <p:nvPr/>
        </p:nvSpPr>
        <p:spPr>
          <a:xfrm>
            <a:off x="963688" y="1393950"/>
            <a:ext cx="8537323" cy="1171757"/>
          </a:xfrm>
          <a:prstGeom prst="rect">
            <a:avLst/>
          </a:prstGeom>
        </p:spPr>
        <p:txBody>
          <a:bodyPr lIns="0" tIns="0" rIns="0" bIns="0" rtlCol="0" anchor="t">
            <a:spAutoFit/>
          </a:bodyPr>
          <a:lstStyle/>
          <a:p>
            <a:pPr algn="ctr">
              <a:lnSpc>
                <a:spcPts val="4714"/>
              </a:lnSpc>
            </a:pPr>
            <a:r>
              <a:rPr lang="en-US" sz="3367" b="1" u="sng" dirty="0">
                <a:solidFill>
                  <a:srgbClr val="803300"/>
                </a:solidFill>
                <a:latin typeface="Open Sans Bold"/>
                <a:ea typeface="Open Sans Bold"/>
                <a:cs typeface="Open Sans Bold"/>
                <a:sym typeface="Open Sans Bold"/>
              </a:rPr>
              <a:t>Film example of a LoTSS 8-hour observation </a:t>
            </a:r>
          </a:p>
        </p:txBody>
      </p:sp>
      <p:sp>
        <p:nvSpPr>
          <p:cNvPr id="9" name="TextBox 9"/>
          <p:cNvSpPr txBox="1"/>
          <p:nvPr/>
        </p:nvSpPr>
        <p:spPr>
          <a:xfrm>
            <a:off x="14939097" y="8200416"/>
            <a:ext cx="2899627" cy="311549"/>
          </a:xfrm>
          <a:prstGeom prst="rect">
            <a:avLst/>
          </a:prstGeom>
        </p:spPr>
        <p:txBody>
          <a:bodyPr lIns="0" tIns="0" rIns="0" bIns="0" rtlCol="0" anchor="t">
            <a:spAutoFit/>
          </a:bodyPr>
          <a:lstStyle/>
          <a:p>
            <a:pPr algn="l">
              <a:lnSpc>
                <a:spcPts val="2633"/>
              </a:lnSpc>
            </a:pPr>
            <a:r>
              <a:rPr lang="en-US" sz="1767" b="1">
                <a:solidFill>
                  <a:srgbClr val="000000"/>
                </a:solidFill>
                <a:latin typeface="Open Sans Bold"/>
                <a:ea typeface="Open Sans Bold"/>
                <a:cs typeface="Open Sans Bold"/>
                <a:sym typeface="Open Sans Bold"/>
              </a:rPr>
              <a:t>Credit: LoTSS DR2 catalog</a:t>
            </a:r>
          </a:p>
        </p:txBody>
      </p:sp>
      <p:sp>
        <p:nvSpPr>
          <p:cNvPr id="10" name="TextBox 10"/>
          <p:cNvSpPr txBox="1"/>
          <p:nvPr/>
        </p:nvSpPr>
        <p:spPr>
          <a:xfrm>
            <a:off x="10837029" y="1698491"/>
            <a:ext cx="7845684" cy="572200"/>
          </a:xfrm>
          <a:prstGeom prst="rect">
            <a:avLst/>
          </a:prstGeom>
        </p:spPr>
        <p:txBody>
          <a:bodyPr lIns="0" tIns="0" rIns="0" bIns="0" rtlCol="0" anchor="t">
            <a:spAutoFit/>
          </a:bodyPr>
          <a:lstStyle/>
          <a:p>
            <a:pPr algn="ctr">
              <a:lnSpc>
                <a:spcPts val="4686"/>
              </a:lnSpc>
            </a:pPr>
            <a:r>
              <a:rPr lang="en-US" sz="3347" b="1" u="sng">
                <a:solidFill>
                  <a:srgbClr val="803300"/>
                </a:solidFill>
                <a:latin typeface="Open Sans Bold"/>
                <a:ea typeface="Open Sans Bold"/>
                <a:cs typeface="Open Sans Bold"/>
                <a:sym typeface="Open Sans Bold"/>
              </a:rPr>
              <a:t>LoTSS 8-hour integration image</a:t>
            </a:r>
          </a:p>
        </p:txBody>
      </p:sp>
      <p:sp>
        <p:nvSpPr>
          <p:cNvPr id="14" name="Slide Number Placeholder 13">
            <a:extLst>
              <a:ext uri="{FF2B5EF4-FFF2-40B4-BE49-F238E27FC236}">
                <a16:creationId xmlns:a16="http://schemas.microsoft.com/office/drawing/2014/main" id="{144AF1F2-5D87-C9B1-DA7E-043FDBD57F78}"/>
              </a:ext>
            </a:extLst>
          </p:cNvPr>
          <p:cNvSpPr>
            <a:spLocks noGrp="1"/>
          </p:cNvSpPr>
          <p:nvPr>
            <p:ph type="sldNum" sz="quarter" idx="12"/>
          </p:nvPr>
        </p:nvSpPr>
        <p:spPr/>
        <p:txBody>
          <a:bodyPr/>
          <a:lstStyle/>
          <a:p>
            <a:fld id="{B6F15528-21DE-4FAA-801E-634DDDAF4B2B}" type="slidenum">
              <a:rPr lang="en-US" smtClean="0"/>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BA8D1-5978-0EAD-2C36-84E4A698B61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38BAAFB-8CD7-A207-9AAD-2F1669031330}"/>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441AD7D7-393C-0FD1-67D1-C808380FC272}"/>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83667DA3-4C7E-A057-5D4C-390EE3A15EC7}"/>
              </a:ext>
            </a:extLst>
          </p:cNvPr>
          <p:cNvGrpSpPr/>
          <p:nvPr/>
        </p:nvGrpSpPr>
        <p:grpSpPr>
          <a:xfrm>
            <a:off x="6086333" y="7887629"/>
            <a:ext cx="4692217" cy="1278411"/>
            <a:chOff x="0" y="0"/>
            <a:chExt cx="1235810" cy="336701"/>
          </a:xfrm>
        </p:grpSpPr>
        <p:sp>
          <p:nvSpPr>
            <p:cNvPr id="5" name="Freeform 5">
              <a:extLst>
                <a:ext uri="{FF2B5EF4-FFF2-40B4-BE49-F238E27FC236}">
                  <a16:creationId xmlns:a16="http://schemas.microsoft.com/office/drawing/2014/main" id="{9C866A02-BFAB-5286-20D2-0C96940297F4}"/>
                </a:ext>
              </a:extLst>
            </p:cNvPr>
            <p:cNvSpPr/>
            <p:nvPr/>
          </p:nvSpPr>
          <p:spPr>
            <a:xfrm>
              <a:off x="0" y="0"/>
              <a:ext cx="1235810" cy="336701"/>
            </a:xfrm>
            <a:custGeom>
              <a:avLst/>
              <a:gdLst/>
              <a:ahLst/>
              <a:cxnLst/>
              <a:rect l="l" t="t" r="r" b="b"/>
              <a:pathLst>
                <a:path w="1235810" h="336701">
                  <a:moveTo>
                    <a:pt x="0" y="0"/>
                  </a:moveTo>
                  <a:lnTo>
                    <a:pt x="1235810" y="0"/>
                  </a:lnTo>
                  <a:lnTo>
                    <a:pt x="1235810" y="336701"/>
                  </a:lnTo>
                  <a:lnTo>
                    <a:pt x="0" y="336701"/>
                  </a:lnTo>
                  <a:close/>
                </a:path>
              </a:pathLst>
            </a:custGeom>
            <a:solidFill>
              <a:srgbClr val="FFFFFF"/>
            </a:solidFill>
            <a:ln w="76200" cap="sq">
              <a:solidFill>
                <a:srgbClr val="EE220C"/>
              </a:solidFill>
              <a:prstDash val="solid"/>
              <a:miter/>
            </a:ln>
          </p:spPr>
          <p:txBody>
            <a:bodyPr/>
            <a:lstStyle/>
            <a:p>
              <a:endParaRPr lang="en-US"/>
            </a:p>
          </p:txBody>
        </p:sp>
        <p:sp>
          <p:nvSpPr>
            <p:cNvPr id="6" name="TextBox 6">
              <a:extLst>
                <a:ext uri="{FF2B5EF4-FFF2-40B4-BE49-F238E27FC236}">
                  <a16:creationId xmlns:a16="http://schemas.microsoft.com/office/drawing/2014/main" id="{5B3E1A1F-AB5F-708F-8CAE-B11FD031709F}"/>
                </a:ext>
              </a:extLst>
            </p:cNvPr>
            <p:cNvSpPr txBox="1"/>
            <p:nvPr/>
          </p:nvSpPr>
          <p:spPr>
            <a:xfrm>
              <a:off x="0" y="-66675"/>
              <a:ext cx="1235810" cy="403376"/>
            </a:xfrm>
            <a:prstGeom prst="rect">
              <a:avLst/>
            </a:prstGeom>
          </p:spPr>
          <p:txBody>
            <a:bodyPr lIns="50800" tIns="50800" rIns="50800" bIns="50800" rtlCol="0" anchor="ctr"/>
            <a:lstStyle/>
            <a:p>
              <a:pPr algn="ctr">
                <a:lnSpc>
                  <a:spcPts val="3694"/>
                </a:lnSpc>
              </a:pPr>
              <a:endParaRPr/>
            </a:p>
          </p:txBody>
        </p:sp>
      </p:grpSp>
      <p:sp>
        <p:nvSpPr>
          <p:cNvPr id="7" name="Freeform 7">
            <a:extLst>
              <a:ext uri="{FF2B5EF4-FFF2-40B4-BE49-F238E27FC236}">
                <a16:creationId xmlns:a16="http://schemas.microsoft.com/office/drawing/2014/main" id="{7411D641-5BF5-DCA9-F274-0EC80EB9E3D3}"/>
              </a:ext>
            </a:extLst>
          </p:cNvPr>
          <p:cNvSpPr/>
          <p:nvPr/>
        </p:nvSpPr>
        <p:spPr>
          <a:xfrm>
            <a:off x="8588791" y="3370892"/>
            <a:ext cx="1862940" cy="1270914"/>
          </a:xfrm>
          <a:custGeom>
            <a:avLst/>
            <a:gdLst/>
            <a:ahLst/>
            <a:cxnLst/>
            <a:rect l="l" t="t" r="r" b="b"/>
            <a:pathLst>
              <a:path w="1862940" h="1270914">
                <a:moveTo>
                  <a:pt x="0" y="0"/>
                </a:moveTo>
                <a:lnTo>
                  <a:pt x="1862939" y="0"/>
                </a:lnTo>
                <a:lnTo>
                  <a:pt x="1862939" y="1270914"/>
                </a:lnTo>
                <a:lnTo>
                  <a:pt x="0" y="127091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8" name="Freeform 8">
            <a:extLst>
              <a:ext uri="{FF2B5EF4-FFF2-40B4-BE49-F238E27FC236}">
                <a16:creationId xmlns:a16="http://schemas.microsoft.com/office/drawing/2014/main" id="{4A2BBBDB-8875-6022-80B4-A47F44F110F9}"/>
              </a:ext>
            </a:extLst>
          </p:cNvPr>
          <p:cNvSpPr/>
          <p:nvPr/>
        </p:nvSpPr>
        <p:spPr>
          <a:xfrm rot="-2253930">
            <a:off x="7188560" y="3142824"/>
            <a:ext cx="903209" cy="1828279"/>
          </a:xfrm>
          <a:custGeom>
            <a:avLst/>
            <a:gdLst/>
            <a:ahLst/>
            <a:cxnLst/>
            <a:rect l="l" t="t" r="r" b="b"/>
            <a:pathLst>
              <a:path w="903209" h="1828279">
                <a:moveTo>
                  <a:pt x="0" y="0"/>
                </a:moveTo>
                <a:lnTo>
                  <a:pt x="903210" y="0"/>
                </a:lnTo>
                <a:lnTo>
                  <a:pt x="903210" y="1828279"/>
                </a:lnTo>
                <a:lnTo>
                  <a:pt x="0" y="182827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B55B2CD6-CA44-7A1A-25B6-794EAEA1B8BB}"/>
              </a:ext>
            </a:extLst>
          </p:cNvPr>
          <p:cNvSpPr/>
          <p:nvPr/>
        </p:nvSpPr>
        <p:spPr>
          <a:xfrm rot="5400000">
            <a:off x="7825293" y="6042335"/>
            <a:ext cx="1526995" cy="1088709"/>
          </a:xfrm>
          <a:custGeom>
            <a:avLst/>
            <a:gdLst/>
            <a:ahLst/>
            <a:cxnLst/>
            <a:rect l="l" t="t" r="r" b="b"/>
            <a:pathLst>
              <a:path w="1526995" h="1088709">
                <a:moveTo>
                  <a:pt x="0" y="0"/>
                </a:moveTo>
                <a:lnTo>
                  <a:pt x="1526995" y="0"/>
                </a:lnTo>
                <a:lnTo>
                  <a:pt x="1526995" y="1088709"/>
                </a:lnTo>
                <a:lnTo>
                  <a:pt x="0" y="10887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a:extLst>
              <a:ext uri="{FF2B5EF4-FFF2-40B4-BE49-F238E27FC236}">
                <a16:creationId xmlns:a16="http://schemas.microsoft.com/office/drawing/2014/main" id="{7342B46B-3035-91F9-7CF8-F16E94727AD4}"/>
              </a:ext>
            </a:extLst>
          </p:cNvPr>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Image processing </a:t>
            </a:r>
          </a:p>
        </p:txBody>
      </p:sp>
      <p:sp>
        <p:nvSpPr>
          <p:cNvPr id="15" name="TextBox 15">
            <a:extLst>
              <a:ext uri="{FF2B5EF4-FFF2-40B4-BE49-F238E27FC236}">
                <a16:creationId xmlns:a16="http://schemas.microsoft.com/office/drawing/2014/main" id="{B4A1958D-FA02-FDDB-7897-F47E1CDEF76C}"/>
              </a:ext>
            </a:extLst>
          </p:cNvPr>
          <p:cNvSpPr txBox="1"/>
          <p:nvPr/>
        </p:nvSpPr>
        <p:spPr>
          <a:xfrm>
            <a:off x="106881" y="1193284"/>
            <a:ext cx="5294506" cy="470827"/>
          </a:xfrm>
          <a:prstGeom prst="rect">
            <a:avLst/>
          </a:prstGeom>
        </p:spPr>
        <p:txBody>
          <a:bodyPr lIns="0" tIns="0" rIns="0" bIns="0" rtlCol="0" anchor="t">
            <a:spAutoFit/>
          </a:bodyPr>
          <a:lstStyle/>
          <a:p>
            <a:pPr marL="707193" lvl="1" indent="-353596" algn="ctr">
              <a:lnSpc>
                <a:spcPts val="3635"/>
              </a:lnSpc>
              <a:buFont typeface="Arial"/>
              <a:buChar char="•"/>
            </a:pPr>
            <a:r>
              <a:rPr lang="en-US" sz="3275" b="1" u="sng">
                <a:solidFill>
                  <a:srgbClr val="47077F"/>
                </a:solidFill>
                <a:latin typeface="Open Sans Bold"/>
                <a:ea typeface="Open Sans Bold"/>
                <a:cs typeface="Open Sans Bold"/>
                <a:sym typeface="Open Sans Bold"/>
              </a:rPr>
              <a:t>Subtraction imaging</a:t>
            </a:r>
          </a:p>
        </p:txBody>
      </p:sp>
      <p:sp>
        <p:nvSpPr>
          <p:cNvPr id="16" name="TextBox 16">
            <a:extLst>
              <a:ext uri="{FF2B5EF4-FFF2-40B4-BE49-F238E27FC236}">
                <a16:creationId xmlns:a16="http://schemas.microsoft.com/office/drawing/2014/main" id="{94A01C4D-2DD9-539A-4512-1B03738CCCD7}"/>
              </a:ext>
            </a:extLst>
          </p:cNvPr>
          <p:cNvSpPr txBox="1"/>
          <p:nvPr/>
        </p:nvSpPr>
        <p:spPr>
          <a:xfrm>
            <a:off x="4767268" y="4831289"/>
            <a:ext cx="8536132" cy="697646"/>
          </a:xfrm>
          <a:prstGeom prst="rect">
            <a:avLst/>
          </a:prstGeom>
        </p:spPr>
        <p:txBody>
          <a:bodyPr wrap="square" lIns="0" tIns="0" rIns="0" bIns="0" rtlCol="0" anchor="t">
            <a:spAutoFit/>
          </a:bodyPr>
          <a:lstStyle/>
          <a:p>
            <a:pPr algn="l">
              <a:lnSpc>
                <a:spcPts val="5895"/>
              </a:lnSpc>
            </a:pPr>
            <a:r>
              <a:rPr lang="en-US" sz="3930" b="1" dirty="0">
                <a:solidFill>
                  <a:srgbClr val="E11B1B"/>
                </a:solidFill>
                <a:latin typeface="Open Sauce Light Bold"/>
                <a:ea typeface="Open Sauce Light Bold"/>
                <a:cs typeface="Open Sauce Light Bold"/>
                <a:sym typeface="Open Sauce Light Bold"/>
              </a:rPr>
              <a:t>Subtracted datasets calibrated</a:t>
            </a:r>
          </a:p>
        </p:txBody>
      </p:sp>
      <p:sp>
        <p:nvSpPr>
          <p:cNvPr id="17" name="TextBox 17">
            <a:extLst>
              <a:ext uri="{FF2B5EF4-FFF2-40B4-BE49-F238E27FC236}">
                <a16:creationId xmlns:a16="http://schemas.microsoft.com/office/drawing/2014/main" id="{A86F3A1E-CBE5-6FA0-551D-0318EABE7B22}"/>
              </a:ext>
            </a:extLst>
          </p:cNvPr>
          <p:cNvSpPr txBox="1"/>
          <p:nvPr/>
        </p:nvSpPr>
        <p:spPr>
          <a:xfrm>
            <a:off x="6394380" y="8179394"/>
            <a:ext cx="4657577" cy="607556"/>
          </a:xfrm>
          <a:prstGeom prst="rect">
            <a:avLst/>
          </a:prstGeom>
        </p:spPr>
        <p:txBody>
          <a:bodyPr lIns="0" tIns="0" rIns="0" bIns="0" rtlCol="0" anchor="t">
            <a:spAutoFit/>
          </a:bodyPr>
          <a:lstStyle/>
          <a:p>
            <a:pPr algn="l">
              <a:lnSpc>
                <a:spcPts val="5094"/>
              </a:lnSpc>
            </a:pPr>
            <a:r>
              <a:rPr lang="en-US" sz="3396" b="1" dirty="0">
                <a:solidFill>
                  <a:srgbClr val="E11B1B"/>
                </a:solidFill>
                <a:latin typeface="Open Sauce Light Bold"/>
                <a:ea typeface="Open Sauce Light Bold"/>
                <a:cs typeface="Open Sauce Light Bold"/>
                <a:sym typeface="Open Sauce Light Bold"/>
              </a:rPr>
              <a:t>Subtracted images</a:t>
            </a:r>
          </a:p>
        </p:txBody>
      </p:sp>
      <p:sp>
        <p:nvSpPr>
          <p:cNvPr id="40" name="Right Brace 39">
            <a:extLst>
              <a:ext uri="{FF2B5EF4-FFF2-40B4-BE49-F238E27FC236}">
                <a16:creationId xmlns:a16="http://schemas.microsoft.com/office/drawing/2014/main" id="{79BAFD14-BB52-4556-358A-E24C786221EA}"/>
              </a:ext>
            </a:extLst>
          </p:cNvPr>
          <p:cNvSpPr/>
          <p:nvPr/>
        </p:nvSpPr>
        <p:spPr>
          <a:xfrm>
            <a:off x="14626656" y="6026667"/>
            <a:ext cx="653620" cy="3139373"/>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43" name="Right Brace 42">
            <a:extLst>
              <a:ext uri="{FF2B5EF4-FFF2-40B4-BE49-F238E27FC236}">
                <a16:creationId xmlns:a16="http://schemas.microsoft.com/office/drawing/2014/main" id="{16CB4350-7C42-43A4-6AE0-A700CBA9CC87}"/>
              </a:ext>
            </a:extLst>
          </p:cNvPr>
          <p:cNvSpPr/>
          <p:nvPr/>
        </p:nvSpPr>
        <p:spPr>
          <a:xfrm>
            <a:off x="14616496" y="2541962"/>
            <a:ext cx="653620" cy="3139373"/>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FF65B660-3750-164A-7314-96FB91295A07}"/>
                  </a:ext>
                </a:extLst>
              </p:cNvPr>
              <p:cNvSpPr txBox="1"/>
              <p:nvPr/>
            </p:nvSpPr>
            <p:spPr>
              <a:xfrm>
                <a:off x="2384848" y="9563100"/>
                <a:ext cx="14270825" cy="532966"/>
              </a:xfrm>
              <a:prstGeom prst="rect">
                <a:avLst/>
              </a:prstGeom>
              <a:noFill/>
            </p:spPr>
            <p:txBody>
              <a:bodyPr wrap="square">
                <a:spAutoFit/>
              </a:bodyPr>
              <a:lstStyle/>
              <a:p>
                <a:r>
                  <a:rPr lang="en-US" sz="2800" b="1" dirty="0">
                    <a:solidFill>
                      <a:srgbClr val="1D1C1D"/>
                    </a:solidFill>
                  </a:rPr>
                  <a:t>&gt; </a:t>
                </a:r>
                <a14:m>
                  <m:oMath xmlns:m="http://schemas.openxmlformats.org/officeDocument/2006/math">
                    <m:sSup>
                      <m:sSupPr>
                        <m:ctrlPr>
                          <a:rPr lang="en-US" sz="2800" b="1" i="1" dirty="0" smtClean="0">
                            <a:solidFill>
                              <a:srgbClr val="1D1C1D"/>
                            </a:solidFill>
                          </a:rPr>
                        </m:ctrlPr>
                      </m:sSupPr>
                      <m:e>
                        <m:r>
                          <a:rPr lang="en-US" sz="2800" b="1" i="1" dirty="0" smtClean="0">
                            <a:solidFill>
                              <a:srgbClr val="1D1C1D"/>
                            </a:solidFill>
                          </a:rPr>
                          <m:t>𝟏𝟎</m:t>
                        </m:r>
                      </m:e>
                      <m:sup>
                        <m:r>
                          <a:rPr lang="en-US" sz="2800" b="1" i="1" dirty="0" smtClean="0">
                            <a:solidFill>
                              <a:srgbClr val="1D1C1D"/>
                            </a:solidFill>
                          </a:rPr>
                          <m:t>𝟔</m:t>
                        </m:r>
                      </m:sup>
                    </m:sSup>
                  </m:oMath>
                </a14:m>
                <a:r>
                  <a:rPr lang="en-US" sz="2800" b="1" dirty="0">
                    <a:solidFill>
                      <a:srgbClr val="1D1C1D"/>
                    </a:solidFill>
                  </a:rPr>
                  <a:t> order , from petabytes to gigabytes</a:t>
                </a:r>
                <a:r>
                  <a:rPr lang="en-US" sz="2800" b="1" dirty="0"/>
                  <a:t> </a:t>
                </a:r>
                <a:r>
                  <a:rPr lang="en-US" sz="2800" b="1" dirty="0">
                    <a:sym typeface="Wingdings" pitchFamily="2" charset="2"/>
                  </a:rPr>
                  <a:t> </a:t>
                </a:r>
                <a:r>
                  <a:rPr lang="en-US" sz="2800" b="1" dirty="0">
                    <a:solidFill>
                      <a:srgbClr val="1D1C1D"/>
                    </a:solidFill>
                  </a:rPr>
                  <a:t>D</a:t>
                </a:r>
                <a:r>
                  <a:rPr lang="en-US" sz="2800" b="1" i="0" dirty="0">
                    <a:solidFill>
                      <a:srgbClr val="1D1C1D"/>
                    </a:solidFill>
                    <a:effectLst/>
                  </a:rPr>
                  <a:t>ata reduction factor is </a:t>
                </a:r>
                <a:r>
                  <a:rPr lang="en-US" sz="2800" b="1" i="0" dirty="0">
                    <a:effectLst/>
                  </a:rPr>
                  <a:t>enormous</a:t>
                </a:r>
                <a:r>
                  <a:rPr lang="en-US" sz="2800" b="1" i="0" dirty="0">
                    <a:solidFill>
                      <a:srgbClr val="1D1C1D"/>
                    </a:solidFill>
                    <a:effectLst/>
                  </a:rPr>
                  <a:t> !!</a:t>
                </a:r>
                <a:endParaRPr lang="en-US" sz="2800" b="1" dirty="0"/>
              </a:p>
            </p:txBody>
          </p:sp>
        </mc:Choice>
        <mc:Fallback>
          <p:sp>
            <p:nvSpPr>
              <p:cNvPr id="45" name="TextBox 44">
                <a:extLst>
                  <a:ext uri="{FF2B5EF4-FFF2-40B4-BE49-F238E27FC236}">
                    <a16:creationId xmlns:a16="http://schemas.microsoft.com/office/drawing/2014/main" id="{FF65B660-3750-164A-7314-96FB91295A07}"/>
                  </a:ext>
                </a:extLst>
              </p:cNvPr>
              <p:cNvSpPr txBox="1">
                <a:spLocks noRot="1" noChangeAspect="1" noMove="1" noResize="1" noEditPoints="1" noAdjustHandles="1" noChangeArrowheads="1" noChangeShapeType="1" noTextEdit="1"/>
              </p:cNvSpPr>
              <p:nvPr/>
            </p:nvSpPr>
            <p:spPr>
              <a:xfrm>
                <a:off x="2384848" y="9563100"/>
                <a:ext cx="14270825" cy="532966"/>
              </a:xfrm>
              <a:prstGeom prst="rect">
                <a:avLst/>
              </a:prstGeom>
              <a:blipFill>
                <a:blip r:embed="rId12"/>
                <a:stretch>
                  <a:fillRect l="-889" t="-14286" b="-30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F7ED3CB-8889-2654-BA07-45AE9AA9E9C0}"/>
                  </a:ext>
                </a:extLst>
              </p:cNvPr>
              <p:cNvSpPr txBox="1"/>
              <p:nvPr/>
            </p:nvSpPr>
            <p:spPr>
              <a:xfrm>
                <a:off x="15102715" y="3442997"/>
                <a:ext cx="3054310" cy="1631216"/>
              </a:xfrm>
              <a:prstGeom prst="rect">
                <a:avLst/>
              </a:prstGeom>
              <a:noFill/>
            </p:spPr>
            <p:txBody>
              <a:bodyPr wrap="square" anchor="ctr">
                <a:spAutoFit/>
              </a:bodyPr>
              <a:lstStyle/>
              <a:p>
                <a:pPr/>
                <a14:m>
                  <m:oMathPara xmlns:m="http://schemas.openxmlformats.org/officeDocument/2006/math">
                    <m:oMathParaPr>
                      <m:jc m:val="left"/>
                    </m:oMathParaPr>
                    <m:oMath xmlns:m="http://schemas.openxmlformats.org/officeDocument/2006/math">
                      <m:r>
                        <a:rPr lang="en-US" sz="2000" b="1" i="1" dirty="0" smtClean="0">
                          <a:solidFill>
                            <a:srgbClr val="1D1C1D"/>
                          </a:solidFill>
                          <a:latin typeface="Cambria Math" panose="02040503050406030204" pitchFamily="18" charset="0"/>
                        </a:rPr>
                        <m:t>~</m:t>
                      </m:r>
                      <m:r>
                        <a:rPr lang="en-US" sz="2000" b="1" i="1" dirty="0" smtClean="0">
                          <a:solidFill>
                            <a:srgbClr val="1D1C1D"/>
                          </a:solidFill>
                          <a:latin typeface="Cambria Math" panose="02040503050406030204" pitchFamily="18" charset="0"/>
                        </a:rPr>
                        <m:t>𝟏𝟓</m:t>
                      </m:r>
                      <m:r>
                        <a:rPr lang="en-US" sz="2000" b="1" i="1" dirty="0" smtClean="0">
                          <a:solidFill>
                            <a:srgbClr val="1D1C1D"/>
                          </a:solidFill>
                          <a:latin typeface="Cambria Math" panose="02040503050406030204" pitchFamily="18" charset="0"/>
                        </a:rPr>
                        <m:t> </m:t>
                      </m:r>
                      <m:r>
                        <a:rPr lang="en-US" sz="2000" b="1" i="1" dirty="0" smtClean="0">
                          <a:solidFill>
                            <a:srgbClr val="1D1C1D"/>
                          </a:solidFill>
                          <a:latin typeface="Cambria Math" panose="02040503050406030204" pitchFamily="18" charset="0"/>
                        </a:rPr>
                        <m:t>𝑻𝑩</m:t>
                      </m:r>
                    </m:oMath>
                  </m:oMathPara>
                </a14:m>
                <a:endParaRPr lang="en-US" sz="2000" b="1" i="1" dirty="0">
                  <a:solidFill>
                    <a:srgbClr val="1D1C1D"/>
                  </a:solidFill>
                  <a:latin typeface="Cambria Math" panose="02040503050406030204" pitchFamily="18" charset="0"/>
                </a:endParaRPr>
              </a:p>
              <a:p>
                <a:endParaRPr lang="en-US" sz="2000" b="1" i="1" dirty="0">
                  <a:solidFill>
                    <a:srgbClr val="1D1C1D"/>
                  </a:solidFill>
                  <a:latin typeface="Cambria Math" panose="02040503050406030204" pitchFamily="18" charset="0"/>
                </a:endParaRPr>
              </a:p>
              <a:p>
                <a:endParaRPr lang="en-US" sz="2000" b="1" i="1" dirty="0">
                  <a:solidFill>
                    <a:srgbClr val="1D1C1D"/>
                  </a:solidFill>
                  <a:latin typeface="Cambria Math" panose="02040503050406030204" pitchFamily="18" charset="0"/>
                </a:endParaRPr>
              </a:p>
              <a:p>
                <a:r>
                  <a:rPr lang="en-US" sz="2000" b="1" dirty="0">
                    <a:solidFill>
                      <a:srgbClr val="1D1C1D"/>
                    </a:solidFill>
                  </a:rPr>
                  <a:t>A few days to process and calibrate </a:t>
                </a:r>
                <a14:m>
                  <m:oMath xmlns:m="http://schemas.openxmlformats.org/officeDocument/2006/math">
                    <m:r>
                      <a:rPr lang="en-US" sz="2000" b="1" i="1" dirty="0" smtClean="0">
                        <a:solidFill>
                          <a:srgbClr val="1D1C1D"/>
                        </a:solidFill>
                        <a:latin typeface="Cambria Math" panose="02040503050406030204" pitchFamily="18" charset="0"/>
                      </a:rPr>
                      <m:t> </m:t>
                    </m:r>
                  </m:oMath>
                </a14:m>
                <a:endParaRPr lang="en-US" sz="2000" dirty="0"/>
              </a:p>
            </p:txBody>
          </p:sp>
        </mc:Choice>
        <mc:Fallback xmlns="">
          <p:sp>
            <p:nvSpPr>
              <p:cNvPr id="47" name="TextBox 46">
                <a:extLst>
                  <a:ext uri="{FF2B5EF4-FFF2-40B4-BE49-F238E27FC236}">
                    <a16:creationId xmlns:a16="http://schemas.microsoft.com/office/drawing/2014/main" id="{7F7ED3CB-8889-2654-BA07-45AE9AA9E9C0}"/>
                  </a:ext>
                </a:extLst>
              </p:cNvPr>
              <p:cNvSpPr txBox="1">
                <a:spLocks noRot="1" noChangeAspect="1" noMove="1" noResize="1" noEditPoints="1" noAdjustHandles="1" noChangeArrowheads="1" noChangeShapeType="1" noTextEdit="1"/>
              </p:cNvSpPr>
              <p:nvPr/>
            </p:nvSpPr>
            <p:spPr>
              <a:xfrm>
                <a:off x="15102715" y="3442997"/>
                <a:ext cx="3054310" cy="1631216"/>
              </a:xfrm>
              <a:prstGeom prst="rect">
                <a:avLst/>
              </a:prstGeom>
              <a:blipFill>
                <a:blip r:embed="rId13"/>
                <a:stretch>
                  <a:fillRect l="-1653" b="-6202"/>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FBAF2611-E7C7-3685-B8BD-092D59517191}"/>
              </a:ext>
            </a:extLst>
          </p:cNvPr>
          <p:cNvSpPr txBox="1"/>
          <p:nvPr/>
        </p:nvSpPr>
        <p:spPr>
          <a:xfrm>
            <a:off x="15102714" y="6451847"/>
            <a:ext cx="3054309" cy="1938992"/>
          </a:xfrm>
          <a:prstGeom prst="rect">
            <a:avLst/>
          </a:prstGeom>
          <a:noFill/>
        </p:spPr>
        <p:txBody>
          <a:bodyPr wrap="square" rtlCol="0">
            <a:spAutoFit/>
          </a:bodyPr>
          <a:lstStyle/>
          <a:p>
            <a:endParaRPr lang="en-US" sz="2000" b="1" i="1" dirty="0">
              <a:solidFill>
                <a:srgbClr val="1D1C1D"/>
              </a:solidFill>
              <a:latin typeface="Cambria Math" panose="02040503050406030204" pitchFamily="18" charset="0"/>
            </a:endParaRPr>
          </a:p>
          <a:p>
            <a:r>
              <a:rPr lang="en-US" sz="2000" b="1" dirty="0">
                <a:solidFill>
                  <a:srgbClr val="1D1C1D"/>
                </a:solidFill>
              </a:rPr>
              <a:t>From 15 TB to ~ 50 GB</a:t>
            </a:r>
          </a:p>
          <a:p>
            <a:pPr marL="285750" indent="-285750">
              <a:buFont typeface="Wingdings" pitchFamily="2" charset="2"/>
              <a:buChar char="q"/>
            </a:pPr>
            <a:endParaRPr lang="en-US" sz="2000" b="1" dirty="0">
              <a:solidFill>
                <a:srgbClr val="1D1C1D"/>
              </a:solidFill>
            </a:endParaRPr>
          </a:p>
          <a:p>
            <a:endParaRPr lang="en-US" sz="2000" b="1" dirty="0">
              <a:solidFill>
                <a:srgbClr val="1D1C1D"/>
              </a:solidFill>
            </a:endParaRPr>
          </a:p>
          <a:p>
            <a:r>
              <a:rPr lang="en-US" sz="2000" b="1" dirty="0">
                <a:solidFill>
                  <a:srgbClr val="1D1C1D"/>
                </a:solidFill>
              </a:rPr>
              <a:t>A few hours to process and image</a:t>
            </a:r>
            <a:endParaRPr lang="en-US" sz="2000" dirty="0"/>
          </a:p>
        </p:txBody>
      </p:sp>
      <p:sp>
        <p:nvSpPr>
          <p:cNvPr id="18" name="TextBox 11">
            <a:extLst>
              <a:ext uri="{FF2B5EF4-FFF2-40B4-BE49-F238E27FC236}">
                <a16:creationId xmlns:a16="http://schemas.microsoft.com/office/drawing/2014/main" id="{F42AEFAF-D286-5834-D5EA-212CF7366526}"/>
              </a:ext>
            </a:extLst>
          </p:cNvPr>
          <p:cNvSpPr txBox="1"/>
          <p:nvPr/>
        </p:nvSpPr>
        <p:spPr>
          <a:xfrm>
            <a:off x="2533495" y="2372080"/>
            <a:ext cx="5297805" cy="526923"/>
          </a:xfrm>
          <a:prstGeom prst="rect">
            <a:avLst/>
          </a:prstGeom>
        </p:spPr>
        <p:txBody>
          <a:bodyPr lIns="0" tIns="0" rIns="0" bIns="0" rtlCol="0" anchor="t">
            <a:spAutoFit/>
          </a:bodyPr>
          <a:lstStyle/>
          <a:p>
            <a:pPr algn="ctr">
              <a:lnSpc>
                <a:spcPts val="4379"/>
              </a:lnSpc>
              <a:spcBef>
                <a:spcPct val="0"/>
              </a:spcBef>
            </a:pPr>
            <a:r>
              <a:rPr lang="en-US" sz="2919" b="1" dirty="0">
                <a:solidFill>
                  <a:srgbClr val="000000"/>
                </a:solidFill>
                <a:latin typeface="Open Sauce Light Bold"/>
                <a:ea typeface="Open Sauce Light Bold"/>
                <a:cs typeface="Open Sauce Light Bold"/>
                <a:sym typeface="Open Sauce Light Bold"/>
              </a:rPr>
              <a:t>We take the calibrated data  </a:t>
            </a:r>
          </a:p>
        </p:txBody>
      </p:sp>
      <p:sp>
        <p:nvSpPr>
          <p:cNvPr id="19" name="TextBox 10">
            <a:extLst>
              <a:ext uri="{FF2B5EF4-FFF2-40B4-BE49-F238E27FC236}">
                <a16:creationId xmlns:a16="http://schemas.microsoft.com/office/drawing/2014/main" id="{2E7653BE-FA33-76A2-2B2D-5EE27C6B2D40}"/>
              </a:ext>
            </a:extLst>
          </p:cNvPr>
          <p:cNvSpPr txBox="1"/>
          <p:nvPr/>
        </p:nvSpPr>
        <p:spPr>
          <a:xfrm>
            <a:off x="8723168" y="2372229"/>
            <a:ext cx="8536132" cy="526774"/>
          </a:xfrm>
          <a:prstGeom prst="rect">
            <a:avLst/>
          </a:prstGeom>
        </p:spPr>
        <p:txBody>
          <a:bodyPr lIns="0" tIns="0" rIns="0" bIns="0" rtlCol="0" anchor="t">
            <a:spAutoFit/>
          </a:bodyPr>
          <a:lstStyle/>
          <a:p>
            <a:pPr algn="l">
              <a:lnSpc>
                <a:spcPts val="4385"/>
              </a:lnSpc>
            </a:pPr>
            <a:r>
              <a:rPr lang="en-US" sz="2923" b="1" dirty="0">
                <a:solidFill>
                  <a:srgbClr val="000000"/>
                </a:solidFill>
                <a:latin typeface="Open Sauce Light Bold"/>
                <a:ea typeface="Open Sauce Light Bold"/>
                <a:cs typeface="Open Sauce Light Bold"/>
                <a:sym typeface="Open Sauce Light Bold"/>
              </a:rPr>
              <a:t>We take a source sky model </a:t>
            </a:r>
          </a:p>
        </p:txBody>
      </p:sp>
      <p:sp>
        <p:nvSpPr>
          <p:cNvPr id="20" name="TextBox 12">
            <a:extLst>
              <a:ext uri="{FF2B5EF4-FFF2-40B4-BE49-F238E27FC236}">
                <a16:creationId xmlns:a16="http://schemas.microsoft.com/office/drawing/2014/main" id="{C72D2F14-DDF3-4865-4954-4761B8336F74}"/>
              </a:ext>
            </a:extLst>
          </p:cNvPr>
          <p:cNvSpPr txBox="1"/>
          <p:nvPr/>
        </p:nvSpPr>
        <p:spPr>
          <a:xfrm>
            <a:off x="6998422" y="1934407"/>
            <a:ext cx="2521839" cy="1287969"/>
          </a:xfrm>
          <a:prstGeom prst="rect">
            <a:avLst/>
          </a:prstGeom>
        </p:spPr>
        <p:txBody>
          <a:bodyPr lIns="0" tIns="0" rIns="0" bIns="0" rtlCol="0" anchor="t">
            <a:spAutoFit/>
          </a:bodyPr>
          <a:lstStyle/>
          <a:p>
            <a:pPr algn="ctr">
              <a:lnSpc>
                <a:spcPts val="10792"/>
              </a:lnSpc>
              <a:spcBef>
                <a:spcPct val="0"/>
              </a:spcBef>
            </a:pPr>
            <a:r>
              <a:rPr lang="en-US" sz="7195" b="1" dirty="0">
                <a:solidFill>
                  <a:srgbClr val="EE220C"/>
                </a:solidFill>
                <a:latin typeface="Open Sauce Light Bold"/>
                <a:ea typeface="Open Sauce Light Bold"/>
                <a:cs typeface="Open Sauce Light Bold"/>
                <a:sym typeface="Open Sauce Light Bold"/>
              </a:rPr>
              <a:t>-</a:t>
            </a:r>
          </a:p>
        </p:txBody>
      </p:sp>
      <p:sp>
        <p:nvSpPr>
          <p:cNvPr id="21" name="TextBox 18">
            <a:extLst>
              <a:ext uri="{FF2B5EF4-FFF2-40B4-BE49-F238E27FC236}">
                <a16:creationId xmlns:a16="http://schemas.microsoft.com/office/drawing/2014/main" id="{79C2AAE7-2126-34F9-78BB-530F4C13386C}"/>
              </a:ext>
            </a:extLst>
          </p:cNvPr>
          <p:cNvSpPr txBox="1"/>
          <p:nvPr/>
        </p:nvSpPr>
        <p:spPr>
          <a:xfrm>
            <a:off x="9397679" y="6268698"/>
            <a:ext cx="3281388" cy="550259"/>
          </a:xfrm>
          <a:prstGeom prst="rect">
            <a:avLst/>
          </a:prstGeom>
        </p:spPr>
        <p:txBody>
          <a:bodyPr lIns="0" tIns="0" rIns="0" bIns="0" rtlCol="0" anchor="t">
            <a:spAutoFit/>
          </a:bodyPr>
          <a:lstStyle/>
          <a:p>
            <a:pPr algn="l">
              <a:lnSpc>
                <a:spcPts val="4586"/>
              </a:lnSpc>
            </a:pPr>
            <a:r>
              <a:rPr lang="en-US" sz="3057" b="1" i="1" dirty="0" err="1">
                <a:solidFill>
                  <a:srgbClr val="8331A7"/>
                </a:solidFill>
                <a:latin typeface="Open Sauce Light Bold Italics"/>
                <a:ea typeface="Open Sauce Light Bold Italics"/>
                <a:cs typeface="Open Sauce Light Bold Italics"/>
                <a:sym typeface="Open Sauce Light Bold Italics"/>
              </a:rPr>
              <a:t>WSClean</a:t>
            </a:r>
            <a:r>
              <a:rPr lang="en-US" sz="3057" b="1" i="1" dirty="0">
                <a:solidFill>
                  <a:srgbClr val="8331A7"/>
                </a:solidFill>
                <a:latin typeface="Open Sauce Light Bold Italics"/>
                <a:ea typeface="Open Sauce Light Bold Italics"/>
                <a:cs typeface="Open Sauce Light Bold Italics"/>
                <a:sym typeface="Open Sauce Light Bold Italics"/>
              </a:rPr>
              <a:t> imager</a:t>
            </a:r>
          </a:p>
        </p:txBody>
      </p:sp>
      <p:sp>
        <p:nvSpPr>
          <p:cNvPr id="13" name="Slide Number Placeholder 12">
            <a:extLst>
              <a:ext uri="{FF2B5EF4-FFF2-40B4-BE49-F238E27FC236}">
                <a16:creationId xmlns:a16="http://schemas.microsoft.com/office/drawing/2014/main" id="{91CCB67B-9748-5633-3B91-0FE066451C67}"/>
              </a:ext>
            </a:extLst>
          </p:cNvPr>
          <p:cNvSpPr>
            <a:spLocks noGrp="1"/>
          </p:cNvSpPr>
          <p:nvPr>
            <p:ph type="sldNum" sz="quarter" idx="12"/>
          </p:nvPr>
        </p:nvSpPr>
        <p:spPr/>
        <p:txBody>
          <a:bodyPr/>
          <a:lstStyle/>
          <a:p>
            <a:fld id="{B6F15528-21DE-4FAA-801E-634DDDAF4B2B}" type="slidenum">
              <a:rPr lang="en-US" smtClean="0"/>
              <a:pPr/>
              <a:t>49</a:t>
            </a:fld>
            <a:endParaRPr lang="en-US" dirty="0"/>
          </a:p>
        </p:txBody>
      </p:sp>
    </p:spTree>
    <p:extLst>
      <p:ext uri="{BB962C8B-B14F-4D97-AF65-F5344CB8AC3E}">
        <p14:creationId xmlns:p14="http://schemas.microsoft.com/office/powerpoint/2010/main" val="2117348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985813" y="356462"/>
            <a:ext cx="4770353" cy="6671823"/>
          </a:xfrm>
          <a:custGeom>
            <a:avLst/>
            <a:gdLst/>
            <a:ahLst/>
            <a:cxnLst/>
            <a:rect l="l" t="t" r="r" b="b"/>
            <a:pathLst>
              <a:path w="4770353" h="6671823">
                <a:moveTo>
                  <a:pt x="0" y="0"/>
                </a:moveTo>
                <a:lnTo>
                  <a:pt x="4770353" y="0"/>
                </a:lnTo>
                <a:lnTo>
                  <a:pt x="4770353" y="6671823"/>
                </a:lnTo>
                <a:lnTo>
                  <a:pt x="0" y="6671823"/>
                </a:lnTo>
                <a:lnTo>
                  <a:pt x="0" y="0"/>
                </a:lnTo>
                <a:close/>
              </a:path>
            </a:pathLst>
          </a:custGeom>
          <a:blipFill>
            <a:blip r:embed="rId8"/>
            <a:stretch>
              <a:fillRect/>
            </a:stretch>
          </a:blipFill>
        </p:spPr>
        <p:txBody>
          <a:bodyPr/>
          <a:lstStyle/>
          <a:p>
            <a:endParaRPr lang="en-US"/>
          </a:p>
        </p:txBody>
      </p:sp>
      <p:grpSp>
        <p:nvGrpSpPr>
          <p:cNvPr id="6" name="Group 6"/>
          <p:cNvGrpSpPr/>
          <p:nvPr/>
        </p:nvGrpSpPr>
        <p:grpSpPr>
          <a:xfrm>
            <a:off x="1931311" y="9102281"/>
            <a:ext cx="15274667" cy="605599"/>
            <a:chOff x="0" y="0"/>
            <a:chExt cx="4273172" cy="159499"/>
          </a:xfrm>
        </p:grpSpPr>
        <p:sp>
          <p:nvSpPr>
            <p:cNvPr id="7" name="Freeform 7"/>
            <p:cNvSpPr/>
            <p:nvPr/>
          </p:nvSpPr>
          <p:spPr>
            <a:xfrm>
              <a:off x="0" y="0"/>
              <a:ext cx="4273172" cy="159499"/>
            </a:xfrm>
            <a:custGeom>
              <a:avLst/>
              <a:gdLst/>
              <a:ahLst/>
              <a:cxnLst/>
              <a:rect l="l" t="t" r="r" b="b"/>
              <a:pathLst>
                <a:path w="4273172" h="159499">
                  <a:moveTo>
                    <a:pt x="0" y="0"/>
                  </a:moveTo>
                  <a:lnTo>
                    <a:pt x="4273172" y="0"/>
                  </a:lnTo>
                  <a:lnTo>
                    <a:pt x="4273172" y="159499"/>
                  </a:lnTo>
                  <a:lnTo>
                    <a:pt x="0" y="159499"/>
                  </a:lnTo>
                  <a:close/>
                </a:path>
              </a:pathLst>
            </a:custGeom>
            <a:solidFill>
              <a:srgbClr val="390486"/>
            </a:solidFill>
          </p:spPr>
          <p:txBody>
            <a:bodyPr/>
            <a:lstStyle/>
            <a:p>
              <a:endParaRPr lang="en-US"/>
            </a:p>
          </p:txBody>
        </p:sp>
        <p:sp>
          <p:nvSpPr>
            <p:cNvPr id="8" name="TextBox 8"/>
            <p:cNvSpPr txBox="1"/>
            <p:nvPr/>
          </p:nvSpPr>
          <p:spPr>
            <a:xfrm>
              <a:off x="0" y="-66675"/>
              <a:ext cx="4273172" cy="226174"/>
            </a:xfrm>
            <a:prstGeom prst="rect">
              <a:avLst/>
            </a:prstGeom>
          </p:spPr>
          <p:txBody>
            <a:bodyPr lIns="50800" tIns="50800" rIns="50800" bIns="50800" rtlCol="0" anchor="ctr"/>
            <a:lstStyle/>
            <a:p>
              <a:pPr algn="ctr">
                <a:lnSpc>
                  <a:spcPts val="3694"/>
                </a:lnSpc>
              </a:pPr>
              <a:endParaRPr/>
            </a:p>
          </p:txBody>
        </p:sp>
      </p:grpSp>
      <p:sp>
        <p:nvSpPr>
          <p:cNvPr id="9" name="TextBox 9"/>
          <p:cNvSpPr txBox="1"/>
          <p:nvPr/>
        </p:nvSpPr>
        <p:spPr>
          <a:xfrm>
            <a:off x="17655439" y="9641204"/>
            <a:ext cx="201454"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9</a:t>
            </a:r>
          </a:p>
        </p:txBody>
      </p:sp>
      <p:sp>
        <p:nvSpPr>
          <p:cNvPr id="10" name="TextBox 10"/>
          <p:cNvSpPr txBox="1"/>
          <p:nvPr/>
        </p:nvSpPr>
        <p:spPr>
          <a:xfrm>
            <a:off x="1339952" y="9093942"/>
            <a:ext cx="16325426" cy="555601"/>
          </a:xfrm>
          <a:prstGeom prst="rect">
            <a:avLst/>
          </a:prstGeom>
        </p:spPr>
        <p:txBody>
          <a:bodyPr lIns="0" tIns="0" rIns="0" bIns="0" rtlCol="0" anchor="t">
            <a:spAutoFit/>
          </a:bodyPr>
          <a:lstStyle/>
          <a:p>
            <a:pPr algn="ctr">
              <a:lnSpc>
                <a:spcPts val="4931"/>
              </a:lnSpc>
              <a:spcBef>
                <a:spcPct val="0"/>
              </a:spcBef>
            </a:pPr>
            <a:r>
              <a:rPr lang="en-US" sz="3287" b="1" dirty="0">
                <a:solidFill>
                  <a:srgbClr val="FFFFFF"/>
                </a:solidFill>
                <a:latin typeface="Barlow SemiCondensed Bold"/>
                <a:ea typeface="Barlow SemiCondensed Bold"/>
                <a:cs typeface="Barlow SemiCondensed Bold"/>
                <a:sym typeface="Barlow SemiCondensed Bold"/>
              </a:rPr>
              <a:t>A white dwarf binary showing sporadic radio pulses at the orbital period </a:t>
            </a:r>
            <a:r>
              <a:rPr lang="en-US" sz="2400" b="1" dirty="0">
                <a:solidFill>
                  <a:srgbClr val="FFFFFF"/>
                </a:solidFill>
                <a:latin typeface="Barlow SemiCondensed Bold"/>
                <a:ea typeface="Barlow SemiCondensed Bold"/>
                <a:cs typeface="Barlow SemiCondensed Bold"/>
                <a:sym typeface="Barlow SemiCondensed Bold"/>
              </a:rPr>
              <a:t>(De Ruiter et al., 2024)</a:t>
            </a:r>
          </a:p>
        </p:txBody>
      </p:sp>
      <p:sp>
        <p:nvSpPr>
          <p:cNvPr id="11" name="TextBox 10">
            <a:extLst>
              <a:ext uri="{FF2B5EF4-FFF2-40B4-BE49-F238E27FC236}">
                <a16:creationId xmlns:a16="http://schemas.microsoft.com/office/drawing/2014/main" id="{6003CD14-26C2-92AD-1D65-1AAA5DBBB2B7}"/>
              </a:ext>
            </a:extLst>
          </p:cNvPr>
          <p:cNvSpPr txBox="1"/>
          <p:nvPr/>
        </p:nvSpPr>
        <p:spPr>
          <a:xfrm>
            <a:off x="304800" y="171796"/>
            <a:ext cx="4770352" cy="369332"/>
          </a:xfrm>
          <a:prstGeom prst="rect">
            <a:avLst/>
          </a:prstGeom>
          <a:noFill/>
        </p:spPr>
        <p:txBody>
          <a:bodyPr wrap="square">
            <a:spAutoFit/>
          </a:bodyPr>
          <a:lstStyle/>
          <a:p>
            <a:r>
              <a:rPr lang="en-US" dirty="0">
                <a:solidFill>
                  <a:schemeClr val="bg1"/>
                </a:solidFill>
              </a:rPr>
              <a:t>Image credit: Daniëlle Futselaar</a:t>
            </a:r>
          </a:p>
        </p:txBody>
      </p:sp>
      <p:sp>
        <p:nvSpPr>
          <p:cNvPr id="13" name="Cloud 12">
            <a:extLst>
              <a:ext uri="{FF2B5EF4-FFF2-40B4-BE49-F238E27FC236}">
                <a16:creationId xmlns:a16="http://schemas.microsoft.com/office/drawing/2014/main" id="{7E79D84C-20B5-3D51-9796-7C2456276294}"/>
              </a:ext>
            </a:extLst>
          </p:cNvPr>
          <p:cNvSpPr/>
          <p:nvPr/>
        </p:nvSpPr>
        <p:spPr>
          <a:xfrm>
            <a:off x="304800" y="6356350"/>
            <a:ext cx="5716566" cy="197832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First Long Period Transient’s counterpart found with LOFAR !</a:t>
            </a:r>
          </a:p>
        </p:txBody>
      </p:sp>
      <p:sp>
        <p:nvSpPr>
          <p:cNvPr id="18" name="Slide Number Placeholder 17">
            <a:extLst>
              <a:ext uri="{FF2B5EF4-FFF2-40B4-BE49-F238E27FC236}">
                <a16:creationId xmlns:a16="http://schemas.microsoft.com/office/drawing/2014/main" id="{8DFE0860-9C68-8F61-BA58-FB76EC8DD557}"/>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96512" y="1697319"/>
            <a:ext cx="6481168" cy="7021686"/>
          </a:xfrm>
          <a:custGeom>
            <a:avLst/>
            <a:gdLst/>
            <a:ahLst/>
            <a:cxnLst/>
            <a:rect l="l" t="t" r="r" b="b"/>
            <a:pathLst>
              <a:path w="6481168" h="7021686">
                <a:moveTo>
                  <a:pt x="0" y="0"/>
                </a:moveTo>
                <a:lnTo>
                  <a:pt x="6481168" y="0"/>
                </a:lnTo>
                <a:lnTo>
                  <a:pt x="6481168" y="7021686"/>
                </a:lnTo>
                <a:lnTo>
                  <a:pt x="0" y="7021686"/>
                </a:lnTo>
                <a:lnTo>
                  <a:pt x="0" y="0"/>
                </a:lnTo>
                <a:close/>
              </a:path>
            </a:pathLst>
          </a:custGeom>
          <a:blipFill>
            <a:blip r:embed="rId6"/>
            <a:stretch>
              <a:fillRect l="-160385" r="-115726" b="-94106"/>
            </a:stretch>
          </a:blipFill>
        </p:spPr>
        <p:txBody>
          <a:bodyPr/>
          <a:lstStyle/>
          <a:p>
            <a:endParaRPr lang="en-US"/>
          </a:p>
        </p:txBody>
      </p:sp>
      <p:sp>
        <p:nvSpPr>
          <p:cNvPr id="6" name="TextBox 6"/>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Image processing </a:t>
            </a:r>
          </a:p>
        </p:txBody>
      </p:sp>
      <p:sp>
        <p:nvSpPr>
          <p:cNvPr id="7" name="TextBox 7"/>
          <p:cNvSpPr txBox="1"/>
          <p:nvPr/>
        </p:nvSpPr>
        <p:spPr>
          <a:xfrm>
            <a:off x="10929797" y="923925"/>
            <a:ext cx="5150780" cy="1442014"/>
          </a:xfrm>
          <a:prstGeom prst="rect">
            <a:avLst/>
          </a:prstGeom>
        </p:spPr>
        <p:txBody>
          <a:bodyPr lIns="0" tIns="0" rIns="0" bIns="0" rtlCol="0" anchor="t">
            <a:spAutoFit/>
          </a:bodyPr>
          <a:lstStyle/>
          <a:p>
            <a:pPr algn="ctr">
              <a:lnSpc>
                <a:spcPts val="5852"/>
              </a:lnSpc>
            </a:pPr>
            <a:r>
              <a:rPr lang="en-US" sz="3901" b="1" u="sng">
                <a:solidFill>
                  <a:srgbClr val="010333"/>
                </a:solidFill>
                <a:latin typeface="Open Sauce Light Bold"/>
                <a:ea typeface="Open Sauce Light Bold"/>
                <a:cs typeface="Open Sauce Light Bold"/>
                <a:sym typeface="Open Sauce Light Bold"/>
              </a:rPr>
              <a:t>PySE - LOFAR Transients Pipeline</a:t>
            </a:r>
          </a:p>
        </p:txBody>
      </p:sp>
      <p:sp>
        <p:nvSpPr>
          <p:cNvPr id="8" name="TextBox 8"/>
          <p:cNvSpPr txBox="1"/>
          <p:nvPr/>
        </p:nvSpPr>
        <p:spPr>
          <a:xfrm>
            <a:off x="8567610" y="3327492"/>
            <a:ext cx="9388596" cy="3415319"/>
          </a:xfrm>
          <a:prstGeom prst="rect">
            <a:avLst/>
          </a:prstGeom>
        </p:spPr>
        <p:txBody>
          <a:bodyPr lIns="0" tIns="0" rIns="0" bIns="0" rtlCol="0" anchor="t">
            <a:spAutoFit/>
          </a:bodyPr>
          <a:lstStyle/>
          <a:p>
            <a:pPr marL="665530" lvl="1" indent="-332765" algn="l">
              <a:lnSpc>
                <a:spcPts val="4500"/>
              </a:lnSpc>
              <a:buFont typeface="Arial"/>
              <a:buChar char="•"/>
            </a:pPr>
            <a:r>
              <a:rPr lang="en-US" sz="2800" b="1" dirty="0">
                <a:solidFill>
                  <a:srgbClr val="000000"/>
                </a:solidFill>
                <a:latin typeface="Open Sauce Light Bold"/>
                <a:ea typeface="Open Sauce Light Bold"/>
                <a:cs typeface="Open Sauce Light Bold"/>
                <a:sym typeface="Open Sauce Light Bold"/>
              </a:rPr>
              <a:t>Source extraction for radio-synthesis images</a:t>
            </a:r>
          </a:p>
          <a:p>
            <a:pPr algn="l">
              <a:lnSpc>
                <a:spcPts val="4500"/>
              </a:lnSpc>
            </a:pPr>
            <a:endParaRPr lang="en-US" sz="2800" b="1" dirty="0">
              <a:solidFill>
                <a:srgbClr val="000000"/>
              </a:solidFill>
              <a:latin typeface="Open Sauce Light Bold"/>
              <a:ea typeface="Open Sauce Light Bold"/>
              <a:cs typeface="Open Sauce Light Bold"/>
              <a:sym typeface="Open Sauce Light Bold"/>
            </a:endParaRPr>
          </a:p>
          <a:p>
            <a:pPr marL="665530" lvl="1" indent="-332765" algn="l">
              <a:lnSpc>
                <a:spcPts val="4500"/>
              </a:lnSpc>
              <a:buFont typeface="Arial"/>
              <a:buChar char="•"/>
            </a:pPr>
            <a:r>
              <a:rPr lang="en-US" sz="2800" b="1" dirty="0">
                <a:solidFill>
                  <a:srgbClr val="000000"/>
                </a:solidFill>
                <a:latin typeface="Open Sauce Light Bold"/>
                <a:ea typeface="Open Sauce Light Bold"/>
                <a:cs typeface="Open Sauce Light Bold"/>
                <a:sym typeface="Open Sauce Light Bold"/>
              </a:rPr>
              <a:t>Fitting of identified sources with elliptical Gaussians </a:t>
            </a:r>
          </a:p>
          <a:p>
            <a:pPr algn="l">
              <a:lnSpc>
                <a:spcPts val="4500"/>
              </a:lnSpc>
            </a:pPr>
            <a:endParaRPr lang="en-US" sz="2800" b="1" dirty="0">
              <a:solidFill>
                <a:srgbClr val="000000"/>
              </a:solidFill>
              <a:latin typeface="Open Sauce Light Bold"/>
              <a:ea typeface="Open Sauce Light Bold"/>
              <a:cs typeface="Open Sauce Light Bold"/>
              <a:sym typeface="Open Sauce Light Bold"/>
            </a:endParaRPr>
          </a:p>
          <a:p>
            <a:pPr marL="665530" lvl="1" indent="-332765" algn="l">
              <a:lnSpc>
                <a:spcPts val="4500"/>
              </a:lnSpc>
              <a:buFont typeface="Arial"/>
              <a:buChar char="•"/>
            </a:pPr>
            <a:r>
              <a:rPr lang="en-US" sz="2800" b="1" dirty="0">
                <a:solidFill>
                  <a:srgbClr val="000000"/>
                </a:solidFill>
                <a:latin typeface="Open Sauce Light Bold"/>
                <a:ea typeface="Open Sauce Light Bold"/>
                <a:cs typeface="Open Sauce Light Bold"/>
                <a:sym typeface="Open Sauce Light Bold"/>
              </a:rPr>
              <a:t>Force fit axis lengths to beam size</a:t>
            </a:r>
          </a:p>
        </p:txBody>
      </p:sp>
      <p:sp>
        <p:nvSpPr>
          <p:cNvPr id="9" name="TextBox 9"/>
          <p:cNvSpPr txBox="1"/>
          <p:nvPr/>
        </p:nvSpPr>
        <p:spPr>
          <a:xfrm>
            <a:off x="2071493" y="1429317"/>
            <a:ext cx="3931206" cy="435254"/>
          </a:xfrm>
          <a:prstGeom prst="rect">
            <a:avLst/>
          </a:prstGeom>
        </p:spPr>
        <p:txBody>
          <a:bodyPr lIns="0" tIns="0" rIns="0" bIns="0" rtlCol="0" anchor="t">
            <a:spAutoFit/>
          </a:bodyPr>
          <a:lstStyle/>
          <a:p>
            <a:pPr marL="0" lvl="0" indent="0" algn="ctr">
              <a:lnSpc>
                <a:spcPts val="3418"/>
              </a:lnSpc>
            </a:pPr>
            <a:r>
              <a:rPr lang="en-US" sz="3080" b="1" dirty="0">
                <a:solidFill>
                  <a:srgbClr val="CFA418"/>
                </a:solidFill>
                <a:latin typeface="Open Sans Bold"/>
                <a:ea typeface="Open Sans Bold"/>
                <a:cs typeface="Open Sans Bold"/>
                <a:sym typeface="Open Sans Bold"/>
              </a:rPr>
              <a:t>Up to 8 sigma now</a:t>
            </a:r>
            <a:r>
              <a:rPr lang="en-US" sz="3080" b="1" i="1" dirty="0">
                <a:solidFill>
                  <a:srgbClr val="CFA418"/>
                </a:solidFill>
                <a:latin typeface="Open Sans Bold Italics"/>
                <a:ea typeface="Open Sans Bold Italics"/>
                <a:cs typeface="Open Sans Bold Italics"/>
                <a:sym typeface="Open Sans Bold Italics"/>
              </a:rPr>
              <a:t>!</a:t>
            </a:r>
          </a:p>
        </p:txBody>
      </p:sp>
      <p:sp>
        <p:nvSpPr>
          <p:cNvPr id="10" name="AutoShape 10"/>
          <p:cNvSpPr/>
          <p:nvPr/>
        </p:nvSpPr>
        <p:spPr>
          <a:xfrm>
            <a:off x="4915435" y="2452901"/>
            <a:ext cx="328521" cy="12564"/>
          </a:xfrm>
          <a:prstGeom prst="line">
            <a:avLst/>
          </a:prstGeom>
          <a:ln w="38100" cap="flat">
            <a:solidFill>
              <a:srgbClr val="CFA418"/>
            </a:solidFill>
            <a:prstDash val="solid"/>
            <a:headEnd type="none" w="sm" len="sm"/>
            <a:tailEnd type="none" w="sm" len="sm"/>
          </a:ln>
        </p:spPr>
        <p:txBody>
          <a:bodyPr/>
          <a:lstStyle/>
          <a:p>
            <a:endParaRPr lang="en-US"/>
          </a:p>
        </p:txBody>
      </p:sp>
      <p:sp>
        <p:nvSpPr>
          <p:cNvPr id="11" name="TextBox 11"/>
          <p:cNvSpPr txBox="1"/>
          <p:nvPr/>
        </p:nvSpPr>
        <p:spPr>
          <a:xfrm>
            <a:off x="14478282" y="7690807"/>
            <a:ext cx="3578334" cy="1028199"/>
          </a:xfrm>
          <a:prstGeom prst="rect">
            <a:avLst/>
          </a:prstGeom>
        </p:spPr>
        <p:txBody>
          <a:bodyPr lIns="0" tIns="0" rIns="0" bIns="0" rtlCol="0" anchor="t">
            <a:spAutoFit/>
          </a:bodyPr>
          <a:lstStyle/>
          <a:p>
            <a:pPr algn="ctr">
              <a:lnSpc>
                <a:spcPts val="4144"/>
              </a:lnSpc>
              <a:spcBef>
                <a:spcPct val="0"/>
              </a:spcBef>
            </a:pPr>
            <a:r>
              <a:rPr lang="en-US" sz="2763" i="1">
                <a:solidFill>
                  <a:srgbClr val="000000"/>
                </a:solidFill>
                <a:latin typeface="Open Sauce Light Italics"/>
                <a:ea typeface="Open Sauce Light Italics"/>
                <a:cs typeface="Open Sauce Light Italics"/>
                <a:sym typeface="Open Sauce Light Italics"/>
              </a:rPr>
              <a:t>Created by Spreeuw (2010)</a:t>
            </a:r>
          </a:p>
        </p:txBody>
      </p:sp>
      <p:sp>
        <p:nvSpPr>
          <p:cNvPr id="15" name="Slide Number Placeholder 14">
            <a:extLst>
              <a:ext uri="{FF2B5EF4-FFF2-40B4-BE49-F238E27FC236}">
                <a16:creationId xmlns:a16="http://schemas.microsoft.com/office/drawing/2014/main" id="{A8E347F2-FBD7-C234-3922-388CB65763AF}"/>
              </a:ext>
            </a:extLst>
          </p:cNvPr>
          <p:cNvSpPr>
            <a:spLocks noGrp="1"/>
          </p:cNvSpPr>
          <p:nvPr>
            <p:ph type="sldNum" sz="quarter" idx="12"/>
          </p:nvPr>
        </p:nvSpPr>
        <p:spPr/>
        <p:txBody>
          <a:bodyPr/>
          <a:lstStyle/>
          <a:p>
            <a:fld id="{B6F15528-21DE-4FAA-801E-634DDDAF4B2B}" type="slidenum">
              <a:rPr lang="en-US" smtClean="0"/>
              <a:pPr/>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30530-680B-4D5A-747D-E9E74B0FE6C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74F64C9A-C0E9-EEB4-1803-894530C23988}"/>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FFC18D0-AC32-42C6-17DC-303F65FEEE6C}"/>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DB47AD5D-0DF1-83C9-B099-F45426360CB2}"/>
              </a:ext>
            </a:extLst>
          </p:cNvPr>
          <p:cNvSpPr txBox="1"/>
          <p:nvPr/>
        </p:nvSpPr>
        <p:spPr>
          <a:xfrm>
            <a:off x="17655439" y="9641204"/>
            <a:ext cx="201454"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9</a:t>
            </a:r>
          </a:p>
        </p:txBody>
      </p:sp>
      <p:sp>
        <p:nvSpPr>
          <p:cNvPr id="7" name="Freeform 7">
            <a:extLst>
              <a:ext uri="{FF2B5EF4-FFF2-40B4-BE49-F238E27FC236}">
                <a16:creationId xmlns:a16="http://schemas.microsoft.com/office/drawing/2014/main" id="{92E6E909-2624-B30C-9C85-0589DD2676CC}"/>
              </a:ext>
            </a:extLst>
          </p:cNvPr>
          <p:cNvSpPr/>
          <p:nvPr/>
        </p:nvSpPr>
        <p:spPr>
          <a:xfrm>
            <a:off x="10322558" y="4936998"/>
            <a:ext cx="6936741" cy="4821544"/>
          </a:xfrm>
          <a:custGeom>
            <a:avLst/>
            <a:gdLst/>
            <a:ahLst/>
            <a:cxnLst/>
            <a:rect l="l" t="t" r="r" b="b"/>
            <a:pathLst>
              <a:path w="6936741" h="4821544">
                <a:moveTo>
                  <a:pt x="0" y="0"/>
                </a:moveTo>
                <a:lnTo>
                  <a:pt x="6936741" y="0"/>
                </a:lnTo>
                <a:lnTo>
                  <a:pt x="6936741" y="4821543"/>
                </a:lnTo>
                <a:lnTo>
                  <a:pt x="0" y="4821543"/>
                </a:lnTo>
                <a:lnTo>
                  <a:pt x="0" y="0"/>
                </a:lnTo>
                <a:close/>
              </a:path>
            </a:pathLst>
          </a:custGeom>
          <a:blipFill>
            <a:blip r:embed="rId6"/>
            <a:stretch>
              <a:fillRect l="-1647" r="-4808"/>
            </a:stretch>
          </a:blipFill>
        </p:spPr>
        <p:txBody>
          <a:bodyPr/>
          <a:lstStyle/>
          <a:p>
            <a:endParaRPr lang="en-US"/>
          </a:p>
        </p:txBody>
      </p:sp>
      <p:sp>
        <p:nvSpPr>
          <p:cNvPr id="8" name="Freeform 8">
            <a:extLst>
              <a:ext uri="{FF2B5EF4-FFF2-40B4-BE49-F238E27FC236}">
                <a16:creationId xmlns:a16="http://schemas.microsoft.com/office/drawing/2014/main" id="{ACB9513A-F534-E200-BE51-AFEEEC8FB4C1}"/>
              </a:ext>
            </a:extLst>
          </p:cNvPr>
          <p:cNvSpPr/>
          <p:nvPr/>
        </p:nvSpPr>
        <p:spPr>
          <a:xfrm>
            <a:off x="10322558" y="623768"/>
            <a:ext cx="6936741" cy="4313230"/>
          </a:xfrm>
          <a:custGeom>
            <a:avLst/>
            <a:gdLst/>
            <a:ahLst/>
            <a:cxnLst/>
            <a:rect l="l" t="t" r="r" b="b"/>
            <a:pathLst>
              <a:path w="6936741" h="4313230">
                <a:moveTo>
                  <a:pt x="0" y="0"/>
                </a:moveTo>
                <a:lnTo>
                  <a:pt x="6936741" y="0"/>
                </a:lnTo>
                <a:lnTo>
                  <a:pt x="6936741" y="4313230"/>
                </a:lnTo>
                <a:lnTo>
                  <a:pt x="0" y="4313230"/>
                </a:lnTo>
                <a:lnTo>
                  <a:pt x="0" y="0"/>
                </a:lnTo>
                <a:close/>
              </a:path>
            </a:pathLst>
          </a:custGeom>
          <a:blipFill>
            <a:blip r:embed="rId7"/>
            <a:stretch>
              <a:fillRect/>
            </a:stretch>
          </a:blipFill>
        </p:spPr>
        <p:txBody>
          <a:bodyPr/>
          <a:lstStyle/>
          <a:p>
            <a:endParaRPr lang="en-US"/>
          </a:p>
        </p:txBody>
      </p:sp>
      <p:sp>
        <p:nvSpPr>
          <p:cNvPr id="9" name="TextBox 9">
            <a:extLst>
              <a:ext uri="{FF2B5EF4-FFF2-40B4-BE49-F238E27FC236}">
                <a16:creationId xmlns:a16="http://schemas.microsoft.com/office/drawing/2014/main" id="{94397BA6-57D8-5D8A-C633-05E7475A4286}"/>
              </a:ext>
            </a:extLst>
          </p:cNvPr>
          <p:cNvSpPr txBox="1"/>
          <p:nvPr/>
        </p:nvSpPr>
        <p:spPr>
          <a:xfrm>
            <a:off x="10435790" y="9676450"/>
            <a:ext cx="5486401" cy="977127"/>
          </a:xfrm>
          <a:prstGeom prst="rect">
            <a:avLst/>
          </a:prstGeom>
        </p:spPr>
        <p:txBody>
          <a:bodyPr wrap="square" lIns="0" tIns="0" rIns="0" bIns="0" rtlCol="0" anchor="t">
            <a:spAutoFit/>
          </a:bodyPr>
          <a:lstStyle/>
          <a:p>
            <a:pPr algn="l">
              <a:lnSpc>
                <a:spcPts val="4013"/>
              </a:lnSpc>
            </a:pPr>
            <a:r>
              <a:rPr lang="en-US" sz="2400" b="1" dirty="0">
                <a:solidFill>
                  <a:srgbClr val="000000"/>
                </a:solidFill>
                <a:latin typeface="Open Sans Bold"/>
                <a:ea typeface="Open Sans Bold"/>
                <a:cs typeface="Open Sans Bold"/>
                <a:sym typeface="Open Sans Bold"/>
              </a:rPr>
              <a:t>Credit: de Ruiter et al.(2024 &amp; 2025)</a:t>
            </a:r>
          </a:p>
          <a:p>
            <a:pPr algn="l">
              <a:lnSpc>
                <a:spcPts val="4013"/>
              </a:lnSpc>
            </a:pPr>
            <a:endParaRPr lang="en-US" sz="2400" b="1" dirty="0">
              <a:solidFill>
                <a:srgbClr val="000000"/>
              </a:solidFill>
              <a:latin typeface="Open Sans Bold"/>
              <a:ea typeface="Open Sans Bold"/>
              <a:cs typeface="Open Sans Bold"/>
              <a:sym typeface="Open Sans Bold"/>
            </a:endParaRPr>
          </a:p>
        </p:txBody>
      </p:sp>
      <p:sp>
        <p:nvSpPr>
          <p:cNvPr id="10" name="TextBox 10">
            <a:extLst>
              <a:ext uri="{FF2B5EF4-FFF2-40B4-BE49-F238E27FC236}">
                <a16:creationId xmlns:a16="http://schemas.microsoft.com/office/drawing/2014/main" id="{385C5324-8013-D4CA-96A1-DD3E50A5922B}"/>
              </a:ext>
            </a:extLst>
          </p:cNvPr>
          <p:cNvSpPr txBox="1"/>
          <p:nvPr/>
        </p:nvSpPr>
        <p:spPr>
          <a:xfrm>
            <a:off x="389641" y="297570"/>
            <a:ext cx="11187626" cy="652397"/>
          </a:xfrm>
          <a:prstGeom prst="rect">
            <a:avLst/>
          </a:prstGeom>
        </p:spPr>
        <p:txBody>
          <a:bodyPr lIns="0" tIns="0" rIns="0" bIns="0" rtlCol="0" anchor="t">
            <a:spAutoFit/>
          </a:bodyPr>
          <a:lstStyle/>
          <a:p>
            <a:pPr marL="0" lvl="0" indent="0" algn="l">
              <a:lnSpc>
                <a:spcPts val="5081"/>
              </a:lnSpc>
            </a:pPr>
            <a:r>
              <a:rPr lang="en-US" sz="4577" b="1" u="sng">
                <a:solidFill>
                  <a:srgbClr val="E11B1B"/>
                </a:solidFill>
                <a:latin typeface="Open Sans Bold"/>
                <a:ea typeface="Open Sans Bold"/>
                <a:cs typeface="Open Sans Bold"/>
                <a:sym typeface="Open Sans Bold"/>
              </a:rPr>
              <a:t>White Dwarf binary : ILT J1101 + 5521</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16032665-F468-052F-DBBA-5F49187D43CD}"/>
                  </a:ext>
                </a:extLst>
              </p:cNvPr>
              <p:cNvGraphicFramePr>
                <a:graphicFrameLocks noGrp="1"/>
              </p:cNvGraphicFramePr>
              <p:nvPr/>
            </p:nvGraphicFramePr>
            <p:xfrm>
              <a:off x="2466903" y="2422066"/>
              <a:ext cx="4114800" cy="716279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822709848"/>
                        </a:ext>
                      </a:extLst>
                    </a:gridCol>
                    <a:gridCol w="2057400">
                      <a:extLst>
                        <a:ext uri="{9D8B030D-6E8A-4147-A177-3AD203B41FA5}">
                          <a16:colId xmlns:a16="http://schemas.microsoft.com/office/drawing/2014/main" val="3877444797"/>
                        </a:ext>
                      </a:extLst>
                    </a:gridCol>
                  </a:tblGrid>
                  <a:tr h="1023257">
                    <a:tc>
                      <a:txBody>
                        <a:bodyPr/>
                        <a:lstStyle/>
                        <a:p>
                          <a:pPr algn="ctr"/>
                          <a:r>
                            <a:rPr lang="en-US" dirty="0"/>
                            <a:t>Parameter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LOFAR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780274"/>
                      </a:ext>
                    </a:extLst>
                  </a:tr>
                  <a:tr h="1023257">
                    <a:tc>
                      <a:txBody>
                        <a:bodyPr/>
                        <a:lstStyle/>
                        <a:p>
                          <a:pPr algn="ctr"/>
                          <a:r>
                            <a:rPr lang="en-US" dirty="0"/>
                            <a:t>Imaging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 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87991"/>
                      </a:ext>
                    </a:extLst>
                  </a:tr>
                  <a:tr h="1023257">
                    <a:tc>
                      <a:txBody>
                        <a:bodyPr/>
                        <a:lstStyle/>
                        <a:p>
                          <a:pPr algn="ctr"/>
                          <a:r>
                            <a:rPr lang="en-US" dirty="0" err="1"/>
                            <a:t>Polarisation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51</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m:t>
                              </m:r>
                            </m:oMath>
                          </a14:m>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7124877"/>
                      </a:ext>
                    </a:extLst>
                  </a:tr>
                  <a:tr h="1023257">
                    <a:tc>
                      <a:txBody>
                        <a:bodyPr/>
                        <a:lstStyle/>
                        <a:p>
                          <a:pPr algn="ctr"/>
                          <a:r>
                            <a:rPr lang="en-US" dirty="0"/>
                            <a:t>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4.72 rad 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128229"/>
                      </a:ext>
                    </a:extLst>
                  </a:tr>
                  <a:tr h="1023257">
                    <a:tc>
                      <a:txBody>
                        <a:bodyPr/>
                        <a:lstStyle/>
                        <a:p>
                          <a:pPr algn="ctr"/>
                          <a:r>
                            <a:rPr lang="en-US" dirty="0"/>
                            <a:t>DM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6 pc/cm3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6527241"/>
                      </a:ext>
                    </a:extLst>
                  </a:tr>
                  <a:tr h="1023257">
                    <a:tc>
                      <a:txBody>
                        <a:bodyPr/>
                        <a:lstStyle/>
                        <a:p>
                          <a:pPr algn="ctr"/>
                          <a:r>
                            <a:rPr lang="en-US" dirty="0"/>
                            <a:t>Peak flux density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41 ± 6 to 256 ± 10 </a:t>
                          </a:r>
                          <a:r>
                            <a:rPr lang="en-US" dirty="0" err="1"/>
                            <a:t>mJy</a:t>
                          </a:r>
                          <a:r>
                            <a:rPr lang="en-US" dirty="0"/>
                            <a:t>/beam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534641"/>
                      </a:ext>
                    </a:extLst>
                  </a:tr>
                  <a:tr h="1023257">
                    <a:tc>
                      <a:txBody>
                        <a:bodyPr/>
                        <a:lstStyle/>
                        <a:p>
                          <a:pPr algn="ctr"/>
                          <a:r>
                            <a:rPr lang="en-US" dirty="0"/>
                            <a:t>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125.52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4544208"/>
                      </a:ext>
                    </a:extLst>
                  </a:tr>
                </a:tbl>
              </a:graphicData>
            </a:graphic>
          </p:graphicFrame>
        </mc:Choice>
        <mc:Fallback xmlns="">
          <p:graphicFrame>
            <p:nvGraphicFramePr>
              <p:cNvPr id="15" name="Table 14">
                <a:extLst>
                  <a:ext uri="{FF2B5EF4-FFF2-40B4-BE49-F238E27FC236}">
                    <a16:creationId xmlns:a16="http://schemas.microsoft.com/office/drawing/2014/main" id="{16032665-F468-052F-DBBA-5F49187D43CD}"/>
                  </a:ext>
                </a:extLst>
              </p:cNvPr>
              <p:cNvGraphicFramePr>
                <a:graphicFrameLocks noGrp="1"/>
              </p:cNvGraphicFramePr>
              <p:nvPr/>
            </p:nvGraphicFramePr>
            <p:xfrm>
              <a:off x="2466903" y="2422066"/>
              <a:ext cx="4114800" cy="716279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822709848"/>
                        </a:ext>
                      </a:extLst>
                    </a:gridCol>
                    <a:gridCol w="2057400">
                      <a:extLst>
                        <a:ext uri="{9D8B030D-6E8A-4147-A177-3AD203B41FA5}">
                          <a16:colId xmlns:a16="http://schemas.microsoft.com/office/drawing/2014/main" val="3877444797"/>
                        </a:ext>
                      </a:extLst>
                    </a:gridCol>
                  </a:tblGrid>
                  <a:tr h="1023257">
                    <a:tc>
                      <a:txBody>
                        <a:bodyPr/>
                        <a:lstStyle/>
                        <a:p>
                          <a:pPr algn="ctr"/>
                          <a:r>
                            <a:rPr lang="en-US" dirty="0"/>
                            <a:t>Parameter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LOFAR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780274"/>
                      </a:ext>
                    </a:extLst>
                  </a:tr>
                  <a:tr h="1023257">
                    <a:tc>
                      <a:txBody>
                        <a:bodyPr/>
                        <a:lstStyle/>
                        <a:p>
                          <a:pPr algn="ctr"/>
                          <a:r>
                            <a:rPr lang="en-US" dirty="0"/>
                            <a:t>Imaging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 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87991"/>
                      </a:ext>
                    </a:extLst>
                  </a:tr>
                  <a:tr h="1023257">
                    <a:tc>
                      <a:txBody>
                        <a:bodyPr/>
                        <a:lstStyle/>
                        <a:p>
                          <a:pPr algn="ctr"/>
                          <a:r>
                            <a:rPr lang="en-US" dirty="0" err="1"/>
                            <a:t>Polarisation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01235" t="-198765" r="-617" b="-400000"/>
                          </a:stretch>
                        </a:blipFill>
                      </a:tcPr>
                    </a:tc>
                    <a:extLst>
                      <a:ext uri="{0D108BD9-81ED-4DB2-BD59-A6C34878D82A}">
                        <a16:rowId xmlns:a16="http://schemas.microsoft.com/office/drawing/2014/main" val="1427124877"/>
                      </a:ext>
                    </a:extLst>
                  </a:tr>
                  <a:tr h="1023257">
                    <a:tc>
                      <a:txBody>
                        <a:bodyPr/>
                        <a:lstStyle/>
                        <a:p>
                          <a:pPr algn="ctr"/>
                          <a:r>
                            <a:rPr lang="en-US" dirty="0"/>
                            <a:t>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4.72 rad 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128229"/>
                      </a:ext>
                    </a:extLst>
                  </a:tr>
                  <a:tr h="1023257">
                    <a:tc>
                      <a:txBody>
                        <a:bodyPr/>
                        <a:lstStyle/>
                        <a:p>
                          <a:pPr algn="ctr"/>
                          <a:r>
                            <a:rPr lang="en-US" dirty="0"/>
                            <a:t>DM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01235" t="-398765" r="-617" b="-200000"/>
                          </a:stretch>
                        </a:blipFill>
                      </a:tcPr>
                    </a:tc>
                    <a:extLst>
                      <a:ext uri="{0D108BD9-81ED-4DB2-BD59-A6C34878D82A}">
                        <a16:rowId xmlns:a16="http://schemas.microsoft.com/office/drawing/2014/main" val="556527241"/>
                      </a:ext>
                    </a:extLst>
                  </a:tr>
                  <a:tr h="1023257">
                    <a:tc>
                      <a:txBody>
                        <a:bodyPr/>
                        <a:lstStyle/>
                        <a:p>
                          <a:pPr algn="ctr"/>
                          <a:r>
                            <a:rPr lang="en-US" dirty="0"/>
                            <a:t>Peak flux density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41 ± 6 to 256 ± 10 </a:t>
                          </a:r>
                          <a:r>
                            <a:rPr lang="en-US" dirty="0" err="1"/>
                            <a:t>mJy</a:t>
                          </a:r>
                          <a:r>
                            <a:rPr lang="en-US" dirty="0"/>
                            <a:t>/beam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534641"/>
                      </a:ext>
                    </a:extLst>
                  </a:tr>
                  <a:tr h="1023257">
                    <a:tc>
                      <a:txBody>
                        <a:bodyPr/>
                        <a:lstStyle/>
                        <a:p>
                          <a:pPr algn="ctr"/>
                          <a:r>
                            <a:rPr lang="en-US" dirty="0"/>
                            <a:t>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125.52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4544208"/>
                      </a:ext>
                    </a:extLst>
                  </a:tr>
                </a:tbl>
              </a:graphicData>
            </a:graphic>
          </p:graphicFrame>
        </mc:Fallback>
      </mc:AlternateContent>
      <p:sp>
        <p:nvSpPr>
          <p:cNvPr id="17" name="Freeform 11">
            <a:extLst>
              <a:ext uri="{FF2B5EF4-FFF2-40B4-BE49-F238E27FC236}">
                <a16:creationId xmlns:a16="http://schemas.microsoft.com/office/drawing/2014/main" id="{8C8B1499-5DE8-FA39-5605-F18CAEDD7A8E}"/>
              </a:ext>
            </a:extLst>
          </p:cNvPr>
          <p:cNvSpPr/>
          <p:nvPr/>
        </p:nvSpPr>
        <p:spPr>
          <a:xfrm>
            <a:off x="205047" y="1304143"/>
            <a:ext cx="1013982" cy="1409975"/>
          </a:xfrm>
          <a:custGeom>
            <a:avLst/>
            <a:gdLst/>
            <a:ahLst/>
            <a:cxnLst/>
            <a:rect l="l" t="t" r="r" b="b"/>
            <a:pathLst>
              <a:path w="1013982" h="1409975">
                <a:moveTo>
                  <a:pt x="0" y="0"/>
                </a:moveTo>
                <a:lnTo>
                  <a:pt x="1013982" y="0"/>
                </a:lnTo>
                <a:lnTo>
                  <a:pt x="1013982" y="1409975"/>
                </a:lnTo>
                <a:lnTo>
                  <a:pt x="0" y="140997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dirty="0">
              <a:ln w="0"/>
              <a:effectLst>
                <a:outerShdw blurRad="38100" dist="19050" dir="2700000" algn="tl" rotWithShape="0">
                  <a:schemeClr val="dk1">
                    <a:alpha val="40000"/>
                  </a:schemeClr>
                </a:outerShdw>
              </a:effectLst>
            </a:endParaRPr>
          </a:p>
        </p:txBody>
      </p:sp>
      <p:sp>
        <p:nvSpPr>
          <p:cNvPr id="18" name="TextBox 6">
            <a:extLst>
              <a:ext uri="{FF2B5EF4-FFF2-40B4-BE49-F238E27FC236}">
                <a16:creationId xmlns:a16="http://schemas.microsoft.com/office/drawing/2014/main" id="{8981E3DE-A7AF-AD00-FD1D-A78AC8DDFB1B}"/>
              </a:ext>
            </a:extLst>
          </p:cNvPr>
          <p:cNvSpPr txBox="1"/>
          <p:nvPr/>
        </p:nvSpPr>
        <p:spPr>
          <a:xfrm>
            <a:off x="1223694" y="1590954"/>
            <a:ext cx="9212096" cy="475451"/>
          </a:xfrm>
          <a:prstGeom prst="rect">
            <a:avLst/>
          </a:prstGeom>
        </p:spPr>
        <p:txBody>
          <a:bodyPr wrap="square" lIns="0" tIns="0" rIns="0" bIns="0" rtlCol="0" anchor="t">
            <a:spAutoFit/>
          </a:bodyPr>
          <a:lstStyle/>
          <a:p>
            <a:pPr algn="l">
              <a:lnSpc>
                <a:spcPts val="4125"/>
              </a:lnSpc>
            </a:pPr>
            <a:r>
              <a:rPr lang="en-US" sz="2750" dirty="0">
                <a:solidFill>
                  <a:srgbClr val="000000"/>
                </a:solidFill>
                <a:latin typeface="Open Sauce"/>
                <a:ea typeface="Open Sauce"/>
                <a:cs typeface="Open Sauce"/>
                <a:sym typeface="Open Sauce"/>
              </a:rPr>
              <a:t>The first </a:t>
            </a:r>
            <a:r>
              <a:rPr lang="en-US" sz="2750" b="1" dirty="0">
                <a:solidFill>
                  <a:srgbClr val="000000"/>
                </a:solidFill>
                <a:latin typeface="Open Sauce Bold"/>
                <a:ea typeface="Open Sauce Bold"/>
                <a:cs typeface="Open Sauce Bold"/>
                <a:sym typeface="Open Sauce Bold"/>
              </a:rPr>
              <a:t> LPT </a:t>
            </a:r>
            <a:r>
              <a:rPr lang="en-US" sz="2750" dirty="0">
                <a:solidFill>
                  <a:srgbClr val="000000"/>
                </a:solidFill>
                <a:latin typeface="Open Sauce"/>
                <a:ea typeface="Open Sauce"/>
                <a:cs typeface="Open Sauce"/>
                <a:sym typeface="Open Sauce"/>
              </a:rPr>
              <a:t> found with </a:t>
            </a:r>
            <a:r>
              <a:rPr lang="en-US" sz="2750" b="1" dirty="0">
                <a:solidFill>
                  <a:srgbClr val="000000"/>
                </a:solidFill>
                <a:latin typeface="Open Sauce Bold"/>
                <a:ea typeface="Open Sauce Bold"/>
                <a:cs typeface="Open Sauce Bold"/>
                <a:sym typeface="Open Sauce Bold"/>
              </a:rPr>
              <a:t>LOFAR with a counterpart </a:t>
            </a:r>
            <a:r>
              <a:rPr lang="en-US" sz="2750" dirty="0">
                <a:solidFill>
                  <a:srgbClr val="000000"/>
                </a:solidFill>
                <a:latin typeface="Open Sauce"/>
                <a:ea typeface="Open Sauce"/>
                <a:cs typeface="Open Sauce"/>
                <a:sym typeface="Open Sauce"/>
              </a:rPr>
              <a:t>!</a:t>
            </a:r>
          </a:p>
        </p:txBody>
      </p:sp>
      <p:sp>
        <p:nvSpPr>
          <p:cNvPr id="13" name="Slide Number Placeholder 12">
            <a:extLst>
              <a:ext uri="{FF2B5EF4-FFF2-40B4-BE49-F238E27FC236}">
                <a16:creationId xmlns:a16="http://schemas.microsoft.com/office/drawing/2014/main" id="{30FDDC09-D4A6-D5BB-8568-747FE62C5280}"/>
              </a:ext>
            </a:extLst>
          </p:cNvPr>
          <p:cNvSpPr>
            <a:spLocks noGrp="1"/>
          </p:cNvSpPr>
          <p:nvPr>
            <p:ph type="sldNum" sz="quarter" idx="12"/>
          </p:nvPr>
        </p:nvSpPr>
        <p:spPr/>
        <p:txBody>
          <a:bodyPr/>
          <a:lstStyle/>
          <a:p>
            <a:fld id="{B6F15528-21DE-4FAA-801E-634DDDAF4B2B}" type="slidenum">
              <a:rPr lang="en-US" smtClean="0"/>
              <a:pPr/>
              <a:t>51</a:t>
            </a:fld>
            <a:endParaRPr lang="en-US" dirty="0"/>
          </a:p>
        </p:txBody>
      </p:sp>
    </p:spTree>
    <p:extLst>
      <p:ext uri="{BB962C8B-B14F-4D97-AF65-F5344CB8AC3E}">
        <p14:creationId xmlns:p14="http://schemas.microsoft.com/office/powerpoint/2010/main" val="515366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4520" y="6437497"/>
            <a:ext cx="1013982" cy="1409975"/>
          </a:xfrm>
          <a:custGeom>
            <a:avLst/>
            <a:gdLst/>
            <a:ahLst/>
            <a:cxnLst/>
            <a:rect l="l" t="t" r="r" b="b"/>
            <a:pathLst>
              <a:path w="1013982" h="1409975">
                <a:moveTo>
                  <a:pt x="0" y="0"/>
                </a:moveTo>
                <a:lnTo>
                  <a:pt x="1013982" y="0"/>
                </a:lnTo>
                <a:lnTo>
                  <a:pt x="1013982" y="1409975"/>
                </a:lnTo>
                <a:lnTo>
                  <a:pt x="0" y="140997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7655439" y="9641204"/>
            <a:ext cx="201454"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9</a:t>
            </a:r>
          </a:p>
        </p:txBody>
      </p:sp>
      <p:sp>
        <p:nvSpPr>
          <p:cNvPr id="6" name="TextBox 6"/>
          <p:cNvSpPr txBox="1"/>
          <p:nvPr/>
        </p:nvSpPr>
        <p:spPr>
          <a:xfrm>
            <a:off x="1608799" y="1921673"/>
            <a:ext cx="5843708" cy="504807"/>
          </a:xfrm>
          <a:prstGeom prst="rect">
            <a:avLst/>
          </a:prstGeom>
        </p:spPr>
        <p:txBody>
          <a:bodyPr lIns="0" tIns="0" rIns="0" bIns="0" rtlCol="0" anchor="t">
            <a:spAutoFit/>
          </a:bodyPr>
          <a:lstStyle/>
          <a:p>
            <a:pPr algn="l">
              <a:lnSpc>
                <a:spcPts val="4125"/>
              </a:lnSpc>
            </a:pPr>
            <a:r>
              <a:rPr lang="en-US" sz="2750">
                <a:solidFill>
                  <a:srgbClr val="000000"/>
                </a:solidFill>
                <a:latin typeface="Open Sauce"/>
                <a:ea typeface="Open Sauce"/>
                <a:cs typeface="Open Sauce"/>
                <a:sym typeface="Open Sauce"/>
              </a:rPr>
              <a:t>The first </a:t>
            </a:r>
            <a:r>
              <a:rPr lang="en-US" sz="2750" b="1">
                <a:solidFill>
                  <a:srgbClr val="000000"/>
                </a:solidFill>
                <a:latin typeface="Open Sauce Bold"/>
                <a:ea typeface="Open Sauce Bold"/>
                <a:cs typeface="Open Sauce Bold"/>
                <a:sym typeface="Open Sauce Bold"/>
              </a:rPr>
              <a:t> LPT </a:t>
            </a:r>
            <a:r>
              <a:rPr lang="en-US" sz="2750">
                <a:solidFill>
                  <a:srgbClr val="000000"/>
                </a:solidFill>
                <a:latin typeface="Open Sauce"/>
                <a:ea typeface="Open Sauce"/>
                <a:cs typeface="Open Sauce"/>
                <a:sym typeface="Open Sauce"/>
              </a:rPr>
              <a:t> found with </a:t>
            </a:r>
            <a:r>
              <a:rPr lang="en-US" sz="2750" b="1">
                <a:solidFill>
                  <a:srgbClr val="000000"/>
                </a:solidFill>
                <a:latin typeface="Open Sauce Bold"/>
                <a:ea typeface="Open Sauce Bold"/>
                <a:cs typeface="Open Sauce Bold"/>
                <a:sym typeface="Open Sauce Bold"/>
              </a:rPr>
              <a:t>LOFAR </a:t>
            </a:r>
            <a:r>
              <a:rPr lang="en-US" sz="2750">
                <a:solidFill>
                  <a:srgbClr val="000000"/>
                </a:solidFill>
                <a:latin typeface="Open Sauce"/>
                <a:ea typeface="Open Sauce"/>
                <a:cs typeface="Open Sauce"/>
                <a:sym typeface="Open Sauce"/>
              </a:rPr>
              <a:t>!</a:t>
            </a:r>
          </a:p>
        </p:txBody>
      </p:sp>
      <p:sp>
        <p:nvSpPr>
          <p:cNvPr id="7" name="Freeform 7"/>
          <p:cNvSpPr/>
          <p:nvPr/>
        </p:nvSpPr>
        <p:spPr>
          <a:xfrm>
            <a:off x="10322559" y="5081713"/>
            <a:ext cx="6936741" cy="4821544"/>
          </a:xfrm>
          <a:custGeom>
            <a:avLst/>
            <a:gdLst/>
            <a:ahLst/>
            <a:cxnLst/>
            <a:rect l="l" t="t" r="r" b="b"/>
            <a:pathLst>
              <a:path w="6936741" h="4821544">
                <a:moveTo>
                  <a:pt x="0" y="0"/>
                </a:moveTo>
                <a:lnTo>
                  <a:pt x="6936741" y="0"/>
                </a:lnTo>
                <a:lnTo>
                  <a:pt x="6936741" y="4821543"/>
                </a:lnTo>
                <a:lnTo>
                  <a:pt x="0" y="4821543"/>
                </a:lnTo>
                <a:lnTo>
                  <a:pt x="0" y="0"/>
                </a:lnTo>
                <a:close/>
              </a:path>
            </a:pathLst>
          </a:custGeom>
          <a:blipFill>
            <a:blip r:embed="rId8"/>
            <a:stretch>
              <a:fillRect l="-1647" r="-4808"/>
            </a:stretch>
          </a:blipFill>
        </p:spPr>
        <p:txBody>
          <a:bodyPr/>
          <a:lstStyle/>
          <a:p>
            <a:endParaRPr lang="en-US"/>
          </a:p>
        </p:txBody>
      </p:sp>
      <p:sp>
        <p:nvSpPr>
          <p:cNvPr id="8" name="Freeform 8"/>
          <p:cNvSpPr/>
          <p:nvPr/>
        </p:nvSpPr>
        <p:spPr>
          <a:xfrm>
            <a:off x="10322559" y="768483"/>
            <a:ext cx="6936741" cy="4313230"/>
          </a:xfrm>
          <a:custGeom>
            <a:avLst/>
            <a:gdLst/>
            <a:ahLst/>
            <a:cxnLst/>
            <a:rect l="l" t="t" r="r" b="b"/>
            <a:pathLst>
              <a:path w="6936741" h="4313230">
                <a:moveTo>
                  <a:pt x="0" y="0"/>
                </a:moveTo>
                <a:lnTo>
                  <a:pt x="6936741" y="0"/>
                </a:lnTo>
                <a:lnTo>
                  <a:pt x="6936741" y="4313230"/>
                </a:lnTo>
                <a:lnTo>
                  <a:pt x="0" y="4313230"/>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0322559" y="9776107"/>
            <a:ext cx="5215284" cy="989302"/>
          </a:xfrm>
          <a:prstGeom prst="rect">
            <a:avLst/>
          </a:prstGeom>
        </p:spPr>
        <p:txBody>
          <a:bodyPr lIns="0" tIns="0" rIns="0" bIns="0" rtlCol="0" anchor="t">
            <a:spAutoFit/>
          </a:bodyPr>
          <a:lstStyle/>
          <a:p>
            <a:pPr algn="l">
              <a:lnSpc>
                <a:spcPts val="4013"/>
              </a:lnSpc>
            </a:pPr>
            <a:r>
              <a:rPr lang="en-US" sz="2693" b="1">
                <a:solidFill>
                  <a:srgbClr val="000000"/>
                </a:solidFill>
                <a:latin typeface="Open Sans Bold"/>
                <a:ea typeface="Open Sans Bold"/>
                <a:cs typeface="Open Sans Bold"/>
                <a:sym typeface="Open Sans Bold"/>
              </a:rPr>
              <a:t>Credit: de Ruiter et al.(2024)</a:t>
            </a:r>
          </a:p>
          <a:p>
            <a:pPr algn="l">
              <a:lnSpc>
                <a:spcPts val="4013"/>
              </a:lnSpc>
            </a:pPr>
            <a:r>
              <a:rPr lang="en-US" sz="2693" b="1">
                <a:solidFill>
                  <a:srgbClr val="000000"/>
                </a:solidFill>
                <a:latin typeface="Open Sans Bold"/>
                <a:ea typeface="Open Sans Bold"/>
                <a:cs typeface="Open Sans Bold"/>
                <a:sym typeface="Open Sans Bold"/>
              </a:rPr>
              <a:t>)</a:t>
            </a:r>
          </a:p>
        </p:txBody>
      </p:sp>
      <p:sp>
        <p:nvSpPr>
          <p:cNvPr id="10" name="TextBox 10"/>
          <p:cNvSpPr txBox="1"/>
          <p:nvPr/>
        </p:nvSpPr>
        <p:spPr>
          <a:xfrm>
            <a:off x="389641" y="297570"/>
            <a:ext cx="11187626" cy="652397"/>
          </a:xfrm>
          <a:prstGeom prst="rect">
            <a:avLst/>
          </a:prstGeom>
        </p:spPr>
        <p:txBody>
          <a:bodyPr lIns="0" tIns="0" rIns="0" bIns="0" rtlCol="0" anchor="t">
            <a:spAutoFit/>
          </a:bodyPr>
          <a:lstStyle/>
          <a:p>
            <a:pPr marL="0" lvl="0" indent="0" algn="l">
              <a:lnSpc>
                <a:spcPts val="5081"/>
              </a:lnSpc>
            </a:pPr>
            <a:r>
              <a:rPr lang="en-US" sz="4577" b="1" u="sng" dirty="0">
                <a:solidFill>
                  <a:srgbClr val="E11B1B"/>
                </a:solidFill>
                <a:latin typeface="Open Sans Bold"/>
                <a:ea typeface="Open Sans Bold"/>
                <a:cs typeface="Open Sans Bold"/>
                <a:sym typeface="Open Sans Bold"/>
              </a:rPr>
              <a:t>White Dwarf binary : ILT J1101 + 5521</a:t>
            </a:r>
          </a:p>
        </p:txBody>
      </p:sp>
      <p:sp>
        <p:nvSpPr>
          <p:cNvPr id="11" name="Freeform 11"/>
          <p:cNvSpPr/>
          <p:nvPr/>
        </p:nvSpPr>
        <p:spPr>
          <a:xfrm>
            <a:off x="184520" y="1721493"/>
            <a:ext cx="1013982" cy="1409975"/>
          </a:xfrm>
          <a:custGeom>
            <a:avLst/>
            <a:gdLst/>
            <a:ahLst/>
            <a:cxnLst/>
            <a:rect l="l" t="t" r="r" b="b"/>
            <a:pathLst>
              <a:path w="1013982" h="1409975">
                <a:moveTo>
                  <a:pt x="0" y="0"/>
                </a:moveTo>
                <a:lnTo>
                  <a:pt x="1013982" y="0"/>
                </a:lnTo>
                <a:lnTo>
                  <a:pt x="1013982" y="1409975"/>
                </a:lnTo>
                <a:lnTo>
                  <a:pt x="0" y="140997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2" name="TextBox 12"/>
          <p:cNvSpPr txBox="1"/>
          <p:nvPr/>
        </p:nvSpPr>
        <p:spPr>
          <a:xfrm>
            <a:off x="1608799" y="6635212"/>
            <a:ext cx="5031071" cy="504807"/>
          </a:xfrm>
          <a:prstGeom prst="rect">
            <a:avLst/>
          </a:prstGeom>
        </p:spPr>
        <p:txBody>
          <a:bodyPr lIns="0" tIns="0" rIns="0" bIns="0" rtlCol="0" anchor="t">
            <a:spAutoFit/>
          </a:bodyPr>
          <a:lstStyle/>
          <a:p>
            <a:pPr algn="l">
              <a:lnSpc>
                <a:spcPts val="4125"/>
              </a:lnSpc>
            </a:pPr>
            <a:r>
              <a:rPr lang="en-US" sz="2750">
                <a:solidFill>
                  <a:srgbClr val="000000"/>
                </a:solidFill>
                <a:latin typeface="Open Sauce"/>
                <a:ea typeface="Open Sauce"/>
                <a:cs typeface="Open Sauce"/>
                <a:sym typeface="Open Sauce"/>
              </a:rPr>
              <a:t>Periodicity of ~</a:t>
            </a:r>
            <a:r>
              <a:rPr lang="en-US" sz="2750" b="1">
                <a:solidFill>
                  <a:srgbClr val="000000"/>
                </a:solidFill>
                <a:latin typeface="Open Sauce Bold"/>
                <a:ea typeface="Open Sauce Bold"/>
                <a:cs typeface="Open Sauce Bold"/>
                <a:sym typeface="Open Sauce Bold"/>
              </a:rPr>
              <a:t>125.5 minutes</a:t>
            </a:r>
          </a:p>
        </p:txBody>
      </p:sp>
      <p:sp>
        <p:nvSpPr>
          <p:cNvPr id="13" name="Freeform 13"/>
          <p:cNvSpPr/>
          <p:nvPr/>
        </p:nvSpPr>
        <p:spPr>
          <a:xfrm>
            <a:off x="184520" y="3831772"/>
            <a:ext cx="1013982" cy="1409975"/>
          </a:xfrm>
          <a:custGeom>
            <a:avLst/>
            <a:gdLst/>
            <a:ahLst/>
            <a:cxnLst/>
            <a:rect l="l" t="t" r="r" b="b"/>
            <a:pathLst>
              <a:path w="1013982" h="1409975">
                <a:moveTo>
                  <a:pt x="0" y="0"/>
                </a:moveTo>
                <a:lnTo>
                  <a:pt x="1013982" y="0"/>
                </a:lnTo>
                <a:lnTo>
                  <a:pt x="1013982" y="1409975"/>
                </a:lnTo>
                <a:lnTo>
                  <a:pt x="0" y="140997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4" name="TextBox 14"/>
          <p:cNvSpPr txBox="1"/>
          <p:nvPr/>
        </p:nvSpPr>
        <p:spPr>
          <a:xfrm>
            <a:off x="1608799" y="3689190"/>
            <a:ext cx="6571894" cy="1552557"/>
          </a:xfrm>
          <a:prstGeom prst="rect">
            <a:avLst/>
          </a:prstGeom>
        </p:spPr>
        <p:txBody>
          <a:bodyPr lIns="0" tIns="0" rIns="0" bIns="0" rtlCol="0" anchor="t">
            <a:spAutoFit/>
          </a:bodyPr>
          <a:lstStyle/>
          <a:p>
            <a:pPr algn="l">
              <a:lnSpc>
                <a:spcPts val="4125"/>
              </a:lnSpc>
            </a:pPr>
            <a:r>
              <a:rPr lang="en-US" sz="2750" b="1">
                <a:solidFill>
                  <a:srgbClr val="000000"/>
                </a:solidFill>
                <a:latin typeface="Open Sauce Bold"/>
                <a:ea typeface="Open Sauce Bold"/>
                <a:cs typeface="Open Sauce Bold"/>
                <a:sym typeface="Open Sauce Bold"/>
              </a:rPr>
              <a:t>Low-frequency </a:t>
            </a:r>
            <a:r>
              <a:rPr lang="en-US" sz="2750">
                <a:solidFill>
                  <a:srgbClr val="000000"/>
                </a:solidFill>
                <a:latin typeface="Open Sauce"/>
                <a:ea typeface="Open Sauce"/>
                <a:cs typeface="Open Sauce"/>
                <a:sym typeface="Open Sauce"/>
              </a:rPr>
              <a:t>band sensitive to </a:t>
            </a:r>
            <a:r>
              <a:rPr lang="en-US" sz="2750" b="1">
                <a:solidFill>
                  <a:srgbClr val="000000"/>
                </a:solidFill>
                <a:latin typeface="Open Sauce Bold"/>
                <a:ea typeface="Open Sauce Bold"/>
                <a:cs typeface="Open Sauce Bold"/>
                <a:sym typeface="Open Sauce Bold"/>
              </a:rPr>
              <a:t>coherent</a:t>
            </a:r>
            <a:r>
              <a:rPr lang="en-US" sz="2750">
                <a:solidFill>
                  <a:srgbClr val="000000"/>
                </a:solidFill>
                <a:latin typeface="Open Sauce"/>
                <a:ea typeface="Open Sauce"/>
                <a:cs typeface="Open Sauce"/>
                <a:sym typeface="Open Sauce"/>
              </a:rPr>
              <a:t>  radio-emission processes</a:t>
            </a:r>
          </a:p>
          <a:p>
            <a:pPr algn="l">
              <a:lnSpc>
                <a:spcPts val="4125"/>
              </a:lnSpc>
            </a:pPr>
            <a:endParaRPr lang="en-US" sz="2750">
              <a:solidFill>
                <a:srgbClr val="000000"/>
              </a:solidFill>
              <a:latin typeface="Open Sauce"/>
              <a:ea typeface="Open Sauce"/>
              <a:cs typeface="Open Sauce"/>
              <a:sym typeface="Open Sauce"/>
            </a:endParaRPr>
          </a:p>
        </p:txBody>
      </p:sp>
      <p:sp>
        <p:nvSpPr>
          <p:cNvPr id="19" name="Slide Number Placeholder 18">
            <a:extLst>
              <a:ext uri="{FF2B5EF4-FFF2-40B4-BE49-F238E27FC236}">
                <a16:creationId xmlns:a16="http://schemas.microsoft.com/office/drawing/2014/main" id="{1E69E113-C060-E5A5-3A35-823FBD599343}"/>
              </a:ext>
            </a:extLst>
          </p:cNvPr>
          <p:cNvSpPr>
            <a:spLocks noGrp="1"/>
          </p:cNvSpPr>
          <p:nvPr>
            <p:ph type="sldNum" sz="quarter" idx="12"/>
          </p:nvPr>
        </p:nvSpPr>
        <p:spPr/>
        <p:txBody>
          <a:bodyPr/>
          <a:lstStyle/>
          <a:p>
            <a:fld id="{B6F15528-21DE-4FAA-801E-634DDDAF4B2B}" type="slidenum">
              <a:rPr lang="en-US" smtClean="0"/>
              <a:p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19691" y="3728034"/>
            <a:ext cx="563177" cy="3920849"/>
          </a:xfrm>
          <a:custGeom>
            <a:avLst/>
            <a:gdLst/>
            <a:ahLst/>
            <a:cxnLst/>
            <a:rect l="l" t="t" r="r" b="b"/>
            <a:pathLst>
              <a:path w="563177" h="3920849">
                <a:moveTo>
                  <a:pt x="0" y="0"/>
                </a:moveTo>
                <a:lnTo>
                  <a:pt x="563176" y="0"/>
                </a:lnTo>
                <a:lnTo>
                  <a:pt x="563176" y="3920849"/>
                </a:lnTo>
                <a:lnTo>
                  <a:pt x="0" y="39208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591888" y="4980912"/>
            <a:ext cx="2423028" cy="1415092"/>
            <a:chOff x="0" y="0"/>
            <a:chExt cx="1014371" cy="592411"/>
          </a:xfrm>
        </p:grpSpPr>
        <p:sp>
          <p:nvSpPr>
            <p:cNvPr id="4" name="Freeform 4"/>
            <p:cNvSpPr/>
            <p:nvPr/>
          </p:nvSpPr>
          <p:spPr>
            <a:xfrm>
              <a:off x="0" y="0"/>
              <a:ext cx="1014371" cy="592411"/>
            </a:xfrm>
            <a:custGeom>
              <a:avLst/>
              <a:gdLst/>
              <a:ahLst/>
              <a:cxnLst/>
              <a:rect l="l" t="t" r="r" b="b"/>
              <a:pathLst>
                <a:path w="1014371" h="592411">
                  <a:moveTo>
                    <a:pt x="0" y="0"/>
                  </a:moveTo>
                  <a:lnTo>
                    <a:pt x="1014371" y="0"/>
                  </a:lnTo>
                  <a:lnTo>
                    <a:pt x="1014371" y="592411"/>
                  </a:lnTo>
                  <a:lnTo>
                    <a:pt x="0" y="592411"/>
                  </a:lnTo>
                  <a:close/>
                </a:path>
              </a:pathLst>
            </a:custGeom>
            <a:solidFill>
              <a:srgbClr val="FFFFFF"/>
            </a:solidFill>
            <a:ln w="76200" cap="sq">
              <a:solidFill>
                <a:srgbClr val="EE220C"/>
              </a:solidFill>
              <a:prstDash val="solid"/>
              <a:miter/>
            </a:ln>
          </p:spPr>
          <p:txBody>
            <a:bodyPr/>
            <a:lstStyle/>
            <a:p>
              <a:endParaRPr lang="en-US"/>
            </a:p>
          </p:txBody>
        </p:sp>
        <p:sp>
          <p:nvSpPr>
            <p:cNvPr id="5" name="TextBox 5"/>
            <p:cNvSpPr txBox="1"/>
            <p:nvPr/>
          </p:nvSpPr>
          <p:spPr>
            <a:xfrm>
              <a:off x="0" y="-95250"/>
              <a:ext cx="1014371" cy="687661"/>
            </a:xfrm>
            <a:prstGeom prst="rect">
              <a:avLst/>
            </a:prstGeom>
          </p:spPr>
          <p:txBody>
            <a:bodyPr lIns="50800" tIns="50800" rIns="50800" bIns="50800" rtlCol="0" anchor="ctr"/>
            <a:lstStyle/>
            <a:p>
              <a:pPr algn="ctr">
                <a:lnSpc>
                  <a:spcPts val="4744"/>
                </a:lnSpc>
              </a:pPr>
              <a:r>
                <a:rPr lang="en-US" sz="3163" b="1">
                  <a:solidFill>
                    <a:srgbClr val="E11B1B"/>
                  </a:solidFill>
                  <a:latin typeface="Open Sauce Light Bold"/>
                  <a:ea typeface="Open Sauce Light Bold"/>
                  <a:cs typeface="Open Sauce Light Bold"/>
                  <a:sym typeface="Open Sauce Light Bold"/>
                </a:rPr>
                <a:t>For each Field</a:t>
              </a:r>
            </a:p>
          </p:txBody>
        </p:sp>
      </p:grpSp>
      <p:sp>
        <p:nvSpPr>
          <p:cNvPr id="6" name="Freeform 6"/>
          <p:cNvSpPr/>
          <p:nvPr/>
        </p:nvSpPr>
        <p:spPr>
          <a:xfrm>
            <a:off x="126849" y="3905846"/>
            <a:ext cx="9361855" cy="3096833"/>
          </a:xfrm>
          <a:custGeom>
            <a:avLst/>
            <a:gdLst/>
            <a:ahLst/>
            <a:cxnLst/>
            <a:rect l="l" t="t" r="r" b="b"/>
            <a:pathLst>
              <a:path w="9361855" h="3096833">
                <a:moveTo>
                  <a:pt x="0" y="0"/>
                </a:moveTo>
                <a:lnTo>
                  <a:pt x="9361854" y="0"/>
                </a:lnTo>
                <a:lnTo>
                  <a:pt x="9361854" y="3096833"/>
                </a:lnTo>
                <a:lnTo>
                  <a:pt x="0" y="309683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7838725" y="9641204"/>
            <a:ext cx="265430"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11</a:t>
            </a:r>
          </a:p>
        </p:txBody>
      </p:sp>
      <p:sp>
        <p:nvSpPr>
          <p:cNvPr id="8" name="TextBox 8"/>
          <p:cNvSpPr txBox="1"/>
          <p:nvPr/>
        </p:nvSpPr>
        <p:spPr>
          <a:xfrm>
            <a:off x="-261404" y="-95250"/>
            <a:ext cx="12460103" cy="847887"/>
          </a:xfrm>
          <a:prstGeom prst="rect">
            <a:avLst/>
          </a:prstGeom>
        </p:spPr>
        <p:txBody>
          <a:bodyPr lIns="0" tIns="0" rIns="0" bIns="0" rtlCol="0" anchor="t">
            <a:spAutoFit/>
          </a:bodyPr>
          <a:lstStyle/>
          <a:p>
            <a:pPr algn="ctr">
              <a:lnSpc>
                <a:spcPts val="6991"/>
              </a:lnSpc>
            </a:pPr>
            <a:r>
              <a:rPr lang="en-US" sz="4994" b="1" u="sng">
                <a:solidFill>
                  <a:srgbClr val="EE220C"/>
                </a:solidFill>
                <a:latin typeface="Open Sans Bold"/>
                <a:ea typeface="Open Sans Bold"/>
                <a:cs typeface="Open Sans Bold"/>
                <a:sym typeface="Open Sans Bold"/>
              </a:rPr>
              <a:t>LoTSS pointing vs Subtraction image</a:t>
            </a:r>
          </a:p>
        </p:txBody>
      </p:sp>
      <p:sp>
        <p:nvSpPr>
          <p:cNvPr id="9" name="TextBox 9"/>
          <p:cNvSpPr txBox="1"/>
          <p:nvPr/>
        </p:nvSpPr>
        <p:spPr>
          <a:xfrm>
            <a:off x="126849" y="7689709"/>
            <a:ext cx="3146925" cy="339839"/>
          </a:xfrm>
          <a:prstGeom prst="rect">
            <a:avLst/>
          </a:prstGeom>
        </p:spPr>
        <p:txBody>
          <a:bodyPr lIns="0" tIns="0" rIns="0" bIns="0" rtlCol="0" anchor="t">
            <a:spAutoFit/>
          </a:bodyPr>
          <a:lstStyle/>
          <a:p>
            <a:pPr algn="l">
              <a:lnSpc>
                <a:spcPts val="2821"/>
              </a:lnSpc>
            </a:pPr>
            <a:r>
              <a:rPr lang="en-US" sz="1893" b="1">
                <a:solidFill>
                  <a:srgbClr val="000000"/>
                </a:solidFill>
                <a:latin typeface="Open Sans Bold"/>
                <a:ea typeface="Open Sans Bold"/>
                <a:cs typeface="Open Sans Bold"/>
                <a:sym typeface="Open Sans Bold"/>
              </a:rPr>
              <a:t>Credit: Iris de Ruiter</a:t>
            </a:r>
          </a:p>
        </p:txBody>
      </p:sp>
      <p:sp>
        <p:nvSpPr>
          <p:cNvPr id="10" name="TextBox 10"/>
          <p:cNvSpPr txBox="1"/>
          <p:nvPr/>
        </p:nvSpPr>
        <p:spPr>
          <a:xfrm>
            <a:off x="126849" y="2872791"/>
            <a:ext cx="10215435" cy="621046"/>
          </a:xfrm>
          <a:prstGeom prst="rect">
            <a:avLst/>
          </a:prstGeom>
        </p:spPr>
        <p:txBody>
          <a:bodyPr lIns="0" tIns="0" rIns="0" bIns="0" rtlCol="0" anchor="t">
            <a:spAutoFit/>
          </a:bodyPr>
          <a:lstStyle/>
          <a:p>
            <a:pPr algn="ctr">
              <a:lnSpc>
                <a:spcPts val="5139"/>
              </a:lnSpc>
            </a:pPr>
            <a:r>
              <a:rPr lang="en-US" sz="3670" b="1">
                <a:solidFill>
                  <a:srgbClr val="803300"/>
                </a:solidFill>
                <a:latin typeface="Open Sans Bold"/>
                <a:ea typeface="Open Sans Bold"/>
                <a:cs typeface="Open Sans Bold"/>
                <a:sym typeface="Open Sans Bold"/>
              </a:rPr>
              <a:t>Film example of a LoTSS 8-hour observation </a:t>
            </a:r>
          </a:p>
        </p:txBody>
      </p:sp>
      <p:sp>
        <p:nvSpPr>
          <p:cNvPr id="11" name="TextBox 11"/>
          <p:cNvSpPr txBox="1"/>
          <p:nvPr/>
        </p:nvSpPr>
        <p:spPr>
          <a:xfrm>
            <a:off x="12401279" y="3889951"/>
            <a:ext cx="5810439" cy="615029"/>
          </a:xfrm>
          <a:prstGeom prst="rect">
            <a:avLst/>
          </a:prstGeom>
        </p:spPr>
        <p:txBody>
          <a:bodyPr lIns="0" tIns="0" rIns="0" bIns="0" rtlCol="0" anchor="t">
            <a:spAutoFit/>
          </a:bodyPr>
          <a:lstStyle/>
          <a:p>
            <a:pPr marL="724885" lvl="1" indent="-362442" algn="l">
              <a:lnSpc>
                <a:spcPts val="5036"/>
              </a:lnSpc>
              <a:buFont typeface="Arial"/>
              <a:buChar char="•"/>
            </a:pPr>
            <a:r>
              <a:rPr lang="en-US" sz="3357" b="1">
                <a:solidFill>
                  <a:srgbClr val="040606"/>
                </a:solidFill>
                <a:latin typeface="Open Sauce Light Bold"/>
                <a:ea typeface="Open Sauce Light Bold"/>
                <a:cs typeface="Open Sauce Light Bold"/>
                <a:sym typeface="Open Sauce Light Bold"/>
              </a:rPr>
              <a:t>8hr observation data</a:t>
            </a:r>
          </a:p>
        </p:txBody>
      </p:sp>
      <p:sp>
        <p:nvSpPr>
          <p:cNvPr id="12" name="TextBox 12"/>
          <p:cNvSpPr txBox="1"/>
          <p:nvPr/>
        </p:nvSpPr>
        <p:spPr>
          <a:xfrm>
            <a:off x="12401279" y="5123433"/>
            <a:ext cx="5309382" cy="1175099"/>
          </a:xfrm>
          <a:prstGeom prst="rect">
            <a:avLst/>
          </a:prstGeom>
        </p:spPr>
        <p:txBody>
          <a:bodyPr lIns="0" tIns="0" rIns="0" bIns="0" rtlCol="0" anchor="t">
            <a:spAutoFit/>
          </a:bodyPr>
          <a:lstStyle/>
          <a:p>
            <a:pPr marL="681706" lvl="1" indent="-340853" algn="l">
              <a:lnSpc>
                <a:spcPts val="4736"/>
              </a:lnSpc>
              <a:buFont typeface="Arial"/>
              <a:buChar char="•"/>
            </a:pPr>
            <a:r>
              <a:rPr lang="en-US" sz="3157" b="1" i="1">
                <a:solidFill>
                  <a:srgbClr val="040606"/>
                </a:solidFill>
                <a:latin typeface="Open Sauce Light Bold Italics"/>
                <a:ea typeface="Open Sauce Light Bold Italics"/>
                <a:cs typeface="Open Sauce Light Bold Italics"/>
                <a:sym typeface="Open Sauce Light Bold Italics"/>
              </a:rPr>
              <a:t>4.8 millions of pixels per image (size)</a:t>
            </a:r>
          </a:p>
        </p:txBody>
      </p:sp>
      <p:sp>
        <p:nvSpPr>
          <p:cNvPr id="13" name="TextBox 13"/>
          <p:cNvSpPr txBox="1"/>
          <p:nvPr/>
        </p:nvSpPr>
        <p:spPr>
          <a:xfrm>
            <a:off x="12401279" y="6807166"/>
            <a:ext cx="5762896" cy="575024"/>
          </a:xfrm>
          <a:prstGeom prst="rect">
            <a:avLst/>
          </a:prstGeom>
        </p:spPr>
        <p:txBody>
          <a:bodyPr lIns="0" tIns="0" rIns="0" bIns="0" rtlCol="0" anchor="t">
            <a:spAutoFit/>
          </a:bodyPr>
          <a:lstStyle/>
          <a:p>
            <a:pPr marL="681706" lvl="1" indent="-340853" algn="l">
              <a:lnSpc>
                <a:spcPts val="4736"/>
              </a:lnSpc>
              <a:buFont typeface="Arial"/>
              <a:buChar char="•"/>
            </a:pPr>
            <a:r>
              <a:rPr lang="en-US" sz="3157" b="1" i="1">
                <a:solidFill>
                  <a:srgbClr val="040606"/>
                </a:solidFill>
                <a:latin typeface="Open Sauce Light Bold Italics"/>
                <a:ea typeface="Open Sauce Light Bold Italics"/>
                <a:cs typeface="Open Sauce Light Bold Italics"/>
                <a:sym typeface="Open Sauce Light Bold Italics"/>
              </a:rPr>
              <a:t>~100 000 sources in total</a:t>
            </a:r>
          </a:p>
        </p:txBody>
      </p:sp>
      <p:sp>
        <p:nvSpPr>
          <p:cNvPr id="18" name="Slide Number Placeholder 17">
            <a:extLst>
              <a:ext uri="{FF2B5EF4-FFF2-40B4-BE49-F238E27FC236}">
                <a16:creationId xmlns:a16="http://schemas.microsoft.com/office/drawing/2014/main" id="{DF8AEBEA-C04E-A08F-8776-89AC9D918C66}"/>
              </a:ext>
            </a:extLst>
          </p:cNvPr>
          <p:cNvSpPr>
            <a:spLocks noGrp="1"/>
          </p:cNvSpPr>
          <p:nvPr>
            <p:ph type="sldNum" sz="quarter" idx="12"/>
          </p:nvPr>
        </p:nvSpPr>
        <p:spPr/>
        <p:txBody>
          <a:bodyPr/>
          <a:lstStyle/>
          <a:p>
            <a:fld id="{B6F15528-21DE-4FAA-801E-634DDDAF4B2B}" type="slidenum">
              <a:rPr lang="en-US" smtClean="0"/>
              <a:p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29526" y="3783197"/>
            <a:ext cx="4129766" cy="2806056"/>
          </a:xfrm>
          <a:custGeom>
            <a:avLst/>
            <a:gdLst/>
            <a:ahLst/>
            <a:cxnLst/>
            <a:rect l="l" t="t" r="r" b="b"/>
            <a:pathLst>
              <a:path w="4129766" h="2806056">
                <a:moveTo>
                  <a:pt x="0" y="0"/>
                </a:moveTo>
                <a:lnTo>
                  <a:pt x="4129766" y="0"/>
                </a:lnTo>
                <a:lnTo>
                  <a:pt x="4129766" y="2806056"/>
                </a:lnTo>
                <a:lnTo>
                  <a:pt x="0" y="2806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429526" y="7123448"/>
            <a:ext cx="4129766" cy="2806056"/>
          </a:xfrm>
          <a:custGeom>
            <a:avLst/>
            <a:gdLst/>
            <a:ahLst/>
            <a:cxnLst/>
            <a:rect l="l" t="t" r="r" b="b"/>
            <a:pathLst>
              <a:path w="4129766" h="2806056">
                <a:moveTo>
                  <a:pt x="0" y="0"/>
                </a:moveTo>
                <a:lnTo>
                  <a:pt x="4129766" y="0"/>
                </a:lnTo>
                <a:lnTo>
                  <a:pt x="4129766" y="2806055"/>
                </a:lnTo>
                <a:lnTo>
                  <a:pt x="0" y="2806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654994" y="442946"/>
            <a:ext cx="4129766" cy="2806056"/>
          </a:xfrm>
          <a:custGeom>
            <a:avLst/>
            <a:gdLst/>
            <a:ahLst/>
            <a:cxnLst/>
            <a:rect l="l" t="t" r="r" b="b"/>
            <a:pathLst>
              <a:path w="4129766" h="2806056">
                <a:moveTo>
                  <a:pt x="0" y="0"/>
                </a:moveTo>
                <a:lnTo>
                  <a:pt x="4129766" y="0"/>
                </a:lnTo>
                <a:lnTo>
                  <a:pt x="4129766" y="2806056"/>
                </a:lnTo>
                <a:lnTo>
                  <a:pt x="0" y="28060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654994" y="3783197"/>
            <a:ext cx="4129766" cy="2806056"/>
          </a:xfrm>
          <a:custGeom>
            <a:avLst/>
            <a:gdLst/>
            <a:ahLst/>
            <a:cxnLst/>
            <a:rect l="l" t="t" r="r" b="b"/>
            <a:pathLst>
              <a:path w="4129766" h="2806056">
                <a:moveTo>
                  <a:pt x="0" y="0"/>
                </a:moveTo>
                <a:lnTo>
                  <a:pt x="4129766" y="0"/>
                </a:lnTo>
                <a:lnTo>
                  <a:pt x="4129766" y="2806056"/>
                </a:lnTo>
                <a:lnTo>
                  <a:pt x="0" y="28060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9652298" y="7116186"/>
            <a:ext cx="4175313" cy="2819852"/>
          </a:xfrm>
          <a:custGeom>
            <a:avLst/>
            <a:gdLst/>
            <a:ahLst/>
            <a:cxnLst/>
            <a:rect l="l" t="t" r="r" b="b"/>
            <a:pathLst>
              <a:path w="4175313" h="2819852">
                <a:moveTo>
                  <a:pt x="0" y="0"/>
                </a:moveTo>
                <a:lnTo>
                  <a:pt x="4175314" y="0"/>
                </a:lnTo>
                <a:lnTo>
                  <a:pt x="4175314" y="2819852"/>
                </a:lnTo>
                <a:lnTo>
                  <a:pt x="0" y="2819852"/>
                </a:lnTo>
                <a:lnTo>
                  <a:pt x="0" y="0"/>
                </a:lnTo>
                <a:close/>
              </a:path>
            </a:pathLst>
          </a:custGeom>
          <a:blipFill>
            <a:blip r:embed="rId10"/>
            <a:stretch>
              <a:fillRect/>
            </a:stretch>
          </a:blipFill>
        </p:spPr>
        <p:txBody>
          <a:bodyPr/>
          <a:lstStyle/>
          <a:p>
            <a:endParaRPr lang="en-US"/>
          </a:p>
        </p:txBody>
      </p:sp>
      <p:sp>
        <p:nvSpPr>
          <p:cNvPr id="7" name="TextBox 7"/>
          <p:cNvSpPr txBox="1"/>
          <p:nvPr/>
        </p:nvSpPr>
        <p:spPr>
          <a:xfrm>
            <a:off x="6238989" y="312778"/>
            <a:ext cx="47108" cy="192053"/>
          </a:xfrm>
          <a:prstGeom prst="rect">
            <a:avLst/>
          </a:prstGeom>
        </p:spPr>
        <p:txBody>
          <a:bodyPr lIns="0" tIns="0" rIns="0" bIns="0" rtlCol="0" anchor="t">
            <a:spAutoFit/>
          </a:bodyPr>
          <a:lstStyle/>
          <a:p>
            <a:pPr algn="l">
              <a:lnSpc>
                <a:spcPts val="1478"/>
              </a:lnSpc>
            </a:pPr>
            <a:r>
              <a:rPr lang="en-US" sz="1143">
                <a:solidFill>
                  <a:srgbClr val="000000"/>
                </a:solidFill>
                <a:latin typeface="DejaVu Sans Light"/>
                <a:ea typeface="DejaVu Sans Light"/>
                <a:cs typeface="DejaVu Sans Light"/>
                <a:sym typeface="DejaVu Sans Light"/>
              </a:rPr>
              <a:t> </a:t>
            </a:r>
          </a:p>
        </p:txBody>
      </p:sp>
      <p:sp>
        <p:nvSpPr>
          <p:cNvPr id="8" name="TextBox 8"/>
          <p:cNvSpPr txBox="1"/>
          <p:nvPr/>
        </p:nvSpPr>
        <p:spPr>
          <a:xfrm>
            <a:off x="4532393" y="483503"/>
            <a:ext cx="980935" cy="780518"/>
          </a:xfrm>
          <a:prstGeom prst="rect">
            <a:avLst/>
          </a:prstGeom>
        </p:spPr>
        <p:txBody>
          <a:bodyPr lIns="0" tIns="0" rIns="0" bIns="0" rtlCol="0" anchor="t">
            <a:spAutoFit/>
          </a:bodyPr>
          <a:lstStyle/>
          <a:p>
            <a:pPr algn="l">
              <a:lnSpc>
                <a:spcPts val="1355"/>
              </a:lnSpc>
            </a:pPr>
            <a:r>
              <a:rPr lang="en-US" sz="1048">
                <a:solidFill>
                  <a:srgbClr val="000000"/>
                </a:solidFill>
                <a:latin typeface="DejaVu Sans Light"/>
                <a:ea typeface="DejaVu Sans Light"/>
                <a:cs typeface="DejaVu Sans Light"/>
                <a:sym typeface="DejaVu Sans Light"/>
              </a:rPr>
              <a:t>RA </a:t>
            </a:r>
          </a:p>
          <a:p>
            <a:pPr algn="l">
              <a:lnSpc>
                <a:spcPts val="1005"/>
              </a:lnSpc>
            </a:pPr>
            <a:r>
              <a:rPr lang="en-US" sz="1048">
                <a:solidFill>
                  <a:srgbClr val="000000"/>
                </a:solidFill>
                <a:latin typeface="DejaVu Sans Light"/>
                <a:ea typeface="DejaVu Sans Light"/>
                <a:cs typeface="DejaVu Sans Light"/>
                <a:sym typeface="DejaVu Sans Light"/>
              </a:rPr>
              <a:t>DEC </a:t>
            </a:r>
          </a:p>
          <a:p>
            <a:pPr algn="l">
              <a:lnSpc>
                <a:spcPts val="1371"/>
              </a:lnSpc>
            </a:pPr>
            <a:r>
              <a:rPr lang="en-US" sz="1048">
                <a:solidFill>
                  <a:srgbClr val="000000"/>
                </a:solidFill>
                <a:latin typeface="DejaVu Sans Light"/>
                <a:ea typeface="DejaVu Sans Light"/>
                <a:cs typeface="DejaVu Sans Light"/>
                <a:sym typeface="DejaVu Sans Light"/>
              </a:rPr>
              <a:t>Elevation </a:t>
            </a:r>
          </a:p>
          <a:p>
            <a:pPr algn="l">
              <a:lnSpc>
                <a:spcPts val="1005"/>
              </a:lnSpc>
            </a:pPr>
            <a:r>
              <a:rPr lang="en-US" sz="1048">
                <a:solidFill>
                  <a:srgbClr val="000000"/>
                </a:solidFill>
                <a:latin typeface="DejaVu Sans Light"/>
                <a:ea typeface="DejaVu Sans Light"/>
                <a:cs typeface="DejaVu Sans Light"/>
                <a:sym typeface="DejaVu Sans Light"/>
              </a:rPr>
              <a:t>Center freq </a:t>
            </a:r>
          </a:p>
          <a:p>
            <a:pPr algn="l">
              <a:lnSpc>
                <a:spcPts val="1361"/>
              </a:lnSpc>
            </a:pPr>
            <a:r>
              <a:rPr lang="en-US" sz="1048">
                <a:solidFill>
                  <a:srgbClr val="000000"/>
                </a:solidFill>
                <a:latin typeface="DejaVu Sans Light"/>
                <a:ea typeface="DejaVu Sans Light"/>
                <a:cs typeface="DejaVu Sans Light"/>
                <a:sym typeface="DejaVu Sans Light"/>
              </a:rPr>
              <a:t>Obs Time </a:t>
            </a:r>
          </a:p>
        </p:txBody>
      </p:sp>
      <p:sp>
        <p:nvSpPr>
          <p:cNvPr id="9" name="TextBox 9"/>
          <p:cNvSpPr txBox="1"/>
          <p:nvPr/>
        </p:nvSpPr>
        <p:spPr>
          <a:xfrm>
            <a:off x="6856508" y="483503"/>
            <a:ext cx="1961871" cy="780518"/>
          </a:xfrm>
          <a:prstGeom prst="rect">
            <a:avLst/>
          </a:prstGeom>
        </p:spPr>
        <p:txBody>
          <a:bodyPr lIns="0" tIns="0" rIns="0" bIns="0" rtlCol="0" anchor="t">
            <a:spAutoFit/>
          </a:bodyPr>
          <a:lstStyle/>
          <a:p>
            <a:pPr algn="just">
              <a:lnSpc>
                <a:spcPts val="1355"/>
              </a:lnSpc>
            </a:pPr>
            <a:r>
              <a:rPr lang="en-US" sz="1048">
                <a:solidFill>
                  <a:srgbClr val="000000"/>
                </a:solidFill>
                <a:latin typeface="DejaVu Sans Light"/>
                <a:ea typeface="DejaVu Sans Light"/>
                <a:cs typeface="DejaVu Sans Light"/>
                <a:sym typeface="DejaVu Sans Light"/>
              </a:rPr>
              <a:t>= 34.3895 deg</a:t>
            </a:r>
          </a:p>
          <a:p>
            <a:pPr algn="just">
              <a:lnSpc>
                <a:spcPts val="1005"/>
              </a:lnSpc>
            </a:pPr>
            <a:r>
              <a:rPr lang="en-US" sz="1048">
                <a:solidFill>
                  <a:srgbClr val="000000"/>
                </a:solidFill>
                <a:latin typeface="DejaVu Sans Light"/>
                <a:ea typeface="DejaVu Sans Light"/>
                <a:cs typeface="DejaVu Sans Light"/>
                <a:sym typeface="DejaVu Sans Light"/>
              </a:rPr>
              <a:t>= 51.2995 deg</a:t>
            </a:r>
          </a:p>
          <a:p>
            <a:pPr algn="just">
              <a:lnSpc>
                <a:spcPts val="1371"/>
              </a:lnSpc>
            </a:pPr>
            <a:r>
              <a:rPr lang="en-US" sz="1048">
                <a:solidFill>
                  <a:srgbClr val="000000"/>
                </a:solidFill>
                <a:latin typeface="DejaVu Sans Light"/>
                <a:ea typeface="DejaVu Sans Light"/>
                <a:cs typeface="DejaVu Sans Light"/>
                <a:sym typeface="DejaVu Sans Light"/>
              </a:rPr>
              <a:t>= 58.7188 deg</a:t>
            </a:r>
          </a:p>
          <a:p>
            <a:pPr algn="just">
              <a:lnSpc>
                <a:spcPts val="1005"/>
              </a:lnSpc>
            </a:pPr>
            <a:r>
              <a:rPr lang="en-US" sz="1048">
                <a:solidFill>
                  <a:srgbClr val="000000"/>
                </a:solidFill>
                <a:latin typeface="DejaVu Sans Light"/>
                <a:ea typeface="DejaVu Sans Light"/>
                <a:cs typeface="DejaVu Sans Light"/>
                <a:sym typeface="DejaVu Sans Light"/>
              </a:rPr>
              <a:t>= 143.65 MHz</a:t>
            </a:r>
          </a:p>
          <a:p>
            <a:pPr algn="just">
              <a:lnSpc>
                <a:spcPts val="1361"/>
              </a:lnSpc>
            </a:pPr>
            <a:r>
              <a:rPr lang="en-US" sz="1048">
                <a:solidFill>
                  <a:srgbClr val="000000"/>
                </a:solidFill>
                <a:latin typeface="DejaVu Sans Light"/>
                <a:ea typeface="DejaVu Sans Light"/>
                <a:cs typeface="DejaVu Sans Light"/>
                <a:sym typeface="DejaVu Sans Light"/>
              </a:rPr>
              <a:t>= 2023-07-24T02:17:04.0 </a:t>
            </a:r>
          </a:p>
        </p:txBody>
      </p:sp>
      <p:sp>
        <p:nvSpPr>
          <p:cNvPr id="10" name="TextBox 10"/>
          <p:cNvSpPr txBox="1"/>
          <p:nvPr/>
        </p:nvSpPr>
        <p:spPr>
          <a:xfrm>
            <a:off x="4532393" y="1274403"/>
            <a:ext cx="4414214" cy="741474"/>
          </a:xfrm>
          <a:prstGeom prst="rect">
            <a:avLst/>
          </a:prstGeom>
        </p:spPr>
        <p:txBody>
          <a:bodyPr lIns="0" tIns="0" rIns="0" bIns="0" rtlCol="0" anchor="t">
            <a:spAutoFit/>
          </a:bodyPr>
          <a:lstStyle/>
          <a:p>
            <a:pPr algn="l">
              <a:lnSpc>
                <a:spcPts val="998"/>
              </a:lnSpc>
            </a:pPr>
            <a:r>
              <a:rPr lang="en-US" sz="1048">
                <a:solidFill>
                  <a:srgbClr val="000000"/>
                </a:solidFill>
                <a:latin typeface="DejaVu Sans Light"/>
                <a:ea typeface="DejaVu Sans Light"/>
                <a:cs typeface="DejaVu Sans Light"/>
                <a:sym typeface="DejaVu Sans Light"/>
              </a:rPr>
              <a:t>No: of sources without match = 21</a:t>
            </a:r>
          </a:p>
          <a:p>
            <a:pPr algn="l">
              <a:lnSpc>
                <a:spcPts val="1361"/>
              </a:lnSpc>
            </a:pPr>
            <a:r>
              <a:rPr lang="en-US" sz="1048">
                <a:solidFill>
                  <a:srgbClr val="000000"/>
                </a:solidFill>
                <a:latin typeface="DejaVu Sans Light"/>
                <a:ea typeface="DejaVu Sans Light"/>
                <a:cs typeface="DejaVu Sans Light"/>
                <a:sym typeface="DejaVu Sans Light"/>
              </a:rPr>
              <a:t>= 19</a:t>
            </a:r>
          </a:p>
          <a:p>
            <a:pPr algn="l">
              <a:lnSpc>
                <a:spcPts val="1005"/>
              </a:lnSpc>
            </a:pPr>
            <a:r>
              <a:rPr lang="en-US" sz="1048">
                <a:solidFill>
                  <a:srgbClr val="000000"/>
                </a:solidFill>
                <a:latin typeface="DejaVu Sans Light"/>
                <a:ea typeface="DejaVu Sans Light"/>
                <a:cs typeface="DejaVu Sans Light"/>
                <a:sym typeface="DejaVu Sans Light"/>
              </a:rPr>
              <a:t>= 73.5731 deg</a:t>
            </a:r>
          </a:p>
          <a:p>
            <a:pPr algn="l">
              <a:lnSpc>
                <a:spcPts val="1371"/>
              </a:lnSpc>
            </a:pPr>
            <a:r>
              <a:rPr lang="en-US" sz="1048">
                <a:solidFill>
                  <a:srgbClr val="000000"/>
                </a:solidFill>
                <a:latin typeface="DejaVu Sans Light"/>
                <a:ea typeface="DejaVu Sans Light"/>
                <a:cs typeface="DejaVu Sans Light"/>
                <a:sym typeface="DejaVu Sans Light"/>
              </a:rPr>
              <a:t>= [25.5238, 61.842] deg</a:t>
            </a:r>
          </a:p>
          <a:p>
            <a:pPr algn="l">
              <a:lnSpc>
                <a:spcPts val="1005"/>
              </a:lnSpc>
            </a:pPr>
            <a:r>
              <a:rPr lang="en-US" sz="1048">
                <a:solidFill>
                  <a:srgbClr val="000000"/>
                </a:solidFill>
                <a:latin typeface="DejaVu Sans Light"/>
                <a:ea typeface="DejaVu Sans Light"/>
                <a:cs typeface="DejaVu Sans Light"/>
                <a:sym typeface="DejaVu Sans Light"/>
              </a:rPr>
              <a:t>= [112.2208, 47.8584] deg</a:t>
            </a:r>
          </a:p>
        </p:txBody>
      </p:sp>
      <p:sp>
        <p:nvSpPr>
          <p:cNvPr id="11" name="TextBox 11"/>
          <p:cNvSpPr txBox="1"/>
          <p:nvPr/>
        </p:nvSpPr>
        <p:spPr>
          <a:xfrm>
            <a:off x="2611395" y="1244972"/>
            <a:ext cx="1961871" cy="629662"/>
          </a:xfrm>
          <a:prstGeom prst="rect">
            <a:avLst/>
          </a:prstGeom>
        </p:spPr>
        <p:txBody>
          <a:bodyPr lIns="0" tIns="0" rIns="0" bIns="0" rtlCol="0" anchor="t">
            <a:spAutoFit/>
          </a:bodyPr>
          <a:lstStyle/>
          <a:p>
            <a:pPr algn="l">
              <a:lnSpc>
                <a:spcPts val="1361"/>
              </a:lnSpc>
            </a:pPr>
            <a:r>
              <a:rPr lang="en-US" sz="1048">
                <a:solidFill>
                  <a:srgbClr val="000000"/>
                </a:solidFill>
                <a:latin typeface="DejaVu Sans Light"/>
                <a:ea typeface="DejaVu Sans Light"/>
                <a:cs typeface="DejaVu Sans Light"/>
                <a:sym typeface="DejaVu Sans Light"/>
              </a:rPr>
              <a:t>No:of unique sources </a:t>
            </a:r>
          </a:p>
          <a:p>
            <a:pPr algn="l">
              <a:lnSpc>
                <a:spcPts val="1005"/>
              </a:lnSpc>
            </a:pPr>
            <a:r>
              <a:rPr lang="en-US" sz="1048">
                <a:solidFill>
                  <a:srgbClr val="000000"/>
                </a:solidFill>
                <a:latin typeface="DejaVu Sans Light"/>
                <a:ea typeface="DejaVu Sans Light"/>
                <a:cs typeface="DejaVu Sans Light"/>
                <a:sym typeface="DejaVu Sans Light"/>
              </a:rPr>
              <a:t>Distance to sun </a:t>
            </a:r>
          </a:p>
          <a:p>
            <a:pPr algn="l">
              <a:lnSpc>
                <a:spcPts val="1371"/>
              </a:lnSpc>
            </a:pPr>
            <a:r>
              <a:rPr lang="en-US" sz="1048">
                <a:solidFill>
                  <a:srgbClr val="000000"/>
                </a:solidFill>
                <a:latin typeface="DejaVu Sans Light"/>
                <a:ea typeface="DejaVu Sans Light"/>
                <a:cs typeface="DejaVu Sans Light"/>
                <a:sym typeface="DejaVu Sans Light"/>
              </a:rPr>
              <a:t>Distance to CasA, CygA, </a:t>
            </a:r>
          </a:p>
          <a:p>
            <a:pPr algn="l">
              <a:lnSpc>
                <a:spcPts val="1005"/>
              </a:lnSpc>
            </a:pPr>
            <a:r>
              <a:rPr lang="en-US" sz="1048">
                <a:solidFill>
                  <a:srgbClr val="000000"/>
                </a:solidFill>
                <a:latin typeface="DejaVu Sans Light"/>
                <a:ea typeface="DejaVu Sans Light"/>
                <a:cs typeface="DejaVu Sans Light"/>
                <a:sym typeface="DejaVu Sans Light"/>
              </a:rPr>
              <a:t>Vir A, Tau A </a:t>
            </a:r>
          </a:p>
        </p:txBody>
      </p:sp>
      <p:sp>
        <p:nvSpPr>
          <p:cNvPr id="12" name="TextBox 12"/>
          <p:cNvSpPr txBox="1"/>
          <p:nvPr/>
        </p:nvSpPr>
        <p:spPr>
          <a:xfrm>
            <a:off x="4532393" y="1866822"/>
            <a:ext cx="81745" cy="149064"/>
          </a:xfrm>
          <a:prstGeom prst="rect">
            <a:avLst/>
          </a:prstGeom>
        </p:spPr>
        <p:txBody>
          <a:bodyPr lIns="0" tIns="0" rIns="0" bIns="0" rtlCol="0" anchor="t">
            <a:spAutoFit/>
          </a:bodyPr>
          <a:lstStyle/>
          <a:p>
            <a:pPr algn="l">
              <a:lnSpc>
                <a:spcPts val="1005"/>
              </a:lnSpc>
            </a:pPr>
            <a:r>
              <a:rPr lang="en-US" sz="1048">
                <a:solidFill>
                  <a:srgbClr val="000000"/>
                </a:solidFill>
                <a:latin typeface="DejaVu Sans Light"/>
                <a:ea typeface="DejaVu Sans Light"/>
                <a:cs typeface="DejaVu Sans Light"/>
                <a:sym typeface="DejaVu Sans Light"/>
              </a:rPr>
              <a:t> </a:t>
            </a:r>
          </a:p>
        </p:txBody>
      </p:sp>
      <p:sp>
        <p:nvSpPr>
          <p:cNvPr id="13" name="TextBox 13"/>
          <p:cNvSpPr txBox="1"/>
          <p:nvPr/>
        </p:nvSpPr>
        <p:spPr>
          <a:xfrm>
            <a:off x="5925259" y="3633979"/>
            <a:ext cx="1199286" cy="211103"/>
          </a:xfrm>
          <a:prstGeom prst="rect">
            <a:avLst/>
          </a:prstGeom>
        </p:spPr>
        <p:txBody>
          <a:bodyPr lIns="0" tIns="0" rIns="0" bIns="0" rtlCol="0" anchor="t">
            <a:spAutoFit/>
          </a:bodyPr>
          <a:lstStyle/>
          <a:p>
            <a:pPr algn="l">
              <a:lnSpc>
                <a:spcPts val="1600"/>
              </a:lnSpc>
            </a:pPr>
            <a:r>
              <a:rPr lang="en-US" sz="1143">
                <a:solidFill>
                  <a:srgbClr val="000000"/>
                </a:solidFill>
                <a:latin typeface="DejaVu Sans Light"/>
                <a:ea typeface="DejaVu Sans Light"/>
                <a:cs typeface="DejaVu Sans Light"/>
                <a:sym typeface="DejaVu Sans Light"/>
              </a:rPr>
              <a:t>SNR distribution</a:t>
            </a:r>
          </a:p>
        </p:txBody>
      </p:sp>
      <p:sp>
        <p:nvSpPr>
          <p:cNvPr id="14" name="TextBox 14"/>
          <p:cNvSpPr txBox="1"/>
          <p:nvPr/>
        </p:nvSpPr>
        <p:spPr>
          <a:xfrm>
            <a:off x="5916936" y="6974230"/>
            <a:ext cx="1216323" cy="211103"/>
          </a:xfrm>
          <a:prstGeom prst="rect">
            <a:avLst/>
          </a:prstGeom>
        </p:spPr>
        <p:txBody>
          <a:bodyPr lIns="0" tIns="0" rIns="0" bIns="0" rtlCol="0" anchor="t">
            <a:spAutoFit/>
          </a:bodyPr>
          <a:lstStyle/>
          <a:p>
            <a:pPr algn="l">
              <a:lnSpc>
                <a:spcPts val="1600"/>
              </a:lnSpc>
            </a:pPr>
            <a:r>
              <a:rPr lang="en-US" sz="1143">
                <a:solidFill>
                  <a:srgbClr val="000000"/>
                </a:solidFill>
                <a:latin typeface="DejaVu Sans Light"/>
                <a:ea typeface="DejaVu Sans Light"/>
                <a:cs typeface="DejaVu Sans Light"/>
                <a:sym typeface="DejaVu Sans Light"/>
              </a:rPr>
              <a:t>RMS distribution</a:t>
            </a:r>
          </a:p>
        </p:txBody>
      </p:sp>
      <p:sp>
        <p:nvSpPr>
          <p:cNvPr id="15" name="TextBox 15"/>
          <p:cNvSpPr txBox="1"/>
          <p:nvPr/>
        </p:nvSpPr>
        <p:spPr>
          <a:xfrm>
            <a:off x="5903602" y="293728"/>
            <a:ext cx="1244380" cy="211103"/>
          </a:xfrm>
          <a:prstGeom prst="rect">
            <a:avLst/>
          </a:prstGeom>
        </p:spPr>
        <p:txBody>
          <a:bodyPr lIns="0" tIns="0" rIns="0" bIns="0" rtlCol="0" anchor="t">
            <a:spAutoFit/>
          </a:bodyPr>
          <a:lstStyle/>
          <a:p>
            <a:pPr algn="l">
              <a:lnSpc>
                <a:spcPts val="1600"/>
              </a:lnSpc>
            </a:pPr>
            <a:r>
              <a:rPr lang="en-US" sz="1143">
                <a:solidFill>
                  <a:srgbClr val="000000"/>
                </a:solidFill>
                <a:latin typeface="DejaVu Sans Light"/>
                <a:ea typeface="DejaVu Sans Light"/>
                <a:cs typeface="DejaVu Sans Light"/>
                <a:sym typeface="DejaVu Sans Light"/>
              </a:rPr>
              <a:t>Field information</a:t>
            </a:r>
          </a:p>
        </p:txBody>
      </p:sp>
      <p:sp>
        <p:nvSpPr>
          <p:cNvPr id="16" name="TextBox 16"/>
          <p:cNvSpPr txBox="1"/>
          <p:nvPr/>
        </p:nvSpPr>
        <p:spPr>
          <a:xfrm>
            <a:off x="10777545" y="293728"/>
            <a:ext cx="1960092" cy="211103"/>
          </a:xfrm>
          <a:prstGeom prst="rect">
            <a:avLst/>
          </a:prstGeom>
        </p:spPr>
        <p:txBody>
          <a:bodyPr lIns="0" tIns="0" rIns="0" bIns="0" rtlCol="0" anchor="t">
            <a:spAutoFit/>
          </a:bodyPr>
          <a:lstStyle/>
          <a:p>
            <a:pPr algn="l">
              <a:lnSpc>
                <a:spcPts val="1600"/>
              </a:lnSpc>
            </a:pPr>
            <a:r>
              <a:rPr lang="en-US" sz="1143">
                <a:solidFill>
                  <a:srgbClr val="000000"/>
                </a:solidFill>
                <a:latin typeface="DejaVu Sans Light"/>
                <a:ea typeface="DejaVu Sans Light"/>
                <a:cs typeface="DejaVu Sans Light"/>
                <a:sym typeface="DejaVu Sans Light"/>
              </a:rPr>
              <a:t>Sky distribution of sources</a:t>
            </a:r>
          </a:p>
        </p:txBody>
      </p:sp>
      <p:sp>
        <p:nvSpPr>
          <p:cNvPr id="17" name="TextBox 17"/>
          <p:cNvSpPr txBox="1"/>
          <p:nvPr/>
        </p:nvSpPr>
        <p:spPr>
          <a:xfrm>
            <a:off x="11638803" y="3315939"/>
            <a:ext cx="39257" cy="229891"/>
          </a:xfrm>
          <a:prstGeom prst="rect">
            <a:avLst/>
          </a:prstGeom>
        </p:spPr>
        <p:txBody>
          <a:bodyPr lIns="0" tIns="0" rIns="0" bIns="0" rtlCol="0" anchor="t">
            <a:spAutoFit/>
          </a:bodyPr>
          <a:lstStyle/>
          <a:p>
            <a:pPr algn="l">
              <a:lnSpc>
                <a:spcPts val="1979"/>
              </a:lnSpc>
            </a:pPr>
            <a:r>
              <a:rPr lang="en-US" sz="952">
                <a:solidFill>
                  <a:srgbClr val="000000"/>
                </a:solidFill>
                <a:latin typeface="DejaVu Sans Light"/>
                <a:ea typeface="DejaVu Sans Light"/>
                <a:cs typeface="DejaVu Sans Light"/>
                <a:sym typeface="DejaVu Sans Light"/>
              </a:rPr>
              <a:t> </a:t>
            </a:r>
          </a:p>
        </p:txBody>
      </p:sp>
      <p:sp>
        <p:nvSpPr>
          <p:cNvPr id="18" name="TextBox 18"/>
          <p:cNvSpPr txBox="1"/>
          <p:nvPr/>
        </p:nvSpPr>
        <p:spPr>
          <a:xfrm>
            <a:off x="10607165" y="3567304"/>
            <a:ext cx="2308059" cy="277778"/>
          </a:xfrm>
          <a:prstGeom prst="rect">
            <a:avLst/>
          </a:prstGeom>
        </p:spPr>
        <p:txBody>
          <a:bodyPr lIns="0" tIns="0" rIns="0" bIns="0" rtlCol="0" anchor="t">
            <a:spAutoFit/>
          </a:bodyPr>
          <a:lstStyle/>
          <a:p>
            <a:pPr algn="l">
              <a:lnSpc>
                <a:spcPts val="2375"/>
              </a:lnSpc>
            </a:pPr>
            <a:r>
              <a:rPr lang="en-US" sz="1143">
                <a:solidFill>
                  <a:srgbClr val="000000"/>
                </a:solidFill>
                <a:latin typeface="DejaVu Sans Light"/>
                <a:ea typeface="DejaVu Sans Light"/>
                <a:cs typeface="DejaVu Sans Light"/>
                <a:sym typeface="DejaVu Sans Light"/>
              </a:rPr>
              <a:t>No:of candidates per time slice</a:t>
            </a:r>
          </a:p>
        </p:txBody>
      </p:sp>
      <p:sp>
        <p:nvSpPr>
          <p:cNvPr id="19" name="TextBox 19"/>
          <p:cNvSpPr txBox="1"/>
          <p:nvPr/>
        </p:nvSpPr>
        <p:spPr>
          <a:xfrm>
            <a:off x="10514128" y="6974230"/>
            <a:ext cx="2497518" cy="211103"/>
          </a:xfrm>
          <a:prstGeom prst="rect">
            <a:avLst/>
          </a:prstGeom>
        </p:spPr>
        <p:txBody>
          <a:bodyPr lIns="0" tIns="0" rIns="0" bIns="0" rtlCol="0" anchor="t">
            <a:spAutoFit/>
          </a:bodyPr>
          <a:lstStyle/>
          <a:p>
            <a:pPr algn="l">
              <a:lnSpc>
                <a:spcPts val="1600"/>
              </a:lnSpc>
            </a:pPr>
            <a:r>
              <a:rPr lang="en-US" sz="1143">
                <a:solidFill>
                  <a:srgbClr val="000000"/>
                </a:solidFill>
                <a:latin typeface="DejaVu Sans Light"/>
                <a:ea typeface="DejaVu Sans Light"/>
                <a:cs typeface="DejaVu Sans Light"/>
                <a:sym typeface="DejaVu Sans Light"/>
              </a:rPr>
              <a:t>RMS/Max cand SNR per time slice</a:t>
            </a:r>
          </a:p>
        </p:txBody>
      </p:sp>
      <p:sp>
        <p:nvSpPr>
          <p:cNvPr id="20" name="TextBox 20"/>
          <p:cNvSpPr txBox="1"/>
          <p:nvPr/>
        </p:nvSpPr>
        <p:spPr>
          <a:xfrm>
            <a:off x="4293747" y="3809738"/>
            <a:ext cx="157019" cy="1210078"/>
          </a:xfrm>
          <a:prstGeom prst="rect">
            <a:avLst/>
          </a:prstGeom>
        </p:spPr>
        <p:txBody>
          <a:bodyPr lIns="0" tIns="0" rIns="0" bIns="0" rtlCol="0" anchor="t">
            <a:spAutoFit/>
          </a:bodyPr>
          <a:lstStyle/>
          <a:p>
            <a:pPr algn="just">
              <a:lnSpc>
                <a:spcPts val="2382"/>
              </a:lnSpc>
            </a:pPr>
            <a:r>
              <a:rPr lang="en-US" sz="952">
                <a:solidFill>
                  <a:srgbClr val="000000"/>
                </a:solidFill>
                <a:latin typeface="DejaVu Sans Light"/>
                <a:ea typeface="DejaVu Sans Light"/>
                <a:cs typeface="DejaVu Sans Light"/>
                <a:sym typeface="DejaVu Sans Light"/>
              </a:rPr>
              <a:t>16 14 12 10</a:t>
            </a:r>
          </a:p>
        </p:txBody>
      </p:sp>
      <p:sp>
        <p:nvSpPr>
          <p:cNvPr id="21" name="TextBox 21"/>
          <p:cNvSpPr txBox="1"/>
          <p:nvPr/>
        </p:nvSpPr>
        <p:spPr>
          <a:xfrm>
            <a:off x="4370717" y="5065844"/>
            <a:ext cx="78514" cy="1524107"/>
          </a:xfrm>
          <a:prstGeom prst="rect">
            <a:avLst/>
          </a:prstGeom>
        </p:spPr>
        <p:txBody>
          <a:bodyPr lIns="0" tIns="0" rIns="0" bIns="0" rtlCol="0" anchor="t">
            <a:spAutoFit/>
          </a:bodyPr>
          <a:lstStyle/>
          <a:p>
            <a:pPr algn="just">
              <a:lnSpc>
                <a:spcPts val="2382"/>
              </a:lnSpc>
            </a:pPr>
            <a:r>
              <a:rPr lang="en-US" sz="952">
                <a:solidFill>
                  <a:srgbClr val="000000"/>
                </a:solidFill>
                <a:latin typeface="DejaVu Sans Light"/>
                <a:ea typeface="DejaVu Sans Light"/>
                <a:cs typeface="DejaVu Sans Light"/>
                <a:sym typeface="DejaVu Sans Light"/>
              </a:rPr>
              <a:t>8 6 4 2 0</a:t>
            </a:r>
          </a:p>
        </p:txBody>
      </p:sp>
      <p:sp>
        <p:nvSpPr>
          <p:cNvPr id="22" name="TextBox 22"/>
          <p:cNvSpPr txBox="1"/>
          <p:nvPr/>
        </p:nvSpPr>
        <p:spPr>
          <a:xfrm>
            <a:off x="4216785" y="7439011"/>
            <a:ext cx="235533" cy="712635"/>
          </a:xfrm>
          <a:prstGeom prst="rect">
            <a:avLst/>
          </a:prstGeom>
        </p:spPr>
        <p:txBody>
          <a:bodyPr lIns="0" tIns="0" rIns="0" bIns="0" rtlCol="0" anchor="t">
            <a:spAutoFit/>
          </a:bodyPr>
          <a:lstStyle/>
          <a:p>
            <a:pPr algn="just">
              <a:lnSpc>
                <a:spcPts val="2382"/>
              </a:lnSpc>
            </a:pPr>
            <a:r>
              <a:rPr lang="en-US" sz="952">
                <a:solidFill>
                  <a:srgbClr val="000000"/>
                </a:solidFill>
                <a:latin typeface="DejaVu Sans Light"/>
                <a:ea typeface="DejaVu Sans Light"/>
                <a:cs typeface="DejaVu Sans Light"/>
                <a:sym typeface="DejaVu Sans Light"/>
              </a:rPr>
              <a:t>500</a:t>
            </a:r>
          </a:p>
          <a:p>
            <a:pPr algn="just">
              <a:lnSpc>
                <a:spcPts val="2382"/>
              </a:lnSpc>
            </a:pPr>
            <a:r>
              <a:rPr lang="en-US" sz="952">
                <a:solidFill>
                  <a:srgbClr val="000000"/>
                </a:solidFill>
                <a:latin typeface="DejaVu Sans Light"/>
                <a:ea typeface="DejaVu Sans Light"/>
                <a:cs typeface="DejaVu Sans Light"/>
                <a:sym typeface="DejaVu Sans Light"/>
              </a:rPr>
              <a:t>400</a:t>
            </a:r>
          </a:p>
        </p:txBody>
      </p:sp>
      <p:sp>
        <p:nvSpPr>
          <p:cNvPr id="23" name="TextBox 23"/>
          <p:cNvSpPr txBox="1"/>
          <p:nvPr/>
        </p:nvSpPr>
        <p:spPr>
          <a:xfrm>
            <a:off x="4216785" y="8328289"/>
            <a:ext cx="235533" cy="1601913"/>
          </a:xfrm>
          <a:prstGeom prst="rect">
            <a:avLst/>
          </a:prstGeom>
        </p:spPr>
        <p:txBody>
          <a:bodyPr lIns="0" tIns="0" rIns="0" bIns="0" rtlCol="0" anchor="t">
            <a:spAutoFit/>
          </a:bodyPr>
          <a:lstStyle/>
          <a:p>
            <a:pPr algn="r">
              <a:lnSpc>
                <a:spcPts val="2382"/>
              </a:lnSpc>
            </a:pPr>
            <a:r>
              <a:rPr lang="en-US" sz="952">
                <a:solidFill>
                  <a:srgbClr val="000000"/>
                </a:solidFill>
                <a:latin typeface="DejaVu Sans Light"/>
                <a:ea typeface="DejaVu Sans Light"/>
                <a:cs typeface="DejaVu Sans Light"/>
                <a:sym typeface="DejaVu Sans Light"/>
              </a:rPr>
              <a:t>300 200 100 0</a:t>
            </a:r>
          </a:p>
        </p:txBody>
      </p:sp>
      <p:sp>
        <p:nvSpPr>
          <p:cNvPr id="24" name="TextBox 24"/>
          <p:cNvSpPr txBox="1"/>
          <p:nvPr/>
        </p:nvSpPr>
        <p:spPr>
          <a:xfrm>
            <a:off x="4682268" y="9888130"/>
            <a:ext cx="78514"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8</a:t>
            </a:r>
          </a:p>
        </p:txBody>
      </p:sp>
      <p:sp>
        <p:nvSpPr>
          <p:cNvPr id="25" name="TextBox 25"/>
          <p:cNvSpPr txBox="1"/>
          <p:nvPr/>
        </p:nvSpPr>
        <p:spPr>
          <a:xfrm>
            <a:off x="4913535" y="6547879"/>
            <a:ext cx="274790"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7.25</a:t>
            </a:r>
          </a:p>
        </p:txBody>
      </p:sp>
      <p:sp>
        <p:nvSpPr>
          <p:cNvPr id="26" name="TextBox 26"/>
          <p:cNvSpPr txBox="1"/>
          <p:nvPr/>
        </p:nvSpPr>
        <p:spPr>
          <a:xfrm>
            <a:off x="5281816" y="9888130"/>
            <a:ext cx="157019"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10</a:t>
            </a:r>
          </a:p>
        </p:txBody>
      </p:sp>
      <p:sp>
        <p:nvSpPr>
          <p:cNvPr id="27" name="TextBox 27"/>
          <p:cNvSpPr txBox="1"/>
          <p:nvPr/>
        </p:nvSpPr>
        <p:spPr>
          <a:xfrm>
            <a:off x="5443147" y="6547879"/>
            <a:ext cx="274790"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7.50</a:t>
            </a:r>
          </a:p>
        </p:txBody>
      </p:sp>
      <p:sp>
        <p:nvSpPr>
          <p:cNvPr id="28" name="TextBox 28"/>
          <p:cNvSpPr txBox="1"/>
          <p:nvPr/>
        </p:nvSpPr>
        <p:spPr>
          <a:xfrm>
            <a:off x="5972749" y="6547879"/>
            <a:ext cx="274790"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7.75</a:t>
            </a:r>
          </a:p>
        </p:txBody>
      </p:sp>
      <p:sp>
        <p:nvSpPr>
          <p:cNvPr id="29" name="TextBox 29"/>
          <p:cNvSpPr txBox="1"/>
          <p:nvPr/>
        </p:nvSpPr>
        <p:spPr>
          <a:xfrm>
            <a:off x="6502360" y="6547879"/>
            <a:ext cx="274790"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8.00</a:t>
            </a:r>
          </a:p>
        </p:txBody>
      </p:sp>
      <p:sp>
        <p:nvSpPr>
          <p:cNvPr id="30" name="TextBox 30"/>
          <p:cNvSpPr txBox="1"/>
          <p:nvPr/>
        </p:nvSpPr>
        <p:spPr>
          <a:xfrm>
            <a:off x="6387412" y="6713340"/>
            <a:ext cx="256519" cy="172741"/>
          </a:xfrm>
          <a:prstGeom prst="rect">
            <a:avLst/>
          </a:prstGeom>
        </p:spPr>
        <p:txBody>
          <a:bodyPr lIns="0" tIns="0" rIns="0" bIns="0" rtlCol="0" anchor="t">
            <a:spAutoFit/>
          </a:bodyPr>
          <a:lstStyle/>
          <a:p>
            <a:pPr algn="ctr">
              <a:lnSpc>
                <a:spcPts val="1302"/>
              </a:lnSpc>
            </a:pPr>
            <a:r>
              <a:rPr lang="en-US" sz="952">
                <a:solidFill>
                  <a:srgbClr val="000000"/>
                </a:solidFill>
                <a:latin typeface="DejaVu Sans Light"/>
                <a:ea typeface="DejaVu Sans Light"/>
                <a:cs typeface="DejaVu Sans Light"/>
                <a:sym typeface="DejaVu Sans Light"/>
              </a:rPr>
              <a:t>SNR</a:t>
            </a:r>
          </a:p>
        </p:txBody>
      </p:sp>
      <p:sp>
        <p:nvSpPr>
          <p:cNvPr id="31" name="TextBox 31"/>
          <p:cNvSpPr txBox="1"/>
          <p:nvPr/>
        </p:nvSpPr>
        <p:spPr>
          <a:xfrm>
            <a:off x="5919850" y="9888130"/>
            <a:ext cx="157019"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12</a:t>
            </a:r>
          </a:p>
        </p:txBody>
      </p:sp>
      <p:sp>
        <p:nvSpPr>
          <p:cNvPr id="32" name="TextBox 32"/>
          <p:cNvSpPr txBox="1"/>
          <p:nvPr/>
        </p:nvSpPr>
        <p:spPr>
          <a:xfrm>
            <a:off x="6557883" y="9888130"/>
            <a:ext cx="157019"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14</a:t>
            </a:r>
          </a:p>
        </p:txBody>
      </p:sp>
      <p:sp>
        <p:nvSpPr>
          <p:cNvPr id="33" name="TextBox 33"/>
          <p:cNvSpPr txBox="1"/>
          <p:nvPr/>
        </p:nvSpPr>
        <p:spPr>
          <a:xfrm>
            <a:off x="6009120" y="10053590"/>
            <a:ext cx="1027799"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RMS (mJy/beam)</a:t>
            </a:r>
          </a:p>
        </p:txBody>
      </p:sp>
      <p:sp>
        <p:nvSpPr>
          <p:cNvPr id="34" name="TextBox 34"/>
          <p:cNvSpPr txBox="1"/>
          <p:nvPr/>
        </p:nvSpPr>
        <p:spPr>
          <a:xfrm>
            <a:off x="7031971" y="6547879"/>
            <a:ext cx="274790"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8.25</a:t>
            </a:r>
          </a:p>
        </p:txBody>
      </p:sp>
      <p:sp>
        <p:nvSpPr>
          <p:cNvPr id="35" name="TextBox 35"/>
          <p:cNvSpPr txBox="1"/>
          <p:nvPr/>
        </p:nvSpPr>
        <p:spPr>
          <a:xfrm>
            <a:off x="7195916" y="9888130"/>
            <a:ext cx="157019"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16</a:t>
            </a:r>
          </a:p>
        </p:txBody>
      </p:sp>
      <p:sp>
        <p:nvSpPr>
          <p:cNvPr id="36" name="TextBox 36"/>
          <p:cNvSpPr txBox="1"/>
          <p:nvPr/>
        </p:nvSpPr>
        <p:spPr>
          <a:xfrm>
            <a:off x="7561574" y="6547879"/>
            <a:ext cx="274790"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8.50</a:t>
            </a:r>
          </a:p>
        </p:txBody>
      </p:sp>
      <p:sp>
        <p:nvSpPr>
          <p:cNvPr id="37" name="TextBox 37"/>
          <p:cNvSpPr txBox="1"/>
          <p:nvPr/>
        </p:nvSpPr>
        <p:spPr>
          <a:xfrm>
            <a:off x="7833949" y="9888130"/>
            <a:ext cx="157019"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18</a:t>
            </a:r>
          </a:p>
        </p:txBody>
      </p:sp>
      <p:sp>
        <p:nvSpPr>
          <p:cNvPr id="38" name="TextBox 38"/>
          <p:cNvSpPr txBox="1"/>
          <p:nvPr/>
        </p:nvSpPr>
        <p:spPr>
          <a:xfrm>
            <a:off x="8091185" y="6547879"/>
            <a:ext cx="274790"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8.75</a:t>
            </a:r>
          </a:p>
        </p:txBody>
      </p:sp>
      <p:sp>
        <p:nvSpPr>
          <p:cNvPr id="39" name="TextBox 39"/>
          <p:cNvSpPr txBox="1"/>
          <p:nvPr/>
        </p:nvSpPr>
        <p:spPr>
          <a:xfrm>
            <a:off x="9403686" y="4043837"/>
            <a:ext cx="274790" cy="267991"/>
          </a:xfrm>
          <a:prstGeom prst="rect">
            <a:avLst/>
          </a:prstGeom>
        </p:spPr>
        <p:txBody>
          <a:bodyPr lIns="0" tIns="0" rIns="0" bIns="0" rtlCol="0" anchor="t">
            <a:spAutoFit/>
          </a:bodyPr>
          <a:lstStyle/>
          <a:p>
            <a:pPr algn="l">
              <a:lnSpc>
                <a:spcPts val="2382"/>
              </a:lnSpc>
            </a:pPr>
            <a:r>
              <a:rPr lang="en-US" sz="952">
                <a:solidFill>
                  <a:srgbClr val="000000"/>
                </a:solidFill>
                <a:latin typeface="DejaVu Sans Light"/>
                <a:ea typeface="DejaVu Sans Light"/>
                <a:cs typeface="DejaVu Sans Light"/>
                <a:sym typeface="DejaVu Sans Light"/>
              </a:rPr>
              <a:t>1.04</a:t>
            </a:r>
          </a:p>
        </p:txBody>
      </p:sp>
      <p:sp>
        <p:nvSpPr>
          <p:cNvPr id="40" name="TextBox 40"/>
          <p:cNvSpPr txBox="1"/>
          <p:nvPr/>
        </p:nvSpPr>
        <p:spPr>
          <a:xfrm>
            <a:off x="9403686" y="4523435"/>
            <a:ext cx="274790" cy="267991"/>
          </a:xfrm>
          <a:prstGeom prst="rect">
            <a:avLst/>
          </a:prstGeom>
        </p:spPr>
        <p:txBody>
          <a:bodyPr lIns="0" tIns="0" rIns="0" bIns="0" rtlCol="0" anchor="t">
            <a:spAutoFit/>
          </a:bodyPr>
          <a:lstStyle/>
          <a:p>
            <a:pPr algn="l">
              <a:lnSpc>
                <a:spcPts val="2382"/>
              </a:lnSpc>
            </a:pPr>
            <a:r>
              <a:rPr lang="en-US" sz="952">
                <a:solidFill>
                  <a:srgbClr val="000000"/>
                </a:solidFill>
                <a:latin typeface="DejaVu Sans Light"/>
                <a:ea typeface="DejaVu Sans Light"/>
                <a:cs typeface="DejaVu Sans Light"/>
                <a:sym typeface="DejaVu Sans Light"/>
              </a:rPr>
              <a:t>1.02</a:t>
            </a:r>
          </a:p>
        </p:txBody>
      </p:sp>
      <p:sp>
        <p:nvSpPr>
          <p:cNvPr id="41" name="TextBox 41"/>
          <p:cNvSpPr txBox="1"/>
          <p:nvPr/>
        </p:nvSpPr>
        <p:spPr>
          <a:xfrm>
            <a:off x="9403686" y="5003042"/>
            <a:ext cx="274790" cy="267991"/>
          </a:xfrm>
          <a:prstGeom prst="rect">
            <a:avLst/>
          </a:prstGeom>
        </p:spPr>
        <p:txBody>
          <a:bodyPr lIns="0" tIns="0" rIns="0" bIns="0" rtlCol="0" anchor="t">
            <a:spAutoFit/>
          </a:bodyPr>
          <a:lstStyle/>
          <a:p>
            <a:pPr algn="l">
              <a:lnSpc>
                <a:spcPts val="2382"/>
              </a:lnSpc>
            </a:pPr>
            <a:r>
              <a:rPr lang="en-US" sz="952">
                <a:solidFill>
                  <a:srgbClr val="000000"/>
                </a:solidFill>
                <a:latin typeface="DejaVu Sans Light"/>
                <a:ea typeface="DejaVu Sans Light"/>
                <a:cs typeface="DejaVu Sans Light"/>
                <a:sym typeface="DejaVu Sans Light"/>
              </a:rPr>
              <a:t>1.00</a:t>
            </a:r>
          </a:p>
        </p:txBody>
      </p:sp>
      <p:sp>
        <p:nvSpPr>
          <p:cNvPr id="42" name="TextBox 42"/>
          <p:cNvSpPr txBox="1"/>
          <p:nvPr/>
        </p:nvSpPr>
        <p:spPr>
          <a:xfrm>
            <a:off x="9403686" y="5482650"/>
            <a:ext cx="274790" cy="267991"/>
          </a:xfrm>
          <a:prstGeom prst="rect">
            <a:avLst/>
          </a:prstGeom>
        </p:spPr>
        <p:txBody>
          <a:bodyPr lIns="0" tIns="0" rIns="0" bIns="0" rtlCol="0" anchor="t">
            <a:spAutoFit/>
          </a:bodyPr>
          <a:lstStyle/>
          <a:p>
            <a:pPr algn="l">
              <a:lnSpc>
                <a:spcPts val="2382"/>
              </a:lnSpc>
            </a:pPr>
            <a:r>
              <a:rPr lang="en-US" sz="952">
                <a:solidFill>
                  <a:srgbClr val="000000"/>
                </a:solidFill>
                <a:latin typeface="DejaVu Sans Light"/>
                <a:ea typeface="DejaVu Sans Light"/>
                <a:cs typeface="DejaVu Sans Light"/>
                <a:sym typeface="DejaVu Sans Light"/>
              </a:rPr>
              <a:t>0.98</a:t>
            </a:r>
          </a:p>
        </p:txBody>
      </p:sp>
      <p:sp>
        <p:nvSpPr>
          <p:cNvPr id="43" name="TextBox 43"/>
          <p:cNvSpPr txBox="1"/>
          <p:nvPr/>
        </p:nvSpPr>
        <p:spPr>
          <a:xfrm>
            <a:off x="9403686" y="5962257"/>
            <a:ext cx="274790" cy="267991"/>
          </a:xfrm>
          <a:prstGeom prst="rect">
            <a:avLst/>
          </a:prstGeom>
        </p:spPr>
        <p:txBody>
          <a:bodyPr lIns="0" tIns="0" rIns="0" bIns="0" rtlCol="0" anchor="t">
            <a:spAutoFit/>
          </a:bodyPr>
          <a:lstStyle/>
          <a:p>
            <a:pPr algn="l">
              <a:lnSpc>
                <a:spcPts val="2382"/>
              </a:lnSpc>
            </a:pPr>
            <a:r>
              <a:rPr lang="en-US" sz="952">
                <a:solidFill>
                  <a:srgbClr val="000000"/>
                </a:solidFill>
                <a:latin typeface="DejaVu Sans Light"/>
                <a:ea typeface="DejaVu Sans Light"/>
                <a:cs typeface="DejaVu Sans Light"/>
                <a:sym typeface="DejaVu Sans Light"/>
              </a:rPr>
              <a:t>0.96</a:t>
            </a:r>
          </a:p>
        </p:txBody>
      </p:sp>
      <p:sp>
        <p:nvSpPr>
          <p:cNvPr id="44" name="TextBox 44"/>
          <p:cNvSpPr txBox="1"/>
          <p:nvPr/>
        </p:nvSpPr>
        <p:spPr>
          <a:xfrm>
            <a:off x="9519224" y="7412597"/>
            <a:ext cx="157019" cy="1117668"/>
          </a:xfrm>
          <a:prstGeom prst="rect">
            <a:avLst/>
          </a:prstGeom>
        </p:spPr>
        <p:txBody>
          <a:bodyPr lIns="0" tIns="0" rIns="0" bIns="0" rtlCol="0" anchor="t">
            <a:spAutoFit/>
          </a:bodyPr>
          <a:lstStyle/>
          <a:p>
            <a:pPr algn="just">
              <a:lnSpc>
                <a:spcPts val="2382"/>
              </a:lnSpc>
            </a:pPr>
            <a:r>
              <a:rPr lang="en-US" sz="952">
                <a:solidFill>
                  <a:srgbClr val="000000"/>
                </a:solidFill>
                <a:latin typeface="DejaVu Sans Light"/>
                <a:ea typeface="DejaVu Sans Light"/>
                <a:cs typeface="DejaVu Sans Light"/>
                <a:sym typeface="DejaVu Sans Light"/>
              </a:rPr>
              <a:t>18</a:t>
            </a:r>
          </a:p>
          <a:p>
            <a:pPr algn="just">
              <a:lnSpc>
                <a:spcPts val="2382"/>
              </a:lnSpc>
            </a:pPr>
            <a:r>
              <a:rPr lang="en-US" sz="952">
                <a:solidFill>
                  <a:srgbClr val="000000"/>
                </a:solidFill>
                <a:latin typeface="DejaVu Sans Light"/>
                <a:ea typeface="DejaVu Sans Light"/>
                <a:cs typeface="DejaVu Sans Light"/>
                <a:sym typeface="DejaVu Sans Light"/>
              </a:rPr>
              <a:t>16 14</a:t>
            </a:r>
          </a:p>
        </p:txBody>
      </p:sp>
      <p:sp>
        <p:nvSpPr>
          <p:cNvPr id="45" name="TextBox 45"/>
          <p:cNvSpPr txBox="1"/>
          <p:nvPr/>
        </p:nvSpPr>
        <p:spPr>
          <a:xfrm>
            <a:off x="9519224" y="8687112"/>
            <a:ext cx="157019" cy="1117668"/>
          </a:xfrm>
          <a:prstGeom prst="rect">
            <a:avLst/>
          </a:prstGeom>
        </p:spPr>
        <p:txBody>
          <a:bodyPr lIns="0" tIns="0" rIns="0" bIns="0" rtlCol="0" anchor="t">
            <a:spAutoFit/>
          </a:bodyPr>
          <a:lstStyle/>
          <a:p>
            <a:pPr algn="r">
              <a:lnSpc>
                <a:spcPts val="2382"/>
              </a:lnSpc>
            </a:pPr>
            <a:r>
              <a:rPr lang="en-US" sz="952">
                <a:solidFill>
                  <a:srgbClr val="000000"/>
                </a:solidFill>
                <a:latin typeface="DejaVu Sans Light"/>
                <a:ea typeface="DejaVu Sans Light"/>
                <a:cs typeface="DejaVu Sans Light"/>
                <a:sym typeface="DejaVu Sans Light"/>
              </a:rPr>
              <a:t>12 10 8</a:t>
            </a:r>
          </a:p>
        </p:txBody>
      </p:sp>
      <p:sp>
        <p:nvSpPr>
          <p:cNvPr id="46" name="TextBox 46"/>
          <p:cNvSpPr txBox="1"/>
          <p:nvPr/>
        </p:nvSpPr>
        <p:spPr>
          <a:xfrm>
            <a:off x="9403686" y="586024"/>
            <a:ext cx="274790" cy="1197988"/>
          </a:xfrm>
          <a:prstGeom prst="rect">
            <a:avLst/>
          </a:prstGeom>
        </p:spPr>
        <p:txBody>
          <a:bodyPr lIns="0" tIns="0" rIns="0" bIns="0" rtlCol="0" anchor="t">
            <a:spAutoFit/>
          </a:bodyPr>
          <a:lstStyle/>
          <a:p>
            <a:pPr algn="just">
              <a:lnSpc>
                <a:spcPts val="2382"/>
              </a:lnSpc>
            </a:pPr>
            <a:r>
              <a:rPr lang="en-US" sz="952">
                <a:solidFill>
                  <a:srgbClr val="000000"/>
                </a:solidFill>
                <a:latin typeface="DejaVu Sans Light"/>
                <a:ea typeface="DejaVu Sans Light"/>
                <a:cs typeface="DejaVu Sans Light"/>
                <a:sym typeface="DejaVu Sans Light"/>
              </a:rPr>
              <a:t>52.5</a:t>
            </a:r>
          </a:p>
          <a:p>
            <a:pPr algn="just">
              <a:lnSpc>
                <a:spcPts val="2382"/>
              </a:lnSpc>
            </a:pPr>
            <a:r>
              <a:rPr lang="en-US" sz="952">
                <a:solidFill>
                  <a:srgbClr val="000000"/>
                </a:solidFill>
                <a:latin typeface="DejaVu Sans Light"/>
                <a:ea typeface="DejaVu Sans Light"/>
                <a:cs typeface="DejaVu Sans Light"/>
                <a:sym typeface="DejaVu Sans Light"/>
              </a:rPr>
              <a:t>52.0 51.5</a:t>
            </a:r>
          </a:p>
        </p:txBody>
      </p:sp>
      <p:sp>
        <p:nvSpPr>
          <p:cNvPr id="47" name="TextBox 47"/>
          <p:cNvSpPr txBox="1"/>
          <p:nvPr/>
        </p:nvSpPr>
        <p:spPr>
          <a:xfrm>
            <a:off x="9403686" y="1981014"/>
            <a:ext cx="274790" cy="1197988"/>
          </a:xfrm>
          <a:prstGeom prst="rect">
            <a:avLst/>
          </a:prstGeom>
        </p:spPr>
        <p:txBody>
          <a:bodyPr lIns="0" tIns="0" rIns="0" bIns="0" rtlCol="0" anchor="t">
            <a:spAutoFit/>
          </a:bodyPr>
          <a:lstStyle/>
          <a:p>
            <a:pPr algn="just">
              <a:lnSpc>
                <a:spcPts val="2382"/>
              </a:lnSpc>
            </a:pPr>
            <a:r>
              <a:rPr lang="en-US" sz="952">
                <a:solidFill>
                  <a:srgbClr val="000000"/>
                </a:solidFill>
                <a:latin typeface="DejaVu Sans Light"/>
                <a:ea typeface="DejaVu Sans Light"/>
                <a:cs typeface="DejaVu Sans Light"/>
                <a:sym typeface="DejaVu Sans Light"/>
              </a:rPr>
              <a:t>51.0 50.5 50.0</a:t>
            </a:r>
          </a:p>
        </p:txBody>
      </p:sp>
      <p:sp>
        <p:nvSpPr>
          <p:cNvPr id="48" name="TextBox 48"/>
          <p:cNvSpPr txBox="1"/>
          <p:nvPr/>
        </p:nvSpPr>
        <p:spPr>
          <a:xfrm>
            <a:off x="9775189" y="3264779"/>
            <a:ext cx="157019" cy="115591"/>
          </a:xfrm>
          <a:prstGeom prst="rect">
            <a:avLst/>
          </a:prstGeom>
        </p:spPr>
        <p:txBody>
          <a:bodyPr lIns="0" tIns="0" rIns="0" bIns="0" rtlCol="0" anchor="t">
            <a:spAutoFit/>
          </a:bodyPr>
          <a:lstStyle/>
          <a:p>
            <a:pPr algn="l">
              <a:lnSpc>
                <a:spcPts val="789"/>
              </a:lnSpc>
            </a:pPr>
            <a:r>
              <a:rPr lang="en-US" sz="952">
                <a:solidFill>
                  <a:srgbClr val="000000"/>
                </a:solidFill>
                <a:latin typeface="DejaVu Sans Light"/>
                <a:ea typeface="DejaVu Sans Light"/>
                <a:cs typeface="DejaVu Sans Light"/>
                <a:sym typeface="DejaVu Sans Light"/>
              </a:rPr>
              <a:t>32</a:t>
            </a:r>
          </a:p>
        </p:txBody>
      </p:sp>
      <p:sp>
        <p:nvSpPr>
          <p:cNvPr id="49" name="TextBox 49"/>
          <p:cNvSpPr txBox="1"/>
          <p:nvPr/>
        </p:nvSpPr>
        <p:spPr>
          <a:xfrm>
            <a:off x="9859385" y="6547879"/>
            <a:ext cx="78514"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0</a:t>
            </a:r>
          </a:p>
        </p:txBody>
      </p:sp>
      <p:sp>
        <p:nvSpPr>
          <p:cNvPr id="50" name="TextBox 50"/>
          <p:cNvSpPr txBox="1"/>
          <p:nvPr/>
        </p:nvSpPr>
        <p:spPr>
          <a:xfrm>
            <a:off x="9899459" y="9888130"/>
            <a:ext cx="78514"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0</a:t>
            </a:r>
          </a:p>
        </p:txBody>
      </p:sp>
      <p:sp>
        <p:nvSpPr>
          <p:cNvPr id="51" name="TextBox 51"/>
          <p:cNvSpPr txBox="1"/>
          <p:nvPr/>
        </p:nvSpPr>
        <p:spPr>
          <a:xfrm>
            <a:off x="10323525" y="9888130"/>
            <a:ext cx="235533"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500</a:t>
            </a:r>
          </a:p>
        </p:txBody>
      </p:sp>
      <p:sp>
        <p:nvSpPr>
          <p:cNvPr id="52" name="TextBox 52"/>
          <p:cNvSpPr txBox="1"/>
          <p:nvPr/>
        </p:nvSpPr>
        <p:spPr>
          <a:xfrm>
            <a:off x="10408538" y="6547879"/>
            <a:ext cx="235533"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500</a:t>
            </a:r>
          </a:p>
        </p:txBody>
      </p:sp>
      <p:sp>
        <p:nvSpPr>
          <p:cNvPr id="53" name="TextBox 53"/>
          <p:cNvSpPr txBox="1"/>
          <p:nvPr/>
        </p:nvSpPr>
        <p:spPr>
          <a:xfrm>
            <a:off x="10548638" y="3207629"/>
            <a:ext cx="157019"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33</a:t>
            </a:r>
          </a:p>
        </p:txBody>
      </p:sp>
      <p:sp>
        <p:nvSpPr>
          <p:cNvPr id="54" name="TextBox 54"/>
          <p:cNvSpPr txBox="1"/>
          <p:nvPr/>
        </p:nvSpPr>
        <p:spPr>
          <a:xfrm>
            <a:off x="10786068" y="9888130"/>
            <a:ext cx="314038"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1000</a:t>
            </a:r>
          </a:p>
        </p:txBody>
      </p:sp>
      <p:sp>
        <p:nvSpPr>
          <p:cNvPr id="55" name="TextBox 55"/>
          <p:cNvSpPr txBox="1"/>
          <p:nvPr/>
        </p:nvSpPr>
        <p:spPr>
          <a:xfrm>
            <a:off x="10996168" y="6547879"/>
            <a:ext cx="314038"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1000</a:t>
            </a:r>
          </a:p>
        </p:txBody>
      </p:sp>
      <p:sp>
        <p:nvSpPr>
          <p:cNvPr id="56" name="TextBox 56"/>
          <p:cNvSpPr txBox="1"/>
          <p:nvPr/>
        </p:nvSpPr>
        <p:spPr>
          <a:xfrm>
            <a:off x="11622284" y="6547879"/>
            <a:ext cx="314038"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1500</a:t>
            </a:r>
          </a:p>
        </p:txBody>
      </p:sp>
      <p:sp>
        <p:nvSpPr>
          <p:cNvPr id="57" name="TextBox 57"/>
          <p:cNvSpPr txBox="1"/>
          <p:nvPr/>
        </p:nvSpPr>
        <p:spPr>
          <a:xfrm>
            <a:off x="11454327" y="6713340"/>
            <a:ext cx="578989" cy="172741"/>
          </a:xfrm>
          <a:prstGeom prst="rect">
            <a:avLst/>
          </a:prstGeom>
        </p:spPr>
        <p:txBody>
          <a:bodyPr lIns="0" tIns="0" rIns="0" bIns="0" rtlCol="0" anchor="t">
            <a:spAutoFit/>
          </a:bodyPr>
          <a:lstStyle/>
          <a:p>
            <a:pPr algn="ctr">
              <a:lnSpc>
                <a:spcPts val="1302"/>
              </a:lnSpc>
            </a:pPr>
            <a:r>
              <a:rPr lang="en-US" sz="952">
                <a:solidFill>
                  <a:srgbClr val="000000"/>
                </a:solidFill>
                <a:latin typeface="DejaVu Sans Light"/>
                <a:ea typeface="DejaVu Sans Light"/>
                <a:cs typeface="DejaVu Sans Light"/>
                <a:sym typeface="DejaVu Sans Light"/>
              </a:rPr>
              <a:t>Timeslice</a:t>
            </a:r>
          </a:p>
        </p:txBody>
      </p:sp>
      <p:sp>
        <p:nvSpPr>
          <p:cNvPr id="58" name="TextBox 58"/>
          <p:cNvSpPr txBox="1"/>
          <p:nvPr/>
        </p:nvSpPr>
        <p:spPr>
          <a:xfrm>
            <a:off x="11287097" y="9888130"/>
            <a:ext cx="353295"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1500 </a:t>
            </a:r>
          </a:p>
        </p:txBody>
      </p:sp>
      <p:sp>
        <p:nvSpPr>
          <p:cNvPr id="59" name="TextBox 59"/>
          <p:cNvSpPr txBox="1"/>
          <p:nvPr/>
        </p:nvSpPr>
        <p:spPr>
          <a:xfrm>
            <a:off x="11788134" y="9888130"/>
            <a:ext cx="314038"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2000</a:t>
            </a:r>
          </a:p>
        </p:txBody>
      </p:sp>
      <p:sp>
        <p:nvSpPr>
          <p:cNvPr id="60" name="TextBox 60"/>
          <p:cNvSpPr txBox="1"/>
          <p:nvPr/>
        </p:nvSpPr>
        <p:spPr>
          <a:xfrm>
            <a:off x="11454327" y="10053590"/>
            <a:ext cx="578989"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Timeslice</a:t>
            </a:r>
          </a:p>
        </p:txBody>
      </p:sp>
      <p:sp>
        <p:nvSpPr>
          <p:cNvPr id="61" name="TextBox 61"/>
          <p:cNvSpPr txBox="1"/>
          <p:nvPr/>
        </p:nvSpPr>
        <p:spPr>
          <a:xfrm>
            <a:off x="11322088" y="3207629"/>
            <a:ext cx="157019"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34</a:t>
            </a:r>
          </a:p>
        </p:txBody>
      </p:sp>
      <p:sp>
        <p:nvSpPr>
          <p:cNvPr id="62" name="TextBox 62"/>
          <p:cNvSpPr txBox="1"/>
          <p:nvPr/>
        </p:nvSpPr>
        <p:spPr>
          <a:xfrm>
            <a:off x="12095528" y="3207629"/>
            <a:ext cx="157019"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35</a:t>
            </a:r>
          </a:p>
        </p:txBody>
      </p:sp>
      <p:sp>
        <p:nvSpPr>
          <p:cNvPr id="63" name="TextBox 63"/>
          <p:cNvSpPr txBox="1"/>
          <p:nvPr/>
        </p:nvSpPr>
        <p:spPr>
          <a:xfrm>
            <a:off x="11476828" y="3373089"/>
            <a:ext cx="533451" cy="172741"/>
          </a:xfrm>
          <a:prstGeom prst="rect">
            <a:avLst/>
          </a:prstGeom>
        </p:spPr>
        <p:txBody>
          <a:bodyPr lIns="0" tIns="0" rIns="0" bIns="0" rtlCol="0" anchor="t">
            <a:spAutoFit/>
          </a:bodyPr>
          <a:lstStyle/>
          <a:p>
            <a:pPr algn="l">
              <a:lnSpc>
                <a:spcPts val="1302"/>
              </a:lnSpc>
            </a:pPr>
            <a:r>
              <a:rPr lang="en-US" sz="952">
                <a:solidFill>
                  <a:srgbClr val="000000"/>
                </a:solidFill>
                <a:latin typeface="DejaVu Sans Light"/>
                <a:ea typeface="DejaVu Sans Light"/>
                <a:cs typeface="DejaVu Sans Light"/>
                <a:sym typeface="DejaVu Sans Light"/>
              </a:rPr>
              <a:t>RA (deg)</a:t>
            </a:r>
          </a:p>
        </p:txBody>
      </p:sp>
      <p:sp>
        <p:nvSpPr>
          <p:cNvPr id="64" name="TextBox 64"/>
          <p:cNvSpPr txBox="1"/>
          <p:nvPr/>
        </p:nvSpPr>
        <p:spPr>
          <a:xfrm>
            <a:off x="12248390" y="6547879"/>
            <a:ext cx="314038"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2000</a:t>
            </a:r>
          </a:p>
        </p:txBody>
      </p:sp>
      <p:sp>
        <p:nvSpPr>
          <p:cNvPr id="65" name="TextBox 65"/>
          <p:cNvSpPr txBox="1"/>
          <p:nvPr/>
        </p:nvSpPr>
        <p:spPr>
          <a:xfrm>
            <a:off x="12289163" y="9888130"/>
            <a:ext cx="314038"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2500</a:t>
            </a:r>
          </a:p>
        </p:txBody>
      </p:sp>
      <p:sp>
        <p:nvSpPr>
          <p:cNvPr id="66" name="TextBox 66"/>
          <p:cNvSpPr txBox="1"/>
          <p:nvPr/>
        </p:nvSpPr>
        <p:spPr>
          <a:xfrm>
            <a:off x="12868978" y="3207629"/>
            <a:ext cx="157019"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36</a:t>
            </a:r>
          </a:p>
        </p:txBody>
      </p:sp>
      <p:sp>
        <p:nvSpPr>
          <p:cNvPr id="67" name="TextBox 67"/>
          <p:cNvSpPr txBox="1"/>
          <p:nvPr/>
        </p:nvSpPr>
        <p:spPr>
          <a:xfrm>
            <a:off x="12790191" y="9888130"/>
            <a:ext cx="314038"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3000</a:t>
            </a:r>
          </a:p>
        </p:txBody>
      </p:sp>
      <p:sp>
        <p:nvSpPr>
          <p:cNvPr id="68" name="TextBox 68"/>
          <p:cNvSpPr txBox="1"/>
          <p:nvPr/>
        </p:nvSpPr>
        <p:spPr>
          <a:xfrm>
            <a:off x="12874506" y="6547879"/>
            <a:ext cx="314038"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2500</a:t>
            </a:r>
          </a:p>
        </p:txBody>
      </p:sp>
      <p:sp>
        <p:nvSpPr>
          <p:cNvPr id="69" name="TextBox 69"/>
          <p:cNvSpPr txBox="1"/>
          <p:nvPr/>
        </p:nvSpPr>
        <p:spPr>
          <a:xfrm>
            <a:off x="13291220" y="9888130"/>
            <a:ext cx="314038"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3500</a:t>
            </a:r>
          </a:p>
        </p:txBody>
      </p:sp>
      <p:sp>
        <p:nvSpPr>
          <p:cNvPr id="70" name="TextBox 70"/>
          <p:cNvSpPr txBox="1"/>
          <p:nvPr/>
        </p:nvSpPr>
        <p:spPr>
          <a:xfrm>
            <a:off x="13003668" y="594001"/>
            <a:ext cx="618582"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transients</a:t>
            </a:r>
          </a:p>
        </p:txBody>
      </p:sp>
      <p:sp>
        <p:nvSpPr>
          <p:cNvPr id="71" name="TextBox 71"/>
          <p:cNvSpPr txBox="1"/>
          <p:nvPr/>
        </p:nvSpPr>
        <p:spPr>
          <a:xfrm>
            <a:off x="13642418" y="3207629"/>
            <a:ext cx="157019"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37</a:t>
            </a:r>
          </a:p>
        </p:txBody>
      </p:sp>
      <p:sp>
        <p:nvSpPr>
          <p:cNvPr id="72" name="TextBox 72"/>
          <p:cNvSpPr txBox="1"/>
          <p:nvPr/>
        </p:nvSpPr>
        <p:spPr>
          <a:xfrm>
            <a:off x="13500621" y="6452629"/>
            <a:ext cx="314038" cy="267991"/>
          </a:xfrm>
          <a:prstGeom prst="rect">
            <a:avLst/>
          </a:prstGeom>
        </p:spPr>
        <p:txBody>
          <a:bodyPr lIns="0" tIns="0" rIns="0" bIns="0" rtlCol="0" anchor="t">
            <a:spAutoFit/>
          </a:bodyPr>
          <a:lstStyle/>
          <a:p>
            <a:pPr algn="l">
              <a:lnSpc>
                <a:spcPts val="2382"/>
              </a:lnSpc>
            </a:pPr>
            <a:r>
              <a:rPr lang="en-US" sz="952">
                <a:solidFill>
                  <a:srgbClr val="000000"/>
                </a:solidFill>
                <a:latin typeface="DejaVu Sans Light"/>
                <a:ea typeface="DejaVu Sans Light"/>
                <a:cs typeface="DejaVu Sans Light"/>
                <a:sym typeface="DejaVu Sans Light"/>
              </a:rPr>
              <a:t>3000</a:t>
            </a:r>
          </a:p>
        </p:txBody>
      </p:sp>
      <p:sp>
        <p:nvSpPr>
          <p:cNvPr id="73" name="TextBox 73"/>
          <p:cNvSpPr txBox="1"/>
          <p:nvPr/>
        </p:nvSpPr>
        <p:spPr>
          <a:xfrm>
            <a:off x="13804130" y="7202842"/>
            <a:ext cx="274790" cy="1325925"/>
          </a:xfrm>
          <a:prstGeom prst="rect">
            <a:avLst/>
          </a:prstGeom>
        </p:spPr>
        <p:txBody>
          <a:bodyPr lIns="0" tIns="0" rIns="0" bIns="0" rtlCol="0" anchor="t">
            <a:spAutoFit/>
          </a:bodyPr>
          <a:lstStyle/>
          <a:p>
            <a:pPr algn="just">
              <a:lnSpc>
                <a:spcPts val="2382"/>
              </a:lnSpc>
            </a:pPr>
            <a:r>
              <a:rPr lang="en-US" sz="952">
                <a:solidFill>
                  <a:srgbClr val="000000"/>
                </a:solidFill>
                <a:latin typeface="DejaVu Sans Light"/>
                <a:ea typeface="DejaVu Sans Light"/>
                <a:cs typeface="DejaVu Sans Light"/>
                <a:sym typeface="DejaVu Sans Light"/>
              </a:rPr>
              <a:t>8.75 8.50 8.25 8.00</a:t>
            </a:r>
          </a:p>
        </p:txBody>
      </p:sp>
      <p:sp>
        <p:nvSpPr>
          <p:cNvPr id="74" name="TextBox 74"/>
          <p:cNvSpPr txBox="1"/>
          <p:nvPr/>
        </p:nvSpPr>
        <p:spPr>
          <a:xfrm>
            <a:off x="13804130" y="8613417"/>
            <a:ext cx="274790" cy="973283"/>
          </a:xfrm>
          <a:prstGeom prst="rect">
            <a:avLst/>
          </a:prstGeom>
        </p:spPr>
        <p:txBody>
          <a:bodyPr lIns="0" tIns="0" rIns="0" bIns="0" rtlCol="0" anchor="t">
            <a:spAutoFit/>
          </a:bodyPr>
          <a:lstStyle/>
          <a:p>
            <a:pPr algn="just">
              <a:lnSpc>
                <a:spcPts val="2382"/>
              </a:lnSpc>
            </a:pPr>
            <a:r>
              <a:rPr lang="en-US" sz="952">
                <a:solidFill>
                  <a:srgbClr val="000000"/>
                </a:solidFill>
                <a:latin typeface="DejaVu Sans Light"/>
                <a:ea typeface="DejaVu Sans Light"/>
                <a:cs typeface="DejaVu Sans Light"/>
                <a:sym typeface="DejaVu Sans Light"/>
              </a:rPr>
              <a:t>7.75 7.50 7.25</a:t>
            </a:r>
          </a:p>
        </p:txBody>
      </p:sp>
      <p:sp>
        <p:nvSpPr>
          <p:cNvPr id="75" name="TextBox 75"/>
          <p:cNvSpPr txBox="1"/>
          <p:nvPr/>
        </p:nvSpPr>
        <p:spPr>
          <a:xfrm rot="-5400000">
            <a:off x="3903226" y="8421506"/>
            <a:ext cx="430947"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Counts</a:t>
            </a:r>
          </a:p>
        </p:txBody>
      </p:sp>
      <p:sp>
        <p:nvSpPr>
          <p:cNvPr id="76" name="TextBox 76"/>
          <p:cNvSpPr txBox="1"/>
          <p:nvPr/>
        </p:nvSpPr>
        <p:spPr>
          <a:xfrm rot="-5400000">
            <a:off x="3980189" y="5081256"/>
            <a:ext cx="430947"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Counts</a:t>
            </a:r>
          </a:p>
        </p:txBody>
      </p:sp>
      <p:sp>
        <p:nvSpPr>
          <p:cNvPr id="77" name="TextBox 77"/>
          <p:cNvSpPr txBox="1"/>
          <p:nvPr/>
        </p:nvSpPr>
        <p:spPr>
          <a:xfrm rot="-5400000">
            <a:off x="9003780" y="1740977"/>
            <a:ext cx="607100"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Dec (deg)</a:t>
            </a:r>
          </a:p>
        </p:txBody>
      </p:sp>
      <p:sp>
        <p:nvSpPr>
          <p:cNvPr id="78" name="TextBox 78"/>
          <p:cNvSpPr txBox="1"/>
          <p:nvPr/>
        </p:nvSpPr>
        <p:spPr>
          <a:xfrm rot="-5400000">
            <a:off x="8789142" y="5081228"/>
            <a:ext cx="1044954"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No:of candidates</a:t>
            </a:r>
          </a:p>
        </p:txBody>
      </p:sp>
      <p:sp>
        <p:nvSpPr>
          <p:cNvPr id="79" name="TextBox 79"/>
          <p:cNvSpPr txBox="1"/>
          <p:nvPr/>
        </p:nvSpPr>
        <p:spPr>
          <a:xfrm rot="-5400000">
            <a:off x="8913094" y="8421570"/>
            <a:ext cx="1027799" cy="172741"/>
          </a:xfrm>
          <a:prstGeom prst="rect">
            <a:avLst/>
          </a:prstGeom>
        </p:spPr>
        <p:txBody>
          <a:bodyPr lIns="0" tIns="0" rIns="0" bIns="0" rtlCol="0" anchor="t">
            <a:spAutoFit/>
          </a:bodyPr>
          <a:lstStyle/>
          <a:p>
            <a:pPr algn="l">
              <a:lnSpc>
                <a:spcPts val="1334"/>
              </a:lnSpc>
            </a:pPr>
            <a:r>
              <a:rPr lang="en-US" sz="952">
                <a:solidFill>
                  <a:srgbClr val="000000"/>
                </a:solidFill>
                <a:latin typeface="DejaVu Sans Light"/>
                <a:ea typeface="DejaVu Sans Light"/>
                <a:cs typeface="DejaVu Sans Light"/>
                <a:sym typeface="DejaVu Sans Light"/>
              </a:rPr>
              <a:t>RMS (mJy/beam)</a:t>
            </a:r>
          </a:p>
        </p:txBody>
      </p:sp>
      <p:sp>
        <p:nvSpPr>
          <p:cNvPr id="80" name="TextBox 80"/>
          <p:cNvSpPr txBox="1"/>
          <p:nvPr/>
        </p:nvSpPr>
        <p:spPr>
          <a:xfrm rot="-5400000">
            <a:off x="13915030" y="8421344"/>
            <a:ext cx="551051" cy="172741"/>
          </a:xfrm>
          <a:prstGeom prst="rect">
            <a:avLst/>
          </a:prstGeom>
        </p:spPr>
        <p:txBody>
          <a:bodyPr lIns="0" tIns="0" rIns="0" bIns="0" rtlCol="0" anchor="t">
            <a:spAutoFit/>
          </a:bodyPr>
          <a:lstStyle/>
          <a:p>
            <a:pPr algn="l">
              <a:lnSpc>
                <a:spcPts val="1334"/>
              </a:lnSpc>
            </a:pPr>
            <a:r>
              <a:rPr lang="en-US" sz="952">
                <a:solidFill>
                  <a:srgbClr val="FF7F0E"/>
                </a:solidFill>
                <a:latin typeface="DejaVu Sans Light"/>
                <a:ea typeface="DejaVu Sans Light"/>
                <a:cs typeface="DejaVu Sans Light"/>
                <a:sym typeface="DejaVu Sans Light"/>
              </a:rPr>
              <a:t>Max SNR</a:t>
            </a:r>
          </a:p>
        </p:txBody>
      </p:sp>
      <p:sp>
        <p:nvSpPr>
          <p:cNvPr id="85" name="Slide Number Placeholder 84">
            <a:extLst>
              <a:ext uri="{FF2B5EF4-FFF2-40B4-BE49-F238E27FC236}">
                <a16:creationId xmlns:a16="http://schemas.microsoft.com/office/drawing/2014/main" id="{451F8EF8-7512-71BA-0666-9BB3940194FC}"/>
              </a:ext>
            </a:extLst>
          </p:cNvPr>
          <p:cNvSpPr>
            <a:spLocks noGrp="1"/>
          </p:cNvSpPr>
          <p:nvPr>
            <p:ph type="sldNum" sz="quarter" idx="12"/>
          </p:nvPr>
        </p:nvSpPr>
        <p:spPr/>
        <p:txBody>
          <a:bodyPr/>
          <a:lstStyle/>
          <a:p>
            <a:fld id="{B6F15528-21DE-4FAA-801E-634DDDAF4B2B}" type="slidenum">
              <a:rPr lang="en-US" smtClean="0"/>
              <a:pPr/>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93" r="-1993"/>
            </a:stretch>
          </a:blipFill>
        </p:spPr>
        <p:txBody>
          <a:bodyPr/>
          <a:lstStyle/>
          <a:p>
            <a:endParaRPr lang="en-US"/>
          </a:p>
        </p:txBody>
      </p:sp>
      <p:sp>
        <p:nvSpPr>
          <p:cNvPr id="7" name="Slide Number Placeholder 6">
            <a:extLst>
              <a:ext uri="{FF2B5EF4-FFF2-40B4-BE49-F238E27FC236}">
                <a16:creationId xmlns:a16="http://schemas.microsoft.com/office/drawing/2014/main" id="{25005494-961B-EC83-E6A9-E9919B195AC5}"/>
              </a:ext>
            </a:extLst>
          </p:cNvPr>
          <p:cNvSpPr>
            <a:spLocks noGrp="1"/>
          </p:cNvSpPr>
          <p:nvPr>
            <p:ph type="sldNum" sz="quarter" idx="12"/>
          </p:nvPr>
        </p:nvSpPr>
        <p:spPr/>
        <p:txBody>
          <a:bodyPr/>
          <a:lstStyle/>
          <a:p>
            <a:fld id="{B6F15528-21DE-4FAA-801E-634DDDAF4B2B}" type="slidenum">
              <a:rPr lang="en-US" smtClean="0"/>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5459" y="0"/>
            <a:ext cx="1452541" cy="839833"/>
          </a:xfrm>
          <a:custGeom>
            <a:avLst/>
            <a:gdLst/>
            <a:ahLst/>
            <a:cxnLst/>
            <a:rect l="l" t="t" r="r" b="b"/>
            <a:pathLst>
              <a:path w="1452541" h="839833">
                <a:moveTo>
                  <a:pt x="0" y="0"/>
                </a:moveTo>
                <a:lnTo>
                  <a:pt x="1452541" y="0"/>
                </a:lnTo>
                <a:lnTo>
                  <a:pt x="1452541" y="839833"/>
                </a:lnTo>
                <a:lnTo>
                  <a:pt x="0" y="839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497646" y="5372780"/>
            <a:ext cx="17613036" cy="0"/>
          </a:xfrm>
          <a:prstGeom prst="line">
            <a:avLst/>
          </a:prstGeom>
          <a:ln w="247650" cap="flat">
            <a:solidFill>
              <a:srgbClr val="000000"/>
            </a:solidFill>
            <a:prstDash val="solid"/>
            <a:headEnd type="none" w="sm" len="sm"/>
            <a:tailEnd type="arrow" w="med" len="sm"/>
          </a:ln>
        </p:spPr>
        <p:txBody>
          <a:bodyPr/>
          <a:lstStyle/>
          <a:p>
            <a:endParaRPr lang="en-US"/>
          </a:p>
        </p:txBody>
      </p:sp>
      <p:sp>
        <p:nvSpPr>
          <p:cNvPr id="4" name="Freeform 4"/>
          <p:cNvSpPr/>
          <p:nvPr/>
        </p:nvSpPr>
        <p:spPr>
          <a:xfrm>
            <a:off x="63044" y="8896573"/>
            <a:ext cx="1390427" cy="1390427"/>
          </a:xfrm>
          <a:custGeom>
            <a:avLst/>
            <a:gdLst/>
            <a:ahLst/>
            <a:cxnLst/>
            <a:rect l="l" t="t" r="r" b="b"/>
            <a:pathLst>
              <a:path w="1390427" h="1390427">
                <a:moveTo>
                  <a:pt x="0" y="0"/>
                </a:moveTo>
                <a:lnTo>
                  <a:pt x="1390428" y="0"/>
                </a:lnTo>
                <a:lnTo>
                  <a:pt x="1390428" y="1390427"/>
                </a:lnTo>
                <a:lnTo>
                  <a:pt x="0" y="13904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7355510" y="4536409"/>
            <a:ext cx="2639681" cy="1785257"/>
            <a:chOff x="0" y="0"/>
            <a:chExt cx="1201806" cy="812800"/>
          </a:xfrm>
        </p:grpSpPr>
        <p:sp>
          <p:nvSpPr>
            <p:cNvPr id="6" name="Freeform 6"/>
            <p:cNvSpPr/>
            <p:nvPr/>
          </p:nvSpPr>
          <p:spPr>
            <a:xfrm>
              <a:off x="0" y="0"/>
              <a:ext cx="1201806" cy="812800"/>
            </a:xfrm>
            <a:custGeom>
              <a:avLst/>
              <a:gdLst/>
              <a:ahLst/>
              <a:cxnLst/>
              <a:rect l="l" t="t" r="r" b="b"/>
              <a:pathLst>
                <a:path w="1201806" h="812800">
                  <a:moveTo>
                    <a:pt x="600903" y="0"/>
                  </a:moveTo>
                  <a:cubicBezTo>
                    <a:pt x="269033" y="0"/>
                    <a:pt x="0" y="181951"/>
                    <a:pt x="0" y="406400"/>
                  </a:cubicBezTo>
                  <a:cubicBezTo>
                    <a:pt x="0" y="630849"/>
                    <a:pt x="269033" y="812800"/>
                    <a:pt x="600903" y="812800"/>
                  </a:cubicBezTo>
                  <a:cubicBezTo>
                    <a:pt x="932773" y="812800"/>
                    <a:pt x="1201806" y="630849"/>
                    <a:pt x="1201806" y="406400"/>
                  </a:cubicBezTo>
                  <a:cubicBezTo>
                    <a:pt x="1201806" y="181951"/>
                    <a:pt x="932773" y="0"/>
                    <a:pt x="600903" y="0"/>
                  </a:cubicBezTo>
                  <a:close/>
                </a:path>
              </a:pathLst>
            </a:custGeom>
            <a:solidFill>
              <a:srgbClr val="1AB5DB"/>
            </a:solidFill>
            <a:ln w="38100" cap="sq">
              <a:solidFill>
                <a:srgbClr val="000000"/>
              </a:solidFill>
              <a:prstDash val="solid"/>
              <a:miter/>
            </a:ln>
          </p:spPr>
          <p:txBody>
            <a:bodyPr/>
            <a:lstStyle/>
            <a:p>
              <a:endParaRPr lang="en-US"/>
            </a:p>
          </p:txBody>
        </p:sp>
        <p:sp>
          <p:nvSpPr>
            <p:cNvPr id="7" name="TextBox 7"/>
            <p:cNvSpPr txBox="1"/>
            <p:nvPr/>
          </p:nvSpPr>
          <p:spPr>
            <a:xfrm>
              <a:off x="112669" y="9525"/>
              <a:ext cx="976467" cy="727075"/>
            </a:xfrm>
            <a:prstGeom prst="rect">
              <a:avLst/>
            </a:prstGeom>
          </p:spPr>
          <p:txBody>
            <a:bodyPr lIns="50800" tIns="50800" rIns="50800" bIns="50800" rtlCol="0" anchor="ctr"/>
            <a:lstStyle/>
            <a:p>
              <a:pPr algn="ctr">
                <a:lnSpc>
                  <a:spcPts val="3694"/>
                </a:lnSpc>
              </a:pPr>
              <a:r>
                <a:rPr lang="en-US" sz="2463" b="1">
                  <a:solidFill>
                    <a:srgbClr val="000000"/>
                  </a:solidFill>
                  <a:latin typeface="Open Sauce Light Bold"/>
                  <a:ea typeface="Open Sauce Light Bold"/>
                  <a:cs typeface="Open Sauce Light Bold"/>
                  <a:sym typeface="Open Sauce Light Bold"/>
                </a:rPr>
                <a:t>01/2024-03/2024</a:t>
              </a:r>
            </a:p>
          </p:txBody>
        </p:sp>
      </p:grpSp>
      <p:grpSp>
        <p:nvGrpSpPr>
          <p:cNvPr id="8" name="Group 8"/>
          <p:cNvGrpSpPr/>
          <p:nvPr/>
        </p:nvGrpSpPr>
        <p:grpSpPr>
          <a:xfrm>
            <a:off x="497646" y="4480152"/>
            <a:ext cx="2377168" cy="1785257"/>
            <a:chOff x="0" y="0"/>
            <a:chExt cx="1082288" cy="812800"/>
          </a:xfrm>
        </p:grpSpPr>
        <p:sp>
          <p:nvSpPr>
            <p:cNvPr id="9" name="Freeform 9"/>
            <p:cNvSpPr/>
            <p:nvPr/>
          </p:nvSpPr>
          <p:spPr>
            <a:xfrm>
              <a:off x="0" y="0"/>
              <a:ext cx="1082288" cy="812800"/>
            </a:xfrm>
            <a:custGeom>
              <a:avLst/>
              <a:gdLst/>
              <a:ahLst/>
              <a:cxnLst/>
              <a:rect l="l" t="t" r="r" b="b"/>
              <a:pathLst>
                <a:path w="1082288" h="812800">
                  <a:moveTo>
                    <a:pt x="541144" y="0"/>
                  </a:moveTo>
                  <a:cubicBezTo>
                    <a:pt x="242278" y="0"/>
                    <a:pt x="0" y="181951"/>
                    <a:pt x="0" y="406400"/>
                  </a:cubicBezTo>
                  <a:cubicBezTo>
                    <a:pt x="0" y="630849"/>
                    <a:pt x="242278" y="812800"/>
                    <a:pt x="541144" y="812800"/>
                  </a:cubicBezTo>
                  <a:cubicBezTo>
                    <a:pt x="840009" y="812800"/>
                    <a:pt x="1082288" y="630849"/>
                    <a:pt x="1082288" y="406400"/>
                  </a:cubicBezTo>
                  <a:cubicBezTo>
                    <a:pt x="1082288" y="181951"/>
                    <a:pt x="840009" y="0"/>
                    <a:pt x="541144" y="0"/>
                  </a:cubicBezTo>
                  <a:close/>
                </a:path>
              </a:pathLst>
            </a:custGeom>
            <a:solidFill>
              <a:srgbClr val="1AB5DB"/>
            </a:solidFill>
            <a:ln w="38100" cap="sq">
              <a:solidFill>
                <a:srgbClr val="00030A"/>
              </a:solidFill>
              <a:prstDash val="solid"/>
              <a:miter/>
            </a:ln>
          </p:spPr>
          <p:txBody>
            <a:bodyPr/>
            <a:lstStyle/>
            <a:p>
              <a:endParaRPr lang="en-US"/>
            </a:p>
          </p:txBody>
        </p:sp>
        <p:sp>
          <p:nvSpPr>
            <p:cNvPr id="10" name="TextBox 10"/>
            <p:cNvSpPr txBox="1"/>
            <p:nvPr/>
          </p:nvSpPr>
          <p:spPr>
            <a:xfrm>
              <a:off x="101464" y="9525"/>
              <a:ext cx="879359" cy="727075"/>
            </a:xfrm>
            <a:prstGeom prst="rect">
              <a:avLst/>
            </a:prstGeom>
          </p:spPr>
          <p:txBody>
            <a:bodyPr lIns="50800" tIns="50800" rIns="50800" bIns="50800" rtlCol="0" anchor="ctr"/>
            <a:lstStyle/>
            <a:p>
              <a:pPr algn="ctr">
                <a:lnSpc>
                  <a:spcPts val="3694"/>
                </a:lnSpc>
              </a:pPr>
              <a:r>
                <a:rPr lang="en-US" sz="2463" b="1">
                  <a:solidFill>
                    <a:srgbClr val="000000"/>
                  </a:solidFill>
                  <a:latin typeface="Open Sauce Light Bold"/>
                  <a:ea typeface="Open Sauce Light Bold"/>
                  <a:cs typeface="Open Sauce Light Bold"/>
                  <a:sym typeface="Open Sauce Light Bold"/>
                </a:rPr>
                <a:t>2019-2022</a:t>
              </a:r>
            </a:p>
          </p:txBody>
        </p:sp>
      </p:grpSp>
      <p:grpSp>
        <p:nvGrpSpPr>
          <p:cNvPr id="11" name="Group 11"/>
          <p:cNvGrpSpPr/>
          <p:nvPr/>
        </p:nvGrpSpPr>
        <p:grpSpPr>
          <a:xfrm>
            <a:off x="4018425" y="4480152"/>
            <a:ext cx="2377168" cy="1785257"/>
            <a:chOff x="0" y="0"/>
            <a:chExt cx="1082288" cy="812800"/>
          </a:xfrm>
        </p:grpSpPr>
        <p:sp>
          <p:nvSpPr>
            <p:cNvPr id="12" name="Freeform 12"/>
            <p:cNvSpPr/>
            <p:nvPr/>
          </p:nvSpPr>
          <p:spPr>
            <a:xfrm>
              <a:off x="0" y="0"/>
              <a:ext cx="1082288" cy="812800"/>
            </a:xfrm>
            <a:custGeom>
              <a:avLst/>
              <a:gdLst/>
              <a:ahLst/>
              <a:cxnLst/>
              <a:rect l="l" t="t" r="r" b="b"/>
              <a:pathLst>
                <a:path w="1082288" h="812800">
                  <a:moveTo>
                    <a:pt x="541144" y="0"/>
                  </a:moveTo>
                  <a:cubicBezTo>
                    <a:pt x="242278" y="0"/>
                    <a:pt x="0" y="181951"/>
                    <a:pt x="0" y="406400"/>
                  </a:cubicBezTo>
                  <a:cubicBezTo>
                    <a:pt x="0" y="630849"/>
                    <a:pt x="242278" y="812800"/>
                    <a:pt x="541144" y="812800"/>
                  </a:cubicBezTo>
                  <a:cubicBezTo>
                    <a:pt x="840009" y="812800"/>
                    <a:pt x="1082288" y="630849"/>
                    <a:pt x="1082288" y="406400"/>
                  </a:cubicBezTo>
                  <a:cubicBezTo>
                    <a:pt x="1082288" y="181951"/>
                    <a:pt x="840009" y="0"/>
                    <a:pt x="541144" y="0"/>
                  </a:cubicBezTo>
                  <a:close/>
                </a:path>
              </a:pathLst>
            </a:custGeom>
            <a:solidFill>
              <a:srgbClr val="1AB5DB"/>
            </a:solidFill>
            <a:ln w="38100" cap="sq">
              <a:solidFill>
                <a:srgbClr val="000000"/>
              </a:solidFill>
              <a:prstDash val="solid"/>
              <a:miter/>
            </a:ln>
          </p:spPr>
          <p:txBody>
            <a:bodyPr/>
            <a:lstStyle/>
            <a:p>
              <a:endParaRPr lang="en-US"/>
            </a:p>
          </p:txBody>
        </p:sp>
        <p:sp>
          <p:nvSpPr>
            <p:cNvPr id="13" name="TextBox 13"/>
            <p:cNvSpPr txBox="1"/>
            <p:nvPr/>
          </p:nvSpPr>
          <p:spPr>
            <a:xfrm>
              <a:off x="101464" y="9525"/>
              <a:ext cx="879359" cy="727075"/>
            </a:xfrm>
            <a:prstGeom prst="rect">
              <a:avLst/>
            </a:prstGeom>
          </p:spPr>
          <p:txBody>
            <a:bodyPr lIns="50800" tIns="50800" rIns="50800" bIns="50800" rtlCol="0" anchor="ctr"/>
            <a:lstStyle/>
            <a:p>
              <a:pPr algn="ctr">
                <a:lnSpc>
                  <a:spcPts val="3694"/>
                </a:lnSpc>
              </a:pPr>
              <a:r>
                <a:rPr lang="en-US" sz="2463" b="1">
                  <a:solidFill>
                    <a:srgbClr val="000000"/>
                  </a:solidFill>
                  <a:latin typeface="Open Sauce Light Bold"/>
                  <a:ea typeface="Open Sauce Light Bold"/>
                  <a:cs typeface="Open Sauce Light Bold"/>
                  <a:sym typeface="Open Sauce Light Bold"/>
                </a:rPr>
                <a:t>2022-2024</a:t>
              </a:r>
            </a:p>
          </p:txBody>
        </p:sp>
      </p:grpSp>
      <p:grpSp>
        <p:nvGrpSpPr>
          <p:cNvPr id="14" name="Group 14"/>
          <p:cNvGrpSpPr/>
          <p:nvPr/>
        </p:nvGrpSpPr>
        <p:grpSpPr>
          <a:xfrm>
            <a:off x="11167479" y="4536409"/>
            <a:ext cx="2662621" cy="1785257"/>
            <a:chOff x="0" y="0"/>
            <a:chExt cx="1212250" cy="812800"/>
          </a:xfrm>
        </p:grpSpPr>
        <p:sp>
          <p:nvSpPr>
            <p:cNvPr id="15" name="Freeform 15"/>
            <p:cNvSpPr/>
            <p:nvPr/>
          </p:nvSpPr>
          <p:spPr>
            <a:xfrm>
              <a:off x="0" y="0"/>
              <a:ext cx="1212250" cy="812800"/>
            </a:xfrm>
            <a:custGeom>
              <a:avLst/>
              <a:gdLst/>
              <a:ahLst/>
              <a:cxnLst/>
              <a:rect l="l" t="t" r="r" b="b"/>
              <a:pathLst>
                <a:path w="1212250" h="812800">
                  <a:moveTo>
                    <a:pt x="606125" y="0"/>
                  </a:moveTo>
                  <a:cubicBezTo>
                    <a:pt x="271371" y="0"/>
                    <a:pt x="0" y="181951"/>
                    <a:pt x="0" y="406400"/>
                  </a:cubicBezTo>
                  <a:cubicBezTo>
                    <a:pt x="0" y="630849"/>
                    <a:pt x="271371" y="812800"/>
                    <a:pt x="606125" y="812800"/>
                  </a:cubicBezTo>
                  <a:cubicBezTo>
                    <a:pt x="940879" y="812800"/>
                    <a:pt x="1212250" y="630849"/>
                    <a:pt x="1212250" y="406400"/>
                  </a:cubicBezTo>
                  <a:cubicBezTo>
                    <a:pt x="1212250" y="181951"/>
                    <a:pt x="940879" y="0"/>
                    <a:pt x="606125" y="0"/>
                  </a:cubicBezTo>
                  <a:close/>
                </a:path>
              </a:pathLst>
            </a:custGeom>
            <a:solidFill>
              <a:srgbClr val="1AB5DB"/>
            </a:solidFill>
            <a:ln w="38100" cap="sq">
              <a:solidFill>
                <a:srgbClr val="000000"/>
              </a:solidFill>
              <a:prstDash val="solid"/>
              <a:miter/>
            </a:ln>
          </p:spPr>
          <p:txBody>
            <a:bodyPr/>
            <a:lstStyle/>
            <a:p>
              <a:endParaRPr lang="en-US"/>
            </a:p>
          </p:txBody>
        </p:sp>
        <p:sp>
          <p:nvSpPr>
            <p:cNvPr id="16" name="TextBox 16"/>
            <p:cNvSpPr txBox="1"/>
            <p:nvPr/>
          </p:nvSpPr>
          <p:spPr>
            <a:xfrm>
              <a:off x="113648" y="9525"/>
              <a:ext cx="984953" cy="727075"/>
            </a:xfrm>
            <a:prstGeom prst="rect">
              <a:avLst/>
            </a:prstGeom>
          </p:spPr>
          <p:txBody>
            <a:bodyPr lIns="50800" tIns="50800" rIns="50800" bIns="50800" rtlCol="0" anchor="ctr"/>
            <a:lstStyle/>
            <a:p>
              <a:pPr algn="ctr">
                <a:lnSpc>
                  <a:spcPts val="3694"/>
                </a:lnSpc>
              </a:pPr>
              <a:r>
                <a:rPr lang="en-US" sz="2463" b="1">
                  <a:solidFill>
                    <a:srgbClr val="000000"/>
                  </a:solidFill>
                  <a:latin typeface="Open Sauce Light Bold"/>
                  <a:ea typeface="Open Sauce Light Bold"/>
                  <a:cs typeface="Open Sauce Light Bold"/>
                  <a:sym typeface="Open Sauce Light Bold"/>
                </a:rPr>
                <a:t>03/2024-08/2024</a:t>
              </a:r>
            </a:p>
          </p:txBody>
        </p:sp>
      </p:grpSp>
      <p:grpSp>
        <p:nvGrpSpPr>
          <p:cNvPr id="17" name="Group 17"/>
          <p:cNvGrpSpPr/>
          <p:nvPr/>
        </p:nvGrpSpPr>
        <p:grpSpPr>
          <a:xfrm>
            <a:off x="1190664" y="2471009"/>
            <a:ext cx="3736443" cy="1971042"/>
            <a:chOff x="0" y="0"/>
            <a:chExt cx="1658790" cy="875042"/>
          </a:xfrm>
        </p:grpSpPr>
        <p:sp>
          <p:nvSpPr>
            <p:cNvPr id="18" name="Freeform 18"/>
            <p:cNvSpPr/>
            <p:nvPr/>
          </p:nvSpPr>
          <p:spPr>
            <a:xfrm>
              <a:off x="0" y="0"/>
              <a:ext cx="1658790" cy="875042"/>
            </a:xfrm>
            <a:custGeom>
              <a:avLst/>
              <a:gdLst/>
              <a:ahLst/>
              <a:cxnLst/>
              <a:rect l="l" t="t" r="r" b="b"/>
              <a:pathLst>
                <a:path w="1658790" h="875042">
                  <a:moveTo>
                    <a:pt x="1658790" y="0"/>
                  </a:moveTo>
                  <a:lnTo>
                    <a:pt x="0" y="0"/>
                  </a:lnTo>
                  <a:lnTo>
                    <a:pt x="0" y="687082"/>
                  </a:lnTo>
                  <a:lnTo>
                    <a:pt x="157480" y="687082"/>
                  </a:lnTo>
                  <a:lnTo>
                    <a:pt x="157480" y="875042"/>
                  </a:lnTo>
                  <a:lnTo>
                    <a:pt x="463550" y="687082"/>
                  </a:lnTo>
                  <a:lnTo>
                    <a:pt x="1658790" y="687082"/>
                  </a:lnTo>
                  <a:lnTo>
                    <a:pt x="1658790" y="0"/>
                  </a:lnTo>
                  <a:close/>
                </a:path>
              </a:pathLst>
            </a:custGeom>
            <a:solidFill>
              <a:srgbClr val="FFFFFF"/>
            </a:solidFill>
            <a:ln w="38100" cap="sq">
              <a:solidFill>
                <a:srgbClr val="000000"/>
              </a:solidFill>
              <a:prstDash val="solid"/>
              <a:miter/>
            </a:ln>
          </p:spPr>
          <p:txBody>
            <a:bodyPr/>
            <a:lstStyle/>
            <a:p>
              <a:endParaRPr lang="en-US"/>
            </a:p>
          </p:txBody>
        </p:sp>
        <p:sp>
          <p:nvSpPr>
            <p:cNvPr id="19" name="TextBox 19"/>
            <p:cNvSpPr txBox="1"/>
            <p:nvPr/>
          </p:nvSpPr>
          <p:spPr>
            <a:xfrm>
              <a:off x="0" y="-66675"/>
              <a:ext cx="1658790" cy="751217"/>
            </a:xfrm>
            <a:prstGeom prst="rect">
              <a:avLst/>
            </a:prstGeom>
          </p:spPr>
          <p:txBody>
            <a:bodyPr lIns="50800" tIns="50800" rIns="50800" bIns="50800" rtlCol="0" anchor="ctr"/>
            <a:lstStyle/>
            <a:p>
              <a:pPr algn="ctr">
                <a:lnSpc>
                  <a:spcPts val="3694"/>
                </a:lnSpc>
              </a:pPr>
              <a:r>
                <a:rPr lang="en-US" sz="2463" b="1">
                  <a:solidFill>
                    <a:srgbClr val="000000"/>
                  </a:solidFill>
                  <a:latin typeface="Open Sauce Light Bold"/>
                  <a:ea typeface="Open Sauce Light Bold"/>
                  <a:cs typeface="Open Sauce Light Bold"/>
                  <a:sym typeface="Open Sauce Light Bold"/>
                </a:rPr>
                <a:t>Bachelor degree</a:t>
              </a:r>
              <a:r>
                <a:rPr lang="en-US" sz="2463">
                  <a:solidFill>
                    <a:srgbClr val="000000"/>
                  </a:solidFill>
                  <a:latin typeface="Open Sauce Light"/>
                  <a:ea typeface="Open Sauce Light"/>
                  <a:cs typeface="Open Sauce Light"/>
                  <a:sym typeface="Open Sauce Light"/>
                </a:rPr>
                <a:t> in </a:t>
              </a:r>
              <a:r>
                <a:rPr lang="en-US" sz="2463" b="1">
                  <a:solidFill>
                    <a:srgbClr val="000000"/>
                  </a:solidFill>
                  <a:latin typeface="Open Sauce Light Bold"/>
                  <a:ea typeface="Open Sauce Light Bold"/>
                  <a:cs typeface="Open Sauce Light Bold"/>
                  <a:sym typeface="Open Sauce Light Bold"/>
                </a:rPr>
                <a:t>Physics</a:t>
              </a:r>
              <a:r>
                <a:rPr lang="en-US" sz="2463">
                  <a:solidFill>
                    <a:srgbClr val="000000"/>
                  </a:solidFill>
                  <a:latin typeface="Open Sauce Light"/>
                  <a:ea typeface="Open Sauce Light"/>
                  <a:cs typeface="Open Sauce Light"/>
                  <a:sym typeface="Open Sauce Light"/>
                </a:rPr>
                <a:t> at the </a:t>
              </a:r>
              <a:r>
                <a:rPr lang="en-US" sz="2463" b="1">
                  <a:solidFill>
                    <a:srgbClr val="000000"/>
                  </a:solidFill>
                  <a:latin typeface="Open Sauce Light Bold"/>
                  <a:ea typeface="Open Sauce Light Bold"/>
                  <a:cs typeface="Open Sauce Light Bold"/>
                  <a:sym typeface="Open Sauce Light Bold"/>
                </a:rPr>
                <a:t>Universite des Antilles</a:t>
              </a:r>
            </a:p>
          </p:txBody>
        </p:sp>
      </p:grpSp>
      <p:grpSp>
        <p:nvGrpSpPr>
          <p:cNvPr id="20" name="Group 20"/>
          <p:cNvGrpSpPr/>
          <p:nvPr/>
        </p:nvGrpSpPr>
        <p:grpSpPr>
          <a:xfrm rot="-10800000">
            <a:off x="2014158" y="6303509"/>
            <a:ext cx="3736443" cy="1971042"/>
            <a:chOff x="0" y="0"/>
            <a:chExt cx="1658790" cy="875042"/>
          </a:xfrm>
        </p:grpSpPr>
        <p:sp>
          <p:nvSpPr>
            <p:cNvPr id="21" name="Freeform 21"/>
            <p:cNvSpPr/>
            <p:nvPr/>
          </p:nvSpPr>
          <p:spPr>
            <a:xfrm>
              <a:off x="0" y="0"/>
              <a:ext cx="1658790" cy="875042"/>
            </a:xfrm>
            <a:custGeom>
              <a:avLst/>
              <a:gdLst/>
              <a:ahLst/>
              <a:cxnLst/>
              <a:rect l="l" t="t" r="r" b="b"/>
              <a:pathLst>
                <a:path w="1658790" h="875042">
                  <a:moveTo>
                    <a:pt x="1658790" y="0"/>
                  </a:moveTo>
                  <a:lnTo>
                    <a:pt x="0" y="0"/>
                  </a:lnTo>
                  <a:lnTo>
                    <a:pt x="0" y="687082"/>
                  </a:lnTo>
                  <a:lnTo>
                    <a:pt x="157480" y="687082"/>
                  </a:lnTo>
                  <a:lnTo>
                    <a:pt x="157480" y="875042"/>
                  </a:lnTo>
                  <a:lnTo>
                    <a:pt x="463550" y="687082"/>
                  </a:lnTo>
                  <a:lnTo>
                    <a:pt x="1658790" y="687082"/>
                  </a:lnTo>
                  <a:lnTo>
                    <a:pt x="1658790" y="0"/>
                  </a:lnTo>
                  <a:close/>
                </a:path>
              </a:pathLst>
            </a:custGeom>
            <a:solidFill>
              <a:srgbClr val="FFFFFF"/>
            </a:solidFill>
            <a:ln w="38100" cap="sq">
              <a:solidFill>
                <a:srgbClr val="000000"/>
              </a:solidFill>
              <a:prstDash val="solid"/>
              <a:miter/>
            </a:ln>
          </p:spPr>
          <p:txBody>
            <a:bodyPr/>
            <a:lstStyle/>
            <a:p>
              <a:endParaRPr lang="en-US"/>
            </a:p>
          </p:txBody>
        </p:sp>
        <p:sp>
          <p:nvSpPr>
            <p:cNvPr id="22" name="TextBox 22"/>
            <p:cNvSpPr txBox="1"/>
            <p:nvPr/>
          </p:nvSpPr>
          <p:spPr>
            <a:xfrm>
              <a:off x="0" y="-66675"/>
              <a:ext cx="1658790" cy="751217"/>
            </a:xfrm>
            <a:prstGeom prst="rect">
              <a:avLst/>
            </a:prstGeom>
          </p:spPr>
          <p:txBody>
            <a:bodyPr lIns="50800" tIns="50800" rIns="50800" bIns="50800" rtlCol="0" anchor="ctr"/>
            <a:lstStyle/>
            <a:p>
              <a:pPr algn="ctr">
                <a:lnSpc>
                  <a:spcPts val="3694"/>
                </a:lnSpc>
              </a:pPr>
              <a:endParaRPr/>
            </a:p>
          </p:txBody>
        </p:sp>
      </p:grpSp>
      <p:sp>
        <p:nvSpPr>
          <p:cNvPr id="23" name="TextBox 23"/>
          <p:cNvSpPr txBox="1"/>
          <p:nvPr/>
        </p:nvSpPr>
        <p:spPr>
          <a:xfrm>
            <a:off x="2014158" y="6758177"/>
            <a:ext cx="3736443" cy="1373124"/>
          </a:xfrm>
          <a:prstGeom prst="rect">
            <a:avLst/>
          </a:prstGeom>
        </p:spPr>
        <p:txBody>
          <a:bodyPr lIns="0" tIns="0" rIns="0" bIns="0" rtlCol="0" anchor="t">
            <a:spAutoFit/>
          </a:bodyPr>
          <a:lstStyle/>
          <a:p>
            <a:pPr algn="ctr">
              <a:lnSpc>
                <a:spcPts val="3690"/>
              </a:lnSpc>
              <a:spcBef>
                <a:spcPct val="0"/>
              </a:spcBef>
            </a:pPr>
            <a:r>
              <a:rPr lang="en-US" sz="2460" b="1">
                <a:solidFill>
                  <a:srgbClr val="000000"/>
                </a:solidFill>
                <a:latin typeface="Open Sauce Light Bold"/>
                <a:ea typeface="Open Sauce Light Bold"/>
                <a:cs typeface="Open Sauce Light Bold"/>
                <a:sym typeface="Open Sauce Light Bold"/>
              </a:rPr>
              <a:t>Master in Astrophysics </a:t>
            </a:r>
            <a:r>
              <a:rPr lang="en-US" sz="2460">
                <a:solidFill>
                  <a:srgbClr val="000000"/>
                </a:solidFill>
                <a:latin typeface="Open Sauce Light"/>
                <a:ea typeface="Open Sauce Light"/>
                <a:cs typeface="Open Sauce Light"/>
                <a:sym typeface="Open Sauce Light"/>
              </a:rPr>
              <a:t>at the</a:t>
            </a:r>
            <a:r>
              <a:rPr lang="en-US" sz="2460" b="1">
                <a:solidFill>
                  <a:srgbClr val="000000"/>
                </a:solidFill>
                <a:latin typeface="Open Sauce Light Bold"/>
                <a:ea typeface="Open Sauce Light Bold"/>
                <a:cs typeface="Open Sauce Light Bold"/>
                <a:sym typeface="Open Sauce Light Bold"/>
              </a:rPr>
              <a:t> Cote d’Azur University</a:t>
            </a:r>
          </a:p>
        </p:txBody>
      </p:sp>
      <p:sp>
        <p:nvSpPr>
          <p:cNvPr id="24" name="Freeform 24"/>
          <p:cNvSpPr/>
          <p:nvPr/>
        </p:nvSpPr>
        <p:spPr>
          <a:xfrm>
            <a:off x="1871914" y="8037059"/>
            <a:ext cx="4020932" cy="2010466"/>
          </a:xfrm>
          <a:custGeom>
            <a:avLst/>
            <a:gdLst/>
            <a:ahLst/>
            <a:cxnLst/>
            <a:rect l="l" t="t" r="r" b="b"/>
            <a:pathLst>
              <a:path w="4020932" h="2010466">
                <a:moveTo>
                  <a:pt x="0" y="0"/>
                </a:moveTo>
                <a:lnTo>
                  <a:pt x="4020932" y="0"/>
                </a:lnTo>
                <a:lnTo>
                  <a:pt x="4020932" y="2010466"/>
                </a:lnTo>
                <a:lnTo>
                  <a:pt x="0" y="2010466"/>
                </a:lnTo>
                <a:lnTo>
                  <a:pt x="0" y="0"/>
                </a:lnTo>
                <a:close/>
              </a:path>
            </a:pathLst>
          </a:custGeom>
          <a:blipFill>
            <a:blip r:embed="rId6"/>
            <a:stretch>
              <a:fillRect/>
            </a:stretch>
          </a:blipFill>
        </p:spPr>
        <p:txBody>
          <a:bodyPr/>
          <a:lstStyle/>
          <a:p>
            <a:endParaRPr lang="en-US"/>
          </a:p>
        </p:txBody>
      </p:sp>
      <p:sp>
        <p:nvSpPr>
          <p:cNvPr id="25" name="Freeform 25"/>
          <p:cNvSpPr/>
          <p:nvPr/>
        </p:nvSpPr>
        <p:spPr>
          <a:xfrm>
            <a:off x="2324087" y="740308"/>
            <a:ext cx="1921554" cy="1692602"/>
          </a:xfrm>
          <a:custGeom>
            <a:avLst/>
            <a:gdLst/>
            <a:ahLst/>
            <a:cxnLst/>
            <a:rect l="l" t="t" r="r" b="b"/>
            <a:pathLst>
              <a:path w="1921554" h="1692602">
                <a:moveTo>
                  <a:pt x="0" y="0"/>
                </a:moveTo>
                <a:lnTo>
                  <a:pt x="1921554" y="0"/>
                </a:lnTo>
                <a:lnTo>
                  <a:pt x="1921554" y="1692601"/>
                </a:lnTo>
                <a:lnTo>
                  <a:pt x="0" y="1692601"/>
                </a:lnTo>
                <a:lnTo>
                  <a:pt x="0" y="0"/>
                </a:lnTo>
                <a:close/>
              </a:path>
            </a:pathLst>
          </a:custGeom>
          <a:blipFill>
            <a:blip r:embed="rId7"/>
            <a:stretch>
              <a:fillRect t="-8139" b="-8139"/>
            </a:stretch>
          </a:blipFill>
        </p:spPr>
        <p:txBody>
          <a:bodyPr/>
          <a:lstStyle/>
          <a:p>
            <a:endParaRPr lang="en-US"/>
          </a:p>
        </p:txBody>
      </p:sp>
      <p:sp>
        <p:nvSpPr>
          <p:cNvPr id="26" name="TextBox 26"/>
          <p:cNvSpPr txBox="1"/>
          <p:nvPr/>
        </p:nvSpPr>
        <p:spPr>
          <a:xfrm>
            <a:off x="17655757" y="9641204"/>
            <a:ext cx="200819"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2</a:t>
            </a:r>
          </a:p>
        </p:txBody>
      </p:sp>
      <p:sp>
        <p:nvSpPr>
          <p:cNvPr id="27" name="TextBox 27"/>
          <p:cNvSpPr txBox="1"/>
          <p:nvPr/>
        </p:nvSpPr>
        <p:spPr>
          <a:xfrm>
            <a:off x="-289882" y="170457"/>
            <a:ext cx="9071045" cy="527494"/>
          </a:xfrm>
          <a:prstGeom prst="rect">
            <a:avLst/>
          </a:prstGeom>
        </p:spPr>
        <p:txBody>
          <a:bodyPr lIns="0" tIns="0" rIns="0" bIns="0" rtlCol="0" anchor="t">
            <a:spAutoFit/>
          </a:bodyPr>
          <a:lstStyle/>
          <a:p>
            <a:pPr marL="0" lvl="0" indent="0" algn="ctr">
              <a:lnSpc>
                <a:spcPts val="4051"/>
              </a:lnSpc>
            </a:pPr>
            <a:r>
              <a:rPr lang="en-US" sz="3649" b="1" u="sng">
                <a:solidFill>
                  <a:srgbClr val="EE220C"/>
                </a:solidFill>
                <a:latin typeface="Open Sans Bold"/>
                <a:ea typeface="Open Sans Bold"/>
                <a:cs typeface="Open Sans Bold"/>
                <a:sym typeface="Open Sans Bold"/>
              </a:rPr>
              <a:t> Previous background and studies</a:t>
            </a:r>
          </a:p>
        </p:txBody>
      </p:sp>
      <p:grpSp>
        <p:nvGrpSpPr>
          <p:cNvPr id="28" name="Group 28"/>
          <p:cNvGrpSpPr/>
          <p:nvPr/>
        </p:nvGrpSpPr>
        <p:grpSpPr>
          <a:xfrm>
            <a:off x="7980256" y="2565366"/>
            <a:ext cx="3736443" cy="1971042"/>
            <a:chOff x="0" y="0"/>
            <a:chExt cx="1658790" cy="875042"/>
          </a:xfrm>
        </p:grpSpPr>
        <p:sp>
          <p:nvSpPr>
            <p:cNvPr id="29" name="Freeform 29"/>
            <p:cNvSpPr/>
            <p:nvPr/>
          </p:nvSpPr>
          <p:spPr>
            <a:xfrm>
              <a:off x="0" y="0"/>
              <a:ext cx="1658790" cy="875042"/>
            </a:xfrm>
            <a:custGeom>
              <a:avLst/>
              <a:gdLst/>
              <a:ahLst/>
              <a:cxnLst/>
              <a:rect l="l" t="t" r="r" b="b"/>
              <a:pathLst>
                <a:path w="1658790" h="875042">
                  <a:moveTo>
                    <a:pt x="1658790" y="0"/>
                  </a:moveTo>
                  <a:lnTo>
                    <a:pt x="0" y="0"/>
                  </a:lnTo>
                  <a:lnTo>
                    <a:pt x="0" y="687082"/>
                  </a:lnTo>
                  <a:lnTo>
                    <a:pt x="157480" y="687082"/>
                  </a:lnTo>
                  <a:lnTo>
                    <a:pt x="157480" y="875042"/>
                  </a:lnTo>
                  <a:lnTo>
                    <a:pt x="463550" y="687082"/>
                  </a:lnTo>
                  <a:lnTo>
                    <a:pt x="1658790" y="687082"/>
                  </a:lnTo>
                  <a:lnTo>
                    <a:pt x="1658790" y="0"/>
                  </a:lnTo>
                  <a:close/>
                </a:path>
              </a:pathLst>
            </a:custGeom>
            <a:solidFill>
              <a:srgbClr val="FFFFFF"/>
            </a:solidFill>
            <a:ln w="38100" cap="sq">
              <a:solidFill>
                <a:srgbClr val="000000"/>
              </a:solidFill>
              <a:prstDash val="solid"/>
              <a:miter/>
            </a:ln>
          </p:spPr>
          <p:txBody>
            <a:bodyPr/>
            <a:lstStyle/>
            <a:p>
              <a:endParaRPr lang="en-US"/>
            </a:p>
          </p:txBody>
        </p:sp>
        <p:sp>
          <p:nvSpPr>
            <p:cNvPr id="30" name="TextBox 30"/>
            <p:cNvSpPr txBox="1"/>
            <p:nvPr/>
          </p:nvSpPr>
          <p:spPr>
            <a:xfrm>
              <a:off x="0" y="-66675"/>
              <a:ext cx="1658790" cy="751217"/>
            </a:xfrm>
            <a:prstGeom prst="rect">
              <a:avLst/>
            </a:prstGeom>
          </p:spPr>
          <p:txBody>
            <a:bodyPr lIns="50800" tIns="50800" rIns="50800" bIns="50800" rtlCol="0" anchor="ctr"/>
            <a:lstStyle/>
            <a:p>
              <a:pPr algn="ctr">
                <a:lnSpc>
                  <a:spcPts val="3694"/>
                </a:lnSpc>
              </a:pPr>
              <a:r>
                <a:rPr lang="en-US" sz="2463" b="1">
                  <a:solidFill>
                    <a:srgbClr val="000000"/>
                  </a:solidFill>
                  <a:latin typeface="Open Sauce Light Bold"/>
                  <a:ea typeface="Open Sauce Light Bold"/>
                  <a:cs typeface="Open Sauce Light Bold"/>
                  <a:sym typeface="Open Sauce Light Bold"/>
                </a:rPr>
                <a:t>Internship abroad </a:t>
              </a:r>
              <a:r>
                <a:rPr lang="en-US" sz="2463">
                  <a:solidFill>
                    <a:srgbClr val="000000"/>
                  </a:solidFill>
                  <a:latin typeface="Open Sauce Light"/>
                  <a:ea typeface="Open Sauce Light"/>
                  <a:cs typeface="Open Sauce Light"/>
                  <a:sym typeface="Open Sauce Light"/>
                </a:rPr>
                <a:t>on</a:t>
              </a:r>
              <a:r>
                <a:rPr lang="en-US" sz="2463" b="1">
                  <a:solidFill>
                    <a:srgbClr val="000000"/>
                  </a:solidFill>
                  <a:latin typeface="Open Sauce Light Bold"/>
                  <a:ea typeface="Open Sauce Light Bold"/>
                  <a:cs typeface="Open Sauce Light Bold"/>
                  <a:sym typeface="Open Sauce Light Bold"/>
                </a:rPr>
                <a:t> Radio Transients </a:t>
              </a:r>
              <a:r>
                <a:rPr lang="en-US" sz="2463">
                  <a:solidFill>
                    <a:srgbClr val="000000"/>
                  </a:solidFill>
                  <a:latin typeface="Open Sauce Light"/>
                  <a:ea typeface="Open Sauce Light"/>
                  <a:cs typeface="Open Sauce Light"/>
                  <a:sym typeface="Open Sauce Light"/>
                </a:rPr>
                <a:t>at</a:t>
              </a:r>
              <a:r>
                <a:rPr lang="en-US" sz="2463" b="1">
                  <a:solidFill>
                    <a:srgbClr val="000000"/>
                  </a:solidFill>
                  <a:latin typeface="Open Sauce Light Bold"/>
                  <a:ea typeface="Open Sauce Light Bold"/>
                  <a:cs typeface="Open Sauce Light Bold"/>
                  <a:sym typeface="Open Sauce Light Bold"/>
                </a:rPr>
                <a:t> API </a:t>
              </a:r>
              <a:r>
                <a:rPr lang="en-US" sz="2463">
                  <a:solidFill>
                    <a:srgbClr val="000000"/>
                  </a:solidFill>
                  <a:latin typeface="Open Sauce Light"/>
                  <a:ea typeface="Open Sauce Light"/>
                  <a:cs typeface="Open Sauce Light"/>
                  <a:sym typeface="Open Sauce Light"/>
                </a:rPr>
                <a:t>in</a:t>
              </a:r>
              <a:r>
                <a:rPr lang="en-US" sz="2463" b="1">
                  <a:solidFill>
                    <a:srgbClr val="000000"/>
                  </a:solidFill>
                  <a:latin typeface="Open Sauce Light Bold"/>
                  <a:ea typeface="Open Sauce Light Bold"/>
                  <a:cs typeface="Open Sauce Light Bold"/>
                  <a:sym typeface="Open Sauce Light Bold"/>
                </a:rPr>
                <a:t> Amsterdam</a:t>
              </a:r>
            </a:p>
          </p:txBody>
        </p:sp>
      </p:grpSp>
      <p:sp>
        <p:nvSpPr>
          <p:cNvPr id="31" name="Freeform 31"/>
          <p:cNvSpPr/>
          <p:nvPr/>
        </p:nvSpPr>
        <p:spPr>
          <a:xfrm>
            <a:off x="9031072" y="792308"/>
            <a:ext cx="2137596" cy="1734958"/>
          </a:xfrm>
          <a:custGeom>
            <a:avLst/>
            <a:gdLst/>
            <a:ahLst/>
            <a:cxnLst/>
            <a:rect l="l" t="t" r="r" b="b"/>
            <a:pathLst>
              <a:path w="2137596" h="1734958">
                <a:moveTo>
                  <a:pt x="0" y="0"/>
                </a:moveTo>
                <a:lnTo>
                  <a:pt x="2137596" y="0"/>
                </a:lnTo>
                <a:lnTo>
                  <a:pt x="2137596" y="1734958"/>
                </a:lnTo>
                <a:lnTo>
                  <a:pt x="0" y="1734958"/>
                </a:lnTo>
                <a:lnTo>
                  <a:pt x="0" y="0"/>
                </a:lnTo>
                <a:close/>
              </a:path>
            </a:pathLst>
          </a:custGeom>
          <a:blipFill>
            <a:blip r:embed="rId8"/>
            <a:stretch>
              <a:fillRect t="-4954"/>
            </a:stretch>
          </a:blipFill>
        </p:spPr>
        <p:txBody>
          <a:bodyPr/>
          <a:lstStyle/>
          <a:p>
            <a:endParaRPr lang="en-US"/>
          </a:p>
        </p:txBody>
      </p:sp>
      <p:grpSp>
        <p:nvGrpSpPr>
          <p:cNvPr id="32" name="Group 32"/>
          <p:cNvGrpSpPr/>
          <p:nvPr/>
        </p:nvGrpSpPr>
        <p:grpSpPr>
          <a:xfrm rot="-10800000">
            <a:off x="9029883" y="6359766"/>
            <a:ext cx="3899729" cy="1971042"/>
            <a:chOff x="0" y="0"/>
            <a:chExt cx="1731281" cy="875042"/>
          </a:xfrm>
        </p:grpSpPr>
        <p:sp>
          <p:nvSpPr>
            <p:cNvPr id="33" name="Freeform 33"/>
            <p:cNvSpPr/>
            <p:nvPr/>
          </p:nvSpPr>
          <p:spPr>
            <a:xfrm>
              <a:off x="0" y="0"/>
              <a:ext cx="1731281" cy="875042"/>
            </a:xfrm>
            <a:custGeom>
              <a:avLst/>
              <a:gdLst/>
              <a:ahLst/>
              <a:cxnLst/>
              <a:rect l="l" t="t" r="r" b="b"/>
              <a:pathLst>
                <a:path w="1731281" h="875042">
                  <a:moveTo>
                    <a:pt x="1731281" y="0"/>
                  </a:moveTo>
                  <a:lnTo>
                    <a:pt x="0" y="0"/>
                  </a:lnTo>
                  <a:lnTo>
                    <a:pt x="0" y="687082"/>
                  </a:lnTo>
                  <a:lnTo>
                    <a:pt x="157480" y="687082"/>
                  </a:lnTo>
                  <a:lnTo>
                    <a:pt x="157480" y="875042"/>
                  </a:lnTo>
                  <a:lnTo>
                    <a:pt x="463550" y="687082"/>
                  </a:lnTo>
                  <a:lnTo>
                    <a:pt x="1731281" y="687082"/>
                  </a:lnTo>
                  <a:lnTo>
                    <a:pt x="1731281" y="0"/>
                  </a:lnTo>
                  <a:close/>
                </a:path>
              </a:pathLst>
            </a:custGeom>
            <a:solidFill>
              <a:srgbClr val="FFFFFF"/>
            </a:solidFill>
            <a:ln w="38100" cap="sq">
              <a:solidFill>
                <a:srgbClr val="000000"/>
              </a:solidFill>
              <a:prstDash val="solid"/>
              <a:miter/>
            </a:ln>
          </p:spPr>
          <p:txBody>
            <a:bodyPr/>
            <a:lstStyle/>
            <a:p>
              <a:endParaRPr lang="en-US"/>
            </a:p>
          </p:txBody>
        </p:sp>
        <p:sp>
          <p:nvSpPr>
            <p:cNvPr id="34" name="TextBox 34"/>
            <p:cNvSpPr txBox="1"/>
            <p:nvPr/>
          </p:nvSpPr>
          <p:spPr>
            <a:xfrm>
              <a:off x="0" y="-66675"/>
              <a:ext cx="1731281" cy="751217"/>
            </a:xfrm>
            <a:prstGeom prst="rect">
              <a:avLst/>
            </a:prstGeom>
          </p:spPr>
          <p:txBody>
            <a:bodyPr lIns="50800" tIns="50800" rIns="50800" bIns="50800" rtlCol="0" anchor="ctr"/>
            <a:lstStyle/>
            <a:p>
              <a:pPr algn="ctr">
                <a:lnSpc>
                  <a:spcPts val="3694"/>
                </a:lnSpc>
              </a:pPr>
              <a:endParaRPr/>
            </a:p>
          </p:txBody>
        </p:sp>
      </p:grpSp>
      <p:sp>
        <p:nvSpPr>
          <p:cNvPr id="35" name="TextBox 35"/>
          <p:cNvSpPr txBox="1"/>
          <p:nvPr/>
        </p:nvSpPr>
        <p:spPr>
          <a:xfrm>
            <a:off x="9111526" y="6901427"/>
            <a:ext cx="3736443" cy="1373124"/>
          </a:xfrm>
          <a:prstGeom prst="rect">
            <a:avLst/>
          </a:prstGeom>
        </p:spPr>
        <p:txBody>
          <a:bodyPr lIns="0" tIns="0" rIns="0" bIns="0" rtlCol="0" anchor="t">
            <a:spAutoFit/>
          </a:bodyPr>
          <a:lstStyle/>
          <a:p>
            <a:pPr algn="ctr">
              <a:lnSpc>
                <a:spcPts val="3690"/>
              </a:lnSpc>
              <a:spcBef>
                <a:spcPct val="0"/>
              </a:spcBef>
            </a:pPr>
            <a:r>
              <a:rPr lang="en-US" sz="2460" b="1">
                <a:solidFill>
                  <a:srgbClr val="000000"/>
                </a:solidFill>
                <a:latin typeface="Open Sauce Light Bold"/>
                <a:ea typeface="Open Sauce Light Bold"/>
                <a:cs typeface="Open Sauce Light Bold"/>
                <a:sym typeface="Open Sauce Light Bold"/>
              </a:rPr>
              <a:t>Master thesis</a:t>
            </a:r>
            <a:r>
              <a:rPr lang="en-US" sz="2460">
                <a:solidFill>
                  <a:srgbClr val="000000"/>
                </a:solidFill>
                <a:latin typeface="Open Sauce Light"/>
                <a:ea typeface="Open Sauce Light"/>
                <a:cs typeface="Open Sauce Light"/>
                <a:sym typeface="Open Sauce Light"/>
              </a:rPr>
              <a:t> on </a:t>
            </a:r>
            <a:r>
              <a:rPr lang="en-US" sz="2460" b="1">
                <a:solidFill>
                  <a:srgbClr val="000000"/>
                </a:solidFill>
                <a:latin typeface="Open Sauce Light Bold"/>
                <a:ea typeface="Open Sauce Light Bold"/>
                <a:cs typeface="Open Sauce Light Bold"/>
                <a:sym typeface="Open Sauce Light Bold"/>
              </a:rPr>
              <a:t>Be star</a:t>
            </a:r>
            <a:r>
              <a:rPr lang="en-US" sz="2460">
                <a:solidFill>
                  <a:srgbClr val="000000"/>
                </a:solidFill>
                <a:latin typeface="Open Sauce Light"/>
                <a:ea typeface="Open Sauce Light"/>
                <a:cs typeface="Open Sauce Light"/>
                <a:sym typeface="Open Sauce Light"/>
              </a:rPr>
              <a:t>s at the </a:t>
            </a:r>
            <a:r>
              <a:rPr lang="en-US" sz="2460" b="1">
                <a:solidFill>
                  <a:srgbClr val="000000"/>
                </a:solidFill>
                <a:latin typeface="Open Sauce Light Bold"/>
                <a:ea typeface="Open Sauce Light Bold"/>
                <a:cs typeface="Open Sauce Light Bold"/>
                <a:sym typeface="Open Sauce Light Bold"/>
              </a:rPr>
              <a:t>Observatoire de Paris </a:t>
            </a:r>
          </a:p>
        </p:txBody>
      </p:sp>
      <p:sp>
        <p:nvSpPr>
          <p:cNvPr id="36" name="Freeform 36"/>
          <p:cNvSpPr/>
          <p:nvPr/>
        </p:nvSpPr>
        <p:spPr>
          <a:xfrm>
            <a:off x="9300129" y="8570077"/>
            <a:ext cx="3359237" cy="652991"/>
          </a:xfrm>
          <a:custGeom>
            <a:avLst/>
            <a:gdLst/>
            <a:ahLst/>
            <a:cxnLst/>
            <a:rect l="l" t="t" r="r" b="b"/>
            <a:pathLst>
              <a:path w="3359237" h="652991">
                <a:moveTo>
                  <a:pt x="0" y="0"/>
                </a:moveTo>
                <a:lnTo>
                  <a:pt x="3359237" y="0"/>
                </a:lnTo>
                <a:lnTo>
                  <a:pt x="3359237" y="652991"/>
                </a:lnTo>
                <a:lnTo>
                  <a:pt x="0" y="652991"/>
                </a:lnTo>
                <a:lnTo>
                  <a:pt x="0" y="0"/>
                </a:lnTo>
                <a:close/>
              </a:path>
            </a:pathLst>
          </a:custGeom>
          <a:blipFill>
            <a:blip r:embed="rId9"/>
            <a:stretch>
              <a:fillRect l="-55789" r="-59200"/>
            </a:stretch>
          </a:blipFill>
          <a:ln cap="sq">
            <a:noFill/>
            <a:prstDash val="solid"/>
            <a:miter/>
          </a:ln>
        </p:spPr>
        <p:txBody>
          <a:bodyPr/>
          <a:lstStyle/>
          <a:p>
            <a:endParaRPr lang="en-US"/>
          </a:p>
        </p:txBody>
      </p:sp>
      <p:grpSp>
        <p:nvGrpSpPr>
          <p:cNvPr id="37" name="Group 37"/>
          <p:cNvGrpSpPr/>
          <p:nvPr/>
        </p:nvGrpSpPr>
        <p:grpSpPr>
          <a:xfrm>
            <a:off x="14399610" y="4442052"/>
            <a:ext cx="2662621" cy="1823357"/>
            <a:chOff x="0" y="0"/>
            <a:chExt cx="1212250" cy="830146"/>
          </a:xfrm>
        </p:grpSpPr>
        <p:sp>
          <p:nvSpPr>
            <p:cNvPr id="38" name="Freeform 38"/>
            <p:cNvSpPr/>
            <p:nvPr/>
          </p:nvSpPr>
          <p:spPr>
            <a:xfrm>
              <a:off x="0" y="0"/>
              <a:ext cx="1212250" cy="830146"/>
            </a:xfrm>
            <a:custGeom>
              <a:avLst/>
              <a:gdLst/>
              <a:ahLst/>
              <a:cxnLst/>
              <a:rect l="l" t="t" r="r" b="b"/>
              <a:pathLst>
                <a:path w="1212250" h="830146">
                  <a:moveTo>
                    <a:pt x="606125" y="0"/>
                  </a:moveTo>
                  <a:cubicBezTo>
                    <a:pt x="271371" y="0"/>
                    <a:pt x="0" y="185835"/>
                    <a:pt x="0" y="415073"/>
                  </a:cubicBezTo>
                  <a:cubicBezTo>
                    <a:pt x="0" y="644312"/>
                    <a:pt x="271371" y="830146"/>
                    <a:pt x="606125" y="830146"/>
                  </a:cubicBezTo>
                  <a:cubicBezTo>
                    <a:pt x="940879" y="830146"/>
                    <a:pt x="1212250" y="644312"/>
                    <a:pt x="1212250" y="415073"/>
                  </a:cubicBezTo>
                  <a:cubicBezTo>
                    <a:pt x="1212250" y="185835"/>
                    <a:pt x="940879" y="0"/>
                    <a:pt x="606125" y="0"/>
                  </a:cubicBezTo>
                  <a:close/>
                </a:path>
              </a:pathLst>
            </a:custGeom>
            <a:solidFill>
              <a:srgbClr val="1AB5DB"/>
            </a:solidFill>
            <a:ln w="38100" cap="sq">
              <a:solidFill>
                <a:srgbClr val="000000"/>
              </a:solidFill>
              <a:prstDash val="solid"/>
              <a:miter/>
            </a:ln>
          </p:spPr>
          <p:txBody>
            <a:bodyPr/>
            <a:lstStyle/>
            <a:p>
              <a:endParaRPr lang="en-US"/>
            </a:p>
          </p:txBody>
        </p:sp>
        <p:sp>
          <p:nvSpPr>
            <p:cNvPr id="39" name="TextBox 39"/>
            <p:cNvSpPr txBox="1"/>
            <p:nvPr/>
          </p:nvSpPr>
          <p:spPr>
            <a:xfrm>
              <a:off x="113648" y="11151"/>
              <a:ext cx="984953" cy="741169"/>
            </a:xfrm>
            <a:prstGeom prst="rect">
              <a:avLst/>
            </a:prstGeom>
          </p:spPr>
          <p:txBody>
            <a:bodyPr lIns="50800" tIns="50800" rIns="50800" bIns="50800" rtlCol="0" anchor="ctr"/>
            <a:lstStyle/>
            <a:p>
              <a:pPr algn="ctr">
                <a:lnSpc>
                  <a:spcPts val="3694"/>
                </a:lnSpc>
              </a:pPr>
              <a:r>
                <a:rPr lang="en-US" sz="2463" b="1">
                  <a:solidFill>
                    <a:srgbClr val="000000"/>
                  </a:solidFill>
                  <a:latin typeface="Open Sauce Light Bold"/>
                  <a:ea typeface="Open Sauce Light Bold"/>
                  <a:cs typeface="Open Sauce Light Bold"/>
                  <a:sym typeface="Open Sauce Light Bold"/>
                </a:rPr>
                <a:t>10/2024-Now</a:t>
              </a:r>
            </a:p>
          </p:txBody>
        </p:sp>
      </p:grpSp>
      <p:grpSp>
        <p:nvGrpSpPr>
          <p:cNvPr id="40" name="Group 40"/>
          <p:cNvGrpSpPr/>
          <p:nvPr/>
        </p:nvGrpSpPr>
        <p:grpSpPr>
          <a:xfrm>
            <a:off x="14826568" y="2611211"/>
            <a:ext cx="3461432" cy="1971042"/>
            <a:chOff x="0" y="0"/>
            <a:chExt cx="1536699" cy="875042"/>
          </a:xfrm>
        </p:grpSpPr>
        <p:sp>
          <p:nvSpPr>
            <p:cNvPr id="41" name="Freeform 41"/>
            <p:cNvSpPr/>
            <p:nvPr/>
          </p:nvSpPr>
          <p:spPr>
            <a:xfrm>
              <a:off x="0" y="0"/>
              <a:ext cx="1536699" cy="875042"/>
            </a:xfrm>
            <a:custGeom>
              <a:avLst/>
              <a:gdLst/>
              <a:ahLst/>
              <a:cxnLst/>
              <a:rect l="l" t="t" r="r" b="b"/>
              <a:pathLst>
                <a:path w="1536699" h="875042">
                  <a:moveTo>
                    <a:pt x="1536699" y="0"/>
                  </a:moveTo>
                  <a:lnTo>
                    <a:pt x="0" y="0"/>
                  </a:lnTo>
                  <a:lnTo>
                    <a:pt x="0" y="687082"/>
                  </a:lnTo>
                  <a:lnTo>
                    <a:pt x="157480" y="687082"/>
                  </a:lnTo>
                  <a:lnTo>
                    <a:pt x="157480" y="875042"/>
                  </a:lnTo>
                  <a:lnTo>
                    <a:pt x="463550" y="687082"/>
                  </a:lnTo>
                  <a:lnTo>
                    <a:pt x="1536699" y="687082"/>
                  </a:lnTo>
                  <a:lnTo>
                    <a:pt x="1536699" y="0"/>
                  </a:lnTo>
                  <a:close/>
                </a:path>
              </a:pathLst>
            </a:custGeom>
            <a:solidFill>
              <a:srgbClr val="FFFFFF"/>
            </a:solidFill>
            <a:ln w="38100" cap="sq">
              <a:solidFill>
                <a:srgbClr val="000000"/>
              </a:solidFill>
              <a:prstDash val="solid"/>
              <a:miter/>
            </a:ln>
          </p:spPr>
          <p:txBody>
            <a:bodyPr/>
            <a:lstStyle/>
            <a:p>
              <a:endParaRPr lang="en-US"/>
            </a:p>
          </p:txBody>
        </p:sp>
        <p:sp>
          <p:nvSpPr>
            <p:cNvPr id="42" name="TextBox 42"/>
            <p:cNvSpPr txBox="1"/>
            <p:nvPr/>
          </p:nvSpPr>
          <p:spPr>
            <a:xfrm>
              <a:off x="0" y="-66675"/>
              <a:ext cx="1536699" cy="751217"/>
            </a:xfrm>
            <a:prstGeom prst="rect">
              <a:avLst/>
            </a:prstGeom>
          </p:spPr>
          <p:txBody>
            <a:bodyPr lIns="50800" tIns="50800" rIns="50800" bIns="50800" rtlCol="0" anchor="ctr"/>
            <a:lstStyle/>
            <a:p>
              <a:pPr algn="ctr">
                <a:lnSpc>
                  <a:spcPts val="3694"/>
                </a:lnSpc>
              </a:pPr>
              <a:r>
                <a:rPr lang="en-US" sz="2463" b="1">
                  <a:solidFill>
                    <a:srgbClr val="000000"/>
                  </a:solidFill>
                  <a:latin typeface="Open Sauce Light Bold"/>
                  <a:ea typeface="Open Sauce Light Bold"/>
                  <a:cs typeface="Open Sauce Light Bold"/>
                  <a:sym typeface="Open Sauce Light Bold"/>
                </a:rPr>
                <a:t>PhD on  </a:t>
              </a:r>
            </a:p>
            <a:p>
              <a:pPr algn="ctr">
                <a:lnSpc>
                  <a:spcPts val="3694"/>
                </a:lnSpc>
              </a:pPr>
              <a:r>
                <a:rPr lang="en-US" sz="2463" b="1">
                  <a:solidFill>
                    <a:srgbClr val="000000"/>
                  </a:solidFill>
                  <a:latin typeface="Open Sauce Light Bold"/>
                  <a:ea typeface="Open Sauce Light Bold"/>
                  <a:cs typeface="Open Sauce Light Bold"/>
                  <a:sym typeface="Open Sauce Light Bold"/>
                </a:rPr>
                <a:t>Fast Radio Burst  </a:t>
              </a:r>
              <a:r>
                <a:rPr lang="en-US" sz="2463">
                  <a:solidFill>
                    <a:srgbClr val="000000"/>
                  </a:solidFill>
                  <a:latin typeface="Open Sauce Light"/>
                  <a:ea typeface="Open Sauce Light"/>
                  <a:cs typeface="Open Sauce Light"/>
                  <a:sym typeface="Open Sauce Light"/>
                </a:rPr>
                <a:t>in</a:t>
              </a:r>
              <a:r>
                <a:rPr lang="en-US" sz="2463" b="1">
                  <a:solidFill>
                    <a:srgbClr val="000000"/>
                  </a:solidFill>
                  <a:latin typeface="Open Sauce Light Bold"/>
                  <a:ea typeface="Open Sauce Light Bold"/>
                  <a:cs typeface="Open Sauce Light Bold"/>
                  <a:sym typeface="Open Sauce Light Bold"/>
                </a:rPr>
                <a:t> Amsterdam</a:t>
              </a:r>
            </a:p>
          </p:txBody>
        </p:sp>
      </p:grpSp>
      <p:sp>
        <p:nvSpPr>
          <p:cNvPr id="43" name="Freeform 43"/>
          <p:cNvSpPr/>
          <p:nvPr/>
        </p:nvSpPr>
        <p:spPr>
          <a:xfrm>
            <a:off x="15424134" y="830408"/>
            <a:ext cx="2137596" cy="1734958"/>
          </a:xfrm>
          <a:custGeom>
            <a:avLst/>
            <a:gdLst/>
            <a:ahLst/>
            <a:cxnLst/>
            <a:rect l="l" t="t" r="r" b="b"/>
            <a:pathLst>
              <a:path w="2137596" h="1734958">
                <a:moveTo>
                  <a:pt x="0" y="0"/>
                </a:moveTo>
                <a:lnTo>
                  <a:pt x="2137596" y="0"/>
                </a:lnTo>
                <a:lnTo>
                  <a:pt x="2137596" y="1734958"/>
                </a:lnTo>
                <a:lnTo>
                  <a:pt x="0" y="1734958"/>
                </a:lnTo>
                <a:lnTo>
                  <a:pt x="0" y="0"/>
                </a:lnTo>
                <a:close/>
              </a:path>
            </a:pathLst>
          </a:custGeom>
          <a:blipFill>
            <a:blip r:embed="rId8"/>
            <a:stretch>
              <a:fillRect t="-4954"/>
            </a:stretch>
          </a:blipFill>
        </p:spPr>
        <p:txBody>
          <a:bodyPr/>
          <a:lstStyle/>
          <a:p>
            <a:endParaRPr lang="en-US"/>
          </a:p>
        </p:txBody>
      </p:sp>
      <p:sp>
        <p:nvSpPr>
          <p:cNvPr id="48" name="Slide Number Placeholder 47">
            <a:extLst>
              <a:ext uri="{FF2B5EF4-FFF2-40B4-BE49-F238E27FC236}">
                <a16:creationId xmlns:a16="http://schemas.microsoft.com/office/drawing/2014/main" id="{50A3371C-648D-D607-A19E-55F442573F49}"/>
              </a:ext>
            </a:extLst>
          </p:cNvPr>
          <p:cNvSpPr>
            <a:spLocks noGrp="1"/>
          </p:cNvSpPr>
          <p:nvPr>
            <p:ph type="sldNum" sz="quarter" idx="12"/>
          </p:nvPr>
        </p:nvSpPr>
        <p:spPr/>
        <p:txBody>
          <a:bodyPr/>
          <a:lstStyle/>
          <a:p>
            <a:fld id="{B6F15528-21DE-4FAA-801E-634DDDAF4B2B}" type="slidenum">
              <a:rPr lang="en-US" smtClean="0"/>
              <a:p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605189" y="1305314"/>
            <a:ext cx="14472521" cy="8157124"/>
          </a:xfrm>
          <a:custGeom>
            <a:avLst/>
            <a:gdLst/>
            <a:ahLst/>
            <a:cxnLst/>
            <a:rect l="l" t="t" r="r" b="b"/>
            <a:pathLst>
              <a:path w="14472521" h="8157124">
                <a:moveTo>
                  <a:pt x="0" y="0"/>
                </a:moveTo>
                <a:lnTo>
                  <a:pt x="14472521" y="0"/>
                </a:lnTo>
                <a:lnTo>
                  <a:pt x="14472521" y="8157124"/>
                </a:lnTo>
                <a:lnTo>
                  <a:pt x="0" y="8157124"/>
                </a:lnTo>
                <a:lnTo>
                  <a:pt x="0" y="0"/>
                </a:lnTo>
                <a:close/>
              </a:path>
            </a:pathLst>
          </a:custGeom>
          <a:blipFill>
            <a:blip r:embed="rId6"/>
            <a:stretch>
              <a:fillRect l="-3181"/>
            </a:stretch>
          </a:blipFill>
        </p:spPr>
        <p:txBody>
          <a:bodyPr/>
          <a:lstStyle/>
          <a:p>
            <a:endParaRPr lang="en-US"/>
          </a:p>
        </p:txBody>
      </p:sp>
      <p:grpSp>
        <p:nvGrpSpPr>
          <p:cNvPr id="5" name="Group 5"/>
          <p:cNvGrpSpPr/>
          <p:nvPr/>
        </p:nvGrpSpPr>
        <p:grpSpPr>
          <a:xfrm>
            <a:off x="3072036" y="1305314"/>
            <a:ext cx="838629" cy="5723164"/>
            <a:chOff x="0" y="0"/>
            <a:chExt cx="220873" cy="1507335"/>
          </a:xfrm>
        </p:grpSpPr>
        <p:sp>
          <p:nvSpPr>
            <p:cNvPr id="6" name="Freeform 6"/>
            <p:cNvSpPr/>
            <p:nvPr/>
          </p:nvSpPr>
          <p:spPr>
            <a:xfrm>
              <a:off x="0" y="0"/>
              <a:ext cx="220873" cy="1507335"/>
            </a:xfrm>
            <a:custGeom>
              <a:avLst/>
              <a:gdLst/>
              <a:ahLst/>
              <a:cxnLst/>
              <a:rect l="l" t="t" r="r" b="b"/>
              <a:pathLst>
                <a:path w="220873" h="1507335">
                  <a:moveTo>
                    <a:pt x="0" y="0"/>
                  </a:moveTo>
                  <a:lnTo>
                    <a:pt x="220873" y="0"/>
                  </a:lnTo>
                  <a:lnTo>
                    <a:pt x="220873" y="1507335"/>
                  </a:lnTo>
                  <a:lnTo>
                    <a:pt x="0" y="1507335"/>
                  </a:lnTo>
                  <a:close/>
                </a:path>
              </a:pathLst>
            </a:custGeom>
            <a:solidFill>
              <a:srgbClr val="FFFFFF"/>
            </a:solidFill>
          </p:spPr>
          <p:txBody>
            <a:bodyPr/>
            <a:lstStyle/>
            <a:p>
              <a:endParaRPr lang="en-US"/>
            </a:p>
          </p:txBody>
        </p:sp>
        <p:sp>
          <p:nvSpPr>
            <p:cNvPr id="7" name="TextBox 7"/>
            <p:cNvSpPr txBox="1"/>
            <p:nvPr/>
          </p:nvSpPr>
          <p:spPr>
            <a:xfrm>
              <a:off x="0" y="-66675"/>
              <a:ext cx="220873" cy="1574010"/>
            </a:xfrm>
            <a:prstGeom prst="rect">
              <a:avLst/>
            </a:prstGeom>
          </p:spPr>
          <p:txBody>
            <a:bodyPr lIns="50800" tIns="50800" rIns="50800" bIns="50800" rtlCol="0" anchor="ctr"/>
            <a:lstStyle/>
            <a:p>
              <a:pPr algn="ctr">
                <a:lnSpc>
                  <a:spcPts val="3694"/>
                </a:lnSpc>
              </a:pPr>
              <a:endParaRPr/>
            </a:p>
          </p:txBody>
        </p:sp>
      </p:grpSp>
      <p:sp>
        <p:nvSpPr>
          <p:cNvPr id="8" name="TextBox 8"/>
          <p:cNvSpPr txBox="1"/>
          <p:nvPr/>
        </p:nvSpPr>
        <p:spPr>
          <a:xfrm>
            <a:off x="17854368" y="9523852"/>
            <a:ext cx="404495"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20</a:t>
            </a:r>
          </a:p>
        </p:txBody>
      </p:sp>
      <p:sp>
        <p:nvSpPr>
          <p:cNvPr id="9" name="TextBox 9"/>
          <p:cNvSpPr txBox="1"/>
          <p:nvPr/>
        </p:nvSpPr>
        <p:spPr>
          <a:xfrm>
            <a:off x="-169143" y="86558"/>
            <a:ext cx="12550614" cy="568382"/>
          </a:xfrm>
          <a:prstGeom prst="rect">
            <a:avLst/>
          </a:prstGeom>
        </p:spPr>
        <p:txBody>
          <a:bodyPr lIns="0" tIns="0" rIns="0" bIns="0" rtlCol="0" anchor="t">
            <a:spAutoFit/>
          </a:bodyPr>
          <a:lstStyle/>
          <a:p>
            <a:pPr marL="0" lvl="0" indent="0" algn="ctr">
              <a:lnSpc>
                <a:spcPts val="4354"/>
              </a:lnSpc>
            </a:pPr>
            <a:r>
              <a:rPr lang="en-US" sz="3922" b="1" u="sng">
                <a:solidFill>
                  <a:srgbClr val="E11B1B"/>
                </a:solidFill>
                <a:latin typeface="Open Sans Bold"/>
                <a:ea typeface="Open Sans Bold"/>
                <a:cs typeface="Open Sans Bold"/>
                <a:sym typeface="Open Sans Bold"/>
              </a:rPr>
              <a:t>Transients candidates for 8-s snapshot images</a:t>
            </a:r>
          </a:p>
        </p:txBody>
      </p:sp>
      <p:grpSp>
        <p:nvGrpSpPr>
          <p:cNvPr id="10" name="Group 10"/>
          <p:cNvGrpSpPr/>
          <p:nvPr/>
        </p:nvGrpSpPr>
        <p:grpSpPr>
          <a:xfrm rot="-5400000">
            <a:off x="9638349" y="974877"/>
            <a:ext cx="349674" cy="11805042"/>
            <a:chOff x="0" y="0"/>
            <a:chExt cx="92095" cy="3109147"/>
          </a:xfrm>
        </p:grpSpPr>
        <p:sp>
          <p:nvSpPr>
            <p:cNvPr id="11" name="Freeform 11"/>
            <p:cNvSpPr/>
            <p:nvPr/>
          </p:nvSpPr>
          <p:spPr>
            <a:xfrm>
              <a:off x="0" y="0"/>
              <a:ext cx="92095" cy="3109147"/>
            </a:xfrm>
            <a:custGeom>
              <a:avLst/>
              <a:gdLst/>
              <a:ahLst/>
              <a:cxnLst/>
              <a:rect l="l" t="t" r="r" b="b"/>
              <a:pathLst>
                <a:path w="92095" h="3109147">
                  <a:moveTo>
                    <a:pt x="0" y="0"/>
                  </a:moveTo>
                  <a:lnTo>
                    <a:pt x="92095" y="0"/>
                  </a:lnTo>
                  <a:lnTo>
                    <a:pt x="92095" y="3109147"/>
                  </a:lnTo>
                  <a:lnTo>
                    <a:pt x="0" y="3109147"/>
                  </a:lnTo>
                  <a:close/>
                </a:path>
              </a:pathLst>
            </a:custGeom>
            <a:solidFill>
              <a:srgbClr val="FFFFFF"/>
            </a:solidFill>
          </p:spPr>
          <p:txBody>
            <a:bodyPr/>
            <a:lstStyle/>
            <a:p>
              <a:endParaRPr lang="en-US"/>
            </a:p>
          </p:txBody>
        </p:sp>
        <p:sp>
          <p:nvSpPr>
            <p:cNvPr id="12" name="TextBox 12"/>
            <p:cNvSpPr txBox="1"/>
            <p:nvPr/>
          </p:nvSpPr>
          <p:spPr>
            <a:xfrm>
              <a:off x="0" y="-66675"/>
              <a:ext cx="92095" cy="3175822"/>
            </a:xfrm>
            <a:prstGeom prst="rect">
              <a:avLst/>
            </a:prstGeom>
          </p:spPr>
          <p:txBody>
            <a:bodyPr lIns="50800" tIns="50800" rIns="50800" bIns="50800" rtlCol="0" anchor="ctr"/>
            <a:lstStyle/>
            <a:p>
              <a:pPr algn="ctr">
                <a:lnSpc>
                  <a:spcPts val="3694"/>
                </a:lnSpc>
              </a:pPr>
              <a:endParaRPr/>
            </a:p>
          </p:txBody>
        </p:sp>
      </p:grpSp>
      <p:sp>
        <p:nvSpPr>
          <p:cNvPr id="17" name="Slide Number Placeholder 16">
            <a:extLst>
              <a:ext uri="{FF2B5EF4-FFF2-40B4-BE49-F238E27FC236}">
                <a16:creationId xmlns:a16="http://schemas.microsoft.com/office/drawing/2014/main" id="{3CF62408-10AF-F188-DD76-04E8AC090FB8}"/>
              </a:ext>
            </a:extLst>
          </p:cNvPr>
          <p:cNvSpPr>
            <a:spLocks noGrp="1"/>
          </p:cNvSpPr>
          <p:nvPr>
            <p:ph type="sldNum" sz="quarter" idx="12"/>
          </p:nvPr>
        </p:nvSpPr>
        <p:spPr/>
        <p:txBody>
          <a:bodyPr/>
          <a:lstStyle/>
          <a:p>
            <a:fld id="{B6F15528-21DE-4FAA-801E-634DDDAF4B2B}" type="slidenum">
              <a:rPr lang="en-US" smtClean="0"/>
              <a:p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 name="Group 4"/>
          <p:cNvGrpSpPr/>
          <p:nvPr/>
        </p:nvGrpSpPr>
        <p:grpSpPr>
          <a:xfrm>
            <a:off x="3129027" y="1305314"/>
            <a:ext cx="781639" cy="5723164"/>
            <a:chOff x="0" y="0"/>
            <a:chExt cx="205864" cy="1507335"/>
          </a:xfrm>
        </p:grpSpPr>
        <p:sp>
          <p:nvSpPr>
            <p:cNvPr id="5" name="Freeform 5"/>
            <p:cNvSpPr/>
            <p:nvPr/>
          </p:nvSpPr>
          <p:spPr>
            <a:xfrm>
              <a:off x="0" y="0"/>
              <a:ext cx="205864" cy="1507335"/>
            </a:xfrm>
            <a:custGeom>
              <a:avLst/>
              <a:gdLst/>
              <a:ahLst/>
              <a:cxnLst/>
              <a:rect l="l" t="t" r="r" b="b"/>
              <a:pathLst>
                <a:path w="205864" h="1507335">
                  <a:moveTo>
                    <a:pt x="0" y="0"/>
                  </a:moveTo>
                  <a:lnTo>
                    <a:pt x="205864" y="0"/>
                  </a:lnTo>
                  <a:lnTo>
                    <a:pt x="205864" y="1507335"/>
                  </a:lnTo>
                  <a:lnTo>
                    <a:pt x="0" y="1507335"/>
                  </a:lnTo>
                  <a:close/>
                </a:path>
              </a:pathLst>
            </a:custGeom>
            <a:solidFill>
              <a:srgbClr val="FFFFFF"/>
            </a:solidFill>
          </p:spPr>
          <p:txBody>
            <a:bodyPr/>
            <a:lstStyle/>
            <a:p>
              <a:endParaRPr lang="en-US"/>
            </a:p>
          </p:txBody>
        </p:sp>
        <p:sp>
          <p:nvSpPr>
            <p:cNvPr id="6" name="TextBox 6"/>
            <p:cNvSpPr txBox="1"/>
            <p:nvPr/>
          </p:nvSpPr>
          <p:spPr>
            <a:xfrm>
              <a:off x="0" y="-66675"/>
              <a:ext cx="205864" cy="1574010"/>
            </a:xfrm>
            <a:prstGeom prst="rect">
              <a:avLst/>
            </a:prstGeom>
          </p:spPr>
          <p:txBody>
            <a:bodyPr lIns="50800" tIns="50800" rIns="50800" bIns="50800" rtlCol="0" anchor="ctr"/>
            <a:lstStyle/>
            <a:p>
              <a:pPr algn="ctr">
                <a:lnSpc>
                  <a:spcPts val="3694"/>
                </a:lnSpc>
              </a:pPr>
              <a:endParaRPr/>
            </a:p>
          </p:txBody>
        </p:sp>
      </p:grpSp>
      <p:sp>
        <p:nvSpPr>
          <p:cNvPr id="7" name="TextBox 7"/>
          <p:cNvSpPr txBox="1"/>
          <p:nvPr/>
        </p:nvSpPr>
        <p:spPr>
          <a:xfrm>
            <a:off x="17854368" y="9523852"/>
            <a:ext cx="404495"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20</a:t>
            </a:r>
          </a:p>
        </p:txBody>
      </p:sp>
      <p:sp>
        <p:nvSpPr>
          <p:cNvPr id="8" name="TextBox 8"/>
          <p:cNvSpPr txBox="1"/>
          <p:nvPr/>
        </p:nvSpPr>
        <p:spPr>
          <a:xfrm>
            <a:off x="90708" y="86558"/>
            <a:ext cx="6076638" cy="568382"/>
          </a:xfrm>
          <a:prstGeom prst="rect">
            <a:avLst/>
          </a:prstGeom>
        </p:spPr>
        <p:txBody>
          <a:bodyPr lIns="0" tIns="0" rIns="0" bIns="0" rtlCol="0" anchor="t">
            <a:spAutoFit/>
          </a:bodyPr>
          <a:lstStyle/>
          <a:p>
            <a:pPr marL="0" lvl="0" indent="0" algn="ctr">
              <a:lnSpc>
                <a:spcPts val="4354"/>
              </a:lnSpc>
            </a:pPr>
            <a:r>
              <a:rPr lang="en-US" sz="3922" b="1" u="sng">
                <a:solidFill>
                  <a:srgbClr val="E11B1B"/>
                </a:solidFill>
                <a:latin typeface="Open Sans Bold"/>
                <a:ea typeface="Open Sans Bold"/>
                <a:cs typeface="Open Sans Bold"/>
                <a:sym typeface="Open Sans Bold"/>
              </a:rPr>
              <a:t>Transients candidates</a:t>
            </a:r>
          </a:p>
        </p:txBody>
      </p:sp>
      <p:grpSp>
        <p:nvGrpSpPr>
          <p:cNvPr id="9" name="Group 9"/>
          <p:cNvGrpSpPr/>
          <p:nvPr/>
        </p:nvGrpSpPr>
        <p:grpSpPr>
          <a:xfrm rot="-5400000">
            <a:off x="9664868" y="1001396"/>
            <a:ext cx="296636" cy="11805042"/>
            <a:chOff x="0" y="0"/>
            <a:chExt cx="78126" cy="3109147"/>
          </a:xfrm>
        </p:grpSpPr>
        <p:sp>
          <p:nvSpPr>
            <p:cNvPr id="10" name="Freeform 10"/>
            <p:cNvSpPr/>
            <p:nvPr/>
          </p:nvSpPr>
          <p:spPr>
            <a:xfrm>
              <a:off x="0" y="0"/>
              <a:ext cx="78126" cy="3109147"/>
            </a:xfrm>
            <a:custGeom>
              <a:avLst/>
              <a:gdLst/>
              <a:ahLst/>
              <a:cxnLst/>
              <a:rect l="l" t="t" r="r" b="b"/>
              <a:pathLst>
                <a:path w="78126" h="3109147">
                  <a:moveTo>
                    <a:pt x="0" y="0"/>
                  </a:moveTo>
                  <a:lnTo>
                    <a:pt x="78126" y="0"/>
                  </a:lnTo>
                  <a:lnTo>
                    <a:pt x="78126" y="3109147"/>
                  </a:lnTo>
                  <a:lnTo>
                    <a:pt x="0" y="3109147"/>
                  </a:lnTo>
                  <a:close/>
                </a:path>
              </a:pathLst>
            </a:custGeom>
            <a:solidFill>
              <a:srgbClr val="FFFFFF"/>
            </a:solidFill>
          </p:spPr>
          <p:txBody>
            <a:bodyPr/>
            <a:lstStyle/>
            <a:p>
              <a:endParaRPr lang="en-US"/>
            </a:p>
          </p:txBody>
        </p:sp>
        <p:sp>
          <p:nvSpPr>
            <p:cNvPr id="11" name="TextBox 11"/>
            <p:cNvSpPr txBox="1"/>
            <p:nvPr/>
          </p:nvSpPr>
          <p:spPr>
            <a:xfrm>
              <a:off x="0" y="-66675"/>
              <a:ext cx="78126" cy="3175822"/>
            </a:xfrm>
            <a:prstGeom prst="rect">
              <a:avLst/>
            </a:prstGeom>
          </p:spPr>
          <p:txBody>
            <a:bodyPr lIns="50800" tIns="50800" rIns="50800" bIns="50800" rtlCol="0" anchor="ctr"/>
            <a:lstStyle/>
            <a:p>
              <a:pPr algn="ctr">
                <a:lnSpc>
                  <a:spcPts val="3694"/>
                </a:lnSpc>
              </a:pPr>
              <a:endParaRPr/>
            </a:p>
          </p:txBody>
        </p:sp>
      </p:grpSp>
      <p:pic>
        <p:nvPicPr>
          <p:cNvPr id="12" name="Picture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11634982" y="1028700"/>
            <a:ext cx="6653018" cy="7031779"/>
          </a:xfrm>
          <a:prstGeom prst="rect">
            <a:avLst/>
          </a:prstGeom>
        </p:spPr>
      </p:pic>
      <p:sp>
        <p:nvSpPr>
          <p:cNvPr id="13" name="Freeform 13"/>
          <p:cNvSpPr/>
          <p:nvPr/>
        </p:nvSpPr>
        <p:spPr>
          <a:xfrm>
            <a:off x="1440979" y="852577"/>
            <a:ext cx="9103713" cy="8737950"/>
          </a:xfrm>
          <a:custGeom>
            <a:avLst/>
            <a:gdLst/>
            <a:ahLst/>
            <a:cxnLst/>
            <a:rect l="l" t="t" r="r" b="b"/>
            <a:pathLst>
              <a:path w="9103713" h="8737950">
                <a:moveTo>
                  <a:pt x="0" y="0"/>
                </a:moveTo>
                <a:lnTo>
                  <a:pt x="9103714" y="0"/>
                </a:lnTo>
                <a:lnTo>
                  <a:pt x="9103714" y="8737950"/>
                </a:lnTo>
                <a:lnTo>
                  <a:pt x="0" y="8737950"/>
                </a:lnTo>
                <a:lnTo>
                  <a:pt x="0" y="0"/>
                </a:lnTo>
                <a:close/>
              </a:path>
            </a:pathLst>
          </a:custGeom>
          <a:blipFill>
            <a:blip r:embed="rId9"/>
            <a:stretch>
              <a:fillRect l="-13495" t="-130582" r="-8129" b="-54171"/>
            </a:stretch>
          </a:blipFill>
        </p:spPr>
        <p:txBody>
          <a:bodyPr/>
          <a:lstStyle/>
          <a:p>
            <a:endParaRPr lang="en-US"/>
          </a:p>
        </p:txBody>
      </p:sp>
      <p:sp>
        <p:nvSpPr>
          <p:cNvPr id="18" name="Slide Number Placeholder 17">
            <a:extLst>
              <a:ext uri="{FF2B5EF4-FFF2-40B4-BE49-F238E27FC236}">
                <a16:creationId xmlns:a16="http://schemas.microsoft.com/office/drawing/2014/main" id="{0E89B338-4FCA-79C0-3DF8-8625C1870A22}"/>
              </a:ext>
            </a:extLst>
          </p:cNvPr>
          <p:cNvSpPr>
            <a:spLocks noGrp="1"/>
          </p:cNvSpPr>
          <p:nvPr>
            <p:ph type="sldNum" sz="quarter" idx="12"/>
          </p:nvPr>
        </p:nvSpPr>
        <p:spPr/>
        <p:txBody>
          <a:bodyPr/>
          <a:lstStyle/>
          <a:p>
            <a:fld id="{B6F15528-21DE-4FAA-801E-634DDDAF4B2B}" type="slidenum">
              <a:rPr lang="en-US" smtClean="0"/>
              <a:pPr/>
              <a:t>58</a:t>
            </a:fld>
            <a:endParaRPr lang="en-US" dirty="0"/>
          </a:p>
        </p:txBody>
      </p:sp>
    </p:spTree>
  </p:cSld>
  <p:clrMapOvr>
    <a:masterClrMapping/>
  </p:clrMapOvr>
  <p:timing>
    <p:tnLst>
      <p:par>
        <p:cTn id="1" dur="indefinite" restart="never" nodeType="tmRoot">
          <p:childTnLst>
            <p:video>
              <p:cMediaNode vol="0">
                <p:cTn id="2" fill="hold" display="0">
                  <p:stCondLst>
                    <p:cond delay="indefinite"/>
                  </p:stCondLst>
                </p:cTn>
                <p:tgtEl>
                  <p:spTgt spid="1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2784207"/>
            <a:ext cx="8589031" cy="5734391"/>
          </a:xfrm>
          <a:custGeom>
            <a:avLst/>
            <a:gdLst/>
            <a:ahLst/>
            <a:cxnLst/>
            <a:rect l="l" t="t" r="r" b="b"/>
            <a:pathLst>
              <a:path w="8589031" h="5734391">
                <a:moveTo>
                  <a:pt x="0" y="0"/>
                </a:moveTo>
                <a:lnTo>
                  <a:pt x="8589031" y="0"/>
                </a:lnTo>
                <a:lnTo>
                  <a:pt x="8589031" y="5734392"/>
                </a:lnTo>
                <a:lnTo>
                  <a:pt x="0" y="5734392"/>
                </a:lnTo>
                <a:lnTo>
                  <a:pt x="0" y="0"/>
                </a:lnTo>
                <a:close/>
              </a:path>
            </a:pathLst>
          </a:custGeom>
          <a:blipFill>
            <a:blip r:embed="rId6"/>
            <a:stretch>
              <a:fillRect t="-12335"/>
            </a:stretch>
          </a:blipFill>
        </p:spPr>
        <p:txBody>
          <a:bodyPr/>
          <a:lstStyle/>
          <a:p>
            <a:endParaRPr lang="en-US"/>
          </a:p>
        </p:txBody>
      </p:sp>
      <p:sp>
        <p:nvSpPr>
          <p:cNvPr id="5" name="Freeform 5"/>
          <p:cNvSpPr/>
          <p:nvPr/>
        </p:nvSpPr>
        <p:spPr>
          <a:xfrm>
            <a:off x="11229186" y="3319356"/>
            <a:ext cx="6625182" cy="4492904"/>
          </a:xfrm>
          <a:custGeom>
            <a:avLst/>
            <a:gdLst/>
            <a:ahLst/>
            <a:cxnLst/>
            <a:rect l="l" t="t" r="r" b="b"/>
            <a:pathLst>
              <a:path w="6625182" h="4492904">
                <a:moveTo>
                  <a:pt x="0" y="0"/>
                </a:moveTo>
                <a:lnTo>
                  <a:pt x="6625182" y="0"/>
                </a:lnTo>
                <a:lnTo>
                  <a:pt x="6625182" y="4492904"/>
                </a:lnTo>
                <a:lnTo>
                  <a:pt x="0" y="4492904"/>
                </a:lnTo>
                <a:lnTo>
                  <a:pt x="0" y="0"/>
                </a:lnTo>
                <a:close/>
              </a:path>
            </a:pathLst>
          </a:custGeom>
          <a:blipFill>
            <a:blip r:embed="rId7"/>
            <a:stretch>
              <a:fillRect t="-10594"/>
            </a:stretch>
          </a:blipFill>
        </p:spPr>
        <p:txBody>
          <a:bodyPr/>
          <a:lstStyle/>
          <a:p>
            <a:endParaRPr lang="en-US"/>
          </a:p>
        </p:txBody>
      </p:sp>
      <p:sp>
        <p:nvSpPr>
          <p:cNvPr id="6" name="AutoShape 6"/>
          <p:cNvSpPr/>
          <p:nvPr/>
        </p:nvSpPr>
        <p:spPr>
          <a:xfrm>
            <a:off x="5942203" y="2784207"/>
            <a:ext cx="6139730" cy="688317"/>
          </a:xfrm>
          <a:prstGeom prst="line">
            <a:avLst/>
          </a:prstGeom>
          <a:ln w="38100" cap="flat">
            <a:solidFill>
              <a:srgbClr val="7ED957"/>
            </a:solidFill>
            <a:prstDash val="solid"/>
            <a:headEnd type="none" w="sm" len="sm"/>
            <a:tailEnd type="none" w="sm" len="sm"/>
          </a:ln>
        </p:spPr>
        <p:txBody>
          <a:bodyPr/>
          <a:lstStyle/>
          <a:p>
            <a:endParaRPr lang="en-US"/>
          </a:p>
        </p:txBody>
      </p:sp>
      <p:sp>
        <p:nvSpPr>
          <p:cNvPr id="7" name="Freeform 7"/>
          <p:cNvSpPr/>
          <p:nvPr/>
        </p:nvSpPr>
        <p:spPr>
          <a:xfrm rot="5400000">
            <a:off x="3383854" y="4654331"/>
            <a:ext cx="5028053" cy="1287806"/>
          </a:xfrm>
          <a:custGeom>
            <a:avLst/>
            <a:gdLst/>
            <a:ahLst/>
            <a:cxnLst/>
            <a:rect l="l" t="t" r="r" b="b"/>
            <a:pathLst>
              <a:path w="5028053" h="1287806">
                <a:moveTo>
                  <a:pt x="0" y="0"/>
                </a:moveTo>
                <a:lnTo>
                  <a:pt x="5028052" y="0"/>
                </a:lnTo>
                <a:lnTo>
                  <a:pt x="5028052" y="1287806"/>
                </a:lnTo>
                <a:lnTo>
                  <a:pt x="0" y="1287806"/>
                </a:lnTo>
                <a:lnTo>
                  <a:pt x="0" y="0"/>
                </a:lnTo>
                <a:close/>
              </a:path>
            </a:pathLst>
          </a:custGeom>
          <a:blipFill>
            <a:blip r:embed="rId8"/>
            <a:stretch>
              <a:fillRect t="-66662" b="-116077"/>
            </a:stretch>
          </a:blipFill>
          <a:ln w="38100" cap="sq">
            <a:solidFill>
              <a:srgbClr val="7ED957"/>
            </a:solidFill>
            <a:prstDash val="solid"/>
            <a:miter/>
          </a:ln>
        </p:spPr>
        <p:txBody>
          <a:bodyPr/>
          <a:lstStyle/>
          <a:p>
            <a:endParaRPr lang="en-US"/>
          </a:p>
        </p:txBody>
      </p:sp>
      <p:sp>
        <p:nvSpPr>
          <p:cNvPr id="8" name="TextBox 8"/>
          <p:cNvSpPr txBox="1"/>
          <p:nvPr/>
        </p:nvSpPr>
        <p:spPr>
          <a:xfrm>
            <a:off x="17854368" y="9523852"/>
            <a:ext cx="404495"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20</a:t>
            </a:r>
          </a:p>
        </p:txBody>
      </p:sp>
      <p:sp>
        <p:nvSpPr>
          <p:cNvPr id="9" name="TextBox 9"/>
          <p:cNvSpPr txBox="1"/>
          <p:nvPr/>
        </p:nvSpPr>
        <p:spPr>
          <a:xfrm>
            <a:off x="292399" y="274367"/>
            <a:ext cx="6076638" cy="568382"/>
          </a:xfrm>
          <a:prstGeom prst="rect">
            <a:avLst/>
          </a:prstGeom>
        </p:spPr>
        <p:txBody>
          <a:bodyPr lIns="0" tIns="0" rIns="0" bIns="0" rtlCol="0" anchor="t">
            <a:spAutoFit/>
          </a:bodyPr>
          <a:lstStyle/>
          <a:p>
            <a:pPr marL="0" lvl="0" indent="0" algn="ctr">
              <a:lnSpc>
                <a:spcPts val="4354"/>
              </a:lnSpc>
            </a:pPr>
            <a:r>
              <a:rPr lang="en-US" sz="3922" b="1" u="sng">
                <a:solidFill>
                  <a:srgbClr val="E11B1B"/>
                </a:solidFill>
                <a:latin typeface="Open Sans Bold"/>
                <a:ea typeface="Open Sans Bold"/>
                <a:cs typeface="Open Sans Bold"/>
                <a:sym typeface="Open Sans Bold"/>
              </a:rPr>
              <a:t>Transients candidates</a:t>
            </a:r>
          </a:p>
        </p:txBody>
      </p:sp>
      <p:sp>
        <p:nvSpPr>
          <p:cNvPr id="10" name="AutoShape 10"/>
          <p:cNvSpPr/>
          <p:nvPr/>
        </p:nvSpPr>
        <p:spPr>
          <a:xfrm flipV="1">
            <a:off x="5897880" y="7262438"/>
            <a:ext cx="6184053" cy="549822"/>
          </a:xfrm>
          <a:prstGeom prst="line">
            <a:avLst/>
          </a:prstGeom>
          <a:ln w="38100" cap="flat">
            <a:solidFill>
              <a:srgbClr val="7ED957"/>
            </a:solidFill>
            <a:prstDash val="solid"/>
            <a:headEnd type="none" w="sm" len="sm"/>
            <a:tailEnd type="none" w="sm" len="sm"/>
          </a:ln>
        </p:spPr>
        <p:txBody>
          <a:bodyPr/>
          <a:lstStyle/>
          <a:p>
            <a:endParaRPr lang="en-US"/>
          </a:p>
        </p:txBody>
      </p:sp>
      <p:sp>
        <p:nvSpPr>
          <p:cNvPr id="11" name="TextBox 11"/>
          <p:cNvSpPr txBox="1"/>
          <p:nvPr/>
        </p:nvSpPr>
        <p:spPr>
          <a:xfrm>
            <a:off x="6541783" y="1468309"/>
            <a:ext cx="6773927" cy="506336"/>
          </a:xfrm>
          <a:prstGeom prst="rect">
            <a:avLst/>
          </a:prstGeom>
        </p:spPr>
        <p:txBody>
          <a:bodyPr lIns="0" tIns="0" rIns="0" bIns="0" rtlCol="0" anchor="t">
            <a:spAutoFit/>
          </a:bodyPr>
          <a:lstStyle/>
          <a:p>
            <a:pPr marL="0" lvl="0" indent="0" algn="ctr">
              <a:lnSpc>
                <a:spcPts val="3901"/>
              </a:lnSpc>
            </a:pPr>
            <a:r>
              <a:rPr lang="en-US" sz="3515" b="1" u="sng">
                <a:solidFill>
                  <a:srgbClr val="010101"/>
                </a:solidFill>
                <a:latin typeface="Open Sans Bold"/>
                <a:ea typeface="Open Sans Bold"/>
                <a:cs typeface="Open Sans Bold"/>
                <a:sym typeface="Open Sans Bold"/>
              </a:rPr>
              <a:t>Lightcurve for all detections </a:t>
            </a:r>
          </a:p>
        </p:txBody>
      </p:sp>
      <p:sp>
        <p:nvSpPr>
          <p:cNvPr id="16" name="Slide Number Placeholder 15">
            <a:extLst>
              <a:ext uri="{FF2B5EF4-FFF2-40B4-BE49-F238E27FC236}">
                <a16:creationId xmlns:a16="http://schemas.microsoft.com/office/drawing/2014/main" id="{B0A49382-AAC1-8EEF-5839-7BCD5AC63899}"/>
              </a:ext>
            </a:extLst>
          </p:cNvPr>
          <p:cNvSpPr>
            <a:spLocks noGrp="1"/>
          </p:cNvSpPr>
          <p:nvPr>
            <p:ph type="sldNum" sz="quarter" idx="12"/>
          </p:nvPr>
        </p:nvSpPr>
        <p:spPr/>
        <p:txBody>
          <a:bodyPr/>
          <a:lstStyle/>
          <a:p>
            <a:fld id="{B6F15528-21DE-4FAA-801E-634DDDAF4B2B}" type="slidenum">
              <a:rPr lang="en-US" smtClean="0"/>
              <a:p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21B0-D6D5-C032-F31C-DC34A95812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6EE8A6-1A1D-2ABC-9CE8-D711B0181BCB}"/>
              </a:ext>
            </a:extLst>
          </p:cNvPr>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DDA4F3E-9220-00FF-BF0A-B48D470D38A2}"/>
              </a:ext>
            </a:extLst>
          </p:cNvPr>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6813744B-43DA-C828-3F5A-06AFBF6DBD8D}"/>
              </a:ext>
            </a:extLst>
          </p:cNvPr>
          <p:cNvSpPr/>
          <p:nvPr/>
        </p:nvSpPr>
        <p:spPr>
          <a:xfrm rot="-8394340">
            <a:off x="12202003" y="3336218"/>
            <a:ext cx="778327" cy="221127"/>
          </a:xfrm>
          <a:custGeom>
            <a:avLst/>
            <a:gdLst/>
            <a:ahLst/>
            <a:cxnLst/>
            <a:rect l="l" t="t" r="r" b="b"/>
            <a:pathLst>
              <a:path w="778327" h="221127">
                <a:moveTo>
                  <a:pt x="0" y="0"/>
                </a:moveTo>
                <a:lnTo>
                  <a:pt x="778326" y="0"/>
                </a:lnTo>
                <a:lnTo>
                  <a:pt x="778326" y="221126"/>
                </a:lnTo>
                <a:lnTo>
                  <a:pt x="0" y="22112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020EBF25-8FAD-26CE-8890-3ABFED0CBC0E}"/>
              </a:ext>
            </a:extLst>
          </p:cNvPr>
          <p:cNvSpPr/>
          <p:nvPr/>
        </p:nvSpPr>
        <p:spPr>
          <a:xfrm rot="2472043">
            <a:off x="13307008" y="4252717"/>
            <a:ext cx="742291" cy="210889"/>
          </a:xfrm>
          <a:custGeom>
            <a:avLst/>
            <a:gdLst/>
            <a:ahLst/>
            <a:cxnLst/>
            <a:rect l="l" t="t" r="r" b="b"/>
            <a:pathLst>
              <a:path w="742291" h="210889">
                <a:moveTo>
                  <a:pt x="0" y="0"/>
                </a:moveTo>
                <a:lnTo>
                  <a:pt x="742290" y="0"/>
                </a:lnTo>
                <a:lnTo>
                  <a:pt x="742290" y="210888"/>
                </a:lnTo>
                <a:lnTo>
                  <a:pt x="0" y="21088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608138F4-42F0-E29F-F366-D5F9F45152F1}"/>
              </a:ext>
            </a:extLst>
          </p:cNvPr>
          <p:cNvSpPr/>
          <p:nvPr/>
        </p:nvSpPr>
        <p:spPr>
          <a:xfrm>
            <a:off x="2192646" y="-189519"/>
            <a:ext cx="13657561" cy="10270277"/>
          </a:xfrm>
          <a:custGeom>
            <a:avLst/>
            <a:gdLst/>
            <a:ahLst/>
            <a:cxnLst/>
            <a:rect l="l" t="t" r="r" b="b"/>
            <a:pathLst>
              <a:path w="13657561" h="10270277">
                <a:moveTo>
                  <a:pt x="0" y="0"/>
                </a:moveTo>
                <a:lnTo>
                  <a:pt x="13657561" y="0"/>
                </a:lnTo>
                <a:lnTo>
                  <a:pt x="13657561" y="10270277"/>
                </a:lnTo>
                <a:lnTo>
                  <a:pt x="0" y="10270277"/>
                </a:lnTo>
                <a:lnTo>
                  <a:pt x="0" y="0"/>
                </a:lnTo>
                <a:close/>
              </a:path>
            </a:pathLst>
          </a:custGeom>
          <a:blipFill>
            <a:blip r:embed="rId9"/>
            <a:stretch>
              <a:fillRect l="-2482" b="-1359"/>
            </a:stretch>
          </a:blipFill>
        </p:spPr>
        <p:txBody>
          <a:bodyPr/>
          <a:lstStyle/>
          <a:p>
            <a:endParaRPr lang="en-US"/>
          </a:p>
        </p:txBody>
      </p:sp>
      <p:sp>
        <p:nvSpPr>
          <p:cNvPr id="8" name="TextBox 8">
            <a:extLst>
              <a:ext uri="{FF2B5EF4-FFF2-40B4-BE49-F238E27FC236}">
                <a16:creationId xmlns:a16="http://schemas.microsoft.com/office/drawing/2014/main" id="{FE871D0E-D512-7C6C-DF60-EDEB3CB788E1}"/>
              </a:ext>
            </a:extLst>
          </p:cNvPr>
          <p:cNvSpPr txBox="1"/>
          <p:nvPr/>
        </p:nvSpPr>
        <p:spPr>
          <a:xfrm>
            <a:off x="14882478" y="9044199"/>
            <a:ext cx="2947420" cy="663680"/>
          </a:xfrm>
          <a:prstGeom prst="rect">
            <a:avLst/>
          </a:prstGeom>
        </p:spPr>
        <p:txBody>
          <a:bodyPr lIns="0" tIns="0" rIns="0" bIns="0" rtlCol="0" anchor="t">
            <a:spAutoFit/>
          </a:bodyPr>
          <a:lstStyle/>
          <a:p>
            <a:pPr algn="ctr">
              <a:lnSpc>
                <a:spcPts val="2745"/>
              </a:lnSpc>
              <a:spcBef>
                <a:spcPct val="0"/>
              </a:spcBef>
            </a:pPr>
            <a:r>
              <a:rPr lang="en-US" sz="1830" b="1" dirty="0">
                <a:solidFill>
                  <a:srgbClr val="000000"/>
                </a:solidFill>
                <a:latin typeface="Open Sauce Bold"/>
                <a:ea typeface="Open Sauce Bold"/>
                <a:cs typeface="Open Sauce Bold"/>
                <a:sym typeface="Open Sauce Bold"/>
              </a:rPr>
              <a:t>Credit: De Ruiter et al. 2024</a:t>
            </a:r>
          </a:p>
        </p:txBody>
      </p:sp>
      <p:sp>
        <p:nvSpPr>
          <p:cNvPr id="9" name="Freeform 9">
            <a:extLst>
              <a:ext uri="{FF2B5EF4-FFF2-40B4-BE49-F238E27FC236}">
                <a16:creationId xmlns:a16="http://schemas.microsoft.com/office/drawing/2014/main" id="{C3567BC3-2877-194E-C2DD-D508380FE1A4}"/>
              </a:ext>
            </a:extLst>
          </p:cNvPr>
          <p:cNvSpPr/>
          <p:nvPr/>
        </p:nvSpPr>
        <p:spPr>
          <a:xfrm rot="-8394340">
            <a:off x="11618845" y="2455853"/>
            <a:ext cx="778327" cy="221127"/>
          </a:xfrm>
          <a:custGeom>
            <a:avLst/>
            <a:gdLst/>
            <a:ahLst/>
            <a:cxnLst/>
            <a:rect l="l" t="t" r="r" b="b"/>
            <a:pathLst>
              <a:path w="778327" h="221127">
                <a:moveTo>
                  <a:pt x="0" y="0"/>
                </a:moveTo>
                <a:lnTo>
                  <a:pt x="778326" y="0"/>
                </a:lnTo>
                <a:lnTo>
                  <a:pt x="778326" y="221126"/>
                </a:lnTo>
                <a:lnTo>
                  <a:pt x="0" y="2211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a:extLst>
              <a:ext uri="{FF2B5EF4-FFF2-40B4-BE49-F238E27FC236}">
                <a16:creationId xmlns:a16="http://schemas.microsoft.com/office/drawing/2014/main" id="{647B4FE8-DF88-2879-218B-75D7F8D8C1D6}"/>
              </a:ext>
            </a:extLst>
          </p:cNvPr>
          <p:cNvSpPr/>
          <p:nvPr/>
        </p:nvSpPr>
        <p:spPr>
          <a:xfrm rot="2472043">
            <a:off x="12958300" y="3605097"/>
            <a:ext cx="742291" cy="210889"/>
          </a:xfrm>
          <a:custGeom>
            <a:avLst/>
            <a:gdLst/>
            <a:ahLst/>
            <a:cxnLst/>
            <a:rect l="l" t="t" r="r" b="b"/>
            <a:pathLst>
              <a:path w="742291" h="210889">
                <a:moveTo>
                  <a:pt x="0" y="0"/>
                </a:moveTo>
                <a:lnTo>
                  <a:pt x="742290" y="0"/>
                </a:lnTo>
                <a:lnTo>
                  <a:pt x="742290" y="210888"/>
                </a:lnTo>
                <a:lnTo>
                  <a:pt x="0" y="21088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1" name="TextBox 11">
            <a:extLst>
              <a:ext uri="{FF2B5EF4-FFF2-40B4-BE49-F238E27FC236}">
                <a16:creationId xmlns:a16="http://schemas.microsoft.com/office/drawing/2014/main" id="{FC0B9286-59BF-D778-A0DB-054A933C90CF}"/>
              </a:ext>
            </a:extLst>
          </p:cNvPr>
          <p:cNvSpPr txBox="1"/>
          <p:nvPr/>
        </p:nvSpPr>
        <p:spPr>
          <a:xfrm rot="-2496307">
            <a:off x="11433329" y="2770937"/>
            <a:ext cx="2263175" cy="297180"/>
          </a:xfrm>
          <a:prstGeom prst="rect">
            <a:avLst/>
          </a:prstGeom>
        </p:spPr>
        <p:txBody>
          <a:bodyPr lIns="0" tIns="0" rIns="0" bIns="0" rtlCol="0" anchor="t">
            <a:spAutoFit/>
          </a:bodyPr>
          <a:lstStyle/>
          <a:p>
            <a:pPr algn="ctr">
              <a:lnSpc>
                <a:spcPts val="2520"/>
              </a:lnSpc>
            </a:pPr>
            <a:r>
              <a:rPr lang="en-US" sz="1800" b="1" dirty="0">
                <a:solidFill>
                  <a:srgbClr val="E11B1B"/>
                </a:solidFill>
                <a:latin typeface="Open Sans Bold"/>
                <a:ea typeface="Open Sans Bold"/>
                <a:cs typeface="Open Sans Bold"/>
                <a:sym typeface="Open Sans Bold"/>
              </a:rPr>
              <a:t>Coherent emission</a:t>
            </a:r>
          </a:p>
        </p:txBody>
      </p:sp>
      <p:sp>
        <p:nvSpPr>
          <p:cNvPr id="12" name="TextBox 12">
            <a:extLst>
              <a:ext uri="{FF2B5EF4-FFF2-40B4-BE49-F238E27FC236}">
                <a16:creationId xmlns:a16="http://schemas.microsoft.com/office/drawing/2014/main" id="{09666E31-E02D-69A1-4FD8-225C6F419676}"/>
              </a:ext>
            </a:extLst>
          </p:cNvPr>
          <p:cNvSpPr txBox="1"/>
          <p:nvPr/>
        </p:nvSpPr>
        <p:spPr>
          <a:xfrm rot="-2545683">
            <a:off x="11779200" y="3073358"/>
            <a:ext cx="2370554" cy="299007"/>
          </a:xfrm>
          <a:prstGeom prst="rect">
            <a:avLst/>
          </a:prstGeom>
        </p:spPr>
        <p:txBody>
          <a:bodyPr lIns="0" tIns="0" rIns="0" bIns="0" rtlCol="0" anchor="t">
            <a:spAutoFit/>
          </a:bodyPr>
          <a:lstStyle/>
          <a:p>
            <a:pPr algn="ctr">
              <a:lnSpc>
                <a:spcPts val="2513"/>
              </a:lnSpc>
            </a:pPr>
            <a:r>
              <a:rPr lang="en-US" sz="1795" b="1" dirty="0">
                <a:solidFill>
                  <a:srgbClr val="E11B1B"/>
                </a:solidFill>
                <a:latin typeface="Open Sans Bold"/>
                <a:ea typeface="Open Sans Bold"/>
                <a:cs typeface="Open Sans Bold"/>
                <a:sym typeface="Open Sans Bold"/>
              </a:rPr>
              <a:t>Incoherent emission</a:t>
            </a:r>
          </a:p>
        </p:txBody>
      </p:sp>
      <p:sp>
        <p:nvSpPr>
          <p:cNvPr id="15" name="Slide Number Placeholder 14">
            <a:extLst>
              <a:ext uri="{FF2B5EF4-FFF2-40B4-BE49-F238E27FC236}">
                <a16:creationId xmlns:a16="http://schemas.microsoft.com/office/drawing/2014/main" id="{F65CF394-7B88-5394-13A7-4C70C4261589}"/>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1848321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7854368" y="9523852"/>
            <a:ext cx="404495"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20</a:t>
            </a:r>
          </a:p>
        </p:txBody>
      </p:sp>
      <p:sp>
        <p:nvSpPr>
          <p:cNvPr id="5" name="Freeform 5"/>
          <p:cNvSpPr/>
          <p:nvPr/>
        </p:nvSpPr>
        <p:spPr>
          <a:xfrm>
            <a:off x="6419493" y="3036999"/>
            <a:ext cx="11868507" cy="6739967"/>
          </a:xfrm>
          <a:custGeom>
            <a:avLst/>
            <a:gdLst/>
            <a:ahLst/>
            <a:cxnLst/>
            <a:rect l="l" t="t" r="r" b="b"/>
            <a:pathLst>
              <a:path w="11868507" h="6739967">
                <a:moveTo>
                  <a:pt x="0" y="0"/>
                </a:moveTo>
                <a:lnTo>
                  <a:pt x="11868507" y="0"/>
                </a:lnTo>
                <a:lnTo>
                  <a:pt x="11868507" y="6739967"/>
                </a:lnTo>
                <a:lnTo>
                  <a:pt x="0" y="6739967"/>
                </a:lnTo>
                <a:lnTo>
                  <a:pt x="0" y="0"/>
                </a:lnTo>
                <a:close/>
              </a:path>
            </a:pathLst>
          </a:custGeom>
          <a:blipFill>
            <a:blip r:embed="rId6"/>
            <a:stretch>
              <a:fillRect/>
            </a:stretch>
          </a:blipFill>
        </p:spPr>
        <p:txBody>
          <a:bodyPr/>
          <a:lstStyle/>
          <a:p>
            <a:endParaRPr lang="en-US"/>
          </a:p>
        </p:txBody>
      </p:sp>
      <p:sp>
        <p:nvSpPr>
          <p:cNvPr id="6" name="Freeform 6"/>
          <p:cNvSpPr/>
          <p:nvPr/>
        </p:nvSpPr>
        <p:spPr>
          <a:xfrm>
            <a:off x="4028689" y="3562918"/>
            <a:ext cx="2340348" cy="4734064"/>
          </a:xfrm>
          <a:custGeom>
            <a:avLst/>
            <a:gdLst/>
            <a:ahLst/>
            <a:cxnLst/>
            <a:rect l="l" t="t" r="r" b="b"/>
            <a:pathLst>
              <a:path w="2340348" h="4734064">
                <a:moveTo>
                  <a:pt x="0" y="0"/>
                </a:moveTo>
                <a:lnTo>
                  <a:pt x="2340348" y="0"/>
                </a:lnTo>
                <a:lnTo>
                  <a:pt x="2340348" y="4734064"/>
                </a:lnTo>
                <a:lnTo>
                  <a:pt x="0" y="4734064"/>
                </a:lnTo>
                <a:lnTo>
                  <a:pt x="0" y="0"/>
                </a:lnTo>
                <a:close/>
              </a:path>
            </a:pathLst>
          </a:custGeom>
          <a:blipFill>
            <a:blip r:embed="rId7"/>
            <a:stretch>
              <a:fillRect l="-59334" t="-95437" r="-571842" b="-94334"/>
            </a:stretch>
          </a:blipFill>
        </p:spPr>
        <p:txBody>
          <a:bodyPr/>
          <a:lstStyle/>
          <a:p>
            <a:endParaRPr lang="en-US"/>
          </a:p>
        </p:txBody>
      </p:sp>
      <p:sp>
        <p:nvSpPr>
          <p:cNvPr id="7" name="TextBox 7"/>
          <p:cNvSpPr txBox="1"/>
          <p:nvPr/>
        </p:nvSpPr>
        <p:spPr>
          <a:xfrm>
            <a:off x="-169143" y="86394"/>
            <a:ext cx="15547350" cy="568712"/>
          </a:xfrm>
          <a:prstGeom prst="rect">
            <a:avLst/>
          </a:prstGeom>
        </p:spPr>
        <p:txBody>
          <a:bodyPr lIns="0" tIns="0" rIns="0" bIns="0" rtlCol="0" anchor="t">
            <a:spAutoFit/>
          </a:bodyPr>
          <a:lstStyle/>
          <a:p>
            <a:pPr marL="0" lvl="0" indent="0" algn="ctr">
              <a:lnSpc>
                <a:spcPts val="4354"/>
              </a:lnSpc>
            </a:pPr>
            <a:r>
              <a:rPr lang="en-US" sz="3922" b="1" u="sng">
                <a:solidFill>
                  <a:srgbClr val="E11B1B"/>
                </a:solidFill>
                <a:latin typeface="Open Sans Bold"/>
                <a:ea typeface="Open Sans Bold"/>
                <a:cs typeface="Open Sans Bold"/>
                <a:sym typeface="Open Sans Bold"/>
              </a:rPr>
              <a:t>Gaussian distribution of all the flux density measurements</a:t>
            </a:r>
          </a:p>
        </p:txBody>
      </p:sp>
      <p:sp>
        <p:nvSpPr>
          <p:cNvPr id="8" name="Freeform 8"/>
          <p:cNvSpPr/>
          <p:nvPr/>
        </p:nvSpPr>
        <p:spPr>
          <a:xfrm>
            <a:off x="251928" y="3799350"/>
            <a:ext cx="3893297" cy="4497632"/>
          </a:xfrm>
          <a:custGeom>
            <a:avLst/>
            <a:gdLst/>
            <a:ahLst/>
            <a:cxnLst/>
            <a:rect l="l" t="t" r="r" b="b"/>
            <a:pathLst>
              <a:path w="3893297" h="4497632">
                <a:moveTo>
                  <a:pt x="0" y="0"/>
                </a:moveTo>
                <a:lnTo>
                  <a:pt x="3893296" y="0"/>
                </a:lnTo>
                <a:lnTo>
                  <a:pt x="3893296" y="4497632"/>
                </a:lnTo>
                <a:lnTo>
                  <a:pt x="0" y="4497632"/>
                </a:lnTo>
                <a:lnTo>
                  <a:pt x="0" y="0"/>
                </a:lnTo>
                <a:close/>
              </a:path>
            </a:pathLst>
          </a:custGeom>
          <a:blipFill>
            <a:blip r:embed="rId7"/>
            <a:stretch>
              <a:fillRect l="-37371" t="-208095" r="-306610"/>
            </a:stretch>
          </a:blipFill>
        </p:spPr>
        <p:txBody>
          <a:bodyPr/>
          <a:lstStyle/>
          <a:p>
            <a:endParaRPr lang="en-US"/>
          </a:p>
        </p:txBody>
      </p:sp>
      <p:sp>
        <p:nvSpPr>
          <p:cNvPr id="9" name="TextBox 9"/>
          <p:cNvSpPr txBox="1"/>
          <p:nvPr/>
        </p:nvSpPr>
        <p:spPr>
          <a:xfrm>
            <a:off x="8732708" y="2123865"/>
            <a:ext cx="8766475" cy="487637"/>
          </a:xfrm>
          <a:prstGeom prst="rect">
            <a:avLst/>
          </a:prstGeom>
        </p:spPr>
        <p:txBody>
          <a:bodyPr lIns="0" tIns="0" rIns="0" bIns="0" rtlCol="0" anchor="t">
            <a:spAutoFit/>
          </a:bodyPr>
          <a:lstStyle/>
          <a:p>
            <a:pPr marL="0" lvl="0" indent="0" algn="ctr">
              <a:lnSpc>
                <a:spcPts val="3880"/>
              </a:lnSpc>
            </a:pPr>
            <a:r>
              <a:rPr lang="en-US" sz="3496" b="1" u="sng">
                <a:solidFill>
                  <a:srgbClr val="E11B1B"/>
                </a:solidFill>
                <a:latin typeface="Open Sans Bold"/>
                <a:ea typeface="Open Sans Bold"/>
                <a:cs typeface="Open Sans Bold"/>
                <a:sym typeface="Open Sans Bold"/>
              </a:rPr>
              <a:t>12 outliers (above 3 sigma detections) !</a:t>
            </a:r>
          </a:p>
        </p:txBody>
      </p:sp>
      <p:sp>
        <p:nvSpPr>
          <p:cNvPr id="14" name="Slide Number Placeholder 13">
            <a:extLst>
              <a:ext uri="{FF2B5EF4-FFF2-40B4-BE49-F238E27FC236}">
                <a16:creationId xmlns:a16="http://schemas.microsoft.com/office/drawing/2014/main" id="{09F25BE5-D633-DF6D-72B4-0F59679B0416}"/>
              </a:ext>
            </a:extLst>
          </p:cNvPr>
          <p:cNvSpPr>
            <a:spLocks noGrp="1"/>
          </p:cNvSpPr>
          <p:nvPr>
            <p:ph type="sldNum" sz="quarter" idx="12"/>
          </p:nvPr>
        </p:nvSpPr>
        <p:spPr/>
        <p:txBody>
          <a:bodyPr/>
          <a:lstStyle/>
          <a:p>
            <a:fld id="{B6F15528-21DE-4FAA-801E-634DDDAF4B2B}" type="slidenum">
              <a:rPr lang="en-US" smtClean="0"/>
              <a:p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73542" y="2028673"/>
            <a:ext cx="11814458" cy="6640550"/>
          </a:xfrm>
          <a:custGeom>
            <a:avLst/>
            <a:gdLst/>
            <a:ahLst/>
            <a:cxnLst/>
            <a:rect l="l" t="t" r="r" b="b"/>
            <a:pathLst>
              <a:path w="11814458" h="6640550">
                <a:moveTo>
                  <a:pt x="0" y="0"/>
                </a:moveTo>
                <a:lnTo>
                  <a:pt x="11814458" y="0"/>
                </a:lnTo>
                <a:lnTo>
                  <a:pt x="11814458" y="6640550"/>
                </a:lnTo>
                <a:lnTo>
                  <a:pt x="0" y="6640550"/>
                </a:lnTo>
                <a:lnTo>
                  <a:pt x="0" y="0"/>
                </a:lnTo>
                <a:close/>
              </a:path>
            </a:pathLst>
          </a:custGeom>
          <a:blipFill>
            <a:blip r:embed="rId2"/>
            <a:stretch>
              <a:fillRect r="-1275" b="-3232"/>
            </a:stretch>
          </a:blipFill>
        </p:spPr>
        <p:txBody>
          <a:bodyPr/>
          <a:lstStyle/>
          <a:p>
            <a:endParaRPr lang="en-US"/>
          </a:p>
        </p:txBody>
      </p:sp>
      <p:sp>
        <p:nvSpPr>
          <p:cNvPr id="3" name="TextBox 3"/>
          <p:cNvSpPr txBox="1"/>
          <p:nvPr/>
        </p:nvSpPr>
        <p:spPr>
          <a:xfrm>
            <a:off x="17587970" y="9641204"/>
            <a:ext cx="336391"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10</a:t>
            </a:r>
          </a:p>
        </p:txBody>
      </p:sp>
      <p:sp>
        <p:nvSpPr>
          <p:cNvPr id="4" name="TextBox 4"/>
          <p:cNvSpPr txBox="1"/>
          <p:nvPr/>
        </p:nvSpPr>
        <p:spPr>
          <a:xfrm>
            <a:off x="0" y="184695"/>
            <a:ext cx="984742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LOFAR : Low Frequency Array</a:t>
            </a:r>
          </a:p>
        </p:txBody>
      </p:sp>
      <p:sp>
        <p:nvSpPr>
          <p:cNvPr id="5" name="TextBox 5"/>
          <p:cNvSpPr txBox="1"/>
          <p:nvPr/>
        </p:nvSpPr>
        <p:spPr>
          <a:xfrm>
            <a:off x="-215427" y="2215553"/>
            <a:ext cx="6375120" cy="2075065"/>
          </a:xfrm>
          <a:prstGeom prst="rect">
            <a:avLst/>
          </a:prstGeom>
        </p:spPr>
        <p:txBody>
          <a:bodyPr lIns="0" tIns="0" rIns="0" bIns="0" rtlCol="0" anchor="t">
            <a:spAutoFit/>
          </a:bodyPr>
          <a:lstStyle/>
          <a:p>
            <a:pPr marL="601572" lvl="1" indent="-300786" algn="l">
              <a:lnSpc>
                <a:spcPts val="4179"/>
              </a:lnSpc>
              <a:buFont typeface="Arial"/>
              <a:buChar char="•"/>
            </a:pPr>
            <a:r>
              <a:rPr lang="en-US" sz="2786" b="1">
                <a:solidFill>
                  <a:srgbClr val="000000"/>
                </a:solidFill>
                <a:latin typeface="Open Sauce Light Bold"/>
                <a:ea typeface="Open Sauce Light Bold"/>
                <a:cs typeface="Open Sauce Light Bold"/>
                <a:sym typeface="Open Sauce Light Bold"/>
              </a:rPr>
              <a:t>Low-frequency</a:t>
            </a:r>
            <a:r>
              <a:rPr lang="en-US" sz="2786">
                <a:solidFill>
                  <a:srgbClr val="000000"/>
                </a:solidFill>
                <a:latin typeface="Open Sauce Light"/>
                <a:ea typeface="Open Sauce Light"/>
                <a:cs typeface="Open Sauce Light"/>
                <a:sym typeface="Open Sauce Light"/>
              </a:rPr>
              <a:t> radio telescope: </a:t>
            </a:r>
            <a:r>
              <a:rPr lang="en-US" sz="2786" b="1" i="1">
                <a:solidFill>
                  <a:srgbClr val="000000"/>
                </a:solidFill>
                <a:latin typeface="Open Sauce Light Bold Italics"/>
                <a:ea typeface="Open Sauce Light Bold Italics"/>
                <a:cs typeface="Open Sauce Light Bold Italics"/>
                <a:sym typeface="Open Sauce Light Bold Italics"/>
              </a:rPr>
              <a:t>LoTSS</a:t>
            </a:r>
            <a:r>
              <a:rPr lang="en-US" sz="2786" i="1">
                <a:solidFill>
                  <a:srgbClr val="000000"/>
                </a:solidFill>
                <a:latin typeface="Open Sauce Light Italics"/>
                <a:ea typeface="Open Sauce Light Italics"/>
                <a:cs typeface="Open Sauce Light Italics"/>
                <a:sym typeface="Open Sauce Light Italics"/>
              </a:rPr>
              <a:t> --&gt; the ongoing LOFAR </a:t>
            </a:r>
            <a:r>
              <a:rPr lang="en-US" sz="2786" b="1" i="1">
                <a:solidFill>
                  <a:srgbClr val="000000"/>
                </a:solidFill>
                <a:latin typeface="Open Sauce Light Bold Italics"/>
                <a:ea typeface="Open Sauce Light Bold Italics"/>
                <a:cs typeface="Open Sauce Light Bold Italics"/>
                <a:sym typeface="Open Sauce Light Bold Italics"/>
              </a:rPr>
              <a:t>HBA of 120-168MHz</a:t>
            </a:r>
            <a:r>
              <a:rPr lang="en-US" sz="2786" i="1">
                <a:solidFill>
                  <a:srgbClr val="000000"/>
                </a:solidFill>
                <a:latin typeface="Open Sauce Light Italics"/>
                <a:ea typeface="Open Sauce Light Italics"/>
                <a:cs typeface="Open Sauce Light Italics"/>
                <a:sym typeface="Open Sauce Light Italics"/>
              </a:rPr>
              <a:t> wide-area survey.</a:t>
            </a:r>
          </a:p>
        </p:txBody>
      </p:sp>
      <p:sp>
        <p:nvSpPr>
          <p:cNvPr id="6" name="TextBox 6"/>
          <p:cNvSpPr txBox="1"/>
          <p:nvPr/>
        </p:nvSpPr>
        <p:spPr>
          <a:xfrm>
            <a:off x="-169143" y="5326604"/>
            <a:ext cx="6728784" cy="1027315"/>
          </a:xfrm>
          <a:prstGeom prst="rect">
            <a:avLst/>
          </a:prstGeom>
        </p:spPr>
        <p:txBody>
          <a:bodyPr lIns="0" tIns="0" rIns="0" bIns="0" rtlCol="0" anchor="t">
            <a:spAutoFit/>
          </a:bodyPr>
          <a:lstStyle/>
          <a:p>
            <a:pPr marL="601572" lvl="1" indent="-300786" algn="l">
              <a:lnSpc>
                <a:spcPts val="4179"/>
              </a:lnSpc>
              <a:buFont typeface="Arial"/>
              <a:buChar char="•"/>
            </a:pPr>
            <a:r>
              <a:rPr lang="en-US" sz="2786" b="1">
                <a:solidFill>
                  <a:srgbClr val="000000"/>
                </a:solidFill>
                <a:latin typeface="Open Sauce Light Bold"/>
                <a:ea typeface="Open Sauce Light Bold"/>
                <a:cs typeface="Open Sauce Light Bold"/>
                <a:sym typeface="Open Sauce Light Bold"/>
              </a:rPr>
              <a:t>Stations </a:t>
            </a:r>
            <a:r>
              <a:rPr lang="en-US" sz="2786">
                <a:solidFill>
                  <a:srgbClr val="000000"/>
                </a:solidFill>
                <a:latin typeface="Open Sauce Light"/>
                <a:ea typeface="Open Sauce Light"/>
                <a:cs typeface="Open Sauce Light"/>
                <a:sym typeface="Open Sauce Light"/>
              </a:rPr>
              <a:t>are distributed all over</a:t>
            </a:r>
            <a:r>
              <a:rPr lang="en-US" sz="2786" b="1">
                <a:solidFill>
                  <a:srgbClr val="000000"/>
                </a:solidFill>
                <a:latin typeface="Open Sauce Light Bold"/>
                <a:ea typeface="Open Sauce Light Bold"/>
                <a:cs typeface="Open Sauce Light Bold"/>
                <a:sym typeface="Open Sauce Light Bold"/>
              </a:rPr>
              <a:t> the Netherlands </a:t>
            </a:r>
            <a:r>
              <a:rPr lang="en-US" sz="2786">
                <a:solidFill>
                  <a:srgbClr val="000000"/>
                </a:solidFill>
                <a:latin typeface="Open Sauce Light"/>
                <a:ea typeface="Open Sauce Light"/>
                <a:cs typeface="Open Sauce Light"/>
                <a:sym typeface="Open Sauce Light"/>
              </a:rPr>
              <a:t>and</a:t>
            </a:r>
            <a:r>
              <a:rPr lang="en-US" sz="2786" b="1">
                <a:solidFill>
                  <a:srgbClr val="000000"/>
                </a:solidFill>
                <a:latin typeface="Open Sauce Light Bold"/>
                <a:ea typeface="Open Sauce Light Bold"/>
                <a:cs typeface="Open Sauce Light Bold"/>
                <a:sym typeface="Open Sauce Light Bold"/>
              </a:rPr>
              <a:t> Europe</a:t>
            </a:r>
          </a:p>
        </p:txBody>
      </p:sp>
      <p:sp>
        <p:nvSpPr>
          <p:cNvPr id="7" name="TextBox 7"/>
          <p:cNvSpPr txBox="1"/>
          <p:nvPr/>
        </p:nvSpPr>
        <p:spPr>
          <a:xfrm>
            <a:off x="-215427" y="7389905"/>
            <a:ext cx="6728784" cy="1032078"/>
          </a:xfrm>
          <a:prstGeom prst="rect">
            <a:avLst/>
          </a:prstGeom>
        </p:spPr>
        <p:txBody>
          <a:bodyPr lIns="0" tIns="0" rIns="0" bIns="0" rtlCol="0" anchor="t">
            <a:spAutoFit/>
          </a:bodyPr>
          <a:lstStyle/>
          <a:p>
            <a:pPr marL="601572" lvl="1" indent="-300786" algn="l">
              <a:lnSpc>
                <a:spcPts val="4179"/>
              </a:lnSpc>
              <a:buFont typeface="Arial"/>
              <a:buChar char="•"/>
            </a:pPr>
            <a:r>
              <a:rPr lang="en-US" sz="2786" b="1">
                <a:solidFill>
                  <a:srgbClr val="000000"/>
                </a:solidFill>
                <a:latin typeface="Open Sauce Light Bold"/>
                <a:ea typeface="Open Sauce Light Bold"/>
                <a:cs typeface="Open Sauce Light Bold"/>
                <a:sym typeface="Open Sauce Light Bold"/>
              </a:rPr>
              <a:t>Image </a:t>
            </a:r>
            <a:r>
              <a:rPr lang="en-US" sz="2786">
                <a:solidFill>
                  <a:srgbClr val="000000"/>
                </a:solidFill>
                <a:latin typeface="Open Sauce Light"/>
                <a:ea typeface="Open Sauce Light"/>
                <a:cs typeface="Open Sauce Light"/>
                <a:sym typeface="Open Sauce Light"/>
              </a:rPr>
              <a:t>the</a:t>
            </a:r>
            <a:r>
              <a:rPr lang="en-US" sz="2786" b="1">
                <a:solidFill>
                  <a:srgbClr val="000000"/>
                </a:solidFill>
                <a:latin typeface="Open Sauce Light Bold"/>
                <a:ea typeface="Open Sauce Light Bold"/>
                <a:cs typeface="Open Sauce Light Bold"/>
                <a:sym typeface="Open Sauce Light Bold"/>
              </a:rPr>
              <a:t> whole northern sky  </a:t>
            </a:r>
            <a:r>
              <a:rPr lang="en-US" sz="2786">
                <a:solidFill>
                  <a:srgbClr val="000000"/>
                </a:solidFill>
                <a:latin typeface="Open Sauce Light"/>
                <a:ea typeface="Open Sauce Light"/>
                <a:cs typeface="Open Sauce Light"/>
                <a:sym typeface="Open Sauce Light"/>
              </a:rPr>
              <a:t>between</a:t>
            </a:r>
            <a:r>
              <a:rPr lang="en-US" sz="2786" b="1">
                <a:solidFill>
                  <a:srgbClr val="000000"/>
                </a:solidFill>
                <a:latin typeface="Open Sauce Light Bold"/>
                <a:ea typeface="Open Sauce Light Bold"/>
                <a:cs typeface="Open Sauce Light Bold"/>
                <a:sym typeface="Open Sauce Light Bold"/>
              </a:rPr>
              <a:t> 10 </a:t>
            </a:r>
            <a:r>
              <a:rPr lang="en-US" sz="2786">
                <a:solidFill>
                  <a:srgbClr val="000000"/>
                </a:solidFill>
                <a:latin typeface="Open Sauce Light"/>
                <a:ea typeface="Open Sauce Light"/>
                <a:cs typeface="Open Sauce Light"/>
                <a:sym typeface="Open Sauce Light"/>
              </a:rPr>
              <a:t>and</a:t>
            </a:r>
            <a:r>
              <a:rPr lang="en-US" sz="2786" b="1">
                <a:solidFill>
                  <a:srgbClr val="000000"/>
                </a:solidFill>
                <a:latin typeface="Open Sauce Light Bold"/>
                <a:ea typeface="Open Sauce Light Bold"/>
                <a:cs typeface="Open Sauce Light Bold"/>
                <a:sym typeface="Open Sauce Light Bold"/>
              </a:rPr>
              <a:t> 240 MHz.</a:t>
            </a:r>
          </a:p>
        </p:txBody>
      </p:sp>
      <p:sp>
        <p:nvSpPr>
          <p:cNvPr id="8" name="TextBox 8"/>
          <p:cNvSpPr txBox="1"/>
          <p:nvPr/>
        </p:nvSpPr>
        <p:spPr>
          <a:xfrm>
            <a:off x="15829127" y="8602548"/>
            <a:ext cx="2320925"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Credit: astron.nl</a:t>
            </a:r>
          </a:p>
        </p:txBody>
      </p:sp>
      <p:sp>
        <p:nvSpPr>
          <p:cNvPr id="9" name="Freeform 9"/>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Slide Number Placeholder 14">
            <a:extLst>
              <a:ext uri="{FF2B5EF4-FFF2-40B4-BE49-F238E27FC236}">
                <a16:creationId xmlns:a16="http://schemas.microsoft.com/office/drawing/2014/main" id="{E5192D94-ED23-DF72-18BC-99D22FE49CDE}"/>
              </a:ext>
            </a:extLst>
          </p:cNvPr>
          <p:cNvSpPr>
            <a:spLocks noGrp="1"/>
          </p:cNvSpPr>
          <p:nvPr>
            <p:ph type="sldNum" sz="quarter" idx="12"/>
          </p:nvPr>
        </p:nvSpPr>
        <p:spPr/>
        <p:txBody>
          <a:bodyPr/>
          <a:lstStyle/>
          <a:p>
            <a:fld id="{B6F15528-21DE-4FAA-801E-634DDDAF4B2B}" type="slidenum">
              <a:rPr lang="en-US" smtClean="0"/>
              <a:p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8527" y="1309364"/>
            <a:ext cx="16313287" cy="7333646"/>
          </a:xfrm>
          <a:custGeom>
            <a:avLst/>
            <a:gdLst/>
            <a:ahLst/>
            <a:cxnLst/>
            <a:rect l="l" t="t" r="r" b="b"/>
            <a:pathLst>
              <a:path w="16313287" h="7333646">
                <a:moveTo>
                  <a:pt x="0" y="0"/>
                </a:moveTo>
                <a:lnTo>
                  <a:pt x="16313287" y="0"/>
                </a:lnTo>
                <a:lnTo>
                  <a:pt x="16313287" y="7333646"/>
                </a:lnTo>
                <a:lnTo>
                  <a:pt x="0" y="7333646"/>
                </a:lnTo>
                <a:lnTo>
                  <a:pt x="0" y="0"/>
                </a:lnTo>
                <a:close/>
              </a:path>
            </a:pathLst>
          </a:custGeom>
          <a:blipFill>
            <a:blip r:embed="rId2"/>
            <a:stretch>
              <a:fillRect/>
            </a:stretch>
          </a:blipFill>
        </p:spPr>
        <p:txBody>
          <a:bodyPr/>
          <a:lstStyle/>
          <a:p>
            <a:endParaRPr lang="en-US"/>
          </a:p>
        </p:txBody>
      </p:sp>
      <p:sp>
        <p:nvSpPr>
          <p:cNvPr id="3" name="Freeform 3"/>
          <p:cNvSpPr/>
          <p:nvPr/>
        </p:nvSpPr>
        <p:spPr>
          <a:xfrm>
            <a:off x="-218890" y="8643010"/>
            <a:ext cx="1936456" cy="1936456"/>
          </a:xfrm>
          <a:custGeom>
            <a:avLst/>
            <a:gdLst/>
            <a:ahLst/>
            <a:cxnLst/>
            <a:rect l="l" t="t" r="r" b="b"/>
            <a:pathLst>
              <a:path w="1936456" h="1936456">
                <a:moveTo>
                  <a:pt x="0" y="0"/>
                </a:moveTo>
                <a:lnTo>
                  <a:pt x="1936455" y="0"/>
                </a:lnTo>
                <a:lnTo>
                  <a:pt x="1936455" y="1936455"/>
                </a:lnTo>
                <a:lnTo>
                  <a:pt x="0" y="1936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2841092">
            <a:off x="17198538" y="75889"/>
            <a:ext cx="1312609" cy="564727"/>
          </a:xfrm>
          <a:custGeom>
            <a:avLst/>
            <a:gdLst/>
            <a:ahLst/>
            <a:cxnLst/>
            <a:rect l="l" t="t" r="r" b="b"/>
            <a:pathLst>
              <a:path w="1312609" h="564727">
                <a:moveTo>
                  <a:pt x="0" y="0"/>
                </a:moveTo>
                <a:lnTo>
                  <a:pt x="1312609" y="0"/>
                </a:lnTo>
                <a:lnTo>
                  <a:pt x="1312609" y="564727"/>
                </a:lnTo>
                <a:lnTo>
                  <a:pt x="0" y="5647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AutoShape 5"/>
          <p:cNvSpPr/>
          <p:nvPr/>
        </p:nvSpPr>
        <p:spPr>
          <a:xfrm flipV="1">
            <a:off x="14714741" y="3987485"/>
            <a:ext cx="0" cy="3755717"/>
          </a:xfrm>
          <a:prstGeom prst="line">
            <a:avLst/>
          </a:prstGeom>
          <a:ln w="85725" cap="flat">
            <a:solidFill>
              <a:srgbClr val="EDCA57"/>
            </a:solidFill>
            <a:prstDash val="sysDot"/>
            <a:headEnd type="none" w="sm" len="sm"/>
            <a:tailEnd type="none" w="sm" len="sm"/>
          </a:ln>
        </p:spPr>
        <p:txBody>
          <a:bodyPr/>
          <a:lstStyle/>
          <a:p>
            <a:endParaRPr lang="en-US"/>
          </a:p>
        </p:txBody>
      </p:sp>
      <p:sp>
        <p:nvSpPr>
          <p:cNvPr id="6" name="AutoShape 6"/>
          <p:cNvSpPr/>
          <p:nvPr/>
        </p:nvSpPr>
        <p:spPr>
          <a:xfrm flipV="1">
            <a:off x="13370510" y="3987485"/>
            <a:ext cx="0" cy="3755717"/>
          </a:xfrm>
          <a:prstGeom prst="line">
            <a:avLst/>
          </a:prstGeom>
          <a:ln w="85725" cap="flat">
            <a:solidFill>
              <a:srgbClr val="EDCA57"/>
            </a:solidFill>
            <a:prstDash val="sysDot"/>
            <a:headEnd type="none" w="sm" len="sm"/>
            <a:tailEnd type="none" w="sm" len="sm"/>
          </a:ln>
        </p:spPr>
        <p:txBody>
          <a:bodyPr/>
          <a:lstStyle/>
          <a:p>
            <a:endParaRPr lang="en-US"/>
          </a:p>
        </p:txBody>
      </p:sp>
      <p:sp>
        <p:nvSpPr>
          <p:cNvPr id="7" name="Freeform 7"/>
          <p:cNvSpPr/>
          <p:nvPr/>
        </p:nvSpPr>
        <p:spPr>
          <a:xfrm rot="2563666">
            <a:off x="13934217" y="2246157"/>
            <a:ext cx="940120" cy="1902992"/>
          </a:xfrm>
          <a:custGeom>
            <a:avLst/>
            <a:gdLst/>
            <a:ahLst/>
            <a:cxnLst/>
            <a:rect l="l" t="t" r="r" b="b"/>
            <a:pathLst>
              <a:path w="940120" h="1902992">
                <a:moveTo>
                  <a:pt x="0" y="0"/>
                </a:moveTo>
                <a:lnTo>
                  <a:pt x="940120" y="0"/>
                </a:lnTo>
                <a:lnTo>
                  <a:pt x="940120" y="1902992"/>
                </a:lnTo>
                <a:lnTo>
                  <a:pt x="0" y="19029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17654804" y="9641204"/>
            <a:ext cx="202724"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3</a:t>
            </a:r>
          </a:p>
        </p:txBody>
      </p:sp>
      <p:sp>
        <p:nvSpPr>
          <p:cNvPr id="9" name="TextBox 9"/>
          <p:cNvSpPr txBox="1"/>
          <p:nvPr/>
        </p:nvSpPr>
        <p:spPr>
          <a:xfrm>
            <a:off x="14404277" y="9711369"/>
            <a:ext cx="2369900" cy="369389"/>
          </a:xfrm>
          <a:prstGeom prst="rect">
            <a:avLst/>
          </a:prstGeom>
        </p:spPr>
        <p:txBody>
          <a:bodyPr lIns="0" tIns="0" rIns="0" bIns="0" rtlCol="0" anchor="t">
            <a:spAutoFit/>
          </a:bodyPr>
          <a:lstStyle/>
          <a:p>
            <a:pPr algn="ctr">
              <a:lnSpc>
                <a:spcPts val="3188"/>
              </a:lnSpc>
              <a:spcBef>
                <a:spcPct val="0"/>
              </a:spcBef>
            </a:pPr>
            <a:r>
              <a:rPr lang="en-US" sz="2125">
                <a:solidFill>
                  <a:srgbClr val="000000"/>
                </a:solidFill>
                <a:latin typeface="Open Sauce Light"/>
                <a:ea typeface="Open Sauce Light"/>
                <a:cs typeface="Open Sauce Light"/>
                <a:sym typeface="Open Sauce Light"/>
              </a:rPr>
              <a:t>Credit: NASA/IPAC</a:t>
            </a:r>
          </a:p>
        </p:txBody>
      </p:sp>
      <p:sp>
        <p:nvSpPr>
          <p:cNvPr id="10" name="TextBox 10"/>
          <p:cNvSpPr txBox="1"/>
          <p:nvPr/>
        </p:nvSpPr>
        <p:spPr>
          <a:xfrm>
            <a:off x="0" y="684816"/>
            <a:ext cx="3512979" cy="566146"/>
          </a:xfrm>
          <a:prstGeom prst="rect">
            <a:avLst/>
          </a:prstGeom>
        </p:spPr>
        <p:txBody>
          <a:bodyPr lIns="0" tIns="0" rIns="0" bIns="0" rtlCol="0" anchor="t">
            <a:spAutoFit/>
          </a:bodyPr>
          <a:lstStyle/>
          <a:p>
            <a:pPr marL="678040" lvl="1" indent="-339020" algn="l">
              <a:lnSpc>
                <a:spcPts val="4710"/>
              </a:lnSpc>
              <a:buFont typeface="Arial"/>
              <a:buChar char="•"/>
            </a:pPr>
            <a:r>
              <a:rPr lang="en-US" sz="3140" b="1">
                <a:solidFill>
                  <a:srgbClr val="CFA418"/>
                </a:solidFill>
                <a:latin typeface="Open Sauce Bold"/>
                <a:ea typeface="Open Sauce Bold"/>
                <a:cs typeface="Open Sauce Bold"/>
                <a:sym typeface="Open Sauce Bold"/>
              </a:rPr>
              <a:t>Radio</a:t>
            </a:r>
            <a:r>
              <a:rPr lang="en-US" sz="3140">
                <a:solidFill>
                  <a:srgbClr val="CFA418"/>
                </a:solidFill>
                <a:latin typeface="Open Sauce"/>
                <a:ea typeface="Open Sauce"/>
                <a:cs typeface="Open Sauce"/>
                <a:sym typeface="Open Sauce"/>
              </a:rPr>
              <a:t> window </a:t>
            </a:r>
          </a:p>
        </p:txBody>
      </p:sp>
      <p:sp>
        <p:nvSpPr>
          <p:cNvPr id="11" name="TextBox 11"/>
          <p:cNvSpPr txBox="1"/>
          <p:nvPr/>
        </p:nvSpPr>
        <p:spPr>
          <a:xfrm>
            <a:off x="12312694" y="1668854"/>
            <a:ext cx="4889818" cy="510901"/>
          </a:xfrm>
          <a:prstGeom prst="rect">
            <a:avLst/>
          </a:prstGeom>
        </p:spPr>
        <p:txBody>
          <a:bodyPr lIns="0" tIns="0" rIns="0" bIns="0" rtlCol="0" anchor="t">
            <a:spAutoFit/>
          </a:bodyPr>
          <a:lstStyle/>
          <a:p>
            <a:pPr algn="l">
              <a:lnSpc>
                <a:spcPts val="4260"/>
              </a:lnSpc>
            </a:pPr>
            <a:r>
              <a:rPr lang="en-US" sz="2840" b="1" dirty="0">
                <a:solidFill>
                  <a:srgbClr val="CFA418"/>
                </a:solidFill>
                <a:latin typeface="Open Sauce Bold"/>
                <a:ea typeface="Open Sauce Bold"/>
                <a:cs typeface="Open Sauce Bold"/>
                <a:sym typeface="Open Sauce Bold"/>
              </a:rPr>
              <a:t>LOFAR range observations </a:t>
            </a:r>
          </a:p>
        </p:txBody>
      </p:sp>
      <p:sp>
        <p:nvSpPr>
          <p:cNvPr id="16" name="Slide Number Placeholder 15">
            <a:extLst>
              <a:ext uri="{FF2B5EF4-FFF2-40B4-BE49-F238E27FC236}">
                <a16:creationId xmlns:a16="http://schemas.microsoft.com/office/drawing/2014/main" id="{ED8BADD8-C83D-EEF6-28DC-2863389A6664}"/>
              </a:ext>
            </a:extLst>
          </p:cNvPr>
          <p:cNvSpPr>
            <a:spLocks noGrp="1"/>
          </p:cNvSpPr>
          <p:nvPr>
            <p:ph type="sldNum" sz="quarter" idx="12"/>
          </p:nvPr>
        </p:nvSpPr>
        <p:spPr/>
        <p:txBody>
          <a:bodyPr/>
          <a:lstStyle/>
          <a:p>
            <a:fld id="{B6F15528-21DE-4FAA-801E-634DDDAF4B2B}" type="slidenum">
              <a:rPr lang="en-US" smtClean="0"/>
              <a:p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870793">
            <a:off x="768636" y="1405050"/>
            <a:ext cx="862185" cy="1745238"/>
          </a:xfrm>
          <a:custGeom>
            <a:avLst/>
            <a:gdLst/>
            <a:ahLst/>
            <a:cxnLst/>
            <a:rect l="l" t="t" r="r" b="b"/>
            <a:pathLst>
              <a:path w="862185" h="1745238">
                <a:moveTo>
                  <a:pt x="0" y="0"/>
                </a:moveTo>
                <a:lnTo>
                  <a:pt x="862186" y="0"/>
                </a:lnTo>
                <a:lnTo>
                  <a:pt x="862186" y="1745238"/>
                </a:lnTo>
                <a:lnTo>
                  <a:pt x="0" y="1745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933210" y="1028700"/>
            <a:ext cx="7547627" cy="8333405"/>
          </a:xfrm>
          <a:custGeom>
            <a:avLst/>
            <a:gdLst/>
            <a:ahLst/>
            <a:cxnLst/>
            <a:rect l="l" t="t" r="r" b="b"/>
            <a:pathLst>
              <a:path w="7547627" h="8333405">
                <a:moveTo>
                  <a:pt x="0" y="0"/>
                </a:moveTo>
                <a:lnTo>
                  <a:pt x="7547627" y="0"/>
                </a:lnTo>
                <a:lnTo>
                  <a:pt x="7547627" y="8333405"/>
                </a:lnTo>
                <a:lnTo>
                  <a:pt x="0" y="8333405"/>
                </a:lnTo>
                <a:lnTo>
                  <a:pt x="0" y="0"/>
                </a:lnTo>
                <a:close/>
              </a:path>
            </a:pathLst>
          </a:custGeom>
          <a:blipFill>
            <a:blip r:embed="rId8"/>
            <a:stretch>
              <a:fillRect r="-81425"/>
            </a:stretch>
          </a:blipFill>
        </p:spPr>
        <p:txBody>
          <a:bodyPr/>
          <a:lstStyle/>
          <a:p>
            <a:endParaRPr lang="en-US"/>
          </a:p>
        </p:txBody>
      </p:sp>
      <p:sp>
        <p:nvSpPr>
          <p:cNvPr id="6" name="TextBox 6"/>
          <p:cNvSpPr txBox="1"/>
          <p:nvPr/>
        </p:nvSpPr>
        <p:spPr>
          <a:xfrm>
            <a:off x="17956206" y="9523852"/>
            <a:ext cx="200819"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2</a:t>
            </a:r>
          </a:p>
        </p:txBody>
      </p:sp>
      <p:sp>
        <p:nvSpPr>
          <p:cNvPr id="7" name="TextBox 7"/>
          <p:cNvSpPr txBox="1"/>
          <p:nvPr/>
        </p:nvSpPr>
        <p:spPr>
          <a:xfrm>
            <a:off x="-584732" y="8368"/>
            <a:ext cx="7862412"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Particular settings</a:t>
            </a:r>
          </a:p>
        </p:txBody>
      </p:sp>
      <p:sp>
        <p:nvSpPr>
          <p:cNvPr id="8" name="TextBox 8"/>
          <p:cNvSpPr txBox="1"/>
          <p:nvPr/>
        </p:nvSpPr>
        <p:spPr>
          <a:xfrm>
            <a:off x="2610424" y="1863250"/>
            <a:ext cx="4667256" cy="710490"/>
          </a:xfrm>
          <a:prstGeom prst="rect">
            <a:avLst/>
          </a:prstGeom>
        </p:spPr>
        <p:txBody>
          <a:bodyPr lIns="0" tIns="0" rIns="0" bIns="0" rtlCol="0" anchor="t">
            <a:spAutoFit/>
          </a:bodyPr>
          <a:lstStyle/>
          <a:p>
            <a:pPr algn="ctr">
              <a:lnSpc>
                <a:spcPts val="5947"/>
              </a:lnSpc>
              <a:spcBef>
                <a:spcPct val="0"/>
              </a:spcBef>
            </a:pPr>
            <a:r>
              <a:rPr lang="en-US" sz="3965" b="1">
                <a:solidFill>
                  <a:srgbClr val="CFA418"/>
                </a:solidFill>
                <a:latin typeface="Open Sauce Light Bold"/>
                <a:ea typeface="Open Sauce Light Bold"/>
                <a:cs typeface="Open Sauce Light Bold"/>
                <a:sym typeface="Open Sauce Light Bold"/>
              </a:rPr>
              <a:t>No clean iterations</a:t>
            </a:r>
          </a:p>
        </p:txBody>
      </p:sp>
      <p:sp>
        <p:nvSpPr>
          <p:cNvPr id="9" name="TextBox 9"/>
          <p:cNvSpPr txBox="1"/>
          <p:nvPr/>
        </p:nvSpPr>
        <p:spPr>
          <a:xfrm>
            <a:off x="75321" y="3634424"/>
            <a:ext cx="7167404" cy="510921"/>
          </a:xfrm>
          <a:prstGeom prst="rect">
            <a:avLst/>
          </a:prstGeom>
        </p:spPr>
        <p:txBody>
          <a:bodyPr lIns="0" tIns="0" rIns="0" bIns="0" rtlCol="0" anchor="t">
            <a:spAutoFit/>
          </a:bodyPr>
          <a:lstStyle/>
          <a:p>
            <a:pPr marL="613155" lvl="1" indent="-306577" algn="l">
              <a:lnSpc>
                <a:spcPts val="4259"/>
              </a:lnSpc>
              <a:buFont typeface="Arial"/>
              <a:buChar char="•"/>
            </a:pPr>
            <a:r>
              <a:rPr lang="en-US" sz="2839" b="1">
                <a:solidFill>
                  <a:srgbClr val="000000"/>
                </a:solidFill>
                <a:latin typeface="Open Sauce Light Bold"/>
                <a:ea typeface="Open Sauce Light Bold"/>
                <a:cs typeface="Open Sauce Light Bold"/>
                <a:sym typeface="Open Sauce Light Bold"/>
              </a:rPr>
              <a:t>Find an emission not substracted out</a:t>
            </a:r>
          </a:p>
        </p:txBody>
      </p:sp>
      <p:sp>
        <p:nvSpPr>
          <p:cNvPr id="10" name="TextBox 10"/>
          <p:cNvSpPr txBox="1"/>
          <p:nvPr/>
        </p:nvSpPr>
        <p:spPr>
          <a:xfrm>
            <a:off x="75321" y="5161505"/>
            <a:ext cx="9737462" cy="1047940"/>
          </a:xfrm>
          <a:prstGeom prst="rect">
            <a:avLst/>
          </a:prstGeom>
        </p:spPr>
        <p:txBody>
          <a:bodyPr lIns="0" tIns="0" rIns="0" bIns="0" rtlCol="0" anchor="t">
            <a:spAutoFit/>
          </a:bodyPr>
          <a:lstStyle/>
          <a:p>
            <a:pPr marL="613131" lvl="1" indent="-306566" algn="l">
              <a:lnSpc>
                <a:spcPts val="4259"/>
              </a:lnSpc>
              <a:buFont typeface="Arial"/>
              <a:buChar char="•"/>
            </a:pPr>
            <a:r>
              <a:rPr lang="en-US" sz="2839" b="1">
                <a:solidFill>
                  <a:srgbClr val="000000"/>
                </a:solidFill>
                <a:latin typeface="Open Sauce Light Bold"/>
                <a:ea typeface="Open Sauce Light Bold"/>
                <a:cs typeface="Open Sauce Light Bold"/>
                <a:sym typeface="Open Sauce Light Bold"/>
              </a:rPr>
              <a:t>Only shows sources with significantly different </a:t>
            </a:r>
            <a:r>
              <a:rPr lang="en-US" sz="2839" b="1">
                <a:solidFill>
                  <a:srgbClr val="EE220C"/>
                </a:solidFill>
                <a:latin typeface="Open Sauce Light Bold"/>
                <a:ea typeface="Open Sauce Light Bold"/>
                <a:cs typeface="Open Sauce Light Bold"/>
                <a:sym typeface="Open Sauce Light Bold"/>
              </a:rPr>
              <a:t>flux density</a:t>
            </a:r>
          </a:p>
        </p:txBody>
      </p:sp>
      <p:sp>
        <p:nvSpPr>
          <p:cNvPr id="11" name="TextBox 11"/>
          <p:cNvSpPr txBox="1"/>
          <p:nvPr/>
        </p:nvSpPr>
        <p:spPr>
          <a:xfrm>
            <a:off x="75321" y="6961881"/>
            <a:ext cx="6174202" cy="510921"/>
          </a:xfrm>
          <a:prstGeom prst="rect">
            <a:avLst/>
          </a:prstGeom>
        </p:spPr>
        <p:txBody>
          <a:bodyPr lIns="0" tIns="0" rIns="0" bIns="0" rtlCol="0" anchor="t">
            <a:spAutoFit/>
          </a:bodyPr>
          <a:lstStyle/>
          <a:p>
            <a:pPr marL="613157" lvl="1" indent="-306578" algn="l">
              <a:lnSpc>
                <a:spcPts val="4260"/>
              </a:lnSpc>
              <a:buFont typeface="Arial"/>
              <a:buChar char="•"/>
            </a:pPr>
            <a:r>
              <a:rPr lang="en-US" sz="2840" b="1">
                <a:solidFill>
                  <a:srgbClr val="000000"/>
                </a:solidFill>
                <a:latin typeface="Open Sauce Light Bold"/>
                <a:ea typeface="Open Sauce Light Bold"/>
                <a:cs typeface="Open Sauce Light Bold"/>
                <a:sym typeface="Open Sauce Light Bold"/>
              </a:rPr>
              <a:t>Uniform noise background</a:t>
            </a:r>
          </a:p>
        </p:txBody>
      </p:sp>
      <p:sp>
        <p:nvSpPr>
          <p:cNvPr id="16" name="Slide Number Placeholder 15">
            <a:extLst>
              <a:ext uri="{FF2B5EF4-FFF2-40B4-BE49-F238E27FC236}">
                <a16:creationId xmlns:a16="http://schemas.microsoft.com/office/drawing/2014/main" id="{57CC15E7-31B4-86B8-C1C0-3B353CD0FC8B}"/>
              </a:ext>
            </a:extLst>
          </p:cNvPr>
          <p:cNvSpPr>
            <a:spLocks noGrp="1"/>
          </p:cNvSpPr>
          <p:nvPr>
            <p:ph type="sldNum" sz="quarter" idx="12"/>
          </p:nvPr>
        </p:nvSpPr>
        <p:spPr/>
        <p:txBody>
          <a:bodyPr/>
          <a:lstStyle/>
          <a:p>
            <a:fld id="{B6F15528-21DE-4FAA-801E-634DDDAF4B2B}" type="slidenum">
              <a:rPr lang="en-US" smtClean="0"/>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43" y="8619210"/>
            <a:ext cx="1931311" cy="1931311"/>
          </a:xfrm>
          <a:custGeom>
            <a:avLst/>
            <a:gdLst/>
            <a:ahLst/>
            <a:cxnLst/>
            <a:rect l="l" t="t" r="r" b="b"/>
            <a:pathLst>
              <a:path w="1931311" h="1931311">
                <a:moveTo>
                  <a:pt x="0" y="0"/>
                </a:moveTo>
                <a:lnTo>
                  <a:pt x="1931311" y="0"/>
                </a:lnTo>
                <a:lnTo>
                  <a:pt x="1931311" y="1931311"/>
                </a:lnTo>
                <a:lnTo>
                  <a:pt x="0" y="1931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902473" y="2302212"/>
            <a:ext cx="12975109" cy="5935981"/>
          </a:xfrm>
          <a:custGeom>
            <a:avLst/>
            <a:gdLst/>
            <a:ahLst/>
            <a:cxnLst/>
            <a:rect l="l" t="t" r="r" b="b"/>
            <a:pathLst>
              <a:path w="12975109" h="5935981">
                <a:moveTo>
                  <a:pt x="0" y="0"/>
                </a:moveTo>
                <a:lnTo>
                  <a:pt x="12975108" y="0"/>
                </a:lnTo>
                <a:lnTo>
                  <a:pt x="12975108" y="5935980"/>
                </a:lnTo>
                <a:lnTo>
                  <a:pt x="0" y="5935980"/>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7956206" y="9523852"/>
            <a:ext cx="200819" cy="439553"/>
          </a:xfrm>
          <a:prstGeom prst="rect">
            <a:avLst/>
          </a:prstGeom>
        </p:spPr>
        <p:txBody>
          <a:bodyPr lIns="0" tIns="0" rIns="0" bIns="0" rtlCol="0" anchor="t">
            <a:spAutoFit/>
          </a:bodyPr>
          <a:lstStyle/>
          <a:p>
            <a:pPr algn="ctr">
              <a:lnSpc>
                <a:spcPts val="3694"/>
              </a:lnSpc>
              <a:spcBef>
                <a:spcPct val="0"/>
              </a:spcBef>
            </a:pPr>
            <a:r>
              <a:rPr lang="en-US" sz="2463">
                <a:solidFill>
                  <a:srgbClr val="000000"/>
                </a:solidFill>
                <a:latin typeface="Open Sauce Light"/>
                <a:ea typeface="Open Sauce Light"/>
                <a:cs typeface="Open Sauce Light"/>
                <a:sym typeface="Open Sauce Light"/>
              </a:rPr>
              <a:t>2</a:t>
            </a:r>
          </a:p>
        </p:txBody>
      </p:sp>
      <p:sp>
        <p:nvSpPr>
          <p:cNvPr id="6" name="TextBox 6"/>
          <p:cNvSpPr txBox="1"/>
          <p:nvPr/>
        </p:nvSpPr>
        <p:spPr>
          <a:xfrm>
            <a:off x="0" y="38100"/>
            <a:ext cx="11168398"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Particular settings : No iterations</a:t>
            </a:r>
          </a:p>
        </p:txBody>
      </p:sp>
      <p:sp>
        <p:nvSpPr>
          <p:cNvPr id="7" name="TextBox 7"/>
          <p:cNvSpPr txBox="1"/>
          <p:nvPr/>
        </p:nvSpPr>
        <p:spPr>
          <a:xfrm>
            <a:off x="4613150" y="1731743"/>
            <a:ext cx="3490842" cy="531641"/>
          </a:xfrm>
          <a:prstGeom prst="rect">
            <a:avLst/>
          </a:prstGeom>
        </p:spPr>
        <p:txBody>
          <a:bodyPr lIns="0" tIns="0" rIns="0" bIns="0" rtlCol="0" anchor="t">
            <a:spAutoFit/>
          </a:bodyPr>
          <a:lstStyle/>
          <a:p>
            <a:pPr algn="ctr">
              <a:lnSpc>
                <a:spcPts val="4448"/>
              </a:lnSpc>
              <a:spcBef>
                <a:spcPct val="0"/>
              </a:spcBef>
            </a:pPr>
            <a:r>
              <a:rPr lang="en-US" sz="2965" b="1">
                <a:solidFill>
                  <a:srgbClr val="FFDE70"/>
                </a:solidFill>
                <a:latin typeface="Open Sauce Light Bold"/>
                <a:ea typeface="Open Sauce Light Bold"/>
                <a:cs typeface="Open Sauce Light Bold"/>
                <a:sym typeface="Open Sauce Light Bold"/>
              </a:rPr>
              <a:t>No clean iterations</a:t>
            </a:r>
          </a:p>
        </p:txBody>
      </p:sp>
      <p:sp>
        <p:nvSpPr>
          <p:cNvPr id="8" name="TextBox 8"/>
          <p:cNvSpPr txBox="1"/>
          <p:nvPr/>
        </p:nvSpPr>
        <p:spPr>
          <a:xfrm>
            <a:off x="2091126" y="8342967"/>
            <a:ext cx="5566982" cy="1050326"/>
          </a:xfrm>
          <a:prstGeom prst="rect">
            <a:avLst/>
          </a:prstGeom>
        </p:spPr>
        <p:txBody>
          <a:bodyPr lIns="0" tIns="0" rIns="0" bIns="0" rtlCol="0" anchor="t">
            <a:spAutoFit/>
          </a:bodyPr>
          <a:lstStyle/>
          <a:p>
            <a:pPr marL="606116" lvl="1" indent="-303058" algn="l">
              <a:lnSpc>
                <a:spcPts val="4211"/>
              </a:lnSpc>
              <a:buFont typeface="Arial"/>
              <a:buChar char="•"/>
            </a:pPr>
            <a:r>
              <a:rPr lang="en-US" sz="2807" b="1">
                <a:solidFill>
                  <a:srgbClr val="000000"/>
                </a:solidFill>
                <a:latin typeface="Open Sauce Light Bold"/>
                <a:ea typeface="Open Sauce Light Bold"/>
                <a:cs typeface="Open Sauce Light Bold"/>
                <a:sym typeface="Open Sauce Light Bold"/>
              </a:rPr>
              <a:t>Computation time reduce by 81 % ! </a:t>
            </a:r>
          </a:p>
        </p:txBody>
      </p:sp>
      <p:sp>
        <p:nvSpPr>
          <p:cNvPr id="9" name="TextBox 9"/>
          <p:cNvSpPr txBox="1"/>
          <p:nvPr/>
        </p:nvSpPr>
        <p:spPr>
          <a:xfrm>
            <a:off x="8103992" y="8342967"/>
            <a:ext cx="4678175" cy="1578483"/>
          </a:xfrm>
          <a:prstGeom prst="rect">
            <a:avLst/>
          </a:prstGeom>
        </p:spPr>
        <p:txBody>
          <a:bodyPr lIns="0" tIns="0" rIns="0" bIns="0" rtlCol="0" anchor="t">
            <a:spAutoFit/>
          </a:bodyPr>
          <a:lstStyle/>
          <a:p>
            <a:pPr marL="608838" lvl="1" indent="-304419" algn="l">
              <a:lnSpc>
                <a:spcPts val="4230"/>
              </a:lnSpc>
              <a:buFont typeface="Arial"/>
              <a:buChar char="•"/>
            </a:pPr>
            <a:r>
              <a:rPr lang="en-US" sz="2820" b="1">
                <a:solidFill>
                  <a:srgbClr val="000000"/>
                </a:solidFill>
                <a:latin typeface="Open Sauce Light Bold"/>
                <a:ea typeface="Open Sauce Light Bold"/>
                <a:cs typeface="Open Sauce Light Bold"/>
                <a:sym typeface="Open Sauce Light Bold"/>
              </a:rPr>
              <a:t>Only shows sources with significantly different </a:t>
            </a:r>
            <a:r>
              <a:rPr lang="en-US" sz="2820" b="1">
                <a:solidFill>
                  <a:srgbClr val="EE220C"/>
                </a:solidFill>
                <a:latin typeface="Open Sauce Light Bold"/>
                <a:ea typeface="Open Sauce Light Bold"/>
                <a:cs typeface="Open Sauce Light Bold"/>
                <a:sym typeface="Open Sauce Light Bold"/>
              </a:rPr>
              <a:t>flux density</a:t>
            </a:r>
          </a:p>
        </p:txBody>
      </p:sp>
      <p:sp>
        <p:nvSpPr>
          <p:cNvPr id="10" name="TextBox 10"/>
          <p:cNvSpPr txBox="1"/>
          <p:nvPr/>
        </p:nvSpPr>
        <p:spPr>
          <a:xfrm>
            <a:off x="13612467" y="8348210"/>
            <a:ext cx="3194476" cy="1578483"/>
          </a:xfrm>
          <a:prstGeom prst="rect">
            <a:avLst/>
          </a:prstGeom>
        </p:spPr>
        <p:txBody>
          <a:bodyPr lIns="0" tIns="0" rIns="0" bIns="0" rtlCol="0" anchor="t">
            <a:spAutoFit/>
          </a:bodyPr>
          <a:lstStyle/>
          <a:p>
            <a:pPr marL="608838" lvl="1" indent="-304419" algn="l">
              <a:lnSpc>
                <a:spcPts val="4230"/>
              </a:lnSpc>
              <a:buFont typeface="Arial"/>
              <a:buChar char="•"/>
            </a:pPr>
            <a:r>
              <a:rPr lang="en-US" sz="2820" b="1">
                <a:solidFill>
                  <a:srgbClr val="000000"/>
                </a:solidFill>
                <a:latin typeface="Open Sauce Light Bold"/>
                <a:ea typeface="Open Sauce Light Bold"/>
                <a:cs typeface="Open Sauce Light Bold"/>
                <a:sym typeface="Open Sauce Light Bold"/>
              </a:rPr>
              <a:t>Uniform </a:t>
            </a:r>
            <a:r>
              <a:rPr lang="en-US" sz="2820">
                <a:solidFill>
                  <a:srgbClr val="000000"/>
                </a:solidFill>
                <a:latin typeface="Open Sauce Light"/>
                <a:ea typeface="Open Sauce Light"/>
                <a:cs typeface="Open Sauce Light"/>
                <a:sym typeface="Open Sauce Light"/>
              </a:rPr>
              <a:t> </a:t>
            </a:r>
            <a:r>
              <a:rPr lang="en-US" sz="2820" b="1">
                <a:solidFill>
                  <a:srgbClr val="000000"/>
                </a:solidFill>
                <a:latin typeface="Open Sauce Light Bold"/>
                <a:ea typeface="Open Sauce Light Bold"/>
                <a:cs typeface="Open Sauce Light Bold"/>
                <a:sym typeface="Open Sauce Light Bold"/>
              </a:rPr>
              <a:t>background</a:t>
            </a:r>
            <a:r>
              <a:rPr lang="en-US" sz="2820">
                <a:solidFill>
                  <a:srgbClr val="000000"/>
                </a:solidFill>
                <a:latin typeface="Open Sauce Light"/>
                <a:ea typeface="Open Sauce Light"/>
                <a:cs typeface="Open Sauce Light"/>
                <a:sym typeface="Open Sauce Light"/>
              </a:rPr>
              <a:t> </a:t>
            </a:r>
            <a:r>
              <a:rPr lang="en-US" sz="2820" b="1">
                <a:solidFill>
                  <a:srgbClr val="000000"/>
                </a:solidFill>
                <a:latin typeface="Open Sauce Light Bold"/>
                <a:ea typeface="Open Sauce Light Bold"/>
                <a:cs typeface="Open Sauce Light Bold"/>
                <a:sym typeface="Open Sauce Light Bold"/>
              </a:rPr>
              <a:t>noise </a:t>
            </a:r>
          </a:p>
        </p:txBody>
      </p:sp>
      <p:sp>
        <p:nvSpPr>
          <p:cNvPr id="11" name="TextBox 11"/>
          <p:cNvSpPr txBox="1"/>
          <p:nvPr/>
        </p:nvSpPr>
        <p:spPr>
          <a:xfrm>
            <a:off x="571593" y="933450"/>
            <a:ext cx="3311525" cy="597025"/>
          </a:xfrm>
          <a:prstGeom prst="rect">
            <a:avLst/>
          </a:prstGeom>
        </p:spPr>
        <p:txBody>
          <a:bodyPr lIns="0" tIns="0" rIns="0" bIns="0" rtlCol="0" anchor="t">
            <a:spAutoFit/>
          </a:bodyPr>
          <a:lstStyle/>
          <a:p>
            <a:pPr algn="ctr">
              <a:lnSpc>
                <a:spcPts val="4995"/>
              </a:lnSpc>
              <a:spcBef>
                <a:spcPct val="0"/>
              </a:spcBef>
            </a:pPr>
            <a:r>
              <a:rPr lang="en-US" sz="3330" b="1">
                <a:solidFill>
                  <a:srgbClr val="000000"/>
                </a:solidFill>
                <a:latin typeface="Open Sauce Light Bold"/>
                <a:ea typeface="Open Sauce Light Bold"/>
                <a:cs typeface="Open Sauce Light Bold"/>
                <a:sym typeface="Open Sauce Light Bold"/>
              </a:rPr>
              <a:t>Iteration proces</a:t>
            </a:r>
          </a:p>
        </p:txBody>
      </p:sp>
      <p:sp>
        <p:nvSpPr>
          <p:cNvPr id="12" name="TextBox 12"/>
          <p:cNvSpPr txBox="1"/>
          <p:nvPr/>
        </p:nvSpPr>
        <p:spPr>
          <a:xfrm>
            <a:off x="11032125" y="1731743"/>
            <a:ext cx="3881640" cy="531641"/>
          </a:xfrm>
          <a:prstGeom prst="rect">
            <a:avLst/>
          </a:prstGeom>
        </p:spPr>
        <p:txBody>
          <a:bodyPr lIns="0" tIns="0" rIns="0" bIns="0" rtlCol="0" anchor="t">
            <a:spAutoFit/>
          </a:bodyPr>
          <a:lstStyle/>
          <a:p>
            <a:pPr algn="ctr">
              <a:lnSpc>
                <a:spcPts val="4448"/>
              </a:lnSpc>
              <a:spcBef>
                <a:spcPct val="0"/>
              </a:spcBef>
            </a:pPr>
            <a:r>
              <a:rPr lang="en-US" sz="2965" b="1">
                <a:solidFill>
                  <a:srgbClr val="FFDE70"/>
                </a:solidFill>
                <a:latin typeface="Open Sauce Light Bold"/>
                <a:ea typeface="Open Sauce Light Bold"/>
                <a:cs typeface="Open Sauce Light Bold"/>
                <a:sym typeface="Open Sauce Light Bold"/>
              </a:rPr>
              <a:t>Thousands iterations</a:t>
            </a:r>
          </a:p>
        </p:txBody>
      </p:sp>
      <p:sp>
        <p:nvSpPr>
          <p:cNvPr id="13" name="TextBox 13"/>
          <p:cNvSpPr txBox="1"/>
          <p:nvPr/>
        </p:nvSpPr>
        <p:spPr>
          <a:xfrm>
            <a:off x="15657680" y="7495202"/>
            <a:ext cx="2298525" cy="742490"/>
          </a:xfrm>
          <a:prstGeom prst="rect">
            <a:avLst/>
          </a:prstGeom>
        </p:spPr>
        <p:txBody>
          <a:bodyPr lIns="0" tIns="0" rIns="0" bIns="0" rtlCol="0" anchor="t">
            <a:spAutoFit/>
          </a:bodyPr>
          <a:lstStyle/>
          <a:p>
            <a:pPr algn="ctr">
              <a:lnSpc>
                <a:spcPts val="3018"/>
              </a:lnSpc>
              <a:spcBef>
                <a:spcPct val="0"/>
              </a:spcBef>
            </a:pPr>
            <a:r>
              <a:rPr lang="en-US" sz="2012" b="1">
                <a:solidFill>
                  <a:srgbClr val="000000"/>
                </a:solidFill>
                <a:latin typeface="Open Sauce Light Bold"/>
                <a:ea typeface="Open Sauce Light Bold"/>
                <a:cs typeface="Open Sauce Light Bold"/>
                <a:sym typeface="Open Sauce Light Bold"/>
              </a:rPr>
              <a:t>Credit : Iris de Ruiter</a:t>
            </a:r>
          </a:p>
        </p:txBody>
      </p:sp>
      <p:sp>
        <p:nvSpPr>
          <p:cNvPr id="14" name="TextBox 14"/>
          <p:cNvSpPr txBox="1"/>
          <p:nvPr/>
        </p:nvSpPr>
        <p:spPr>
          <a:xfrm>
            <a:off x="5053573" y="935448"/>
            <a:ext cx="7009606" cy="597025"/>
          </a:xfrm>
          <a:prstGeom prst="rect">
            <a:avLst/>
          </a:prstGeom>
        </p:spPr>
        <p:txBody>
          <a:bodyPr lIns="0" tIns="0" rIns="0" bIns="0" rtlCol="0" anchor="t">
            <a:spAutoFit/>
          </a:bodyPr>
          <a:lstStyle/>
          <a:p>
            <a:pPr algn="ctr">
              <a:lnSpc>
                <a:spcPts val="4995"/>
              </a:lnSpc>
              <a:spcBef>
                <a:spcPct val="0"/>
              </a:spcBef>
            </a:pPr>
            <a:r>
              <a:rPr lang="en-US" sz="3330" b="1">
                <a:solidFill>
                  <a:srgbClr val="000000"/>
                </a:solidFill>
                <a:latin typeface="Open Sauce Light Bold"/>
                <a:ea typeface="Open Sauce Light Bold"/>
                <a:cs typeface="Open Sauce Light Bold"/>
                <a:sym typeface="Open Sauce Light Bold"/>
              </a:rPr>
              <a:t>Deconvolution of the dirty images</a:t>
            </a:r>
          </a:p>
        </p:txBody>
      </p:sp>
      <p:sp>
        <p:nvSpPr>
          <p:cNvPr id="15" name="TextBox 15"/>
          <p:cNvSpPr txBox="1"/>
          <p:nvPr/>
        </p:nvSpPr>
        <p:spPr>
          <a:xfrm>
            <a:off x="4271374" y="646458"/>
            <a:ext cx="391674" cy="1085285"/>
          </a:xfrm>
          <a:prstGeom prst="rect">
            <a:avLst/>
          </a:prstGeom>
        </p:spPr>
        <p:txBody>
          <a:bodyPr lIns="0" tIns="0" rIns="0" bIns="0" rtlCol="0" anchor="t">
            <a:spAutoFit/>
          </a:bodyPr>
          <a:lstStyle/>
          <a:p>
            <a:pPr algn="ctr">
              <a:lnSpc>
                <a:spcPts val="9002"/>
              </a:lnSpc>
              <a:spcBef>
                <a:spcPct val="0"/>
              </a:spcBef>
            </a:pPr>
            <a:r>
              <a:rPr lang="en-US" sz="6001" b="1">
                <a:solidFill>
                  <a:srgbClr val="000000"/>
                </a:solidFill>
                <a:latin typeface="Open Sauce Light Bold"/>
                <a:ea typeface="Open Sauce Light Bold"/>
                <a:cs typeface="Open Sauce Light Bold"/>
                <a:sym typeface="Open Sauce Light Bold"/>
              </a:rPr>
              <a:t>=</a:t>
            </a:r>
          </a:p>
        </p:txBody>
      </p:sp>
      <p:sp>
        <p:nvSpPr>
          <p:cNvPr id="20" name="Slide Number Placeholder 19">
            <a:extLst>
              <a:ext uri="{FF2B5EF4-FFF2-40B4-BE49-F238E27FC236}">
                <a16:creationId xmlns:a16="http://schemas.microsoft.com/office/drawing/2014/main" id="{6B097790-BB1B-1FDA-8ADD-D76119283D59}"/>
              </a:ext>
            </a:extLst>
          </p:cNvPr>
          <p:cNvSpPr>
            <a:spLocks noGrp="1"/>
          </p:cNvSpPr>
          <p:nvPr>
            <p:ph type="sldNum" sz="quarter" idx="12"/>
          </p:nvPr>
        </p:nvSpPr>
        <p:spPr/>
        <p:txBody>
          <a:bodyPr/>
          <a:lstStyle/>
          <a:p>
            <a:fld id="{B6F15528-21DE-4FAA-801E-634DDDAF4B2B}" type="slidenum">
              <a:rPr lang="en-US" smtClean="0"/>
              <a:pPr/>
              <a:t>64</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28600" y="9081290"/>
            <a:ext cx="2584720" cy="331950"/>
          </a:xfrm>
          <a:prstGeom prst="rect">
            <a:avLst/>
          </a:prstGeom>
        </p:spPr>
        <p:txBody>
          <a:bodyPr wrap="square" lIns="0" tIns="0" rIns="0" bIns="0" rtlCol="0" anchor="t">
            <a:spAutoFit/>
          </a:bodyPr>
          <a:lstStyle/>
          <a:p>
            <a:pPr algn="l">
              <a:lnSpc>
                <a:spcPts val="2821"/>
              </a:lnSpc>
            </a:pPr>
            <a:r>
              <a:rPr lang="en-US" sz="1893" b="1" dirty="0">
                <a:solidFill>
                  <a:srgbClr val="000000"/>
                </a:solidFill>
                <a:latin typeface="Open Sans Bold"/>
                <a:ea typeface="Open Sans Bold"/>
                <a:cs typeface="Open Sans Bold"/>
                <a:sym typeface="Open Sans Bold"/>
              </a:rPr>
              <a:t>Credit: Iris de Ruiter</a:t>
            </a:r>
          </a:p>
        </p:txBody>
      </p:sp>
      <p:sp>
        <p:nvSpPr>
          <p:cNvPr id="10" name="TextBox 9">
            <a:extLst>
              <a:ext uri="{FF2B5EF4-FFF2-40B4-BE49-F238E27FC236}">
                <a16:creationId xmlns:a16="http://schemas.microsoft.com/office/drawing/2014/main" id="{9BB6D6DB-3D45-BC5B-271F-B6CA32DE1EB6}"/>
              </a:ext>
            </a:extLst>
          </p:cNvPr>
          <p:cNvSpPr txBox="1"/>
          <p:nvPr/>
        </p:nvSpPr>
        <p:spPr>
          <a:xfrm>
            <a:off x="5105400" y="4233"/>
            <a:ext cx="8534400" cy="662297"/>
          </a:xfrm>
          <a:prstGeom prst="rect">
            <a:avLst/>
          </a:prstGeom>
          <a:noFill/>
        </p:spPr>
        <p:txBody>
          <a:bodyPr wrap="square">
            <a:spAutoFit/>
          </a:bodyPr>
          <a:lstStyle/>
          <a:p>
            <a:pPr lvl="0" algn="ctr">
              <a:lnSpc>
                <a:spcPts val="5081"/>
              </a:lnSpc>
            </a:pPr>
            <a:r>
              <a:rPr lang="en-US" sz="2400" b="1" u="sng" dirty="0">
                <a:solidFill>
                  <a:schemeClr val="accent1"/>
                </a:solidFill>
                <a:latin typeface="Open Sans Bold"/>
                <a:ea typeface="Open Sans Bold"/>
                <a:cs typeface="Open Sans Bold"/>
                <a:sym typeface="Open Sans Bold"/>
              </a:rPr>
              <a:t>8-sec snapshot images of the first detection</a:t>
            </a:r>
          </a:p>
        </p:txBody>
      </p:sp>
      <p:pic>
        <p:nvPicPr>
          <p:cNvPr id="14" name="Picture 2">
            <a:hlinkClick r:id="" action="ppaction://media"/>
            <a:extLst>
              <a:ext uri="{FF2B5EF4-FFF2-40B4-BE49-F238E27FC236}">
                <a16:creationId xmlns:a16="http://schemas.microsoft.com/office/drawing/2014/main" id="{9C0D892F-B310-5BBA-675F-6B2A1A7489B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7951" t="15730" r="5630" b="44352"/>
          <a:stretch>
            <a:fillRect/>
          </a:stretch>
        </p:blipFill>
        <p:spPr>
          <a:xfrm>
            <a:off x="2647950" y="876300"/>
            <a:ext cx="12992100" cy="7733393"/>
          </a:xfrm>
          <a:prstGeom prst="rect">
            <a:avLst/>
          </a:prstGeom>
        </p:spPr>
      </p:pic>
      <p:sp>
        <p:nvSpPr>
          <p:cNvPr id="13" name="Oval 12">
            <a:extLst>
              <a:ext uri="{FF2B5EF4-FFF2-40B4-BE49-F238E27FC236}">
                <a16:creationId xmlns:a16="http://schemas.microsoft.com/office/drawing/2014/main" id="{52602AB0-6EBC-AA76-08E4-F2CBE29E41D2}"/>
              </a:ext>
            </a:extLst>
          </p:cNvPr>
          <p:cNvSpPr/>
          <p:nvPr/>
        </p:nvSpPr>
        <p:spPr>
          <a:xfrm>
            <a:off x="6972300" y="5549332"/>
            <a:ext cx="1295400" cy="1228975"/>
          </a:xfrm>
          <a:prstGeom prst="ellipse">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F7FFCF7E-48A4-6EBC-C63A-E582467B4388}"/>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195539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67F9BE5-79DF-E777-307F-F420E0F6BE67}"/>
              </a:ext>
            </a:extLst>
          </p:cNvPr>
          <p:cNvSpPr txBox="1"/>
          <p:nvPr/>
        </p:nvSpPr>
        <p:spPr>
          <a:xfrm>
            <a:off x="-123502" y="79863"/>
            <a:ext cx="14291092" cy="691151"/>
          </a:xfrm>
          <a:prstGeom prst="rect">
            <a:avLst/>
          </a:prstGeom>
          <a:noFill/>
        </p:spPr>
        <p:txBody>
          <a:bodyPr wrap="square">
            <a:spAutoFit/>
          </a:bodyPr>
          <a:lstStyle/>
          <a:p>
            <a:pPr lvl="0" algn="ctr">
              <a:lnSpc>
                <a:spcPts val="5081"/>
              </a:lnSpc>
            </a:pPr>
            <a:r>
              <a:rPr lang="en-US" sz="3200" b="1" u="sng" dirty="0">
                <a:solidFill>
                  <a:schemeClr val="accent1"/>
                </a:solidFill>
                <a:ea typeface="Open Sans Bold"/>
                <a:cs typeface="Open Sans Bold"/>
                <a:sym typeface="Open Sans Bold"/>
              </a:rPr>
              <a:t>Re-detection of ILT J1101 +5521 in the initial observation using our pipeline</a:t>
            </a:r>
          </a:p>
        </p:txBody>
      </p:sp>
      <p:pic>
        <p:nvPicPr>
          <p:cNvPr id="12" name="Picture 11" descr="A screenshot of a computer generated image&#10;&#10;AI-generated content may be incorrect.">
            <a:extLst>
              <a:ext uri="{FF2B5EF4-FFF2-40B4-BE49-F238E27FC236}">
                <a16:creationId xmlns:a16="http://schemas.microsoft.com/office/drawing/2014/main" id="{ABC61E8F-278B-D665-EC4A-F1F904D8CBD1}"/>
              </a:ext>
            </a:extLst>
          </p:cNvPr>
          <p:cNvPicPr>
            <a:picLocks noChangeAspect="1"/>
          </p:cNvPicPr>
          <p:nvPr/>
        </p:nvPicPr>
        <p:blipFill>
          <a:blip r:embed="rId2">
            <a:extLst>
              <a:ext uri="{28A0092B-C50C-407E-A947-70E740481C1C}">
                <a14:useLocalDpi xmlns:a14="http://schemas.microsoft.com/office/drawing/2010/main" val="0"/>
              </a:ext>
            </a:extLst>
          </a:blip>
          <a:srcRect l="51934" r="28178"/>
          <a:stretch>
            <a:fillRect/>
          </a:stretch>
        </p:blipFill>
        <p:spPr>
          <a:xfrm>
            <a:off x="14780469" y="6689792"/>
            <a:ext cx="2743200" cy="3448321"/>
          </a:xfrm>
          <a:prstGeom prst="rect">
            <a:avLst/>
          </a:prstGeom>
        </p:spPr>
      </p:pic>
      <p:pic>
        <p:nvPicPr>
          <p:cNvPr id="16" name="Picture 15" descr="A screenshot of a computer generated image&#10;&#10;AI-generated content may be incorrect.">
            <a:extLst>
              <a:ext uri="{FF2B5EF4-FFF2-40B4-BE49-F238E27FC236}">
                <a16:creationId xmlns:a16="http://schemas.microsoft.com/office/drawing/2014/main" id="{CEA68C75-0F17-129D-8BA6-51437B8FFC10}"/>
              </a:ext>
            </a:extLst>
          </p:cNvPr>
          <p:cNvPicPr>
            <a:picLocks noChangeAspect="1"/>
          </p:cNvPicPr>
          <p:nvPr/>
        </p:nvPicPr>
        <p:blipFill>
          <a:blip r:embed="rId2">
            <a:extLst>
              <a:ext uri="{28A0092B-C50C-407E-A947-70E740481C1C}">
                <a14:useLocalDpi xmlns:a14="http://schemas.microsoft.com/office/drawing/2010/main" val="0"/>
              </a:ext>
            </a:extLst>
          </a:blip>
          <a:srcRect l="31486" r="48626"/>
          <a:stretch>
            <a:fillRect/>
          </a:stretch>
        </p:blipFill>
        <p:spPr>
          <a:xfrm>
            <a:off x="14780469" y="3419341"/>
            <a:ext cx="2743200" cy="3448318"/>
          </a:xfrm>
          <a:prstGeom prst="rect">
            <a:avLst/>
          </a:prstGeom>
        </p:spPr>
      </p:pic>
      <p:pic>
        <p:nvPicPr>
          <p:cNvPr id="18" name="Picture 17" descr="A screenshot of a computer generated image&#10;&#10;AI-generated content may be incorrect.">
            <a:extLst>
              <a:ext uri="{FF2B5EF4-FFF2-40B4-BE49-F238E27FC236}">
                <a16:creationId xmlns:a16="http://schemas.microsoft.com/office/drawing/2014/main" id="{20E1B331-EB57-E64B-3201-3ABDD387BAD0}"/>
              </a:ext>
            </a:extLst>
          </p:cNvPr>
          <p:cNvPicPr>
            <a:picLocks noChangeAspect="1"/>
          </p:cNvPicPr>
          <p:nvPr/>
        </p:nvPicPr>
        <p:blipFill>
          <a:blip r:embed="rId2">
            <a:extLst>
              <a:ext uri="{28A0092B-C50C-407E-A947-70E740481C1C}">
                <a14:useLocalDpi xmlns:a14="http://schemas.microsoft.com/office/drawing/2010/main" val="0"/>
              </a:ext>
            </a:extLst>
          </a:blip>
          <a:srcRect l="10170" r="68261"/>
          <a:stretch>
            <a:fillRect/>
          </a:stretch>
        </p:blipFill>
        <p:spPr>
          <a:xfrm>
            <a:off x="14683648" y="305368"/>
            <a:ext cx="2840021" cy="3291840"/>
          </a:xfrm>
          <a:prstGeom prst="rect">
            <a:avLst/>
          </a:prstGeom>
        </p:spPr>
      </p:pic>
      <p:pic>
        <p:nvPicPr>
          <p:cNvPr id="2" name="Picture 1">
            <a:extLst>
              <a:ext uri="{FF2B5EF4-FFF2-40B4-BE49-F238E27FC236}">
                <a16:creationId xmlns:a16="http://schemas.microsoft.com/office/drawing/2014/main" id="{8A1673E4-4CE4-E792-6759-26073B341D97}"/>
              </a:ext>
            </a:extLst>
          </p:cNvPr>
          <p:cNvPicPr>
            <a:picLocks noChangeAspect="1"/>
          </p:cNvPicPr>
          <p:nvPr/>
        </p:nvPicPr>
        <p:blipFill>
          <a:blip r:embed="rId3">
            <a:extLst>
              <a:ext uri="{28A0092B-C50C-407E-A947-70E740481C1C}">
                <a14:useLocalDpi xmlns:a14="http://schemas.microsoft.com/office/drawing/2010/main" val="0"/>
              </a:ext>
            </a:extLst>
          </a:blip>
          <a:srcRect l="1945" b="49395"/>
          <a:stretch>
            <a:fillRect/>
          </a:stretch>
        </p:blipFill>
        <p:spPr>
          <a:xfrm>
            <a:off x="152400" y="2400300"/>
            <a:ext cx="14291092" cy="4876800"/>
          </a:xfrm>
          <a:prstGeom prst="rect">
            <a:avLst/>
          </a:prstGeom>
        </p:spPr>
      </p:pic>
      <p:sp>
        <p:nvSpPr>
          <p:cNvPr id="10" name="Slide Number Placeholder 9">
            <a:extLst>
              <a:ext uri="{FF2B5EF4-FFF2-40B4-BE49-F238E27FC236}">
                <a16:creationId xmlns:a16="http://schemas.microsoft.com/office/drawing/2014/main" id="{82AC0BBC-3FBA-2114-6748-5C289B27DE46}"/>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3876837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41092">
            <a:off x="17202015" y="74849"/>
            <a:ext cx="1309122" cy="563227"/>
          </a:xfrm>
          <a:custGeom>
            <a:avLst/>
            <a:gdLst/>
            <a:ahLst/>
            <a:cxnLst/>
            <a:rect l="l" t="t" r="r" b="b"/>
            <a:pathLst>
              <a:path w="1309122" h="563227">
                <a:moveTo>
                  <a:pt x="0" y="0"/>
                </a:moveTo>
                <a:lnTo>
                  <a:pt x="1309121" y="0"/>
                </a:lnTo>
                <a:lnTo>
                  <a:pt x="1309121" y="563226"/>
                </a:lnTo>
                <a:lnTo>
                  <a:pt x="0" y="56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017065" y="2318185"/>
            <a:ext cx="11301259" cy="5650629"/>
          </a:xfrm>
          <a:custGeom>
            <a:avLst/>
            <a:gdLst/>
            <a:ahLst/>
            <a:cxnLst/>
            <a:rect l="l" t="t" r="r" b="b"/>
            <a:pathLst>
              <a:path w="11301259" h="5650629">
                <a:moveTo>
                  <a:pt x="0" y="0"/>
                </a:moveTo>
                <a:lnTo>
                  <a:pt x="11301259" y="0"/>
                </a:lnTo>
                <a:lnTo>
                  <a:pt x="11301259" y="5650630"/>
                </a:lnTo>
                <a:lnTo>
                  <a:pt x="0" y="565063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57612" y="294412"/>
            <a:ext cx="13518908" cy="734288"/>
          </a:xfrm>
          <a:prstGeom prst="rect">
            <a:avLst/>
          </a:prstGeom>
        </p:spPr>
        <p:txBody>
          <a:bodyPr lIns="0" tIns="0" rIns="0" bIns="0" rtlCol="0" anchor="t">
            <a:spAutoFit/>
          </a:bodyPr>
          <a:lstStyle/>
          <a:p>
            <a:pPr marL="0" lvl="0" indent="0" algn="ctr">
              <a:lnSpc>
                <a:spcPts val="5633"/>
              </a:lnSpc>
            </a:pPr>
            <a:r>
              <a:rPr lang="en-US" sz="5075" b="1" u="sng">
                <a:solidFill>
                  <a:srgbClr val="E11B1B"/>
                </a:solidFill>
                <a:latin typeface="Open Sans Bold"/>
                <a:ea typeface="Open Sans Bold"/>
                <a:cs typeface="Open Sans Bold"/>
                <a:sym typeface="Open Sans Bold"/>
              </a:rPr>
              <a:t>The LOFAR Two meter Sky Survey (LoTSS)</a:t>
            </a:r>
          </a:p>
        </p:txBody>
      </p:sp>
      <p:sp>
        <p:nvSpPr>
          <p:cNvPr id="6" name="TextBox 6"/>
          <p:cNvSpPr txBox="1"/>
          <p:nvPr/>
        </p:nvSpPr>
        <p:spPr>
          <a:xfrm>
            <a:off x="14630401" y="7832852"/>
            <a:ext cx="3657600" cy="691984"/>
          </a:xfrm>
          <a:prstGeom prst="rect">
            <a:avLst/>
          </a:prstGeom>
        </p:spPr>
        <p:txBody>
          <a:bodyPr wrap="square" lIns="0" tIns="0" rIns="0" bIns="0" rtlCol="0" anchor="t">
            <a:spAutoFit/>
          </a:bodyPr>
          <a:lstStyle/>
          <a:p>
            <a:pPr algn="ctr">
              <a:lnSpc>
                <a:spcPts val="2818"/>
              </a:lnSpc>
              <a:spcBef>
                <a:spcPct val="0"/>
              </a:spcBef>
            </a:pPr>
            <a:r>
              <a:rPr lang="en-US" sz="1878" dirty="0">
                <a:solidFill>
                  <a:srgbClr val="000000"/>
                </a:solidFill>
                <a:ea typeface="Open Sauce Light"/>
                <a:cs typeface="Open Sauce Light"/>
                <a:sym typeface="Open Sauce Light"/>
              </a:rPr>
              <a:t>Credit DR3 internal data release</a:t>
            </a:r>
            <a:r>
              <a:rPr lang="en-US" sz="2000" dirty="0"/>
              <a:t>,</a:t>
            </a:r>
          </a:p>
          <a:p>
            <a:pPr algn="ctr">
              <a:lnSpc>
                <a:spcPts val="2818"/>
              </a:lnSpc>
              <a:spcBef>
                <a:spcPct val="0"/>
              </a:spcBef>
            </a:pPr>
            <a:r>
              <a:rPr lang="en-US" sz="1878" dirty="0">
                <a:solidFill>
                  <a:srgbClr val="000000"/>
                </a:solidFill>
                <a:ea typeface="Open Sauce Light"/>
                <a:cs typeface="Open Sauce Light"/>
                <a:sym typeface="Open Sauce Light"/>
              </a:rPr>
              <a:t>Shimwell et al. in prep. (2025)</a:t>
            </a:r>
          </a:p>
        </p:txBody>
      </p:sp>
      <p:sp>
        <p:nvSpPr>
          <p:cNvPr id="7" name="TextBox 7"/>
          <p:cNvSpPr txBox="1"/>
          <p:nvPr/>
        </p:nvSpPr>
        <p:spPr>
          <a:xfrm>
            <a:off x="410407" y="1525331"/>
            <a:ext cx="12818427" cy="636451"/>
          </a:xfrm>
          <a:prstGeom prst="rect">
            <a:avLst/>
          </a:prstGeom>
        </p:spPr>
        <p:txBody>
          <a:bodyPr lIns="0" tIns="0" rIns="0" bIns="0" rtlCol="0" anchor="t">
            <a:spAutoFit/>
          </a:bodyPr>
          <a:lstStyle/>
          <a:p>
            <a:pPr algn="ctr">
              <a:lnSpc>
                <a:spcPts val="5317"/>
              </a:lnSpc>
              <a:spcBef>
                <a:spcPct val="0"/>
              </a:spcBef>
            </a:pPr>
            <a:r>
              <a:rPr lang="en-US" sz="3545" b="1" dirty="0">
                <a:solidFill>
                  <a:srgbClr val="000000"/>
                </a:solidFill>
                <a:ea typeface="Open Sauce Light Bold"/>
                <a:cs typeface="Open Sauce Light Bold"/>
                <a:sym typeface="Open Sauce Light Bold"/>
              </a:rPr>
              <a:t>The LOFAR HBA of 120-168MHz wide-area survey.</a:t>
            </a:r>
          </a:p>
        </p:txBody>
      </p:sp>
      <mc:AlternateContent xmlns:mc="http://schemas.openxmlformats.org/markup-compatibility/2006">
        <mc:Choice xmlns:a14="http://schemas.microsoft.com/office/drawing/2010/main" Requires="a14">
          <p:sp>
            <p:nvSpPr>
              <p:cNvPr id="8" name="TextBox 8"/>
              <p:cNvSpPr txBox="1"/>
              <p:nvPr/>
            </p:nvSpPr>
            <p:spPr>
              <a:xfrm>
                <a:off x="310408" y="5195981"/>
                <a:ext cx="6928592" cy="1730602"/>
              </a:xfrm>
              <a:prstGeom prst="rect">
                <a:avLst/>
              </a:prstGeom>
            </p:spPr>
            <p:txBody>
              <a:bodyPr wrap="square" lIns="0" tIns="0" rIns="0" bIns="0" rtlCol="0" anchor="t">
                <a:spAutoFit/>
              </a:bodyPr>
              <a:lstStyle/>
              <a:p>
                <a:pPr marL="660116" lvl="1" indent="-330058" algn="l">
                  <a:lnSpc>
                    <a:spcPts val="4586"/>
                  </a:lnSpc>
                  <a:buFont typeface="Arial"/>
                  <a:buChar char="•"/>
                </a:pPr>
                <a:r>
                  <a:rPr lang="en-US" sz="3200" b="1" dirty="0">
                    <a:solidFill>
                      <a:srgbClr val="EE220C"/>
                    </a:solidFill>
                    <a:ea typeface="Open Sauce Light Bold Italics"/>
                    <a:cs typeface="Open Sauce Light Bold Italics"/>
                    <a:sym typeface="Open Sauce Light Bold Italics"/>
                  </a:rPr>
                  <a:t>Image 89% of the northern sky with a sensitivity ~92 </a:t>
                </a:r>
                <a14:m>
                  <m:oMath xmlns:m="http://schemas.openxmlformats.org/officeDocument/2006/math">
                    <m:r>
                      <a:rPr lang="en-US" sz="3200" b="1" i="0" dirty="0" smtClean="0">
                        <a:solidFill>
                          <a:srgbClr val="EE220C"/>
                        </a:solidFill>
                        <a:ea typeface="Cambria Math" panose="02040503050406030204" pitchFamily="18" charset="0"/>
                        <a:cs typeface="Open Sauce Light Bold Italics"/>
                        <a:sym typeface="Open Sauce Light Bold Italics"/>
                      </a:rPr>
                      <m:t>𝛍</m:t>
                    </m:r>
                  </m:oMath>
                </a14:m>
                <a:r>
                  <a:rPr lang="en-US" sz="3200" b="1" dirty="0" err="1">
                    <a:solidFill>
                      <a:srgbClr val="EE220C"/>
                    </a:solidFill>
                    <a:ea typeface="Open Sauce Light Bold Italics"/>
                    <a:cs typeface="Open Sauce Light Bold Italics"/>
                    <a:sym typeface="Open Sauce Light Bold Italics"/>
                  </a:rPr>
                  <a:t>Jy</a:t>
                </a:r>
                <a:r>
                  <a:rPr lang="en-US" sz="3200" b="1" dirty="0">
                    <a:solidFill>
                      <a:srgbClr val="EE220C"/>
                    </a:solidFill>
                    <a:ea typeface="Open Sauce Light Bold Italics"/>
                    <a:cs typeface="Open Sauce Light Bold Italics"/>
                    <a:sym typeface="Open Sauce Light Bold Italics"/>
                  </a:rPr>
                  <a:t>/beam and an angular resolution of 6″</a:t>
                </a:r>
              </a:p>
            </p:txBody>
          </p:sp>
        </mc:Choice>
        <mc:Fallback>
          <p:sp>
            <p:nvSpPr>
              <p:cNvPr id="8" name="TextBox 8"/>
              <p:cNvSpPr txBox="1">
                <a:spLocks noRot="1" noChangeAspect="1" noMove="1" noResize="1" noEditPoints="1" noAdjustHandles="1" noChangeArrowheads="1" noChangeShapeType="1" noTextEdit="1"/>
              </p:cNvSpPr>
              <p:nvPr/>
            </p:nvSpPr>
            <p:spPr>
              <a:xfrm>
                <a:off x="310408" y="5195981"/>
                <a:ext cx="6928592" cy="1730602"/>
              </a:xfrm>
              <a:prstGeom prst="rect">
                <a:avLst/>
              </a:prstGeom>
              <a:blipFill>
                <a:blip r:embed="rId5"/>
                <a:stretch>
                  <a:fillRect t="-2899" r="-1097" b="-13043"/>
                </a:stretch>
              </a:blipFill>
            </p:spPr>
            <p:txBody>
              <a:bodyPr/>
              <a:lstStyle/>
              <a:p>
                <a:r>
                  <a:rPr lang="en-US">
                    <a:noFill/>
                  </a:rPr>
                  <a:t> </a:t>
                </a:r>
              </a:p>
            </p:txBody>
          </p:sp>
        </mc:Fallback>
      </mc:AlternateContent>
      <p:sp>
        <p:nvSpPr>
          <p:cNvPr id="9" name="TextBox 9"/>
          <p:cNvSpPr txBox="1"/>
          <p:nvPr/>
        </p:nvSpPr>
        <p:spPr>
          <a:xfrm>
            <a:off x="310408" y="3730825"/>
            <a:ext cx="6506658" cy="564322"/>
          </a:xfrm>
          <a:prstGeom prst="rect">
            <a:avLst/>
          </a:prstGeom>
        </p:spPr>
        <p:txBody>
          <a:bodyPr lIns="0" tIns="0" rIns="0" bIns="0" rtlCol="0" anchor="t">
            <a:spAutoFit/>
          </a:bodyPr>
          <a:lstStyle/>
          <a:p>
            <a:pPr marL="660116" lvl="1" indent="-330058" algn="l">
              <a:lnSpc>
                <a:spcPts val="4586"/>
              </a:lnSpc>
              <a:buFont typeface="Arial"/>
              <a:buChar char="•"/>
            </a:pPr>
            <a:r>
              <a:rPr lang="en-US" sz="3200" b="1" dirty="0">
                <a:solidFill>
                  <a:srgbClr val="040606"/>
                </a:solidFill>
                <a:ea typeface="Open Sauce Light Bold Italics"/>
                <a:cs typeface="Open Sauce Light Bold Italics"/>
                <a:sym typeface="Open Sauce Light Bold Italics"/>
              </a:rPr>
              <a:t>2000+ </a:t>
            </a:r>
            <a:r>
              <a:rPr lang="en-US" sz="3200" b="1" dirty="0" err="1">
                <a:solidFill>
                  <a:srgbClr val="040606"/>
                </a:solidFill>
                <a:ea typeface="Open Sauce Light Bold Italics"/>
                <a:cs typeface="Open Sauce Light Bold Italics"/>
                <a:sym typeface="Open Sauce Light Bold Italics"/>
              </a:rPr>
              <a:t>pointings</a:t>
            </a:r>
            <a:r>
              <a:rPr lang="en-US" sz="3200" b="1" dirty="0">
                <a:solidFill>
                  <a:srgbClr val="040606"/>
                </a:solidFill>
                <a:ea typeface="Open Sauce Light Bold Italics"/>
                <a:cs typeface="Open Sauce Light Bold Italics"/>
                <a:sym typeface="Open Sauce Light Bold Italics"/>
              </a:rPr>
              <a:t> to search for !</a:t>
            </a:r>
          </a:p>
        </p:txBody>
      </p:sp>
      <p:sp>
        <p:nvSpPr>
          <p:cNvPr id="14" name="Slide Number Placeholder 13">
            <a:extLst>
              <a:ext uri="{FF2B5EF4-FFF2-40B4-BE49-F238E27FC236}">
                <a16:creationId xmlns:a16="http://schemas.microsoft.com/office/drawing/2014/main" id="{F9633530-E86A-1D4B-F61B-0736CFAAEDCA}"/>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19150</TotalTime>
  <Words>2999</Words>
  <Application>Microsoft Macintosh PowerPoint</Application>
  <PresentationFormat>Custom</PresentationFormat>
  <Paragraphs>656</Paragraphs>
  <Slides>64</Slides>
  <Notes>8</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64</vt:i4>
      </vt:variant>
    </vt:vector>
  </HeadingPairs>
  <TitlesOfParts>
    <vt:vector size="82" baseType="lpstr">
      <vt:lpstr>Open Sauce Light</vt:lpstr>
      <vt:lpstr>Open Sans Bold</vt:lpstr>
      <vt:lpstr>Barlow Condensed Semi-Bold</vt:lpstr>
      <vt:lpstr>Arial</vt:lpstr>
      <vt:lpstr>Barlow SemiCondensed Bold</vt:lpstr>
      <vt:lpstr>Open Sauce Bold</vt:lpstr>
      <vt:lpstr>DejaVu Sans Light</vt:lpstr>
      <vt:lpstr>Cambria Math</vt:lpstr>
      <vt:lpstr>Aptos</vt:lpstr>
      <vt:lpstr>Open Sauce Light Italics</vt:lpstr>
      <vt:lpstr>Open Sauce Light Bold Italics</vt:lpstr>
      <vt:lpstr>Open Sauce Light Bold</vt:lpstr>
      <vt:lpstr>Open Sauce</vt:lpstr>
      <vt:lpstr>Open Sans Bold Italics</vt:lpstr>
      <vt:lpstr>Calibri</vt:lpstr>
      <vt:lpstr>Wingdings</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 slides</dc:title>
  <cp:lastModifiedBy>sylvain Ranguin</cp:lastModifiedBy>
  <cp:revision>176</cp:revision>
  <dcterms:created xsi:type="dcterms:W3CDTF">2006-08-16T00:00:00Z</dcterms:created>
  <dcterms:modified xsi:type="dcterms:W3CDTF">2025-09-23T19:31:46Z</dcterms:modified>
  <dc:identifier>DAGiuHto7ec</dc:identifier>
</cp:coreProperties>
</file>