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8288000" cy="10287000"/>
  <p:notesSz cx="6858000" cy="9144000"/>
  <p:embeddedFontLst>
    <p:embeddedFont>
      <p:font typeface="Canva Sans" panose="020B0503030501040103" pitchFamily="34" charset="0"/>
      <p:regular r:id="rId18"/>
    </p:embeddedFont>
    <p:embeddedFont>
      <p:font typeface="Canva Sans Bold" panose="020B0803030501040103" pitchFamily="34" charset="0"/>
      <p:regular r:id="rId19"/>
      <p:bold r:id="rId20"/>
    </p:embeddedFont>
    <p:embeddedFont>
      <p:font typeface="Cooper BT Heavy" panose="0208090404030B020404" pitchFamily="18" charset="0"/>
      <p:regular r:id="rId21"/>
      <p:bold r:id="rId22"/>
    </p:embeddedFont>
    <p:embeddedFont>
      <p:font typeface="Cooper BT Light" panose="0208050304030B020404" pitchFamily="18" charset="0"/>
      <p:regular r:id="rId23"/>
    </p:embeddedFont>
    <p:embeddedFont>
      <p:font typeface="Shadows Into Light Two" panose="020F0302020204030204" pitchFamily="34" charset="0"/>
      <p:regular r:id="rId24"/>
    </p:embeddedFont>
    <p:embeddedFont>
      <p:font typeface="ST Bubblegum" pitchFamily="2"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86ACF7-F6E6-B744-9816-2F7F2E926000}" v="7" dt="2025-09-23T10:35:26.6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8" autoAdjust="0"/>
    <p:restoredTop sz="85374" autoAdjust="0"/>
  </p:normalViewPr>
  <p:slideViewPr>
    <p:cSldViewPr>
      <p:cViewPr>
        <p:scale>
          <a:sx n="87" d="100"/>
          <a:sy n="87" d="100"/>
        </p:scale>
        <p:origin x="-336"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nny Barkus" userId="7afc6771-5611-4717-ae49-71ef7234f0f2" providerId="ADAL" clId="{43362FB2-2857-5D9B-9F08-107B31A2CA2F}"/>
    <pc:docChg chg="undo custSel modSld">
      <pc:chgData name="Bonny Barkus" userId="7afc6771-5611-4717-ae49-71ef7234f0f2" providerId="ADAL" clId="{43362FB2-2857-5D9B-9F08-107B31A2CA2F}" dt="2025-09-23T10:36:45.469" v="349" actId="20577"/>
      <pc:docMkLst>
        <pc:docMk/>
      </pc:docMkLst>
      <pc:sldChg chg="modSp mod">
        <pc:chgData name="Bonny Barkus" userId="7afc6771-5611-4717-ae49-71ef7234f0f2" providerId="ADAL" clId="{43362FB2-2857-5D9B-9F08-107B31A2CA2F}" dt="2025-09-23T10:36:45.469" v="349" actId="20577"/>
        <pc:sldMkLst>
          <pc:docMk/>
          <pc:sldMk cId="0" sldId="257"/>
        </pc:sldMkLst>
        <pc:spChg chg="mod">
          <ac:chgData name="Bonny Barkus" userId="7afc6771-5611-4717-ae49-71ef7234f0f2" providerId="ADAL" clId="{43362FB2-2857-5D9B-9F08-107B31A2CA2F}" dt="2025-09-23T10:36:45.469" v="349" actId="20577"/>
          <ac:spMkLst>
            <pc:docMk/>
            <pc:sldMk cId="0" sldId="257"/>
            <ac:spMk id="6" creationId="{00000000-0000-0000-0000-000000000000}"/>
          </ac:spMkLst>
        </pc:spChg>
      </pc:sldChg>
      <pc:sldChg chg="modSp mod">
        <pc:chgData name="Bonny Barkus" userId="7afc6771-5611-4717-ae49-71ef7234f0f2" providerId="ADAL" clId="{43362FB2-2857-5D9B-9F08-107B31A2CA2F}" dt="2025-09-22T11:04:03.421" v="101" actId="1076"/>
        <pc:sldMkLst>
          <pc:docMk/>
          <pc:sldMk cId="0" sldId="262"/>
        </pc:sldMkLst>
        <pc:spChg chg="mod">
          <ac:chgData name="Bonny Barkus" userId="7afc6771-5611-4717-ae49-71ef7234f0f2" providerId="ADAL" clId="{43362FB2-2857-5D9B-9F08-107B31A2CA2F}" dt="2025-09-22T11:03:54.753" v="100" actId="1076"/>
          <ac:spMkLst>
            <pc:docMk/>
            <pc:sldMk cId="0" sldId="262"/>
            <ac:spMk id="2" creationId="{00000000-0000-0000-0000-000000000000}"/>
          </ac:spMkLst>
        </pc:spChg>
        <pc:spChg chg="mod">
          <ac:chgData name="Bonny Barkus" userId="7afc6771-5611-4717-ae49-71ef7234f0f2" providerId="ADAL" clId="{43362FB2-2857-5D9B-9F08-107B31A2CA2F}" dt="2025-09-22T07:08:36.242" v="43" actId="790"/>
          <ac:spMkLst>
            <pc:docMk/>
            <pc:sldMk cId="0" sldId="262"/>
            <ac:spMk id="3" creationId="{00000000-0000-0000-0000-000000000000}"/>
          </ac:spMkLst>
        </pc:spChg>
        <pc:spChg chg="mod">
          <ac:chgData name="Bonny Barkus" userId="7afc6771-5611-4717-ae49-71ef7234f0f2" providerId="ADAL" clId="{43362FB2-2857-5D9B-9F08-107B31A2CA2F}" dt="2025-09-22T07:08:36.242" v="43" actId="790"/>
          <ac:spMkLst>
            <pc:docMk/>
            <pc:sldMk cId="0" sldId="262"/>
            <ac:spMk id="4" creationId="{00000000-0000-0000-0000-000000000000}"/>
          </ac:spMkLst>
        </pc:spChg>
        <pc:spChg chg="mod">
          <ac:chgData name="Bonny Barkus" userId="7afc6771-5611-4717-ae49-71ef7234f0f2" providerId="ADAL" clId="{43362FB2-2857-5D9B-9F08-107B31A2CA2F}" dt="2025-09-22T07:08:36.242" v="43" actId="790"/>
          <ac:spMkLst>
            <pc:docMk/>
            <pc:sldMk cId="0" sldId="262"/>
            <ac:spMk id="6" creationId="{00000000-0000-0000-0000-000000000000}"/>
          </ac:spMkLst>
        </pc:spChg>
        <pc:spChg chg="mod">
          <ac:chgData name="Bonny Barkus" userId="7afc6771-5611-4717-ae49-71ef7234f0f2" providerId="ADAL" clId="{43362FB2-2857-5D9B-9F08-107B31A2CA2F}" dt="2025-09-22T07:08:36.242" v="43" actId="790"/>
          <ac:spMkLst>
            <pc:docMk/>
            <pc:sldMk cId="0" sldId="262"/>
            <ac:spMk id="7" creationId="{00000000-0000-0000-0000-000000000000}"/>
          </ac:spMkLst>
        </pc:spChg>
        <pc:spChg chg="mod">
          <ac:chgData name="Bonny Barkus" userId="7afc6771-5611-4717-ae49-71ef7234f0f2" providerId="ADAL" clId="{43362FB2-2857-5D9B-9F08-107B31A2CA2F}" dt="2025-09-22T07:08:36.242" v="43" actId="790"/>
          <ac:spMkLst>
            <pc:docMk/>
            <pc:sldMk cId="0" sldId="262"/>
            <ac:spMk id="9" creationId="{00000000-0000-0000-0000-000000000000}"/>
          </ac:spMkLst>
        </pc:spChg>
        <pc:spChg chg="mod">
          <ac:chgData name="Bonny Barkus" userId="7afc6771-5611-4717-ae49-71ef7234f0f2" providerId="ADAL" clId="{43362FB2-2857-5D9B-9F08-107B31A2CA2F}" dt="2025-09-22T07:08:36.242" v="43" actId="790"/>
          <ac:spMkLst>
            <pc:docMk/>
            <pc:sldMk cId="0" sldId="262"/>
            <ac:spMk id="10" creationId="{00000000-0000-0000-0000-000000000000}"/>
          </ac:spMkLst>
        </pc:spChg>
        <pc:spChg chg="mod">
          <ac:chgData name="Bonny Barkus" userId="7afc6771-5611-4717-ae49-71ef7234f0f2" providerId="ADAL" clId="{43362FB2-2857-5D9B-9F08-107B31A2CA2F}" dt="2025-09-22T07:08:36.242" v="43" actId="790"/>
          <ac:spMkLst>
            <pc:docMk/>
            <pc:sldMk cId="0" sldId="262"/>
            <ac:spMk id="13" creationId="{00000000-0000-0000-0000-000000000000}"/>
          </ac:spMkLst>
        </pc:spChg>
        <pc:spChg chg="mod">
          <ac:chgData name="Bonny Barkus" userId="7afc6771-5611-4717-ae49-71ef7234f0f2" providerId="ADAL" clId="{43362FB2-2857-5D9B-9F08-107B31A2CA2F}" dt="2025-09-22T07:08:36.242" v="43" actId="790"/>
          <ac:spMkLst>
            <pc:docMk/>
            <pc:sldMk cId="0" sldId="262"/>
            <ac:spMk id="15" creationId="{00000000-0000-0000-0000-000000000000}"/>
          </ac:spMkLst>
        </pc:spChg>
        <pc:spChg chg="mod">
          <ac:chgData name="Bonny Barkus" userId="7afc6771-5611-4717-ae49-71ef7234f0f2" providerId="ADAL" clId="{43362FB2-2857-5D9B-9F08-107B31A2CA2F}" dt="2025-09-22T11:04:03.421" v="101" actId="1076"/>
          <ac:spMkLst>
            <pc:docMk/>
            <pc:sldMk cId="0" sldId="262"/>
            <ac:spMk id="16" creationId="{00000000-0000-0000-0000-000000000000}"/>
          </ac:spMkLst>
        </pc:spChg>
      </pc:sldChg>
      <pc:sldChg chg="modSp mod">
        <pc:chgData name="Bonny Barkus" userId="7afc6771-5611-4717-ae49-71ef7234f0f2" providerId="ADAL" clId="{43362FB2-2857-5D9B-9F08-107B31A2CA2F}" dt="2025-09-23T06:08:35.688" v="205" actId="1076"/>
        <pc:sldMkLst>
          <pc:docMk/>
          <pc:sldMk cId="0" sldId="264"/>
        </pc:sldMkLst>
        <pc:spChg chg="mod">
          <ac:chgData name="Bonny Barkus" userId="7afc6771-5611-4717-ae49-71ef7234f0f2" providerId="ADAL" clId="{43362FB2-2857-5D9B-9F08-107B31A2CA2F}" dt="2025-09-23T06:08:35.688" v="205" actId="1076"/>
          <ac:spMkLst>
            <pc:docMk/>
            <pc:sldMk cId="0" sldId="264"/>
            <ac:spMk id="2" creationId="{00000000-0000-0000-0000-000000000000}"/>
          </ac:spMkLst>
        </pc:spChg>
        <pc:spChg chg="mod">
          <ac:chgData name="Bonny Barkus" userId="7afc6771-5611-4717-ae49-71ef7234f0f2" providerId="ADAL" clId="{43362FB2-2857-5D9B-9F08-107B31A2CA2F}" dt="2025-09-22T07:05:44.109" v="0" actId="14100"/>
          <ac:spMkLst>
            <pc:docMk/>
            <pc:sldMk cId="0" sldId="264"/>
            <ac:spMk id="20" creationId="{00000000-0000-0000-0000-000000000000}"/>
          </ac:spMkLst>
        </pc:spChg>
        <pc:spChg chg="mod">
          <ac:chgData name="Bonny Barkus" userId="7afc6771-5611-4717-ae49-71ef7234f0f2" providerId="ADAL" clId="{43362FB2-2857-5D9B-9F08-107B31A2CA2F}" dt="2025-09-22T07:06:01.745" v="21" actId="20577"/>
          <ac:spMkLst>
            <pc:docMk/>
            <pc:sldMk cId="0" sldId="264"/>
            <ac:spMk id="21" creationId="{00000000-0000-0000-0000-000000000000}"/>
          </ac:spMkLst>
        </pc:spChg>
      </pc:sldChg>
      <pc:sldChg chg="addSp delSp modSp mod">
        <pc:chgData name="Bonny Barkus" userId="7afc6771-5611-4717-ae49-71ef7234f0f2" providerId="ADAL" clId="{43362FB2-2857-5D9B-9F08-107B31A2CA2F}" dt="2025-09-22T11:02:44.430" v="98" actId="1076"/>
        <pc:sldMkLst>
          <pc:docMk/>
          <pc:sldMk cId="0" sldId="266"/>
        </pc:sldMkLst>
        <pc:spChg chg="mod">
          <ac:chgData name="Bonny Barkus" userId="7afc6771-5611-4717-ae49-71ef7234f0f2" providerId="ADAL" clId="{43362FB2-2857-5D9B-9F08-107B31A2CA2F}" dt="2025-09-22T11:02:44.430" v="98" actId="1076"/>
          <ac:spMkLst>
            <pc:docMk/>
            <pc:sldMk cId="0" sldId="266"/>
            <ac:spMk id="2" creationId="{00000000-0000-0000-0000-000000000000}"/>
          </ac:spMkLst>
        </pc:spChg>
        <pc:spChg chg="mod">
          <ac:chgData name="Bonny Barkus" userId="7afc6771-5611-4717-ae49-71ef7234f0f2" providerId="ADAL" clId="{43362FB2-2857-5D9B-9F08-107B31A2CA2F}" dt="2025-09-22T11:00:37.551" v="87" actId="20577"/>
          <ac:spMkLst>
            <pc:docMk/>
            <pc:sldMk cId="0" sldId="266"/>
            <ac:spMk id="20" creationId="{00000000-0000-0000-0000-000000000000}"/>
          </ac:spMkLst>
        </pc:spChg>
        <pc:spChg chg="add mod">
          <ac:chgData name="Bonny Barkus" userId="7afc6771-5611-4717-ae49-71ef7234f0f2" providerId="ADAL" clId="{43362FB2-2857-5D9B-9F08-107B31A2CA2F}" dt="2025-09-22T11:01:38.105" v="93" actId="1076"/>
          <ac:spMkLst>
            <pc:docMk/>
            <pc:sldMk cId="0" sldId="266"/>
            <ac:spMk id="21" creationId="{282C280F-1059-6624-D65A-1BE439CDB53F}"/>
          </ac:spMkLst>
        </pc:spChg>
        <pc:spChg chg="add del mod">
          <ac:chgData name="Bonny Barkus" userId="7afc6771-5611-4717-ae49-71ef7234f0f2" providerId="ADAL" clId="{43362FB2-2857-5D9B-9F08-107B31A2CA2F}" dt="2025-09-22T07:14:29.971" v="50" actId="478"/>
          <ac:spMkLst>
            <pc:docMk/>
            <pc:sldMk cId="0" sldId="266"/>
            <ac:spMk id="21" creationId="{39D674DE-8F68-0649-BF86-8CD09BF919D6}"/>
          </ac:spMkLst>
        </pc:spChg>
        <pc:spChg chg="add mod">
          <ac:chgData name="Bonny Barkus" userId="7afc6771-5611-4717-ae49-71ef7234f0f2" providerId="ADAL" clId="{43362FB2-2857-5D9B-9F08-107B31A2CA2F}" dt="2025-09-22T11:01:45.956" v="94" actId="1076"/>
          <ac:spMkLst>
            <pc:docMk/>
            <pc:sldMk cId="0" sldId="266"/>
            <ac:spMk id="22" creationId="{E1815AC5-37EA-7991-AE54-227E1C36BDC7}"/>
          </ac:spMkLst>
        </pc:spChg>
      </pc:sldChg>
      <pc:sldChg chg="modSp mod">
        <pc:chgData name="Bonny Barkus" userId="7afc6771-5611-4717-ae49-71ef7234f0f2" providerId="ADAL" clId="{43362FB2-2857-5D9B-9F08-107B31A2CA2F}" dt="2025-09-22T07:08:03.213" v="42" actId="790"/>
        <pc:sldMkLst>
          <pc:docMk/>
          <pc:sldMk cId="0" sldId="267"/>
        </pc:sldMkLst>
        <pc:spChg chg="mod">
          <ac:chgData name="Bonny Barkus" userId="7afc6771-5611-4717-ae49-71ef7234f0f2" providerId="ADAL" clId="{43362FB2-2857-5D9B-9F08-107B31A2CA2F}" dt="2025-09-22T07:08:03.213" v="42" actId="790"/>
          <ac:spMkLst>
            <pc:docMk/>
            <pc:sldMk cId="0" sldId="267"/>
            <ac:spMk id="2" creationId="{00000000-0000-0000-0000-000000000000}"/>
          </ac:spMkLst>
        </pc:spChg>
        <pc:spChg chg="mod">
          <ac:chgData name="Bonny Barkus" userId="7afc6771-5611-4717-ae49-71ef7234f0f2" providerId="ADAL" clId="{43362FB2-2857-5D9B-9F08-107B31A2CA2F}" dt="2025-09-22T07:08:03.213" v="42" actId="790"/>
          <ac:spMkLst>
            <pc:docMk/>
            <pc:sldMk cId="0" sldId="267"/>
            <ac:spMk id="3" creationId="{00000000-0000-0000-0000-000000000000}"/>
          </ac:spMkLst>
        </pc:spChg>
        <pc:spChg chg="mod">
          <ac:chgData name="Bonny Barkus" userId="7afc6771-5611-4717-ae49-71ef7234f0f2" providerId="ADAL" clId="{43362FB2-2857-5D9B-9F08-107B31A2CA2F}" dt="2025-09-22T07:08:03.213" v="42" actId="790"/>
          <ac:spMkLst>
            <pc:docMk/>
            <pc:sldMk cId="0" sldId="267"/>
            <ac:spMk id="4" creationId="{00000000-0000-0000-0000-000000000000}"/>
          </ac:spMkLst>
        </pc:spChg>
        <pc:spChg chg="mod">
          <ac:chgData name="Bonny Barkus" userId="7afc6771-5611-4717-ae49-71ef7234f0f2" providerId="ADAL" clId="{43362FB2-2857-5D9B-9F08-107B31A2CA2F}" dt="2025-09-22T07:08:03.213" v="42" actId="790"/>
          <ac:spMkLst>
            <pc:docMk/>
            <pc:sldMk cId="0" sldId="267"/>
            <ac:spMk id="6" creationId="{00000000-0000-0000-0000-000000000000}"/>
          </ac:spMkLst>
        </pc:spChg>
        <pc:spChg chg="mod">
          <ac:chgData name="Bonny Barkus" userId="7afc6771-5611-4717-ae49-71ef7234f0f2" providerId="ADAL" clId="{43362FB2-2857-5D9B-9F08-107B31A2CA2F}" dt="2025-09-22T07:08:03.213" v="42" actId="790"/>
          <ac:spMkLst>
            <pc:docMk/>
            <pc:sldMk cId="0" sldId="267"/>
            <ac:spMk id="7" creationId="{00000000-0000-0000-0000-000000000000}"/>
          </ac:spMkLst>
        </pc:spChg>
        <pc:spChg chg="mod">
          <ac:chgData name="Bonny Barkus" userId="7afc6771-5611-4717-ae49-71ef7234f0f2" providerId="ADAL" clId="{43362FB2-2857-5D9B-9F08-107B31A2CA2F}" dt="2025-09-22T07:08:03.213" v="42" actId="790"/>
          <ac:spMkLst>
            <pc:docMk/>
            <pc:sldMk cId="0" sldId="267"/>
            <ac:spMk id="8" creationId="{00000000-0000-0000-0000-000000000000}"/>
          </ac:spMkLst>
        </pc:spChg>
        <pc:spChg chg="mod">
          <ac:chgData name="Bonny Barkus" userId="7afc6771-5611-4717-ae49-71ef7234f0f2" providerId="ADAL" clId="{43362FB2-2857-5D9B-9F08-107B31A2CA2F}" dt="2025-09-22T07:08:03.213" v="42" actId="790"/>
          <ac:spMkLst>
            <pc:docMk/>
            <pc:sldMk cId="0" sldId="267"/>
            <ac:spMk id="9" creationId="{00000000-0000-0000-0000-000000000000}"/>
          </ac:spMkLst>
        </pc:spChg>
        <pc:spChg chg="mod">
          <ac:chgData name="Bonny Barkus" userId="7afc6771-5611-4717-ae49-71ef7234f0f2" providerId="ADAL" clId="{43362FB2-2857-5D9B-9F08-107B31A2CA2F}" dt="2025-09-22T07:08:03.213" v="42" actId="790"/>
          <ac:spMkLst>
            <pc:docMk/>
            <pc:sldMk cId="0" sldId="267"/>
            <ac:spMk id="10" creationId="{00000000-0000-0000-0000-000000000000}"/>
          </ac:spMkLst>
        </pc:spChg>
      </pc:sldChg>
      <pc:sldChg chg="modSp mod">
        <pc:chgData name="Bonny Barkus" userId="7afc6771-5611-4717-ae49-71ef7234f0f2" providerId="ADAL" clId="{43362FB2-2857-5D9B-9F08-107B31A2CA2F}" dt="2025-09-23T07:30:22.454" v="209" actId="20577"/>
        <pc:sldMkLst>
          <pc:docMk/>
          <pc:sldMk cId="0" sldId="268"/>
        </pc:sldMkLst>
        <pc:spChg chg="mod">
          <ac:chgData name="Bonny Barkus" userId="7afc6771-5611-4717-ae49-71ef7234f0f2" providerId="ADAL" clId="{43362FB2-2857-5D9B-9F08-107B31A2CA2F}" dt="2025-09-23T07:30:22.454" v="209" actId="20577"/>
          <ac:spMkLst>
            <pc:docMk/>
            <pc:sldMk cId="0" sldId="268"/>
            <ac:spMk id="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22.09.2025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One of the largest problems for radio continuum surveys is matching radio sources to their optical or IR counterparts.</a:t>
            </a:r>
          </a:p>
          <a:p>
            <a:r>
              <a:rPr lang="en-US" dirty="0"/>
              <a:t>Why is this so important? Why do we need it? Because it gives us different properties of the sources such as redshift, size, and luminosity. This creates comprehensive catalogues, 3D maps of the Universe.</a:t>
            </a:r>
          </a:p>
          <a:p>
            <a:r>
              <a:rPr lang="en-US" dirty="0"/>
              <a:t>In LotSS DR2 the </a:t>
            </a:r>
            <a:r>
              <a:rPr lang="en-US" dirty="0" err="1"/>
              <a:t>Xmatching</a:t>
            </a:r>
            <a:r>
              <a:rPr lang="en-US" dirty="0"/>
              <a:t> was done using a combination of statistical methods (through the likelihood ratio) and visual inspection (through LGZ). All of this took about 5 years in total to come together, and when compared to the size of LoTSS DR3 we don't have 10 to 15 years to wait for these methods to work again.</a:t>
            </a:r>
          </a:p>
          <a:p>
            <a:r>
              <a:rPr lang="en-US" dirty="0"/>
              <a:t>We need more efficient automated procedures to reduce time, the amount of manual input, and the chance of human error.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 it took a while to work through LGZ, automated methods to deal with association and host identification for extended sources in LoTSS were developed.</a:t>
            </a:r>
          </a:p>
          <a:p>
            <a:r>
              <a:rPr lang="en-US"/>
              <a:t>There is a ML technique that uses bounding boxes to help associate separate regions into a single source. This is one of the areas that we are looking to work into so ideas and expertise are welcome if you want to chat ) </a:t>
            </a:r>
          </a:p>
          <a:p>
            <a:r>
              <a:rPr lang="en-US"/>
              <a:t>And there is RL-Xid which use ridgelines to build on the likelihood ratio method for host identification of extended sources. This was used in DR2 to compliment the citizen science work.</a:t>
            </a:r>
          </a:p>
          <a:p>
            <a:r>
              <a:rPr lang="en-US"/>
              <a:t>Methods like these help to reduce the the need for visual inspection.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Well repeating it on DR2 is not very useful but actually applying it! Yes.</a:t>
            </a:r>
          </a:p>
          <a:p>
            <a:endParaRPr lang="en-US"/>
          </a:p>
          <a:p>
            <a:r>
              <a:rPr lang="en-US"/>
              <a:t>Run PyBDSF on LoTSS DR3! </a:t>
            </a:r>
          </a:p>
          <a:p>
            <a:endParaRPr lang="en-US"/>
          </a:p>
          <a:p>
            <a:r>
              <a:rPr lang="en-US"/>
              <a:t>What you really want is to know if we have optical ID for any of LoTSS DR3.</a:t>
            </a:r>
          </a:p>
          <a:p>
            <a:endParaRPr lang="en-US"/>
          </a:p>
          <a:p>
            <a:r>
              <a:rPr lang="en-US"/>
              <a:t>To tell you that we need to talk a little about a survey called Euclid.</a:t>
            </a:r>
          </a:p>
          <a:p>
            <a:endParaRPr lang="en-US"/>
          </a:p>
          <a:p>
            <a:r>
              <a:rPr lang="en-US"/>
              <a:t>Now to run the LR you need colour and magnitude. TO create colour, you need a visible magnitude and an IR magnitude. Luckily the Euclid Wide survey is taking observations, in both the visible (Band i) and the NIR (Bands Y, J and H, and a stacked band). The top image show the distribution of colours using each of these bands with the i-band.</a:t>
            </a:r>
          </a:p>
          <a:p>
            <a:endParaRPr lang="en-US"/>
          </a:p>
          <a:p>
            <a:r>
              <a:rPr lang="en-US"/>
              <a:t>We have gone with H band for the largest separation from i band. The bottom image shows the ratio of sources in each colour bin which have a particular magnitude. This is how the likelihood ratio determines one of the probability parameters, and shows the distribution of high/low magnitude sources, by colour.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These are the INITIAL results. Only a few days old. This is the LR only, no ML from  the GBC or the flowchart to add extra filters, and confirmations.</a:t>
            </a:r>
          </a:p>
          <a:p>
            <a:endParaRPr lang="en-US"/>
          </a:p>
          <a:p>
            <a:r>
              <a:rPr lang="en-US"/>
              <a:t>There are ~28,500 LoTSS DR3 radio sources that cross over with the Euclid WS Q1 area, and the LR matches ~24,500 approximately 86% of these.</a:t>
            </a:r>
          </a:p>
          <a:p>
            <a:endParaRPr lang="en-US"/>
          </a:p>
          <a:p>
            <a:r>
              <a:rPr lang="en-US"/>
              <a:t>I am showing on the right with all the matched radio sources shaded according to their separation from the optical source they have been matched with. Mainly purple, means mainly, less than 2 arcsecs.</a:t>
            </a:r>
          </a:p>
          <a:p>
            <a:endParaRPr lang="en-US"/>
          </a:p>
          <a:p>
            <a:r>
              <a:rPr lang="en-US"/>
              <a:t>This an excellent start for a point source catalogue!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We are dealing with one of the biggest challenges for large sky surveys like LoTSS.</a:t>
            </a:r>
          </a:p>
          <a:p>
            <a:r>
              <a:rPr lang="en-US" dirty="0"/>
              <a:t>I have introduced the different stages of the pipeline: I have shown you the difference updating </a:t>
            </a:r>
            <a:r>
              <a:rPr lang="en-US" dirty="0" err="1"/>
              <a:t>PyBDSF</a:t>
            </a:r>
            <a:r>
              <a:rPr lang="en-US" dirty="0"/>
              <a:t> has made with a before and after with LoTSS DR2; we have added the </a:t>
            </a:r>
            <a:r>
              <a:rPr lang="en-US" dirty="0" err="1"/>
              <a:t>healpix</a:t>
            </a:r>
            <a:r>
              <a:rPr lang="en-US" dirty="0"/>
              <a:t> regions for easier computation and reproducibility, and we have adapted the LR and GBC and Flowchart for this. We also have the the automation of complex sources which need association filtering and identification. And we have a group of people which you are welcome to join if you are interested in helping out with this.</a:t>
            </a:r>
          </a:p>
          <a:p>
            <a:endParaRPr lang="en-US" dirty="0"/>
          </a:p>
          <a:p>
            <a:r>
              <a:rPr lang="en-US" dirty="0"/>
              <a:t>To demonstrate that all this works we have applied it to LoTSS DR3 and Euclid's Q1 area, giving an initial match of ~86% of the radio sources in this area.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Will either be a summary page as the last one won't have been or I will come off the summary page for this :P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Going to talk through the pipeline used and adapted from LoTSS DR2. </a:t>
            </a:r>
          </a:p>
          <a:p>
            <a:r>
              <a:rPr lang="en-US"/>
              <a:t>There are five main steps to this process: radio source finding, point source crossmatching, and a gradient booster refining and filtering process - all of which are statistical or machine learning processes and are already partially automated. Then there are those steps which were main done by visual inspection which were further filtering, and association of sources, and source identification of more complex and extended sources. </a:t>
            </a:r>
          </a:p>
          <a:p>
            <a:r>
              <a:rPr lang="en-US"/>
              <a:t>Each of these steps are going to be discussed in detail.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First we need to find the radio sources, other wise we cannot match them to any other multi wavelength data. This has been done with PyBDSF and for LoTSS DR2 we have about ~4million sources. Work has been done to improve PyBDSF by Catherine Hale and Tim Shimwell (Shimwell+ 2023), and we have re-run it with the updated version, which detects fainter sources better and we now get ~7million sources over the LoTSS DR2 area.</a:t>
            </a:r>
          </a:p>
          <a:p>
            <a:r>
              <a:rPr lang="en-US"/>
              <a:t>Combine this greater detection rate with the larger area for DR3 and hopefully you get an idea of the size of the problem.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a:p>
          <a:p>
            <a:r>
              <a:rPr lang="en-US"/>
              <a:t>The image here highlights just the newer regions found in a small patch of area.</a:t>
            </a:r>
          </a:p>
          <a:p>
            <a:endParaRPr lang="en-US"/>
          </a:p>
          <a:p>
            <a:r>
              <a:rPr lang="en-US"/>
              <a:t>We have also set this up to batch run, which means that with a single command you can do the entirety of a survey, and collate the final outputs catalogue.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Started by healpix</a:t>
            </a:r>
          </a:p>
          <a:p>
            <a:r>
              <a:rPr lang="en-US"/>
              <a:t>break the sky into smaller chunks</a:t>
            </a:r>
          </a:p>
          <a:p>
            <a:r>
              <a:rPr lang="en-US"/>
              <a:t>makes it more manageable resource wise, and systematic/regular determination for reproducibility - in case you want to repeat doing the whole sky! </a:t>
            </a:r>
          </a:p>
          <a:p>
            <a:endParaRPr lang="en-US"/>
          </a:p>
          <a:p>
            <a:r>
              <a:rPr lang="en-US"/>
              <a:t>One of the main steps we took was to divide the sky into healpix areas. This makes the whole process more manageable resource wise (computing and time), and systematic (or for regular) determination of outcomes for reproducibility - in case you want to repeat doing the whole survey a few times (which I have done).</a:t>
            </a:r>
          </a:p>
          <a:p>
            <a:endParaRPr lang="en-US"/>
          </a:p>
          <a:p>
            <a:r>
              <a:rPr lang="en-US"/>
              <a:t>The two images on the right will get explained in more detail in a couple of slides. They show the break down of areas of LoTSS DR2 into healpix regions.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Next step is the Likelihood ratio, this is a statistical method which determine a probability  that an optical/IR source is a counterpart to a radio source.</a:t>
            </a:r>
          </a:p>
          <a:p>
            <a:r>
              <a:rPr lang="en-US"/>
              <a:t>It takes distance, magnitude, and colour as parameters. It works very well for point sources, less so for larger or more complex sources.</a:t>
            </a:r>
          </a:p>
          <a:p>
            <a:endParaRPr lang="en-US"/>
          </a:p>
          <a:p>
            <a:r>
              <a:rPr lang="en-US"/>
              <a:t>Previously it required inputs of the sky area to be calculated. We have automated and batched it up so that it will run on healpix areas areas instead. This makes for smaller sky areas, so better uses computing resources, and doesn't need manual inputs any longer.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 have looked at the outputs from the healpix areas. For example the image shows the healpix areas shaded by the threshold used in each area, above which an optical/IR source is selected as a potential counterpart. </a:t>
            </a:r>
          </a:p>
          <a:p>
            <a:r>
              <a:rPr lang="en-US"/>
              <a:t>It is clear that there are no gradients, either across the sky or as a north/south divide. Therefore we have set the code up to use a single average threshold for all healpixs.</a:t>
            </a:r>
          </a:p>
          <a:p>
            <a:r>
              <a:rPr lang="en-US"/>
              <a:t>This therefore gives us parameters for for missing HP areas, and those at the RA = 0 line where there is a wrap around issue. </a:t>
            </a:r>
          </a:p>
          <a:p>
            <a:r>
              <a:rPr lang="en-US"/>
              <a:t>We can now re-run the whole of the radio and gaussian catalogues in an afternoon.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To support the LR we use a ML model consisting of a gradient boosting classifier that uses various radio parameters of the radio sources and the nearby neighbour information as features. More specifically, it takes information from the PyBDSF sources and Gaussians, including sizes, fluxes, and LR values from the cross-matching process. At the end, the model outputs the probability that a PyBDSF source can be automatically cross-matched with LR or otherwise requires other methods for cross-matching.</a:t>
            </a:r>
          </a:p>
          <a:p>
            <a:endParaRPr lang="en-US"/>
          </a:p>
          <a:p>
            <a:r>
              <a:rPr lang="en-US"/>
              <a:t>Both of these feed into the decision tree, which is a flowchart of choices leading to sources being flagged as to whether they can have their hosts identified now or need further investigation. For example, it is a more complex source, or a blend or artefact.</a:t>
            </a:r>
          </a:p>
          <a:p>
            <a:r>
              <a:rPr lang="en-US"/>
              <a:t>The thing to note is that this works really well on simple point sources, and we can have at this stage a catalogue of simple sources. </a:t>
            </a:r>
          </a:p>
          <a:p>
            <a:endParaRPr lang="en-US"/>
          </a:p>
          <a:p>
            <a:r>
              <a:rPr lang="en-US"/>
              <a:t>This removes a large portion of sources, but it is the ones where this doesn't work that the fun comes in.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this point the decision tree has flagged out regions with a higher complexity. Such as those that need multiple gaussians to be associated into a single radio source. Bottom left is a single source and those three ellipses need to be associated to that one source rather than considered individual regions.</a:t>
            </a:r>
          </a:p>
          <a:p>
            <a:r>
              <a:rPr lang="en-US"/>
              <a:t>We also need to identify blends; these are multiple radio sources which have been detected as a single source like the centre image. Or even artefacts, which are just small blobs of radio emission from a nearby bright source, such as the image in the bottom right.</a:t>
            </a:r>
          </a:p>
          <a:p>
            <a:r>
              <a:rPr lang="en-US"/>
              <a:t>All of these and the identification of the optical hosts was determined through citizen science, LGZ for LoTSS, and that took about 5 years for DR2. That does not scale: You do not want to be waiting 10 to 15 years for your catalogues to be ready.</a:t>
            </a:r>
          </a:p>
          <a:p>
            <a:r>
              <a:rPr lang="en-US"/>
              <a:t>This is part of the work we need to be looking at automating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9/22/25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9/22/25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9/22/25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9/22/25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Freeform 3"/>
          <p:cNvSpPr/>
          <p:nvPr/>
        </p:nvSpPr>
        <p:spPr>
          <a:xfrm>
            <a:off x="12679081" y="179567"/>
            <a:ext cx="5414712" cy="1191192"/>
          </a:xfrm>
          <a:custGeom>
            <a:avLst/>
            <a:gdLst/>
            <a:ahLst/>
            <a:cxnLst/>
            <a:rect l="l" t="t" r="r" b="b"/>
            <a:pathLst>
              <a:path w="5414712" h="1191192">
                <a:moveTo>
                  <a:pt x="0" y="0"/>
                </a:moveTo>
                <a:lnTo>
                  <a:pt x="5414712" y="0"/>
                </a:lnTo>
                <a:lnTo>
                  <a:pt x="5414712" y="1191192"/>
                </a:lnTo>
                <a:lnTo>
                  <a:pt x="0" y="1191192"/>
                </a:lnTo>
                <a:lnTo>
                  <a:pt x="0" y="0"/>
                </a:lnTo>
                <a:close/>
              </a:path>
            </a:pathLst>
          </a:custGeom>
          <a:blipFill>
            <a:blip r:embed="rId3"/>
            <a:stretch>
              <a:fillRect l="-4493" r="-4493"/>
            </a:stretch>
          </a:blipFill>
        </p:spPr>
        <p:txBody>
          <a:bodyPr/>
          <a:lstStyle/>
          <a:p>
            <a:endParaRPr lang="en-US"/>
          </a:p>
        </p:txBody>
      </p:sp>
      <p:sp>
        <p:nvSpPr>
          <p:cNvPr id="4" name="TextBox 4"/>
          <p:cNvSpPr txBox="1"/>
          <p:nvPr/>
        </p:nvSpPr>
        <p:spPr>
          <a:xfrm>
            <a:off x="13944600" y="1313609"/>
            <a:ext cx="4149193" cy="514350"/>
          </a:xfrm>
          <a:prstGeom prst="rect">
            <a:avLst/>
          </a:prstGeom>
        </p:spPr>
        <p:txBody>
          <a:bodyPr wrap="square" lIns="0" tIns="0" rIns="0" bIns="0" rtlCol="0" anchor="t">
            <a:spAutoFit/>
          </a:bodyPr>
          <a:lstStyle/>
          <a:p>
            <a:pPr algn="ctr">
              <a:lnSpc>
                <a:spcPts val="4200"/>
              </a:lnSpc>
            </a:pPr>
            <a:r>
              <a:rPr lang="en-US" sz="3000" dirty="0" err="1">
                <a:solidFill>
                  <a:srgbClr val="8C52FF"/>
                </a:solidFill>
                <a:latin typeface="Canva Sans"/>
                <a:ea typeface="Canva Sans"/>
                <a:cs typeface="Canva Sans"/>
                <a:sym typeface="Canva Sans"/>
              </a:rPr>
              <a:t>b.barkus@herts.ac.uk</a:t>
            </a:r>
            <a:endParaRPr lang="en-US" sz="3000" dirty="0">
              <a:solidFill>
                <a:srgbClr val="8C52FF"/>
              </a:solidFill>
              <a:latin typeface="Canva Sans"/>
              <a:ea typeface="Canva Sans"/>
              <a:cs typeface="Canva Sans"/>
              <a:sym typeface="Canva Sans"/>
            </a:endParaRPr>
          </a:p>
        </p:txBody>
      </p:sp>
      <p:sp>
        <p:nvSpPr>
          <p:cNvPr id="5" name="TextBox 5"/>
          <p:cNvSpPr txBox="1"/>
          <p:nvPr/>
        </p:nvSpPr>
        <p:spPr>
          <a:xfrm>
            <a:off x="5696086" y="2305799"/>
            <a:ext cx="11146837" cy="3361690"/>
          </a:xfrm>
          <a:prstGeom prst="rect">
            <a:avLst/>
          </a:prstGeom>
        </p:spPr>
        <p:txBody>
          <a:bodyPr lIns="0" tIns="0" rIns="0" bIns="0" rtlCol="0" anchor="t">
            <a:spAutoFit/>
          </a:bodyPr>
          <a:lstStyle/>
          <a:p>
            <a:pPr algn="l">
              <a:lnSpc>
                <a:spcPts val="8959"/>
              </a:lnSpc>
            </a:pPr>
            <a:r>
              <a:rPr lang="en-US" sz="6399" b="1">
                <a:solidFill>
                  <a:srgbClr val="CAF5F7"/>
                </a:solidFill>
                <a:latin typeface="Canva Sans Bold"/>
                <a:ea typeface="Canva Sans Bold"/>
                <a:cs typeface="Canva Sans Bold"/>
                <a:sym typeface="Canva Sans Bold"/>
              </a:rPr>
              <a:t>From Radio to Optical: Streamlining Source Identification in LoTSS DR3</a:t>
            </a:r>
          </a:p>
        </p:txBody>
      </p:sp>
      <p:sp>
        <p:nvSpPr>
          <p:cNvPr id="6" name="TextBox 6"/>
          <p:cNvSpPr txBox="1"/>
          <p:nvPr/>
        </p:nvSpPr>
        <p:spPr>
          <a:xfrm>
            <a:off x="5696086" y="5881799"/>
            <a:ext cx="8934314" cy="712470"/>
          </a:xfrm>
          <a:prstGeom prst="rect">
            <a:avLst/>
          </a:prstGeom>
        </p:spPr>
        <p:txBody>
          <a:bodyPr wrap="square" lIns="0" tIns="0" rIns="0" bIns="0" rtlCol="0" anchor="t">
            <a:spAutoFit/>
          </a:bodyPr>
          <a:lstStyle/>
          <a:p>
            <a:pPr algn="l">
              <a:lnSpc>
                <a:spcPts val="5880"/>
              </a:lnSpc>
            </a:pPr>
            <a:r>
              <a:rPr lang="en-US" sz="4200" b="1" dirty="0">
                <a:solidFill>
                  <a:srgbClr val="8C52FF"/>
                </a:solidFill>
                <a:latin typeface="Canva Sans Bold"/>
                <a:ea typeface="Canva Sans Bold"/>
                <a:cs typeface="Canva Sans Bold"/>
                <a:sym typeface="Canva Sans Bold"/>
              </a:rPr>
              <a:t>LOFAR Family Meeting Paris 2025</a:t>
            </a:r>
          </a:p>
        </p:txBody>
      </p:sp>
      <p:sp>
        <p:nvSpPr>
          <p:cNvPr id="7" name="TextBox 7"/>
          <p:cNvSpPr txBox="1"/>
          <p:nvPr/>
        </p:nvSpPr>
        <p:spPr>
          <a:xfrm>
            <a:off x="5696086" y="6822869"/>
            <a:ext cx="4663306" cy="1471930"/>
          </a:xfrm>
          <a:prstGeom prst="rect">
            <a:avLst/>
          </a:prstGeom>
        </p:spPr>
        <p:txBody>
          <a:bodyPr lIns="0" tIns="0" rIns="0" bIns="0" rtlCol="0" anchor="t">
            <a:spAutoFit/>
          </a:bodyPr>
          <a:lstStyle/>
          <a:p>
            <a:pPr algn="l">
              <a:lnSpc>
                <a:spcPts val="3919"/>
              </a:lnSpc>
            </a:pPr>
            <a:r>
              <a:rPr lang="en-US" sz="2799">
                <a:solidFill>
                  <a:srgbClr val="3DDBE1"/>
                </a:solidFill>
                <a:latin typeface="Canva Sans"/>
                <a:ea typeface="Canva Sans"/>
                <a:cs typeface="Canva Sans"/>
                <a:sym typeface="Canva Sans"/>
              </a:rPr>
              <a:t>Bonny Barkus</a:t>
            </a:r>
          </a:p>
          <a:p>
            <a:pPr algn="l">
              <a:lnSpc>
                <a:spcPts val="3919"/>
              </a:lnSpc>
            </a:pPr>
            <a:r>
              <a:rPr lang="en-US" sz="2799">
                <a:solidFill>
                  <a:srgbClr val="3DDBE1"/>
                </a:solidFill>
                <a:latin typeface="Canva Sans"/>
                <a:ea typeface="Canva Sans"/>
                <a:cs typeface="Canva Sans"/>
                <a:sym typeface="Canva Sans"/>
              </a:rPr>
              <a:t>Lara Alegre</a:t>
            </a:r>
          </a:p>
          <a:p>
            <a:pPr algn="l">
              <a:lnSpc>
                <a:spcPts val="3919"/>
              </a:lnSpc>
            </a:pPr>
            <a:r>
              <a:rPr lang="en-US" sz="2799">
                <a:solidFill>
                  <a:srgbClr val="3DDBE1"/>
                </a:solidFill>
                <a:latin typeface="Canva Sans"/>
                <a:ea typeface="Canva Sans"/>
                <a:cs typeface="Canva Sans"/>
                <a:sym typeface="Canva Sans"/>
              </a:rPr>
              <a:t>Martin Hardcastle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0" y="0"/>
            <a:ext cx="18288000" cy="10287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blipFill>
            <a:blip r:embed="rId3"/>
            <a:stretch>
              <a:fillRect/>
            </a:stretch>
          </a:blipFill>
        </p:spPr>
        <p:txBody>
          <a:bodyPr/>
          <a:lstStyle/>
          <a:p>
            <a:endParaRPr lang="en-US"/>
          </a:p>
        </p:txBody>
      </p:sp>
      <p:grpSp>
        <p:nvGrpSpPr>
          <p:cNvPr id="3" name="Group 3"/>
          <p:cNvGrpSpPr>
            <a:grpSpLocks noChangeAspect="1"/>
          </p:cNvGrpSpPr>
          <p:nvPr/>
        </p:nvGrpSpPr>
        <p:grpSpPr>
          <a:xfrm>
            <a:off x="7425259" y="6338440"/>
            <a:ext cx="3432786" cy="3432786"/>
            <a:chOff x="0" y="0"/>
            <a:chExt cx="14840029" cy="14840029"/>
          </a:xfrm>
        </p:grpSpPr>
        <p:sp>
          <p:nvSpPr>
            <p:cNvPr id="4" name="Freeform 4"/>
            <p:cNvSpPr/>
            <p:nvPr/>
          </p:nvSpPr>
          <p:spPr>
            <a:xfrm>
              <a:off x="-366471" y="-11891"/>
              <a:ext cx="15572971" cy="14863810"/>
            </a:xfrm>
            <a:custGeom>
              <a:avLst/>
              <a:gdLst/>
              <a:ahLst/>
              <a:cxnLst/>
              <a:rect l="l" t="t" r="r" b="b"/>
              <a:pathLst>
                <a:path w="15572971" h="14863810">
                  <a:moveTo>
                    <a:pt x="7786486" y="11891"/>
                  </a:moveTo>
                  <a:cubicBezTo>
                    <a:pt x="5127664" y="0"/>
                    <a:pt x="2665709" y="1411641"/>
                    <a:pt x="1332855" y="3712286"/>
                  </a:cubicBezTo>
                  <a:cubicBezTo>
                    <a:pt x="0" y="6012931"/>
                    <a:pt x="0" y="8850880"/>
                    <a:pt x="1332855" y="11151525"/>
                  </a:cubicBezTo>
                  <a:cubicBezTo>
                    <a:pt x="2665709" y="13452170"/>
                    <a:pt x="5127664" y="14863811"/>
                    <a:pt x="7786486" y="14851920"/>
                  </a:cubicBezTo>
                  <a:cubicBezTo>
                    <a:pt x="10445306" y="14863811"/>
                    <a:pt x="12907262" y="13452170"/>
                    <a:pt x="14240117" y="11151525"/>
                  </a:cubicBezTo>
                  <a:cubicBezTo>
                    <a:pt x="15572971" y="8850880"/>
                    <a:pt x="15572971" y="6012931"/>
                    <a:pt x="14240117" y="3712286"/>
                  </a:cubicBezTo>
                  <a:cubicBezTo>
                    <a:pt x="12907262" y="1411641"/>
                    <a:pt x="10445306" y="0"/>
                    <a:pt x="7786486" y="11891"/>
                  </a:cubicBezTo>
                  <a:close/>
                </a:path>
              </a:pathLst>
            </a:custGeom>
            <a:solidFill>
              <a:srgbClr val="769EBE"/>
            </a:solidFill>
          </p:spPr>
          <p:txBody>
            <a:bodyPr/>
            <a:lstStyle/>
            <a:p>
              <a:endParaRPr lang="en-US"/>
            </a:p>
          </p:txBody>
        </p:sp>
        <p:sp>
          <p:nvSpPr>
            <p:cNvPr id="5" name="Freeform 5"/>
            <p:cNvSpPr/>
            <p:nvPr/>
          </p:nvSpPr>
          <p:spPr>
            <a:xfrm>
              <a:off x="-156193" y="188812"/>
              <a:ext cx="15152415" cy="14462405"/>
            </a:xfrm>
            <a:custGeom>
              <a:avLst/>
              <a:gdLst/>
              <a:ahLst/>
              <a:cxnLst/>
              <a:rect l="l" t="t" r="r" b="b"/>
              <a:pathLst>
                <a:path w="15152415" h="14462405">
                  <a:moveTo>
                    <a:pt x="7576208" y="11570"/>
                  </a:moveTo>
                  <a:cubicBezTo>
                    <a:pt x="4989189" y="0"/>
                    <a:pt x="2593721" y="1373519"/>
                    <a:pt x="1296860" y="3612034"/>
                  </a:cubicBezTo>
                  <a:cubicBezTo>
                    <a:pt x="0" y="5850548"/>
                    <a:pt x="0" y="8611857"/>
                    <a:pt x="1296860" y="10850372"/>
                  </a:cubicBezTo>
                  <a:cubicBezTo>
                    <a:pt x="2593721" y="13088886"/>
                    <a:pt x="4989189" y="14462405"/>
                    <a:pt x="7576208" y="14450835"/>
                  </a:cubicBezTo>
                  <a:cubicBezTo>
                    <a:pt x="10163226" y="14462405"/>
                    <a:pt x="12558694" y="13088886"/>
                    <a:pt x="13855555" y="10850372"/>
                  </a:cubicBezTo>
                  <a:cubicBezTo>
                    <a:pt x="15152416" y="8611857"/>
                    <a:pt x="15152416" y="5850548"/>
                    <a:pt x="13855555" y="3612034"/>
                  </a:cubicBezTo>
                  <a:cubicBezTo>
                    <a:pt x="12558694" y="1373519"/>
                    <a:pt x="10163226" y="0"/>
                    <a:pt x="7576208" y="11570"/>
                  </a:cubicBezTo>
                  <a:close/>
                </a:path>
              </a:pathLst>
            </a:custGeom>
            <a:solidFill>
              <a:srgbClr val="3A5677"/>
            </a:solidFill>
          </p:spPr>
          <p:txBody>
            <a:bodyPr/>
            <a:lstStyle/>
            <a:p>
              <a:endParaRPr lang="en-US"/>
            </a:p>
          </p:txBody>
        </p:sp>
        <p:sp>
          <p:nvSpPr>
            <p:cNvPr id="6" name="Freeform 6"/>
            <p:cNvSpPr/>
            <p:nvPr/>
          </p:nvSpPr>
          <p:spPr>
            <a:xfrm>
              <a:off x="223301" y="551024"/>
              <a:ext cx="14393427" cy="13737979"/>
            </a:xfrm>
            <a:custGeom>
              <a:avLst/>
              <a:gdLst/>
              <a:ahLst/>
              <a:cxnLst/>
              <a:rect l="l" t="t" r="r" b="b"/>
              <a:pathLst>
                <a:path w="14393427" h="13737979">
                  <a:moveTo>
                    <a:pt x="7196714" y="10990"/>
                  </a:moveTo>
                  <a:cubicBezTo>
                    <a:pt x="4739280" y="0"/>
                    <a:pt x="2463801" y="1304719"/>
                    <a:pt x="1231900" y="3431106"/>
                  </a:cubicBezTo>
                  <a:cubicBezTo>
                    <a:pt x="0" y="5557493"/>
                    <a:pt x="0" y="8180487"/>
                    <a:pt x="1231900" y="10306874"/>
                  </a:cubicBezTo>
                  <a:cubicBezTo>
                    <a:pt x="2463801" y="12433261"/>
                    <a:pt x="4739280" y="13737980"/>
                    <a:pt x="7196714" y="13726990"/>
                  </a:cubicBezTo>
                  <a:cubicBezTo>
                    <a:pt x="9654147" y="13737980"/>
                    <a:pt x="11929626" y="12433261"/>
                    <a:pt x="13161527" y="10306874"/>
                  </a:cubicBezTo>
                  <a:cubicBezTo>
                    <a:pt x="14393427" y="8180487"/>
                    <a:pt x="14393427" y="5557493"/>
                    <a:pt x="13161527" y="3431106"/>
                  </a:cubicBezTo>
                  <a:cubicBezTo>
                    <a:pt x="11929626" y="1304719"/>
                    <a:pt x="9654147" y="0"/>
                    <a:pt x="7196714" y="10990"/>
                  </a:cubicBezTo>
                  <a:close/>
                </a:path>
              </a:pathLst>
            </a:custGeom>
            <a:blipFill>
              <a:blip r:embed="rId4"/>
              <a:stretch>
                <a:fillRect l="-3742" t="-5772" r="-2757" b="-2878"/>
              </a:stretch>
            </a:blipFill>
          </p:spPr>
          <p:txBody>
            <a:bodyPr/>
            <a:lstStyle/>
            <a:p>
              <a:endParaRPr lang="en-US"/>
            </a:p>
          </p:txBody>
        </p:sp>
      </p:grpSp>
      <p:grpSp>
        <p:nvGrpSpPr>
          <p:cNvPr id="7" name="Group 7"/>
          <p:cNvGrpSpPr>
            <a:grpSpLocks noChangeAspect="1"/>
          </p:cNvGrpSpPr>
          <p:nvPr/>
        </p:nvGrpSpPr>
        <p:grpSpPr>
          <a:xfrm>
            <a:off x="12010571" y="6338440"/>
            <a:ext cx="3432786" cy="3432786"/>
            <a:chOff x="0" y="0"/>
            <a:chExt cx="14840029" cy="14840029"/>
          </a:xfrm>
        </p:grpSpPr>
        <p:sp>
          <p:nvSpPr>
            <p:cNvPr id="8" name="Freeform 8"/>
            <p:cNvSpPr/>
            <p:nvPr/>
          </p:nvSpPr>
          <p:spPr>
            <a:xfrm>
              <a:off x="-366471" y="-11891"/>
              <a:ext cx="15572971" cy="14863810"/>
            </a:xfrm>
            <a:custGeom>
              <a:avLst/>
              <a:gdLst/>
              <a:ahLst/>
              <a:cxnLst/>
              <a:rect l="l" t="t" r="r" b="b"/>
              <a:pathLst>
                <a:path w="15572971" h="14863810">
                  <a:moveTo>
                    <a:pt x="7786486" y="11891"/>
                  </a:moveTo>
                  <a:cubicBezTo>
                    <a:pt x="5127664" y="0"/>
                    <a:pt x="2665709" y="1411641"/>
                    <a:pt x="1332855" y="3712286"/>
                  </a:cubicBezTo>
                  <a:cubicBezTo>
                    <a:pt x="0" y="6012931"/>
                    <a:pt x="0" y="8850880"/>
                    <a:pt x="1332855" y="11151525"/>
                  </a:cubicBezTo>
                  <a:cubicBezTo>
                    <a:pt x="2665709" y="13452170"/>
                    <a:pt x="5127664" y="14863811"/>
                    <a:pt x="7786486" y="14851920"/>
                  </a:cubicBezTo>
                  <a:cubicBezTo>
                    <a:pt x="10445306" y="14863811"/>
                    <a:pt x="12907262" y="13452170"/>
                    <a:pt x="14240117" y="11151525"/>
                  </a:cubicBezTo>
                  <a:cubicBezTo>
                    <a:pt x="15572971" y="8850880"/>
                    <a:pt x="15572971" y="6012931"/>
                    <a:pt x="14240117" y="3712286"/>
                  </a:cubicBezTo>
                  <a:cubicBezTo>
                    <a:pt x="12907262" y="1411641"/>
                    <a:pt x="10445306" y="0"/>
                    <a:pt x="7786486" y="11891"/>
                  </a:cubicBezTo>
                  <a:close/>
                </a:path>
              </a:pathLst>
            </a:custGeom>
            <a:solidFill>
              <a:srgbClr val="769EBE"/>
            </a:solidFill>
          </p:spPr>
          <p:txBody>
            <a:bodyPr/>
            <a:lstStyle/>
            <a:p>
              <a:endParaRPr lang="en-US"/>
            </a:p>
          </p:txBody>
        </p:sp>
        <p:sp>
          <p:nvSpPr>
            <p:cNvPr id="9" name="Freeform 9"/>
            <p:cNvSpPr/>
            <p:nvPr/>
          </p:nvSpPr>
          <p:spPr>
            <a:xfrm>
              <a:off x="-156193" y="188812"/>
              <a:ext cx="15152415" cy="14462405"/>
            </a:xfrm>
            <a:custGeom>
              <a:avLst/>
              <a:gdLst/>
              <a:ahLst/>
              <a:cxnLst/>
              <a:rect l="l" t="t" r="r" b="b"/>
              <a:pathLst>
                <a:path w="15152415" h="14462405">
                  <a:moveTo>
                    <a:pt x="7576208" y="11570"/>
                  </a:moveTo>
                  <a:cubicBezTo>
                    <a:pt x="4989189" y="0"/>
                    <a:pt x="2593721" y="1373519"/>
                    <a:pt x="1296860" y="3612034"/>
                  </a:cubicBezTo>
                  <a:cubicBezTo>
                    <a:pt x="0" y="5850548"/>
                    <a:pt x="0" y="8611857"/>
                    <a:pt x="1296860" y="10850372"/>
                  </a:cubicBezTo>
                  <a:cubicBezTo>
                    <a:pt x="2593721" y="13088886"/>
                    <a:pt x="4989189" y="14462405"/>
                    <a:pt x="7576208" y="14450835"/>
                  </a:cubicBezTo>
                  <a:cubicBezTo>
                    <a:pt x="10163226" y="14462405"/>
                    <a:pt x="12558694" y="13088886"/>
                    <a:pt x="13855555" y="10850372"/>
                  </a:cubicBezTo>
                  <a:cubicBezTo>
                    <a:pt x="15152416" y="8611857"/>
                    <a:pt x="15152416" y="5850548"/>
                    <a:pt x="13855555" y="3612034"/>
                  </a:cubicBezTo>
                  <a:cubicBezTo>
                    <a:pt x="12558694" y="1373519"/>
                    <a:pt x="10163226" y="0"/>
                    <a:pt x="7576208" y="11570"/>
                  </a:cubicBezTo>
                  <a:close/>
                </a:path>
              </a:pathLst>
            </a:custGeom>
            <a:solidFill>
              <a:srgbClr val="3A5677"/>
            </a:solidFill>
          </p:spPr>
          <p:txBody>
            <a:bodyPr/>
            <a:lstStyle/>
            <a:p>
              <a:endParaRPr lang="en-US"/>
            </a:p>
          </p:txBody>
        </p:sp>
        <p:sp>
          <p:nvSpPr>
            <p:cNvPr id="10" name="Freeform 10"/>
            <p:cNvSpPr/>
            <p:nvPr/>
          </p:nvSpPr>
          <p:spPr>
            <a:xfrm>
              <a:off x="223301" y="551024"/>
              <a:ext cx="14393427" cy="13737979"/>
            </a:xfrm>
            <a:custGeom>
              <a:avLst/>
              <a:gdLst/>
              <a:ahLst/>
              <a:cxnLst/>
              <a:rect l="l" t="t" r="r" b="b"/>
              <a:pathLst>
                <a:path w="14393427" h="13737979">
                  <a:moveTo>
                    <a:pt x="7196714" y="10990"/>
                  </a:moveTo>
                  <a:cubicBezTo>
                    <a:pt x="4739280" y="0"/>
                    <a:pt x="2463801" y="1304719"/>
                    <a:pt x="1231900" y="3431106"/>
                  </a:cubicBezTo>
                  <a:cubicBezTo>
                    <a:pt x="0" y="5557493"/>
                    <a:pt x="0" y="8180487"/>
                    <a:pt x="1231900" y="10306874"/>
                  </a:cubicBezTo>
                  <a:cubicBezTo>
                    <a:pt x="2463801" y="12433261"/>
                    <a:pt x="4739280" y="13737980"/>
                    <a:pt x="7196714" y="13726990"/>
                  </a:cubicBezTo>
                  <a:cubicBezTo>
                    <a:pt x="9654147" y="13737980"/>
                    <a:pt x="11929626" y="12433261"/>
                    <a:pt x="13161527" y="10306874"/>
                  </a:cubicBezTo>
                  <a:cubicBezTo>
                    <a:pt x="14393427" y="8180487"/>
                    <a:pt x="14393427" y="5557493"/>
                    <a:pt x="13161527" y="3431106"/>
                  </a:cubicBezTo>
                  <a:cubicBezTo>
                    <a:pt x="11929626" y="1304719"/>
                    <a:pt x="9654147" y="0"/>
                    <a:pt x="7196714" y="10990"/>
                  </a:cubicBezTo>
                  <a:close/>
                </a:path>
              </a:pathLst>
            </a:custGeom>
            <a:blipFill>
              <a:blip r:embed="rId5"/>
              <a:stretch>
                <a:fillRect l="-3055" t="-4400" r="-1508" b="-2993"/>
              </a:stretch>
            </a:blipFill>
          </p:spPr>
          <p:txBody>
            <a:bodyPr/>
            <a:lstStyle/>
            <a:p>
              <a:endParaRPr lang="en-US"/>
            </a:p>
          </p:txBody>
        </p:sp>
      </p:grpSp>
      <p:grpSp>
        <p:nvGrpSpPr>
          <p:cNvPr id="11" name="Group 11"/>
          <p:cNvGrpSpPr>
            <a:grpSpLocks noChangeAspect="1"/>
          </p:cNvGrpSpPr>
          <p:nvPr/>
        </p:nvGrpSpPr>
        <p:grpSpPr>
          <a:xfrm>
            <a:off x="2842406" y="6338440"/>
            <a:ext cx="3432786" cy="3432786"/>
            <a:chOff x="0" y="0"/>
            <a:chExt cx="14840029" cy="14840029"/>
          </a:xfrm>
        </p:grpSpPr>
        <p:sp>
          <p:nvSpPr>
            <p:cNvPr id="12" name="Freeform 12"/>
            <p:cNvSpPr/>
            <p:nvPr/>
          </p:nvSpPr>
          <p:spPr>
            <a:xfrm>
              <a:off x="-366471" y="-11891"/>
              <a:ext cx="15572971" cy="14863810"/>
            </a:xfrm>
            <a:custGeom>
              <a:avLst/>
              <a:gdLst/>
              <a:ahLst/>
              <a:cxnLst/>
              <a:rect l="l" t="t" r="r" b="b"/>
              <a:pathLst>
                <a:path w="15572971" h="14863810">
                  <a:moveTo>
                    <a:pt x="7786486" y="11891"/>
                  </a:moveTo>
                  <a:cubicBezTo>
                    <a:pt x="5127664" y="0"/>
                    <a:pt x="2665709" y="1411641"/>
                    <a:pt x="1332855" y="3712286"/>
                  </a:cubicBezTo>
                  <a:cubicBezTo>
                    <a:pt x="0" y="6012931"/>
                    <a:pt x="0" y="8850880"/>
                    <a:pt x="1332855" y="11151525"/>
                  </a:cubicBezTo>
                  <a:cubicBezTo>
                    <a:pt x="2665709" y="13452170"/>
                    <a:pt x="5127664" y="14863811"/>
                    <a:pt x="7786486" y="14851920"/>
                  </a:cubicBezTo>
                  <a:cubicBezTo>
                    <a:pt x="10445306" y="14863811"/>
                    <a:pt x="12907262" y="13452170"/>
                    <a:pt x="14240117" y="11151525"/>
                  </a:cubicBezTo>
                  <a:cubicBezTo>
                    <a:pt x="15572971" y="8850880"/>
                    <a:pt x="15572971" y="6012931"/>
                    <a:pt x="14240117" y="3712286"/>
                  </a:cubicBezTo>
                  <a:cubicBezTo>
                    <a:pt x="12907262" y="1411641"/>
                    <a:pt x="10445306" y="0"/>
                    <a:pt x="7786486" y="11891"/>
                  </a:cubicBezTo>
                  <a:close/>
                </a:path>
              </a:pathLst>
            </a:custGeom>
            <a:solidFill>
              <a:srgbClr val="769EBE"/>
            </a:solidFill>
          </p:spPr>
          <p:txBody>
            <a:bodyPr/>
            <a:lstStyle/>
            <a:p>
              <a:endParaRPr lang="en-US"/>
            </a:p>
          </p:txBody>
        </p:sp>
        <p:sp>
          <p:nvSpPr>
            <p:cNvPr id="13" name="Freeform 13"/>
            <p:cNvSpPr/>
            <p:nvPr/>
          </p:nvSpPr>
          <p:spPr>
            <a:xfrm>
              <a:off x="-156193" y="188812"/>
              <a:ext cx="15152415" cy="14462405"/>
            </a:xfrm>
            <a:custGeom>
              <a:avLst/>
              <a:gdLst/>
              <a:ahLst/>
              <a:cxnLst/>
              <a:rect l="l" t="t" r="r" b="b"/>
              <a:pathLst>
                <a:path w="15152415" h="14462405">
                  <a:moveTo>
                    <a:pt x="7576208" y="11570"/>
                  </a:moveTo>
                  <a:cubicBezTo>
                    <a:pt x="4989189" y="0"/>
                    <a:pt x="2593721" y="1373519"/>
                    <a:pt x="1296860" y="3612034"/>
                  </a:cubicBezTo>
                  <a:cubicBezTo>
                    <a:pt x="0" y="5850548"/>
                    <a:pt x="0" y="8611857"/>
                    <a:pt x="1296860" y="10850372"/>
                  </a:cubicBezTo>
                  <a:cubicBezTo>
                    <a:pt x="2593721" y="13088886"/>
                    <a:pt x="4989189" y="14462405"/>
                    <a:pt x="7576208" y="14450835"/>
                  </a:cubicBezTo>
                  <a:cubicBezTo>
                    <a:pt x="10163226" y="14462405"/>
                    <a:pt x="12558694" y="13088886"/>
                    <a:pt x="13855555" y="10850372"/>
                  </a:cubicBezTo>
                  <a:cubicBezTo>
                    <a:pt x="15152416" y="8611857"/>
                    <a:pt x="15152416" y="5850548"/>
                    <a:pt x="13855555" y="3612034"/>
                  </a:cubicBezTo>
                  <a:cubicBezTo>
                    <a:pt x="12558694" y="1373519"/>
                    <a:pt x="10163226" y="0"/>
                    <a:pt x="7576208" y="11570"/>
                  </a:cubicBezTo>
                  <a:close/>
                </a:path>
              </a:pathLst>
            </a:custGeom>
            <a:solidFill>
              <a:srgbClr val="3A5677"/>
            </a:solidFill>
          </p:spPr>
          <p:txBody>
            <a:bodyPr/>
            <a:lstStyle/>
            <a:p>
              <a:endParaRPr lang="en-US"/>
            </a:p>
          </p:txBody>
        </p:sp>
        <p:sp>
          <p:nvSpPr>
            <p:cNvPr id="14" name="Freeform 14"/>
            <p:cNvSpPr/>
            <p:nvPr/>
          </p:nvSpPr>
          <p:spPr>
            <a:xfrm>
              <a:off x="223301" y="551024"/>
              <a:ext cx="14393427" cy="13737979"/>
            </a:xfrm>
            <a:custGeom>
              <a:avLst/>
              <a:gdLst/>
              <a:ahLst/>
              <a:cxnLst/>
              <a:rect l="l" t="t" r="r" b="b"/>
              <a:pathLst>
                <a:path w="14393427" h="13737979">
                  <a:moveTo>
                    <a:pt x="7196714" y="10990"/>
                  </a:moveTo>
                  <a:cubicBezTo>
                    <a:pt x="4739280" y="0"/>
                    <a:pt x="2463801" y="1304719"/>
                    <a:pt x="1231900" y="3431106"/>
                  </a:cubicBezTo>
                  <a:cubicBezTo>
                    <a:pt x="0" y="5557493"/>
                    <a:pt x="0" y="8180487"/>
                    <a:pt x="1231900" y="10306874"/>
                  </a:cubicBezTo>
                  <a:cubicBezTo>
                    <a:pt x="2463801" y="12433261"/>
                    <a:pt x="4739280" y="13737980"/>
                    <a:pt x="7196714" y="13726990"/>
                  </a:cubicBezTo>
                  <a:cubicBezTo>
                    <a:pt x="9654147" y="13737980"/>
                    <a:pt x="11929626" y="12433261"/>
                    <a:pt x="13161527" y="10306874"/>
                  </a:cubicBezTo>
                  <a:cubicBezTo>
                    <a:pt x="14393427" y="8180487"/>
                    <a:pt x="14393427" y="5557493"/>
                    <a:pt x="13161527" y="3431106"/>
                  </a:cubicBezTo>
                  <a:cubicBezTo>
                    <a:pt x="11929626" y="1304719"/>
                    <a:pt x="9654147" y="0"/>
                    <a:pt x="7196714" y="10990"/>
                  </a:cubicBezTo>
                  <a:close/>
                </a:path>
              </a:pathLst>
            </a:custGeom>
            <a:blipFill>
              <a:blip r:embed="rId6"/>
              <a:stretch>
                <a:fillRect l="-3332" t="-5791" r="-1060" b="-1197"/>
              </a:stretch>
            </a:blipFill>
          </p:spPr>
          <p:txBody>
            <a:bodyPr/>
            <a:lstStyle/>
            <a:p>
              <a:endParaRPr lang="en-US"/>
            </a:p>
          </p:txBody>
        </p:sp>
      </p:grpSp>
      <p:grpSp>
        <p:nvGrpSpPr>
          <p:cNvPr id="15" name="Group 15"/>
          <p:cNvGrpSpPr/>
          <p:nvPr/>
        </p:nvGrpSpPr>
        <p:grpSpPr>
          <a:xfrm>
            <a:off x="966684" y="2230860"/>
            <a:ext cx="8984756" cy="3285571"/>
            <a:chOff x="0" y="0"/>
            <a:chExt cx="2366355" cy="865336"/>
          </a:xfrm>
        </p:grpSpPr>
        <p:sp>
          <p:nvSpPr>
            <p:cNvPr id="16" name="Freeform 16"/>
            <p:cNvSpPr/>
            <p:nvPr/>
          </p:nvSpPr>
          <p:spPr>
            <a:xfrm>
              <a:off x="0" y="0"/>
              <a:ext cx="2366355" cy="865336"/>
            </a:xfrm>
            <a:custGeom>
              <a:avLst/>
              <a:gdLst/>
              <a:ahLst/>
              <a:cxnLst/>
              <a:rect l="l" t="t" r="r" b="b"/>
              <a:pathLst>
                <a:path w="2366355" h="865336">
                  <a:moveTo>
                    <a:pt x="43945" y="0"/>
                  </a:moveTo>
                  <a:lnTo>
                    <a:pt x="2322410" y="0"/>
                  </a:lnTo>
                  <a:cubicBezTo>
                    <a:pt x="2346680" y="0"/>
                    <a:pt x="2366355" y="19675"/>
                    <a:pt x="2366355" y="43945"/>
                  </a:cubicBezTo>
                  <a:lnTo>
                    <a:pt x="2366355" y="821390"/>
                  </a:lnTo>
                  <a:cubicBezTo>
                    <a:pt x="2366355" y="833045"/>
                    <a:pt x="2361725" y="844223"/>
                    <a:pt x="2353484" y="852464"/>
                  </a:cubicBezTo>
                  <a:cubicBezTo>
                    <a:pt x="2345243" y="860706"/>
                    <a:pt x="2334065" y="865336"/>
                    <a:pt x="2322410" y="865336"/>
                  </a:cubicBezTo>
                  <a:lnTo>
                    <a:pt x="43945" y="865336"/>
                  </a:lnTo>
                  <a:cubicBezTo>
                    <a:pt x="32290" y="865336"/>
                    <a:pt x="21113" y="860706"/>
                    <a:pt x="12871" y="852464"/>
                  </a:cubicBezTo>
                  <a:cubicBezTo>
                    <a:pt x="4630" y="844223"/>
                    <a:pt x="0" y="833045"/>
                    <a:pt x="0" y="821390"/>
                  </a:cubicBezTo>
                  <a:lnTo>
                    <a:pt x="0" y="43945"/>
                  </a:lnTo>
                  <a:cubicBezTo>
                    <a:pt x="0" y="32290"/>
                    <a:pt x="4630" y="21113"/>
                    <a:pt x="12871" y="12871"/>
                  </a:cubicBezTo>
                  <a:cubicBezTo>
                    <a:pt x="21113" y="4630"/>
                    <a:pt x="32290" y="0"/>
                    <a:pt x="43945" y="0"/>
                  </a:cubicBezTo>
                  <a:close/>
                </a:path>
              </a:pathLst>
            </a:custGeom>
            <a:solidFill>
              <a:srgbClr val="000000">
                <a:alpha val="19608"/>
              </a:srgbClr>
            </a:solidFill>
          </p:spPr>
          <p:txBody>
            <a:bodyPr/>
            <a:lstStyle/>
            <a:p>
              <a:endParaRPr lang="en-US"/>
            </a:p>
          </p:txBody>
        </p:sp>
        <p:sp>
          <p:nvSpPr>
            <p:cNvPr id="17" name="TextBox 17"/>
            <p:cNvSpPr txBox="1"/>
            <p:nvPr/>
          </p:nvSpPr>
          <p:spPr>
            <a:xfrm>
              <a:off x="0" y="-47625"/>
              <a:ext cx="2366355" cy="912961"/>
            </a:xfrm>
            <a:prstGeom prst="rect">
              <a:avLst/>
            </a:prstGeom>
          </p:spPr>
          <p:txBody>
            <a:bodyPr lIns="50800" tIns="50800" rIns="50800" bIns="50800" rtlCol="0" anchor="ctr"/>
            <a:lstStyle/>
            <a:p>
              <a:pPr algn="ctr">
                <a:lnSpc>
                  <a:spcPts val="2800"/>
                </a:lnSpc>
              </a:pPr>
              <a:endParaRPr/>
            </a:p>
          </p:txBody>
        </p:sp>
      </p:grpSp>
      <p:sp>
        <p:nvSpPr>
          <p:cNvPr id="18" name="TextBox 18"/>
          <p:cNvSpPr txBox="1"/>
          <p:nvPr/>
        </p:nvSpPr>
        <p:spPr>
          <a:xfrm>
            <a:off x="1028700" y="261415"/>
            <a:ext cx="9914117" cy="1566544"/>
          </a:xfrm>
          <a:prstGeom prst="rect">
            <a:avLst/>
          </a:prstGeom>
        </p:spPr>
        <p:txBody>
          <a:bodyPr wrap="square" lIns="0" tIns="0" rIns="0" bIns="0" rtlCol="0" anchor="t">
            <a:spAutoFit/>
          </a:bodyPr>
          <a:lstStyle/>
          <a:p>
            <a:pPr algn="l">
              <a:lnSpc>
                <a:spcPts val="12880"/>
              </a:lnSpc>
            </a:pPr>
            <a:r>
              <a:rPr lang="en-US" sz="9200" b="1" dirty="0">
                <a:solidFill>
                  <a:srgbClr val="9EFF1F"/>
                </a:solidFill>
                <a:latin typeface="Canva Sans Bold"/>
                <a:ea typeface="Canva Sans Bold"/>
                <a:cs typeface="Canva Sans Bold"/>
                <a:sym typeface="Canva Sans Bold"/>
              </a:rPr>
              <a:t>Complex sources</a:t>
            </a:r>
          </a:p>
        </p:txBody>
      </p:sp>
      <p:sp>
        <p:nvSpPr>
          <p:cNvPr id="19" name="TextBox 19"/>
          <p:cNvSpPr txBox="1"/>
          <p:nvPr/>
        </p:nvSpPr>
        <p:spPr>
          <a:xfrm>
            <a:off x="17259300" y="9210675"/>
            <a:ext cx="152400" cy="200025"/>
          </a:xfrm>
          <a:prstGeom prst="rect">
            <a:avLst/>
          </a:prstGeom>
        </p:spPr>
        <p:txBody>
          <a:bodyPr wrap="none" lIns="0" tIns="0" rIns="0" bIns="0" rtlCol="0" anchor="t">
            <a:spAutoFit/>
          </a:bodyPr>
          <a:lstStyle/>
          <a:p>
            <a:pPr algn="ctr">
              <a:lnSpc>
                <a:spcPts val="2800"/>
              </a:lnSpc>
              <a:spcBef>
                <a:spcPct val="0"/>
              </a:spcBef>
            </a:pPr>
            <a:r>
              <a:rPr lang="en-US" sz="2000">
                <a:solidFill>
                  <a:srgbClr val="3DDBE1"/>
                </a:solidFill>
                <a:latin typeface="Canva Sans"/>
                <a:ea typeface="Canva Sans"/>
                <a:cs typeface="Canva Sans"/>
                <a:sym typeface="Canva Sans"/>
              </a:rPr>
              <a:t>Page 10</a:t>
            </a:r>
          </a:p>
        </p:txBody>
      </p:sp>
      <p:sp>
        <p:nvSpPr>
          <p:cNvPr id="20" name="TextBox 20"/>
          <p:cNvSpPr txBox="1"/>
          <p:nvPr/>
        </p:nvSpPr>
        <p:spPr>
          <a:xfrm>
            <a:off x="8509166" y="9898208"/>
            <a:ext cx="1264971" cy="132280"/>
          </a:xfrm>
          <a:prstGeom prst="rect">
            <a:avLst/>
          </a:prstGeom>
        </p:spPr>
        <p:txBody>
          <a:bodyPr wrap="square" lIns="0" tIns="0" rIns="0" bIns="0" rtlCol="0" anchor="t">
            <a:spAutoFit/>
          </a:bodyPr>
          <a:lstStyle/>
          <a:p>
            <a:pPr algn="ctr">
              <a:lnSpc>
                <a:spcPts val="1120"/>
              </a:lnSpc>
            </a:pPr>
            <a:r>
              <a:rPr lang="en-US" sz="800" dirty="0">
                <a:solidFill>
                  <a:srgbClr val="8C52FF"/>
                </a:solidFill>
                <a:latin typeface="Canva Sans"/>
                <a:ea typeface="Canva Sans"/>
                <a:cs typeface="Canva Sans"/>
                <a:sym typeface="Canva Sans"/>
              </a:rPr>
              <a:t> LOFAR Galaxy Zoo</a:t>
            </a:r>
          </a:p>
        </p:txBody>
      </p:sp>
      <p:sp>
        <p:nvSpPr>
          <p:cNvPr id="21" name="TextBox 21"/>
          <p:cNvSpPr txBox="1"/>
          <p:nvPr/>
        </p:nvSpPr>
        <p:spPr>
          <a:xfrm>
            <a:off x="8786514" y="9171980"/>
            <a:ext cx="714971" cy="240665"/>
          </a:xfrm>
          <a:prstGeom prst="rect">
            <a:avLst/>
          </a:prstGeom>
        </p:spPr>
        <p:txBody>
          <a:bodyPr wrap="square" lIns="0" tIns="0" rIns="0" bIns="0" rtlCol="0" anchor="t">
            <a:spAutoFit/>
          </a:bodyPr>
          <a:lstStyle/>
          <a:p>
            <a:pPr algn="ctr">
              <a:lnSpc>
                <a:spcPts val="1960"/>
              </a:lnSpc>
            </a:pPr>
            <a:r>
              <a:rPr lang="en-US" sz="1400" b="1" dirty="0">
                <a:solidFill>
                  <a:srgbClr val="8C52FF"/>
                </a:solidFill>
                <a:latin typeface="Canva Sans Bold"/>
                <a:ea typeface="Canva Sans Bold"/>
                <a:cs typeface="Canva Sans Bold"/>
                <a:sym typeface="Canva Sans Bold"/>
              </a:rPr>
              <a:t>Blend</a:t>
            </a:r>
          </a:p>
        </p:txBody>
      </p:sp>
      <p:sp>
        <p:nvSpPr>
          <p:cNvPr id="22" name="TextBox 22"/>
          <p:cNvSpPr txBox="1"/>
          <p:nvPr/>
        </p:nvSpPr>
        <p:spPr>
          <a:xfrm>
            <a:off x="13258800" y="9171980"/>
            <a:ext cx="985334" cy="238720"/>
          </a:xfrm>
          <a:prstGeom prst="rect">
            <a:avLst/>
          </a:prstGeom>
        </p:spPr>
        <p:txBody>
          <a:bodyPr wrap="square" lIns="0" tIns="0" rIns="0" bIns="0" rtlCol="0" anchor="t">
            <a:spAutoFit/>
          </a:bodyPr>
          <a:lstStyle/>
          <a:p>
            <a:pPr algn="ctr">
              <a:lnSpc>
                <a:spcPts val="1960"/>
              </a:lnSpc>
            </a:pPr>
            <a:r>
              <a:rPr lang="en-US" sz="1400" b="1" dirty="0">
                <a:solidFill>
                  <a:srgbClr val="8C52FF"/>
                </a:solidFill>
                <a:latin typeface="Canva Sans Bold"/>
                <a:ea typeface="Canva Sans Bold"/>
                <a:cs typeface="Canva Sans Bold"/>
                <a:sym typeface="Canva Sans Bold"/>
              </a:rPr>
              <a:t>Artefact</a:t>
            </a:r>
          </a:p>
        </p:txBody>
      </p:sp>
      <p:sp>
        <p:nvSpPr>
          <p:cNvPr id="23" name="TextBox 23"/>
          <p:cNvSpPr txBox="1"/>
          <p:nvPr/>
        </p:nvSpPr>
        <p:spPr>
          <a:xfrm>
            <a:off x="3886200" y="9171980"/>
            <a:ext cx="1128817" cy="238720"/>
          </a:xfrm>
          <a:prstGeom prst="rect">
            <a:avLst/>
          </a:prstGeom>
        </p:spPr>
        <p:txBody>
          <a:bodyPr wrap="square" lIns="0" tIns="0" rIns="0" bIns="0" rtlCol="0" anchor="t">
            <a:spAutoFit/>
          </a:bodyPr>
          <a:lstStyle/>
          <a:p>
            <a:pPr algn="ctr">
              <a:lnSpc>
                <a:spcPts val="1960"/>
              </a:lnSpc>
            </a:pPr>
            <a:r>
              <a:rPr lang="en-US" sz="1400" b="1" dirty="0">
                <a:solidFill>
                  <a:srgbClr val="8C52FF"/>
                </a:solidFill>
                <a:latin typeface="Canva Sans Bold"/>
                <a:ea typeface="Canva Sans Bold"/>
                <a:cs typeface="Canva Sans Bold"/>
                <a:sym typeface="Canva Sans Bold"/>
              </a:rPr>
              <a:t>Association</a:t>
            </a:r>
          </a:p>
        </p:txBody>
      </p:sp>
      <p:sp>
        <p:nvSpPr>
          <p:cNvPr id="24" name="TextBox 24"/>
          <p:cNvSpPr txBox="1"/>
          <p:nvPr/>
        </p:nvSpPr>
        <p:spPr>
          <a:xfrm>
            <a:off x="1028700" y="2150849"/>
            <a:ext cx="8115300" cy="3166110"/>
          </a:xfrm>
          <a:prstGeom prst="rect">
            <a:avLst/>
          </a:prstGeom>
        </p:spPr>
        <p:txBody>
          <a:bodyPr wrap="square" lIns="0" tIns="0" rIns="0" bIns="0" rtlCol="0" anchor="t">
            <a:spAutoFit/>
          </a:bodyPr>
          <a:lstStyle/>
          <a:p>
            <a:pPr marL="777238" lvl="1" indent="-388619" algn="l">
              <a:lnSpc>
                <a:spcPts val="5039"/>
              </a:lnSpc>
              <a:buFont typeface="Arial"/>
              <a:buChar char="•"/>
            </a:pPr>
            <a:r>
              <a:rPr lang="en-US" sz="3599" dirty="0">
                <a:solidFill>
                  <a:srgbClr val="CAF5F7"/>
                </a:solidFill>
                <a:latin typeface="Canva Sans"/>
                <a:ea typeface="Canva Sans"/>
                <a:cs typeface="Canva Sans"/>
                <a:sym typeface="Canva Sans"/>
              </a:rPr>
              <a:t>Regions with higher complexity</a:t>
            </a:r>
          </a:p>
          <a:p>
            <a:pPr marL="1554477" lvl="2" indent="-518159" algn="l">
              <a:lnSpc>
                <a:spcPts val="5039"/>
              </a:lnSpc>
              <a:buFont typeface="Arial"/>
              <a:buChar char="⚬"/>
            </a:pPr>
            <a:r>
              <a:rPr lang="en-US" sz="3599" dirty="0">
                <a:solidFill>
                  <a:srgbClr val="CAF5F7"/>
                </a:solidFill>
                <a:latin typeface="Canva Sans"/>
                <a:ea typeface="Canva Sans"/>
                <a:cs typeface="Canva Sans"/>
                <a:sym typeface="Canva Sans"/>
              </a:rPr>
              <a:t>Associations</a:t>
            </a:r>
          </a:p>
          <a:p>
            <a:pPr marL="1554477" lvl="2" indent="-518159" algn="l">
              <a:lnSpc>
                <a:spcPts val="5039"/>
              </a:lnSpc>
              <a:buFont typeface="Arial"/>
              <a:buChar char="⚬"/>
            </a:pPr>
            <a:r>
              <a:rPr lang="en-US" sz="3599" dirty="0">
                <a:solidFill>
                  <a:srgbClr val="CAF5F7"/>
                </a:solidFill>
                <a:latin typeface="Canva Sans"/>
                <a:ea typeface="Canva Sans"/>
                <a:cs typeface="Canva Sans"/>
                <a:sym typeface="Canva Sans"/>
              </a:rPr>
              <a:t>Blends</a:t>
            </a:r>
          </a:p>
          <a:p>
            <a:pPr marL="1554477" lvl="2" indent="-518159" algn="l">
              <a:lnSpc>
                <a:spcPts val="5039"/>
              </a:lnSpc>
              <a:buFont typeface="Arial"/>
              <a:buChar char="⚬"/>
            </a:pPr>
            <a:r>
              <a:rPr lang="en-US" sz="3599" dirty="0">
                <a:solidFill>
                  <a:srgbClr val="CAF5F7"/>
                </a:solidFill>
                <a:latin typeface="Canva Sans"/>
                <a:ea typeface="Canva Sans"/>
                <a:cs typeface="Canva Sans"/>
                <a:sym typeface="Canva Sans"/>
              </a:rPr>
              <a:t>Artefacts</a:t>
            </a:r>
          </a:p>
          <a:p>
            <a:pPr marL="777238" lvl="1" indent="-388619" algn="l">
              <a:lnSpc>
                <a:spcPts val="5039"/>
              </a:lnSpc>
              <a:buFont typeface="Arial"/>
              <a:buChar char="•"/>
            </a:pPr>
            <a:r>
              <a:rPr lang="en-US" sz="3599" dirty="0">
                <a:solidFill>
                  <a:srgbClr val="CAF5F7"/>
                </a:solidFill>
                <a:latin typeface="Canva Sans"/>
                <a:ea typeface="Canva Sans"/>
                <a:cs typeface="Canva Sans"/>
                <a:sym typeface="Canva Sans"/>
              </a:rPr>
              <a:t>Visual inspection takes time!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0" y="0"/>
            <a:ext cx="18288000" cy="10287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blipFill>
            <a:blip r:embed="rId3"/>
            <a:stretch>
              <a:fillRect/>
            </a:stretch>
          </a:blipFill>
        </p:spPr>
        <p:txBody>
          <a:bodyPr/>
          <a:lstStyle/>
          <a:p>
            <a:endParaRPr lang="en-US" dirty="0"/>
          </a:p>
        </p:txBody>
      </p:sp>
      <p:grpSp>
        <p:nvGrpSpPr>
          <p:cNvPr id="3" name="Group 3"/>
          <p:cNvGrpSpPr>
            <a:grpSpLocks noChangeAspect="1"/>
          </p:cNvGrpSpPr>
          <p:nvPr/>
        </p:nvGrpSpPr>
        <p:grpSpPr>
          <a:xfrm>
            <a:off x="13207400" y="2197033"/>
            <a:ext cx="3432786" cy="3432786"/>
            <a:chOff x="0" y="0"/>
            <a:chExt cx="14840029" cy="14840029"/>
          </a:xfrm>
        </p:grpSpPr>
        <p:sp>
          <p:nvSpPr>
            <p:cNvPr id="4" name="Freeform 4"/>
            <p:cNvSpPr/>
            <p:nvPr/>
          </p:nvSpPr>
          <p:spPr>
            <a:xfrm>
              <a:off x="-366471" y="-11891"/>
              <a:ext cx="15572971" cy="14863810"/>
            </a:xfrm>
            <a:custGeom>
              <a:avLst/>
              <a:gdLst/>
              <a:ahLst/>
              <a:cxnLst/>
              <a:rect l="l" t="t" r="r" b="b"/>
              <a:pathLst>
                <a:path w="15572971" h="14863810">
                  <a:moveTo>
                    <a:pt x="7786486" y="11891"/>
                  </a:moveTo>
                  <a:cubicBezTo>
                    <a:pt x="5127664" y="0"/>
                    <a:pt x="2665709" y="1411641"/>
                    <a:pt x="1332855" y="3712286"/>
                  </a:cubicBezTo>
                  <a:cubicBezTo>
                    <a:pt x="0" y="6012931"/>
                    <a:pt x="0" y="8850880"/>
                    <a:pt x="1332855" y="11151525"/>
                  </a:cubicBezTo>
                  <a:cubicBezTo>
                    <a:pt x="2665709" y="13452170"/>
                    <a:pt x="5127664" y="14863811"/>
                    <a:pt x="7786486" y="14851920"/>
                  </a:cubicBezTo>
                  <a:cubicBezTo>
                    <a:pt x="10445306" y="14863811"/>
                    <a:pt x="12907262" y="13452170"/>
                    <a:pt x="14240117" y="11151525"/>
                  </a:cubicBezTo>
                  <a:cubicBezTo>
                    <a:pt x="15572971" y="8850880"/>
                    <a:pt x="15572971" y="6012931"/>
                    <a:pt x="14240117" y="3712286"/>
                  </a:cubicBezTo>
                  <a:cubicBezTo>
                    <a:pt x="12907262" y="1411641"/>
                    <a:pt x="10445306" y="0"/>
                    <a:pt x="7786486" y="11891"/>
                  </a:cubicBezTo>
                  <a:close/>
                </a:path>
              </a:pathLst>
            </a:custGeom>
            <a:solidFill>
              <a:srgbClr val="769EBE"/>
            </a:solidFill>
          </p:spPr>
          <p:txBody>
            <a:bodyPr/>
            <a:lstStyle/>
            <a:p>
              <a:endParaRPr lang="en-US"/>
            </a:p>
          </p:txBody>
        </p:sp>
        <p:sp>
          <p:nvSpPr>
            <p:cNvPr id="5" name="Freeform 5"/>
            <p:cNvSpPr/>
            <p:nvPr/>
          </p:nvSpPr>
          <p:spPr>
            <a:xfrm>
              <a:off x="-156193" y="188812"/>
              <a:ext cx="15152415" cy="14462405"/>
            </a:xfrm>
            <a:custGeom>
              <a:avLst/>
              <a:gdLst/>
              <a:ahLst/>
              <a:cxnLst/>
              <a:rect l="l" t="t" r="r" b="b"/>
              <a:pathLst>
                <a:path w="15152415" h="14462405">
                  <a:moveTo>
                    <a:pt x="7576208" y="11570"/>
                  </a:moveTo>
                  <a:cubicBezTo>
                    <a:pt x="4989189" y="0"/>
                    <a:pt x="2593721" y="1373519"/>
                    <a:pt x="1296860" y="3612034"/>
                  </a:cubicBezTo>
                  <a:cubicBezTo>
                    <a:pt x="0" y="5850548"/>
                    <a:pt x="0" y="8611857"/>
                    <a:pt x="1296860" y="10850372"/>
                  </a:cubicBezTo>
                  <a:cubicBezTo>
                    <a:pt x="2593721" y="13088886"/>
                    <a:pt x="4989189" y="14462405"/>
                    <a:pt x="7576208" y="14450835"/>
                  </a:cubicBezTo>
                  <a:cubicBezTo>
                    <a:pt x="10163226" y="14462405"/>
                    <a:pt x="12558694" y="13088886"/>
                    <a:pt x="13855555" y="10850372"/>
                  </a:cubicBezTo>
                  <a:cubicBezTo>
                    <a:pt x="15152416" y="8611857"/>
                    <a:pt x="15152416" y="5850548"/>
                    <a:pt x="13855555" y="3612034"/>
                  </a:cubicBezTo>
                  <a:cubicBezTo>
                    <a:pt x="12558694" y="1373519"/>
                    <a:pt x="10163226" y="0"/>
                    <a:pt x="7576208" y="11570"/>
                  </a:cubicBezTo>
                  <a:close/>
                </a:path>
              </a:pathLst>
            </a:custGeom>
            <a:solidFill>
              <a:srgbClr val="3A5677"/>
            </a:solidFill>
          </p:spPr>
          <p:txBody>
            <a:bodyPr/>
            <a:lstStyle/>
            <a:p>
              <a:endParaRPr lang="en-US"/>
            </a:p>
          </p:txBody>
        </p:sp>
        <p:sp>
          <p:nvSpPr>
            <p:cNvPr id="6" name="Freeform 6"/>
            <p:cNvSpPr/>
            <p:nvPr/>
          </p:nvSpPr>
          <p:spPr>
            <a:xfrm>
              <a:off x="223301" y="551024"/>
              <a:ext cx="14393427" cy="13737979"/>
            </a:xfrm>
            <a:custGeom>
              <a:avLst/>
              <a:gdLst/>
              <a:ahLst/>
              <a:cxnLst/>
              <a:rect l="l" t="t" r="r" b="b"/>
              <a:pathLst>
                <a:path w="14393427" h="13737979">
                  <a:moveTo>
                    <a:pt x="7196714" y="10990"/>
                  </a:moveTo>
                  <a:cubicBezTo>
                    <a:pt x="4739280" y="0"/>
                    <a:pt x="2463801" y="1304719"/>
                    <a:pt x="1231900" y="3431106"/>
                  </a:cubicBezTo>
                  <a:cubicBezTo>
                    <a:pt x="0" y="5557493"/>
                    <a:pt x="0" y="8180487"/>
                    <a:pt x="1231900" y="10306874"/>
                  </a:cubicBezTo>
                  <a:cubicBezTo>
                    <a:pt x="2463801" y="12433261"/>
                    <a:pt x="4739280" y="13737980"/>
                    <a:pt x="7196714" y="13726990"/>
                  </a:cubicBezTo>
                  <a:cubicBezTo>
                    <a:pt x="9654147" y="13737980"/>
                    <a:pt x="11929626" y="12433261"/>
                    <a:pt x="13161527" y="10306874"/>
                  </a:cubicBezTo>
                  <a:cubicBezTo>
                    <a:pt x="14393427" y="8180487"/>
                    <a:pt x="14393427" y="5557493"/>
                    <a:pt x="13161527" y="3431106"/>
                  </a:cubicBezTo>
                  <a:cubicBezTo>
                    <a:pt x="11929626" y="1304719"/>
                    <a:pt x="9654147" y="0"/>
                    <a:pt x="7196714" y="10990"/>
                  </a:cubicBezTo>
                  <a:close/>
                </a:path>
              </a:pathLst>
            </a:custGeom>
            <a:blipFill>
              <a:blip r:embed="rId4"/>
              <a:stretch>
                <a:fillRect l="223" r="223" b="-3332"/>
              </a:stretch>
            </a:blipFill>
          </p:spPr>
          <p:txBody>
            <a:bodyPr/>
            <a:lstStyle/>
            <a:p>
              <a:endParaRPr lang="en-US"/>
            </a:p>
          </p:txBody>
        </p:sp>
      </p:grpSp>
      <p:grpSp>
        <p:nvGrpSpPr>
          <p:cNvPr id="7" name="Group 7"/>
          <p:cNvGrpSpPr>
            <a:grpSpLocks noChangeAspect="1"/>
          </p:cNvGrpSpPr>
          <p:nvPr/>
        </p:nvGrpSpPr>
        <p:grpSpPr>
          <a:xfrm>
            <a:off x="1277107" y="6262451"/>
            <a:ext cx="3432786" cy="3432786"/>
            <a:chOff x="0" y="0"/>
            <a:chExt cx="14840029" cy="14840029"/>
          </a:xfrm>
        </p:grpSpPr>
        <p:sp>
          <p:nvSpPr>
            <p:cNvPr id="8" name="Freeform 8"/>
            <p:cNvSpPr/>
            <p:nvPr/>
          </p:nvSpPr>
          <p:spPr>
            <a:xfrm>
              <a:off x="-366471" y="-11891"/>
              <a:ext cx="15572971" cy="14863810"/>
            </a:xfrm>
            <a:custGeom>
              <a:avLst/>
              <a:gdLst/>
              <a:ahLst/>
              <a:cxnLst/>
              <a:rect l="l" t="t" r="r" b="b"/>
              <a:pathLst>
                <a:path w="15572971" h="14863810">
                  <a:moveTo>
                    <a:pt x="7786486" y="11891"/>
                  </a:moveTo>
                  <a:cubicBezTo>
                    <a:pt x="5127664" y="0"/>
                    <a:pt x="2665709" y="1411641"/>
                    <a:pt x="1332855" y="3712286"/>
                  </a:cubicBezTo>
                  <a:cubicBezTo>
                    <a:pt x="0" y="6012931"/>
                    <a:pt x="0" y="8850880"/>
                    <a:pt x="1332855" y="11151525"/>
                  </a:cubicBezTo>
                  <a:cubicBezTo>
                    <a:pt x="2665709" y="13452170"/>
                    <a:pt x="5127664" y="14863811"/>
                    <a:pt x="7786486" y="14851920"/>
                  </a:cubicBezTo>
                  <a:cubicBezTo>
                    <a:pt x="10445306" y="14863811"/>
                    <a:pt x="12907262" y="13452170"/>
                    <a:pt x="14240117" y="11151525"/>
                  </a:cubicBezTo>
                  <a:cubicBezTo>
                    <a:pt x="15572971" y="8850880"/>
                    <a:pt x="15572971" y="6012931"/>
                    <a:pt x="14240117" y="3712286"/>
                  </a:cubicBezTo>
                  <a:cubicBezTo>
                    <a:pt x="12907262" y="1411641"/>
                    <a:pt x="10445306" y="0"/>
                    <a:pt x="7786486" y="11891"/>
                  </a:cubicBezTo>
                  <a:close/>
                </a:path>
              </a:pathLst>
            </a:custGeom>
            <a:solidFill>
              <a:srgbClr val="769EBE"/>
            </a:solidFill>
          </p:spPr>
          <p:txBody>
            <a:bodyPr/>
            <a:lstStyle/>
            <a:p>
              <a:endParaRPr lang="en-US"/>
            </a:p>
          </p:txBody>
        </p:sp>
        <p:sp>
          <p:nvSpPr>
            <p:cNvPr id="9" name="Freeform 9"/>
            <p:cNvSpPr/>
            <p:nvPr/>
          </p:nvSpPr>
          <p:spPr>
            <a:xfrm>
              <a:off x="-156193" y="188812"/>
              <a:ext cx="15152415" cy="14462405"/>
            </a:xfrm>
            <a:custGeom>
              <a:avLst/>
              <a:gdLst/>
              <a:ahLst/>
              <a:cxnLst/>
              <a:rect l="l" t="t" r="r" b="b"/>
              <a:pathLst>
                <a:path w="15152415" h="14462405">
                  <a:moveTo>
                    <a:pt x="7576208" y="11570"/>
                  </a:moveTo>
                  <a:cubicBezTo>
                    <a:pt x="4989189" y="0"/>
                    <a:pt x="2593721" y="1373519"/>
                    <a:pt x="1296860" y="3612034"/>
                  </a:cubicBezTo>
                  <a:cubicBezTo>
                    <a:pt x="0" y="5850548"/>
                    <a:pt x="0" y="8611857"/>
                    <a:pt x="1296860" y="10850372"/>
                  </a:cubicBezTo>
                  <a:cubicBezTo>
                    <a:pt x="2593721" y="13088886"/>
                    <a:pt x="4989189" y="14462405"/>
                    <a:pt x="7576208" y="14450835"/>
                  </a:cubicBezTo>
                  <a:cubicBezTo>
                    <a:pt x="10163226" y="14462405"/>
                    <a:pt x="12558694" y="13088886"/>
                    <a:pt x="13855555" y="10850372"/>
                  </a:cubicBezTo>
                  <a:cubicBezTo>
                    <a:pt x="15152416" y="8611857"/>
                    <a:pt x="15152416" y="5850548"/>
                    <a:pt x="13855555" y="3612034"/>
                  </a:cubicBezTo>
                  <a:cubicBezTo>
                    <a:pt x="12558694" y="1373519"/>
                    <a:pt x="10163226" y="0"/>
                    <a:pt x="7576208" y="11570"/>
                  </a:cubicBezTo>
                  <a:close/>
                </a:path>
              </a:pathLst>
            </a:custGeom>
            <a:solidFill>
              <a:srgbClr val="3A5677"/>
            </a:solidFill>
          </p:spPr>
          <p:txBody>
            <a:bodyPr/>
            <a:lstStyle/>
            <a:p>
              <a:endParaRPr lang="en-US"/>
            </a:p>
          </p:txBody>
        </p:sp>
        <p:sp>
          <p:nvSpPr>
            <p:cNvPr id="10" name="Freeform 10"/>
            <p:cNvSpPr/>
            <p:nvPr/>
          </p:nvSpPr>
          <p:spPr>
            <a:xfrm>
              <a:off x="223301" y="551024"/>
              <a:ext cx="14393427" cy="13737979"/>
            </a:xfrm>
            <a:custGeom>
              <a:avLst/>
              <a:gdLst/>
              <a:ahLst/>
              <a:cxnLst/>
              <a:rect l="l" t="t" r="r" b="b"/>
              <a:pathLst>
                <a:path w="14393427" h="13737979">
                  <a:moveTo>
                    <a:pt x="7196714" y="10990"/>
                  </a:moveTo>
                  <a:cubicBezTo>
                    <a:pt x="4739280" y="0"/>
                    <a:pt x="2463801" y="1304719"/>
                    <a:pt x="1231900" y="3431106"/>
                  </a:cubicBezTo>
                  <a:cubicBezTo>
                    <a:pt x="0" y="5557493"/>
                    <a:pt x="0" y="8180487"/>
                    <a:pt x="1231900" y="10306874"/>
                  </a:cubicBezTo>
                  <a:cubicBezTo>
                    <a:pt x="2463801" y="12433261"/>
                    <a:pt x="4739280" y="13737980"/>
                    <a:pt x="7196714" y="13726990"/>
                  </a:cubicBezTo>
                  <a:cubicBezTo>
                    <a:pt x="9654147" y="13737980"/>
                    <a:pt x="11929626" y="12433261"/>
                    <a:pt x="13161527" y="10306874"/>
                  </a:cubicBezTo>
                  <a:cubicBezTo>
                    <a:pt x="14393427" y="8180487"/>
                    <a:pt x="14393427" y="5557493"/>
                    <a:pt x="13161527" y="3431106"/>
                  </a:cubicBezTo>
                  <a:cubicBezTo>
                    <a:pt x="11929626" y="1304719"/>
                    <a:pt x="9654147" y="0"/>
                    <a:pt x="7196714" y="10990"/>
                  </a:cubicBezTo>
                  <a:close/>
                </a:path>
              </a:pathLst>
            </a:custGeom>
            <a:blipFill>
              <a:blip r:embed="rId5"/>
              <a:stretch>
                <a:fillRect l="-1799" r="-1799"/>
              </a:stretch>
            </a:blipFill>
          </p:spPr>
          <p:txBody>
            <a:bodyPr/>
            <a:lstStyle/>
            <a:p>
              <a:endParaRPr lang="en-US"/>
            </a:p>
          </p:txBody>
        </p:sp>
      </p:grpSp>
      <p:grpSp>
        <p:nvGrpSpPr>
          <p:cNvPr id="11" name="Group 11"/>
          <p:cNvGrpSpPr/>
          <p:nvPr/>
        </p:nvGrpSpPr>
        <p:grpSpPr>
          <a:xfrm>
            <a:off x="752430" y="2502155"/>
            <a:ext cx="11264430" cy="3181086"/>
            <a:chOff x="0" y="0"/>
            <a:chExt cx="2966763" cy="837817"/>
          </a:xfrm>
        </p:grpSpPr>
        <p:sp>
          <p:nvSpPr>
            <p:cNvPr id="12" name="Freeform 12"/>
            <p:cNvSpPr/>
            <p:nvPr/>
          </p:nvSpPr>
          <p:spPr>
            <a:xfrm>
              <a:off x="0" y="0"/>
              <a:ext cx="2966763" cy="837817"/>
            </a:xfrm>
            <a:custGeom>
              <a:avLst/>
              <a:gdLst/>
              <a:ahLst/>
              <a:cxnLst/>
              <a:rect l="l" t="t" r="r" b="b"/>
              <a:pathLst>
                <a:path w="2966763" h="837817">
                  <a:moveTo>
                    <a:pt x="35052" y="0"/>
                  </a:moveTo>
                  <a:lnTo>
                    <a:pt x="2931712" y="0"/>
                  </a:lnTo>
                  <a:cubicBezTo>
                    <a:pt x="2951070" y="0"/>
                    <a:pt x="2966763" y="15693"/>
                    <a:pt x="2966763" y="35052"/>
                  </a:cubicBezTo>
                  <a:lnTo>
                    <a:pt x="2966763" y="802765"/>
                  </a:lnTo>
                  <a:cubicBezTo>
                    <a:pt x="2966763" y="812062"/>
                    <a:pt x="2963070" y="820977"/>
                    <a:pt x="2956497" y="827551"/>
                  </a:cubicBezTo>
                  <a:cubicBezTo>
                    <a:pt x="2949923" y="834124"/>
                    <a:pt x="2941008" y="837817"/>
                    <a:pt x="2931712" y="837817"/>
                  </a:cubicBezTo>
                  <a:lnTo>
                    <a:pt x="35052" y="837817"/>
                  </a:lnTo>
                  <a:cubicBezTo>
                    <a:pt x="25755" y="837817"/>
                    <a:pt x="16840" y="834124"/>
                    <a:pt x="10266" y="827551"/>
                  </a:cubicBezTo>
                  <a:cubicBezTo>
                    <a:pt x="3693" y="820977"/>
                    <a:pt x="0" y="812062"/>
                    <a:pt x="0" y="802765"/>
                  </a:cubicBezTo>
                  <a:lnTo>
                    <a:pt x="0" y="35052"/>
                  </a:lnTo>
                  <a:cubicBezTo>
                    <a:pt x="0" y="25755"/>
                    <a:pt x="3693" y="16840"/>
                    <a:pt x="10266" y="10266"/>
                  </a:cubicBezTo>
                  <a:cubicBezTo>
                    <a:pt x="16840" y="3693"/>
                    <a:pt x="25755" y="0"/>
                    <a:pt x="35052" y="0"/>
                  </a:cubicBezTo>
                  <a:close/>
                </a:path>
              </a:pathLst>
            </a:custGeom>
            <a:solidFill>
              <a:srgbClr val="000000">
                <a:alpha val="19608"/>
              </a:srgbClr>
            </a:solidFill>
          </p:spPr>
          <p:txBody>
            <a:bodyPr/>
            <a:lstStyle/>
            <a:p>
              <a:endParaRPr lang="en-US"/>
            </a:p>
          </p:txBody>
        </p:sp>
        <p:sp>
          <p:nvSpPr>
            <p:cNvPr id="13" name="TextBox 13"/>
            <p:cNvSpPr txBox="1"/>
            <p:nvPr/>
          </p:nvSpPr>
          <p:spPr>
            <a:xfrm>
              <a:off x="0" y="-47625"/>
              <a:ext cx="2966763" cy="885442"/>
            </a:xfrm>
            <a:prstGeom prst="rect">
              <a:avLst/>
            </a:prstGeom>
          </p:spPr>
          <p:txBody>
            <a:bodyPr lIns="50800" tIns="50800" rIns="50800" bIns="50800" rtlCol="0" anchor="ctr"/>
            <a:lstStyle/>
            <a:p>
              <a:pPr algn="ctr">
                <a:lnSpc>
                  <a:spcPts val="2800"/>
                </a:lnSpc>
              </a:pPr>
              <a:endParaRPr/>
            </a:p>
          </p:txBody>
        </p:sp>
      </p:grpSp>
      <p:sp>
        <p:nvSpPr>
          <p:cNvPr id="14" name="TextBox 14"/>
          <p:cNvSpPr txBox="1"/>
          <p:nvPr/>
        </p:nvSpPr>
        <p:spPr>
          <a:xfrm>
            <a:off x="1028700" y="261415"/>
            <a:ext cx="13220700" cy="1566544"/>
          </a:xfrm>
          <a:prstGeom prst="rect">
            <a:avLst/>
          </a:prstGeom>
        </p:spPr>
        <p:txBody>
          <a:bodyPr wrap="square" lIns="0" tIns="0" rIns="0" bIns="0" rtlCol="0" anchor="t">
            <a:spAutoFit/>
          </a:bodyPr>
          <a:lstStyle/>
          <a:p>
            <a:pPr algn="l">
              <a:lnSpc>
                <a:spcPts val="12880"/>
              </a:lnSpc>
            </a:pPr>
            <a:r>
              <a:rPr lang="en-US" sz="9200" b="1" dirty="0">
                <a:solidFill>
                  <a:srgbClr val="9EFF1F"/>
                </a:solidFill>
                <a:latin typeface="Canva Sans Bold"/>
                <a:ea typeface="Canva Sans Bold"/>
                <a:cs typeface="Canva Sans Bold"/>
                <a:sym typeface="Canva Sans Bold"/>
              </a:rPr>
              <a:t>Automated techniques</a:t>
            </a:r>
          </a:p>
        </p:txBody>
      </p:sp>
      <p:sp>
        <p:nvSpPr>
          <p:cNvPr id="15" name="TextBox 15"/>
          <p:cNvSpPr txBox="1"/>
          <p:nvPr/>
        </p:nvSpPr>
        <p:spPr>
          <a:xfrm>
            <a:off x="17259300" y="9210675"/>
            <a:ext cx="152400" cy="200025"/>
          </a:xfrm>
          <a:prstGeom prst="rect">
            <a:avLst/>
          </a:prstGeom>
        </p:spPr>
        <p:txBody>
          <a:bodyPr wrap="none" lIns="0" tIns="0" rIns="0" bIns="0" rtlCol="0" anchor="t">
            <a:spAutoFit/>
          </a:bodyPr>
          <a:lstStyle/>
          <a:p>
            <a:pPr algn="ctr">
              <a:lnSpc>
                <a:spcPts val="2800"/>
              </a:lnSpc>
              <a:spcBef>
                <a:spcPct val="0"/>
              </a:spcBef>
            </a:pPr>
            <a:r>
              <a:rPr lang="en-US" sz="2000">
                <a:solidFill>
                  <a:srgbClr val="3DDBE1"/>
                </a:solidFill>
                <a:latin typeface="Canva Sans"/>
                <a:ea typeface="Canva Sans"/>
                <a:cs typeface="Canva Sans"/>
                <a:sym typeface="Canva Sans"/>
              </a:rPr>
              <a:t>Page 11</a:t>
            </a:r>
          </a:p>
        </p:txBody>
      </p:sp>
      <p:sp>
        <p:nvSpPr>
          <p:cNvPr id="16" name="TextBox 16"/>
          <p:cNvSpPr txBox="1"/>
          <p:nvPr/>
        </p:nvSpPr>
        <p:spPr>
          <a:xfrm>
            <a:off x="912631" y="2616121"/>
            <a:ext cx="11597767" cy="2527935"/>
          </a:xfrm>
          <a:prstGeom prst="rect">
            <a:avLst/>
          </a:prstGeom>
        </p:spPr>
        <p:txBody>
          <a:bodyPr lIns="0" tIns="0" rIns="0" bIns="0" rtlCol="0" anchor="t">
            <a:spAutoFit/>
          </a:bodyPr>
          <a:lstStyle/>
          <a:p>
            <a:pPr marL="777238" lvl="1" indent="-388619" algn="l">
              <a:lnSpc>
                <a:spcPts val="5039"/>
              </a:lnSpc>
              <a:buFont typeface="Arial"/>
              <a:buChar char="•"/>
            </a:pPr>
            <a:r>
              <a:rPr lang="en-US" sz="3599">
                <a:solidFill>
                  <a:srgbClr val="CAF5F7"/>
                </a:solidFill>
                <a:latin typeface="Canva Sans"/>
                <a:ea typeface="Canva Sans"/>
                <a:cs typeface="Canva Sans"/>
                <a:sym typeface="Canva Sans"/>
              </a:rPr>
              <a:t>Automated methods for complex sources</a:t>
            </a:r>
          </a:p>
          <a:p>
            <a:pPr marL="777238" lvl="1" indent="-388619" algn="l">
              <a:lnSpc>
                <a:spcPts val="5039"/>
              </a:lnSpc>
              <a:buFont typeface="Arial"/>
              <a:buChar char="•"/>
            </a:pPr>
            <a:r>
              <a:rPr lang="en-US" sz="3599">
                <a:solidFill>
                  <a:srgbClr val="CAF5F7"/>
                </a:solidFill>
                <a:latin typeface="Canva Sans"/>
                <a:ea typeface="Canva Sans"/>
                <a:cs typeface="Canva Sans"/>
                <a:sym typeface="Canva Sans"/>
              </a:rPr>
              <a:t>Machine learning techniques for association (Mostert+ 2022)</a:t>
            </a:r>
          </a:p>
          <a:p>
            <a:pPr marL="777238" lvl="1" indent="-388619" algn="l">
              <a:lnSpc>
                <a:spcPts val="5039"/>
              </a:lnSpc>
              <a:buFont typeface="Arial"/>
              <a:buChar char="•"/>
            </a:pPr>
            <a:r>
              <a:rPr lang="en-US" sz="3599">
                <a:solidFill>
                  <a:srgbClr val="CAF5F7"/>
                </a:solidFill>
                <a:latin typeface="Canva Sans"/>
                <a:ea typeface="Canva Sans"/>
                <a:cs typeface="Canva Sans"/>
                <a:sym typeface="Canva Sans"/>
              </a:rPr>
              <a:t>Ideas and expertise welcome 🙂 </a:t>
            </a:r>
          </a:p>
        </p:txBody>
      </p:sp>
      <p:grpSp>
        <p:nvGrpSpPr>
          <p:cNvPr id="17" name="Group 17"/>
          <p:cNvGrpSpPr/>
          <p:nvPr/>
        </p:nvGrpSpPr>
        <p:grpSpPr>
          <a:xfrm>
            <a:off x="5264706" y="6359516"/>
            <a:ext cx="11264430" cy="3181086"/>
            <a:chOff x="0" y="0"/>
            <a:chExt cx="2966763" cy="837817"/>
          </a:xfrm>
        </p:grpSpPr>
        <p:sp>
          <p:nvSpPr>
            <p:cNvPr id="18" name="Freeform 18"/>
            <p:cNvSpPr/>
            <p:nvPr/>
          </p:nvSpPr>
          <p:spPr>
            <a:xfrm>
              <a:off x="0" y="0"/>
              <a:ext cx="2966763" cy="837817"/>
            </a:xfrm>
            <a:custGeom>
              <a:avLst/>
              <a:gdLst/>
              <a:ahLst/>
              <a:cxnLst/>
              <a:rect l="l" t="t" r="r" b="b"/>
              <a:pathLst>
                <a:path w="2966763" h="837817">
                  <a:moveTo>
                    <a:pt x="35052" y="0"/>
                  </a:moveTo>
                  <a:lnTo>
                    <a:pt x="2931712" y="0"/>
                  </a:lnTo>
                  <a:cubicBezTo>
                    <a:pt x="2951070" y="0"/>
                    <a:pt x="2966763" y="15693"/>
                    <a:pt x="2966763" y="35052"/>
                  </a:cubicBezTo>
                  <a:lnTo>
                    <a:pt x="2966763" y="802765"/>
                  </a:lnTo>
                  <a:cubicBezTo>
                    <a:pt x="2966763" y="812062"/>
                    <a:pt x="2963070" y="820977"/>
                    <a:pt x="2956497" y="827551"/>
                  </a:cubicBezTo>
                  <a:cubicBezTo>
                    <a:pt x="2949923" y="834124"/>
                    <a:pt x="2941008" y="837817"/>
                    <a:pt x="2931712" y="837817"/>
                  </a:cubicBezTo>
                  <a:lnTo>
                    <a:pt x="35052" y="837817"/>
                  </a:lnTo>
                  <a:cubicBezTo>
                    <a:pt x="25755" y="837817"/>
                    <a:pt x="16840" y="834124"/>
                    <a:pt x="10266" y="827551"/>
                  </a:cubicBezTo>
                  <a:cubicBezTo>
                    <a:pt x="3693" y="820977"/>
                    <a:pt x="0" y="812062"/>
                    <a:pt x="0" y="802765"/>
                  </a:cubicBezTo>
                  <a:lnTo>
                    <a:pt x="0" y="35052"/>
                  </a:lnTo>
                  <a:cubicBezTo>
                    <a:pt x="0" y="25755"/>
                    <a:pt x="3693" y="16840"/>
                    <a:pt x="10266" y="10266"/>
                  </a:cubicBezTo>
                  <a:cubicBezTo>
                    <a:pt x="16840" y="3693"/>
                    <a:pt x="25755" y="0"/>
                    <a:pt x="35052" y="0"/>
                  </a:cubicBezTo>
                  <a:close/>
                </a:path>
              </a:pathLst>
            </a:custGeom>
            <a:solidFill>
              <a:srgbClr val="000000">
                <a:alpha val="19608"/>
              </a:srgbClr>
            </a:solidFill>
          </p:spPr>
          <p:txBody>
            <a:bodyPr/>
            <a:lstStyle/>
            <a:p>
              <a:endParaRPr lang="en-US"/>
            </a:p>
          </p:txBody>
        </p:sp>
        <p:sp>
          <p:nvSpPr>
            <p:cNvPr id="19" name="TextBox 19"/>
            <p:cNvSpPr txBox="1"/>
            <p:nvPr/>
          </p:nvSpPr>
          <p:spPr>
            <a:xfrm>
              <a:off x="0" y="-47625"/>
              <a:ext cx="2966763" cy="885442"/>
            </a:xfrm>
            <a:prstGeom prst="rect">
              <a:avLst/>
            </a:prstGeom>
          </p:spPr>
          <p:txBody>
            <a:bodyPr lIns="50800" tIns="50800" rIns="50800" bIns="50800" rtlCol="0" anchor="ctr"/>
            <a:lstStyle/>
            <a:p>
              <a:pPr algn="ctr">
                <a:lnSpc>
                  <a:spcPts val="2800"/>
                </a:lnSpc>
              </a:pPr>
              <a:endParaRPr/>
            </a:p>
          </p:txBody>
        </p:sp>
      </p:grpSp>
      <p:sp>
        <p:nvSpPr>
          <p:cNvPr id="20" name="TextBox 20"/>
          <p:cNvSpPr txBox="1"/>
          <p:nvPr/>
        </p:nvSpPr>
        <p:spPr>
          <a:xfrm>
            <a:off x="5462902" y="6681539"/>
            <a:ext cx="11796398" cy="2523640"/>
          </a:xfrm>
          <a:prstGeom prst="rect">
            <a:avLst/>
          </a:prstGeom>
        </p:spPr>
        <p:txBody>
          <a:bodyPr wrap="square" lIns="0" tIns="0" rIns="0" bIns="0" rtlCol="0" anchor="t">
            <a:spAutoFit/>
          </a:bodyPr>
          <a:lstStyle/>
          <a:p>
            <a:pPr marL="777238" lvl="1" indent="-388619" algn="l">
              <a:lnSpc>
                <a:spcPts val="5039"/>
              </a:lnSpc>
              <a:buFont typeface="Arial"/>
              <a:buChar char="•"/>
            </a:pPr>
            <a:r>
              <a:rPr lang="en-US" sz="3599" dirty="0">
                <a:solidFill>
                  <a:srgbClr val="CAF5F7"/>
                </a:solidFill>
                <a:latin typeface="Canva Sans"/>
                <a:ea typeface="Canva Sans"/>
                <a:cs typeface="Canva Sans"/>
                <a:sym typeface="Canva Sans"/>
              </a:rPr>
              <a:t>RL-Xid - ridgelines to identify optical/IR counterparts for extended sources (Barkus+ 2022)</a:t>
            </a:r>
          </a:p>
          <a:p>
            <a:pPr marL="777238" lvl="1" indent="-388619" algn="l">
              <a:lnSpc>
                <a:spcPts val="5039"/>
              </a:lnSpc>
              <a:buFont typeface="Arial"/>
              <a:buChar char="•"/>
            </a:pPr>
            <a:r>
              <a:rPr lang="en-US" sz="3599" dirty="0">
                <a:solidFill>
                  <a:srgbClr val="CAF5F7"/>
                </a:solidFill>
                <a:latin typeface="Canva Sans"/>
                <a:ea typeface="Canva Sans"/>
                <a:cs typeface="Canva Sans"/>
                <a:sym typeface="Canva Sans"/>
              </a:rPr>
              <a:t>Reduce the need for visual inspection and identification</a:t>
            </a:r>
          </a:p>
        </p:txBody>
      </p:sp>
      <p:sp>
        <p:nvSpPr>
          <p:cNvPr id="21" name="TextBox 20">
            <a:extLst>
              <a:ext uri="{FF2B5EF4-FFF2-40B4-BE49-F238E27FC236}">
                <a16:creationId xmlns:a16="http://schemas.microsoft.com/office/drawing/2014/main" id="{282C280F-1059-6624-D65A-1BE439CDB53F}"/>
              </a:ext>
            </a:extLst>
          </p:cNvPr>
          <p:cNvSpPr txBox="1"/>
          <p:nvPr/>
        </p:nvSpPr>
        <p:spPr>
          <a:xfrm>
            <a:off x="3390810" y="9781774"/>
            <a:ext cx="1264971" cy="132280"/>
          </a:xfrm>
          <a:prstGeom prst="rect">
            <a:avLst/>
          </a:prstGeom>
        </p:spPr>
        <p:txBody>
          <a:bodyPr wrap="square" lIns="0" tIns="0" rIns="0" bIns="0" rtlCol="0" anchor="t">
            <a:spAutoFit/>
          </a:bodyPr>
          <a:lstStyle/>
          <a:p>
            <a:pPr algn="ctr">
              <a:lnSpc>
                <a:spcPts val="1120"/>
              </a:lnSpc>
            </a:pPr>
            <a:r>
              <a:rPr lang="en-US" sz="800" dirty="0">
                <a:solidFill>
                  <a:srgbClr val="8C52FF"/>
                </a:solidFill>
                <a:latin typeface="Canva Sans"/>
                <a:ea typeface="Canva Sans"/>
                <a:cs typeface="Canva Sans"/>
                <a:sym typeface="Canva Sans"/>
              </a:rPr>
              <a:t>Barkus+ 2022</a:t>
            </a:r>
          </a:p>
        </p:txBody>
      </p:sp>
      <p:sp>
        <p:nvSpPr>
          <p:cNvPr id="22" name="TextBox 20">
            <a:extLst>
              <a:ext uri="{FF2B5EF4-FFF2-40B4-BE49-F238E27FC236}">
                <a16:creationId xmlns:a16="http://schemas.microsoft.com/office/drawing/2014/main" id="{E1815AC5-37EA-7991-AE54-227E1C36BDC7}"/>
              </a:ext>
            </a:extLst>
          </p:cNvPr>
          <p:cNvSpPr txBox="1"/>
          <p:nvPr/>
        </p:nvSpPr>
        <p:spPr>
          <a:xfrm>
            <a:off x="15323561" y="5639863"/>
            <a:ext cx="1264971" cy="132280"/>
          </a:xfrm>
          <a:prstGeom prst="rect">
            <a:avLst/>
          </a:prstGeom>
        </p:spPr>
        <p:txBody>
          <a:bodyPr wrap="square" lIns="0" tIns="0" rIns="0" bIns="0" rtlCol="0" anchor="t">
            <a:spAutoFit/>
          </a:bodyPr>
          <a:lstStyle/>
          <a:p>
            <a:pPr algn="ctr">
              <a:lnSpc>
                <a:spcPts val="1120"/>
              </a:lnSpc>
            </a:pPr>
            <a:r>
              <a:rPr lang="en-US" sz="800" dirty="0">
                <a:solidFill>
                  <a:srgbClr val="8C52FF"/>
                </a:solidFill>
                <a:latin typeface="Canva Sans"/>
                <a:ea typeface="Canva Sans"/>
                <a:cs typeface="Canva Sans"/>
                <a:sym typeface="Canva Sans"/>
              </a:rPr>
              <a:t>Mostert+ 2022</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0" y="0"/>
            <a:ext cx="18288000" cy="10287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blipFill>
            <a:blip r:embed="rId3"/>
            <a:stretch>
              <a:fillRect/>
            </a:stretch>
          </a:blipFill>
        </p:spPr>
        <p:txBody>
          <a:bodyPr/>
          <a:lstStyle/>
          <a:p>
            <a:endParaRPr lang="en-GB" dirty="0"/>
          </a:p>
        </p:txBody>
      </p:sp>
      <p:sp>
        <p:nvSpPr>
          <p:cNvPr id="3" name="Freeform 3"/>
          <p:cNvSpPr/>
          <p:nvPr/>
        </p:nvSpPr>
        <p:spPr>
          <a:xfrm>
            <a:off x="12293764" y="1741170"/>
            <a:ext cx="4523073" cy="3392304"/>
          </a:xfrm>
          <a:custGeom>
            <a:avLst/>
            <a:gdLst/>
            <a:ahLst/>
            <a:cxnLst/>
            <a:rect l="l" t="t" r="r" b="b"/>
            <a:pathLst>
              <a:path w="4523073" h="3392304">
                <a:moveTo>
                  <a:pt x="0" y="0"/>
                </a:moveTo>
                <a:lnTo>
                  <a:pt x="4523073" y="0"/>
                </a:lnTo>
                <a:lnTo>
                  <a:pt x="4523073" y="3392304"/>
                </a:lnTo>
                <a:lnTo>
                  <a:pt x="0" y="3392304"/>
                </a:lnTo>
                <a:lnTo>
                  <a:pt x="0" y="0"/>
                </a:lnTo>
                <a:close/>
              </a:path>
            </a:pathLst>
          </a:custGeom>
          <a:blipFill>
            <a:blip r:embed="rId4"/>
            <a:stretch>
              <a:fillRect/>
            </a:stretch>
          </a:blipFill>
        </p:spPr>
        <p:txBody>
          <a:bodyPr/>
          <a:lstStyle/>
          <a:p>
            <a:endParaRPr lang="en-GB" dirty="0"/>
          </a:p>
        </p:txBody>
      </p:sp>
      <p:sp>
        <p:nvSpPr>
          <p:cNvPr id="4" name="Freeform 4"/>
          <p:cNvSpPr/>
          <p:nvPr/>
        </p:nvSpPr>
        <p:spPr>
          <a:xfrm>
            <a:off x="12257669" y="5480073"/>
            <a:ext cx="4523073" cy="3521820"/>
          </a:xfrm>
          <a:custGeom>
            <a:avLst/>
            <a:gdLst/>
            <a:ahLst/>
            <a:cxnLst/>
            <a:rect l="l" t="t" r="r" b="b"/>
            <a:pathLst>
              <a:path w="4523073" h="3521820">
                <a:moveTo>
                  <a:pt x="0" y="0"/>
                </a:moveTo>
                <a:lnTo>
                  <a:pt x="4523073" y="0"/>
                </a:lnTo>
                <a:lnTo>
                  <a:pt x="4523073" y="3521820"/>
                </a:lnTo>
                <a:lnTo>
                  <a:pt x="0" y="3521820"/>
                </a:lnTo>
                <a:lnTo>
                  <a:pt x="0" y="0"/>
                </a:lnTo>
                <a:close/>
              </a:path>
            </a:pathLst>
          </a:custGeom>
          <a:blipFill>
            <a:blip r:embed="rId5"/>
            <a:stretch>
              <a:fillRect/>
            </a:stretch>
          </a:blipFill>
        </p:spPr>
        <p:txBody>
          <a:bodyPr/>
          <a:lstStyle/>
          <a:p>
            <a:endParaRPr lang="en-GB" dirty="0"/>
          </a:p>
        </p:txBody>
      </p:sp>
      <p:grpSp>
        <p:nvGrpSpPr>
          <p:cNvPr id="5" name="Group 5"/>
          <p:cNvGrpSpPr/>
          <p:nvPr/>
        </p:nvGrpSpPr>
        <p:grpSpPr>
          <a:xfrm>
            <a:off x="1028700" y="1995180"/>
            <a:ext cx="10770500" cy="5707725"/>
            <a:chOff x="0" y="0"/>
            <a:chExt cx="2836675" cy="1503269"/>
          </a:xfrm>
        </p:grpSpPr>
        <p:sp>
          <p:nvSpPr>
            <p:cNvPr id="6" name="Freeform 6"/>
            <p:cNvSpPr/>
            <p:nvPr/>
          </p:nvSpPr>
          <p:spPr>
            <a:xfrm>
              <a:off x="0" y="0"/>
              <a:ext cx="2836675" cy="1503269"/>
            </a:xfrm>
            <a:custGeom>
              <a:avLst/>
              <a:gdLst/>
              <a:ahLst/>
              <a:cxnLst/>
              <a:rect l="l" t="t" r="r" b="b"/>
              <a:pathLst>
                <a:path w="2836675" h="1503269">
                  <a:moveTo>
                    <a:pt x="36659" y="0"/>
                  </a:moveTo>
                  <a:lnTo>
                    <a:pt x="2800016" y="0"/>
                  </a:lnTo>
                  <a:cubicBezTo>
                    <a:pt x="2820262" y="0"/>
                    <a:pt x="2836675" y="16413"/>
                    <a:pt x="2836675" y="36659"/>
                  </a:cubicBezTo>
                  <a:lnTo>
                    <a:pt x="2836675" y="1466610"/>
                  </a:lnTo>
                  <a:cubicBezTo>
                    <a:pt x="2836675" y="1486856"/>
                    <a:pt x="2820262" y="1503269"/>
                    <a:pt x="2800016" y="1503269"/>
                  </a:cubicBezTo>
                  <a:lnTo>
                    <a:pt x="36659" y="1503269"/>
                  </a:lnTo>
                  <a:cubicBezTo>
                    <a:pt x="26937" y="1503269"/>
                    <a:pt x="17612" y="1499407"/>
                    <a:pt x="10737" y="1492532"/>
                  </a:cubicBezTo>
                  <a:cubicBezTo>
                    <a:pt x="3862" y="1485657"/>
                    <a:pt x="0" y="1476333"/>
                    <a:pt x="0" y="1466610"/>
                  </a:cubicBezTo>
                  <a:lnTo>
                    <a:pt x="0" y="36659"/>
                  </a:lnTo>
                  <a:cubicBezTo>
                    <a:pt x="0" y="26937"/>
                    <a:pt x="3862" y="17612"/>
                    <a:pt x="10737" y="10737"/>
                  </a:cubicBezTo>
                  <a:cubicBezTo>
                    <a:pt x="17612" y="3862"/>
                    <a:pt x="26937" y="0"/>
                    <a:pt x="36659" y="0"/>
                  </a:cubicBezTo>
                  <a:close/>
                </a:path>
              </a:pathLst>
            </a:custGeom>
            <a:solidFill>
              <a:srgbClr val="000000">
                <a:alpha val="19608"/>
              </a:srgbClr>
            </a:solidFill>
          </p:spPr>
          <p:txBody>
            <a:bodyPr/>
            <a:lstStyle/>
            <a:p>
              <a:endParaRPr lang="en-GB" dirty="0"/>
            </a:p>
          </p:txBody>
        </p:sp>
        <p:sp>
          <p:nvSpPr>
            <p:cNvPr id="7" name="TextBox 7"/>
            <p:cNvSpPr txBox="1"/>
            <p:nvPr/>
          </p:nvSpPr>
          <p:spPr>
            <a:xfrm>
              <a:off x="0" y="-47625"/>
              <a:ext cx="2836675" cy="1550894"/>
            </a:xfrm>
            <a:prstGeom prst="rect">
              <a:avLst/>
            </a:prstGeom>
          </p:spPr>
          <p:txBody>
            <a:bodyPr lIns="50800" tIns="50800" rIns="50800" bIns="50800" rtlCol="0" anchor="ctr"/>
            <a:lstStyle/>
            <a:p>
              <a:pPr algn="ctr">
                <a:lnSpc>
                  <a:spcPts val="2800"/>
                </a:lnSpc>
              </a:pPr>
              <a:endParaRPr lang="en-GB" dirty="0"/>
            </a:p>
          </p:txBody>
        </p:sp>
      </p:grpSp>
      <p:sp>
        <p:nvSpPr>
          <p:cNvPr id="8" name="TextBox 8"/>
          <p:cNvSpPr txBox="1"/>
          <p:nvPr/>
        </p:nvSpPr>
        <p:spPr>
          <a:xfrm>
            <a:off x="1028700" y="2160348"/>
            <a:ext cx="10327940" cy="5080635"/>
          </a:xfrm>
          <a:prstGeom prst="rect">
            <a:avLst/>
          </a:prstGeom>
        </p:spPr>
        <p:txBody>
          <a:bodyPr lIns="0" tIns="0" rIns="0" bIns="0" rtlCol="0" anchor="t">
            <a:spAutoFit/>
          </a:bodyPr>
          <a:lstStyle/>
          <a:p>
            <a:pPr marL="777238" lvl="1" indent="-388619" algn="l">
              <a:lnSpc>
                <a:spcPts val="5039"/>
              </a:lnSpc>
              <a:buFont typeface="Arial"/>
              <a:buChar char="•"/>
            </a:pPr>
            <a:r>
              <a:rPr lang="en-GB" sz="3599" dirty="0">
                <a:solidFill>
                  <a:srgbClr val="CAF5F7"/>
                </a:solidFill>
                <a:latin typeface="Canva Sans"/>
                <a:ea typeface="Canva Sans"/>
                <a:cs typeface="Canva Sans"/>
                <a:sym typeface="Canva Sans"/>
              </a:rPr>
              <a:t>Euclid Wide Survey</a:t>
            </a:r>
          </a:p>
          <a:p>
            <a:pPr marL="1554477" lvl="2" indent="-518159" algn="l">
              <a:lnSpc>
                <a:spcPts val="5039"/>
              </a:lnSpc>
              <a:buFont typeface="Arial"/>
              <a:buChar char="⚬"/>
            </a:pPr>
            <a:r>
              <a:rPr lang="en-GB" sz="3599" dirty="0">
                <a:solidFill>
                  <a:srgbClr val="CAF5F7"/>
                </a:solidFill>
                <a:latin typeface="Canva Sans"/>
                <a:ea typeface="Canva Sans"/>
                <a:cs typeface="Canva Sans"/>
                <a:sym typeface="Canva Sans"/>
              </a:rPr>
              <a:t>Visible </a:t>
            </a:r>
            <a:r>
              <a:rPr lang="en-GB" sz="3599" dirty="0" err="1">
                <a:solidFill>
                  <a:srgbClr val="CAF5F7"/>
                </a:solidFill>
                <a:latin typeface="Canva Sans"/>
                <a:ea typeface="Canva Sans"/>
                <a:cs typeface="Canva Sans"/>
                <a:sym typeface="Canva Sans"/>
              </a:rPr>
              <a:t>i</a:t>
            </a:r>
            <a:r>
              <a:rPr lang="en-GB" sz="3599" dirty="0">
                <a:solidFill>
                  <a:srgbClr val="CAF5F7"/>
                </a:solidFill>
                <a:latin typeface="Canva Sans"/>
                <a:ea typeface="Canva Sans"/>
                <a:cs typeface="Canva Sans"/>
                <a:sym typeface="Canva Sans"/>
              </a:rPr>
              <a:t>-band</a:t>
            </a:r>
          </a:p>
          <a:p>
            <a:pPr marL="1554477" lvl="2" indent="-518159" algn="l">
              <a:lnSpc>
                <a:spcPts val="5039"/>
              </a:lnSpc>
              <a:buFont typeface="Arial"/>
              <a:buChar char="⚬"/>
            </a:pPr>
            <a:r>
              <a:rPr lang="en-GB" sz="3599" dirty="0">
                <a:solidFill>
                  <a:srgbClr val="CAF5F7"/>
                </a:solidFill>
                <a:latin typeface="Canva Sans"/>
                <a:ea typeface="Canva Sans"/>
                <a:cs typeface="Canva Sans"/>
                <a:sym typeface="Canva Sans"/>
              </a:rPr>
              <a:t>NIR Y, J, H, and stacked bands</a:t>
            </a:r>
          </a:p>
          <a:p>
            <a:pPr marL="777238" lvl="1" indent="-388619" algn="l">
              <a:lnSpc>
                <a:spcPts val="5039"/>
              </a:lnSpc>
              <a:buFont typeface="Arial"/>
              <a:buChar char="•"/>
            </a:pPr>
            <a:r>
              <a:rPr lang="en-GB" sz="3599" dirty="0">
                <a:solidFill>
                  <a:srgbClr val="CAF5F7"/>
                </a:solidFill>
                <a:latin typeface="Canva Sans"/>
                <a:ea typeface="Canva Sans"/>
                <a:cs typeface="Canva Sans"/>
                <a:sym typeface="Canva Sans"/>
              </a:rPr>
              <a:t>Distributions are quite similar regardless of bands used (top image)</a:t>
            </a:r>
          </a:p>
          <a:p>
            <a:pPr marL="777238" lvl="1" indent="-388619" algn="l">
              <a:lnSpc>
                <a:spcPts val="5039"/>
              </a:lnSpc>
              <a:buFont typeface="Arial"/>
              <a:buChar char="•"/>
            </a:pPr>
            <a:r>
              <a:rPr lang="en-GB" sz="3599" dirty="0">
                <a:solidFill>
                  <a:srgbClr val="CAF5F7"/>
                </a:solidFill>
                <a:latin typeface="Canva Sans"/>
                <a:ea typeface="Canva Sans"/>
                <a:cs typeface="Canva Sans"/>
                <a:sym typeface="Canva Sans"/>
              </a:rPr>
              <a:t>Colour = VIS - H</a:t>
            </a:r>
          </a:p>
          <a:p>
            <a:pPr marL="777238" lvl="1" indent="-388619" algn="l">
              <a:lnSpc>
                <a:spcPts val="5039"/>
              </a:lnSpc>
              <a:buFont typeface="Arial"/>
              <a:buChar char="•"/>
            </a:pPr>
            <a:r>
              <a:rPr lang="en-GB" sz="3599" dirty="0">
                <a:solidFill>
                  <a:srgbClr val="CAF5F7"/>
                </a:solidFill>
                <a:latin typeface="Canva Sans"/>
                <a:ea typeface="Canva Sans"/>
                <a:cs typeface="Canva Sans"/>
                <a:sym typeface="Canva Sans"/>
              </a:rPr>
              <a:t>n(m, c) density of the sources of magnitude (m) in colour bin (c)  (bottom image)</a:t>
            </a:r>
          </a:p>
        </p:txBody>
      </p:sp>
      <p:sp>
        <p:nvSpPr>
          <p:cNvPr id="9" name="TextBox 9"/>
          <p:cNvSpPr txBox="1"/>
          <p:nvPr/>
        </p:nvSpPr>
        <p:spPr>
          <a:xfrm>
            <a:off x="1028700" y="261415"/>
            <a:ext cx="9147274" cy="1566544"/>
          </a:xfrm>
          <a:prstGeom prst="rect">
            <a:avLst/>
          </a:prstGeom>
        </p:spPr>
        <p:txBody>
          <a:bodyPr lIns="0" tIns="0" rIns="0" bIns="0" rtlCol="0" anchor="t">
            <a:spAutoFit/>
          </a:bodyPr>
          <a:lstStyle/>
          <a:p>
            <a:pPr algn="l">
              <a:lnSpc>
                <a:spcPts val="12880"/>
              </a:lnSpc>
            </a:pPr>
            <a:r>
              <a:rPr lang="en-GB" sz="9200" b="1" dirty="0">
                <a:solidFill>
                  <a:srgbClr val="9EFF1F"/>
                </a:solidFill>
                <a:latin typeface="Canva Sans Bold"/>
                <a:ea typeface="Canva Sans Bold"/>
                <a:cs typeface="Canva Sans Bold"/>
                <a:sym typeface="Canva Sans Bold"/>
              </a:rPr>
              <a:t>Let’s talk</a:t>
            </a:r>
            <a:r>
              <a:rPr lang="en-GB" sz="9200" b="1" dirty="0">
                <a:solidFill>
                  <a:srgbClr val="3DDBE1"/>
                </a:solidFill>
                <a:latin typeface="Canva Sans Bold"/>
                <a:ea typeface="Canva Sans Bold"/>
                <a:cs typeface="Canva Sans Bold"/>
                <a:sym typeface="Canva Sans Bold"/>
              </a:rPr>
              <a:t> </a:t>
            </a:r>
            <a:r>
              <a:rPr lang="en-GB" sz="9200" b="1" dirty="0">
                <a:solidFill>
                  <a:srgbClr val="BC3FDE"/>
                </a:solidFill>
                <a:latin typeface="Canva Sans Bold"/>
                <a:ea typeface="Canva Sans Bold"/>
                <a:cs typeface="Canva Sans Bold"/>
                <a:sym typeface="Canva Sans Bold"/>
              </a:rPr>
              <a:t>c</a:t>
            </a:r>
            <a:r>
              <a:rPr lang="en-GB" sz="9200" b="1" dirty="0">
                <a:solidFill>
                  <a:srgbClr val="FF3131"/>
                </a:solidFill>
                <a:latin typeface="Canva Sans Bold"/>
                <a:ea typeface="Canva Sans Bold"/>
                <a:cs typeface="Canva Sans Bold"/>
                <a:sym typeface="Canva Sans Bold"/>
              </a:rPr>
              <a:t>o</a:t>
            </a:r>
            <a:r>
              <a:rPr lang="en-GB" sz="9200" b="1" dirty="0">
                <a:solidFill>
                  <a:srgbClr val="FF751F"/>
                </a:solidFill>
                <a:latin typeface="Canva Sans Bold"/>
                <a:ea typeface="Canva Sans Bold"/>
                <a:cs typeface="Canva Sans Bold"/>
                <a:sym typeface="Canva Sans Bold"/>
              </a:rPr>
              <a:t>l</a:t>
            </a:r>
            <a:r>
              <a:rPr lang="en-GB" sz="9200" b="1" dirty="0">
                <a:solidFill>
                  <a:srgbClr val="FFD21F"/>
                </a:solidFill>
                <a:latin typeface="Canva Sans Bold"/>
                <a:ea typeface="Canva Sans Bold"/>
                <a:cs typeface="Canva Sans Bold"/>
                <a:sym typeface="Canva Sans Bold"/>
              </a:rPr>
              <a:t>o</a:t>
            </a:r>
            <a:r>
              <a:rPr lang="en-GB" sz="9200" b="1" dirty="0">
                <a:solidFill>
                  <a:srgbClr val="00BF63"/>
                </a:solidFill>
                <a:latin typeface="Canva Sans Bold"/>
                <a:ea typeface="Canva Sans Bold"/>
                <a:cs typeface="Canva Sans Bold"/>
                <a:sym typeface="Canva Sans Bold"/>
              </a:rPr>
              <a:t>u</a:t>
            </a:r>
            <a:r>
              <a:rPr lang="en-GB" sz="9200" b="1" dirty="0">
                <a:solidFill>
                  <a:srgbClr val="1F48FF"/>
                </a:solidFill>
                <a:latin typeface="Canva Sans Bold"/>
                <a:ea typeface="Canva Sans Bold"/>
                <a:cs typeface="Canva Sans Bold"/>
                <a:sym typeface="Canva Sans Bold"/>
              </a:rPr>
              <a:t>r</a:t>
            </a:r>
          </a:p>
        </p:txBody>
      </p:sp>
      <p:sp>
        <p:nvSpPr>
          <p:cNvPr id="10" name="TextBox 10"/>
          <p:cNvSpPr txBox="1"/>
          <p:nvPr/>
        </p:nvSpPr>
        <p:spPr>
          <a:xfrm>
            <a:off x="17259300" y="9210675"/>
            <a:ext cx="152400" cy="200025"/>
          </a:xfrm>
          <a:prstGeom prst="rect">
            <a:avLst/>
          </a:prstGeom>
        </p:spPr>
        <p:txBody>
          <a:bodyPr wrap="none" lIns="0" tIns="0" rIns="0" bIns="0" rtlCol="0" anchor="t">
            <a:spAutoFit/>
          </a:bodyPr>
          <a:lstStyle/>
          <a:p>
            <a:pPr algn="ctr">
              <a:lnSpc>
                <a:spcPts val="2800"/>
              </a:lnSpc>
              <a:spcBef>
                <a:spcPct val="0"/>
              </a:spcBef>
            </a:pPr>
            <a:r>
              <a:rPr lang="en-GB" sz="2000" dirty="0">
                <a:solidFill>
                  <a:srgbClr val="3DDBE1"/>
                </a:solidFill>
                <a:latin typeface="Canva Sans"/>
                <a:ea typeface="Canva Sans"/>
                <a:cs typeface="Canva Sans"/>
                <a:sym typeface="Canva Sans"/>
              </a:rPr>
              <a:t>Page 12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0" y="0"/>
            <a:ext cx="18288000" cy="10287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blipFill>
            <a:blip r:embed="rId3"/>
            <a:stretch>
              <a:fillRect/>
            </a:stretch>
          </a:blipFill>
        </p:spPr>
        <p:txBody>
          <a:bodyPr/>
          <a:lstStyle/>
          <a:p>
            <a:endParaRPr lang="en-US"/>
          </a:p>
        </p:txBody>
      </p:sp>
      <p:sp>
        <p:nvSpPr>
          <p:cNvPr id="3" name="Freeform 3"/>
          <p:cNvSpPr/>
          <p:nvPr/>
        </p:nvSpPr>
        <p:spPr>
          <a:xfrm>
            <a:off x="10000342" y="2781283"/>
            <a:ext cx="6913738" cy="5683020"/>
          </a:xfrm>
          <a:custGeom>
            <a:avLst/>
            <a:gdLst/>
            <a:ahLst/>
            <a:cxnLst/>
            <a:rect l="l" t="t" r="r" b="b"/>
            <a:pathLst>
              <a:path w="6913738" h="5683020">
                <a:moveTo>
                  <a:pt x="0" y="0"/>
                </a:moveTo>
                <a:lnTo>
                  <a:pt x="6913738" y="0"/>
                </a:lnTo>
                <a:lnTo>
                  <a:pt x="6913738" y="5683020"/>
                </a:lnTo>
                <a:lnTo>
                  <a:pt x="0" y="5683020"/>
                </a:lnTo>
                <a:lnTo>
                  <a:pt x="0" y="0"/>
                </a:lnTo>
                <a:close/>
              </a:path>
            </a:pathLst>
          </a:custGeom>
          <a:blipFill>
            <a:blip r:embed="rId4"/>
            <a:stretch>
              <a:fillRect/>
            </a:stretch>
          </a:blipFill>
        </p:spPr>
        <p:txBody>
          <a:bodyPr/>
          <a:lstStyle/>
          <a:p>
            <a:endParaRPr lang="en-US"/>
          </a:p>
        </p:txBody>
      </p:sp>
      <p:grpSp>
        <p:nvGrpSpPr>
          <p:cNvPr id="4" name="Group 4"/>
          <p:cNvGrpSpPr/>
          <p:nvPr/>
        </p:nvGrpSpPr>
        <p:grpSpPr>
          <a:xfrm>
            <a:off x="1028700" y="2057400"/>
            <a:ext cx="8737171" cy="7502525"/>
            <a:chOff x="0" y="0"/>
            <a:chExt cx="2301148" cy="1975974"/>
          </a:xfrm>
        </p:grpSpPr>
        <p:sp>
          <p:nvSpPr>
            <p:cNvPr id="5" name="Freeform 5"/>
            <p:cNvSpPr/>
            <p:nvPr/>
          </p:nvSpPr>
          <p:spPr>
            <a:xfrm>
              <a:off x="0" y="0"/>
              <a:ext cx="2301148" cy="1975974"/>
            </a:xfrm>
            <a:custGeom>
              <a:avLst/>
              <a:gdLst/>
              <a:ahLst/>
              <a:cxnLst/>
              <a:rect l="l" t="t" r="r" b="b"/>
              <a:pathLst>
                <a:path w="2301148" h="1975974">
                  <a:moveTo>
                    <a:pt x="45191" y="0"/>
                  </a:moveTo>
                  <a:lnTo>
                    <a:pt x="2255957" y="0"/>
                  </a:lnTo>
                  <a:cubicBezTo>
                    <a:pt x="2280915" y="0"/>
                    <a:pt x="2301148" y="20233"/>
                    <a:pt x="2301148" y="45191"/>
                  </a:cubicBezTo>
                  <a:lnTo>
                    <a:pt x="2301148" y="1930783"/>
                  </a:lnTo>
                  <a:cubicBezTo>
                    <a:pt x="2301148" y="1942768"/>
                    <a:pt x="2296387" y="1954263"/>
                    <a:pt x="2287912" y="1962738"/>
                  </a:cubicBezTo>
                  <a:cubicBezTo>
                    <a:pt x="2279437" y="1971212"/>
                    <a:pt x="2267943" y="1975974"/>
                    <a:pt x="2255957" y="1975974"/>
                  </a:cubicBezTo>
                  <a:lnTo>
                    <a:pt x="45191" y="1975974"/>
                  </a:lnTo>
                  <a:cubicBezTo>
                    <a:pt x="20233" y="1975974"/>
                    <a:pt x="0" y="1955741"/>
                    <a:pt x="0" y="1930783"/>
                  </a:cubicBezTo>
                  <a:lnTo>
                    <a:pt x="0" y="45191"/>
                  </a:lnTo>
                  <a:cubicBezTo>
                    <a:pt x="0" y="20233"/>
                    <a:pt x="20233" y="0"/>
                    <a:pt x="45191" y="0"/>
                  </a:cubicBezTo>
                  <a:close/>
                </a:path>
              </a:pathLst>
            </a:custGeom>
            <a:solidFill>
              <a:srgbClr val="000000">
                <a:alpha val="19608"/>
              </a:srgbClr>
            </a:solidFill>
          </p:spPr>
          <p:txBody>
            <a:bodyPr/>
            <a:lstStyle/>
            <a:p>
              <a:endParaRPr lang="en-US"/>
            </a:p>
          </p:txBody>
        </p:sp>
        <p:sp>
          <p:nvSpPr>
            <p:cNvPr id="6" name="TextBox 6"/>
            <p:cNvSpPr txBox="1"/>
            <p:nvPr/>
          </p:nvSpPr>
          <p:spPr>
            <a:xfrm>
              <a:off x="0" y="-47625"/>
              <a:ext cx="2301148" cy="2023599"/>
            </a:xfrm>
            <a:prstGeom prst="rect">
              <a:avLst/>
            </a:prstGeom>
          </p:spPr>
          <p:txBody>
            <a:bodyPr lIns="50800" tIns="50800" rIns="50800" bIns="50800" rtlCol="0" anchor="ctr"/>
            <a:lstStyle/>
            <a:p>
              <a:pPr algn="ctr">
                <a:lnSpc>
                  <a:spcPts val="2800"/>
                </a:lnSpc>
              </a:pPr>
              <a:endParaRPr/>
            </a:p>
          </p:txBody>
        </p:sp>
      </p:grpSp>
      <p:sp>
        <p:nvSpPr>
          <p:cNvPr id="7" name="TextBox 7"/>
          <p:cNvSpPr txBox="1"/>
          <p:nvPr/>
        </p:nvSpPr>
        <p:spPr>
          <a:xfrm>
            <a:off x="1028700" y="261415"/>
            <a:ext cx="7277100" cy="1545295"/>
          </a:xfrm>
          <a:prstGeom prst="rect">
            <a:avLst/>
          </a:prstGeom>
        </p:spPr>
        <p:txBody>
          <a:bodyPr wrap="square" lIns="0" tIns="0" rIns="0" bIns="0" rtlCol="0" anchor="t">
            <a:spAutoFit/>
          </a:bodyPr>
          <a:lstStyle/>
          <a:p>
            <a:pPr algn="l">
              <a:lnSpc>
                <a:spcPts val="12880"/>
              </a:lnSpc>
            </a:pPr>
            <a:r>
              <a:rPr lang="en-US" sz="9200" b="1" dirty="0">
                <a:solidFill>
                  <a:srgbClr val="9EFF1F"/>
                </a:solidFill>
                <a:latin typeface="Canva Sans Bold"/>
                <a:ea typeface="Canva Sans Bold"/>
                <a:cs typeface="Canva Sans Bold"/>
                <a:sym typeface="Canva Sans Bold"/>
              </a:rPr>
              <a:t>DR3 x Euclid</a:t>
            </a:r>
          </a:p>
        </p:txBody>
      </p:sp>
      <p:sp>
        <p:nvSpPr>
          <p:cNvPr id="8" name="TextBox 8"/>
          <p:cNvSpPr txBox="1"/>
          <p:nvPr/>
        </p:nvSpPr>
        <p:spPr>
          <a:xfrm>
            <a:off x="17259300" y="9210675"/>
            <a:ext cx="152400" cy="200025"/>
          </a:xfrm>
          <a:prstGeom prst="rect">
            <a:avLst/>
          </a:prstGeom>
        </p:spPr>
        <p:txBody>
          <a:bodyPr wrap="none" lIns="0" tIns="0" rIns="0" bIns="0" rtlCol="0" anchor="t">
            <a:spAutoFit/>
          </a:bodyPr>
          <a:lstStyle/>
          <a:p>
            <a:pPr algn="ctr">
              <a:lnSpc>
                <a:spcPts val="2800"/>
              </a:lnSpc>
              <a:spcBef>
                <a:spcPct val="0"/>
              </a:spcBef>
            </a:pPr>
            <a:r>
              <a:rPr lang="en-US" sz="2000">
                <a:solidFill>
                  <a:srgbClr val="3DDBE1"/>
                </a:solidFill>
                <a:latin typeface="Canva Sans"/>
                <a:ea typeface="Canva Sans"/>
                <a:cs typeface="Canva Sans"/>
                <a:sym typeface="Canva Sans"/>
              </a:rPr>
              <a:t>Page 13</a:t>
            </a:r>
          </a:p>
        </p:txBody>
      </p:sp>
      <p:sp>
        <p:nvSpPr>
          <p:cNvPr id="9" name="TextBox 9"/>
          <p:cNvSpPr txBox="1"/>
          <p:nvPr/>
        </p:nvSpPr>
        <p:spPr>
          <a:xfrm>
            <a:off x="1028700" y="2091876"/>
            <a:ext cx="8450118" cy="6995160"/>
          </a:xfrm>
          <a:prstGeom prst="rect">
            <a:avLst/>
          </a:prstGeom>
        </p:spPr>
        <p:txBody>
          <a:bodyPr lIns="0" tIns="0" rIns="0" bIns="0" rtlCol="0" anchor="t">
            <a:spAutoFit/>
          </a:bodyPr>
          <a:lstStyle/>
          <a:p>
            <a:pPr marL="777238" lvl="1" indent="-388619" algn="l">
              <a:lnSpc>
                <a:spcPts val="5039"/>
              </a:lnSpc>
              <a:buFont typeface="Arial"/>
              <a:buChar char="•"/>
            </a:pPr>
            <a:r>
              <a:rPr lang="en-US" sz="3599" b="1" dirty="0">
                <a:solidFill>
                  <a:srgbClr val="8C52FF"/>
                </a:solidFill>
                <a:latin typeface="Canva Sans Bold"/>
                <a:ea typeface="Canva Sans Bold"/>
                <a:cs typeface="Canva Sans Bold"/>
                <a:sym typeface="Canva Sans Bold"/>
              </a:rPr>
              <a:t>INTIAL RESULTS</a:t>
            </a:r>
          </a:p>
          <a:p>
            <a:pPr marL="777238" lvl="1" indent="-388619" algn="l">
              <a:lnSpc>
                <a:spcPts val="5039"/>
              </a:lnSpc>
              <a:buFont typeface="Arial"/>
              <a:buChar char="•"/>
            </a:pPr>
            <a:r>
              <a:rPr lang="en-US" sz="3599" dirty="0">
                <a:solidFill>
                  <a:srgbClr val="CAF5F7"/>
                </a:solidFill>
                <a:latin typeface="Canva Sans"/>
                <a:ea typeface="Canva Sans"/>
                <a:cs typeface="Canva Sans"/>
                <a:sym typeface="Canva Sans"/>
              </a:rPr>
              <a:t>No GBC and flowchart</a:t>
            </a:r>
          </a:p>
          <a:p>
            <a:pPr marL="777238" lvl="1" indent="-388619" algn="l">
              <a:lnSpc>
                <a:spcPts val="5039"/>
              </a:lnSpc>
              <a:buFont typeface="Arial"/>
              <a:buChar char="•"/>
            </a:pPr>
            <a:r>
              <a:rPr lang="en-US" sz="3599" dirty="0">
                <a:solidFill>
                  <a:srgbClr val="CAF5F7"/>
                </a:solidFill>
                <a:latin typeface="Canva Sans"/>
                <a:ea typeface="Canva Sans"/>
                <a:cs typeface="Canva Sans"/>
                <a:sym typeface="Canva Sans"/>
              </a:rPr>
              <a:t>LR on Euclid Q1 and LoTSS DR3</a:t>
            </a:r>
          </a:p>
          <a:p>
            <a:pPr marL="1554477" lvl="2" indent="-518159" algn="l">
              <a:lnSpc>
                <a:spcPts val="5039"/>
              </a:lnSpc>
              <a:buFont typeface="Arial"/>
              <a:buChar char="⚬"/>
            </a:pPr>
            <a:r>
              <a:rPr lang="en-US" sz="3599" dirty="0">
                <a:solidFill>
                  <a:srgbClr val="CAF5F7"/>
                </a:solidFill>
                <a:latin typeface="Canva Sans"/>
                <a:ea typeface="Canva Sans"/>
                <a:cs typeface="Canva Sans"/>
                <a:sym typeface="Canva Sans"/>
              </a:rPr>
              <a:t>~28,500 radio sources</a:t>
            </a:r>
          </a:p>
          <a:p>
            <a:pPr marL="1554477" lvl="2" indent="-518159" algn="l">
              <a:lnSpc>
                <a:spcPts val="5039"/>
              </a:lnSpc>
              <a:buFont typeface="Arial"/>
              <a:buChar char="⚬"/>
            </a:pPr>
            <a:r>
              <a:rPr lang="en-US" sz="3599" dirty="0">
                <a:solidFill>
                  <a:srgbClr val="CAF5F7"/>
                </a:solidFill>
                <a:latin typeface="Canva Sans"/>
                <a:ea typeface="Canva Sans"/>
                <a:cs typeface="Canva Sans"/>
                <a:sym typeface="Canva Sans"/>
              </a:rPr>
              <a:t>~24,100 matches</a:t>
            </a:r>
          </a:p>
          <a:p>
            <a:pPr marL="1554477" lvl="2" indent="-518159" algn="l">
              <a:lnSpc>
                <a:spcPts val="5039"/>
              </a:lnSpc>
              <a:buFont typeface="Arial"/>
              <a:buChar char="⚬"/>
            </a:pPr>
            <a:r>
              <a:rPr lang="en-US" sz="3599" dirty="0">
                <a:solidFill>
                  <a:srgbClr val="CAF5F7"/>
                </a:solidFill>
                <a:latin typeface="Canva Sans"/>
                <a:ea typeface="Canva Sans"/>
                <a:cs typeface="Canva Sans"/>
                <a:sym typeface="Canva Sans"/>
              </a:rPr>
              <a:t>~85%</a:t>
            </a:r>
          </a:p>
          <a:p>
            <a:pPr marL="777238" lvl="1" indent="-388619" algn="l">
              <a:lnSpc>
                <a:spcPts val="5039"/>
              </a:lnSpc>
              <a:buFont typeface="Arial"/>
              <a:buChar char="•"/>
            </a:pPr>
            <a:r>
              <a:rPr lang="en-US" sz="3599" dirty="0">
                <a:solidFill>
                  <a:srgbClr val="CAF5F7"/>
                </a:solidFill>
                <a:latin typeface="Canva Sans"/>
                <a:ea typeface="Canva Sans"/>
                <a:cs typeface="Canva Sans"/>
                <a:sym typeface="Canva Sans"/>
              </a:rPr>
              <a:t>Right hand image shows:</a:t>
            </a:r>
          </a:p>
          <a:p>
            <a:pPr marL="1554477" lvl="2" indent="-518159" algn="l">
              <a:lnSpc>
                <a:spcPts val="5039"/>
              </a:lnSpc>
              <a:buFont typeface="Arial"/>
              <a:buChar char="⚬"/>
            </a:pPr>
            <a:r>
              <a:rPr lang="en-US" sz="3599" dirty="0">
                <a:solidFill>
                  <a:srgbClr val="CAF5F7"/>
                </a:solidFill>
                <a:latin typeface="Canva Sans"/>
                <a:ea typeface="Canva Sans"/>
                <a:cs typeface="Canva Sans"/>
                <a:sym typeface="Canva Sans"/>
              </a:rPr>
              <a:t>Radio sources with matches</a:t>
            </a:r>
          </a:p>
          <a:p>
            <a:pPr marL="1554477" lvl="2" indent="-518159" algn="l">
              <a:lnSpc>
                <a:spcPts val="5039"/>
              </a:lnSpc>
              <a:buFont typeface="Arial"/>
              <a:buChar char="⚬"/>
            </a:pPr>
            <a:r>
              <a:rPr lang="en-US" sz="3599" dirty="0">
                <a:solidFill>
                  <a:srgbClr val="CAF5F7"/>
                </a:solidFill>
                <a:latin typeface="Canva Sans"/>
                <a:ea typeface="Canva Sans"/>
                <a:cs typeface="Canva Sans"/>
                <a:sym typeface="Canva Sans"/>
              </a:rPr>
              <a:t>Shaded according to distance to the optical match</a:t>
            </a:r>
          </a:p>
          <a:p>
            <a:pPr marL="1554477" lvl="2" indent="-518159" algn="l">
              <a:lnSpc>
                <a:spcPts val="5039"/>
              </a:lnSpc>
              <a:buFont typeface="Arial"/>
              <a:buChar char="⚬"/>
            </a:pPr>
            <a:r>
              <a:rPr lang="en-US" sz="3599" dirty="0">
                <a:solidFill>
                  <a:srgbClr val="CAF5F7"/>
                </a:solidFill>
                <a:latin typeface="Canva Sans"/>
                <a:ea typeface="Canva Sans"/>
                <a:cs typeface="Canva Sans"/>
                <a:sym typeface="Canva Sans"/>
              </a:rPr>
              <a:t>Mainly &lt; 2 arcsecs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0" y="0"/>
            <a:ext cx="18288000" cy="10287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blipFill>
            <a:blip r:embed="rId3"/>
            <a:stretch>
              <a:fillRect/>
            </a:stretch>
          </a:blipFill>
        </p:spPr>
        <p:txBody>
          <a:bodyPr/>
          <a:lstStyle/>
          <a:p>
            <a:endParaRPr lang="en-US"/>
          </a:p>
        </p:txBody>
      </p:sp>
      <p:grpSp>
        <p:nvGrpSpPr>
          <p:cNvPr id="3" name="Group 3"/>
          <p:cNvGrpSpPr/>
          <p:nvPr/>
        </p:nvGrpSpPr>
        <p:grpSpPr>
          <a:xfrm>
            <a:off x="1148730" y="2057400"/>
            <a:ext cx="15950204" cy="6853661"/>
            <a:chOff x="0" y="0"/>
            <a:chExt cx="4200877" cy="1805079"/>
          </a:xfrm>
        </p:grpSpPr>
        <p:sp>
          <p:nvSpPr>
            <p:cNvPr id="4" name="Freeform 4"/>
            <p:cNvSpPr/>
            <p:nvPr/>
          </p:nvSpPr>
          <p:spPr>
            <a:xfrm>
              <a:off x="0" y="0"/>
              <a:ext cx="4200877" cy="1805079"/>
            </a:xfrm>
            <a:custGeom>
              <a:avLst/>
              <a:gdLst/>
              <a:ahLst/>
              <a:cxnLst/>
              <a:rect l="l" t="t" r="r" b="b"/>
              <a:pathLst>
                <a:path w="4200877" h="1805079">
                  <a:moveTo>
                    <a:pt x="24754" y="0"/>
                  </a:moveTo>
                  <a:lnTo>
                    <a:pt x="4176123" y="0"/>
                  </a:lnTo>
                  <a:cubicBezTo>
                    <a:pt x="4189794" y="0"/>
                    <a:pt x="4200877" y="11083"/>
                    <a:pt x="4200877" y="24754"/>
                  </a:cubicBezTo>
                  <a:lnTo>
                    <a:pt x="4200877" y="1780325"/>
                  </a:lnTo>
                  <a:cubicBezTo>
                    <a:pt x="4200877" y="1786890"/>
                    <a:pt x="4198269" y="1793187"/>
                    <a:pt x="4193627" y="1797829"/>
                  </a:cubicBezTo>
                  <a:cubicBezTo>
                    <a:pt x="4188984" y="1802471"/>
                    <a:pt x="4182688" y="1805079"/>
                    <a:pt x="4176123" y="1805079"/>
                  </a:cubicBezTo>
                  <a:lnTo>
                    <a:pt x="24754" y="1805079"/>
                  </a:lnTo>
                  <a:cubicBezTo>
                    <a:pt x="11083" y="1805079"/>
                    <a:pt x="0" y="1793997"/>
                    <a:pt x="0" y="1780325"/>
                  </a:cubicBezTo>
                  <a:lnTo>
                    <a:pt x="0" y="24754"/>
                  </a:lnTo>
                  <a:cubicBezTo>
                    <a:pt x="0" y="11083"/>
                    <a:pt x="11083" y="0"/>
                    <a:pt x="24754" y="0"/>
                  </a:cubicBezTo>
                  <a:close/>
                </a:path>
              </a:pathLst>
            </a:custGeom>
            <a:solidFill>
              <a:srgbClr val="000000">
                <a:alpha val="19608"/>
              </a:srgbClr>
            </a:solidFill>
          </p:spPr>
          <p:txBody>
            <a:bodyPr/>
            <a:lstStyle/>
            <a:p>
              <a:endParaRPr lang="en-US"/>
            </a:p>
          </p:txBody>
        </p:sp>
        <p:sp>
          <p:nvSpPr>
            <p:cNvPr id="5" name="TextBox 5"/>
            <p:cNvSpPr txBox="1"/>
            <p:nvPr/>
          </p:nvSpPr>
          <p:spPr>
            <a:xfrm>
              <a:off x="0" y="-47625"/>
              <a:ext cx="4200877" cy="1852704"/>
            </a:xfrm>
            <a:prstGeom prst="rect">
              <a:avLst/>
            </a:prstGeom>
          </p:spPr>
          <p:txBody>
            <a:bodyPr lIns="50800" tIns="50800" rIns="50800" bIns="50800" rtlCol="0" anchor="ctr"/>
            <a:lstStyle/>
            <a:p>
              <a:pPr algn="ctr">
                <a:lnSpc>
                  <a:spcPts val="2800"/>
                </a:lnSpc>
              </a:pPr>
              <a:endParaRPr/>
            </a:p>
          </p:txBody>
        </p:sp>
      </p:grpSp>
      <p:sp>
        <p:nvSpPr>
          <p:cNvPr id="6" name="TextBox 6"/>
          <p:cNvSpPr txBox="1"/>
          <p:nvPr/>
        </p:nvSpPr>
        <p:spPr>
          <a:xfrm>
            <a:off x="1028700" y="2140366"/>
            <a:ext cx="15474246" cy="6356985"/>
          </a:xfrm>
          <a:prstGeom prst="rect">
            <a:avLst/>
          </a:prstGeom>
        </p:spPr>
        <p:txBody>
          <a:bodyPr lIns="0" tIns="0" rIns="0" bIns="0" rtlCol="0" anchor="t">
            <a:spAutoFit/>
          </a:bodyPr>
          <a:lstStyle/>
          <a:p>
            <a:pPr marL="777240" lvl="1" indent="-388620" algn="l">
              <a:lnSpc>
                <a:spcPts val="5040"/>
              </a:lnSpc>
              <a:buFont typeface="Arial"/>
              <a:buChar char="•"/>
            </a:pPr>
            <a:r>
              <a:rPr lang="en-US" sz="3600">
                <a:solidFill>
                  <a:srgbClr val="CAF5F7"/>
                </a:solidFill>
                <a:latin typeface="Canva Sans"/>
                <a:ea typeface="Canva Sans"/>
                <a:cs typeface="Canva Sans"/>
                <a:sym typeface="Canva Sans"/>
              </a:rPr>
              <a:t>Dealing with one of the biggest challenges for large sky surveys like LoTSS </a:t>
            </a:r>
          </a:p>
          <a:p>
            <a:pPr marL="777240" lvl="1" indent="-388620" algn="l">
              <a:lnSpc>
                <a:spcPts val="5040"/>
              </a:lnSpc>
              <a:buFont typeface="Arial"/>
              <a:buChar char="•"/>
            </a:pPr>
            <a:r>
              <a:rPr lang="en-US" sz="3600">
                <a:solidFill>
                  <a:srgbClr val="CAF5F7"/>
                </a:solidFill>
                <a:latin typeface="Canva Sans"/>
                <a:ea typeface="Canva Sans"/>
                <a:cs typeface="Canva Sans"/>
                <a:sym typeface="Canva Sans"/>
              </a:rPr>
              <a:t>Introduced the stages of the pipeline</a:t>
            </a:r>
          </a:p>
          <a:p>
            <a:pPr marL="1554480" lvl="2" indent="-518160" algn="l">
              <a:lnSpc>
                <a:spcPts val="5040"/>
              </a:lnSpc>
              <a:buFont typeface="Arial"/>
              <a:buChar char="⚬"/>
            </a:pPr>
            <a:r>
              <a:rPr lang="en-US" sz="3600">
                <a:solidFill>
                  <a:srgbClr val="CAF5F7"/>
                </a:solidFill>
                <a:latin typeface="Canva Sans"/>
                <a:ea typeface="Canva Sans"/>
                <a:cs typeface="Canva Sans"/>
                <a:sym typeface="Canva Sans"/>
              </a:rPr>
              <a:t>Difference the updates to PyBDSF has made</a:t>
            </a:r>
          </a:p>
          <a:p>
            <a:pPr marL="1554480" lvl="2" indent="-518160" algn="l">
              <a:lnSpc>
                <a:spcPts val="5040"/>
              </a:lnSpc>
              <a:buFont typeface="Arial"/>
              <a:buChar char="⚬"/>
            </a:pPr>
            <a:r>
              <a:rPr lang="en-US" sz="3600">
                <a:solidFill>
                  <a:srgbClr val="CAF5F7"/>
                </a:solidFill>
                <a:latin typeface="Canva Sans"/>
                <a:ea typeface="Canva Sans"/>
                <a:cs typeface="Canva Sans"/>
                <a:sym typeface="Canva Sans"/>
              </a:rPr>
              <a:t>Adapting for healpix regions</a:t>
            </a:r>
          </a:p>
          <a:p>
            <a:pPr marL="1554480" lvl="2" indent="-518160" algn="l">
              <a:lnSpc>
                <a:spcPts val="5040"/>
              </a:lnSpc>
              <a:buFont typeface="Arial"/>
              <a:buChar char="⚬"/>
            </a:pPr>
            <a:r>
              <a:rPr lang="en-US" sz="3600">
                <a:solidFill>
                  <a:srgbClr val="CAF5F7"/>
                </a:solidFill>
                <a:latin typeface="Canva Sans"/>
                <a:ea typeface="Canva Sans"/>
                <a:cs typeface="Canva Sans"/>
                <a:sym typeface="Canva Sans"/>
              </a:rPr>
              <a:t>LR + GBC+ Flowchart giving a point source catalogue</a:t>
            </a:r>
          </a:p>
          <a:p>
            <a:pPr marL="1554480" lvl="2" indent="-518160" algn="l">
              <a:lnSpc>
                <a:spcPts val="5040"/>
              </a:lnSpc>
              <a:buFont typeface="Arial"/>
              <a:buChar char="⚬"/>
            </a:pPr>
            <a:r>
              <a:rPr lang="en-US" sz="3600">
                <a:solidFill>
                  <a:srgbClr val="CAF5F7"/>
                </a:solidFill>
                <a:latin typeface="Canva Sans"/>
                <a:ea typeface="Canva Sans"/>
                <a:cs typeface="Canva Sans"/>
                <a:sym typeface="Canva Sans"/>
              </a:rPr>
              <a:t>Complex sources needing association, filtering, host identification</a:t>
            </a:r>
          </a:p>
          <a:p>
            <a:pPr marL="777240" lvl="1" indent="-388620" algn="l">
              <a:lnSpc>
                <a:spcPts val="5040"/>
              </a:lnSpc>
              <a:buFont typeface="Arial"/>
              <a:buChar char="•"/>
            </a:pPr>
            <a:r>
              <a:rPr lang="en-US" sz="3600">
                <a:solidFill>
                  <a:srgbClr val="CAF5F7"/>
                </a:solidFill>
                <a:latin typeface="Canva Sans"/>
                <a:ea typeface="Canva Sans"/>
                <a:cs typeface="Canva Sans"/>
                <a:sym typeface="Canva Sans"/>
              </a:rPr>
              <a:t>Started applying these updates to LoTSS DR3 and Euclid</a:t>
            </a:r>
          </a:p>
          <a:p>
            <a:pPr marL="1554480" lvl="2" indent="-518160" algn="l">
              <a:lnSpc>
                <a:spcPts val="5040"/>
              </a:lnSpc>
              <a:buFont typeface="Arial"/>
              <a:buChar char="⚬"/>
            </a:pPr>
            <a:r>
              <a:rPr lang="en-US" sz="3600">
                <a:solidFill>
                  <a:srgbClr val="CAF5F7"/>
                </a:solidFill>
                <a:latin typeface="Canva Sans"/>
                <a:ea typeface="Canva Sans"/>
                <a:cs typeface="Canva Sans"/>
                <a:sym typeface="Canva Sans"/>
              </a:rPr>
              <a:t>~86% radio sources matched to Euclid</a:t>
            </a:r>
          </a:p>
        </p:txBody>
      </p:sp>
      <p:sp>
        <p:nvSpPr>
          <p:cNvPr id="7" name="TextBox 7"/>
          <p:cNvSpPr txBox="1"/>
          <p:nvPr/>
        </p:nvSpPr>
        <p:spPr>
          <a:xfrm>
            <a:off x="1028700" y="261415"/>
            <a:ext cx="6412260" cy="1566544"/>
          </a:xfrm>
          <a:prstGeom prst="rect">
            <a:avLst/>
          </a:prstGeom>
        </p:spPr>
        <p:txBody>
          <a:bodyPr lIns="0" tIns="0" rIns="0" bIns="0" rtlCol="0" anchor="t">
            <a:spAutoFit/>
          </a:bodyPr>
          <a:lstStyle/>
          <a:p>
            <a:pPr algn="l">
              <a:lnSpc>
                <a:spcPts val="12880"/>
              </a:lnSpc>
            </a:pPr>
            <a:r>
              <a:rPr lang="en-US" sz="9200" b="1">
                <a:solidFill>
                  <a:srgbClr val="9EFF1F"/>
                </a:solidFill>
                <a:latin typeface="Canva Sans Bold"/>
                <a:ea typeface="Canva Sans Bold"/>
                <a:cs typeface="Canva Sans Bold"/>
                <a:sym typeface="Canva Sans Bold"/>
              </a:rPr>
              <a:t>Conclusion</a:t>
            </a:r>
          </a:p>
        </p:txBody>
      </p:sp>
      <p:sp>
        <p:nvSpPr>
          <p:cNvPr id="8" name="TextBox 8"/>
          <p:cNvSpPr txBox="1"/>
          <p:nvPr/>
        </p:nvSpPr>
        <p:spPr>
          <a:xfrm>
            <a:off x="17259300" y="9210675"/>
            <a:ext cx="152400" cy="200025"/>
          </a:xfrm>
          <a:prstGeom prst="rect">
            <a:avLst/>
          </a:prstGeom>
        </p:spPr>
        <p:txBody>
          <a:bodyPr wrap="none" lIns="0" tIns="0" rIns="0" bIns="0" rtlCol="0" anchor="t">
            <a:spAutoFit/>
          </a:bodyPr>
          <a:lstStyle/>
          <a:p>
            <a:pPr algn="ctr">
              <a:lnSpc>
                <a:spcPts val="2800"/>
              </a:lnSpc>
              <a:spcBef>
                <a:spcPct val="0"/>
              </a:spcBef>
            </a:pPr>
            <a:r>
              <a:rPr lang="en-US" sz="2000">
                <a:solidFill>
                  <a:srgbClr val="3DDBE1"/>
                </a:solidFill>
                <a:latin typeface="Canva Sans"/>
                <a:ea typeface="Canva Sans"/>
                <a:cs typeface="Canva Sans"/>
                <a:sym typeface="Canva Sans"/>
              </a:rPr>
              <a:t>Page 14</a:t>
            </a:r>
          </a:p>
        </p:txBody>
      </p:sp>
      <p:grpSp>
        <p:nvGrpSpPr>
          <p:cNvPr id="9" name="Group 9"/>
          <p:cNvGrpSpPr/>
          <p:nvPr/>
        </p:nvGrpSpPr>
        <p:grpSpPr>
          <a:xfrm>
            <a:off x="12679081" y="179567"/>
            <a:ext cx="5511816" cy="1648392"/>
            <a:chOff x="0" y="0"/>
            <a:chExt cx="7349088" cy="2197855"/>
          </a:xfrm>
        </p:grpSpPr>
        <p:sp>
          <p:nvSpPr>
            <p:cNvPr id="10" name="Freeform 10"/>
            <p:cNvSpPr/>
            <p:nvPr/>
          </p:nvSpPr>
          <p:spPr>
            <a:xfrm>
              <a:off x="0" y="0"/>
              <a:ext cx="7219616" cy="1588256"/>
            </a:xfrm>
            <a:custGeom>
              <a:avLst/>
              <a:gdLst/>
              <a:ahLst/>
              <a:cxnLst/>
              <a:rect l="l" t="t" r="r" b="b"/>
              <a:pathLst>
                <a:path w="7219616" h="1588256">
                  <a:moveTo>
                    <a:pt x="0" y="0"/>
                  </a:moveTo>
                  <a:lnTo>
                    <a:pt x="7219616" y="0"/>
                  </a:lnTo>
                  <a:lnTo>
                    <a:pt x="7219616" y="1588256"/>
                  </a:lnTo>
                  <a:lnTo>
                    <a:pt x="0" y="1588256"/>
                  </a:lnTo>
                  <a:lnTo>
                    <a:pt x="0" y="0"/>
                  </a:lnTo>
                  <a:close/>
                </a:path>
              </a:pathLst>
            </a:custGeom>
            <a:blipFill>
              <a:blip r:embed="rId4"/>
              <a:stretch>
                <a:fillRect l="-4493" r="-4493"/>
              </a:stretch>
            </a:blipFill>
          </p:spPr>
          <p:txBody>
            <a:bodyPr/>
            <a:lstStyle/>
            <a:p>
              <a:endParaRPr lang="en-US"/>
            </a:p>
          </p:txBody>
        </p:sp>
        <p:sp>
          <p:nvSpPr>
            <p:cNvPr id="11" name="TextBox 11"/>
            <p:cNvSpPr txBox="1"/>
            <p:nvPr/>
          </p:nvSpPr>
          <p:spPr>
            <a:xfrm>
              <a:off x="1715229" y="1531105"/>
              <a:ext cx="5633859" cy="666750"/>
            </a:xfrm>
            <a:prstGeom prst="rect">
              <a:avLst/>
            </a:prstGeom>
          </p:spPr>
          <p:txBody>
            <a:bodyPr wrap="square" lIns="0" tIns="0" rIns="0" bIns="0" rtlCol="0" anchor="t">
              <a:spAutoFit/>
            </a:bodyPr>
            <a:lstStyle/>
            <a:p>
              <a:pPr algn="ctr">
                <a:lnSpc>
                  <a:spcPts val="4200"/>
                </a:lnSpc>
              </a:pPr>
              <a:r>
                <a:rPr lang="en-US" sz="3000" dirty="0" err="1">
                  <a:solidFill>
                    <a:srgbClr val="8C52FF"/>
                  </a:solidFill>
                  <a:latin typeface="Canva Sans"/>
                  <a:ea typeface="Canva Sans"/>
                  <a:cs typeface="Canva Sans"/>
                  <a:sym typeface="Canva Sans"/>
                </a:rPr>
                <a:t>b.barkus@herts.ac.uk</a:t>
              </a:r>
              <a:endParaRPr lang="en-US" sz="3000" dirty="0">
                <a:solidFill>
                  <a:srgbClr val="8C52FF"/>
                </a:solidFill>
                <a:latin typeface="Canva Sans"/>
                <a:ea typeface="Canva Sans"/>
                <a:cs typeface="Canva Sans"/>
                <a:sym typeface="Canva Sans"/>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0" y="0"/>
            <a:ext cx="18288000" cy="10287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blipFill>
            <a:blip r:embed="rId3"/>
            <a:stretch>
              <a:fillRect/>
            </a:stretch>
          </a:blipFill>
        </p:spPr>
        <p:txBody>
          <a:bodyPr/>
          <a:lstStyle/>
          <a:p>
            <a:endParaRPr lang="en-US"/>
          </a:p>
        </p:txBody>
      </p:sp>
      <p:sp>
        <p:nvSpPr>
          <p:cNvPr id="3" name="TextBox 3"/>
          <p:cNvSpPr txBox="1"/>
          <p:nvPr/>
        </p:nvSpPr>
        <p:spPr>
          <a:xfrm>
            <a:off x="4651632" y="4152748"/>
            <a:ext cx="8984736" cy="1045083"/>
          </a:xfrm>
          <a:prstGeom prst="rect">
            <a:avLst/>
          </a:prstGeom>
        </p:spPr>
        <p:txBody>
          <a:bodyPr lIns="0" tIns="0" rIns="0" bIns="0" rtlCol="0" anchor="t">
            <a:spAutoFit/>
          </a:bodyPr>
          <a:lstStyle/>
          <a:p>
            <a:pPr algn="ctr">
              <a:lnSpc>
                <a:spcPts val="8135"/>
              </a:lnSpc>
            </a:pPr>
            <a:r>
              <a:rPr lang="en-US" sz="7200" b="1">
                <a:solidFill>
                  <a:srgbClr val="9EFF1F"/>
                </a:solidFill>
                <a:latin typeface="Canva Sans Bold"/>
                <a:ea typeface="Canva Sans Bold"/>
                <a:cs typeface="Canva Sans Bold"/>
                <a:sym typeface="Canva Sans Bold"/>
              </a:rPr>
              <a:t>THANK YOU!</a:t>
            </a:r>
          </a:p>
        </p:txBody>
      </p:sp>
      <p:grpSp>
        <p:nvGrpSpPr>
          <p:cNvPr id="4" name="Group 4"/>
          <p:cNvGrpSpPr/>
          <p:nvPr/>
        </p:nvGrpSpPr>
        <p:grpSpPr>
          <a:xfrm>
            <a:off x="12679081" y="179567"/>
            <a:ext cx="5414714" cy="1648394"/>
            <a:chOff x="0" y="0"/>
            <a:chExt cx="7219619" cy="2197858"/>
          </a:xfrm>
        </p:grpSpPr>
        <p:sp>
          <p:nvSpPr>
            <p:cNvPr id="5" name="Freeform 5"/>
            <p:cNvSpPr/>
            <p:nvPr/>
          </p:nvSpPr>
          <p:spPr>
            <a:xfrm>
              <a:off x="0" y="0"/>
              <a:ext cx="7219616" cy="1588256"/>
            </a:xfrm>
            <a:custGeom>
              <a:avLst/>
              <a:gdLst/>
              <a:ahLst/>
              <a:cxnLst/>
              <a:rect l="l" t="t" r="r" b="b"/>
              <a:pathLst>
                <a:path w="7219616" h="1588256">
                  <a:moveTo>
                    <a:pt x="0" y="0"/>
                  </a:moveTo>
                  <a:lnTo>
                    <a:pt x="7219616" y="0"/>
                  </a:lnTo>
                  <a:lnTo>
                    <a:pt x="7219616" y="1588256"/>
                  </a:lnTo>
                  <a:lnTo>
                    <a:pt x="0" y="1588256"/>
                  </a:lnTo>
                  <a:lnTo>
                    <a:pt x="0" y="0"/>
                  </a:lnTo>
                  <a:close/>
                </a:path>
              </a:pathLst>
            </a:custGeom>
            <a:blipFill>
              <a:blip r:embed="rId4"/>
              <a:stretch>
                <a:fillRect l="-4493" r="-4493"/>
              </a:stretch>
            </a:blipFill>
          </p:spPr>
          <p:txBody>
            <a:bodyPr/>
            <a:lstStyle/>
            <a:p>
              <a:endParaRPr lang="en-US"/>
            </a:p>
          </p:txBody>
        </p:sp>
        <p:sp>
          <p:nvSpPr>
            <p:cNvPr id="6" name="TextBox 6"/>
            <p:cNvSpPr txBox="1"/>
            <p:nvPr/>
          </p:nvSpPr>
          <p:spPr>
            <a:xfrm>
              <a:off x="1687360" y="1531107"/>
              <a:ext cx="5532259" cy="666751"/>
            </a:xfrm>
            <a:prstGeom prst="rect">
              <a:avLst/>
            </a:prstGeom>
          </p:spPr>
          <p:txBody>
            <a:bodyPr wrap="square" lIns="0" tIns="0" rIns="0" bIns="0" rtlCol="0" anchor="t">
              <a:spAutoFit/>
            </a:bodyPr>
            <a:lstStyle/>
            <a:p>
              <a:pPr algn="ctr">
                <a:lnSpc>
                  <a:spcPts val="4200"/>
                </a:lnSpc>
              </a:pPr>
              <a:r>
                <a:rPr lang="en-US" sz="3000" dirty="0" err="1">
                  <a:solidFill>
                    <a:srgbClr val="8C52FF"/>
                  </a:solidFill>
                  <a:latin typeface="Canva Sans"/>
                  <a:ea typeface="Canva Sans"/>
                  <a:cs typeface="Canva Sans"/>
                  <a:sym typeface="Canva Sans"/>
                </a:rPr>
                <a:t>b.barkus@herts.ac.uk</a:t>
              </a:r>
              <a:endParaRPr lang="en-US" sz="3000" dirty="0">
                <a:solidFill>
                  <a:srgbClr val="8C52FF"/>
                </a:solidFill>
                <a:latin typeface="Canva Sans"/>
                <a:ea typeface="Canva Sans"/>
                <a:cs typeface="Canva Sans"/>
                <a:sym typeface="Canva Sans"/>
              </a:endParaRPr>
            </a:p>
          </p:txBody>
        </p:sp>
      </p:grpSp>
      <p:sp>
        <p:nvSpPr>
          <p:cNvPr id="7" name="TextBox 7"/>
          <p:cNvSpPr txBox="1"/>
          <p:nvPr/>
        </p:nvSpPr>
        <p:spPr>
          <a:xfrm>
            <a:off x="7385745" y="5156839"/>
            <a:ext cx="3516511" cy="962660"/>
          </a:xfrm>
          <a:prstGeom prst="rect">
            <a:avLst/>
          </a:prstGeom>
        </p:spPr>
        <p:txBody>
          <a:bodyPr lIns="0" tIns="0" rIns="0" bIns="0" rtlCol="0" anchor="t">
            <a:spAutoFit/>
          </a:bodyPr>
          <a:lstStyle/>
          <a:p>
            <a:pPr algn="ctr">
              <a:lnSpc>
                <a:spcPts val="7840"/>
              </a:lnSpc>
            </a:pPr>
            <a:r>
              <a:rPr lang="en-US" sz="5600" b="1">
                <a:solidFill>
                  <a:srgbClr val="8C52FF"/>
                </a:solidFill>
                <a:latin typeface="Canva Sans Bold"/>
                <a:ea typeface="Canva Sans Bold"/>
                <a:cs typeface="Canva Sans Bold"/>
                <a:sym typeface="Canva Sans Bold"/>
              </a:rPr>
              <a:t>Questions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0" y="0"/>
            <a:ext cx="18288000" cy="10287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blipFill>
            <a:blip r:embed="rId3"/>
            <a:stretch>
              <a:fillRect/>
            </a:stretch>
          </a:blipFill>
        </p:spPr>
        <p:txBody>
          <a:bodyPr/>
          <a:lstStyle/>
          <a:p>
            <a:endParaRPr lang="en-US"/>
          </a:p>
        </p:txBody>
      </p:sp>
      <p:grpSp>
        <p:nvGrpSpPr>
          <p:cNvPr id="3" name="Group 3"/>
          <p:cNvGrpSpPr/>
          <p:nvPr/>
        </p:nvGrpSpPr>
        <p:grpSpPr>
          <a:xfrm>
            <a:off x="698944" y="2232777"/>
            <a:ext cx="12136488" cy="7327148"/>
            <a:chOff x="0" y="0"/>
            <a:chExt cx="3196441" cy="1929784"/>
          </a:xfrm>
        </p:grpSpPr>
        <p:sp>
          <p:nvSpPr>
            <p:cNvPr id="4" name="Freeform 4"/>
            <p:cNvSpPr/>
            <p:nvPr/>
          </p:nvSpPr>
          <p:spPr>
            <a:xfrm>
              <a:off x="0" y="0"/>
              <a:ext cx="3196441" cy="1929784"/>
            </a:xfrm>
            <a:custGeom>
              <a:avLst/>
              <a:gdLst/>
              <a:ahLst/>
              <a:cxnLst/>
              <a:rect l="l" t="t" r="r" b="b"/>
              <a:pathLst>
                <a:path w="3196441" h="1929784">
                  <a:moveTo>
                    <a:pt x="32533" y="0"/>
                  </a:moveTo>
                  <a:lnTo>
                    <a:pt x="3163908" y="0"/>
                  </a:lnTo>
                  <a:cubicBezTo>
                    <a:pt x="3172537" y="0"/>
                    <a:pt x="3180811" y="3428"/>
                    <a:pt x="3186913" y="9529"/>
                  </a:cubicBezTo>
                  <a:cubicBezTo>
                    <a:pt x="3193014" y="15630"/>
                    <a:pt x="3196441" y="23905"/>
                    <a:pt x="3196441" y="32533"/>
                  </a:cubicBezTo>
                  <a:lnTo>
                    <a:pt x="3196441" y="1897251"/>
                  </a:lnTo>
                  <a:cubicBezTo>
                    <a:pt x="3196441" y="1915218"/>
                    <a:pt x="3181876" y="1929784"/>
                    <a:pt x="3163908" y="1929784"/>
                  </a:cubicBezTo>
                  <a:lnTo>
                    <a:pt x="32533" y="1929784"/>
                  </a:lnTo>
                  <a:cubicBezTo>
                    <a:pt x="14566" y="1929784"/>
                    <a:pt x="0" y="1915218"/>
                    <a:pt x="0" y="1897251"/>
                  </a:cubicBezTo>
                  <a:lnTo>
                    <a:pt x="0" y="32533"/>
                  </a:lnTo>
                  <a:cubicBezTo>
                    <a:pt x="0" y="14566"/>
                    <a:pt x="14566" y="0"/>
                    <a:pt x="32533" y="0"/>
                  </a:cubicBezTo>
                  <a:close/>
                </a:path>
              </a:pathLst>
            </a:custGeom>
            <a:solidFill>
              <a:srgbClr val="000000">
                <a:alpha val="19608"/>
              </a:srgbClr>
            </a:solidFill>
          </p:spPr>
          <p:txBody>
            <a:bodyPr/>
            <a:lstStyle/>
            <a:p>
              <a:endParaRPr lang="en-US"/>
            </a:p>
          </p:txBody>
        </p:sp>
        <p:sp>
          <p:nvSpPr>
            <p:cNvPr id="5" name="TextBox 5"/>
            <p:cNvSpPr txBox="1"/>
            <p:nvPr/>
          </p:nvSpPr>
          <p:spPr>
            <a:xfrm>
              <a:off x="0" y="-47625"/>
              <a:ext cx="3196441" cy="1977409"/>
            </a:xfrm>
            <a:prstGeom prst="rect">
              <a:avLst/>
            </a:prstGeom>
          </p:spPr>
          <p:txBody>
            <a:bodyPr lIns="50800" tIns="50800" rIns="50800" bIns="50800" rtlCol="0" anchor="ctr"/>
            <a:lstStyle/>
            <a:p>
              <a:pPr algn="ctr">
                <a:lnSpc>
                  <a:spcPts val="2800"/>
                </a:lnSpc>
              </a:pPr>
              <a:endParaRPr/>
            </a:p>
          </p:txBody>
        </p:sp>
      </p:grpSp>
      <p:sp>
        <p:nvSpPr>
          <p:cNvPr id="6" name="TextBox 6"/>
          <p:cNvSpPr txBox="1"/>
          <p:nvPr/>
        </p:nvSpPr>
        <p:spPr>
          <a:xfrm>
            <a:off x="698944" y="1979313"/>
            <a:ext cx="11961635" cy="8294450"/>
          </a:xfrm>
          <a:prstGeom prst="rect">
            <a:avLst/>
          </a:prstGeom>
        </p:spPr>
        <p:txBody>
          <a:bodyPr lIns="0" tIns="0" rIns="0" bIns="0" rtlCol="0" anchor="t">
            <a:spAutoFit/>
          </a:bodyPr>
          <a:lstStyle/>
          <a:p>
            <a:pPr marL="777240" lvl="1" indent="-388620" algn="l">
              <a:lnSpc>
                <a:spcPts val="5040"/>
              </a:lnSpc>
              <a:buFont typeface="Arial"/>
              <a:buChar char="•"/>
            </a:pPr>
            <a:r>
              <a:rPr lang="en-US" sz="3600" dirty="0">
                <a:solidFill>
                  <a:srgbClr val="CAF5F7"/>
                </a:solidFill>
                <a:latin typeface="Canva Sans"/>
                <a:ea typeface="Canva Sans"/>
                <a:cs typeface="Canva Sans"/>
                <a:sym typeface="Canva Sans"/>
              </a:rPr>
              <a:t>Largest problem for radio continuum surveys </a:t>
            </a:r>
          </a:p>
          <a:p>
            <a:pPr marL="1554480" lvl="2" indent="-518160" algn="l">
              <a:lnSpc>
                <a:spcPts val="5040"/>
              </a:lnSpc>
              <a:buFont typeface="Arial"/>
              <a:buChar char="⚬"/>
            </a:pPr>
            <a:r>
              <a:rPr lang="en-US" sz="3600" dirty="0">
                <a:solidFill>
                  <a:srgbClr val="CAF5F7"/>
                </a:solidFill>
                <a:latin typeface="Canva Sans"/>
                <a:ea typeface="Canva Sans"/>
                <a:cs typeface="Canva Sans"/>
                <a:sym typeface="Canva Sans"/>
              </a:rPr>
              <a:t>Matching radio sources to optical or IR counterparts</a:t>
            </a:r>
          </a:p>
          <a:p>
            <a:pPr marL="777240" lvl="1" indent="-388620" algn="l">
              <a:lnSpc>
                <a:spcPts val="5040"/>
              </a:lnSpc>
              <a:buFont typeface="Arial"/>
              <a:buChar char="•"/>
            </a:pPr>
            <a:r>
              <a:rPr lang="en-US" sz="3600" dirty="0">
                <a:solidFill>
                  <a:srgbClr val="CAF5F7"/>
                </a:solidFill>
                <a:latin typeface="Canva Sans"/>
                <a:ea typeface="Canva Sans"/>
                <a:cs typeface="Canva Sans"/>
                <a:sym typeface="Canva Sans"/>
              </a:rPr>
              <a:t>Important:</a:t>
            </a:r>
          </a:p>
          <a:p>
            <a:pPr marL="1554480" lvl="2" indent="-518160" algn="l">
              <a:lnSpc>
                <a:spcPts val="5040"/>
              </a:lnSpc>
              <a:buFont typeface="Arial"/>
              <a:buChar char="⚬"/>
            </a:pPr>
            <a:r>
              <a:rPr lang="en-US" sz="3600" dirty="0">
                <a:solidFill>
                  <a:srgbClr val="CAF5F7"/>
                </a:solidFill>
                <a:latin typeface="Canva Sans"/>
                <a:ea typeface="Canva Sans"/>
                <a:cs typeface="Canva Sans"/>
                <a:sym typeface="Canva Sans"/>
              </a:rPr>
              <a:t>Properties - redshift, size, luminosity</a:t>
            </a:r>
          </a:p>
          <a:p>
            <a:pPr marL="1554480" lvl="2" indent="-518160" algn="l">
              <a:lnSpc>
                <a:spcPts val="5040"/>
              </a:lnSpc>
              <a:buFont typeface="Arial"/>
              <a:buChar char="⚬"/>
            </a:pPr>
            <a:r>
              <a:rPr lang="en-US" sz="3600" dirty="0">
                <a:solidFill>
                  <a:srgbClr val="CAF5F7"/>
                </a:solidFill>
                <a:latin typeface="Canva Sans"/>
                <a:ea typeface="Canva Sans"/>
                <a:cs typeface="Canva Sans"/>
                <a:sym typeface="Canva Sans"/>
              </a:rPr>
              <a:t>Comprehensive catalogues</a:t>
            </a:r>
          </a:p>
          <a:p>
            <a:pPr marL="777240" lvl="1" indent="-388620" algn="l">
              <a:lnSpc>
                <a:spcPts val="5040"/>
              </a:lnSpc>
              <a:buFont typeface="Arial"/>
              <a:buChar char="•"/>
            </a:pPr>
            <a:r>
              <a:rPr lang="en-US" sz="3600" dirty="0">
                <a:solidFill>
                  <a:srgbClr val="CAF5F7"/>
                </a:solidFill>
                <a:latin typeface="Canva Sans"/>
                <a:ea typeface="Canva Sans"/>
                <a:cs typeface="Canva Sans"/>
                <a:sym typeface="Canva Sans"/>
              </a:rPr>
              <a:t>LoTSS DR2 cross-matching was a combination of (Williams+ 2019, Hardcastle+ 2023):</a:t>
            </a:r>
          </a:p>
          <a:p>
            <a:pPr marL="1554480" lvl="2" indent="-518160" algn="l">
              <a:lnSpc>
                <a:spcPts val="5040"/>
              </a:lnSpc>
              <a:buFont typeface="Arial"/>
              <a:buChar char="⚬"/>
            </a:pPr>
            <a:r>
              <a:rPr lang="en-US" sz="3600" dirty="0">
                <a:solidFill>
                  <a:srgbClr val="CAF5F7"/>
                </a:solidFill>
                <a:latin typeface="Canva Sans"/>
                <a:ea typeface="Canva Sans"/>
                <a:cs typeface="Canva Sans"/>
                <a:sym typeface="Canva Sans"/>
              </a:rPr>
              <a:t>Statistical methods - likelihood ratio</a:t>
            </a:r>
          </a:p>
          <a:p>
            <a:pPr marL="1554480" lvl="2" indent="-518160" algn="l">
              <a:lnSpc>
                <a:spcPts val="5040"/>
              </a:lnSpc>
              <a:buFont typeface="Arial"/>
              <a:buChar char="⚬"/>
            </a:pPr>
            <a:r>
              <a:rPr lang="en-US" sz="3600" dirty="0">
                <a:solidFill>
                  <a:srgbClr val="CAF5F7"/>
                </a:solidFill>
                <a:latin typeface="Canva Sans"/>
                <a:ea typeface="Canva Sans"/>
                <a:cs typeface="Canva Sans"/>
                <a:sym typeface="Canva Sans"/>
              </a:rPr>
              <a:t>Visual inspection – LGZ</a:t>
            </a:r>
          </a:p>
          <a:p>
            <a:pPr marL="777240" marR="0" lvl="1" indent="-388620" algn="l" defTabSz="914400" rtl="0" eaLnBrk="1" fontAlgn="auto" latinLnBrk="0" hangingPunct="1">
              <a:lnSpc>
                <a:spcPts val="5040"/>
              </a:lnSpc>
              <a:spcBef>
                <a:spcPts val="0"/>
              </a:spcBef>
              <a:spcAft>
                <a:spcPts val="0"/>
              </a:spcAft>
              <a:buClrTx/>
              <a:buSzTx/>
              <a:buFont typeface="Arial"/>
              <a:buChar char="•"/>
              <a:tabLst/>
              <a:defRPr/>
            </a:pPr>
            <a:r>
              <a:rPr kumimoji="0" lang="en-US" sz="3600" b="0" i="0" u="none" strike="noStrike" kern="1200" cap="none" spc="0" normalizeH="0" baseline="0" noProof="0" dirty="0">
                <a:ln>
                  <a:noFill/>
                </a:ln>
                <a:solidFill>
                  <a:srgbClr val="CAF5F7"/>
                </a:solidFill>
                <a:effectLst/>
                <a:uLnTx/>
                <a:uFillTx/>
                <a:latin typeface="Canva Sans"/>
                <a:ea typeface="Canva Sans"/>
                <a:cs typeface="Canva Sans"/>
                <a:sym typeface="Canva Sans"/>
              </a:rPr>
              <a:t>Automated– reduce time, manual input, chance of errors</a:t>
            </a:r>
          </a:p>
          <a:p>
            <a:pPr marL="1554480" lvl="2" indent="-518160" algn="l">
              <a:lnSpc>
                <a:spcPts val="5040"/>
              </a:lnSpc>
              <a:buFont typeface="Arial"/>
              <a:buChar char="⚬"/>
            </a:pPr>
            <a:endParaRPr lang="en-US" sz="3600" dirty="0">
              <a:solidFill>
                <a:srgbClr val="CAF5F7"/>
              </a:solidFill>
              <a:latin typeface="Canva Sans"/>
              <a:ea typeface="Canva Sans"/>
              <a:cs typeface="Canva Sans"/>
              <a:sym typeface="Canva Sans"/>
            </a:endParaRPr>
          </a:p>
        </p:txBody>
      </p:sp>
      <p:sp>
        <p:nvSpPr>
          <p:cNvPr id="7" name="Freeform 7"/>
          <p:cNvSpPr/>
          <p:nvPr/>
        </p:nvSpPr>
        <p:spPr>
          <a:xfrm>
            <a:off x="12739838" y="2657066"/>
            <a:ext cx="5304977" cy="5234244"/>
          </a:xfrm>
          <a:custGeom>
            <a:avLst/>
            <a:gdLst/>
            <a:ahLst/>
            <a:cxnLst/>
            <a:rect l="l" t="t" r="r" b="b"/>
            <a:pathLst>
              <a:path w="5304977" h="5234244">
                <a:moveTo>
                  <a:pt x="0" y="0"/>
                </a:moveTo>
                <a:lnTo>
                  <a:pt x="5304977" y="0"/>
                </a:lnTo>
                <a:lnTo>
                  <a:pt x="5304977" y="5234244"/>
                </a:lnTo>
                <a:lnTo>
                  <a:pt x="0" y="5234244"/>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028700" y="261415"/>
            <a:ext cx="7277100" cy="1566544"/>
          </a:xfrm>
          <a:prstGeom prst="rect">
            <a:avLst/>
          </a:prstGeom>
        </p:spPr>
        <p:txBody>
          <a:bodyPr wrap="square" lIns="0" tIns="0" rIns="0" bIns="0" rtlCol="0" anchor="t">
            <a:spAutoFit/>
          </a:bodyPr>
          <a:lstStyle/>
          <a:p>
            <a:pPr algn="l">
              <a:lnSpc>
                <a:spcPts val="12880"/>
              </a:lnSpc>
            </a:pPr>
            <a:r>
              <a:rPr lang="en-US" sz="9200" b="1" dirty="0">
                <a:solidFill>
                  <a:srgbClr val="9EFF1F"/>
                </a:solidFill>
                <a:latin typeface="Canva Sans Bold"/>
                <a:ea typeface="Canva Sans Bold"/>
                <a:cs typeface="Canva Sans Bold"/>
                <a:sym typeface="Canva Sans Bold"/>
              </a:rPr>
              <a:t>Background</a:t>
            </a:r>
          </a:p>
        </p:txBody>
      </p:sp>
      <p:sp>
        <p:nvSpPr>
          <p:cNvPr id="9" name="TextBox 9"/>
          <p:cNvSpPr txBox="1"/>
          <p:nvPr/>
        </p:nvSpPr>
        <p:spPr>
          <a:xfrm>
            <a:off x="17259300" y="9210675"/>
            <a:ext cx="152400" cy="200025"/>
          </a:xfrm>
          <a:prstGeom prst="rect">
            <a:avLst/>
          </a:prstGeom>
        </p:spPr>
        <p:txBody>
          <a:bodyPr wrap="none" lIns="0" tIns="0" rIns="0" bIns="0" rtlCol="0" anchor="t">
            <a:spAutoFit/>
          </a:bodyPr>
          <a:lstStyle/>
          <a:p>
            <a:pPr algn="ctr">
              <a:lnSpc>
                <a:spcPts val="2800"/>
              </a:lnSpc>
              <a:spcBef>
                <a:spcPct val="0"/>
              </a:spcBef>
            </a:pPr>
            <a:r>
              <a:rPr lang="en-US" sz="2000">
                <a:solidFill>
                  <a:srgbClr val="3DDBE1"/>
                </a:solidFill>
                <a:latin typeface="Canva Sans"/>
                <a:ea typeface="Canva Sans"/>
                <a:cs typeface="Canva Sans"/>
                <a:sym typeface="Canva Sans"/>
              </a:rPr>
              <a:t>Page 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0" y="0"/>
            <a:ext cx="18288000" cy="10287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blipFill>
            <a:blip r:embed="rId3"/>
            <a:stretch>
              <a:fillRect/>
            </a:stretch>
          </a:blipFill>
        </p:spPr>
        <p:txBody>
          <a:bodyPr/>
          <a:lstStyle/>
          <a:p>
            <a:endParaRPr lang="en-US"/>
          </a:p>
        </p:txBody>
      </p:sp>
      <p:sp>
        <p:nvSpPr>
          <p:cNvPr id="3" name="Freeform 3"/>
          <p:cNvSpPr/>
          <p:nvPr/>
        </p:nvSpPr>
        <p:spPr>
          <a:xfrm>
            <a:off x="10268810" y="2742313"/>
            <a:ext cx="7387303" cy="6064304"/>
          </a:xfrm>
          <a:custGeom>
            <a:avLst/>
            <a:gdLst/>
            <a:ahLst/>
            <a:cxnLst/>
            <a:rect l="l" t="t" r="r" b="b"/>
            <a:pathLst>
              <a:path w="7387303" h="6064304">
                <a:moveTo>
                  <a:pt x="0" y="0"/>
                </a:moveTo>
                <a:lnTo>
                  <a:pt x="7387303" y="0"/>
                </a:lnTo>
                <a:lnTo>
                  <a:pt x="7387303" y="6064304"/>
                </a:lnTo>
                <a:lnTo>
                  <a:pt x="0" y="6064304"/>
                </a:lnTo>
                <a:lnTo>
                  <a:pt x="0" y="0"/>
                </a:lnTo>
                <a:close/>
              </a:path>
            </a:pathLst>
          </a:custGeom>
          <a:blipFill>
            <a:blip r:embed="rId4"/>
            <a:stretch>
              <a:fillRect/>
            </a:stretch>
          </a:blipFill>
        </p:spPr>
        <p:txBody>
          <a:bodyPr/>
          <a:lstStyle/>
          <a:p>
            <a:endParaRPr lang="en-US"/>
          </a:p>
        </p:txBody>
      </p:sp>
      <p:sp>
        <p:nvSpPr>
          <p:cNvPr id="4" name="TextBox 4"/>
          <p:cNvSpPr txBox="1"/>
          <p:nvPr/>
        </p:nvSpPr>
        <p:spPr>
          <a:xfrm>
            <a:off x="1028700" y="261415"/>
            <a:ext cx="13982700" cy="1566544"/>
          </a:xfrm>
          <a:prstGeom prst="rect">
            <a:avLst/>
          </a:prstGeom>
        </p:spPr>
        <p:txBody>
          <a:bodyPr wrap="square" lIns="0" tIns="0" rIns="0" bIns="0" rtlCol="0" anchor="t">
            <a:spAutoFit/>
          </a:bodyPr>
          <a:lstStyle/>
          <a:p>
            <a:pPr algn="l">
              <a:lnSpc>
                <a:spcPts val="12880"/>
              </a:lnSpc>
            </a:pPr>
            <a:r>
              <a:rPr lang="en-US" sz="9200" b="1" dirty="0">
                <a:solidFill>
                  <a:srgbClr val="9EFF1F"/>
                </a:solidFill>
                <a:latin typeface="Canva Sans Bold"/>
                <a:ea typeface="Canva Sans Bold"/>
                <a:cs typeface="Canva Sans Bold"/>
                <a:sym typeface="Canva Sans Bold"/>
              </a:rPr>
              <a:t>To source identification</a:t>
            </a:r>
          </a:p>
        </p:txBody>
      </p:sp>
      <p:sp>
        <p:nvSpPr>
          <p:cNvPr id="5" name="TextBox 5"/>
          <p:cNvSpPr txBox="1"/>
          <p:nvPr/>
        </p:nvSpPr>
        <p:spPr>
          <a:xfrm>
            <a:off x="17259300" y="9210675"/>
            <a:ext cx="152400" cy="200025"/>
          </a:xfrm>
          <a:prstGeom prst="rect">
            <a:avLst/>
          </a:prstGeom>
        </p:spPr>
        <p:txBody>
          <a:bodyPr wrap="none" lIns="0" tIns="0" rIns="0" bIns="0" rtlCol="0" anchor="t">
            <a:spAutoFit/>
          </a:bodyPr>
          <a:lstStyle/>
          <a:p>
            <a:pPr algn="ctr">
              <a:lnSpc>
                <a:spcPts val="2800"/>
              </a:lnSpc>
              <a:spcBef>
                <a:spcPct val="0"/>
              </a:spcBef>
            </a:pPr>
            <a:r>
              <a:rPr lang="en-US" sz="2000">
                <a:solidFill>
                  <a:srgbClr val="3DDBE1"/>
                </a:solidFill>
                <a:latin typeface="Canva Sans"/>
                <a:ea typeface="Canva Sans"/>
                <a:cs typeface="Canva Sans"/>
                <a:sym typeface="Canva Sans"/>
              </a:rPr>
              <a:t>Page 3</a:t>
            </a:r>
          </a:p>
        </p:txBody>
      </p:sp>
      <p:grpSp>
        <p:nvGrpSpPr>
          <p:cNvPr id="6" name="Group 6"/>
          <p:cNvGrpSpPr/>
          <p:nvPr/>
        </p:nvGrpSpPr>
        <p:grpSpPr>
          <a:xfrm>
            <a:off x="770715" y="2057400"/>
            <a:ext cx="9379541" cy="7769161"/>
            <a:chOff x="0" y="0"/>
            <a:chExt cx="2470332" cy="2046199"/>
          </a:xfrm>
        </p:grpSpPr>
        <p:sp>
          <p:nvSpPr>
            <p:cNvPr id="7" name="Freeform 7"/>
            <p:cNvSpPr/>
            <p:nvPr/>
          </p:nvSpPr>
          <p:spPr>
            <a:xfrm>
              <a:off x="0" y="0"/>
              <a:ext cx="2470332" cy="2046199"/>
            </a:xfrm>
            <a:custGeom>
              <a:avLst/>
              <a:gdLst/>
              <a:ahLst/>
              <a:cxnLst/>
              <a:rect l="l" t="t" r="r" b="b"/>
              <a:pathLst>
                <a:path w="2470332" h="2046199">
                  <a:moveTo>
                    <a:pt x="42096" y="0"/>
                  </a:moveTo>
                  <a:lnTo>
                    <a:pt x="2428236" y="0"/>
                  </a:lnTo>
                  <a:cubicBezTo>
                    <a:pt x="2451485" y="0"/>
                    <a:pt x="2470332" y="18847"/>
                    <a:pt x="2470332" y="42096"/>
                  </a:cubicBezTo>
                  <a:lnTo>
                    <a:pt x="2470332" y="2004103"/>
                  </a:lnTo>
                  <a:cubicBezTo>
                    <a:pt x="2470332" y="2015267"/>
                    <a:pt x="2465897" y="2025975"/>
                    <a:pt x="2458002" y="2033869"/>
                  </a:cubicBezTo>
                  <a:cubicBezTo>
                    <a:pt x="2450108" y="2041764"/>
                    <a:pt x="2439401" y="2046199"/>
                    <a:pt x="2428236" y="2046199"/>
                  </a:cubicBezTo>
                  <a:lnTo>
                    <a:pt x="42096" y="2046199"/>
                  </a:lnTo>
                  <a:cubicBezTo>
                    <a:pt x="30931" y="2046199"/>
                    <a:pt x="20224" y="2041764"/>
                    <a:pt x="12330" y="2033869"/>
                  </a:cubicBezTo>
                  <a:cubicBezTo>
                    <a:pt x="4435" y="2025975"/>
                    <a:pt x="0" y="2015267"/>
                    <a:pt x="0" y="2004103"/>
                  </a:cubicBezTo>
                  <a:lnTo>
                    <a:pt x="0" y="42096"/>
                  </a:lnTo>
                  <a:cubicBezTo>
                    <a:pt x="0" y="30931"/>
                    <a:pt x="4435" y="20224"/>
                    <a:pt x="12330" y="12330"/>
                  </a:cubicBezTo>
                  <a:cubicBezTo>
                    <a:pt x="20224" y="4435"/>
                    <a:pt x="30931" y="0"/>
                    <a:pt x="42096" y="0"/>
                  </a:cubicBezTo>
                  <a:close/>
                </a:path>
              </a:pathLst>
            </a:custGeom>
            <a:solidFill>
              <a:srgbClr val="000000">
                <a:alpha val="19608"/>
              </a:srgbClr>
            </a:solidFill>
          </p:spPr>
          <p:txBody>
            <a:bodyPr/>
            <a:lstStyle/>
            <a:p>
              <a:endParaRPr lang="en-US"/>
            </a:p>
          </p:txBody>
        </p:sp>
        <p:sp>
          <p:nvSpPr>
            <p:cNvPr id="8" name="TextBox 8"/>
            <p:cNvSpPr txBox="1"/>
            <p:nvPr/>
          </p:nvSpPr>
          <p:spPr>
            <a:xfrm>
              <a:off x="0" y="-47625"/>
              <a:ext cx="2470332" cy="2093824"/>
            </a:xfrm>
            <a:prstGeom prst="rect">
              <a:avLst/>
            </a:prstGeom>
          </p:spPr>
          <p:txBody>
            <a:bodyPr lIns="50800" tIns="50800" rIns="50800" bIns="50800" rtlCol="0" anchor="ctr"/>
            <a:lstStyle/>
            <a:p>
              <a:pPr algn="ctr">
                <a:lnSpc>
                  <a:spcPts val="2800"/>
                </a:lnSpc>
              </a:pPr>
              <a:endParaRPr/>
            </a:p>
          </p:txBody>
        </p:sp>
      </p:grpSp>
      <p:sp>
        <p:nvSpPr>
          <p:cNvPr id="9" name="TextBox 9"/>
          <p:cNvSpPr txBox="1"/>
          <p:nvPr/>
        </p:nvSpPr>
        <p:spPr>
          <a:xfrm>
            <a:off x="596950" y="2243548"/>
            <a:ext cx="9270504" cy="6995160"/>
          </a:xfrm>
          <a:prstGeom prst="rect">
            <a:avLst/>
          </a:prstGeom>
        </p:spPr>
        <p:txBody>
          <a:bodyPr lIns="0" tIns="0" rIns="0" bIns="0" rtlCol="0" anchor="t">
            <a:spAutoFit/>
          </a:bodyPr>
          <a:lstStyle/>
          <a:p>
            <a:pPr marL="777240" lvl="1" indent="-388620" algn="l">
              <a:lnSpc>
                <a:spcPts val="5040"/>
              </a:lnSpc>
              <a:buFont typeface="Arial"/>
              <a:buChar char="•"/>
            </a:pPr>
            <a:r>
              <a:rPr lang="en-US" sz="3600">
                <a:solidFill>
                  <a:srgbClr val="CAF5F7"/>
                </a:solidFill>
                <a:latin typeface="Canva Sans"/>
                <a:ea typeface="Canva Sans"/>
                <a:cs typeface="Canva Sans"/>
                <a:sym typeface="Canva Sans"/>
              </a:rPr>
              <a:t>Five (ish) steps to source identification</a:t>
            </a:r>
          </a:p>
          <a:p>
            <a:pPr marL="777240" lvl="1" indent="-388620" algn="l">
              <a:lnSpc>
                <a:spcPts val="5040"/>
              </a:lnSpc>
              <a:buFont typeface="Arial"/>
              <a:buChar char="•"/>
            </a:pPr>
            <a:r>
              <a:rPr lang="en-US" sz="3600">
                <a:solidFill>
                  <a:srgbClr val="CAF5F7"/>
                </a:solidFill>
                <a:latin typeface="Canva Sans"/>
                <a:ea typeface="Canva Sans"/>
                <a:cs typeface="Canva Sans"/>
                <a:sym typeface="Canva Sans"/>
              </a:rPr>
              <a:t>Statistical and machine learning</a:t>
            </a:r>
          </a:p>
          <a:p>
            <a:pPr marL="1554480" lvl="2" indent="-518160" algn="l">
              <a:lnSpc>
                <a:spcPts val="5040"/>
              </a:lnSpc>
              <a:buFont typeface="Arial"/>
              <a:buChar char="⚬"/>
            </a:pPr>
            <a:r>
              <a:rPr lang="en-US" sz="3600">
                <a:solidFill>
                  <a:srgbClr val="CAF5F7"/>
                </a:solidFill>
                <a:latin typeface="Canva Sans"/>
                <a:ea typeface="Canva Sans"/>
                <a:cs typeface="Canva Sans"/>
                <a:sym typeface="Canva Sans"/>
              </a:rPr>
              <a:t>Radio source finding</a:t>
            </a:r>
          </a:p>
          <a:p>
            <a:pPr marL="1554480" lvl="2" indent="-518160" algn="l">
              <a:lnSpc>
                <a:spcPts val="5040"/>
              </a:lnSpc>
              <a:buFont typeface="Arial"/>
              <a:buChar char="⚬"/>
            </a:pPr>
            <a:r>
              <a:rPr lang="en-US" sz="3600">
                <a:solidFill>
                  <a:srgbClr val="CAF5F7"/>
                </a:solidFill>
                <a:latin typeface="Canva Sans"/>
                <a:ea typeface="Canva Sans"/>
                <a:cs typeface="Canva Sans"/>
                <a:sym typeface="Canva Sans"/>
              </a:rPr>
              <a:t>Point source cross matching</a:t>
            </a:r>
          </a:p>
          <a:p>
            <a:pPr marL="1554480" lvl="2" indent="-518160" algn="l">
              <a:lnSpc>
                <a:spcPts val="5040"/>
              </a:lnSpc>
              <a:buFont typeface="Arial"/>
              <a:buChar char="⚬"/>
            </a:pPr>
            <a:r>
              <a:rPr lang="en-US" sz="3600">
                <a:solidFill>
                  <a:srgbClr val="CAF5F7"/>
                </a:solidFill>
                <a:latin typeface="Canva Sans"/>
                <a:ea typeface="Canva Sans"/>
                <a:cs typeface="Canva Sans"/>
                <a:sym typeface="Canva Sans"/>
              </a:rPr>
              <a:t>Gradient boosting classifier</a:t>
            </a:r>
          </a:p>
          <a:p>
            <a:pPr marL="1554480" lvl="2" indent="-518160" algn="l">
              <a:lnSpc>
                <a:spcPts val="5040"/>
              </a:lnSpc>
              <a:buFont typeface="Arial"/>
              <a:buChar char="⚬"/>
            </a:pPr>
            <a:r>
              <a:rPr lang="en-US" sz="3600">
                <a:solidFill>
                  <a:srgbClr val="CAF5F7"/>
                </a:solidFill>
                <a:latin typeface="Canva Sans"/>
                <a:ea typeface="Canva Sans"/>
                <a:cs typeface="Canva Sans"/>
                <a:sym typeface="Canva Sans"/>
              </a:rPr>
              <a:t>Filtering</a:t>
            </a:r>
          </a:p>
          <a:p>
            <a:pPr marL="1554480" lvl="2" indent="-518160" algn="l">
              <a:lnSpc>
                <a:spcPts val="5040"/>
              </a:lnSpc>
              <a:buFont typeface="Arial"/>
              <a:buChar char="⚬"/>
            </a:pPr>
            <a:r>
              <a:rPr lang="en-US" sz="3600">
                <a:solidFill>
                  <a:srgbClr val="CAF5F7"/>
                </a:solidFill>
                <a:latin typeface="Canva Sans"/>
                <a:ea typeface="Canva Sans"/>
                <a:cs typeface="Canva Sans"/>
                <a:sym typeface="Canva Sans"/>
              </a:rPr>
              <a:t>Partially automated</a:t>
            </a:r>
          </a:p>
          <a:p>
            <a:pPr marL="777240" lvl="1" indent="-388620" algn="l">
              <a:lnSpc>
                <a:spcPts val="5040"/>
              </a:lnSpc>
              <a:buFont typeface="Arial"/>
              <a:buChar char="•"/>
            </a:pPr>
            <a:r>
              <a:rPr lang="en-US" sz="3600">
                <a:solidFill>
                  <a:srgbClr val="CAF5F7"/>
                </a:solidFill>
                <a:latin typeface="Canva Sans"/>
                <a:ea typeface="Canva Sans"/>
                <a:cs typeface="Canva Sans"/>
                <a:sym typeface="Canva Sans"/>
              </a:rPr>
              <a:t>Visual inspection</a:t>
            </a:r>
          </a:p>
          <a:p>
            <a:pPr marL="1554480" lvl="2" indent="-518160" algn="l">
              <a:lnSpc>
                <a:spcPts val="5040"/>
              </a:lnSpc>
              <a:buFont typeface="Arial"/>
              <a:buChar char="⚬"/>
            </a:pPr>
            <a:r>
              <a:rPr lang="en-US" sz="3600">
                <a:solidFill>
                  <a:srgbClr val="CAF5F7"/>
                </a:solidFill>
                <a:latin typeface="Canva Sans"/>
                <a:ea typeface="Canva Sans"/>
                <a:cs typeface="Canva Sans"/>
                <a:sym typeface="Canva Sans"/>
              </a:rPr>
              <a:t>Further filtering</a:t>
            </a:r>
          </a:p>
          <a:p>
            <a:pPr marL="1554480" lvl="2" indent="-518160" algn="l">
              <a:lnSpc>
                <a:spcPts val="5040"/>
              </a:lnSpc>
              <a:buFont typeface="Arial"/>
              <a:buChar char="⚬"/>
            </a:pPr>
            <a:r>
              <a:rPr lang="en-US" sz="3600">
                <a:solidFill>
                  <a:srgbClr val="CAF5F7"/>
                </a:solidFill>
                <a:latin typeface="Canva Sans"/>
                <a:ea typeface="Canva Sans"/>
                <a:cs typeface="Canva Sans"/>
                <a:sym typeface="Canva Sans"/>
              </a:rPr>
              <a:t>Association</a:t>
            </a:r>
          </a:p>
          <a:p>
            <a:pPr marL="1554480" lvl="2" indent="-518160" algn="l">
              <a:lnSpc>
                <a:spcPts val="5040"/>
              </a:lnSpc>
              <a:buFont typeface="Arial"/>
              <a:buChar char="⚬"/>
            </a:pPr>
            <a:r>
              <a:rPr lang="en-US" sz="3600">
                <a:solidFill>
                  <a:srgbClr val="CAF5F7"/>
                </a:solidFill>
                <a:latin typeface="Canva Sans"/>
                <a:ea typeface="Canva Sans"/>
                <a:cs typeface="Canva Sans"/>
                <a:sym typeface="Canva Sans"/>
              </a:rPr>
              <a:t>Source identification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304510" y="0"/>
            <a:ext cx="13697490" cy="10287000"/>
          </a:xfrm>
          <a:custGeom>
            <a:avLst/>
            <a:gdLst/>
            <a:ahLst/>
            <a:cxnLst/>
            <a:rect l="l" t="t" r="r" b="b"/>
            <a:pathLst>
              <a:path w="13697490" h="10287000">
                <a:moveTo>
                  <a:pt x="0" y="0"/>
                </a:moveTo>
                <a:lnTo>
                  <a:pt x="13697490" y="0"/>
                </a:lnTo>
                <a:lnTo>
                  <a:pt x="13697490" y="10287000"/>
                </a:lnTo>
                <a:lnTo>
                  <a:pt x="0" y="10287000"/>
                </a:lnTo>
                <a:lnTo>
                  <a:pt x="0" y="0"/>
                </a:lnTo>
                <a:close/>
              </a:path>
            </a:pathLst>
          </a:custGeom>
          <a:blipFill>
            <a:blip r:embed="rId3"/>
            <a:stretch>
              <a:fillRect l="-135"/>
            </a:stretch>
          </a:blipFill>
        </p:spPr>
        <p:txBody>
          <a:bodyPr/>
          <a:lstStyle/>
          <a:p>
            <a:endParaRPr lang="en-US"/>
          </a:p>
        </p:txBody>
      </p:sp>
      <p:grpSp>
        <p:nvGrpSpPr>
          <p:cNvPr id="3" name="Group 3"/>
          <p:cNvGrpSpPr/>
          <p:nvPr/>
        </p:nvGrpSpPr>
        <p:grpSpPr>
          <a:xfrm>
            <a:off x="2985359" y="405494"/>
            <a:ext cx="11748540" cy="9728359"/>
            <a:chOff x="0" y="0"/>
            <a:chExt cx="15664720" cy="12971145"/>
          </a:xfrm>
        </p:grpSpPr>
        <p:sp>
          <p:nvSpPr>
            <p:cNvPr id="4" name="TextBox 4"/>
            <p:cNvSpPr txBox="1"/>
            <p:nvPr/>
          </p:nvSpPr>
          <p:spPr>
            <a:xfrm>
              <a:off x="5608663" y="-123825"/>
              <a:ext cx="6350470" cy="1506912"/>
            </a:xfrm>
            <a:prstGeom prst="rect">
              <a:avLst/>
            </a:prstGeom>
          </p:spPr>
          <p:txBody>
            <a:bodyPr lIns="0" tIns="0" rIns="0" bIns="0" rtlCol="0" anchor="t">
              <a:spAutoFit/>
            </a:bodyPr>
            <a:lstStyle/>
            <a:p>
              <a:pPr algn="l">
                <a:lnSpc>
                  <a:spcPts val="9058"/>
                </a:lnSpc>
              </a:pPr>
              <a:r>
                <a:rPr lang="en-US" sz="6470">
                  <a:solidFill>
                    <a:srgbClr val="002060">
                      <a:alpha val="0"/>
                    </a:srgbClr>
                  </a:solidFill>
                  <a:latin typeface="Shadows Into Light Two"/>
                  <a:ea typeface="Shadows Into Light Two"/>
                  <a:cs typeface="Shadows Into Light Two"/>
                  <a:sym typeface="Shadows Into Light Two"/>
                </a:rPr>
                <a:t>Search&amp; find</a:t>
              </a:r>
            </a:p>
          </p:txBody>
        </p:sp>
        <p:sp>
          <p:nvSpPr>
            <p:cNvPr id="5" name="TextBox 5"/>
            <p:cNvSpPr txBox="1"/>
            <p:nvPr/>
          </p:nvSpPr>
          <p:spPr>
            <a:xfrm>
              <a:off x="6340316" y="11191018"/>
              <a:ext cx="5137785" cy="1780146"/>
            </a:xfrm>
            <a:prstGeom prst="rect">
              <a:avLst/>
            </a:prstGeom>
          </p:spPr>
          <p:txBody>
            <a:bodyPr lIns="0" tIns="0" rIns="0" bIns="0" rtlCol="0" anchor="t">
              <a:spAutoFit/>
            </a:bodyPr>
            <a:lstStyle/>
            <a:p>
              <a:pPr algn="l">
                <a:lnSpc>
                  <a:spcPts val="11340"/>
                </a:lnSpc>
              </a:pPr>
              <a:r>
                <a:rPr lang="en-US" sz="8100">
                  <a:solidFill>
                    <a:srgbClr val="002060">
                      <a:alpha val="0"/>
                    </a:srgbClr>
                  </a:solidFill>
                  <a:latin typeface="Cooper BT Heavy"/>
                  <a:ea typeface="Cooper BT Heavy"/>
                  <a:cs typeface="Cooper BT Heavy"/>
                  <a:sym typeface="Cooper BT Heavy"/>
                </a:rPr>
                <a:t>Space</a:t>
              </a:r>
              <a:r>
                <a:rPr lang="en-US" sz="8100">
                  <a:solidFill>
                    <a:srgbClr val="000000">
                      <a:alpha val="0"/>
                    </a:srgbClr>
                  </a:solidFill>
                  <a:latin typeface="Cooper BT Light"/>
                  <a:ea typeface="Cooper BT Light"/>
                  <a:cs typeface="Cooper BT Light"/>
                  <a:sym typeface="Cooper BT Light"/>
                </a:rPr>
                <a:t> 7</a:t>
              </a:r>
            </a:p>
          </p:txBody>
        </p:sp>
        <p:sp>
          <p:nvSpPr>
            <p:cNvPr id="6" name="TextBox 6"/>
            <p:cNvSpPr txBox="1"/>
            <p:nvPr/>
          </p:nvSpPr>
          <p:spPr>
            <a:xfrm>
              <a:off x="0" y="12076138"/>
              <a:ext cx="245764" cy="549516"/>
            </a:xfrm>
            <a:prstGeom prst="rect">
              <a:avLst/>
            </a:prstGeom>
          </p:spPr>
          <p:txBody>
            <a:bodyPr lIns="0" tIns="0" rIns="0" bIns="0" rtlCol="0" anchor="t">
              <a:spAutoFit/>
            </a:bodyPr>
            <a:lstStyle/>
            <a:p>
              <a:pPr algn="l">
                <a:lnSpc>
                  <a:spcPts val="3779"/>
                </a:lnSpc>
              </a:pPr>
              <a:r>
                <a:rPr lang="en-US" sz="2700">
                  <a:solidFill>
                    <a:srgbClr val="000000">
                      <a:alpha val="0"/>
                    </a:srgbClr>
                  </a:solidFill>
                  <a:latin typeface="ST Bubblegum"/>
                  <a:ea typeface="ST Bubblegum"/>
                  <a:cs typeface="ST Bubblegum"/>
                  <a:sym typeface="ST Bubblegum"/>
                </a:rPr>
                <a:t>2</a:t>
              </a:r>
            </a:p>
          </p:txBody>
        </p:sp>
        <p:sp>
          <p:nvSpPr>
            <p:cNvPr id="7" name="TextBox 7"/>
            <p:cNvSpPr txBox="1"/>
            <p:nvPr/>
          </p:nvSpPr>
          <p:spPr>
            <a:xfrm>
              <a:off x="2080431" y="12093073"/>
              <a:ext cx="260223" cy="549516"/>
            </a:xfrm>
            <a:prstGeom prst="rect">
              <a:avLst/>
            </a:prstGeom>
          </p:spPr>
          <p:txBody>
            <a:bodyPr lIns="0" tIns="0" rIns="0" bIns="0" rtlCol="0" anchor="t">
              <a:spAutoFit/>
            </a:bodyPr>
            <a:lstStyle/>
            <a:p>
              <a:pPr algn="l">
                <a:lnSpc>
                  <a:spcPts val="3779"/>
                </a:lnSpc>
              </a:pPr>
              <a:r>
                <a:rPr lang="en-US" sz="2700">
                  <a:solidFill>
                    <a:srgbClr val="000000">
                      <a:alpha val="0"/>
                    </a:srgbClr>
                  </a:solidFill>
                  <a:latin typeface="ST Bubblegum"/>
                  <a:ea typeface="ST Bubblegum"/>
                  <a:cs typeface="ST Bubblegum"/>
                  <a:sym typeface="ST Bubblegum"/>
                </a:rPr>
                <a:t>9</a:t>
              </a:r>
            </a:p>
          </p:txBody>
        </p:sp>
        <p:sp>
          <p:nvSpPr>
            <p:cNvPr id="8" name="TextBox 8"/>
            <p:cNvSpPr txBox="1"/>
            <p:nvPr/>
          </p:nvSpPr>
          <p:spPr>
            <a:xfrm>
              <a:off x="4151224" y="12076138"/>
              <a:ext cx="422186" cy="549516"/>
            </a:xfrm>
            <a:prstGeom prst="rect">
              <a:avLst/>
            </a:prstGeom>
          </p:spPr>
          <p:txBody>
            <a:bodyPr lIns="0" tIns="0" rIns="0" bIns="0" rtlCol="0" anchor="t">
              <a:spAutoFit/>
            </a:bodyPr>
            <a:lstStyle/>
            <a:p>
              <a:pPr algn="l">
                <a:lnSpc>
                  <a:spcPts val="3779"/>
                </a:lnSpc>
              </a:pPr>
              <a:r>
                <a:rPr lang="en-US" sz="2700">
                  <a:solidFill>
                    <a:srgbClr val="000000">
                      <a:alpha val="0"/>
                    </a:srgbClr>
                  </a:solidFill>
                  <a:latin typeface="ST Bubblegum"/>
                  <a:ea typeface="ST Bubblegum"/>
                  <a:cs typeface="ST Bubblegum"/>
                  <a:sym typeface="ST Bubblegum"/>
                </a:rPr>
                <a:t>14</a:t>
              </a:r>
            </a:p>
          </p:txBody>
        </p:sp>
        <p:sp>
          <p:nvSpPr>
            <p:cNvPr id="9" name="TextBox 9"/>
            <p:cNvSpPr txBox="1"/>
            <p:nvPr/>
          </p:nvSpPr>
          <p:spPr>
            <a:xfrm>
              <a:off x="13349573" y="11991461"/>
              <a:ext cx="448761" cy="549516"/>
            </a:xfrm>
            <a:prstGeom prst="rect">
              <a:avLst/>
            </a:prstGeom>
          </p:spPr>
          <p:txBody>
            <a:bodyPr lIns="0" tIns="0" rIns="0" bIns="0" rtlCol="0" anchor="t">
              <a:spAutoFit/>
            </a:bodyPr>
            <a:lstStyle/>
            <a:p>
              <a:pPr algn="l">
                <a:lnSpc>
                  <a:spcPts val="3779"/>
                </a:lnSpc>
              </a:pPr>
              <a:r>
                <a:rPr lang="en-US" sz="2700">
                  <a:solidFill>
                    <a:srgbClr val="000000">
                      <a:alpha val="0"/>
                    </a:srgbClr>
                  </a:solidFill>
                  <a:latin typeface="ST Bubblegum"/>
                  <a:ea typeface="ST Bubblegum"/>
                  <a:cs typeface="ST Bubblegum"/>
                  <a:sym typeface="ST Bubblegum"/>
                </a:rPr>
                <a:t>10</a:t>
              </a:r>
            </a:p>
          </p:txBody>
        </p:sp>
        <p:sp>
          <p:nvSpPr>
            <p:cNvPr id="10" name="TextBox 10"/>
            <p:cNvSpPr txBox="1"/>
            <p:nvPr/>
          </p:nvSpPr>
          <p:spPr>
            <a:xfrm>
              <a:off x="15404040" y="11991461"/>
              <a:ext cx="260680" cy="549516"/>
            </a:xfrm>
            <a:prstGeom prst="rect">
              <a:avLst/>
            </a:prstGeom>
          </p:spPr>
          <p:txBody>
            <a:bodyPr lIns="0" tIns="0" rIns="0" bIns="0" rtlCol="0" anchor="t">
              <a:spAutoFit/>
            </a:bodyPr>
            <a:lstStyle/>
            <a:p>
              <a:pPr algn="l">
                <a:lnSpc>
                  <a:spcPts val="3779"/>
                </a:lnSpc>
              </a:pPr>
              <a:r>
                <a:rPr lang="en-US" sz="2700">
                  <a:solidFill>
                    <a:srgbClr val="000000">
                      <a:alpha val="0"/>
                    </a:srgbClr>
                  </a:solidFill>
                  <a:latin typeface="ST Bubblegum"/>
                  <a:ea typeface="ST Bubblegum"/>
                  <a:cs typeface="ST Bubblegum"/>
                  <a:sym typeface="ST Bubblegum"/>
                </a:rPr>
                <a:t>6</a:t>
              </a:r>
            </a:p>
          </p:txBody>
        </p:sp>
      </p:grpSp>
      <p:sp>
        <p:nvSpPr>
          <p:cNvPr id="11" name="TextBox 11"/>
          <p:cNvSpPr txBox="1"/>
          <p:nvPr/>
        </p:nvSpPr>
        <p:spPr>
          <a:xfrm>
            <a:off x="17259300" y="9210675"/>
            <a:ext cx="152400" cy="200025"/>
          </a:xfrm>
          <a:prstGeom prst="rect">
            <a:avLst/>
          </a:prstGeom>
        </p:spPr>
        <p:txBody>
          <a:bodyPr wrap="none" lIns="0" tIns="0" rIns="0" bIns="0" rtlCol="0" anchor="t">
            <a:spAutoFit/>
          </a:bodyPr>
          <a:lstStyle/>
          <a:p>
            <a:pPr algn="ctr">
              <a:lnSpc>
                <a:spcPts val="2800"/>
              </a:lnSpc>
              <a:spcBef>
                <a:spcPct val="0"/>
              </a:spcBef>
            </a:pPr>
            <a:r>
              <a:rPr lang="en-US" sz="2000">
                <a:solidFill>
                  <a:srgbClr val="FFFFFF"/>
                </a:solidFill>
                <a:latin typeface="Canva Sans"/>
                <a:ea typeface="Canva Sans"/>
                <a:cs typeface="Canva Sans"/>
                <a:sym typeface="Canva Sans"/>
              </a:rPr>
              <a:t>Page 4</a:t>
            </a:r>
          </a:p>
        </p:txBody>
      </p:sp>
      <p:sp>
        <p:nvSpPr>
          <p:cNvPr id="12" name="TextBox 12"/>
          <p:cNvSpPr txBox="1"/>
          <p:nvPr/>
        </p:nvSpPr>
        <p:spPr>
          <a:xfrm>
            <a:off x="6265785" y="262619"/>
            <a:ext cx="7329790" cy="1203325"/>
          </a:xfrm>
          <a:prstGeom prst="rect">
            <a:avLst/>
          </a:prstGeom>
        </p:spPr>
        <p:txBody>
          <a:bodyPr lIns="0" tIns="0" rIns="0" bIns="0" rtlCol="0" anchor="t">
            <a:spAutoFit/>
          </a:bodyPr>
          <a:lstStyle/>
          <a:p>
            <a:pPr algn="l">
              <a:lnSpc>
                <a:spcPts val="9800"/>
              </a:lnSpc>
            </a:pPr>
            <a:r>
              <a:rPr lang="en-US" sz="7000" b="1">
                <a:solidFill>
                  <a:srgbClr val="000000"/>
                </a:solidFill>
                <a:latin typeface="Canva Sans Bold"/>
                <a:ea typeface="Canva Sans Bold"/>
                <a:cs typeface="Canva Sans Bold"/>
                <a:sym typeface="Canva Sans Bold"/>
              </a:rPr>
              <a:t>Source Finding</a:t>
            </a:r>
          </a:p>
        </p:txBody>
      </p:sp>
      <p:sp>
        <p:nvSpPr>
          <p:cNvPr id="13" name="TextBox 13"/>
          <p:cNvSpPr txBox="1"/>
          <p:nvPr/>
        </p:nvSpPr>
        <p:spPr>
          <a:xfrm>
            <a:off x="2985359" y="9236392"/>
            <a:ext cx="240581" cy="580390"/>
          </a:xfrm>
          <a:prstGeom prst="rect">
            <a:avLst/>
          </a:prstGeom>
        </p:spPr>
        <p:txBody>
          <a:bodyPr lIns="0" tIns="0" rIns="0" bIns="0" rtlCol="0" anchor="t">
            <a:spAutoFit/>
          </a:bodyPr>
          <a:lstStyle/>
          <a:p>
            <a:pPr algn="ctr">
              <a:lnSpc>
                <a:spcPts val="4759"/>
              </a:lnSpc>
            </a:pPr>
            <a:r>
              <a:rPr lang="en-US" sz="3399" b="1">
                <a:solidFill>
                  <a:srgbClr val="000000"/>
                </a:solidFill>
                <a:latin typeface="Canva Sans Bold"/>
                <a:ea typeface="Canva Sans Bold"/>
                <a:cs typeface="Canva Sans Bold"/>
                <a:sym typeface="Canva Sans Bold"/>
              </a:rPr>
              <a:t>2</a:t>
            </a:r>
          </a:p>
        </p:txBody>
      </p:sp>
      <p:sp>
        <p:nvSpPr>
          <p:cNvPr id="14" name="TextBox 14"/>
          <p:cNvSpPr txBox="1"/>
          <p:nvPr/>
        </p:nvSpPr>
        <p:spPr>
          <a:xfrm>
            <a:off x="4526521" y="9236392"/>
            <a:ext cx="278755" cy="580390"/>
          </a:xfrm>
          <a:prstGeom prst="rect">
            <a:avLst/>
          </a:prstGeom>
        </p:spPr>
        <p:txBody>
          <a:bodyPr lIns="0" tIns="0" rIns="0" bIns="0" rtlCol="0" anchor="t">
            <a:spAutoFit/>
          </a:bodyPr>
          <a:lstStyle/>
          <a:p>
            <a:pPr algn="ctr">
              <a:lnSpc>
                <a:spcPts val="4759"/>
              </a:lnSpc>
            </a:pPr>
            <a:r>
              <a:rPr lang="en-US" sz="3399" b="1">
                <a:solidFill>
                  <a:srgbClr val="000000"/>
                </a:solidFill>
                <a:latin typeface="Canva Sans Bold"/>
                <a:ea typeface="Canva Sans Bold"/>
                <a:cs typeface="Canva Sans Bold"/>
                <a:sym typeface="Canva Sans Bold"/>
              </a:rPr>
              <a:t>9</a:t>
            </a:r>
          </a:p>
        </p:txBody>
      </p:sp>
      <p:sp>
        <p:nvSpPr>
          <p:cNvPr id="15" name="TextBox 15"/>
          <p:cNvSpPr txBox="1"/>
          <p:nvPr/>
        </p:nvSpPr>
        <p:spPr>
          <a:xfrm>
            <a:off x="6034001" y="9236392"/>
            <a:ext cx="496119" cy="580390"/>
          </a:xfrm>
          <a:prstGeom prst="rect">
            <a:avLst/>
          </a:prstGeom>
        </p:spPr>
        <p:txBody>
          <a:bodyPr lIns="0" tIns="0" rIns="0" bIns="0" rtlCol="0" anchor="t">
            <a:spAutoFit/>
          </a:bodyPr>
          <a:lstStyle/>
          <a:p>
            <a:pPr algn="ctr">
              <a:lnSpc>
                <a:spcPts val="4759"/>
              </a:lnSpc>
            </a:pPr>
            <a:r>
              <a:rPr lang="en-US" sz="3399" b="1">
                <a:solidFill>
                  <a:srgbClr val="000000"/>
                </a:solidFill>
                <a:latin typeface="Canva Sans Bold"/>
                <a:ea typeface="Canva Sans Bold"/>
                <a:cs typeface="Canva Sans Bold"/>
                <a:sym typeface="Canva Sans Bold"/>
              </a:rPr>
              <a:t>14</a:t>
            </a:r>
          </a:p>
        </p:txBody>
      </p:sp>
      <p:sp>
        <p:nvSpPr>
          <p:cNvPr id="16" name="TextBox 16"/>
          <p:cNvSpPr txBox="1"/>
          <p:nvPr/>
        </p:nvSpPr>
        <p:spPr>
          <a:xfrm>
            <a:off x="11404249" y="9236392"/>
            <a:ext cx="218629" cy="580390"/>
          </a:xfrm>
          <a:prstGeom prst="rect">
            <a:avLst/>
          </a:prstGeom>
        </p:spPr>
        <p:txBody>
          <a:bodyPr lIns="0" tIns="0" rIns="0" bIns="0" rtlCol="0" anchor="t">
            <a:spAutoFit/>
          </a:bodyPr>
          <a:lstStyle/>
          <a:p>
            <a:pPr algn="ctr">
              <a:lnSpc>
                <a:spcPts val="4759"/>
              </a:lnSpc>
            </a:pPr>
            <a:r>
              <a:rPr lang="en-US" sz="3399" b="1">
                <a:solidFill>
                  <a:srgbClr val="000000"/>
                </a:solidFill>
                <a:latin typeface="Canva Sans Bold"/>
                <a:ea typeface="Canva Sans Bold"/>
                <a:cs typeface="Canva Sans Bold"/>
                <a:sym typeface="Canva Sans Bold"/>
              </a:rPr>
              <a:t>7</a:t>
            </a:r>
          </a:p>
        </p:txBody>
      </p:sp>
      <p:sp>
        <p:nvSpPr>
          <p:cNvPr id="17" name="TextBox 17"/>
          <p:cNvSpPr txBox="1"/>
          <p:nvPr/>
        </p:nvSpPr>
        <p:spPr>
          <a:xfrm>
            <a:off x="12852681" y="9236392"/>
            <a:ext cx="742893" cy="580390"/>
          </a:xfrm>
          <a:prstGeom prst="rect">
            <a:avLst/>
          </a:prstGeom>
        </p:spPr>
        <p:txBody>
          <a:bodyPr wrap="square" lIns="0" tIns="0" rIns="0" bIns="0" rtlCol="0" anchor="t">
            <a:spAutoFit/>
          </a:bodyPr>
          <a:lstStyle/>
          <a:p>
            <a:pPr algn="ctr">
              <a:lnSpc>
                <a:spcPts val="4759"/>
              </a:lnSpc>
            </a:pPr>
            <a:r>
              <a:rPr lang="en-US" sz="3399" b="1" dirty="0">
                <a:solidFill>
                  <a:srgbClr val="000000"/>
                </a:solidFill>
                <a:latin typeface="Canva Sans Bold"/>
                <a:ea typeface="Canva Sans Bold"/>
                <a:cs typeface="Canva Sans Bold"/>
                <a:sym typeface="Canva Sans Bold"/>
              </a:rPr>
              <a:t>10</a:t>
            </a:r>
          </a:p>
        </p:txBody>
      </p:sp>
      <p:sp>
        <p:nvSpPr>
          <p:cNvPr id="18" name="TextBox 18"/>
          <p:cNvSpPr txBox="1"/>
          <p:nvPr/>
        </p:nvSpPr>
        <p:spPr>
          <a:xfrm>
            <a:off x="14453879" y="9236392"/>
            <a:ext cx="280020" cy="580390"/>
          </a:xfrm>
          <a:prstGeom prst="rect">
            <a:avLst/>
          </a:prstGeom>
        </p:spPr>
        <p:txBody>
          <a:bodyPr lIns="0" tIns="0" rIns="0" bIns="0" rtlCol="0" anchor="t">
            <a:spAutoFit/>
          </a:bodyPr>
          <a:lstStyle/>
          <a:p>
            <a:pPr algn="ctr">
              <a:lnSpc>
                <a:spcPts val="4759"/>
              </a:lnSpc>
            </a:pPr>
            <a:r>
              <a:rPr lang="en-US" sz="3399" b="1">
                <a:solidFill>
                  <a:srgbClr val="000000"/>
                </a:solidFill>
                <a:latin typeface="Canva Sans Bold"/>
                <a:ea typeface="Canva Sans Bold"/>
                <a:cs typeface="Canva Sans Bold"/>
                <a:sym typeface="Canva Sans Bold"/>
              </a:rPr>
              <a:t>6</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0" y="0"/>
            <a:ext cx="18288000" cy="10287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blipFill>
            <a:blip r:embed="rId3"/>
            <a:stretch>
              <a:fillRect/>
            </a:stretch>
          </a:blipFill>
        </p:spPr>
        <p:txBody>
          <a:bodyPr/>
          <a:lstStyle/>
          <a:p>
            <a:endParaRPr lang="en-US"/>
          </a:p>
        </p:txBody>
      </p:sp>
      <p:sp>
        <p:nvSpPr>
          <p:cNvPr id="3" name="TextBox 3"/>
          <p:cNvSpPr txBox="1"/>
          <p:nvPr/>
        </p:nvSpPr>
        <p:spPr>
          <a:xfrm>
            <a:off x="1028700" y="261415"/>
            <a:ext cx="8801100" cy="1566544"/>
          </a:xfrm>
          <a:prstGeom prst="rect">
            <a:avLst/>
          </a:prstGeom>
        </p:spPr>
        <p:txBody>
          <a:bodyPr wrap="square" lIns="0" tIns="0" rIns="0" bIns="0" rtlCol="0" anchor="t">
            <a:spAutoFit/>
          </a:bodyPr>
          <a:lstStyle/>
          <a:p>
            <a:pPr algn="l">
              <a:lnSpc>
                <a:spcPts val="12880"/>
              </a:lnSpc>
            </a:pPr>
            <a:r>
              <a:rPr lang="en-US" sz="9200" b="1" dirty="0">
                <a:solidFill>
                  <a:srgbClr val="9EFF1F"/>
                </a:solidFill>
                <a:latin typeface="Canva Sans Bold"/>
                <a:ea typeface="Canva Sans Bold"/>
                <a:cs typeface="Canva Sans Bold"/>
                <a:sym typeface="Canva Sans Bold"/>
              </a:rPr>
              <a:t>Source Finding</a:t>
            </a:r>
          </a:p>
        </p:txBody>
      </p:sp>
      <p:grpSp>
        <p:nvGrpSpPr>
          <p:cNvPr id="4" name="Group 4"/>
          <p:cNvGrpSpPr>
            <a:grpSpLocks noChangeAspect="1"/>
          </p:cNvGrpSpPr>
          <p:nvPr/>
        </p:nvGrpSpPr>
        <p:grpSpPr>
          <a:xfrm>
            <a:off x="9267916" y="1598126"/>
            <a:ext cx="8229600" cy="8229600"/>
            <a:chOff x="0" y="0"/>
            <a:chExt cx="14840029" cy="14840029"/>
          </a:xfrm>
        </p:grpSpPr>
        <p:sp>
          <p:nvSpPr>
            <p:cNvPr id="5" name="Freeform 5"/>
            <p:cNvSpPr/>
            <p:nvPr/>
          </p:nvSpPr>
          <p:spPr>
            <a:xfrm>
              <a:off x="-366471" y="-11891"/>
              <a:ext cx="15572971" cy="14863810"/>
            </a:xfrm>
            <a:custGeom>
              <a:avLst/>
              <a:gdLst/>
              <a:ahLst/>
              <a:cxnLst/>
              <a:rect l="l" t="t" r="r" b="b"/>
              <a:pathLst>
                <a:path w="15572971" h="14863810">
                  <a:moveTo>
                    <a:pt x="7786486" y="11891"/>
                  </a:moveTo>
                  <a:cubicBezTo>
                    <a:pt x="5127664" y="0"/>
                    <a:pt x="2665709" y="1411641"/>
                    <a:pt x="1332855" y="3712286"/>
                  </a:cubicBezTo>
                  <a:cubicBezTo>
                    <a:pt x="0" y="6012931"/>
                    <a:pt x="0" y="8850880"/>
                    <a:pt x="1332855" y="11151525"/>
                  </a:cubicBezTo>
                  <a:cubicBezTo>
                    <a:pt x="2665709" y="13452170"/>
                    <a:pt x="5127664" y="14863811"/>
                    <a:pt x="7786486" y="14851920"/>
                  </a:cubicBezTo>
                  <a:cubicBezTo>
                    <a:pt x="10445306" y="14863811"/>
                    <a:pt x="12907262" y="13452170"/>
                    <a:pt x="14240117" y="11151525"/>
                  </a:cubicBezTo>
                  <a:cubicBezTo>
                    <a:pt x="15572971" y="8850880"/>
                    <a:pt x="15572971" y="6012931"/>
                    <a:pt x="14240117" y="3712286"/>
                  </a:cubicBezTo>
                  <a:cubicBezTo>
                    <a:pt x="12907262" y="1411641"/>
                    <a:pt x="10445306" y="0"/>
                    <a:pt x="7786486" y="11891"/>
                  </a:cubicBezTo>
                  <a:close/>
                </a:path>
              </a:pathLst>
            </a:custGeom>
            <a:solidFill>
              <a:srgbClr val="769EBE"/>
            </a:solidFill>
          </p:spPr>
          <p:txBody>
            <a:bodyPr/>
            <a:lstStyle/>
            <a:p>
              <a:endParaRPr lang="en-US"/>
            </a:p>
          </p:txBody>
        </p:sp>
        <p:sp>
          <p:nvSpPr>
            <p:cNvPr id="6" name="Freeform 6"/>
            <p:cNvSpPr/>
            <p:nvPr/>
          </p:nvSpPr>
          <p:spPr>
            <a:xfrm>
              <a:off x="-156193" y="188812"/>
              <a:ext cx="15152415" cy="14462405"/>
            </a:xfrm>
            <a:custGeom>
              <a:avLst/>
              <a:gdLst/>
              <a:ahLst/>
              <a:cxnLst/>
              <a:rect l="l" t="t" r="r" b="b"/>
              <a:pathLst>
                <a:path w="15152415" h="14462405">
                  <a:moveTo>
                    <a:pt x="7576208" y="11570"/>
                  </a:moveTo>
                  <a:cubicBezTo>
                    <a:pt x="4989189" y="0"/>
                    <a:pt x="2593721" y="1373519"/>
                    <a:pt x="1296860" y="3612034"/>
                  </a:cubicBezTo>
                  <a:cubicBezTo>
                    <a:pt x="0" y="5850548"/>
                    <a:pt x="0" y="8611857"/>
                    <a:pt x="1296860" y="10850372"/>
                  </a:cubicBezTo>
                  <a:cubicBezTo>
                    <a:pt x="2593721" y="13088886"/>
                    <a:pt x="4989189" y="14462405"/>
                    <a:pt x="7576208" y="14450835"/>
                  </a:cubicBezTo>
                  <a:cubicBezTo>
                    <a:pt x="10163226" y="14462405"/>
                    <a:pt x="12558694" y="13088886"/>
                    <a:pt x="13855555" y="10850372"/>
                  </a:cubicBezTo>
                  <a:cubicBezTo>
                    <a:pt x="15152416" y="8611857"/>
                    <a:pt x="15152416" y="5850548"/>
                    <a:pt x="13855555" y="3612034"/>
                  </a:cubicBezTo>
                  <a:cubicBezTo>
                    <a:pt x="12558694" y="1373519"/>
                    <a:pt x="10163226" y="0"/>
                    <a:pt x="7576208" y="11570"/>
                  </a:cubicBezTo>
                  <a:close/>
                </a:path>
              </a:pathLst>
            </a:custGeom>
            <a:solidFill>
              <a:srgbClr val="3A5677"/>
            </a:solidFill>
          </p:spPr>
          <p:txBody>
            <a:bodyPr/>
            <a:lstStyle/>
            <a:p>
              <a:endParaRPr lang="en-US"/>
            </a:p>
          </p:txBody>
        </p:sp>
        <p:sp>
          <p:nvSpPr>
            <p:cNvPr id="7" name="Freeform 7"/>
            <p:cNvSpPr/>
            <p:nvPr/>
          </p:nvSpPr>
          <p:spPr>
            <a:xfrm>
              <a:off x="223301" y="551024"/>
              <a:ext cx="14393427" cy="13737979"/>
            </a:xfrm>
            <a:custGeom>
              <a:avLst/>
              <a:gdLst/>
              <a:ahLst/>
              <a:cxnLst/>
              <a:rect l="l" t="t" r="r" b="b"/>
              <a:pathLst>
                <a:path w="14393427" h="13737979">
                  <a:moveTo>
                    <a:pt x="7196714" y="10990"/>
                  </a:moveTo>
                  <a:cubicBezTo>
                    <a:pt x="4739280" y="0"/>
                    <a:pt x="2463801" y="1304719"/>
                    <a:pt x="1231900" y="3431106"/>
                  </a:cubicBezTo>
                  <a:cubicBezTo>
                    <a:pt x="0" y="5557493"/>
                    <a:pt x="0" y="8180487"/>
                    <a:pt x="1231900" y="10306874"/>
                  </a:cubicBezTo>
                  <a:cubicBezTo>
                    <a:pt x="2463801" y="12433261"/>
                    <a:pt x="4739280" y="13737980"/>
                    <a:pt x="7196714" y="13726990"/>
                  </a:cubicBezTo>
                  <a:cubicBezTo>
                    <a:pt x="9654147" y="13737980"/>
                    <a:pt x="11929626" y="12433261"/>
                    <a:pt x="13161527" y="10306874"/>
                  </a:cubicBezTo>
                  <a:cubicBezTo>
                    <a:pt x="14393427" y="8180487"/>
                    <a:pt x="14393427" y="5557493"/>
                    <a:pt x="13161527" y="3431106"/>
                  </a:cubicBezTo>
                  <a:cubicBezTo>
                    <a:pt x="11929626" y="1304719"/>
                    <a:pt x="9654147" y="0"/>
                    <a:pt x="7196714" y="10990"/>
                  </a:cubicBezTo>
                  <a:close/>
                </a:path>
              </a:pathLst>
            </a:custGeom>
            <a:blipFill>
              <a:blip r:embed="rId4"/>
              <a:stretch>
                <a:fillRect l="-43172" r="-43172"/>
              </a:stretch>
            </a:blipFill>
          </p:spPr>
          <p:txBody>
            <a:bodyPr/>
            <a:lstStyle/>
            <a:p>
              <a:endParaRPr lang="en-US"/>
            </a:p>
          </p:txBody>
        </p:sp>
      </p:grpSp>
      <p:sp>
        <p:nvSpPr>
          <p:cNvPr id="8" name="TextBox 8"/>
          <p:cNvSpPr txBox="1"/>
          <p:nvPr/>
        </p:nvSpPr>
        <p:spPr>
          <a:xfrm>
            <a:off x="17259300" y="9210675"/>
            <a:ext cx="152400" cy="200025"/>
          </a:xfrm>
          <a:prstGeom prst="rect">
            <a:avLst/>
          </a:prstGeom>
        </p:spPr>
        <p:txBody>
          <a:bodyPr wrap="none" lIns="0" tIns="0" rIns="0" bIns="0" rtlCol="0" anchor="t">
            <a:spAutoFit/>
          </a:bodyPr>
          <a:lstStyle/>
          <a:p>
            <a:pPr algn="ctr">
              <a:lnSpc>
                <a:spcPts val="2800"/>
              </a:lnSpc>
              <a:spcBef>
                <a:spcPct val="0"/>
              </a:spcBef>
            </a:pPr>
            <a:r>
              <a:rPr lang="en-US" sz="2000">
                <a:solidFill>
                  <a:srgbClr val="3DDBE1"/>
                </a:solidFill>
                <a:latin typeface="Canva Sans"/>
                <a:ea typeface="Canva Sans"/>
                <a:cs typeface="Canva Sans"/>
                <a:sym typeface="Canva Sans"/>
              </a:rPr>
              <a:t>Page 5</a:t>
            </a:r>
          </a:p>
        </p:txBody>
      </p:sp>
      <p:grpSp>
        <p:nvGrpSpPr>
          <p:cNvPr id="9" name="Group 9"/>
          <p:cNvGrpSpPr/>
          <p:nvPr/>
        </p:nvGrpSpPr>
        <p:grpSpPr>
          <a:xfrm>
            <a:off x="823846" y="2144213"/>
            <a:ext cx="7930889" cy="7044078"/>
            <a:chOff x="0" y="0"/>
            <a:chExt cx="2088794" cy="1855230"/>
          </a:xfrm>
        </p:grpSpPr>
        <p:sp>
          <p:nvSpPr>
            <p:cNvPr id="10" name="Freeform 10"/>
            <p:cNvSpPr/>
            <p:nvPr/>
          </p:nvSpPr>
          <p:spPr>
            <a:xfrm>
              <a:off x="0" y="0"/>
              <a:ext cx="2088794" cy="1855230"/>
            </a:xfrm>
            <a:custGeom>
              <a:avLst/>
              <a:gdLst/>
              <a:ahLst/>
              <a:cxnLst/>
              <a:rect l="l" t="t" r="r" b="b"/>
              <a:pathLst>
                <a:path w="2088794" h="1855230">
                  <a:moveTo>
                    <a:pt x="49785" y="0"/>
                  </a:moveTo>
                  <a:lnTo>
                    <a:pt x="2039009" y="0"/>
                  </a:lnTo>
                  <a:cubicBezTo>
                    <a:pt x="2052213" y="0"/>
                    <a:pt x="2064876" y="5245"/>
                    <a:pt x="2074212" y="14582"/>
                  </a:cubicBezTo>
                  <a:cubicBezTo>
                    <a:pt x="2083549" y="23918"/>
                    <a:pt x="2088794" y="36581"/>
                    <a:pt x="2088794" y="49785"/>
                  </a:cubicBezTo>
                  <a:lnTo>
                    <a:pt x="2088794" y="1805446"/>
                  </a:lnTo>
                  <a:cubicBezTo>
                    <a:pt x="2088794" y="1832941"/>
                    <a:pt x="2066504" y="1855230"/>
                    <a:pt x="2039009" y="1855230"/>
                  </a:cubicBezTo>
                  <a:lnTo>
                    <a:pt x="49785" y="1855230"/>
                  </a:lnTo>
                  <a:cubicBezTo>
                    <a:pt x="22289" y="1855230"/>
                    <a:pt x="0" y="1832941"/>
                    <a:pt x="0" y="1805446"/>
                  </a:cubicBezTo>
                  <a:lnTo>
                    <a:pt x="0" y="49785"/>
                  </a:lnTo>
                  <a:cubicBezTo>
                    <a:pt x="0" y="22289"/>
                    <a:pt x="22289" y="0"/>
                    <a:pt x="49785" y="0"/>
                  </a:cubicBezTo>
                  <a:close/>
                </a:path>
              </a:pathLst>
            </a:custGeom>
            <a:solidFill>
              <a:srgbClr val="000000">
                <a:alpha val="18824"/>
              </a:srgbClr>
            </a:solidFill>
          </p:spPr>
          <p:txBody>
            <a:bodyPr/>
            <a:lstStyle/>
            <a:p>
              <a:endParaRPr lang="en-US"/>
            </a:p>
          </p:txBody>
        </p:sp>
        <p:sp>
          <p:nvSpPr>
            <p:cNvPr id="11" name="TextBox 11"/>
            <p:cNvSpPr txBox="1"/>
            <p:nvPr/>
          </p:nvSpPr>
          <p:spPr>
            <a:xfrm>
              <a:off x="0" y="-47625"/>
              <a:ext cx="2088794" cy="1902855"/>
            </a:xfrm>
            <a:prstGeom prst="rect">
              <a:avLst/>
            </a:prstGeom>
          </p:spPr>
          <p:txBody>
            <a:bodyPr lIns="50800" tIns="50800" rIns="50800" bIns="50800" rtlCol="0" anchor="ctr"/>
            <a:lstStyle/>
            <a:p>
              <a:pPr algn="ctr">
                <a:lnSpc>
                  <a:spcPts val="2800"/>
                </a:lnSpc>
              </a:pPr>
              <a:endParaRPr/>
            </a:p>
          </p:txBody>
        </p:sp>
      </p:grpSp>
      <p:sp>
        <p:nvSpPr>
          <p:cNvPr id="12" name="TextBox 12"/>
          <p:cNvSpPr txBox="1"/>
          <p:nvPr/>
        </p:nvSpPr>
        <p:spPr>
          <a:xfrm>
            <a:off x="661690" y="2339611"/>
            <a:ext cx="8606226" cy="6356985"/>
          </a:xfrm>
          <a:prstGeom prst="rect">
            <a:avLst/>
          </a:prstGeom>
        </p:spPr>
        <p:txBody>
          <a:bodyPr lIns="0" tIns="0" rIns="0" bIns="0" rtlCol="0" anchor="t">
            <a:spAutoFit/>
          </a:bodyPr>
          <a:lstStyle/>
          <a:p>
            <a:pPr marL="777238" lvl="1" indent="-388619" algn="l">
              <a:lnSpc>
                <a:spcPts val="5039"/>
              </a:lnSpc>
              <a:buFont typeface="Arial"/>
              <a:buChar char="•"/>
            </a:pPr>
            <a:r>
              <a:rPr lang="en-US" sz="3599" dirty="0" err="1">
                <a:solidFill>
                  <a:srgbClr val="CAF5F7"/>
                </a:solidFill>
                <a:latin typeface="Canva Sans"/>
                <a:ea typeface="Canva Sans"/>
                <a:cs typeface="Canva Sans"/>
                <a:sym typeface="Canva Sans"/>
              </a:rPr>
              <a:t>PyBDSF</a:t>
            </a:r>
            <a:r>
              <a:rPr lang="en-US" sz="3599" dirty="0">
                <a:solidFill>
                  <a:srgbClr val="CAF5F7"/>
                </a:solidFill>
                <a:latin typeface="Canva Sans"/>
                <a:ea typeface="Canva Sans"/>
                <a:cs typeface="Canva Sans"/>
                <a:sym typeface="Canva Sans"/>
              </a:rPr>
              <a:t> for radio sources</a:t>
            </a:r>
          </a:p>
          <a:p>
            <a:pPr marL="1554477" lvl="2" indent="-518159" algn="l">
              <a:lnSpc>
                <a:spcPts val="5039"/>
              </a:lnSpc>
              <a:buFont typeface="Arial"/>
              <a:buChar char="⚬"/>
            </a:pPr>
            <a:r>
              <a:rPr lang="en-US" sz="3599" dirty="0">
                <a:solidFill>
                  <a:srgbClr val="CAF5F7"/>
                </a:solidFill>
                <a:latin typeface="Canva Sans"/>
                <a:ea typeface="Canva Sans"/>
                <a:cs typeface="Canva Sans"/>
                <a:sym typeface="Canva Sans"/>
              </a:rPr>
              <a:t>LoTSS DR2 ~4 million sources</a:t>
            </a:r>
          </a:p>
          <a:p>
            <a:pPr marL="1554477" lvl="2" indent="-518159" algn="l">
              <a:lnSpc>
                <a:spcPts val="5039"/>
              </a:lnSpc>
              <a:buFont typeface="Arial"/>
              <a:buChar char="⚬"/>
            </a:pPr>
            <a:r>
              <a:rPr lang="en-US" sz="3599" dirty="0">
                <a:solidFill>
                  <a:srgbClr val="CAF5F7"/>
                </a:solidFill>
                <a:latin typeface="Canva Sans"/>
                <a:ea typeface="Canva Sans"/>
                <a:cs typeface="Canva Sans"/>
                <a:sym typeface="Canva Sans"/>
              </a:rPr>
              <a:t>Hale, C. and </a:t>
            </a:r>
            <a:r>
              <a:rPr lang="en-US" sz="3599" dirty="0" err="1">
                <a:solidFill>
                  <a:srgbClr val="CAF5F7"/>
                </a:solidFill>
                <a:latin typeface="Canva Sans"/>
                <a:ea typeface="Canva Sans"/>
                <a:cs typeface="Canva Sans"/>
                <a:sym typeface="Canva Sans"/>
              </a:rPr>
              <a:t>Shimwell</a:t>
            </a:r>
            <a:r>
              <a:rPr lang="en-US" sz="3599" dirty="0">
                <a:solidFill>
                  <a:srgbClr val="CAF5F7"/>
                </a:solidFill>
                <a:latin typeface="Canva Sans"/>
                <a:ea typeface="Canva Sans"/>
                <a:cs typeface="Canva Sans"/>
                <a:sym typeface="Canva Sans"/>
              </a:rPr>
              <a:t>, T. adjusted for fainter sources (</a:t>
            </a:r>
            <a:r>
              <a:rPr lang="en-US" sz="3599" dirty="0" err="1">
                <a:solidFill>
                  <a:srgbClr val="CAF5F7"/>
                </a:solidFill>
                <a:latin typeface="Canva Sans"/>
                <a:ea typeface="Canva Sans"/>
                <a:cs typeface="Canva Sans"/>
                <a:sym typeface="Canva Sans"/>
              </a:rPr>
              <a:t>Shimwell</a:t>
            </a:r>
            <a:r>
              <a:rPr lang="en-US" sz="3599" dirty="0">
                <a:solidFill>
                  <a:srgbClr val="CAF5F7"/>
                </a:solidFill>
                <a:latin typeface="Canva Sans"/>
                <a:ea typeface="Canva Sans"/>
                <a:cs typeface="Canva Sans"/>
                <a:sym typeface="Canva Sans"/>
              </a:rPr>
              <a:t>+ 2023)</a:t>
            </a:r>
          </a:p>
          <a:p>
            <a:pPr marL="1554477" lvl="2" indent="-518159" algn="l">
              <a:lnSpc>
                <a:spcPts val="5039"/>
              </a:lnSpc>
              <a:buFont typeface="Arial"/>
              <a:buChar char="⚬"/>
            </a:pPr>
            <a:r>
              <a:rPr lang="en-US" sz="3599" dirty="0">
                <a:solidFill>
                  <a:srgbClr val="CAF5F7"/>
                </a:solidFill>
                <a:latin typeface="Canva Sans"/>
                <a:ea typeface="Canva Sans"/>
                <a:cs typeface="Canva Sans"/>
                <a:sym typeface="Canva Sans"/>
              </a:rPr>
              <a:t>Re-run LoTSS DR2 ~7 million sources</a:t>
            </a:r>
          </a:p>
          <a:p>
            <a:pPr marL="777238" lvl="1" indent="-388619" algn="l">
              <a:lnSpc>
                <a:spcPts val="5039"/>
              </a:lnSpc>
              <a:buFont typeface="Arial"/>
              <a:buChar char="•"/>
            </a:pPr>
            <a:r>
              <a:rPr lang="en-US" sz="3599" dirty="0">
                <a:solidFill>
                  <a:srgbClr val="CAF5F7"/>
                </a:solidFill>
                <a:latin typeface="Canva Sans"/>
                <a:ea typeface="Canva Sans"/>
                <a:cs typeface="Canva Sans"/>
                <a:sym typeface="Canva Sans"/>
              </a:rPr>
              <a:t>Batch run</a:t>
            </a:r>
          </a:p>
          <a:p>
            <a:pPr marL="1554477" lvl="2" indent="-518159" algn="l">
              <a:lnSpc>
                <a:spcPts val="5039"/>
              </a:lnSpc>
              <a:buFont typeface="Arial"/>
              <a:buChar char="⚬"/>
            </a:pPr>
            <a:r>
              <a:rPr lang="en-US" sz="3599" dirty="0">
                <a:solidFill>
                  <a:srgbClr val="CAF5F7"/>
                </a:solidFill>
                <a:latin typeface="Canva Sans"/>
                <a:ea typeface="Canva Sans"/>
                <a:cs typeface="Canva Sans"/>
                <a:sym typeface="Canva Sans"/>
              </a:rPr>
              <a:t>Whole survey</a:t>
            </a:r>
          </a:p>
          <a:p>
            <a:pPr marL="1554477" lvl="2" indent="-518159" algn="l">
              <a:lnSpc>
                <a:spcPts val="5039"/>
              </a:lnSpc>
              <a:buFont typeface="Arial"/>
              <a:buChar char="⚬"/>
            </a:pPr>
            <a:r>
              <a:rPr lang="en-US" sz="3599" dirty="0">
                <a:solidFill>
                  <a:srgbClr val="CAF5F7"/>
                </a:solidFill>
                <a:latin typeface="Canva Sans"/>
                <a:ea typeface="Canva Sans"/>
                <a:cs typeface="Canva Sans"/>
                <a:sym typeface="Canva Sans"/>
              </a:rPr>
              <a:t>Collates final catalogue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0" y="0"/>
            <a:ext cx="18288000" cy="10287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blipFill>
            <a:blip r:embed="rId3"/>
            <a:stretch>
              <a:fillRect/>
            </a:stretch>
          </a:blipFill>
        </p:spPr>
        <p:txBody>
          <a:bodyPr/>
          <a:lstStyle/>
          <a:p>
            <a:endParaRPr lang="en-US"/>
          </a:p>
        </p:txBody>
      </p:sp>
      <p:sp>
        <p:nvSpPr>
          <p:cNvPr id="3" name="Freeform 3"/>
          <p:cNvSpPr/>
          <p:nvPr/>
        </p:nvSpPr>
        <p:spPr>
          <a:xfrm>
            <a:off x="11136993" y="2431576"/>
            <a:ext cx="5388924" cy="3356241"/>
          </a:xfrm>
          <a:custGeom>
            <a:avLst/>
            <a:gdLst/>
            <a:ahLst/>
            <a:cxnLst/>
            <a:rect l="l" t="t" r="r" b="b"/>
            <a:pathLst>
              <a:path w="5388924" h="3356241">
                <a:moveTo>
                  <a:pt x="0" y="0"/>
                </a:moveTo>
                <a:lnTo>
                  <a:pt x="5388924" y="0"/>
                </a:lnTo>
                <a:lnTo>
                  <a:pt x="5388924" y="3356240"/>
                </a:lnTo>
                <a:lnTo>
                  <a:pt x="0" y="3356240"/>
                </a:lnTo>
                <a:lnTo>
                  <a:pt x="0" y="0"/>
                </a:lnTo>
                <a:close/>
              </a:path>
            </a:pathLst>
          </a:custGeom>
          <a:blipFill>
            <a:blip r:embed="rId4"/>
            <a:stretch>
              <a:fillRect l="-166641" t="-18991" r="-9850" b="-172166"/>
            </a:stretch>
          </a:blipFill>
        </p:spPr>
        <p:txBody>
          <a:bodyPr/>
          <a:lstStyle/>
          <a:p>
            <a:endParaRPr lang="en-US"/>
          </a:p>
        </p:txBody>
      </p:sp>
      <p:sp>
        <p:nvSpPr>
          <p:cNvPr id="4" name="Freeform 4"/>
          <p:cNvSpPr/>
          <p:nvPr/>
        </p:nvSpPr>
        <p:spPr>
          <a:xfrm>
            <a:off x="11136993" y="6030316"/>
            <a:ext cx="5388924" cy="3130996"/>
          </a:xfrm>
          <a:custGeom>
            <a:avLst/>
            <a:gdLst/>
            <a:ahLst/>
            <a:cxnLst/>
            <a:rect l="l" t="t" r="r" b="b"/>
            <a:pathLst>
              <a:path w="5388924" h="3130996">
                <a:moveTo>
                  <a:pt x="0" y="0"/>
                </a:moveTo>
                <a:lnTo>
                  <a:pt x="5388924" y="0"/>
                </a:lnTo>
                <a:lnTo>
                  <a:pt x="5388924" y="3130996"/>
                </a:lnTo>
                <a:lnTo>
                  <a:pt x="0" y="3130996"/>
                </a:lnTo>
                <a:lnTo>
                  <a:pt x="0" y="0"/>
                </a:lnTo>
                <a:close/>
              </a:path>
            </a:pathLst>
          </a:custGeom>
          <a:blipFill>
            <a:blip r:embed="rId4"/>
            <a:stretch>
              <a:fillRect l="-164527" t="-103815" r="-167516" b="-283875"/>
            </a:stretch>
          </a:blipFill>
        </p:spPr>
        <p:txBody>
          <a:bodyPr/>
          <a:lstStyle/>
          <a:p>
            <a:endParaRPr lang="en-US"/>
          </a:p>
        </p:txBody>
      </p:sp>
      <p:grpSp>
        <p:nvGrpSpPr>
          <p:cNvPr id="5" name="Group 5"/>
          <p:cNvGrpSpPr/>
          <p:nvPr/>
        </p:nvGrpSpPr>
        <p:grpSpPr>
          <a:xfrm>
            <a:off x="1028700" y="2256231"/>
            <a:ext cx="9705894" cy="7002069"/>
            <a:chOff x="0" y="0"/>
            <a:chExt cx="2556285" cy="1844166"/>
          </a:xfrm>
        </p:grpSpPr>
        <p:sp>
          <p:nvSpPr>
            <p:cNvPr id="6" name="Freeform 6"/>
            <p:cNvSpPr/>
            <p:nvPr/>
          </p:nvSpPr>
          <p:spPr>
            <a:xfrm>
              <a:off x="0" y="0"/>
              <a:ext cx="2556285" cy="1844166"/>
            </a:xfrm>
            <a:custGeom>
              <a:avLst/>
              <a:gdLst/>
              <a:ahLst/>
              <a:cxnLst/>
              <a:rect l="l" t="t" r="r" b="b"/>
              <a:pathLst>
                <a:path w="2556285" h="1844166">
                  <a:moveTo>
                    <a:pt x="40680" y="0"/>
                  </a:moveTo>
                  <a:lnTo>
                    <a:pt x="2515605" y="0"/>
                  </a:lnTo>
                  <a:cubicBezTo>
                    <a:pt x="2526394" y="0"/>
                    <a:pt x="2536741" y="4286"/>
                    <a:pt x="2544370" y="11915"/>
                  </a:cubicBezTo>
                  <a:cubicBezTo>
                    <a:pt x="2551999" y="19544"/>
                    <a:pt x="2556285" y="29891"/>
                    <a:pt x="2556285" y="40680"/>
                  </a:cubicBezTo>
                  <a:lnTo>
                    <a:pt x="2556285" y="1803486"/>
                  </a:lnTo>
                  <a:cubicBezTo>
                    <a:pt x="2556285" y="1814275"/>
                    <a:pt x="2551999" y="1824622"/>
                    <a:pt x="2544370" y="1832251"/>
                  </a:cubicBezTo>
                  <a:cubicBezTo>
                    <a:pt x="2536741" y="1839880"/>
                    <a:pt x="2526394" y="1844166"/>
                    <a:pt x="2515605" y="1844166"/>
                  </a:cubicBezTo>
                  <a:lnTo>
                    <a:pt x="40680" y="1844166"/>
                  </a:lnTo>
                  <a:cubicBezTo>
                    <a:pt x="29891" y="1844166"/>
                    <a:pt x="19544" y="1839880"/>
                    <a:pt x="11915" y="1832251"/>
                  </a:cubicBezTo>
                  <a:cubicBezTo>
                    <a:pt x="4286" y="1824622"/>
                    <a:pt x="0" y="1814275"/>
                    <a:pt x="0" y="1803486"/>
                  </a:cubicBezTo>
                  <a:lnTo>
                    <a:pt x="0" y="40680"/>
                  </a:lnTo>
                  <a:cubicBezTo>
                    <a:pt x="0" y="29891"/>
                    <a:pt x="4286" y="19544"/>
                    <a:pt x="11915" y="11915"/>
                  </a:cubicBezTo>
                  <a:cubicBezTo>
                    <a:pt x="19544" y="4286"/>
                    <a:pt x="29891" y="0"/>
                    <a:pt x="40680" y="0"/>
                  </a:cubicBezTo>
                  <a:close/>
                </a:path>
              </a:pathLst>
            </a:custGeom>
            <a:solidFill>
              <a:srgbClr val="000000">
                <a:alpha val="19608"/>
              </a:srgbClr>
            </a:solidFill>
          </p:spPr>
          <p:txBody>
            <a:bodyPr/>
            <a:lstStyle/>
            <a:p>
              <a:endParaRPr lang="en-US"/>
            </a:p>
          </p:txBody>
        </p:sp>
        <p:sp>
          <p:nvSpPr>
            <p:cNvPr id="7" name="TextBox 7"/>
            <p:cNvSpPr txBox="1"/>
            <p:nvPr/>
          </p:nvSpPr>
          <p:spPr>
            <a:xfrm>
              <a:off x="0" y="-47625"/>
              <a:ext cx="2556285" cy="1891791"/>
            </a:xfrm>
            <a:prstGeom prst="rect">
              <a:avLst/>
            </a:prstGeom>
          </p:spPr>
          <p:txBody>
            <a:bodyPr lIns="50800" tIns="50800" rIns="50800" bIns="50800" rtlCol="0" anchor="ctr"/>
            <a:lstStyle/>
            <a:p>
              <a:pPr algn="ctr">
                <a:lnSpc>
                  <a:spcPts val="2800"/>
                </a:lnSpc>
              </a:pPr>
              <a:endParaRPr/>
            </a:p>
          </p:txBody>
        </p:sp>
      </p:grpSp>
      <p:sp>
        <p:nvSpPr>
          <p:cNvPr id="8" name="TextBox 8"/>
          <p:cNvSpPr txBox="1"/>
          <p:nvPr/>
        </p:nvSpPr>
        <p:spPr>
          <a:xfrm>
            <a:off x="1028700" y="2364901"/>
            <a:ext cx="9378471" cy="5718810"/>
          </a:xfrm>
          <a:prstGeom prst="rect">
            <a:avLst/>
          </a:prstGeom>
        </p:spPr>
        <p:txBody>
          <a:bodyPr lIns="0" tIns="0" rIns="0" bIns="0" rtlCol="0" anchor="t">
            <a:spAutoFit/>
          </a:bodyPr>
          <a:lstStyle/>
          <a:p>
            <a:pPr marL="777238" lvl="1" indent="-388619" algn="l">
              <a:lnSpc>
                <a:spcPts val="5039"/>
              </a:lnSpc>
              <a:buFont typeface="Arial"/>
              <a:buChar char="•"/>
            </a:pPr>
            <a:r>
              <a:rPr lang="en-US" sz="3599">
                <a:solidFill>
                  <a:srgbClr val="CAF5F7"/>
                </a:solidFill>
                <a:latin typeface="Canva Sans"/>
                <a:ea typeface="Canva Sans"/>
                <a:cs typeface="Canva Sans"/>
                <a:sym typeface="Canva Sans"/>
              </a:rPr>
              <a:t>Dividing the sky into healpix regions</a:t>
            </a:r>
          </a:p>
          <a:p>
            <a:pPr marL="1554477" lvl="2" indent="-518159" algn="l">
              <a:lnSpc>
                <a:spcPts val="5039"/>
              </a:lnSpc>
              <a:buFont typeface="Arial"/>
              <a:buChar char="⚬"/>
            </a:pPr>
            <a:r>
              <a:rPr lang="en-US" sz="3599">
                <a:solidFill>
                  <a:srgbClr val="CAF5F7"/>
                </a:solidFill>
                <a:latin typeface="Canva Sans"/>
                <a:ea typeface="Canva Sans"/>
                <a:cs typeface="Canva Sans"/>
                <a:sym typeface="Canva Sans"/>
              </a:rPr>
              <a:t>Reproducibility</a:t>
            </a:r>
          </a:p>
          <a:p>
            <a:pPr marL="1554477" lvl="2" indent="-518159" algn="l">
              <a:lnSpc>
                <a:spcPts val="5039"/>
              </a:lnSpc>
              <a:buFont typeface="Arial"/>
              <a:buChar char="⚬"/>
            </a:pPr>
            <a:r>
              <a:rPr lang="en-US" sz="3599">
                <a:solidFill>
                  <a:srgbClr val="CAF5F7"/>
                </a:solidFill>
                <a:latin typeface="Canva Sans"/>
                <a:ea typeface="Canva Sans"/>
                <a:cs typeface="Canva Sans"/>
                <a:sym typeface="Canva Sans"/>
              </a:rPr>
              <a:t>Manageable resources</a:t>
            </a:r>
          </a:p>
          <a:p>
            <a:pPr marL="2331715" lvl="3" indent="-582929" algn="l">
              <a:lnSpc>
                <a:spcPts val="5039"/>
              </a:lnSpc>
              <a:buFont typeface="Arial"/>
              <a:buChar char="￭"/>
            </a:pPr>
            <a:r>
              <a:rPr lang="en-US" sz="3599">
                <a:solidFill>
                  <a:srgbClr val="CAF5F7"/>
                </a:solidFill>
                <a:latin typeface="Canva Sans"/>
                <a:ea typeface="Canva Sans"/>
                <a:cs typeface="Canva Sans"/>
                <a:sym typeface="Canva Sans"/>
              </a:rPr>
              <a:t>Computing</a:t>
            </a:r>
          </a:p>
          <a:p>
            <a:pPr marL="2331715" lvl="3" indent="-582929" algn="l">
              <a:lnSpc>
                <a:spcPts val="5039"/>
              </a:lnSpc>
              <a:buFont typeface="Arial"/>
              <a:buChar char="￭"/>
            </a:pPr>
            <a:r>
              <a:rPr lang="en-US" sz="3599">
                <a:solidFill>
                  <a:srgbClr val="CAF5F7"/>
                </a:solidFill>
                <a:latin typeface="Canva Sans"/>
                <a:ea typeface="Canva Sans"/>
                <a:cs typeface="Canva Sans"/>
                <a:sym typeface="Canva Sans"/>
              </a:rPr>
              <a:t>Time</a:t>
            </a:r>
          </a:p>
          <a:p>
            <a:pPr marL="1554477" lvl="2" indent="-518159" algn="l">
              <a:lnSpc>
                <a:spcPts val="5039"/>
              </a:lnSpc>
              <a:buFont typeface="Arial"/>
              <a:buChar char="⚬"/>
            </a:pPr>
            <a:r>
              <a:rPr lang="en-US" sz="3599">
                <a:solidFill>
                  <a:srgbClr val="CAF5F7"/>
                </a:solidFill>
                <a:latin typeface="Canva Sans"/>
                <a:ea typeface="Canva Sans"/>
                <a:cs typeface="Canva Sans"/>
                <a:sym typeface="Canva Sans"/>
              </a:rPr>
              <a:t>Systematic/regular determination of outcomes</a:t>
            </a:r>
          </a:p>
          <a:p>
            <a:pPr marL="1554477" lvl="2" indent="-518159" algn="l">
              <a:lnSpc>
                <a:spcPts val="5039"/>
              </a:lnSpc>
              <a:buFont typeface="Arial"/>
              <a:buChar char="⚬"/>
            </a:pPr>
            <a:r>
              <a:rPr lang="en-US" sz="3599">
                <a:solidFill>
                  <a:srgbClr val="CAF5F7"/>
                </a:solidFill>
                <a:latin typeface="Canva Sans"/>
                <a:ea typeface="Canva Sans"/>
                <a:cs typeface="Canva Sans"/>
                <a:sym typeface="Canva Sans"/>
              </a:rPr>
              <a:t>Easier to repeat whole survey</a:t>
            </a:r>
          </a:p>
          <a:p>
            <a:pPr marL="777238" lvl="1" indent="-388619" algn="l">
              <a:lnSpc>
                <a:spcPts val="5039"/>
              </a:lnSpc>
              <a:buFont typeface="Arial"/>
              <a:buChar char="•"/>
            </a:pPr>
            <a:r>
              <a:rPr lang="en-US" sz="3599">
                <a:solidFill>
                  <a:srgbClr val="CAF5F7"/>
                </a:solidFill>
                <a:latin typeface="Canva Sans"/>
                <a:ea typeface="Canva Sans"/>
                <a:cs typeface="Canva Sans"/>
                <a:sym typeface="Canva Sans"/>
              </a:rPr>
              <a:t>Images of LoTSS DR2 sky area </a:t>
            </a:r>
          </a:p>
        </p:txBody>
      </p:sp>
      <p:sp>
        <p:nvSpPr>
          <p:cNvPr id="9" name="TextBox 9"/>
          <p:cNvSpPr txBox="1"/>
          <p:nvPr/>
        </p:nvSpPr>
        <p:spPr>
          <a:xfrm>
            <a:off x="17259300" y="9210675"/>
            <a:ext cx="152400" cy="200025"/>
          </a:xfrm>
          <a:prstGeom prst="rect">
            <a:avLst/>
          </a:prstGeom>
        </p:spPr>
        <p:txBody>
          <a:bodyPr wrap="none" lIns="0" tIns="0" rIns="0" bIns="0" rtlCol="0" anchor="t">
            <a:spAutoFit/>
          </a:bodyPr>
          <a:lstStyle/>
          <a:p>
            <a:pPr algn="ctr">
              <a:lnSpc>
                <a:spcPts val="2800"/>
              </a:lnSpc>
              <a:spcBef>
                <a:spcPct val="0"/>
              </a:spcBef>
            </a:pPr>
            <a:r>
              <a:rPr lang="en-US" sz="2000">
                <a:solidFill>
                  <a:srgbClr val="3DDBE1"/>
                </a:solidFill>
                <a:latin typeface="Canva Sans"/>
                <a:ea typeface="Canva Sans"/>
                <a:cs typeface="Canva Sans"/>
                <a:sym typeface="Canva Sans"/>
              </a:rPr>
              <a:t>Page 6</a:t>
            </a:r>
          </a:p>
        </p:txBody>
      </p:sp>
      <p:sp>
        <p:nvSpPr>
          <p:cNvPr id="10" name="TextBox 10"/>
          <p:cNvSpPr txBox="1"/>
          <p:nvPr/>
        </p:nvSpPr>
        <p:spPr>
          <a:xfrm>
            <a:off x="1028700" y="261415"/>
            <a:ext cx="4838700" cy="1566544"/>
          </a:xfrm>
          <a:prstGeom prst="rect">
            <a:avLst/>
          </a:prstGeom>
        </p:spPr>
        <p:txBody>
          <a:bodyPr wrap="square" lIns="0" tIns="0" rIns="0" bIns="0" rtlCol="0" anchor="t">
            <a:spAutoFit/>
          </a:bodyPr>
          <a:lstStyle/>
          <a:p>
            <a:pPr algn="l">
              <a:lnSpc>
                <a:spcPts val="12880"/>
              </a:lnSpc>
            </a:pPr>
            <a:r>
              <a:rPr lang="en-US" sz="9200" b="1" dirty="0" err="1">
                <a:solidFill>
                  <a:srgbClr val="9EFF1F"/>
                </a:solidFill>
                <a:latin typeface="Canva Sans Bold"/>
                <a:ea typeface="Canva Sans Bold"/>
                <a:cs typeface="Canva Sans Bold"/>
                <a:sym typeface="Canva Sans Bold"/>
              </a:rPr>
              <a:t>Healpix</a:t>
            </a:r>
            <a:endParaRPr lang="en-US" sz="9200" b="1" dirty="0">
              <a:solidFill>
                <a:srgbClr val="9EFF1F"/>
              </a:solidFill>
              <a:latin typeface="Canva Sans Bold"/>
              <a:ea typeface="Canva Sans Bold"/>
              <a:cs typeface="Canva Sans Bold"/>
              <a:sym typeface="Canva Sans Bo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0" y="0"/>
            <a:ext cx="18288000" cy="10287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blipFill>
            <a:blip r:embed="rId3"/>
            <a:stretch>
              <a:fillRect/>
            </a:stretch>
          </a:blipFill>
        </p:spPr>
        <p:txBody>
          <a:bodyPr/>
          <a:lstStyle/>
          <a:p>
            <a:endParaRPr lang="en-GB" dirty="0"/>
          </a:p>
        </p:txBody>
      </p:sp>
      <p:sp>
        <p:nvSpPr>
          <p:cNvPr id="3" name="Freeform 3"/>
          <p:cNvSpPr/>
          <p:nvPr/>
        </p:nvSpPr>
        <p:spPr>
          <a:xfrm>
            <a:off x="12044874" y="2294360"/>
            <a:ext cx="5282729" cy="2092510"/>
          </a:xfrm>
          <a:custGeom>
            <a:avLst/>
            <a:gdLst/>
            <a:ahLst/>
            <a:cxnLst/>
            <a:rect l="l" t="t" r="r" b="b"/>
            <a:pathLst>
              <a:path w="5282729" h="2092510">
                <a:moveTo>
                  <a:pt x="0" y="0"/>
                </a:moveTo>
                <a:lnTo>
                  <a:pt x="5282729" y="0"/>
                </a:lnTo>
                <a:lnTo>
                  <a:pt x="5282729" y="2092509"/>
                </a:lnTo>
                <a:lnTo>
                  <a:pt x="0" y="2092509"/>
                </a:lnTo>
                <a:lnTo>
                  <a:pt x="0" y="0"/>
                </a:lnTo>
                <a:close/>
              </a:path>
            </a:pathLst>
          </a:custGeom>
          <a:blipFill>
            <a:blip r:embed="rId4"/>
            <a:stretch>
              <a:fillRect/>
            </a:stretch>
          </a:blipFill>
        </p:spPr>
        <p:txBody>
          <a:bodyPr/>
          <a:lstStyle/>
          <a:p>
            <a:endParaRPr lang="en-GB" dirty="0"/>
          </a:p>
        </p:txBody>
      </p:sp>
      <p:sp>
        <p:nvSpPr>
          <p:cNvPr id="4" name="Freeform 4"/>
          <p:cNvSpPr/>
          <p:nvPr/>
        </p:nvSpPr>
        <p:spPr>
          <a:xfrm>
            <a:off x="1346085" y="7476630"/>
            <a:ext cx="5999501" cy="1618123"/>
          </a:xfrm>
          <a:custGeom>
            <a:avLst/>
            <a:gdLst/>
            <a:ahLst/>
            <a:cxnLst/>
            <a:rect l="l" t="t" r="r" b="b"/>
            <a:pathLst>
              <a:path w="5999501" h="1618123">
                <a:moveTo>
                  <a:pt x="0" y="0"/>
                </a:moveTo>
                <a:lnTo>
                  <a:pt x="5999501" y="0"/>
                </a:lnTo>
                <a:lnTo>
                  <a:pt x="5999501" y="1618123"/>
                </a:lnTo>
                <a:lnTo>
                  <a:pt x="0" y="1618123"/>
                </a:lnTo>
                <a:lnTo>
                  <a:pt x="0" y="0"/>
                </a:lnTo>
                <a:close/>
              </a:path>
            </a:pathLst>
          </a:custGeom>
          <a:blipFill>
            <a:blip r:embed="rId5"/>
            <a:stretch>
              <a:fillRect/>
            </a:stretch>
          </a:blipFill>
        </p:spPr>
        <p:txBody>
          <a:bodyPr/>
          <a:lstStyle/>
          <a:p>
            <a:endParaRPr lang="en-GB" dirty="0"/>
          </a:p>
        </p:txBody>
      </p:sp>
      <p:grpSp>
        <p:nvGrpSpPr>
          <p:cNvPr id="5" name="Group 5"/>
          <p:cNvGrpSpPr/>
          <p:nvPr/>
        </p:nvGrpSpPr>
        <p:grpSpPr>
          <a:xfrm>
            <a:off x="1178570" y="2116208"/>
            <a:ext cx="10705842" cy="5360422"/>
            <a:chOff x="0" y="0"/>
            <a:chExt cx="2819645" cy="1411798"/>
          </a:xfrm>
        </p:grpSpPr>
        <p:sp>
          <p:nvSpPr>
            <p:cNvPr id="6" name="Freeform 6"/>
            <p:cNvSpPr/>
            <p:nvPr/>
          </p:nvSpPr>
          <p:spPr>
            <a:xfrm>
              <a:off x="0" y="0"/>
              <a:ext cx="2819646" cy="1411798"/>
            </a:xfrm>
            <a:custGeom>
              <a:avLst/>
              <a:gdLst/>
              <a:ahLst/>
              <a:cxnLst/>
              <a:rect l="l" t="t" r="r" b="b"/>
              <a:pathLst>
                <a:path w="2819646" h="1411798">
                  <a:moveTo>
                    <a:pt x="36881" y="0"/>
                  </a:moveTo>
                  <a:lnTo>
                    <a:pt x="2782765" y="0"/>
                  </a:lnTo>
                  <a:cubicBezTo>
                    <a:pt x="2792546" y="0"/>
                    <a:pt x="2801927" y="3886"/>
                    <a:pt x="2808843" y="10802"/>
                  </a:cubicBezTo>
                  <a:cubicBezTo>
                    <a:pt x="2815760" y="17719"/>
                    <a:pt x="2819646" y="27099"/>
                    <a:pt x="2819646" y="36881"/>
                  </a:cubicBezTo>
                  <a:lnTo>
                    <a:pt x="2819646" y="1374918"/>
                  </a:lnTo>
                  <a:cubicBezTo>
                    <a:pt x="2819646" y="1395286"/>
                    <a:pt x="2803134" y="1411798"/>
                    <a:pt x="2782765" y="1411798"/>
                  </a:cubicBezTo>
                  <a:lnTo>
                    <a:pt x="36881" y="1411798"/>
                  </a:lnTo>
                  <a:cubicBezTo>
                    <a:pt x="16512" y="1411798"/>
                    <a:pt x="0" y="1395286"/>
                    <a:pt x="0" y="1374918"/>
                  </a:cubicBezTo>
                  <a:lnTo>
                    <a:pt x="0" y="36881"/>
                  </a:lnTo>
                  <a:cubicBezTo>
                    <a:pt x="0" y="16512"/>
                    <a:pt x="16512" y="0"/>
                    <a:pt x="36881" y="0"/>
                  </a:cubicBezTo>
                  <a:close/>
                </a:path>
              </a:pathLst>
            </a:custGeom>
            <a:solidFill>
              <a:srgbClr val="000000">
                <a:alpha val="19608"/>
              </a:srgbClr>
            </a:solidFill>
          </p:spPr>
          <p:txBody>
            <a:bodyPr/>
            <a:lstStyle/>
            <a:p>
              <a:endParaRPr lang="en-GB" dirty="0"/>
            </a:p>
          </p:txBody>
        </p:sp>
        <p:sp>
          <p:nvSpPr>
            <p:cNvPr id="7" name="TextBox 7"/>
            <p:cNvSpPr txBox="1"/>
            <p:nvPr/>
          </p:nvSpPr>
          <p:spPr>
            <a:xfrm>
              <a:off x="0" y="-47625"/>
              <a:ext cx="2819645" cy="1459423"/>
            </a:xfrm>
            <a:prstGeom prst="rect">
              <a:avLst/>
            </a:prstGeom>
          </p:spPr>
          <p:txBody>
            <a:bodyPr lIns="50800" tIns="50800" rIns="50800" bIns="50800" rtlCol="0" anchor="ctr"/>
            <a:lstStyle/>
            <a:p>
              <a:pPr algn="ctr">
                <a:lnSpc>
                  <a:spcPts val="2800"/>
                </a:lnSpc>
              </a:pPr>
              <a:endParaRPr lang="en-GB" dirty="0"/>
            </a:p>
          </p:txBody>
        </p:sp>
      </p:grpSp>
      <p:sp>
        <p:nvSpPr>
          <p:cNvPr id="8" name="TextBox 8"/>
          <p:cNvSpPr txBox="1"/>
          <p:nvPr/>
        </p:nvSpPr>
        <p:spPr>
          <a:xfrm>
            <a:off x="1028700" y="2227685"/>
            <a:ext cx="10405054" cy="5080635"/>
          </a:xfrm>
          <a:prstGeom prst="rect">
            <a:avLst/>
          </a:prstGeom>
        </p:spPr>
        <p:txBody>
          <a:bodyPr lIns="0" tIns="0" rIns="0" bIns="0" rtlCol="0" anchor="t">
            <a:spAutoFit/>
          </a:bodyPr>
          <a:lstStyle/>
          <a:p>
            <a:pPr marL="777238" lvl="1" indent="-388619" algn="l">
              <a:lnSpc>
                <a:spcPts val="5039"/>
              </a:lnSpc>
              <a:buFont typeface="Arial"/>
              <a:buChar char="•"/>
            </a:pPr>
            <a:r>
              <a:rPr lang="en-GB" sz="3599" dirty="0">
                <a:solidFill>
                  <a:srgbClr val="CAF5F7"/>
                </a:solidFill>
                <a:latin typeface="Canva Sans"/>
                <a:ea typeface="Canva Sans"/>
                <a:cs typeface="Canva Sans"/>
                <a:sym typeface="Canva Sans"/>
              </a:rPr>
              <a:t>Statistical method - probability that an optical/IR source is a likely counterpart to a radio source</a:t>
            </a:r>
          </a:p>
          <a:p>
            <a:pPr marL="777238" lvl="1" indent="-388619" algn="l">
              <a:lnSpc>
                <a:spcPts val="5039"/>
              </a:lnSpc>
              <a:buFont typeface="Arial"/>
              <a:buChar char="•"/>
            </a:pPr>
            <a:r>
              <a:rPr lang="en-GB" sz="3599" dirty="0">
                <a:solidFill>
                  <a:srgbClr val="CAF5F7"/>
                </a:solidFill>
                <a:latin typeface="Canva Sans"/>
                <a:ea typeface="Canva Sans"/>
                <a:cs typeface="Canva Sans"/>
                <a:sym typeface="Canva Sans"/>
              </a:rPr>
              <a:t>Parameters:</a:t>
            </a:r>
          </a:p>
          <a:p>
            <a:pPr marL="1554477" lvl="2" indent="-518159" algn="l">
              <a:lnSpc>
                <a:spcPts val="5039"/>
              </a:lnSpc>
              <a:buFont typeface="Arial"/>
              <a:buChar char="⚬"/>
            </a:pPr>
            <a:r>
              <a:rPr lang="en-GB" sz="3599" dirty="0">
                <a:solidFill>
                  <a:srgbClr val="CAF5F7"/>
                </a:solidFill>
                <a:latin typeface="Canva Sans"/>
                <a:ea typeface="Canva Sans"/>
                <a:cs typeface="Canva Sans"/>
                <a:sym typeface="Canva Sans"/>
              </a:rPr>
              <a:t>Distance</a:t>
            </a:r>
          </a:p>
          <a:p>
            <a:pPr marL="1554477" lvl="2" indent="-518159" algn="l">
              <a:lnSpc>
                <a:spcPts val="5039"/>
              </a:lnSpc>
              <a:buFont typeface="Arial"/>
              <a:buChar char="⚬"/>
            </a:pPr>
            <a:r>
              <a:rPr lang="en-GB" sz="3599" dirty="0">
                <a:solidFill>
                  <a:srgbClr val="CAF5F7"/>
                </a:solidFill>
                <a:latin typeface="Canva Sans"/>
                <a:ea typeface="Canva Sans"/>
                <a:cs typeface="Canva Sans"/>
                <a:sym typeface="Canva Sans"/>
              </a:rPr>
              <a:t>Magnitude</a:t>
            </a:r>
          </a:p>
          <a:p>
            <a:pPr marL="1554477" lvl="2" indent="-518159" algn="l">
              <a:lnSpc>
                <a:spcPts val="5039"/>
              </a:lnSpc>
              <a:buFont typeface="Arial"/>
              <a:buChar char="⚬"/>
            </a:pPr>
            <a:r>
              <a:rPr lang="en-GB" sz="3599" dirty="0">
                <a:solidFill>
                  <a:srgbClr val="CAF5F7"/>
                </a:solidFill>
                <a:latin typeface="Canva Sans"/>
                <a:ea typeface="Canva Sans"/>
                <a:cs typeface="Canva Sans"/>
                <a:sym typeface="Canva Sans"/>
              </a:rPr>
              <a:t>Colour</a:t>
            </a:r>
          </a:p>
          <a:p>
            <a:pPr marL="777238" lvl="1" indent="-388619" algn="l">
              <a:lnSpc>
                <a:spcPts val="5039"/>
              </a:lnSpc>
              <a:buFont typeface="Arial"/>
              <a:buChar char="•"/>
            </a:pPr>
            <a:r>
              <a:rPr lang="en-GB" sz="3599" dirty="0">
                <a:solidFill>
                  <a:srgbClr val="CAF5F7"/>
                </a:solidFill>
                <a:latin typeface="Canva Sans"/>
                <a:ea typeface="Canva Sans"/>
                <a:cs typeface="Canva Sans"/>
                <a:sym typeface="Canva Sans"/>
              </a:rPr>
              <a:t>Works very well for point sources </a:t>
            </a:r>
          </a:p>
        </p:txBody>
      </p:sp>
      <p:sp>
        <p:nvSpPr>
          <p:cNvPr id="9" name="TextBox 9"/>
          <p:cNvSpPr txBox="1"/>
          <p:nvPr/>
        </p:nvSpPr>
        <p:spPr>
          <a:xfrm>
            <a:off x="1028700" y="261415"/>
            <a:ext cx="11926109" cy="1566544"/>
          </a:xfrm>
          <a:prstGeom prst="rect">
            <a:avLst/>
          </a:prstGeom>
        </p:spPr>
        <p:txBody>
          <a:bodyPr wrap="square" lIns="0" tIns="0" rIns="0" bIns="0" rtlCol="0" anchor="t">
            <a:spAutoFit/>
          </a:bodyPr>
          <a:lstStyle/>
          <a:p>
            <a:pPr algn="l">
              <a:lnSpc>
                <a:spcPts val="12880"/>
              </a:lnSpc>
            </a:pPr>
            <a:r>
              <a:rPr lang="en-GB" sz="9200" b="1" dirty="0">
                <a:solidFill>
                  <a:srgbClr val="9EFF1F"/>
                </a:solidFill>
                <a:latin typeface="Canva Sans Bold"/>
                <a:ea typeface="Canva Sans Bold"/>
                <a:cs typeface="Canva Sans Bold"/>
                <a:sym typeface="Canva Sans Bold"/>
              </a:rPr>
              <a:t>Likelihood Ratio (LR)</a:t>
            </a:r>
          </a:p>
        </p:txBody>
      </p:sp>
      <p:sp>
        <p:nvSpPr>
          <p:cNvPr id="10" name="TextBox 10"/>
          <p:cNvSpPr txBox="1"/>
          <p:nvPr/>
        </p:nvSpPr>
        <p:spPr>
          <a:xfrm>
            <a:off x="17259300" y="9210675"/>
            <a:ext cx="152400" cy="200025"/>
          </a:xfrm>
          <a:prstGeom prst="rect">
            <a:avLst/>
          </a:prstGeom>
        </p:spPr>
        <p:txBody>
          <a:bodyPr wrap="none" lIns="0" tIns="0" rIns="0" bIns="0" rtlCol="0" anchor="t">
            <a:spAutoFit/>
          </a:bodyPr>
          <a:lstStyle/>
          <a:p>
            <a:pPr algn="ctr">
              <a:lnSpc>
                <a:spcPts val="2800"/>
              </a:lnSpc>
              <a:spcBef>
                <a:spcPct val="0"/>
              </a:spcBef>
            </a:pPr>
            <a:r>
              <a:rPr lang="en-GB" sz="2000" dirty="0">
                <a:solidFill>
                  <a:srgbClr val="3DDBE1"/>
                </a:solidFill>
                <a:latin typeface="Canva Sans"/>
                <a:ea typeface="Canva Sans"/>
                <a:cs typeface="Canva Sans"/>
                <a:sym typeface="Canva Sans"/>
              </a:rPr>
              <a:t>Page 7</a:t>
            </a:r>
          </a:p>
        </p:txBody>
      </p:sp>
      <p:sp>
        <p:nvSpPr>
          <p:cNvPr id="11" name="TextBox 11"/>
          <p:cNvSpPr txBox="1"/>
          <p:nvPr/>
        </p:nvSpPr>
        <p:spPr>
          <a:xfrm>
            <a:off x="6237437" y="9210675"/>
            <a:ext cx="1108149" cy="167738"/>
          </a:xfrm>
          <a:prstGeom prst="rect">
            <a:avLst/>
          </a:prstGeom>
        </p:spPr>
        <p:txBody>
          <a:bodyPr wrap="square" lIns="0" tIns="0" rIns="0" bIns="0" rtlCol="0" anchor="t">
            <a:spAutoFit/>
          </a:bodyPr>
          <a:lstStyle/>
          <a:p>
            <a:pPr algn="r">
              <a:lnSpc>
                <a:spcPts val="1399"/>
              </a:lnSpc>
            </a:pPr>
            <a:r>
              <a:rPr lang="en-GB" sz="999" dirty="0">
                <a:solidFill>
                  <a:srgbClr val="8C52FF"/>
                </a:solidFill>
                <a:latin typeface="Canva Sans"/>
                <a:ea typeface="Canva Sans"/>
                <a:cs typeface="Canva Sans"/>
                <a:sym typeface="Canva Sans"/>
              </a:rPr>
              <a:t>Williams+ 2019</a:t>
            </a:r>
          </a:p>
        </p:txBody>
      </p:sp>
      <p:grpSp>
        <p:nvGrpSpPr>
          <p:cNvPr id="12" name="Group 12"/>
          <p:cNvGrpSpPr/>
          <p:nvPr/>
        </p:nvGrpSpPr>
        <p:grpSpPr>
          <a:xfrm>
            <a:off x="10334064" y="5143500"/>
            <a:ext cx="7448104" cy="3951253"/>
            <a:chOff x="0" y="0"/>
            <a:chExt cx="1961641" cy="1040659"/>
          </a:xfrm>
        </p:grpSpPr>
        <p:sp>
          <p:nvSpPr>
            <p:cNvPr id="13" name="Freeform 13"/>
            <p:cNvSpPr/>
            <p:nvPr/>
          </p:nvSpPr>
          <p:spPr>
            <a:xfrm>
              <a:off x="0" y="0"/>
              <a:ext cx="1961641" cy="1040659"/>
            </a:xfrm>
            <a:custGeom>
              <a:avLst/>
              <a:gdLst/>
              <a:ahLst/>
              <a:cxnLst/>
              <a:rect l="l" t="t" r="r" b="b"/>
              <a:pathLst>
                <a:path w="1961641" h="1040659">
                  <a:moveTo>
                    <a:pt x="53012" y="0"/>
                  </a:moveTo>
                  <a:lnTo>
                    <a:pt x="1908629" y="0"/>
                  </a:lnTo>
                  <a:cubicBezTo>
                    <a:pt x="1937906" y="0"/>
                    <a:pt x="1961641" y="23734"/>
                    <a:pt x="1961641" y="53012"/>
                  </a:cubicBezTo>
                  <a:lnTo>
                    <a:pt x="1961641" y="987647"/>
                  </a:lnTo>
                  <a:cubicBezTo>
                    <a:pt x="1961641" y="1001707"/>
                    <a:pt x="1956055" y="1015191"/>
                    <a:pt x="1946114" y="1025132"/>
                  </a:cubicBezTo>
                  <a:cubicBezTo>
                    <a:pt x="1936172" y="1035074"/>
                    <a:pt x="1922688" y="1040659"/>
                    <a:pt x="1908629" y="1040659"/>
                  </a:cubicBezTo>
                  <a:lnTo>
                    <a:pt x="53012" y="1040659"/>
                  </a:lnTo>
                  <a:cubicBezTo>
                    <a:pt x="23734" y="1040659"/>
                    <a:pt x="0" y="1016925"/>
                    <a:pt x="0" y="987647"/>
                  </a:cubicBezTo>
                  <a:lnTo>
                    <a:pt x="0" y="53012"/>
                  </a:lnTo>
                  <a:cubicBezTo>
                    <a:pt x="0" y="23734"/>
                    <a:pt x="23734" y="0"/>
                    <a:pt x="53012" y="0"/>
                  </a:cubicBezTo>
                  <a:close/>
                </a:path>
              </a:pathLst>
            </a:custGeom>
            <a:solidFill>
              <a:srgbClr val="000000">
                <a:alpha val="19608"/>
              </a:srgbClr>
            </a:solidFill>
          </p:spPr>
          <p:txBody>
            <a:bodyPr/>
            <a:lstStyle/>
            <a:p>
              <a:endParaRPr lang="en-GB" dirty="0"/>
            </a:p>
          </p:txBody>
        </p:sp>
        <p:sp>
          <p:nvSpPr>
            <p:cNvPr id="14" name="TextBox 14"/>
            <p:cNvSpPr txBox="1"/>
            <p:nvPr/>
          </p:nvSpPr>
          <p:spPr>
            <a:xfrm>
              <a:off x="0" y="-47625"/>
              <a:ext cx="1961641" cy="1088284"/>
            </a:xfrm>
            <a:prstGeom prst="rect">
              <a:avLst/>
            </a:prstGeom>
          </p:spPr>
          <p:txBody>
            <a:bodyPr lIns="50800" tIns="50800" rIns="50800" bIns="50800" rtlCol="0" anchor="ctr"/>
            <a:lstStyle/>
            <a:p>
              <a:pPr algn="ctr">
                <a:lnSpc>
                  <a:spcPts val="2800"/>
                </a:lnSpc>
              </a:pPr>
              <a:endParaRPr lang="en-GB" dirty="0"/>
            </a:p>
          </p:txBody>
        </p:sp>
      </p:grpSp>
      <p:sp>
        <p:nvSpPr>
          <p:cNvPr id="15" name="TextBox 15"/>
          <p:cNvSpPr txBox="1"/>
          <p:nvPr/>
        </p:nvSpPr>
        <p:spPr>
          <a:xfrm>
            <a:off x="10334064" y="5249371"/>
            <a:ext cx="6993539" cy="3804285"/>
          </a:xfrm>
          <a:prstGeom prst="rect">
            <a:avLst/>
          </a:prstGeom>
        </p:spPr>
        <p:txBody>
          <a:bodyPr lIns="0" tIns="0" rIns="0" bIns="0" rtlCol="0" anchor="t">
            <a:spAutoFit/>
          </a:bodyPr>
          <a:lstStyle/>
          <a:p>
            <a:pPr marL="777238" lvl="1" indent="-388619" algn="l">
              <a:lnSpc>
                <a:spcPts val="5039"/>
              </a:lnSpc>
              <a:buFont typeface="Arial"/>
              <a:buChar char="•"/>
            </a:pPr>
            <a:r>
              <a:rPr lang="en-GB" sz="3599" dirty="0">
                <a:solidFill>
                  <a:srgbClr val="CAF5F7"/>
                </a:solidFill>
                <a:latin typeface="Canva Sans"/>
                <a:ea typeface="Canva Sans"/>
                <a:cs typeface="Canva Sans"/>
                <a:sym typeface="Canva Sans"/>
              </a:rPr>
              <a:t>Required input of sky area</a:t>
            </a:r>
          </a:p>
          <a:p>
            <a:pPr marL="777238" lvl="1" indent="-388619" algn="l">
              <a:lnSpc>
                <a:spcPts val="5039"/>
              </a:lnSpc>
              <a:buFont typeface="Arial"/>
              <a:buChar char="•"/>
            </a:pPr>
            <a:r>
              <a:rPr lang="en-GB" sz="3599" dirty="0" err="1">
                <a:solidFill>
                  <a:srgbClr val="CAF5F7"/>
                </a:solidFill>
                <a:latin typeface="Canva Sans"/>
                <a:ea typeface="Canva Sans"/>
                <a:cs typeface="Canva Sans"/>
                <a:sym typeface="Canva Sans"/>
              </a:rPr>
              <a:t>Healpix</a:t>
            </a:r>
            <a:r>
              <a:rPr lang="en-GB" sz="3599" dirty="0">
                <a:solidFill>
                  <a:srgbClr val="CAF5F7"/>
                </a:solidFill>
                <a:latin typeface="Canva Sans"/>
                <a:ea typeface="Canva Sans"/>
                <a:cs typeface="Canva Sans"/>
                <a:sym typeface="Canva Sans"/>
              </a:rPr>
              <a:t> areas inputted instead</a:t>
            </a:r>
          </a:p>
          <a:p>
            <a:pPr marL="1554477" lvl="2" indent="-518159" algn="l">
              <a:lnSpc>
                <a:spcPts val="5039"/>
              </a:lnSpc>
              <a:buFont typeface="Arial"/>
              <a:buChar char="⚬"/>
            </a:pPr>
            <a:r>
              <a:rPr lang="en-GB" sz="3599" dirty="0">
                <a:solidFill>
                  <a:srgbClr val="CAF5F7"/>
                </a:solidFill>
                <a:latin typeface="Canva Sans"/>
                <a:ea typeface="Canva Sans"/>
                <a:cs typeface="Canva Sans"/>
                <a:sym typeface="Canva Sans"/>
              </a:rPr>
              <a:t>smaller sky areas</a:t>
            </a:r>
          </a:p>
          <a:p>
            <a:pPr marL="1554477" lvl="2" indent="-518159" algn="l">
              <a:lnSpc>
                <a:spcPts val="5039"/>
              </a:lnSpc>
              <a:buFont typeface="Arial"/>
              <a:buChar char="⚬"/>
            </a:pPr>
            <a:r>
              <a:rPr lang="en-GB" sz="3599" dirty="0">
                <a:solidFill>
                  <a:srgbClr val="CAF5F7"/>
                </a:solidFill>
                <a:latin typeface="Canva Sans"/>
                <a:ea typeface="Canva Sans"/>
                <a:cs typeface="Canva Sans"/>
                <a:sym typeface="Canva Sans"/>
              </a:rPr>
              <a:t>automated</a:t>
            </a:r>
          </a:p>
          <a:p>
            <a:pPr marL="1554477" lvl="2" indent="-518159" algn="l">
              <a:lnSpc>
                <a:spcPts val="5039"/>
              </a:lnSpc>
              <a:buFont typeface="Arial"/>
              <a:buChar char="⚬"/>
            </a:pPr>
            <a:r>
              <a:rPr lang="en-GB" sz="3599" dirty="0">
                <a:solidFill>
                  <a:srgbClr val="CAF5F7"/>
                </a:solidFill>
                <a:latin typeface="Canva Sans"/>
                <a:ea typeface="Canva Sans"/>
                <a:cs typeface="Canva Sans"/>
                <a:sym typeface="Canva Sans"/>
              </a:rPr>
              <a:t>no manual input</a:t>
            </a:r>
          </a:p>
        </p:txBody>
      </p:sp>
      <p:sp>
        <p:nvSpPr>
          <p:cNvPr id="16" name="TextBox 16"/>
          <p:cNvSpPr txBox="1"/>
          <p:nvPr/>
        </p:nvSpPr>
        <p:spPr>
          <a:xfrm>
            <a:off x="16241192" y="4521407"/>
            <a:ext cx="1018108" cy="169476"/>
          </a:xfrm>
          <a:prstGeom prst="rect">
            <a:avLst/>
          </a:prstGeom>
        </p:spPr>
        <p:txBody>
          <a:bodyPr wrap="square" lIns="0" tIns="0" rIns="0" bIns="0" rtlCol="0" anchor="t">
            <a:spAutoFit/>
          </a:bodyPr>
          <a:lstStyle/>
          <a:p>
            <a:pPr algn="r">
              <a:lnSpc>
                <a:spcPts val="1399"/>
              </a:lnSpc>
            </a:pPr>
            <a:r>
              <a:rPr lang="en-GB" sz="999" dirty="0">
                <a:solidFill>
                  <a:srgbClr val="8C52FF"/>
                </a:solidFill>
                <a:latin typeface="Canva Sans"/>
                <a:ea typeface="Canva Sans"/>
                <a:cs typeface="Canva Sans"/>
                <a:sym typeface="Canva Sans"/>
              </a:rPr>
              <a:t>Williams+ 2019</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0" y="0"/>
            <a:ext cx="18288000" cy="10287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blipFill>
            <a:blip r:embed="rId3"/>
            <a:stretch>
              <a:fillRect/>
            </a:stretch>
          </a:blipFill>
        </p:spPr>
        <p:txBody>
          <a:bodyPr/>
          <a:lstStyle/>
          <a:p>
            <a:endParaRPr lang="en-US"/>
          </a:p>
        </p:txBody>
      </p:sp>
      <p:sp>
        <p:nvSpPr>
          <p:cNvPr id="3" name="Freeform 3"/>
          <p:cNvSpPr/>
          <p:nvPr/>
        </p:nvSpPr>
        <p:spPr>
          <a:xfrm>
            <a:off x="9025354" y="2756535"/>
            <a:ext cx="8903939" cy="5839551"/>
          </a:xfrm>
          <a:custGeom>
            <a:avLst/>
            <a:gdLst/>
            <a:ahLst/>
            <a:cxnLst/>
            <a:rect l="l" t="t" r="r" b="b"/>
            <a:pathLst>
              <a:path w="8903939" h="5839551">
                <a:moveTo>
                  <a:pt x="0" y="0"/>
                </a:moveTo>
                <a:lnTo>
                  <a:pt x="8903939" y="0"/>
                </a:lnTo>
                <a:lnTo>
                  <a:pt x="8903939" y="5839551"/>
                </a:lnTo>
                <a:lnTo>
                  <a:pt x="0" y="5839551"/>
                </a:lnTo>
                <a:lnTo>
                  <a:pt x="0" y="0"/>
                </a:lnTo>
                <a:close/>
              </a:path>
            </a:pathLst>
          </a:custGeom>
          <a:blipFill>
            <a:blip r:embed="rId4"/>
            <a:stretch>
              <a:fillRect/>
            </a:stretch>
          </a:blipFill>
        </p:spPr>
        <p:txBody>
          <a:bodyPr/>
          <a:lstStyle/>
          <a:p>
            <a:endParaRPr lang="en-US"/>
          </a:p>
        </p:txBody>
      </p:sp>
      <p:sp>
        <p:nvSpPr>
          <p:cNvPr id="4" name="TextBox 4"/>
          <p:cNvSpPr txBox="1"/>
          <p:nvPr/>
        </p:nvSpPr>
        <p:spPr>
          <a:xfrm>
            <a:off x="1028700" y="261415"/>
            <a:ext cx="6667500" cy="1566544"/>
          </a:xfrm>
          <a:prstGeom prst="rect">
            <a:avLst/>
          </a:prstGeom>
        </p:spPr>
        <p:txBody>
          <a:bodyPr wrap="square" lIns="0" tIns="0" rIns="0" bIns="0" rtlCol="0" anchor="t">
            <a:spAutoFit/>
          </a:bodyPr>
          <a:lstStyle/>
          <a:p>
            <a:pPr algn="l">
              <a:lnSpc>
                <a:spcPts val="12880"/>
              </a:lnSpc>
            </a:pPr>
            <a:r>
              <a:rPr lang="en-US" sz="9200" b="1" dirty="0">
                <a:solidFill>
                  <a:srgbClr val="9EFF1F"/>
                </a:solidFill>
                <a:latin typeface="Canva Sans Bold"/>
                <a:ea typeface="Canva Sans Bold"/>
                <a:cs typeface="Canva Sans Bold"/>
                <a:sym typeface="Canva Sans Bold"/>
              </a:rPr>
              <a:t>Thresholds</a:t>
            </a:r>
          </a:p>
        </p:txBody>
      </p:sp>
      <p:sp>
        <p:nvSpPr>
          <p:cNvPr id="5" name="TextBox 5"/>
          <p:cNvSpPr txBox="1"/>
          <p:nvPr/>
        </p:nvSpPr>
        <p:spPr>
          <a:xfrm>
            <a:off x="17259300" y="9210675"/>
            <a:ext cx="152400" cy="200025"/>
          </a:xfrm>
          <a:prstGeom prst="rect">
            <a:avLst/>
          </a:prstGeom>
        </p:spPr>
        <p:txBody>
          <a:bodyPr wrap="none" lIns="0" tIns="0" rIns="0" bIns="0" rtlCol="0" anchor="t">
            <a:spAutoFit/>
          </a:bodyPr>
          <a:lstStyle/>
          <a:p>
            <a:pPr algn="ctr">
              <a:lnSpc>
                <a:spcPts val="2800"/>
              </a:lnSpc>
              <a:spcBef>
                <a:spcPct val="0"/>
              </a:spcBef>
            </a:pPr>
            <a:r>
              <a:rPr lang="en-US" sz="2000">
                <a:solidFill>
                  <a:srgbClr val="3DDBE1"/>
                </a:solidFill>
                <a:latin typeface="Canva Sans"/>
                <a:ea typeface="Canva Sans"/>
                <a:cs typeface="Canva Sans"/>
                <a:sym typeface="Canva Sans"/>
              </a:rPr>
              <a:t>Page 8</a:t>
            </a:r>
          </a:p>
        </p:txBody>
      </p:sp>
      <p:grpSp>
        <p:nvGrpSpPr>
          <p:cNvPr id="6" name="Group 6"/>
          <p:cNvGrpSpPr/>
          <p:nvPr/>
        </p:nvGrpSpPr>
        <p:grpSpPr>
          <a:xfrm>
            <a:off x="1109663" y="2265566"/>
            <a:ext cx="7492151" cy="6670684"/>
            <a:chOff x="0" y="0"/>
            <a:chExt cx="1973241" cy="1756888"/>
          </a:xfrm>
        </p:grpSpPr>
        <p:sp>
          <p:nvSpPr>
            <p:cNvPr id="7" name="Freeform 7"/>
            <p:cNvSpPr/>
            <p:nvPr/>
          </p:nvSpPr>
          <p:spPr>
            <a:xfrm>
              <a:off x="0" y="0"/>
              <a:ext cx="1973241" cy="1756888"/>
            </a:xfrm>
            <a:custGeom>
              <a:avLst/>
              <a:gdLst/>
              <a:ahLst/>
              <a:cxnLst/>
              <a:rect l="l" t="t" r="r" b="b"/>
              <a:pathLst>
                <a:path w="1973241" h="1756888">
                  <a:moveTo>
                    <a:pt x="52700" y="0"/>
                  </a:moveTo>
                  <a:lnTo>
                    <a:pt x="1920541" y="0"/>
                  </a:lnTo>
                  <a:cubicBezTo>
                    <a:pt x="1949647" y="0"/>
                    <a:pt x="1973241" y="23595"/>
                    <a:pt x="1973241" y="52700"/>
                  </a:cubicBezTo>
                  <a:lnTo>
                    <a:pt x="1973241" y="1704188"/>
                  </a:lnTo>
                  <a:cubicBezTo>
                    <a:pt x="1973241" y="1718165"/>
                    <a:pt x="1967689" y="1731569"/>
                    <a:pt x="1957806" y="1741452"/>
                  </a:cubicBezTo>
                  <a:cubicBezTo>
                    <a:pt x="1947923" y="1751336"/>
                    <a:pt x="1934518" y="1756888"/>
                    <a:pt x="1920541" y="1756888"/>
                  </a:cubicBezTo>
                  <a:lnTo>
                    <a:pt x="52700" y="1756888"/>
                  </a:lnTo>
                  <a:cubicBezTo>
                    <a:pt x="23595" y="1756888"/>
                    <a:pt x="0" y="1733293"/>
                    <a:pt x="0" y="1704188"/>
                  </a:cubicBezTo>
                  <a:lnTo>
                    <a:pt x="0" y="52700"/>
                  </a:lnTo>
                  <a:cubicBezTo>
                    <a:pt x="0" y="23595"/>
                    <a:pt x="23595" y="0"/>
                    <a:pt x="52700" y="0"/>
                  </a:cubicBezTo>
                  <a:close/>
                </a:path>
              </a:pathLst>
            </a:custGeom>
            <a:solidFill>
              <a:srgbClr val="000000">
                <a:alpha val="19608"/>
              </a:srgbClr>
            </a:solidFill>
          </p:spPr>
          <p:txBody>
            <a:bodyPr/>
            <a:lstStyle/>
            <a:p>
              <a:endParaRPr lang="en-US"/>
            </a:p>
          </p:txBody>
        </p:sp>
        <p:sp>
          <p:nvSpPr>
            <p:cNvPr id="8" name="TextBox 8"/>
            <p:cNvSpPr txBox="1"/>
            <p:nvPr/>
          </p:nvSpPr>
          <p:spPr>
            <a:xfrm>
              <a:off x="0" y="-47625"/>
              <a:ext cx="1973241" cy="1804513"/>
            </a:xfrm>
            <a:prstGeom prst="rect">
              <a:avLst/>
            </a:prstGeom>
          </p:spPr>
          <p:txBody>
            <a:bodyPr lIns="50800" tIns="50800" rIns="50800" bIns="50800" rtlCol="0" anchor="ctr"/>
            <a:lstStyle/>
            <a:p>
              <a:pPr algn="ctr">
                <a:lnSpc>
                  <a:spcPts val="2800"/>
                </a:lnSpc>
              </a:pPr>
              <a:endParaRPr/>
            </a:p>
          </p:txBody>
        </p:sp>
      </p:grpSp>
      <p:sp>
        <p:nvSpPr>
          <p:cNvPr id="9" name="TextBox 9"/>
          <p:cNvSpPr txBox="1"/>
          <p:nvPr/>
        </p:nvSpPr>
        <p:spPr>
          <a:xfrm>
            <a:off x="1028700" y="2355566"/>
            <a:ext cx="7810500" cy="6356985"/>
          </a:xfrm>
          <a:prstGeom prst="rect">
            <a:avLst/>
          </a:prstGeom>
        </p:spPr>
        <p:txBody>
          <a:bodyPr wrap="square" lIns="0" tIns="0" rIns="0" bIns="0" rtlCol="0" anchor="t">
            <a:spAutoFit/>
          </a:bodyPr>
          <a:lstStyle/>
          <a:p>
            <a:pPr marL="777238" lvl="1" indent="-388619" algn="l">
              <a:lnSpc>
                <a:spcPts val="5039"/>
              </a:lnSpc>
              <a:buFont typeface="Arial"/>
              <a:buChar char="•"/>
            </a:pPr>
            <a:r>
              <a:rPr lang="en-US" sz="3599" dirty="0" err="1">
                <a:solidFill>
                  <a:srgbClr val="CAF5F7"/>
                </a:solidFill>
                <a:latin typeface="Canva Sans"/>
                <a:ea typeface="Canva Sans"/>
                <a:cs typeface="Canva Sans"/>
                <a:sym typeface="Canva Sans"/>
              </a:rPr>
              <a:t>Healpix</a:t>
            </a:r>
            <a:r>
              <a:rPr lang="en-US" sz="3599" dirty="0">
                <a:solidFill>
                  <a:srgbClr val="CAF5F7"/>
                </a:solidFill>
                <a:latin typeface="Canva Sans"/>
                <a:ea typeface="Canva Sans"/>
                <a:cs typeface="Canva Sans"/>
                <a:sym typeface="Canva Sans"/>
              </a:rPr>
              <a:t> shaded by threshold, above which an optical/IR source is a possible counterpart</a:t>
            </a:r>
          </a:p>
          <a:p>
            <a:pPr marL="1554477" lvl="2" indent="-518159" algn="l">
              <a:lnSpc>
                <a:spcPts val="5039"/>
              </a:lnSpc>
              <a:buFont typeface="Arial"/>
              <a:buChar char="⚬"/>
            </a:pPr>
            <a:r>
              <a:rPr lang="en-US" sz="3599" dirty="0">
                <a:solidFill>
                  <a:srgbClr val="CAF5F7"/>
                </a:solidFill>
                <a:latin typeface="Canva Sans"/>
                <a:ea typeface="Canva Sans"/>
                <a:cs typeface="Canva Sans"/>
                <a:sym typeface="Canva Sans"/>
              </a:rPr>
              <a:t>No gradient</a:t>
            </a:r>
          </a:p>
          <a:p>
            <a:pPr marL="1554477" lvl="2" indent="-518159" algn="l">
              <a:lnSpc>
                <a:spcPts val="5039"/>
              </a:lnSpc>
              <a:buFont typeface="Arial"/>
              <a:buChar char="⚬"/>
            </a:pPr>
            <a:r>
              <a:rPr lang="en-US" sz="3599" dirty="0">
                <a:solidFill>
                  <a:srgbClr val="CAF5F7"/>
                </a:solidFill>
                <a:latin typeface="Canva Sans"/>
                <a:ea typeface="Canva Sans"/>
                <a:cs typeface="Canva Sans"/>
                <a:sym typeface="Canva Sans"/>
              </a:rPr>
              <a:t>No north/south divide</a:t>
            </a:r>
          </a:p>
          <a:p>
            <a:pPr marL="777238" lvl="1" indent="-388619" algn="l">
              <a:lnSpc>
                <a:spcPts val="5039"/>
              </a:lnSpc>
              <a:buFont typeface="Arial"/>
              <a:buChar char="•"/>
            </a:pPr>
            <a:r>
              <a:rPr lang="en-US" sz="3599" dirty="0">
                <a:solidFill>
                  <a:srgbClr val="CAF5F7"/>
                </a:solidFill>
                <a:latin typeface="Canva Sans"/>
                <a:ea typeface="Canva Sans"/>
                <a:cs typeface="Canva Sans"/>
                <a:sym typeface="Canva Sans"/>
              </a:rPr>
              <a:t>Average threshold over all </a:t>
            </a:r>
            <a:r>
              <a:rPr lang="en-US" sz="3599" dirty="0" err="1">
                <a:solidFill>
                  <a:srgbClr val="CAF5F7"/>
                </a:solidFill>
                <a:latin typeface="Canva Sans"/>
                <a:ea typeface="Canva Sans"/>
                <a:cs typeface="Canva Sans"/>
                <a:sym typeface="Canva Sans"/>
              </a:rPr>
              <a:t>healpix</a:t>
            </a:r>
            <a:r>
              <a:rPr lang="en-US" sz="3599" dirty="0">
                <a:solidFill>
                  <a:srgbClr val="CAF5F7"/>
                </a:solidFill>
                <a:latin typeface="Canva Sans"/>
                <a:ea typeface="Canva Sans"/>
                <a:cs typeface="Canva Sans"/>
                <a:sym typeface="Canva Sans"/>
              </a:rPr>
              <a:t> areas</a:t>
            </a:r>
          </a:p>
          <a:p>
            <a:pPr marL="1554477" lvl="2" indent="-518159" algn="l">
              <a:lnSpc>
                <a:spcPts val="5039"/>
              </a:lnSpc>
              <a:buFont typeface="Arial"/>
              <a:buChar char="⚬"/>
            </a:pPr>
            <a:r>
              <a:rPr lang="en-US" sz="3599" dirty="0">
                <a:solidFill>
                  <a:srgbClr val="CAF5F7"/>
                </a:solidFill>
                <a:latin typeface="Canva Sans"/>
                <a:ea typeface="Canva Sans"/>
                <a:cs typeface="Canva Sans"/>
                <a:sym typeface="Canva Sans"/>
              </a:rPr>
              <a:t>Missing areas</a:t>
            </a:r>
          </a:p>
          <a:p>
            <a:pPr marL="1554477" lvl="2" indent="-518159" algn="l">
              <a:lnSpc>
                <a:spcPts val="5039"/>
              </a:lnSpc>
              <a:buFont typeface="Arial"/>
              <a:buChar char="⚬"/>
            </a:pPr>
            <a:r>
              <a:rPr lang="en-US" sz="3599" dirty="0">
                <a:solidFill>
                  <a:srgbClr val="CAF5F7"/>
                </a:solidFill>
                <a:latin typeface="Canva Sans"/>
                <a:ea typeface="Canva Sans"/>
                <a:cs typeface="Canva Sans"/>
                <a:sym typeface="Canva Sans"/>
              </a:rPr>
              <a:t>RA = 0</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0" y="0"/>
            <a:ext cx="18288000" cy="10287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blipFill>
            <a:blip r:embed="rId3"/>
            <a:stretch>
              <a:fillRect/>
            </a:stretch>
          </a:blipFill>
        </p:spPr>
        <p:txBody>
          <a:bodyPr/>
          <a:lstStyle/>
          <a:p>
            <a:endParaRPr lang="en-US"/>
          </a:p>
        </p:txBody>
      </p:sp>
      <p:sp>
        <p:nvSpPr>
          <p:cNvPr id="3" name="TextBox 3"/>
          <p:cNvSpPr txBox="1"/>
          <p:nvPr/>
        </p:nvSpPr>
        <p:spPr>
          <a:xfrm>
            <a:off x="1028700" y="261415"/>
            <a:ext cx="16002882" cy="1566544"/>
          </a:xfrm>
          <a:prstGeom prst="rect">
            <a:avLst/>
          </a:prstGeom>
        </p:spPr>
        <p:txBody>
          <a:bodyPr wrap="square" lIns="0" tIns="0" rIns="0" bIns="0" rtlCol="0" anchor="t">
            <a:spAutoFit/>
          </a:bodyPr>
          <a:lstStyle/>
          <a:p>
            <a:pPr algn="l">
              <a:lnSpc>
                <a:spcPts val="12880"/>
              </a:lnSpc>
            </a:pPr>
            <a:r>
              <a:rPr lang="en-US" sz="9200" b="1" dirty="0">
                <a:solidFill>
                  <a:srgbClr val="9EFF1F"/>
                </a:solidFill>
                <a:latin typeface="Canva Sans Bold"/>
                <a:ea typeface="Canva Sans Bold"/>
                <a:cs typeface="Canva Sans Bold"/>
                <a:sym typeface="Canva Sans Bold"/>
              </a:rPr>
              <a:t>Gradient boosting classifier</a:t>
            </a:r>
          </a:p>
        </p:txBody>
      </p:sp>
      <p:grpSp>
        <p:nvGrpSpPr>
          <p:cNvPr id="4" name="Group 4"/>
          <p:cNvGrpSpPr>
            <a:grpSpLocks noChangeAspect="1"/>
          </p:cNvGrpSpPr>
          <p:nvPr/>
        </p:nvGrpSpPr>
        <p:grpSpPr>
          <a:xfrm>
            <a:off x="1028700" y="5496557"/>
            <a:ext cx="3537707" cy="3537707"/>
            <a:chOff x="0" y="0"/>
            <a:chExt cx="14840029" cy="14840029"/>
          </a:xfrm>
        </p:grpSpPr>
        <p:sp>
          <p:nvSpPr>
            <p:cNvPr id="5" name="Freeform 5"/>
            <p:cNvSpPr/>
            <p:nvPr/>
          </p:nvSpPr>
          <p:spPr>
            <a:xfrm>
              <a:off x="-366471" y="-11891"/>
              <a:ext cx="15572971" cy="14863810"/>
            </a:xfrm>
            <a:custGeom>
              <a:avLst/>
              <a:gdLst/>
              <a:ahLst/>
              <a:cxnLst/>
              <a:rect l="l" t="t" r="r" b="b"/>
              <a:pathLst>
                <a:path w="15572971" h="14863810">
                  <a:moveTo>
                    <a:pt x="7786486" y="11891"/>
                  </a:moveTo>
                  <a:cubicBezTo>
                    <a:pt x="5127664" y="0"/>
                    <a:pt x="2665709" y="1411641"/>
                    <a:pt x="1332855" y="3712286"/>
                  </a:cubicBezTo>
                  <a:cubicBezTo>
                    <a:pt x="0" y="6012931"/>
                    <a:pt x="0" y="8850880"/>
                    <a:pt x="1332855" y="11151525"/>
                  </a:cubicBezTo>
                  <a:cubicBezTo>
                    <a:pt x="2665709" y="13452170"/>
                    <a:pt x="5127664" y="14863811"/>
                    <a:pt x="7786486" y="14851920"/>
                  </a:cubicBezTo>
                  <a:cubicBezTo>
                    <a:pt x="10445306" y="14863811"/>
                    <a:pt x="12907262" y="13452170"/>
                    <a:pt x="14240117" y="11151525"/>
                  </a:cubicBezTo>
                  <a:cubicBezTo>
                    <a:pt x="15572971" y="8850880"/>
                    <a:pt x="15572971" y="6012931"/>
                    <a:pt x="14240117" y="3712286"/>
                  </a:cubicBezTo>
                  <a:cubicBezTo>
                    <a:pt x="12907262" y="1411641"/>
                    <a:pt x="10445306" y="0"/>
                    <a:pt x="7786486" y="11891"/>
                  </a:cubicBezTo>
                  <a:close/>
                </a:path>
              </a:pathLst>
            </a:custGeom>
            <a:solidFill>
              <a:srgbClr val="769EBE"/>
            </a:solidFill>
          </p:spPr>
          <p:txBody>
            <a:bodyPr/>
            <a:lstStyle/>
            <a:p>
              <a:endParaRPr lang="en-US"/>
            </a:p>
          </p:txBody>
        </p:sp>
        <p:sp>
          <p:nvSpPr>
            <p:cNvPr id="6" name="Freeform 6"/>
            <p:cNvSpPr/>
            <p:nvPr/>
          </p:nvSpPr>
          <p:spPr>
            <a:xfrm>
              <a:off x="-156193" y="188812"/>
              <a:ext cx="15152415" cy="14462405"/>
            </a:xfrm>
            <a:custGeom>
              <a:avLst/>
              <a:gdLst/>
              <a:ahLst/>
              <a:cxnLst/>
              <a:rect l="l" t="t" r="r" b="b"/>
              <a:pathLst>
                <a:path w="15152415" h="14462405">
                  <a:moveTo>
                    <a:pt x="7576208" y="11570"/>
                  </a:moveTo>
                  <a:cubicBezTo>
                    <a:pt x="4989189" y="0"/>
                    <a:pt x="2593721" y="1373519"/>
                    <a:pt x="1296860" y="3612034"/>
                  </a:cubicBezTo>
                  <a:cubicBezTo>
                    <a:pt x="0" y="5850548"/>
                    <a:pt x="0" y="8611857"/>
                    <a:pt x="1296860" y="10850372"/>
                  </a:cubicBezTo>
                  <a:cubicBezTo>
                    <a:pt x="2593721" y="13088886"/>
                    <a:pt x="4989189" y="14462405"/>
                    <a:pt x="7576208" y="14450835"/>
                  </a:cubicBezTo>
                  <a:cubicBezTo>
                    <a:pt x="10163226" y="14462405"/>
                    <a:pt x="12558694" y="13088886"/>
                    <a:pt x="13855555" y="10850372"/>
                  </a:cubicBezTo>
                  <a:cubicBezTo>
                    <a:pt x="15152416" y="8611857"/>
                    <a:pt x="15152416" y="5850548"/>
                    <a:pt x="13855555" y="3612034"/>
                  </a:cubicBezTo>
                  <a:cubicBezTo>
                    <a:pt x="12558694" y="1373519"/>
                    <a:pt x="10163226" y="0"/>
                    <a:pt x="7576208" y="11570"/>
                  </a:cubicBezTo>
                  <a:close/>
                </a:path>
              </a:pathLst>
            </a:custGeom>
            <a:solidFill>
              <a:srgbClr val="3A5677"/>
            </a:solidFill>
          </p:spPr>
          <p:txBody>
            <a:bodyPr/>
            <a:lstStyle/>
            <a:p>
              <a:endParaRPr lang="en-US"/>
            </a:p>
          </p:txBody>
        </p:sp>
        <p:sp>
          <p:nvSpPr>
            <p:cNvPr id="7" name="Freeform 7"/>
            <p:cNvSpPr/>
            <p:nvPr/>
          </p:nvSpPr>
          <p:spPr>
            <a:xfrm>
              <a:off x="223301" y="551024"/>
              <a:ext cx="14393427" cy="13737979"/>
            </a:xfrm>
            <a:custGeom>
              <a:avLst/>
              <a:gdLst/>
              <a:ahLst/>
              <a:cxnLst/>
              <a:rect l="l" t="t" r="r" b="b"/>
              <a:pathLst>
                <a:path w="14393427" h="13737979">
                  <a:moveTo>
                    <a:pt x="7196714" y="10990"/>
                  </a:moveTo>
                  <a:cubicBezTo>
                    <a:pt x="4739280" y="0"/>
                    <a:pt x="2463801" y="1304719"/>
                    <a:pt x="1231900" y="3431106"/>
                  </a:cubicBezTo>
                  <a:cubicBezTo>
                    <a:pt x="0" y="5557493"/>
                    <a:pt x="0" y="8180487"/>
                    <a:pt x="1231900" y="10306874"/>
                  </a:cubicBezTo>
                  <a:cubicBezTo>
                    <a:pt x="2463801" y="12433261"/>
                    <a:pt x="4739280" y="13737980"/>
                    <a:pt x="7196714" y="13726990"/>
                  </a:cubicBezTo>
                  <a:cubicBezTo>
                    <a:pt x="9654147" y="13737980"/>
                    <a:pt x="11929626" y="12433261"/>
                    <a:pt x="13161527" y="10306874"/>
                  </a:cubicBezTo>
                  <a:cubicBezTo>
                    <a:pt x="14393427" y="8180487"/>
                    <a:pt x="14393427" y="5557493"/>
                    <a:pt x="13161527" y="3431106"/>
                  </a:cubicBezTo>
                  <a:cubicBezTo>
                    <a:pt x="11929626" y="1304719"/>
                    <a:pt x="9654147" y="0"/>
                    <a:pt x="7196714" y="10990"/>
                  </a:cubicBezTo>
                  <a:close/>
                </a:path>
              </a:pathLst>
            </a:custGeom>
            <a:blipFill>
              <a:blip r:embed="rId4"/>
              <a:stretch>
                <a:fillRect l="223" r="223"/>
              </a:stretch>
            </a:blipFill>
          </p:spPr>
          <p:txBody>
            <a:bodyPr/>
            <a:lstStyle/>
            <a:p>
              <a:endParaRPr lang="en-US"/>
            </a:p>
          </p:txBody>
        </p:sp>
      </p:grpSp>
      <p:grpSp>
        <p:nvGrpSpPr>
          <p:cNvPr id="8" name="Group 8"/>
          <p:cNvGrpSpPr>
            <a:grpSpLocks noChangeAspect="1"/>
          </p:cNvGrpSpPr>
          <p:nvPr/>
        </p:nvGrpSpPr>
        <p:grpSpPr>
          <a:xfrm>
            <a:off x="13406512" y="1766153"/>
            <a:ext cx="3537707" cy="3537707"/>
            <a:chOff x="0" y="0"/>
            <a:chExt cx="14840029" cy="14840029"/>
          </a:xfrm>
        </p:grpSpPr>
        <p:sp>
          <p:nvSpPr>
            <p:cNvPr id="9" name="Freeform 9"/>
            <p:cNvSpPr/>
            <p:nvPr/>
          </p:nvSpPr>
          <p:spPr>
            <a:xfrm>
              <a:off x="-366471" y="-11891"/>
              <a:ext cx="15572971" cy="14863810"/>
            </a:xfrm>
            <a:custGeom>
              <a:avLst/>
              <a:gdLst/>
              <a:ahLst/>
              <a:cxnLst/>
              <a:rect l="l" t="t" r="r" b="b"/>
              <a:pathLst>
                <a:path w="15572971" h="14863810">
                  <a:moveTo>
                    <a:pt x="7786486" y="11891"/>
                  </a:moveTo>
                  <a:cubicBezTo>
                    <a:pt x="5127664" y="0"/>
                    <a:pt x="2665709" y="1411641"/>
                    <a:pt x="1332855" y="3712286"/>
                  </a:cubicBezTo>
                  <a:cubicBezTo>
                    <a:pt x="0" y="6012931"/>
                    <a:pt x="0" y="8850880"/>
                    <a:pt x="1332855" y="11151525"/>
                  </a:cubicBezTo>
                  <a:cubicBezTo>
                    <a:pt x="2665709" y="13452170"/>
                    <a:pt x="5127664" y="14863811"/>
                    <a:pt x="7786486" y="14851920"/>
                  </a:cubicBezTo>
                  <a:cubicBezTo>
                    <a:pt x="10445306" y="14863811"/>
                    <a:pt x="12907262" y="13452170"/>
                    <a:pt x="14240117" y="11151525"/>
                  </a:cubicBezTo>
                  <a:cubicBezTo>
                    <a:pt x="15572971" y="8850880"/>
                    <a:pt x="15572971" y="6012931"/>
                    <a:pt x="14240117" y="3712286"/>
                  </a:cubicBezTo>
                  <a:cubicBezTo>
                    <a:pt x="12907262" y="1411641"/>
                    <a:pt x="10445306" y="0"/>
                    <a:pt x="7786486" y="11891"/>
                  </a:cubicBezTo>
                  <a:close/>
                </a:path>
              </a:pathLst>
            </a:custGeom>
            <a:solidFill>
              <a:srgbClr val="769EBE"/>
            </a:solidFill>
          </p:spPr>
          <p:txBody>
            <a:bodyPr/>
            <a:lstStyle/>
            <a:p>
              <a:endParaRPr lang="en-US"/>
            </a:p>
          </p:txBody>
        </p:sp>
        <p:sp>
          <p:nvSpPr>
            <p:cNvPr id="10" name="Freeform 10"/>
            <p:cNvSpPr/>
            <p:nvPr/>
          </p:nvSpPr>
          <p:spPr>
            <a:xfrm>
              <a:off x="-156193" y="188812"/>
              <a:ext cx="15152415" cy="14462405"/>
            </a:xfrm>
            <a:custGeom>
              <a:avLst/>
              <a:gdLst/>
              <a:ahLst/>
              <a:cxnLst/>
              <a:rect l="l" t="t" r="r" b="b"/>
              <a:pathLst>
                <a:path w="15152415" h="14462405">
                  <a:moveTo>
                    <a:pt x="7576208" y="11570"/>
                  </a:moveTo>
                  <a:cubicBezTo>
                    <a:pt x="4989189" y="0"/>
                    <a:pt x="2593721" y="1373519"/>
                    <a:pt x="1296860" y="3612034"/>
                  </a:cubicBezTo>
                  <a:cubicBezTo>
                    <a:pt x="0" y="5850548"/>
                    <a:pt x="0" y="8611857"/>
                    <a:pt x="1296860" y="10850372"/>
                  </a:cubicBezTo>
                  <a:cubicBezTo>
                    <a:pt x="2593721" y="13088886"/>
                    <a:pt x="4989189" y="14462405"/>
                    <a:pt x="7576208" y="14450835"/>
                  </a:cubicBezTo>
                  <a:cubicBezTo>
                    <a:pt x="10163226" y="14462405"/>
                    <a:pt x="12558694" y="13088886"/>
                    <a:pt x="13855555" y="10850372"/>
                  </a:cubicBezTo>
                  <a:cubicBezTo>
                    <a:pt x="15152416" y="8611857"/>
                    <a:pt x="15152416" y="5850548"/>
                    <a:pt x="13855555" y="3612034"/>
                  </a:cubicBezTo>
                  <a:cubicBezTo>
                    <a:pt x="12558694" y="1373519"/>
                    <a:pt x="10163226" y="0"/>
                    <a:pt x="7576208" y="11570"/>
                  </a:cubicBezTo>
                  <a:close/>
                </a:path>
              </a:pathLst>
            </a:custGeom>
            <a:solidFill>
              <a:srgbClr val="3A5677"/>
            </a:solidFill>
          </p:spPr>
          <p:txBody>
            <a:bodyPr/>
            <a:lstStyle/>
            <a:p>
              <a:endParaRPr lang="en-US"/>
            </a:p>
          </p:txBody>
        </p:sp>
        <p:sp>
          <p:nvSpPr>
            <p:cNvPr id="11" name="Freeform 11"/>
            <p:cNvSpPr/>
            <p:nvPr/>
          </p:nvSpPr>
          <p:spPr>
            <a:xfrm>
              <a:off x="223301" y="551024"/>
              <a:ext cx="14393427" cy="13737979"/>
            </a:xfrm>
            <a:custGeom>
              <a:avLst/>
              <a:gdLst/>
              <a:ahLst/>
              <a:cxnLst/>
              <a:rect l="l" t="t" r="r" b="b"/>
              <a:pathLst>
                <a:path w="14393427" h="13737979">
                  <a:moveTo>
                    <a:pt x="7196714" y="10990"/>
                  </a:moveTo>
                  <a:cubicBezTo>
                    <a:pt x="4739280" y="0"/>
                    <a:pt x="2463801" y="1304719"/>
                    <a:pt x="1231900" y="3431106"/>
                  </a:cubicBezTo>
                  <a:cubicBezTo>
                    <a:pt x="0" y="5557493"/>
                    <a:pt x="0" y="8180487"/>
                    <a:pt x="1231900" y="10306874"/>
                  </a:cubicBezTo>
                  <a:cubicBezTo>
                    <a:pt x="2463801" y="12433261"/>
                    <a:pt x="4739280" y="13737980"/>
                    <a:pt x="7196714" y="13726990"/>
                  </a:cubicBezTo>
                  <a:cubicBezTo>
                    <a:pt x="9654147" y="13737980"/>
                    <a:pt x="11929626" y="12433261"/>
                    <a:pt x="13161527" y="10306874"/>
                  </a:cubicBezTo>
                  <a:cubicBezTo>
                    <a:pt x="14393427" y="8180487"/>
                    <a:pt x="14393427" y="5557493"/>
                    <a:pt x="13161527" y="3431106"/>
                  </a:cubicBezTo>
                  <a:cubicBezTo>
                    <a:pt x="11929626" y="1304719"/>
                    <a:pt x="9654147" y="0"/>
                    <a:pt x="7196714" y="10990"/>
                  </a:cubicBezTo>
                  <a:close/>
                </a:path>
              </a:pathLst>
            </a:custGeom>
            <a:blipFill>
              <a:blip r:embed="rId5"/>
              <a:stretch>
                <a:fillRect l="-4348" r="-4348"/>
              </a:stretch>
            </a:blipFill>
          </p:spPr>
          <p:txBody>
            <a:bodyPr/>
            <a:lstStyle/>
            <a:p>
              <a:endParaRPr lang="en-US"/>
            </a:p>
          </p:txBody>
        </p:sp>
      </p:grpSp>
      <p:grpSp>
        <p:nvGrpSpPr>
          <p:cNvPr id="12" name="Group 12"/>
          <p:cNvGrpSpPr/>
          <p:nvPr/>
        </p:nvGrpSpPr>
        <p:grpSpPr>
          <a:xfrm>
            <a:off x="961400" y="1991957"/>
            <a:ext cx="11134910" cy="3504600"/>
            <a:chOff x="0" y="0"/>
            <a:chExt cx="2932651" cy="923022"/>
          </a:xfrm>
        </p:grpSpPr>
        <p:sp>
          <p:nvSpPr>
            <p:cNvPr id="13" name="Freeform 13"/>
            <p:cNvSpPr/>
            <p:nvPr/>
          </p:nvSpPr>
          <p:spPr>
            <a:xfrm>
              <a:off x="0" y="0"/>
              <a:ext cx="2932651" cy="923022"/>
            </a:xfrm>
            <a:custGeom>
              <a:avLst/>
              <a:gdLst/>
              <a:ahLst/>
              <a:cxnLst/>
              <a:rect l="l" t="t" r="r" b="b"/>
              <a:pathLst>
                <a:path w="2932651" h="923022">
                  <a:moveTo>
                    <a:pt x="35459" y="0"/>
                  </a:moveTo>
                  <a:lnTo>
                    <a:pt x="2897192" y="0"/>
                  </a:lnTo>
                  <a:cubicBezTo>
                    <a:pt x="2916775" y="0"/>
                    <a:pt x="2932651" y="15876"/>
                    <a:pt x="2932651" y="35459"/>
                  </a:cubicBezTo>
                  <a:lnTo>
                    <a:pt x="2932651" y="887563"/>
                  </a:lnTo>
                  <a:cubicBezTo>
                    <a:pt x="2932651" y="896967"/>
                    <a:pt x="2928915" y="905986"/>
                    <a:pt x="2922265" y="912636"/>
                  </a:cubicBezTo>
                  <a:cubicBezTo>
                    <a:pt x="2915615" y="919286"/>
                    <a:pt x="2906596" y="923022"/>
                    <a:pt x="2897192" y="923022"/>
                  </a:cubicBezTo>
                  <a:lnTo>
                    <a:pt x="35459" y="923022"/>
                  </a:lnTo>
                  <a:cubicBezTo>
                    <a:pt x="26055" y="923022"/>
                    <a:pt x="17036" y="919286"/>
                    <a:pt x="10386" y="912636"/>
                  </a:cubicBezTo>
                  <a:cubicBezTo>
                    <a:pt x="3736" y="905986"/>
                    <a:pt x="0" y="896967"/>
                    <a:pt x="0" y="887563"/>
                  </a:cubicBezTo>
                  <a:lnTo>
                    <a:pt x="0" y="35459"/>
                  </a:lnTo>
                  <a:cubicBezTo>
                    <a:pt x="0" y="26055"/>
                    <a:pt x="3736" y="17036"/>
                    <a:pt x="10386" y="10386"/>
                  </a:cubicBezTo>
                  <a:cubicBezTo>
                    <a:pt x="17036" y="3736"/>
                    <a:pt x="26055" y="0"/>
                    <a:pt x="35459" y="0"/>
                  </a:cubicBezTo>
                  <a:close/>
                </a:path>
              </a:pathLst>
            </a:custGeom>
            <a:solidFill>
              <a:srgbClr val="000000">
                <a:alpha val="19608"/>
              </a:srgbClr>
            </a:solidFill>
          </p:spPr>
          <p:txBody>
            <a:bodyPr/>
            <a:lstStyle/>
            <a:p>
              <a:endParaRPr lang="en-US"/>
            </a:p>
          </p:txBody>
        </p:sp>
        <p:sp>
          <p:nvSpPr>
            <p:cNvPr id="14" name="TextBox 14"/>
            <p:cNvSpPr txBox="1"/>
            <p:nvPr/>
          </p:nvSpPr>
          <p:spPr>
            <a:xfrm>
              <a:off x="0" y="-47625"/>
              <a:ext cx="2932651" cy="970647"/>
            </a:xfrm>
            <a:prstGeom prst="rect">
              <a:avLst/>
            </a:prstGeom>
          </p:spPr>
          <p:txBody>
            <a:bodyPr lIns="50800" tIns="50800" rIns="50800" bIns="50800" rtlCol="0" anchor="ctr"/>
            <a:lstStyle/>
            <a:p>
              <a:pPr algn="ctr">
                <a:lnSpc>
                  <a:spcPts val="2800"/>
                </a:lnSpc>
              </a:pPr>
              <a:endParaRPr/>
            </a:p>
          </p:txBody>
        </p:sp>
      </p:grpSp>
      <p:grpSp>
        <p:nvGrpSpPr>
          <p:cNvPr id="15" name="Group 15"/>
          <p:cNvGrpSpPr/>
          <p:nvPr/>
        </p:nvGrpSpPr>
        <p:grpSpPr>
          <a:xfrm>
            <a:off x="5437053" y="6583023"/>
            <a:ext cx="11315189" cy="3086100"/>
            <a:chOff x="0" y="0"/>
            <a:chExt cx="2980132" cy="812800"/>
          </a:xfrm>
        </p:grpSpPr>
        <p:sp>
          <p:nvSpPr>
            <p:cNvPr id="16" name="Freeform 16"/>
            <p:cNvSpPr/>
            <p:nvPr/>
          </p:nvSpPr>
          <p:spPr>
            <a:xfrm>
              <a:off x="0" y="0"/>
              <a:ext cx="2980132" cy="812800"/>
            </a:xfrm>
            <a:custGeom>
              <a:avLst/>
              <a:gdLst/>
              <a:ahLst/>
              <a:cxnLst/>
              <a:rect l="l" t="t" r="r" b="b"/>
              <a:pathLst>
                <a:path w="2980132" h="812800">
                  <a:moveTo>
                    <a:pt x="34895" y="0"/>
                  </a:moveTo>
                  <a:lnTo>
                    <a:pt x="2945238" y="0"/>
                  </a:lnTo>
                  <a:cubicBezTo>
                    <a:pt x="2964509" y="0"/>
                    <a:pt x="2980132" y="15623"/>
                    <a:pt x="2980132" y="34895"/>
                  </a:cubicBezTo>
                  <a:lnTo>
                    <a:pt x="2980132" y="777905"/>
                  </a:lnTo>
                  <a:cubicBezTo>
                    <a:pt x="2980132" y="797177"/>
                    <a:pt x="2964509" y="812800"/>
                    <a:pt x="2945238" y="812800"/>
                  </a:cubicBezTo>
                  <a:lnTo>
                    <a:pt x="34895" y="812800"/>
                  </a:lnTo>
                  <a:cubicBezTo>
                    <a:pt x="15623" y="812800"/>
                    <a:pt x="0" y="797177"/>
                    <a:pt x="0" y="777905"/>
                  </a:cubicBezTo>
                  <a:lnTo>
                    <a:pt x="0" y="34895"/>
                  </a:lnTo>
                  <a:cubicBezTo>
                    <a:pt x="0" y="15623"/>
                    <a:pt x="15623" y="0"/>
                    <a:pt x="34895" y="0"/>
                  </a:cubicBezTo>
                  <a:close/>
                </a:path>
              </a:pathLst>
            </a:custGeom>
            <a:solidFill>
              <a:srgbClr val="000000">
                <a:alpha val="19608"/>
              </a:srgbClr>
            </a:solidFill>
          </p:spPr>
          <p:txBody>
            <a:bodyPr/>
            <a:lstStyle/>
            <a:p>
              <a:endParaRPr lang="en-US"/>
            </a:p>
          </p:txBody>
        </p:sp>
        <p:sp>
          <p:nvSpPr>
            <p:cNvPr id="17" name="TextBox 17"/>
            <p:cNvSpPr txBox="1"/>
            <p:nvPr/>
          </p:nvSpPr>
          <p:spPr>
            <a:xfrm>
              <a:off x="0" y="-47625"/>
              <a:ext cx="2980132" cy="860425"/>
            </a:xfrm>
            <a:prstGeom prst="rect">
              <a:avLst/>
            </a:prstGeom>
          </p:spPr>
          <p:txBody>
            <a:bodyPr lIns="50800" tIns="50800" rIns="50800" bIns="50800" rtlCol="0" anchor="ctr"/>
            <a:lstStyle/>
            <a:p>
              <a:pPr algn="ctr">
                <a:lnSpc>
                  <a:spcPts val="2800"/>
                </a:lnSpc>
              </a:pPr>
              <a:endParaRPr/>
            </a:p>
          </p:txBody>
        </p:sp>
      </p:grpSp>
      <p:sp>
        <p:nvSpPr>
          <p:cNvPr id="18" name="TextBox 18"/>
          <p:cNvSpPr txBox="1"/>
          <p:nvPr/>
        </p:nvSpPr>
        <p:spPr>
          <a:xfrm>
            <a:off x="17259300" y="9210675"/>
            <a:ext cx="152400" cy="200025"/>
          </a:xfrm>
          <a:prstGeom prst="rect">
            <a:avLst/>
          </a:prstGeom>
        </p:spPr>
        <p:txBody>
          <a:bodyPr wrap="none" lIns="0" tIns="0" rIns="0" bIns="0" rtlCol="0" anchor="t">
            <a:spAutoFit/>
          </a:bodyPr>
          <a:lstStyle/>
          <a:p>
            <a:pPr algn="ctr">
              <a:lnSpc>
                <a:spcPts val="2800"/>
              </a:lnSpc>
              <a:spcBef>
                <a:spcPct val="0"/>
              </a:spcBef>
            </a:pPr>
            <a:r>
              <a:rPr lang="en-US" sz="2000">
                <a:solidFill>
                  <a:srgbClr val="3DDBE1"/>
                </a:solidFill>
                <a:latin typeface="Canva Sans"/>
                <a:ea typeface="Canva Sans"/>
                <a:cs typeface="Canva Sans"/>
                <a:sym typeface="Canva Sans"/>
              </a:rPr>
              <a:t>Page 9</a:t>
            </a:r>
          </a:p>
        </p:txBody>
      </p:sp>
      <p:sp>
        <p:nvSpPr>
          <p:cNvPr id="19" name="TextBox 19"/>
          <p:cNvSpPr txBox="1"/>
          <p:nvPr/>
        </p:nvSpPr>
        <p:spPr>
          <a:xfrm>
            <a:off x="5437053" y="5132410"/>
            <a:ext cx="7952948" cy="1566544"/>
          </a:xfrm>
          <a:prstGeom prst="rect">
            <a:avLst/>
          </a:prstGeom>
        </p:spPr>
        <p:txBody>
          <a:bodyPr wrap="square" lIns="0" tIns="0" rIns="0" bIns="0" rtlCol="0" anchor="t">
            <a:spAutoFit/>
          </a:bodyPr>
          <a:lstStyle/>
          <a:p>
            <a:pPr algn="l">
              <a:lnSpc>
                <a:spcPts val="12880"/>
              </a:lnSpc>
            </a:pPr>
            <a:r>
              <a:rPr lang="en-US" sz="9200" b="1" dirty="0">
                <a:solidFill>
                  <a:srgbClr val="9EFF1F"/>
                </a:solidFill>
                <a:latin typeface="Canva Sans Bold"/>
                <a:ea typeface="Canva Sans Bold"/>
                <a:cs typeface="Canva Sans Bold"/>
                <a:sym typeface="Canva Sans Bold"/>
              </a:rPr>
              <a:t>Decision Tree</a:t>
            </a:r>
          </a:p>
        </p:txBody>
      </p:sp>
      <p:sp>
        <p:nvSpPr>
          <p:cNvPr id="20" name="TextBox 20"/>
          <p:cNvSpPr txBox="1"/>
          <p:nvPr/>
        </p:nvSpPr>
        <p:spPr>
          <a:xfrm>
            <a:off x="15849600" y="5496556"/>
            <a:ext cx="902643" cy="167738"/>
          </a:xfrm>
          <a:prstGeom prst="rect">
            <a:avLst/>
          </a:prstGeom>
        </p:spPr>
        <p:txBody>
          <a:bodyPr wrap="square" lIns="0" tIns="0" rIns="0" bIns="0" rtlCol="0" anchor="t">
            <a:spAutoFit/>
          </a:bodyPr>
          <a:lstStyle/>
          <a:p>
            <a:pPr algn="r">
              <a:lnSpc>
                <a:spcPts val="1399"/>
              </a:lnSpc>
            </a:pPr>
            <a:r>
              <a:rPr lang="en-US" sz="999" dirty="0">
                <a:solidFill>
                  <a:srgbClr val="8C52FF"/>
                </a:solidFill>
                <a:latin typeface="Canva Sans"/>
                <a:ea typeface="Canva Sans"/>
                <a:cs typeface="Canva Sans"/>
                <a:sym typeface="Canva Sans"/>
              </a:rPr>
              <a:t>Alegre+ 2022</a:t>
            </a:r>
          </a:p>
        </p:txBody>
      </p:sp>
      <p:sp>
        <p:nvSpPr>
          <p:cNvPr id="21" name="TextBox 21"/>
          <p:cNvSpPr txBox="1"/>
          <p:nvPr/>
        </p:nvSpPr>
        <p:spPr>
          <a:xfrm>
            <a:off x="1028700" y="2019511"/>
            <a:ext cx="12270833" cy="3166110"/>
          </a:xfrm>
          <a:prstGeom prst="rect">
            <a:avLst/>
          </a:prstGeom>
        </p:spPr>
        <p:txBody>
          <a:bodyPr lIns="0" tIns="0" rIns="0" bIns="0" rtlCol="0" anchor="t">
            <a:spAutoFit/>
          </a:bodyPr>
          <a:lstStyle/>
          <a:p>
            <a:pPr marL="777238" lvl="1" indent="-388619" algn="l">
              <a:lnSpc>
                <a:spcPts val="5039"/>
              </a:lnSpc>
              <a:buFont typeface="Arial"/>
              <a:buChar char="•"/>
            </a:pPr>
            <a:r>
              <a:rPr lang="en-US" sz="3599" dirty="0">
                <a:solidFill>
                  <a:srgbClr val="CAF5F7"/>
                </a:solidFill>
                <a:latin typeface="Canva Sans"/>
                <a:ea typeface="Canva Sans"/>
                <a:cs typeface="Canva Sans"/>
                <a:sym typeface="Canva Sans"/>
              </a:rPr>
              <a:t>Machine learning model (Alegre+ 2022)</a:t>
            </a:r>
          </a:p>
          <a:p>
            <a:pPr marL="1554477" lvl="2" indent="-518159" algn="l">
              <a:lnSpc>
                <a:spcPts val="5039"/>
              </a:lnSpc>
              <a:buFont typeface="Arial"/>
              <a:buChar char="⚬"/>
            </a:pPr>
            <a:r>
              <a:rPr lang="en-US" sz="3599" dirty="0">
                <a:solidFill>
                  <a:srgbClr val="CAF5F7"/>
                </a:solidFill>
                <a:latin typeface="Canva Sans"/>
                <a:ea typeface="Canva Sans"/>
                <a:cs typeface="Canva Sans"/>
                <a:sym typeface="Canva Sans"/>
              </a:rPr>
              <a:t>Features from radio sources and nearby </a:t>
            </a:r>
            <a:r>
              <a:rPr lang="en-US" sz="3599" dirty="0" err="1">
                <a:solidFill>
                  <a:srgbClr val="CAF5F7"/>
                </a:solidFill>
                <a:latin typeface="Canva Sans"/>
                <a:ea typeface="Canva Sans"/>
                <a:cs typeface="Canva Sans"/>
                <a:sym typeface="Canva Sans"/>
              </a:rPr>
              <a:t>neighbours</a:t>
            </a:r>
            <a:endParaRPr lang="en-US" sz="3599" dirty="0">
              <a:solidFill>
                <a:srgbClr val="CAF5F7"/>
              </a:solidFill>
              <a:latin typeface="Canva Sans"/>
              <a:ea typeface="Canva Sans"/>
              <a:cs typeface="Canva Sans"/>
              <a:sym typeface="Canva Sans"/>
            </a:endParaRPr>
          </a:p>
          <a:p>
            <a:pPr marL="2331715" lvl="3" indent="-582929" algn="l">
              <a:lnSpc>
                <a:spcPts val="5039"/>
              </a:lnSpc>
              <a:buFont typeface="Arial"/>
              <a:buChar char="￭"/>
            </a:pPr>
            <a:r>
              <a:rPr lang="en-US" sz="3599" dirty="0">
                <a:solidFill>
                  <a:srgbClr val="CAF5F7"/>
                </a:solidFill>
                <a:latin typeface="Canva Sans"/>
                <a:ea typeface="Canva Sans"/>
                <a:cs typeface="Canva Sans"/>
                <a:sym typeface="Canva Sans"/>
              </a:rPr>
              <a:t>sizes, fluxes, and LR values</a:t>
            </a:r>
          </a:p>
          <a:p>
            <a:pPr marL="777238" lvl="1" indent="-388619" algn="l">
              <a:lnSpc>
                <a:spcPts val="5039"/>
              </a:lnSpc>
              <a:buFont typeface="Arial"/>
              <a:buChar char="•"/>
            </a:pPr>
            <a:r>
              <a:rPr lang="en-US" sz="3599" dirty="0">
                <a:solidFill>
                  <a:srgbClr val="CAF5F7"/>
                </a:solidFill>
                <a:latin typeface="Canva Sans"/>
                <a:ea typeface="Canva Sans"/>
                <a:cs typeface="Canva Sans"/>
                <a:sym typeface="Canva Sans"/>
              </a:rPr>
              <a:t>Probability automatically cross-matched </a:t>
            </a:r>
          </a:p>
        </p:txBody>
      </p:sp>
      <p:sp>
        <p:nvSpPr>
          <p:cNvPr id="22" name="TextBox 22"/>
          <p:cNvSpPr txBox="1"/>
          <p:nvPr/>
        </p:nvSpPr>
        <p:spPr>
          <a:xfrm>
            <a:off x="5437053" y="6746580"/>
            <a:ext cx="11315189" cy="2527935"/>
          </a:xfrm>
          <a:prstGeom prst="rect">
            <a:avLst/>
          </a:prstGeom>
        </p:spPr>
        <p:txBody>
          <a:bodyPr lIns="0" tIns="0" rIns="0" bIns="0" rtlCol="0" anchor="t">
            <a:spAutoFit/>
          </a:bodyPr>
          <a:lstStyle/>
          <a:p>
            <a:pPr marL="777238" lvl="1" indent="-388619" algn="l">
              <a:lnSpc>
                <a:spcPts val="5039"/>
              </a:lnSpc>
              <a:buFont typeface="Arial"/>
              <a:buChar char="•"/>
            </a:pPr>
            <a:r>
              <a:rPr lang="en-US" sz="3599">
                <a:solidFill>
                  <a:srgbClr val="CAF5F7"/>
                </a:solidFill>
                <a:latin typeface="Canva Sans"/>
                <a:ea typeface="Canva Sans"/>
                <a:cs typeface="Canva Sans"/>
                <a:sym typeface="Canva Sans"/>
              </a:rPr>
              <a:t>Flags sources for host identification or further investigation</a:t>
            </a:r>
          </a:p>
          <a:p>
            <a:pPr marL="1554477" lvl="2" indent="-518159" algn="l">
              <a:lnSpc>
                <a:spcPts val="5039"/>
              </a:lnSpc>
              <a:buFont typeface="Arial"/>
              <a:buChar char="⚬"/>
            </a:pPr>
            <a:r>
              <a:rPr lang="en-US" sz="3599">
                <a:solidFill>
                  <a:srgbClr val="CAF5F7"/>
                </a:solidFill>
                <a:latin typeface="Canva Sans"/>
                <a:ea typeface="Canva Sans"/>
                <a:cs typeface="Canva Sans"/>
                <a:sym typeface="Canva Sans"/>
              </a:rPr>
              <a:t>complex, blends, artefact</a:t>
            </a:r>
          </a:p>
          <a:p>
            <a:pPr marL="777238" lvl="1" indent="-388619" algn="l">
              <a:lnSpc>
                <a:spcPts val="5039"/>
              </a:lnSpc>
              <a:buFont typeface="Arial"/>
              <a:buChar char="•"/>
            </a:pPr>
            <a:r>
              <a:rPr lang="en-US" sz="3599">
                <a:solidFill>
                  <a:srgbClr val="CAF5F7"/>
                </a:solidFill>
                <a:latin typeface="Canva Sans"/>
                <a:ea typeface="Canva Sans"/>
                <a:cs typeface="Canva Sans"/>
                <a:sym typeface="Canva Sans"/>
              </a:rPr>
              <a:t>Initial catalogue of simple sources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1499</TotalTime>
  <Words>2396</Words>
  <Application>Microsoft Macintosh PowerPoint</Application>
  <PresentationFormat>Custom</PresentationFormat>
  <Paragraphs>245</Paragraphs>
  <Slides>15</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Shadows Into Light Two</vt:lpstr>
      <vt:lpstr>Calibri</vt:lpstr>
      <vt:lpstr>Cooper BT Heavy</vt:lpstr>
      <vt:lpstr>Cooper BT Light</vt:lpstr>
      <vt:lpstr>ST Bubblegum</vt:lpstr>
      <vt:lpstr>Canva Sans</vt:lpstr>
      <vt:lpstr>Arial</vt:lpstr>
      <vt:lpstr>Canva Sans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LFM 2025 Presentation option 1</dc:title>
  <cp:lastModifiedBy>Bonny Barkus</cp:lastModifiedBy>
  <cp:revision>2</cp:revision>
  <dcterms:created xsi:type="dcterms:W3CDTF">2006-08-16T00:00:00Z</dcterms:created>
  <dcterms:modified xsi:type="dcterms:W3CDTF">2025-09-23T10:36:51Z</dcterms:modified>
  <dc:identifier>DAGyHfoNP1s</dc:identifier>
</cp:coreProperties>
</file>