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  <p:sldMasterId id="2147483784" r:id="rId2"/>
    <p:sldMasterId id="2147483832" r:id="rId3"/>
    <p:sldMasterId id="2147483844" r:id="rId4"/>
    <p:sldMasterId id="2147483868" r:id="rId5"/>
    <p:sldMasterId id="2147483880" r:id="rId6"/>
    <p:sldMasterId id="2147483892" r:id="rId7"/>
    <p:sldMasterId id="2147483904" r:id="rId8"/>
    <p:sldMasterId id="2147483928" r:id="rId9"/>
    <p:sldMasterId id="2147483940" r:id="rId10"/>
  </p:sldMasterIdLst>
  <p:notesMasterIdLst>
    <p:notesMasterId r:id="rId48"/>
  </p:notesMasterIdLst>
  <p:sldIdLst>
    <p:sldId id="256" r:id="rId11"/>
    <p:sldId id="422" r:id="rId12"/>
    <p:sldId id="396" r:id="rId13"/>
    <p:sldId id="418" r:id="rId14"/>
    <p:sldId id="398" r:id="rId15"/>
    <p:sldId id="399" r:id="rId16"/>
    <p:sldId id="400" r:id="rId17"/>
    <p:sldId id="404" r:id="rId18"/>
    <p:sldId id="421" r:id="rId19"/>
    <p:sldId id="405" r:id="rId20"/>
    <p:sldId id="406" r:id="rId21"/>
    <p:sldId id="415" r:id="rId22"/>
    <p:sldId id="407" r:id="rId23"/>
    <p:sldId id="401" r:id="rId24"/>
    <p:sldId id="402" r:id="rId25"/>
    <p:sldId id="403" r:id="rId26"/>
    <p:sldId id="408" r:id="rId27"/>
    <p:sldId id="417" r:id="rId28"/>
    <p:sldId id="382" r:id="rId29"/>
    <p:sldId id="410" r:id="rId30"/>
    <p:sldId id="383" r:id="rId31"/>
    <p:sldId id="395" r:id="rId32"/>
    <p:sldId id="411" r:id="rId33"/>
    <p:sldId id="387" r:id="rId34"/>
    <p:sldId id="412" r:id="rId35"/>
    <p:sldId id="413" r:id="rId36"/>
    <p:sldId id="414" r:id="rId37"/>
    <p:sldId id="419" r:id="rId38"/>
    <p:sldId id="423" r:id="rId39"/>
    <p:sldId id="257" r:id="rId40"/>
    <p:sldId id="258" r:id="rId41"/>
    <p:sldId id="259" r:id="rId42"/>
    <p:sldId id="260" r:id="rId43"/>
    <p:sldId id="262" r:id="rId44"/>
    <p:sldId id="342" r:id="rId45"/>
    <p:sldId id="367" r:id="rId46"/>
    <p:sldId id="261" r:id="rId47"/>
  </p:sldIdLst>
  <p:sldSz cx="9144000" cy="6858000" type="screen4x3"/>
  <p:notesSz cx="6858000" cy="9144000"/>
  <p:defaultTextStyle>
    <a:defPPr>
      <a:defRPr lang="ru-RU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C472131-8D69-401B-BF5A-CC84A015D642}">
          <p14:sldIdLst>
            <p14:sldId id="256"/>
            <p14:sldId id="422"/>
            <p14:sldId id="396"/>
            <p14:sldId id="418"/>
            <p14:sldId id="398"/>
            <p14:sldId id="399"/>
            <p14:sldId id="400"/>
            <p14:sldId id="404"/>
            <p14:sldId id="421"/>
            <p14:sldId id="405"/>
            <p14:sldId id="406"/>
            <p14:sldId id="415"/>
            <p14:sldId id="407"/>
            <p14:sldId id="401"/>
            <p14:sldId id="402"/>
            <p14:sldId id="403"/>
            <p14:sldId id="408"/>
            <p14:sldId id="417"/>
            <p14:sldId id="382"/>
            <p14:sldId id="410"/>
            <p14:sldId id="383"/>
            <p14:sldId id="395"/>
            <p14:sldId id="411"/>
            <p14:sldId id="387"/>
            <p14:sldId id="412"/>
            <p14:sldId id="413"/>
            <p14:sldId id="414"/>
            <p14:sldId id="419"/>
            <p14:sldId id="423"/>
            <p14:sldId id="257"/>
            <p14:sldId id="258"/>
            <p14:sldId id="259"/>
            <p14:sldId id="260"/>
            <p14:sldId id="262"/>
            <p14:sldId id="342"/>
            <p14:sldId id="367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94660"/>
  </p:normalViewPr>
  <p:slideViewPr>
    <p:cSldViewPr>
      <p:cViewPr varScale="1">
        <p:scale>
          <a:sx n="81" d="100"/>
          <a:sy n="81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BA8EB-100C-4E4E-90CE-1ED235E76D02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5E184-2B4B-4BB3-B589-3198C29C3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02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7175" y="-11796713"/>
            <a:ext cx="16643350" cy="12482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640" y="4344135"/>
            <a:ext cx="5477109" cy="41030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B29A3B-AD72-439D-A1EA-94A2C7EEAEB1}" type="slidenum">
              <a:rPr lang="ru-RU" altLang="ru-RU">
                <a:solidFill>
                  <a:prstClr val="black"/>
                </a:solidFill>
              </a:rPr>
              <a:pPr/>
              <a:t>8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3884088" y="8685103"/>
            <a:ext cx="2955190" cy="44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8903" tIns="41030" rIns="78903" bIns="4103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r" defTabSz="393828" fontAlgn="base">
              <a:spcBef>
                <a:spcPct val="0"/>
              </a:spcBef>
              <a:spcAft>
                <a:spcPct val="0"/>
              </a:spcAft>
              <a:buSzPct val="100000"/>
            </a:pPr>
            <a:fld id="{E035F0A9-2AFA-4EFC-86BF-072FB92217AE}" type="slidenum">
              <a:rPr lang="ru-RU" altLang="ru-RU" sz="1100" b="1" i="1">
                <a:solidFill>
                  <a:srgbClr val="FFFFFF"/>
                </a:solidFill>
              </a:rPr>
              <a:pPr algn="r" defTabSz="393828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8</a:t>
            </a:fld>
            <a:endParaRPr lang="ru-RU" altLang="ru-RU" sz="1100" b="1" i="1">
              <a:solidFill>
                <a:srgbClr val="FFFFFF"/>
              </a:solidFill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142040" y="685631"/>
            <a:ext cx="4572480" cy="342950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defTabSz="39382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>
              <a:solidFill>
                <a:prstClr val="black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229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2" y="4343230"/>
            <a:ext cx="5471135" cy="409884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3" indent="0" algn="ctr">
              <a:buNone/>
              <a:defRPr sz="2000"/>
            </a:lvl2pPr>
            <a:lvl3pPr marL="914305" indent="0" algn="ctr">
              <a:buNone/>
              <a:defRPr sz="1800"/>
            </a:lvl3pPr>
            <a:lvl4pPr marL="1371458" indent="0" algn="ctr">
              <a:buNone/>
              <a:defRPr sz="1600"/>
            </a:lvl4pPr>
            <a:lvl5pPr marL="1828610" indent="0" algn="ctr">
              <a:buNone/>
              <a:defRPr sz="1600"/>
            </a:lvl5pPr>
            <a:lvl6pPr marL="2285763" indent="0" algn="ctr">
              <a:buNone/>
              <a:defRPr sz="1600"/>
            </a:lvl6pPr>
            <a:lvl7pPr marL="2742915" indent="0" algn="ctr">
              <a:buNone/>
              <a:defRPr sz="1600"/>
            </a:lvl7pPr>
            <a:lvl8pPr marL="3200068" indent="0" algn="ctr">
              <a:buNone/>
              <a:defRPr sz="1600"/>
            </a:lvl8pPr>
            <a:lvl9pPr marL="365722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2ABB-A660-418E-ACDC-DB661512590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852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B677-70A1-46AA-A3D2-D9B3F5377EB7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89855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3" indent="0" algn="ctr">
              <a:buNone/>
              <a:defRPr sz="2000"/>
            </a:lvl2pPr>
            <a:lvl3pPr marL="914305" indent="0" algn="ctr">
              <a:buNone/>
              <a:defRPr sz="1800"/>
            </a:lvl3pPr>
            <a:lvl4pPr marL="1371458" indent="0" algn="ctr">
              <a:buNone/>
              <a:defRPr sz="1600"/>
            </a:lvl4pPr>
            <a:lvl5pPr marL="1828610" indent="0" algn="ctr">
              <a:buNone/>
              <a:defRPr sz="1600"/>
            </a:lvl5pPr>
            <a:lvl6pPr marL="2285763" indent="0" algn="ctr">
              <a:buNone/>
              <a:defRPr sz="1600"/>
            </a:lvl6pPr>
            <a:lvl7pPr marL="2742915" indent="0" algn="ctr">
              <a:buNone/>
              <a:defRPr sz="1600"/>
            </a:lvl7pPr>
            <a:lvl8pPr marL="3200068" indent="0" algn="ctr">
              <a:buNone/>
              <a:defRPr sz="1600"/>
            </a:lvl8pPr>
            <a:lvl9pPr marL="365722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2ABB-A660-418E-ACDC-DB661512590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095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45A7-07C6-4789-8080-746DC1F1F95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0328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D08B-3E34-4AFE-9DB3-2CF4411E5691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0264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38BF-97CF-4920-99A4-7F5289B4BA4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417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4FEF-EFF6-46BB-8C69-649BFBCF6AB1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93381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20DE-4104-4468-B1A1-78A01E4BDF34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2729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6668-5113-4CA0-BBBC-ADD1A1514697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0040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3" indent="0">
              <a:buNone/>
              <a:defRPr sz="1400"/>
            </a:lvl2pPr>
            <a:lvl3pPr marL="914305" indent="0">
              <a:buNone/>
              <a:defRPr sz="1200"/>
            </a:lvl3pPr>
            <a:lvl4pPr marL="1371458" indent="0">
              <a:buNone/>
              <a:defRPr sz="1000"/>
            </a:lvl4pPr>
            <a:lvl5pPr marL="1828610" indent="0">
              <a:buNone/>
              <a:defRPr sz="1000"/>
            </a:lvl5pPr>
            <a:lvl6pPr marL="2285763" indent="0">
              <a:buNone/>
              <a:defRPr sz="1000"/>
            </a:lvl6pPr>
            <a:lvl7pPr marL="2742915" indent="0">
              <a:buNone/>
              <a:defRPr sz="1000"/>
            </a:lvl7pPr>
            <a:lvl8pPr marL="3200068" indent="0">
              <a:buNone/>
              <a:defRPr sz="1000"/>
            </a:lvl8pPr>
            <a:lvl9pPr marL="365722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5EF4-3565-414A-B7D8-73F344F62E0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956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3" indent="0">
              <a:buNone/>
              <a:defRPr sz="1400"/>
            </a:lvl2pPr>
            <a:lvl3pPr marL="914305" indent="0">
              <a:buNone/>
              <a:defRPr sz="1200"/>
            </a:lvl3pPr>
            <a:lvl4pPr marL="1371458" indent="0">
              <a:buNone/>
              <a:defRPr sz="1000"/>
            </a:lvl4pPr>
            <a:lvl5pPr marL="1828610" indent="0">
              <a:buNone/>
              <a:defRPr sz="1000"/>
            </a:lvl5pPr>
            <a:lvl6pPr marL="2285763" indent="0">
              <a:buNone/>
              <a:defRPr sz="1000"/>
            </a:lvl6pPr>
            <a:lvl7pPr marL="2742915" indent="0">
              <a:buNone/>
              <a:defRPr sz="1000"/>
            </a:lvl7pPr>
            <a:lvl8pPr marL="3200068" indent="0">
              <a:buNone/>
              <a:defRPr sz="1000"/>
            </a:lvl8pPr>
            <a:lvl9pPr marL="365722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246F-1D17-4608-8D68-D09D8364F1D9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3584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B677-70A1-46AA-A3D2-D9B3F5377EB7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1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8578-ECDC-4DBB-9906-C95FD28EA21A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66897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8578-ECDC-4DBB-9906-C95FD28EA21A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958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5103-1293-44CE-B607-5C94DBF034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513F-D946-43D4-A45F-F64754E6B6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091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5103-1293-44CE-B607-5C94DBF034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513F-D946-43D4-A45F-F64754E6B6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42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5103-1293-44CE-B607-5C94DBF034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513F-D946-43D4-A45F-F64754E6B6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137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5103-1293-44CE-B607-5C94DBF034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513F-D946-43D4-A45F-F64754E6B6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602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5103-1293-44CE-B607-5C94DBF034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513F-D946-43D4-A45F-F64754E6B6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072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5103-1293-44CE-B607-5C94DBF034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513F-D946-43D4-A45F-F64754E6B6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29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5103-1293-44CE-B607-5C94DBF034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513F-D946-43D4-A45F-F64754E6B6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263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5103-1293-44CE-B607-5C94DBF034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513F-D946-43D4-A45F-F64754E6B6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2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45A7-07C6-4789-8080-746DC1F1F95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04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5103-1293-44CE-B607-5C94DBF034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513F-D946-43D4-A45F-F64754E6B6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89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5103-1293-44CE-B607-5C94DBF034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513F-D946-43D4-A45F-F64754E6B6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77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5103-1293-44CE-B607-5C94DBF034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513F-D946-43D4-A45F-F64754E6B6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5010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2ABB-A660-418E-ACDC-DB661512590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8658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45A7-07C6-4789-8080-746DC1F1F95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2069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D08B-3E34-4AFE-9DB3-2CF4411E5691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766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38BF-97CF-4920-99A4-7F5289B4BA4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13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4FEF-EFF6-46BB-8C69-649BFBCF6AB1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028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20DE-4104-4468-B1A1-78A01E4BDF34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64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6668-5113-4CA0-BBBC-ADD1A1514697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62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D08B-3E34-4AFE-9DB3-2CF4411E5691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792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5EF4-3565-414A-B7D8-73F344F62E0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215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246F-1D17-4608-8D68-D09D8364F1D9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674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B677-70A1-46AA-A3D2-D9B3F5377EB7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4702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8578-ECDC-4DBB-9906-C95FD28EA21A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774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5103-1293-44CE-B607-5C94DBF034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513F-D946-43D4-A45F-F64754E6B6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283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5103-1293-44CE-B607-5C94DBF034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513F-D946-43D4-A45F-F64754E6B6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3945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5103-1293-44CE-B607-5C94DBF034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513F-D946-43D4-A45F-F64754E6B6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1321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5103-1293-44CE-B607-5C94DBF034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513F-D946-43D4-A45F-F64754E6B6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48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5103-1293-44CE-B607-5C94DBF034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513F-D946-43D4-A45F-F64754E6B6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3197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5103-1293-44CE-B607-5C94DBF034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513F-D946-43D4-A45F-F64754E6B6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650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38BF-97CF-4920-99A4-7F5289B4BA4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51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5103-1293-44CE-B607-5C94DBF034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513F-D946-43D4-A45F-F64754E6B6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536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5103-1293-44CE-B607-5C94DBF034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513F-D946-43D4-A45F-F64754E6B6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856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5103-1293-44CE-B607-5C94DBF034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513F-D946-43D4-A45F-F64754E6B6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150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5103-1293-44CE-B607-5C94DBF034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513F-D946-43D4-A45F-F64754E6B6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986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5103-1293-44CE-B607-5C94DBF034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513F-D946-43D4-A45F-F64754E6B6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594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2ABB-A660-418E-ACDC-DB661512590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18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45A7-07C6-4789-8080-746DC1F1F95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270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D08B-3E34-4AFE-9DB3-2CF4411E5691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112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38BF-97CF-4920-99A4-7F5289B4BA4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7768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4FEF-EFF6-46BB-8C69-649BFBCF6AB1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0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4FEF-EFF6-46BB-8C69-649BFBCF6AB1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893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20DE-4104-4468-B1A1-78A01E4BDF34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3326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6668-5113-4CA0-BBBC-ADD1A1514697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2523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5EF4-3565-414A-B7D8-73F344F62E0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1560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246F-1D17-4608-8D68-D09D8364F1D9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7131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B677-70A1-46AA-A3D2-D9B3F5377EB7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53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8578-ECDC-4DBB-9906-C95FD28EA21A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406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2ABB-A660-418E-ACDC-DB661512590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8879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45A7-07C6-4789-8080-746DC1F1F95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8450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D08B-3E34-4AFE-9DB3-2CF4411E5691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197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38BF-97CF-4920-99A4-7F5289B4BA4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3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20DE-4104-4468-B1A1-78A01E4BDF34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735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4FEF-EFF6-46BB-8C69-649BFBCF6AB1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4495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20DE-4104-4468-B1A1-78A01E4BDF34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011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6668-5113-4CA0-BBBC-ADD1A1514697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1342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5EF4-3565-414A-B7D8-73F344F62E0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729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246F-1D17-4608-8D68-D09D8364F1D9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6111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B677-70A1-46AA-A3D2-D9B3F5377EB7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4273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8578-ECDC-4DBB-9906-C95FD28EA21A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2578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7A56D6C-727E-47D6-84C7-DF7771E4A2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34165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8CFAEB6-B29A-4C52-8686-8B51640D65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74602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7ACB6AE-79EE-4C06-9A70-259E54DE44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0550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6668-5113-4CA0-BBBC-ADD1A1514697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6561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BCAA6F-82E9-44EF-81A9-4B4C33AD92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04553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0C8D6F2-38F6-4934-9B9F-DC489308A4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57056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7083787-2FC9-41D8-8BC9-8116140D02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51656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2C681CE-580E-4196-96B1-D78F858A7C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63582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BCED8E4-EC85-493B-8254-9E4024CEAC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03413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292679-8541-4252-9E2E-0192D423C5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2020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88FB373-CB79-43F6-A65F-12FEC3E2D3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3185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9EDF4E9-389F-452C-BB3F-606FBC70A8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67834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2ABB-A660-418E-ACDC-DB661512590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188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45A7-07C6-4789-8080-746DC1F1F95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302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3" indent="0">
              <a:buNone/>
              <a:defRPr sz="1400"/>
            </a:lvl2pPr>
            <a:lvl3pPr marL="914305" indent="0">
              <a:buNone/>
              <a:defRPr sz="1200"/>
            </a:lvl3pPr>
            <a:lvl4pPr marL="1371458" indent="0">
              <a:buNone/>
              <a:defRPr sz="1000"/>
            </a:lvl4pPr>
            <a:lvl5pPr marL="1828610" indent="0">
              <a:buNone/>
              <a:defRPr sz="1000"/>
            </a:lvl5pPr>
            <a:lvl6pPr marL="2285763" indent="0">
              <a:buNone/>
              <a:defRPr sz="1000"/>
            </a:lvl6pPr>
            <a:lvl7pPr marL="2742915" indent="0">
              <a:buNone/>
              <a:defRPr sz="1000"/>
            </a:lvl7pPr>
            <a:lvl8pPr marL="3200068" indent="0">
              <a:buNone/>
              <a:defRPr sz="1000"/>
            </a:lvl8pPr>
            <a:lvl9pPr marL="365722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5EF4-3565-414A-B7D8-73F344F62E0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4243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D08B-3E34-4AFE-9DB3-2CF4411E5691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4386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38BF-97CF-4920-99A4-7F5289B4BA4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6609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4FEF-EFF6-46BB-8C69-649BFBCF6AB1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836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20DE-4104-4468-B1A1-78A01E4BDF34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039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6668-5113-4CA0-BBBC-ADD1A1514697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485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5EF4-3565-414A-B7D8-73F344F62E0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807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246F-1D17-4608-8D68-D09D8364F1D9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220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B677-70A1-46AA-A3D2-D9B3F5377EB7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4693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8578-ECDC-4DBB-9906-C95FD28EA21A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052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3" indent="0" algn="ctr">
              <a:buNone/>
              <a:defRPr sz="2000"/>
            </a:lvl2pPr>
            <a:lvl3pPr marL="914305" indent="0" algn="ctr">
              <a:buNone/>
              <a:defRPr sz="1800"/>
            </a:lvl3pPr>
            <a:lvl4pPr marL="1371458" indent="0" algn="ctr">
              <a:buNone/>
              <a:defRPr sz="1600"/>
            </a:lvl4pPr>
            <a:lvl5pPr marL="1828610" indent="0" algn="ctr">
              <a:buNone/>
              <a:defRPr sz="1600"/>
            </a:lvl5pPr>
            <a:lvl6pPr marL="2285763" indent="0" algn="ctr">
              <a:buNone/>
              <a:defRPr sz="1600"/>
            </a:lvl6pPr>
            <a:lvl7pPr marL="2742915" indent="0" algn="ctr">
              <a:buNone/>
              <a:defRPr sz="1600"/>
            </a:lvl7pPr>
            <a:lvl8pPr marL="3200068" indent="0" algn="ctr">
              <a:buNone/>
              <a:defRPr sz="1600"/>
            </a:lvl8pPr>
            <a:lvl9pPr marL="365722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2ABB-A660-418E-ACDC-DB661512590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57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3" indent="0">
              <a:buNone/>
              <a:defRPr sz="1400"/>
            </a:lvl2pPr>
            <a:lvl3pPr marL="914305" indent="0">
              <a:buNone/>
              <a:defRPr sz="1200"/>
            </a:lvl3pPr>
            <a:lvl4pPr marL="1371458" indent="0">
              <a:buNone/>
              <a:defRPr sz="1000"/>
            </a:lvl4pPr>
            <a:lvl5pPr marL="1828610" indent="0">
              <a:buNone/>
              <a:defRPr sz="1000"/>
            </a:lvl5pPr>
            <a:lvl6pPr marL="2285763" indent="0">
              <a:buNone/>
              <a:defRPr sz="1000"/>
            </a:lvl6pPr>
            <a:lvl7pPr marL="2742915" indent="0">
              <a:buNone/>
              <a:defRPr sz="1000"/>
            </a:lvl7pPr>
            <a:lvl8pPr marL="3200068" indent="0">
              <a:buNone/>
              <a:defRPr sz="1000"/>
            </a:lvl8pPr>
            <a:lvl9pPr marL="365722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246F-1D17-4608-8D68-D09D8364F1D9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9941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45A7-07C6-4789-8080-746DC1F1F95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51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D08B-3E34-4AFE-9DB3-2CF4411E5691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7597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38BF-97CF-4920-99A4-7F5289B4BA4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157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4FEF-EFF6-46BB-8C69-649BFBCF6AB1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1565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20DE-4104-4468-B1A1-78A01E4BDF34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2582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6668-5113-4CA0-BBBC-ADD1A1514697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121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3" indent="0">
              <a:buNone/>
              <a:defRPr sz="1400"/>
            </a:lvl2pPr>
            <a:lvl3pPr marL="914305" indent="0">
              <a:buNone/>
              <a:defRPr sz="1200"/>
            </a:lvl3pPr>
            <a:lvl4pPr marL="1371458" indent="0">
              <a:buNone/>
              <a:defRPr sz="1000"/>
            </a:lvl4pPr>
            <a:lvl5pPr marL="1828610" indent="0">
              <a:buNone/>
              <a:defRPr sz="1000"/>
            </a:lvl5pPr>
            <a:lvl6pPr marL="2285763" indent="0">
              <a:buNone/>
              <a:defRPr sz="1000"/>
            </a:lvl6pPr>
            <a:lvl7pPr marL="2742915" indent="0">
              <a:buNone/>
              <a:defRPr sz="1000"/>
            </a:lvl7pPr>
            <a:lvl8pPr marL="3200068" indent="0">
              <a:buNone/>
              <a:defRPr sz="1000"/>
            </a:lvl8pPr>
            <a:lvl9pPr marL="365722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5EF4-3565-414A-B7D8-73F344F62E0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6256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3" indent="0">
              <a:buNone/>
              <a:defRPr sz="1400"/>
            </a:lvl2pPr>
            <a:lvl3pPr marL="914305" indent="0">
              <a:buNone/>
              <a:defRPr sz="1200"/>
            </a:lvl3pPr>
            <a:lvl4pPr marL="1371458" indent="0">
              <a:buNone/>
              <a:defRPr sz="1000"/>
            </a:lvl4pPr>
            <a:lvl5pPr marL="1828610" indent="0">
              <a:buNone/>
              <a:defRPr sz="1000"/>
            </a:lvl5pPr>
            <a:lvl6pPr marL="2285763" indent="0">
              <a:buNone/>
              <a:defRPr sz="1000"/>
            </a:lvl6pPr>
            <a:lvl7pPr marL="2742915" indent="0">
              <a:buNone/>
              <a:defRPr sz="1000"/>
            </a:lvl7pPr>
            <a:lvl8pPr marL="3200068" indent="0">
              <a:buNone/>
              <a:defRPr sz="1000"/>
            </a:lvl8pPr>
            <a:lvl9pPr marL="365722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246F-1D17-4608-8D68-D09D8364F1D9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861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B677-70A1-46AA-A3D2-D9B3F5377EB7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02269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8578-ECDC-4DBB-9906-C95FD28EA21A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6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DE7CC2-51C6-4375-B15A-C5B074790511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7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30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indent="-228577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2" indent="-228577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4" indent="-228577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7" indent="-228577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DE7CC2-51C6-4375-B15A-C5B074790511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20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l" defTabSz="91430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indent="-228577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2" indent="-228577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4" indent="-228577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7" indent="-228577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25103-1293-44CE-B607-5C94DBF034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D513F-D946-43D4-A45F-F64754E6B6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8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91430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91430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defTabSz="91430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4" indent="-228577" algn="l" defTabSz="91430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7" indent="-228577" algn="l" defTabSz="91430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20DE7CC2-51C6-4375-B15A-C5B074790511}" type="slidenum">
              <a:rPr lang="en-GB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78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9E25103-1293-44CE-B607-5C94DBF034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16.09.2025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9D513F-D946-43D4-A45F-F64754E6B6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26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20DE7CC2-51C6-4375-B15A-C5B074790511}" type="slidenum">
              <a:rPr lang="en-GB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3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20DE7CC2-51C6-4375-B15A-C5B074790511}" type="slidenum">
              <a:rPr lang="en-GB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3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6720" cy="452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832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832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E253A0D6-A595-4F0A-90DC-9731AC8F74AB}" type="slidenum">
              <a:rPr lang="ru-RU" altLang="ru-RU"/>
              <a:pPr defTabSz="407526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385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930" indent="-259204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2pPr>
      <a:lvl3pPr marL="1036815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3pPr>
      <a:lvl4pPr marL="1451541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4pPr>
      <a:lvl5pPr marL="1866268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5pPr>
      <a:lvl6pPr marL="2280994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6pPr>
      <a:lvl7pPr marL="2695720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7pPr>
      <a:lvl8pPr marL="3110446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8pPr>
      <a:lvl9pPr marL="3525172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11045" indent="-311045" algn="l" defTabSz="407526" rtl="0" fontAlgn="base" hangingPunct="0">
        <a:lnSpc>
          <a:spcPct val="93000"/>
        </a:lnSpc>
        <a:spcBef>
          <a:spcPct val="0"/>
        </a:spcBef>
        <a:spcAft>
          <a:spcPts val="1282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</a:defRPr>
      </a:lvl2pPr>
      <a:lvl3pPr marL="1036815" indent="-207363" algn="l" defTabSz="407526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3pPr>
      <a:lvl4pPr marL="1451541" indent="-207363" algn="l" defTabSz="407526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4pPr>
      <a:lvl5pPr marL="1866268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20DE7CC2-51C6-4375-B15A-C5B074790511}" type="slidenum">
              <a:rPr lang="en-GB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2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DE7CC2-51C6-4375-B15A-C5B074790511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3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l" defTabSz="91430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indent="-228577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2" indent="-228577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4" indent="-228577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7" indent="-228577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g"/><Relationship Id="rId4" Type="http://schemas.openxmlformats.org/officeDocument/2006/relationships/image" Target="../media/image16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772816"/>
            <a:ext cx="8928992" cy="108012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SPECTRAL FEATURES AND SCINTILLATION STUDIES OF CAS A FROM LOW-FREQUENCY OBSERVATIONS WITH NENUFAR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068960"/>
            <a:ext cx="8496945" cy="3240360"/>
          </a:xfrm>
        </p:spPr>
        <p:txBody>
          <a:bodyPr>
            <a:normAutofit fontScale="92500" lnSpcReduction="20000"/>
          </a:bodyPr>
          <a:lstStyle/>
          <a:p>
            <a:pPr lvl="0" defTabSz="914400">
              <a:lnSpc>
                <a:spcPct val="100000"/>
              </a:lnSpc>
              <a:spcBef>
                <a:spcPct val="20000"/>
              </a:spcBef>
            </a:pPr>
            <a:r>
              <a:rPr lang="en-US" sz="2200" b="1" dirty="0">
                <a:solidFill>
                  <a:srgbClr val="0000FF"/>
                </a:solidFill>
                <a:latin typeface="Times New Roman"/>
                <a:ea typeface="Calibri"/>
              </a:rPr>
              <a:t>L.A. Stanislavsky</a:t>
            </a:r>
            <a:r>
              <a:rPr lang="en-US" sz="2200" b="1" baseline="30000" dirty="0">
                <a:solidFill>
                  <a:srgbClr val="0000FF"/>
                </a:solidFill>
                <a:latin typeface="Times New Roman"/>
                <a:ea typeface="Calibri"/>
              </a:rPr>
              <a:t>1</a:t>
            </a:r>
            <a:r>
              <a:rPr lang="en-US" sz="2200" b="1" dirty="0">
                <a:solidFill>
                  <a:srgbClr val="0000FF"/>
                </a:solidFill>
                <a:latin typeface="Times New Roman"/>
                <a:ea typeface="Calibri"/>
              </a:rPr>
              <a:t>, I.M. Bubnov</a:t>
            </a:r>
            <a:r>
              <a:rPr lang="en-US" sz="2200" b="1" baseline="30000" dirty="0">
                <a:solidFill>
                  <a:srgbClr val="0000FF"/>
                </a:solidFill>
                <a:latin typeface="Times New Roman"/>
                <a:ea typeface="Calibri"/>
              </a:rPr>
              <a:t>1</a:t>
            </a:r>
            <a:r>
              <a:rPr lang="en-US" sz="2200" b="1" dirty="0">
                <a:solidFill>
                  <a:srgbClr val="0000FF"/>
                </a:solidFill>
                <a:latin typeface="Times New Roman"/>
                <a:ea typeface="Calibri"/>
              </a:rPr>
              <a:t>, A.A. Konovalenko</a:t>
            </a:r>
            <a:r>
              <a:rPr lang="en-US" sz="2200" b="1" baseline="30000" dirty="0">
                <a:solidFill>
                  <a:srgbClr val="0000FF"/>
                </a:solidFill>
                <a:latin typeface="Times New Roman"/>
                <a:ea typeface="Calibri"/>
              </a:rPr>
              <a:t>1</a:t>
            </a:r>
            <a:r>
              <a:rPr lang="en-US" sz="2200" b="1" dirty="0">
                <a:solidFill>
                  <a:srgbClr val="0000FF"/>
                </a:solidFill>
                <a:latin typeface="Times New Roman"/>
                <a:ea typeface="Calibri"/>
              </a:rPr>
              <a:t>, </a:t>
            </a:r>
          </a:p>
          <a:p>
            <a:pPr lvl="0" defTabSz="914400">
              <a:lnSpc>
                <a:spcPct val="100000"/>
              </a:lnSpc>
              <a:spcBef>
                <a:spcPct val="20000"/>
              </a:spcBef>
            </a:pPr>
            <a:r>
              <a:rPr lang="en-US" sz="2200" b="1" dirty="0">
                <a:solidFill>
                  <a:srgbClr val="0000FF"/>
                </a:solidFill>
                <a:latin typeface="Times New Roman"/>
                <a:ea typeface="Calibri"/>
              </a:rPr>
              <a:t>P. Zarka</a:t>
            </a:r>
            <a:r>
              <a:rPr lang="en-US" sz="2200" b="1" baseline="30000" dirty="0">
                <a:solidFill>
                  <a:srgbClr val="0000FF"/>
                </a:solidFill>
                <a:latin typeface="Times New Roman"/>
                <a:ea typeface="Calibri"/>
              </a:rPr>
              <a:t>2</a:t>
            </a:r>
            <a:r>
              <a:rPr lang="en-US" sz="2200" b="1" dirty="0">
                <a:solidFill>
                  <a:srgbClr val="0000FF"/>
                </a:solidFill>
                <a:latin typeface="Times New Roman"/>
                <a:ea typeface="Calibri"/>
              </a:rPr>
              <a:t>, A. Loh</a:t>
            </a:r>
            <a:r>
              <a:rPr lang="en-US" sz="2200" b="1" baseline="30000" dirty="0">
                <a:solidFill>
                  <a:srgbClr val="0000FF"/>
                </a:solidFill>
                <a:latin typeface="Times New Roman"/>
                <a:ea typeface="Calibri"/>
              </a:rPr>
              <a:t>2</a:t>
            </a:r>
            <a:r>
              <a:rPr lang="en-US" sz="2200" b="1" dirty="0">
                <a:solidFill>
                  <a:srgbClr val="0000FF"/>
                </a:solidFill>
                <a:latin typeface="Times New Roman"/>
                <a:ea typeface="Calibri"/>
              </a:rPr>
              <a:t>, A.A. Stanislavsky</a:t>
            </a:r>
            <a:r>
              <a:rPr lang="en-US" sz="2200" b="1" baseline="30000" dirty="0">
                <a:solidFill>
                  <a:srgbClr val="0000FF"/>
                </a:solidFill>
                <a:latin typeface="Times New Roman"/>
                <a:ea typeface="Calibri"/>
              </a:rPr>
              <a:t>1</a:t>
            </a:r>
            <a:r>
              <a:rPr lang="en-US" sz="2200" b="1" dirty="0">
                <a:solidFill>
                  <a:srgbClr val="0000FF"/>
                </a:solidFill>
                <a:latin typeface="Times New Roman"/>
                <a:ea typeface="Calibri"/>
              </a:rPr>
              <a:t>,</a:t>
            </a:r>
            <a:r>
              <a:rPr lang="en-US" sz="2200" b="1" baseline="30000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sz="2200" b="1" dirty="0">
                <a:solidFill>
                  <a:srgbClr val="0000FF"/>
                </a:solidFill>
                <a:latin typeface="Times New Roman"/>
                <a:ea typeface="Calibri"/>
              </a:rPr>
              <a:t>C. Viou</a:t>
            </a:r>
            <a:r>
              <a:rPr lang="en-US" sz="2200" b="1" baseline="30000" dirty="0">
                <a:solidFill>
                  <a:srgbClr val="0000FF"/>
                </a:solidFill>
                <a:latin typeface="Times New Roman"/>
                <a:ea typeface="Calibri"/>
              </a:rPr>
              <a:t>2</a:t>
            </a:r>
            <a:r>
              <a:rPr lang="en-US" sz="2200" b="1" baseline="-25000" dirty="0">
                <a:solidFill>
                  <a:srgbClr val="0000FF"/>
                </a:solidFill>
                <a:latin typeface="Times New Roman"/>
                <a:ea typeface="Calibri"/>
              </a:rPr>
              <a:t>,  </a:t>
            </a:r>
            <a:r>
              <a:rPr lang="en-US" sz="2200" b="1" dirty="0">
                <a:solidFill>
                  <a:srgbClr val="0000FF"/>
                </a:solidFill>
                <a:latin typeface="Times New Roman"/>
                <a:ea typeface="Calibri"/>
              </a:rPr>
              <a:t>R.V. Vaschishyn</a:t>
            </a:r>
            <a:r>
              <a:rPr lang="fr-BE" sz="2200" b="1" baseline="30000" dirty="0">
                <a:solidFill>
                  <a:srgbClr val="0000FF"/>
                </a:solidFill>
                <a:latin typeface="Times New Roman"/>
                <a:ea typeface="Calibri"/>
              </a:rPr>
              <a:t>3</a:t>
            </a:r>
            <a:r>
              <a:rPr lang="fr-BE" sz="2200" b="1" dirty="0">
                <a:solidFill>
                  <a:srgbClr val="0000FF"/>
                </a:solidFill>
                <a:latin typeface="Times New Roman"/>
                <a:ea typeface="Calibri"/>
              </a:rPr>
              <a:t>,</a:t>
            </a:r>
            <a:r>
              <a:rPr lang="en-US" sz="2200" b="1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fr-BE" sz="2200" b="1" dirty="0">
                <a:solidFill>
                  <a:srgbClr val="0000FF"/>
                </a:solidFill>
                <a:latin typeface="Times New Roman"/>
                <a:ea typeface="Calibri"/>
              </a:rPr>
              <a:t>A.V. Frantsuzenko</a:t>
            </a:r>
            <a:r>
              <a:rPr lang="fr-BE" sz="2200" b="1" baseline="30000" dirty="0">
                <a:solidFill>
                  <a:srgbClr val="0000FF"/>
                </a:solidFill>
                <a:latin typeface="Times New Roman"/>
                <a:ea typeface="Calibri"/>
              </a:rPr>
              <a:t>3</a:t>
            </a:r>
            <a:r>
              <a:rPr lang="fr-BE" sz="2200" b="1" dirty="0">
                <a:solidFill>
                  <a:srgbClr val="0000FF"/>
                </a:solidFill>
                <a:latin typeface="Times New Roman"/>
                <a:ea typeface="Calibri"/>
              </a:rPr>
              <a:t>, </a:t>
            </a:r>
            <a:r>
              <a:rPr lang="en-US" sz="2200" b="1" dirty="0">
                <a:solidFill>
                  <a:srgbClr val="0000FF"/>
                </a:solidFill>
                <a:latin typeface="Times New Roman"/>
                <a:ea typeface="Calibri"/>
              </a:rPr>
              <a:t>and</a:t>
            </a:r>
            <a:r>
              <a:rPr lang="fr-BE" sz="2200" b="1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</a:p>
          <a:p>
            <a:pPr lvl="0" defTabSz="914400">
              <a:lnSpc>
                <a:spcPct val="100000"/>
              </a:lnSpc>
              <a:spcBef>
                <a:spcPct val="20000"/>
              </a:spcBef>
            </a:pPr>
            <a:r>
              <a:rPr lang="fr-BE" sz="2200" b="1" dirty="0">
                <a:solidFill>
                  <a:srgbClr val="0000FF"/>
                </a:solidFill>
                <a:latin typeface="Times New Roman"/>
                <a:ea typeface="Calibri"/>
              </a:rPr>
              <a:t>V.I. Myrhorod</a:t>
            </a:r>
            <a:r>
              <a:rPr lang="fr-BE" sz="2200" b="1" baseline="30000" dirty="0">
                <a:solidFill>
                  <a:srgbClr val="0000FF"/>
                </a:solidFill>
                <a:latin typeface="Times New Roman"/>
                <a:ea typeface="Calibri"/>
              </a:rPr>
              <a:t>4</a:t>
            </a:r>
          </a:p>
          <a:p>
            <a:pPr lvl="0" defTabSz="914400">
              <a:lnSpc>
                <a:spcPct val="100000"/>
              </a:lnSpc>
              <a:spcBef>
                <a:spcPct val="20000"/>
              </a:spcBef>
            </a:pPr>
            <a:endParaRPr lang="ru-RU" sz="2200" b="1" dirty="0">
              <a:solidFill>
                <a:srgbClr val="0000FF"/>
              </a:solidFill>
              <a:latin typeface="Times New Roman"/>
              <a:ea typeface="Calibri"/>
            </a:endParaRPr>
          </a:p>
          <a:p>
            <a:r>
              <a:rPr lang="en-US" sz="1800" b="1" baseline="300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Calibri"/>
              </a:rPr>
              <a:t>1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Calibri"/>
              </a:rPr>
              <a:t>Institute of Radio Astronomy, NASU, Kharkiv, Ukraine</a:t>
            </a:r>
            <a:endParaRPr lang="ru-RU" sz="1800" b="1" dirty="0">
              <a:solidFill>
                <a:schemeClr val="accent3">
                  <a:lumMod val="75000"/>
                </a:schemeClr>
              </a:solidFill>
              <a:latin typeface="Times New Roman"/>
              <a:ea typeface="Calibri"/>
            </a:endParaRPr>
          </a:p>
          <a:p>
            <a:r>
              <a:rPr lang="en-US" sz="1800" b="1" baseline="300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Calibri"/>
              </a:rPr>
              <a:t>2</a:t>
            </a:r>
            <a:r>
              <a:rPr lang="fr-FR" sz="18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Calibri"/>
              </a:rPr>
              <a:t>Laboratoire d’Etudes Spatiales et d’Instrumentation en Astrophysique (LESIA), CNRS/Observatoire de Paris, Meudon F-92195,  France</a:t>
            </a:r>
          </a:p>
          <a:p>
            <a:r>
              <a:rPr lang="fr-FR" sz="1800" b="1" baseline="300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Calibri"/>
              </a:rPr>
              <a:t>3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Calibri"/>
              </a:rPr>
              <a:t>Poltava Gravimetrical Observatory, S.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Calibri"/>
              </a:rPr>
              <a:t>Subotin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Calibri"/>
              </a:rPr>
              <a:t> Institute of Geophysics, NASU,       Poltava 36029, Ukraine</a:t>
            </a:r>
          </a:p>
          <a:p>
            <a:r>
              <a:rPr lang="en-US" sz="1800" b="1" baseline="300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Calibri"/>
              </a:rPr>
              <a:t>4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Calibri"/>
              </a:rPr>
              <a:t>National Technical University “Kharkiv Polytechnic Institute”, Kharkiv, Ukraine</a:t>
            </a:r>
          </a:p>
          <a:p>
            <a:endParaRPr lang="en-US" sz="1800" b="1" dirty="0">
              <a:solidFill>
                <a:schemeClr val="accent3">
                  <a:lumMod val="75000"/>
                </a:schemeClr>
              </a:solidFill>
              <a:latin typeface="Times New Roman"/>
              <a:ea typeface="Calibri"/>
            </a:endParaRPr>
          </a:p>
          <a:p>
            <a:endParaRPr lang="en-US" sz="1800" b="1" dirty="0">
              <a:solidFill>
                <a:schemeClr val="accent3">
                  <a:lumMod val="75000"/>
                </a:schemeClr>
              </a:solidFill>
              <a:latin typeface="Times New Roman"/>
              <a:ea typeface="Calibri"/>
            </a:endParaRPr>
          </a:p>
          <a:p>
            <a:endParaRPr lang="en-US" sz="1800" b="1" dirty="0">
              <a:solidFill>
                <a:schemeClr val="accent3">
                  <a:lumMod val="75000"/>
                </a:schemeClr>
              </a:solidFill>
              <a:latin typeface="Times New Roman"/>
              <a:ea typeface="Calibri"/>
            </a:endParaRPr>
          </a:p>
          <a:p>
            <a:endParaRPr lang="en-US" sz="1800" b="1" dirty="0">
              <a:latin typeface="Times New Roman"/>
              <a:ea typeface="Calibri"/>
            </a:endParaRPr>
          </a:p>
          <a:p>
            <a:endParaRPr lang="ru-RU" b="1" dirty="0">
              <a:latin typeface="Times New Roman"/>
              <a:ea typeface="Calibri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" y="6519864"/>
            <a:ext cx="4572000" cy="3436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lIns="91430" tIns="45715" rIns="91430" bIns="4571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pl-PL" sz="1600" b="1" dirty="0">
                <a:latin typeface="Times New Roman" panose="02020603050405020304" pitchFamily="18" charset="0"/>
                <a:ea typeface="SimSun-ExtB" pitchFamily="49" charset="-122"/>
                <a:cs typeface="Times New Roman" panose="02020603050405020304" pitchFamily="18" charset="0"/>
              </a:rPr>
              <a:t>22-26 September 2025</a:t>
            </a:r>
            <a:r>
              <a:rPr lang="en-US" altLang="pl-PL" sz="1600" b="1" dirty="0">
                <a:latin typeface="Times New Roman" panose="02020603050405020304" pitchFamily="18" charset="0"/>
                <a:ea typeface="SimSun-ExtB" pitchFamily="49" charset="-122"/>
                <a:cs typeface="Times New Roman" panose="02020603050405020304" pitchFamily="18" charset="0"/>
              </a:rPr>
              <a:t>, Paris, France </a:t>
            </a:r>
            <a:endParaRPr lang="ru-RU" altLang="pl-PL" sz="1600" b="1" dirty="0">
              <a:latin typeface="Times New Roman" panose="02020603050405020304" pitchFamily="18" charset="0"/>
              <a:ea typeface="SimSun-ExtB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572000" y="6519864"/>
            <a:ext cx="4572000" cy="3436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lIns="91430" tIns="45715" rIns="91430" bIns="4571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LOFAR Family Meeting 2025</a:t>
            </a:r>
            <a:endParaRPr lang="ru-RU" altLang="pl-PL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284" y="121273"/>
            <a:ext cx="2457946" cy="96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273"/>
            <a:ext cx="1368152" cy="123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00" y="254374"/>
            <a:ext cx="1636539" cy="76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242" y="168890"/>
            <a:ext cx="1226492" cy="88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682" y="153558"/>
            <a:ext cx="971156" cy="84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6D3770-3ED6-4E68-9811-4C29F116D4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0402" y="153558"/>
            <a:ext cx="10382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54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880" y="0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CROSS-SPECTRA OF THE INTERFEROMETRIC RESPONSE</a:t>
            </a:r>
            <a:endParaRPr lang="pl-PL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42"/>
          <p:cNvSpPr>
            <a:spLocks noGrp="1"/>
          </p:cNvSpPr>
          <p:nvPr>
            <p:ph type="sldNum" sz="quarter" idx="12"/>
          </p:nvPr>
        </p:nvSpPr>
        <p:spPr bwMode="auto">
          <a:xfrm>
            <a:off x="7812360" y="6400800"/>
            <a:ext cx="133676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5D944FEF-48AC-4703-8AAC-D0478EF92AAD}" type="slidenum">
              <a:rPr lang="en-GB" sz="1400" kern="0" smtClean="0">
                <a:solidFill>
                  <a:srgbClr val="000000"/>
                </a:solidFill>
              </a:rPr>
              <a:pPr eaLnBrk="1" hangingPunct="1">
                <a:defRPr/>
              </a:pPr>
              <a:t>10</a:t>
            </a:fld>
            <a:endParaRPr lang="en-GB" sz="1400" kern="0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97" y="1412776"/>
            <a:ext cx="8082954" cy="4773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6021288"/>
            <a:ext cx="16731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Cyg A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6021287"/>
            <a:ext cx="16106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 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153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86700" cy="831626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196752"/>
                <a:ext cx="8119814" cy="3096344"/>
              </a:xfrm>
            </p:spPr>
            <p:txBody>
              <a:bodyPr>
                <a:normAutofit fontScale="62500" lnSpcReduction="20000"/>
              </a:bodyPr>
              <a:lstStyle/>
              <a:p>
                <a:pPr algn="just"/>
                <a:r>
                  <a:rPr lang="en-US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Observations from May 17 to October 11, 2019.</a:t>
                </a:r>
              </a:p>
              <a:p>
                <a:pPr algn="just"/>
                <a:r>
                  <a:rPr lang="en-US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resolution of 1 s, frequency resolution of 19.073 kHz.</a:t>
                </a:r>
              </a:p>
              <a:p>
                <a:pPr algn="just"/>
                <a:r>
                  <a:rPr lang="en-US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Favorable sessions 58.</a:t>
                </a:r>
              </a:p>
              <a:p>
                <a:pPr algn="just"/>
                <a:r>
                  <a:rPr lang="en-US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Errors of measurement 5‒6 </a:t>
                </a:r>
                <a:r>
                  <a:rPr lang="ru-RU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%.</a:t>
                </a:r>
                <a:endParaRPr lang="en-US" sz="3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𝐾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𝐶𝑎𝑠</m:t>
                              </m:r>
                              <m:r>
                                <a:rPr lang="en-US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𝐶𝑦𝑔</m:t>
                              </m:r>
                              <m:r>
                                <a:rPr lang="en-US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cs typeface="Times New Roman" panose="02020603050405020304" pitchFamily="18" charset="0"/>
                          </a:rPr>
                          <m:t>ν</m:t>
                        </m:r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𝐶𝑦𝑔</m:t>
                        </m:r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=3.835</a:t>
                </a:r>
                <a:r>
                  <a:rPr lang="en-US" dirty="0">
                    <a:latin typeface="Times New Roman"/>
                    <a:cs typeface="Times New Roman"/>
                  </a:rPr>
                  <a:t>‧10</a:t>
                </a:r>
                <a:r>
                  <a:rPr lang="en-US" baseline="30000" dirty="0">
                    <a:latin typeface="Times New Roman"/>
                    <a:cs typeface="Times New Roman"/>
                  </a:rPr>
                  <a:t>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ν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MHz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 dirty="0">
                            <a:latin typeface="Cambria Math"/>
                            <a:cs typeface="Times New Roman" panose="02020603050405020304" pitchFamily="18" charset="0"/>
                          </a:rPr>
                          <m:t>−0.7</m:t>
                        </m:r>
                        <m:r>
                          <a:rPr lang="en-US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18</m:t>
                        </m:r>
                      </m:sup>
                    </m:sSup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  <a:cs typeface="Times New Roman" panose="02020603050405020304" pitchFamily="18" charset="0"/>
                      </a:rPr>
                      <m:t>exp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−0.342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21.713/</m:t>
                                </m:r>
                                <m:d>
                                  <m:d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sty m:val="p"/>
                                          </m:rPr>
                                          <a:rPr lang="el-GR" b="0" i="1" dirty="0" smtClean="0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ν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nor/>
                                          </m:rPr>
                                          <a:rPr lang="en-US" b="0" i="0" dirty="0" smtClean="0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MHz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2.1</m:t>
                            </m:r>
                          </m:sup>
                        </m:sSup>
                      </m:e>
                    </m:d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in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Jy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196752"/>
                <a:ext cx="8119814" cy="3096344"/>
              </a:xfrm>
              <a:blipFill rotWithShape="1">
                <a:blip r:embed="rId2"/>
                <a:stretch>
                  <a:fillRect l="-676" t="-39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6"/>
          <p:cNvSpPr txBox="1">
            <a:spLocks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fld id="{E49EFC71-9890-40BD-8744-1C1DA4D88CCE}" type="slidenum">
              <a:rPr lang="en-GB" sz="1400" kern="0" smtClean="0">
                <a:solidFill>
                  <a:srgbClr val="000000"/>
                </a:solidFill>
              </a:rPr>
              <a:pPr eaLnBrk="1" hangingPunct="1">
                <a:defRPr/>
              </a:pPr>
              <a:t>11</a:t>
            </a:fld>
            <a:endParaRPr lang="en-GB" sz="1400" kern="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4797152"/>
            <a:ext cx="7488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flux-density ratio of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to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from 12 MHz to 73 MHz in 1 MHz steps.</a:t>
            </a:r>
            <a:endParaRPr lang="ru-RU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929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558" y="188640"/>
            <a:ext cx="7886700" cy="1047650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 SPECTRUM OF SNR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6"/>
          <p:cNvSpPr txBox="1">
            <a:spLocks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fld id="{E49EFC71-9890-40BD-8744-1C1DA4D88CCE}" type="slidenum">
              <a:rPr lang="en-GB" sz="1400" kern="0" smtClean="0">
                <a:solidFill>
                  <a:srgbClr val="000000"/>
                </a:solidFill>
              </a:rPr>
              <a:pPr eaLnBrk="1" hangingPunct="1">
                <a:defRPr/>
              </a:pPr>
              <a:t>12</a:t>
            </a:fld>
            <a:endParaRPr lang="en-GB" sz="1400" kern="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894" y="4290470"/>
            <a:ext cx="6592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Rayleigh–Jeans approximation (Wilson et al. 2009):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14189" y="4941168"/>
                <a:ext cx="5223802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 kern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400" i="1" kern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ν</m:t>
                        </m:r>
                      </m:sub>
                    </m:sSub>
                  </m:oMath>
                </a14:m>
                <a:r>
                  <a:rPr lang="en-US" sz="24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30140‧</a:t>
                </a:r>
                <a:r>
                  <a:rPr lang="en-US" sz="2400" i="1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sz="24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‧</a:t>
                </a:r>
                <a:r>
                  <a:rPr lang="en-US" sz="2400" i="1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4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400" i="1" kern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𝑔</m:t>
                        </m:r>
                      </m:e>
                      <m:sub>
                        <m:r>
                          <a:rPr lang="en-US" sz="2400" i="1" kern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𝑓𝑓</m:t>
                        </m:r>
                      </m:sub>
                    </m:sSub>
                  </m:oMath>
                </a14:m>
                <a:r>
                  <a:rPr lang="en-US" sz="24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kern="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400" i="1" kern="0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ν</m:t>
                            </m:r>
                          </m:e>
                          <m:sup>
                            <m:r>
                              <a:rPr lang="en-US" sz="2400" i="1" kern="0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kern="0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‧</m:t>
                            </m:r>
                            <m:r>
                              <a:rPr lang="en-US" sz="2400" i="1" kern="0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400" i="1" kern="0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1.5</m:t>
                            </m:r>
                          </m:sup>
                        </m:sSup>
                      </m:e>
                    </m:d>
                    <m:r>
                      <a:rPr lang="en-US" sz="2400" kern="0" dirty="0" smtClean="0">
                        <a:solidFill>
                          <a:prstClr val="black"/>
                        </a:solidFill>
                        <a:latin typeface="Cambria Math"/>
                      </a:rPr>
                      <m:t>,     </m:t>
                    </m:r>
                    <m:r>
                      <m:rPr>
                        <m:sty m:val="p"/>
                      </m:rPr>
                      <a:rPr lang="en-US" sz="2400" kern="0" dirty="0" smtClean="0">
                        <a:solidFill>
                          <a:prstClr val="black"/>
                        </a:solidFill>
                        <a:latin typeface="Cambria Math"/>
                      </a:rPr>
                      <m:t>where</m:t>
                    </m:r>
                  </m:oMath>
                </a14:m>
                <a:endParaRPr lang="ru-RU" sz="2400" kern="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189" y="4941168"/>
                <a:ext cx="5223802" cy="491288"/>
              </a:xfrm>
              <a:prstGeom prst="rect">
                <a:avLst/>
              </a:prstGeom>
              <a:blipFill rotWithShape="1">
                <a:blip r:embed="rId2"/>
                <a:stretch>
                  <a:fillRect t="-10000" r="-817" b="-2250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59632" y="5661248"/>
                <a:ext cx="4685578" cy="835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kern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400" i="1" kern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𝑓𝑓</m:t>
                        </m:r>
                      </m:sub>
                    </m:sSub>
                  </m:oMath>
                </a14:m>
                <a:r>
                  <a:rPr lang="en-US" sz="24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kern="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 kern="0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kern="0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 kern="0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for</m:t>
                            </m:r>
                            <m:r>
                              <a:rPr lang="en-US" sz="2400" i="1" kern="0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    </m:t>
                            </m:r>
                            <m:r>
                              <m:rPr>
                                <m:sty m:val="p"/>
                              </m:rPr>
                              <a:rPr lang="el-GR" sz="2400" i="1" kern="0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ν</m:t>
                            </m:r>
                            <m:r>
                              <a:rPr lang="en-US" sz="2400" i="1" kern="0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≫</m:t>
                            </m:r>
                            <m:sSup>
                              <m:sSupPr>
                                <m:ctrlPr>
                                  <a:rPr lang="en-US" sz="2400" i="1" kern="0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kern="0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sz="2400" i="1" kern="0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1.5</m:t>
                                </m:r>
                              </m:sup>
                            </m:sSup>
                          </m:e>
                          <m:e>
                            <m:r>
                              <a:rPr lang="en-US" sz="2400" i="1" kern="0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1.5 </m:t>
                            </m:r>
                            <m:r>
                              <m:rPr>
                                <m:sty m:val="p"/>
                              </m:rPr>
                              <a:rPr lang="en-US" sz="2400" kern="0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ln</m:t>
                            </m:r>
                            <m:d>
                              <m:dPr>
                                <m:ctrlPr>
                                  <a:rPr lang="en-US" sz="2400" i="1" kern="0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kern="0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e>
                            </m:d>
                            <m:r>
                              <a:rPr lang="en-US" sz="2400" i="1" kern="0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2400" kern="0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ln</m:t>
                            </m:r>
                            <m:d>
                              <m:dPr>
                                <m:ctrlPr>
                                  <a:rPr lang="en-US" sz="2400" i="1" kern="0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kern="0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49.55/(</m:t>
                                </m:r>
                                <m:r>
                                  <a:rPr lang="en-US" sz="2400" i="1" kern="0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𝑍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400" i="1" kern="0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ν</m:t>
                                </m:r>
                                <m:r>
                                  <a:rPr lang="en-US" sz="2400" i="1" kern="0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</m:d>
                            <m:r>
                              <a:rPr lang="en-US" sz="2400" i="1" kern="0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ru-RU" sz="2400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661248"/>
                <a:ext cx="4685578" cy="83542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9276" y="1772816"/>
                <a:ext cx="4759444" cy="1234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mbria Math"/>
                          </a:rPr>
                          <m:t>ν</m:t>
                        </m:r>
                      </m:sub>
                    </m:sSub>
                  </m:oMath>
                </a14:m>
                <a:r>
                  <a:rPr lang="en-US" sz="2400" kern="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front</m:t>
                            </m:r>
                          </m:sub>
                        </m:s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back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e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int</m:t>
                                </m:r>
                              </m:sub>
                            </m:sSub>
                          </m:sup>
                        </m:sSup>
                      </m:e>
                    </m:d>
                    <m:sSup>
                      <m:sSup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e</m:t>
                        </m:r>
                      </m:e>
                      <m:sup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ISM</m:t>
                            </m:r>
                          </m:sub>
                        </m:sSub>
                      </m:sup>
                    </m:sSup>
                  </m:oMath>
                </a14:m>
                <a:endParaRPr lang="en-US" sz="2400" kern="0" dirty="0">
                  <a:solidFill>
                    <a:prstClr val="black"/>
                  </a:solidFill>
                </a:endParaRPr>
              </a:p>
              <a:p>
                <a:pPr defTabSz="914400"/>
                <a:endParaRPr lang="en-US" sz="2400" kern="0" dirty="0">
                  <a:solidFill>
                    <a:prstClr val="black"/>
                  </a:solidFill>
                </a:endParaRPr>
              </a:p>
              <a:p>
                <a:pPr defTabSz="914400"/>
                <a:r>
                  <a:rPr lang="en-US" sz="2400" kern="0" dirty="0">
                    <a:solidFill>
                      <a:prstClr val="black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kern="0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i="1" kern="0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kern="0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synch</m:t>
                        </m:r>
                      </m:sub>
                    </m:sSub>
                    <m:d>
                      <m:dPr>
                        <m:ctrlPr>
                          <a:rPr lang="en-US" sz="2400" i="1" kern="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kern="0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 kern="0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n-US" sz="2400" i="1" kern="0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+(1−</m:t>
                        </m:r>
                        <m:sSub>
                          <m:sSubPr>
                            <m:ctrlPr>
                              <a:rPr lang="en-US" sz="2400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kern="0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 kern="0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n-US" sz="2400" i="1" kern="0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  <m:sSup>
                          <m:sSupPr>
                            <m:ctrlPr>
                              <a:rPr lang="en-US" sz="2400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kern="0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e</m:t>
                            </m:r>
                          </m:e>
                          <m:sup>
                            <m:r>
                              <a:rPr lang="en-US" sz="2400" i="1" kern="0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 kern="0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kern="0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kern="0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int</m:t>
                                </m:r>
                              </m:sub>
                            </m:sSub>
                          </m:sup>
                        </m:sSup>
                      </m:e>
                    </m:d>
                    <m:sSup>
                      <m:sSup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e</m:t>
                        </m:r>
                      </m:e>
                      <m:sup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ISM</m:t>
                            </m:r>
                          </m:sub>
                        </m:sSub>
                      </m:sup>
                    </m:sSup>
                  </m:oMath>
                </a14:m>
                <a:endParaRPr lang="ru-RU" sz="2400" kern="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76" y="1772816"/>
                <a:ext cx="4759444" cy="1234312"/>
              </a:xfrm>
              <a:prstGeom prst="rect">
                <a:avLst/>
              </a:prstGeom>
              <a:blipFill rotWithShape="1">
                <a:blip r:embed="rId4"/>
                <a:stretch>
                  <a:fillRect l="-2051" b="-841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5974564" y="1255502"/>
            <a:ext cx="2295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Structure of SNR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58419"/>
            <a:ext cx="3456384" cy="249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75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0219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SPECTRUM OF CASSIOPEIA A 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16-72 MHZ</a:t>
            </a:r>
            <a:endParaRPr lang="pl-PL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2"/>
          <p:cNvSpPr>
            <a:spLocks noGrp="1"/>
          </p:cNvSpPr>
          <p:nvPr>
            <p:ph type="sldNum" sz="quarter" idx="12"/>
          </p:nvPr>
        </p:nvSpPr>
        <p:spPr bwMode="auto">
          <a:xfrm>
            <a:off x="7807236" y="6421628"/>
            <a:ext cx="133676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5D944FEF-48AC-4703-8AAC-D0478EF92AAD}" type="slidenum">
              <a:rPr lang="en-GB" sz="1400" kern="0" smtClean="0">
                <a:solidFill>
                  <a:srgbClr val="000000"/>
                </a:solidFill>
              </a:rPr>
              <a:pPr eaLnBrk="1" hangingPunct="1">
                <a:defRPr/>
              </a:pPr>
              <a:t>13</a:t>
            </a:fld>
            <a:endParaRPr lang="en-GB" sz="1400" kern="0" dirty="0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6480720" cy="521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62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24936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EXPERIMENTAL RESULTS WITH MODELS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36"/>
          <p:cNvSpPr txBox="1">
            <a:spLocks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fld id="{E49EFC71-9890-40BD-8744-1C1DA4D88CCE}" type="slidenum">
              <a:rPr lang="en-GB" sz="1400" kern="0" smtClean="0">
                <a:solidFill>
                  <a:srgbClr val="000000"/>
                </a:solidFill>
              </a:rPr>
              <a:pPr eaLnBrk="1" hangingPunct="1">
                <a:defRPr/>
              </a:pPr>
              <a:t>14</a:t>
            </a:fld>
            <a:endParaRPr lang="en-GB" sz="1400" kern="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76056" y="1378357"/>
                <a:ext cx="3876767" cy="3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prstClr val="black"/>
                            </a:solidFill>
                            <a:latin typeface="Cambria Math"/>
                          </a:rPr>
                          <m:t>ν</m:t>
                        </m:r>
                      </m:sub>
                    </m:sSub>
                  </m:oMath>
                </a14:m>
                <a:r>
                  <a:rPr lang="en-US" kern="0" dirty="0">
                    <a:solidFill>
                      <a:prstClr val="black"/>
                    </a:solidFill>
                  </a:rPr>
                  <a:t>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 kern="0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kern="0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synch</m:t>
                        </m:r>
                      </m:sub>
                    </m:sSub>
                    <m:d>
                      <m:dPr>
                        <m:ctrlPr>
                          <a:rPr lang="en-US" i="1" kern="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kern="0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kern="0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n-US" i="1" kern="0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+(1−</m:t>
                        </m:r>
                        <m:sSub>
                          <m:sSubPr>
                            <m:ctrlPr>
                              <a:rPr lang="en-US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kern="0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kern="0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n-US" i="1" kern="0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  <m:sSup>
                          <m:sSupPr>
                            <m:ctrlPr>
                              <a:rPr lang="en-US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kern="0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e</m:t>
                            </m:r>
                          </m:e>
                          <m:sup>
                            <m:r>
                              <a:rPr lang="en-US" i="1" kern="0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 kern="0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kern="0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kern="0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int</m:t>
                                </m:r>
                              </m:sub>
                            </m:sSub>
                          </m:sup>
                        </m:sSup>
                      </m:e>
                    </m:d>
                    <m:sSup>
                      <m:sSup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e</m:t>
                        </m:r>
                      </m:e>
                      <m:sup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ISM</m:t>
                            </m:r>
                          </m:sub>
                        </m:sSub>
                      </m:sup>
                    </m:sSup>
                  </m:oMath>
                </a14:m>
                <a:endParaRPr lang="ru-RU" kern="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378357"/>
                <a:ext cx="3876767" cy="394852"/>
              </a:xfrm>
              <a:prstGeom prst="rect">
                <a:avLst/>
              </a:prstGeom>
              <a:blipFill rotWithShape="1">
                <a:blip r:embed="rId2"/>
                <a:stretch>
                  <a:fillRect t="-6154" b="-1846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D:\NAWA_2020_2022\Lev\CasA\AN\draft\Submission\Comparison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469" y="1812197"/>
            <a:ext cx="5696531" cy="481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054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524" y="-56436"/>
            <a:ext cx="8568951" cy="142068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OF MEASUREMENTS FOR THE RATIO OF THE FLUX DENSITY OF CAS A AND CYG A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36"/>
          <p:cNvSpPr txBox="1">
            <a:spLocks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fld id="{E49EFC71-9890-40BD-8744-1C1DA4D88CCE}" type="slidenum">
              <a:rPr lang="en-GB" sz="1400" kern="0" smtClean="0">
                <a:solidFill>
                  <a:srgbClr val="000000"/>
                </a:solidFill>
              </a:rPr>
              <a:pPr eaLnBrk="1" hangingPunct="1">
                <a:defRPr/>
              </a:pPr>
              <a:t>15</a:t>
            </a:fld>
            <a:endParaRPr lang="en-GB" sz="1400" kern="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9664" y="1844824"/>
            <a:ext cx="320472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At the frequency of 38 MHz</a:t>
            </a:r>
          </a:p>
          <a:p>
            <a:pPr defTabSz="914400"/>
            <a:endParaRPr lang="en-US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defTabSz="914400"/>
            <a:endParaRPr lang="en-US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defTabSz="914400"/>
            <a:endParaRPr lang="en-US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defTabSz="914400"/>
            <a:endParaRPr lang="en-US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defTabSz="914400"/>
            <a:r>
              <a:rPr lang="en-US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Data from the references:</a:t>
            </a:r>
          </a:p>
          <a:p>
            <a:pPr marL="342900" indent="-342900" defTabSz="914400">
              <a:buFont typeface="+mj-lt"/>
              <a:buAutoNum type="alphaLcParenR"/>
            </a:pPr>
            <a:r>
              <a:rPr lang="en-US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Baars</a:t>
            </a:r>
            <a:r>
              <a:rPr lang="en-US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et al., 1977;</a:t>
            </a:r>
          </a:p>
          <a:p>
            <a:pPr marL="342900" indent="-342900" defTabSz="914400">
              <a:buFont typeface="+mj-lt"/>
              <a:buAutoNum type="alphaLcParenR"/>
            </a:pPr>
            <a:r>
              <a:rPr lang="en-US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Helmboldt</a:t>
            </a:r>
            <a:r>
              <a:rPr lang="en-US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&amp; </a:t>
            </a:r>
            <a:r>
              <a:rPr lang="en-US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Kassim</a:t>
            </a:r>
            <a:r>
              <a:rPr lang="en-US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2009; </a:t>
            </a:r>
          </a:p>
          <a:p>
            <a:pPr marL="342900" indent="-342900" defTabSz="914400">
              <a:buFont typeface="+mj-lt"/>
              <a:buAutoNum type="alphaLcParenR"/>
            </a:pPr>
            <a:r>
              <a:rPr lang="en-US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Rees, 1990;</a:t>
            </a:r>
          </a:p>
          <a:p>
            <a:pPr marL="342900" indent="-342900" defTabSz="914400">
              <a:buFont typeface="+mj-lt"/>
              <a:buAutoNum type="alphaLcParenR"/>
            </a:pPr>
            <a:r>
              <a:rPr lang="en-US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Vinyaikin</a:t>
            </a:r>
            <a:r>
              <a:rPr lang="en-US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2006.</a:t>
            </a:r>
            <a:endParaRPr lang="ru-RU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39892"/>
            <a:ext cx="6086475" cy="52006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9664" y="3190804"/>
            <a:ext cx="3024336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422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280" y="332656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DEPENDENCE OF THE RATE OF DECREASE IN THE FLUX DENSITY OF CASSIOPEIA A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36"/>
          <p:cNvSpPr txBox="1">
            <a:spLocks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fld id="{E49EFC71-9890-40BD-8744-1C1DA4D88CCE}" type="slidenum">
              <a:rPr lang="en-GB" sz="1400" kern="0" smtClean="0">
                <a:solidFill>
                  <a:srgbClr val="000000"/>
                </a:solidFill>
              </a:rPr>
              <a:pPr eaLnBrk="1" hangingPunct="1">
                <a:defRPr/>
              </a:pPr>
              <a:t>16</a:t>
            </a:fld>
            <a:endParaRPr lang="en-GB" sz="1400" kern="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2572787"/>
                  </p:ext>
                </p:extLst>
              </p:nvPr>
            </p:nvGraphicFramePr>
            <p:xfrm>
              <a:off x="1021438" y="1772816"/>
              <a:ext cx="7583009" cy="360040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1385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148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148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1483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9625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Frequency</a:t>
                          </a:r>
                          <a:r>
                            <a:rPr lang="uk-UA" sz="1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, </a:t>
                          </a:r>
                          <a:r>
                            <a:rPr lang="en-US" sz="1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MHz</a:t>
                          </a:r>
                          <a:endParaRPr lang="ru-RU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uk-UA" sz="1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uk-UA" sz="1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1965</m:t>
                                  </m:r>
                                </m:sub>
                              </m:sSub>
                              <m:r>
                                <a:rPr lang="uk-UA" sz="1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 </m:t>
                              </m:r>
                            </m:oMath>
                          </a14:m>
                          <a:r>
                            <a:rPr lang="uk-UA" sz="1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, </a:t>
                          </a:r>
                          <a:r>
                            <a:rPr lang="en-US" sz="1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Jy</a:t>
                          </a:r>
                          <a:endParaRPr lang="ru-RU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uk-UA" sz="1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uk-UA" sz="1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2019</m:t>
                                  </m:r>
                                </m:sub>
                              </m:sSub>
                              <m:r>
                                <a:rPr lang="uk-UA" sz="1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 </m:t>
                              </m:r>
                            </m:oMath>
                          </a14:m>
                          <a:r>
                            <a:rPr lang="uk-UA" sz="1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, </a:t>
                          </a:r>
                          <a:r>
                            <a:rPr lang="en-US" sz="1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Jy</a:t>
                          </a:r>
                          <a:endParaRPr lang="ru-RU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Decreasing</a:t>
                          </a:r>
                          <a:r>
                            <a:rPr lang="uk-UA" sz="1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uk-UA" sz="1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uk-UA" sz="1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𝜈</m:t>
                                  </m:r>
                                </m:sub>
                              </m:sSub>
                            </m:oMath>
                          </a14:m>
                          <a:r>
                            <a:rPr lang="uk-UA" sz="1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en-US" sz="1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per</a:t>
                          </a:r>
                          <a:r>
                            <a:rPr lang="uk-UA" sz="1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en-US" sz="1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year</a:t>
                          </a:r>
                          <a:r>
                            <a:rPr lang="uk-UA" sz="1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, %</a:t>
                          </a:r>
                          <a:endParaRPr lang="ru-RU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68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14.7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66000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14610±6434</a:t>
                          </a:r>
                          <a:endParaRPr lang="ru-RU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2</a:t>
                          </a:r>
                          <a:r>
                            <a:rPr lang="uk-UA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.</a:t>
                          </a: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75</a:t>
                          </a:r>
                          <a:r>
                            <a:rPr lang="uk-UA" sz="1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±</a:t>
                          </a:r>
                          <a:r>
                            <a:rPr lang="en-US" sz="1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  <a:r>
                            <a:rPr lang="uk-UA" sz="1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.</a:t>
                          </a:r>
                          <a:r>
                            <a:rPr lang="en-US" sz="14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04</a:t>
                          </a:r>
                          <a:endParaRPr lang="ru-RU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68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16.7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61000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30034±3400</a:t>
                          </a:r>
                          <a:endParaRPr lang="ru-RU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1.3</a:t>
                          </a: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</a:t>
                          </a:r>
                          <a:r>
                            <a:rPr lang="uk-UA" sz="1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±0.</a:t>
                          </a:r>
                          <a:r>
                            <a:rPr lang="en-US" sz="1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19</a:t>
                          </a:r>
                          <a:endParaRPr lang="ru-RU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68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20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66000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31556±1940</a:t>
                          </a:r>
                          <a:endParaRPr lang="ru-RU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1.</a:t>
                          </a: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36</a:t>
                          </a:r>
                          <a:r>
                            <a:rPr lang="uk-UA" sz="1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±0.</a:t>
                          </a:r>
                          <a:r>
                            <a:rPr lang="en-US" sz="1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11</a:t>
                          </a:r>
                          <a:endParaRPr lang="ru-RU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68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22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52400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3</a:t>
                          </a: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1743±1894</a:t>
                          </a:r>
                          <a:endParaRPr lang="ru-RU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</a:t>
                          </a:r>
                          <a:r>
                            <a:rPr lang="uk-UA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.</a:t>
                          </a: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92</a:t>
                          </a:r>
                          <a:r>
                            <a:rPr lang="uk-UA" sz="1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±0.</a:t>
                          </a:r>
                          <a:r>
                            <a:rPr lang="en-US" sz="1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12</a:t>
                          </a:r>
                          <a:endParaRPr lang="ru-RU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68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25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59000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3</a:t>
                          </a: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1350±2759</a:t>
                          </a:r>
                          <a:endParaRPr lang="ru-RU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  <a:r>
                            <a:rPr lang="uk-UA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.</a:t>
                          </a: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16</a:t>
                          </a:r>
                          <a:r>
                            <a:rPr lang="uk-UA" sz="1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±0.</a:t>
                          </a:r>
                          <a:r>
                            <a:rPr lang="en-US" sz="1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17</a:t>
                          </a:r>
                          <a:endParaRPr lang="ru-RU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68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26.3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47000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3</a:t>
                          </a: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1112±2288</a:t>
                          </a:r>
                          <a:endParaRPr lang="ru-RU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0.</a:t>
                          </a: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76</a:t>
                          </a:r>
                          <a:r>
                            <a:rPr lang="uk-UA" sz="1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±0.</a:t>
                          </a:r>
                          <a:r>
                            <a:rPr lang="en-US" sz="1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14</a:t>
                          </a:r>
                          <a:endParaRPr lang="ru-RU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68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38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37200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2</a:t>
                          </a: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7059±1728</a:t>
                          </a:r>
                          <a:endParaRPr lang="ru-RU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0.</a:t>
                          </a: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59</a:t>
                          </a:r>
                          <a:r>
                            <a:rPr lang="uk-UA" sz="1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±0.</a:t>
                          </a:r>
                          <a:r>
                            <a:rPr lang="en-US" sz="1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12</a:t>
                          </a:r>
                          <a:endParaRPr lang="ru-RU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2572787"/>
                  </p:ext>
                </p:extLst>
              </p:nvPr>
            </p:nvGraphicFramePr>
            <p:xfrm>
              <a:off x="1021438" y="1772816"/>
              <a:ext cx="7583009" cy="360040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1385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148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148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1483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9625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Frequency</a:t>
                          </a:r>
                          <a:r>
                            <a:rPr lang="uk-UA" sz="1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, </a:t>
                          </a:r>
                          <a:r>
                            <a:rPr lang="en-US" sz="1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MHz</a:t>
                          </a:r>
                          <a:endParaRPr lang="ru-RU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8121" t="-3797" r="-200671" b="-2854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8121" t="-3797" r="-100671" b="-2854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18121" t="-3797" r="-671" b="-2854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68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14.7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66000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14610±6434</a:t>
                          </a:r>
                          <a:endParaRPr lang="ru-RU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2</a:t>
                          </a:r>
                          <a:r>
                            <a:rPr lang="uk-UA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.</a:t>
                          </a: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75</a:t>
                          </a:r>
                          <a:r>
                            <a:rPr lang="uk-UA" sz="1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±</a:t>
                          </a:r>
                          <a:r>
                            <a:rPr lang="en-US" sz="1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  <a:r>
                            <a:rPr lang="uk-UA" sz="1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.</a:t>
                          </a:r>
                          <a:r>
                            <a:rPr lang="en-US" sz="14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04</a:t>
                          </a:r>
                          <a:endParaRPr lang="ru-RU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68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16.7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61000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30034±3400</a:t>
                          </a:r>
                          <a:endParaRPr lang="ru-RU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1.3</a:t>
                          </a: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</a:t>
                          </a:r>
                          <a:r>
                            <a:rPr lang="uk-UA" sz="1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±0.</a:t>
                          </a:r>
                          <a:r>
                            <a:rPr lang="en-US" sz="1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19</a:t>
                          </a:r>
                          <a:endParaRPr lang="ru-RU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68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20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66000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31556±1940</a:t>
                          </a:r>
                          <a:endParaRPr lang="ru-RU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1.</a:t>
                          </a: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36</a:t>
                          </a:r>
                          <a:r>
                            <a:rPr lang="uk-UA" sz="1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±0.</a:t>
                          </a:r>
                          <a:r>
                            <a:rPr lang="en-US" sz="1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11</a:t>
                          </a:r>
                          <a:endParaRPr lang="ru-RU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68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22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52400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3</a:t>
                          </a: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1743±1894</a:t>
                          </a:r>
                          <a:endParaRPr lang="ru-RU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</a:t>
                          </a:r>
                          <a:r>
                            <a:rPr lang="uk-UA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.</a:t>
                          </a: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92</a:t>
                          </a:r>
                          <a:r>
                            <a:rPr lang="uk-UA" sz="1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±0.</a:t>
                          </a:r>
                          <a:r>
                            <a:rPr lang="en-US" sz="1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12</a:t>
                          </a:r>
                          <a:endParaRPr lang="ru-RU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68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25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59000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3</a:t>
                          </a: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1350±2759</a:t>
                          </a:r>
                          <a:endParaRPr lang="ru-RU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  <a:r>
                            <a:rPr lang="uk-UA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.</a:t>
                          </a: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16</a:t>
                          </a:r>
                          <a:r>
                            <a:rPr lang="uk-UA" sz="1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±0.</a:t>
                          </a:r>
                          <a:r>
                            <a:rPr lang="en-US" sz="1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17</a:t>
                          </a:r>
                          <a:endParaRPr lang="ru-RU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68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26.3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47000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3</a:t>
                          </a: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1112±2288</a:t>
                          </a:r>
                          <a:endParaRPr lang="ru-RU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0.</a:t>
                          </a: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76</a:t>
                          </a:r>
                          <a:r>
                            <a:rPr lang="uk-UA" sz="1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±0.</a:t>
                          </a:r>
                          <a:r>
                            <a:rPr lang="en-US" sz="1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14</a:t>
                          </a:r>
                          <a:endParaRPr lang="ru-RU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68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38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37200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2</a:t>
                          </a: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7059±1728</a:t>
                          </a:r>
                          <a:endParaRPr lang="ru-RU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0.</a:t>
                          </a: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59</a:t>
                          </a:r>
                          <a:r>
                            <a:rPr lang="uk-UA" sz="1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±0.</a:t>
                          </a:r>
                          <a:r>
                            <a:rPr lang="en-US" sz="1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12</a:t>
                          </a:r>
                          <a:endParaRPr lang="ru-RU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1187624" y="5517232"/>
            <a:ext cx="6798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Bridle (1967), </a:t>
            </a:r>
            <a:r>
              <a:rPr lang="en-US" dirty="0" err="1">
                <a:solidFill>
                  <a:prstClr val="black"/>
                </a:solidFill>
              </a:rPr>
              <a:t>Braude</a:t>
            </a:r>
            <a:r>
              <a:rPr lang="en-US" dirty="0">
                <a:solidFill>
                  <a:prstClr val="black"/>
                </a:solidFill>
              </a:rPr>
              <a:t> (1969), Roger (1969), Viner (1975), Parker (1968)</a:t>
            </a:r>
            <a:endParaRPr lang="ru-RU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99792" y="6053034"/>
                <a:ext cx="2731902" cy="5988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2019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1965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6053034"/>
                <a:ext cx="2731902" cy="5988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4112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042" y="-24099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NENUFAR RADIO TELESCOPE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36"/>
          <p:cNvSpPr>
            <a:spLocks noGrp="1"/>
          </p:cNvSpPr>
          <p:nvPr>
            <p:ph type="sldNum" sz="quarter" idx="12"/>
          </p:nvPr>
        </p:nvSpPr>
        <p:spPr>
          <a:xfrm>
            <a:off x="7233631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E49EFC71-9890-40BD-8744-1C1DA4D88CCE}" type="slidenum">
              <a:rPr lang="en-GB" sz="1400" kern="0" smtClean="0">
                <a:solidFill>
                  <a:srgbClr val="000000"/>
                </a:solidFill>
              </a:rPr>
              <a:pPr eaLnBrk="1" hangingPunct="1">
                <a:defRPr/>
              </a:pPr>
              <a:t>17</a:t>
            </a:fld>
            <a:endParaRPr lang="en-GB" sz="1400" kern="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24" y="1340768"/>
            <a:ext cx="462256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omepage-EN - NenuF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673" y="1124744"/>
            <a:ext cx="4418645" cy="24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mepage-EN - NenuF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857" y="3933056"/>
            <a:ext cx="372427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H="1" flipV="1">
            <a:off x="2339752" y="3429001"/>
            <a:ext cx="504056" cy="5760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3203848" y="3465004"/>
            <a:ext cx="216024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803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-18940"/>
            <a:ext cx="9649072" cy="68761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SENSITIVITY OF RADIO OBSERVATIONS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6"/>
          <p:cNvSpPr txBox="1">
            <a:spLocks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30" tIns="45715" rIns="91430" bIns="45715" rtlCol="0" anchor="ctr"/>
          <a:lstStyle>
            <a:defPPr>
              <a:defRPr lang="ru-RU"/>
            </a:defPPr>
            <a:lvl1pPr marL="0" algn="r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fld id="{E49EFC71-9890-40BD-8744-1C1DA4D88CCE}" type="slidenum">
              <a:rPr lang="en-GB" sz="1400" kern="0">
                <a:solidFill>
                  <a:srgbClr val="000000"/>
                </a:solidFill>
                <a:cs typeface="Times New Roman" panose="02020603050405020304" pitchFamily="18" charset="0"/>
              </a:rPr>
              <a:pPr eaLnBrk="1" hangingPunct="1">
                <a:defRPr/>
              </a:pPr>
              <a:t>18</a:t>
            </a:fld>
            <a:endParaRPr lang="en-GB" sz="1400" kern="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6709373"/>
                  </p:ext>
                </p:extLst>
              </p:nvPr>
            </p:nvGraphicFramePr>
            <p:xfrm>
              <a:off x="2744465" y="1078929"/>
              <a:ext cx="60960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715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801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8408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Frequency,</a:t>
                          </a:r>
                          <a:r>
                            <a:rPr lang="en-US" baseline="0" dirty="0"/>
                            <a:t> MHz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21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66</a:t>
                          </a:r>
                          <a:endParaRPr lang="uk-U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Flux density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∆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US" dirty="0"/>
                            <a:t>,</a:t>
                          </a:r>
                          <a:r>
                            <a:rPr lang="en-US" baseline="0" dirty="0"/>
                            <a:t> </a:t>
                          </a:r>
                          <a:r>
                            <a:rPr lang="en-US" dirty="0"/>
                            <a:t>Jy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/>
                            <a:t>3.75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/>
                            <a:t>1.87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/>
                            <a:t>1.34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~ 1</a:t>
                          </a:r>
                          <a:endParaRPr lang="uk-U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Effective area, m</a:t>
                          </a:r>
                          <a:r>
                            <a:rPr lang="en-US" baseline="30000" dirty="0"/>
                            <a:t>2</a:t>
                          </a:r>
                          <a:r>
                            <a:rPr lang="en-US" dirty="0"/>
                            <a:t> 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/>
                            <a:t>42</a:t>
                          </a:r>
                          <a:r>
                            <a:rPr lang="en-US" dirty="0"/>
                            <a:t> </a:t>
                          </a:r>
                          <a:r>
                            <a:rPr lang="uk-UA" dirty="0"/>
                            <a:t>887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/>
                            <a:t>34</a:t>
                          </a:r>
                          <a:r>
                            <a:rPr lang="en-US" dirty="0"/>
                            <a:t> </a:t>
                          </a:r>
                          <a:r>
                            <a:rPr lang="uk-UA" dirty="0"/>
                            <a:t>114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/>
                            <a:t>22</a:t>
                          </a:r>
                          <a:r>
                            <a:rPr lang="en-US" dirty="0"/>
                            <a:t> </a:t>
                          </a:r>
                          <a:r>
                            <a:rPr lang="uk-UA" dirty="0"/>
                            <a:t>773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/>
                            <a:t>8</a:t>
                          </a:r>
                          <a:r>
                            <a:rPr lang="en-US" dirty="0"/>
                            <a:t> </a:t>
                          </a:r>
                          <a:r>
                            <a:rPr lang="uk-UA" dirty="0"/>
                            <a:t>366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GB</a:t>
                          </a:r>
                          <a:r>
                            <a:rPr lang="en-US" baseline="0" dirty="0"/>
                            <a:t> temperature, K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45 100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17 900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8 600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2 380</a:t>
                          </a:r>
                          <a:endParaRPr lang="uk-U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6709373"/>
                  </p:ext>
                </p:extLst>
              </p:nvPr>
            </p:nvGraphicFramePr>
            <p:xfrm>
              <a:off x="2744465" y="1078929"/>
              <a:ext cx="60960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715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801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8408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Frequency,</a:t>
                          </a:r>
                          <a:r>
                            <a:rPr lang="en-US" baseline="0" dirty="0"/>
                            <a:t> MHz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21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66</a:t>
                          </a:r>
                          <a:endParaRPr lang="uk-U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09" t="-106452" r="-210185" b="-2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/>
                            <a:t>3.75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/>
                            <a:t>1.87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/>
                            <a:t>1.34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~ 1</a:t>
                          </a:r>
                          <a:endParaRPr lang="uk-U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Effective area, m</a:t>
                          </a:r>
                          <a:r>
                            <a:rPr lang="en-US" baseline="30000" dirty="0"/>
                            <a:t>2</a:t>
                          </a:r>
                          <a:r>
                            <a:rPr lang="en-US" dirty="0"/>
                            <a:t> 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/>
                            <a:t>42</a:t>
                          </a:r>
                          <a:r>
                            <a:rPr lang="en-US" dirty="0"/>
                            <a:t> </a:t>
                          </a:r>
                          <a:r>
                            <a:rPr lang="uk-UA" dirty="0"/>
                            <a:t>887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/>
                            <a:t>34</a:t>
                          </a:r>
                          <a:r>
                            <a:rPr lang="en-US" dirty="0"/>
                            <a:t> </a:t>
                          </a:r>
                          <a:r>
                            <a:rPr lang="uk-UA" dirty="0"/>
                            <a:t>114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/>
                            <a:t>22</a:t>
                          </a:r>
                          <a:r>
                            <a:rPr lang="en-US" dirty="0"/>
                            <a:t> </a:t>
                          </a:r>
                          <a:r>
                            <a:rPr lang="uk-UA" dirty="0"/>
                            <a:t>773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/>
                            <a:t>8</a:t>
                          </a:r>
                          <a:r>
                            <a:rPr lang="en-US" dirty="0"/>
                            <a:t> </a:t>
                          </a:r>
                          <a:r>
                            <a:rPr lang="uk-UA" dirty="0"/>
                            <a:t>366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GB</a:t>
                          </a:r>
                          <a:r>
                            <a:rPr lang="en-US" baseline="0" dirty="0"/>
                            <a:t> temperature, K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45 100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17 900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8 600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2 380</a:t>
                          </a:r>
                          <a:endParaRPr lang="uk-U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7093847" y="709597"/>
            <a:ext cx="1644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NenuFAR core</a:t>
            </a:r>
            <a:endParaRPr lang="uk-U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00065" y="2746383"/>
            <a:ext cx="3560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GURT and NenuFAR mini-array  </a:t>
            </a:r>
            <a:endParaRPr lang="uk-U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516550"/>
              </p:ext>
            </p:extLst>
          </p:nvPr>
        </p:nvGraphicFramePr>
        <p:xfrm>
          <a:off x="2691565" y="3212976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31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Frequency,</a:t>
                      </a:r>
                      <a:r>
                        <a:rPr lang="en-US" baseline="0" dirty="0"/>
                        <a:t> MHz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Flux density ∆𝑆,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Jy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329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87.5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28.6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Effective area, m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398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220081"/>
              </p:ext>
            </p:extLst>
          </p:nvPr>
        </p:nvGraphicFramePr>
        <p:xfrm>
          <a:off x="2742835" y="4982683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3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4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Frequency,</a:t>
                      </a:r>
                      <a:r>
                        <a:rPr lang="en-US" baseline="0" dirty="0"/>
                        <a:t> MHz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Flux density ∆𝑆,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Jy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68.3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12.</a:t>
                      </a:r>
                      <a:r>
                        <a:rPr lang="en-US" dirty="0"/>
                        <a:t>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2.</a:t>
                      </a:r>
                      <a:r>
                        <a:rPr lang="en-US" dirty="0"/>
                        <a:t>3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Effective area, m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16</a:t>
                      </a:r>
                      <a:r>
                        <a:rPr lang="en-US" dirty="0"/>
                        <a:t> </a:t>
                      </a:r>
                      <a:r>
                        <a:rPr lang="uk-UA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14</a:t>
                      </a:r>
                      <a:r>
                        <a:rPr lang="en-US" dirty="0"/>
                        <a:t> </a:t>
                      </a:r>
                      <a:r>
                        <a:rPr lang="uk-UA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13</a:t>
                      </a:r>
                      <a:r>
                        <a:rPr lang="en-US" dirty="0"/>
                        <a:t> </a:t>
                      </a:r>
                      <a:r>
                        <a:rPr lang="uk-UA" dirty="0"/>
                        <a:t>806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13</a:t>
                      </a:r>
                      <a:r>
                        <a:rPr lang="en-US" dirty="0"/>
                        <a:t> </a:t>
                      </a:r>
                      <a:r>
                        <a:rPr lang="uk-UA" dirty="0"/>
                        <a:t>514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GB</a:t>
                      </a:r>
                      <a:r>
                        <a:rPr lang="en-US" baseline="0" dirty="0"/>
                        <a:t> temperature, K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311 700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50 320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17 900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8 600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700065" y="4509120"/>
            <a:ext cx="3294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half of the URAN-2 array  </a:t>
            </a:r>
            <a:endParaRPr lang="uk-U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4748" y="3501008"/>
            <a:ext cx="1584176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Δ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ea typeface="rtxmi"/>
                <a:cs typeface="Times New Roman" panose="02020603050405020304" pitchFamily="18" charset="0"/>
              </a:rPr>
              <a:t>τ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rtxmi"/>
                <a:cs typeface="Times New Roman" panose="02020603050405020304" pitchFamily="18" charset="0"/>
              </a:rPr>
              <a:t> = 1 s</a:t>
            </a:r>
            <a:endParaRPr lang="uk-UA" sz="14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Δ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rtxmi"/>
                <a:cs typeface="Times New Roman" panose="02020603050405020304" pitchFamily="18" charset="0"/>
              </a:rPr>
              <a:t> =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600 kHz</a:t>
            </a:r>
            <a:endParaRPr lang="uk-UA" sz="14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3528" y="2543340"/>
                <a:ext cx="1672702" cy="5631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𝑆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𝑒𝑓𝑓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𝜏</m:t>
                            </m:r>
                            <m:r>
                              <a:rPr lang="en-US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 ∆</m:t>
                            </m:r>
                            <m:r>
                              <a:rPr lang="en-US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</m:rad>
                      </m:den>
                    </m:f>
                  </m:oMath>
                </a14:m>
                <a:endParaRPr lang="uk-UA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543340"/>
                <a:ext cx="1672702" cy="563167"/>
              </a:xfrm>
              <a:prstGeom prst="rect">
                <a:avLst/>
              </a:prstGeom>
              <a:blipFill>
                <a:blip r:embed="rId3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323528" y="2492896"/>
            <a:ext cx="1872208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942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55" y="116632"/>
            <a:ext cx="7886700" cy="903634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FEATURES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6"/>
          <p:cNvSpPr txBox="1">
            <a:spLocks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30" tIns="45715" rIns="91430" bIns="45715" rtlCol="0" anchor="ctr"/>
          <a:lstStyle>
            <a:defPPr>
              <a:defRPr lang="ru-RU"/>
            </a:defPPr>
            <a:lvl1pPr marL="0" algn="r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fld id="{E49EFC71-9890-40BD-8744-1C1DA4D88CCE}" type="slidenum">
              <a:rPr lang="en-GB" sz="1400" kern="0">
                <a:solidFill>
                  <a:srgbClr val="000000"/>
                </a:solidFill>
              </a:rPr>
              <a:pPr eaLnBrk="1" hangingPunct="1">
                <a:defRPr/>
              </a:pPr>
              <a:t>19</a:t>
            </a:fld>
            <a:endParaRPr lang="en-GB" sz="1400" kern="0" dirty="0">
              <a:solidFill>
                <a:srgbClr val="0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82" y="1196752"/>
            <a:ext cx="3084536" cy="15325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2996952"/>
            <a:ext cx="34568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300" normalizeH="0" baseline="0" noProof="0" dirty="0">
                <a:ln w="11430" cmpd="sng">
                  <a:solidFill>
                    <a:srgbClr val="5B9BD5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5B9BD5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5B9BD5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5B9BD5">
                      <a:satMod val="220000"/>
                      <a:alpha val="35000"/>
                    </a:srgbClr>
                  </a:glow>
                </a:effectLst>
                <a:uLnTx/>
                <a:uFillTx/>
              </a:rPr>
              <a:t>NenuFAR</a:t>
            </a:r>
            <a:endParaRPr kumimoji="0" lang="ru-RU" sz="4000" b="1" i="0" u="none" strike="noStrike" kern="0" cap="none" spc="300" normalizeH="0" baseline="0" noProof="0" dirty="0">
              <a:ln w="11430" cmpd="sng">
                <a:solidFill>
                  <a:srgbClr val="5B9BD5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5B9BD5">
                      <a:tint val="83000"/>
                      <a:shade val="100000"/>
                      <a:satMod val="200000"/>
                    </a:srgbClr>
                  </a:gs>
                  <a:gs pos="75000">
                    <a:srgbClr val="5B9BD5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5B9BD5">
                    <a:satMod val="220000"/>
                    <a:alpha val="35000"/>
                  </a:srgbClr>
                </a:glow>
              </a:effectLst>
              <a:uLnTx/>
              <a:uFillTx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59114"/>
            <a:ext cx="3439091" cy="257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36712"/>
            <a:ext cx="4511378" cy="348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509120"/>
            <a:ext cx="4333527" cy="1005608"/>
          </a:xfrm>
          <a:prstGeom prst="rect">
            <a:avLst/>
          </a:prstGeom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4211960" y="1196752"/>
            <a:ext cx="72008" cy="547260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247964" y="4437112"/>
            <a:ext cx="4763406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966" y="5564336"/>
            <a:ext cx="1985553" cy="125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5" descr="Радіотелескоп УРАН-2 / Довідка Полтав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443" y="5550208"/>
            <a:ext cx="2076789" cy="126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7876728" y="1051191"/>
            <a:ext cx="1332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URAN-2</a:t>
            </a:r>
            <a:endParaRPr kumimoji="0" lang="uk-UA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92168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TEAM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36"/>
          <p:cNvSpPr txBox="1">
            <a:spLocks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30" tIns="45715" rIns="91430" bIns="45715" rtlCol="0" anchor="ctr"/>
          <a:lstStyle>
            <a:defPPr>
              <a:defRPr lang="ru-RU"/>
            </a:defPPr>
            <a:lvl1pPr marL="0" algn="r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fld id="{E49EFC71-9890-40BD-8744-1C1DA4D88CCE}" type="slidenum">
              <a:rPr lang="en-GB" sz="1400" kern="0">
                <a:solidFill>
                  <a:srgbClr val="000000"/>
                </a:solidFill>
              </a:rPr>
              <a:pPr eaLnBrk="1" hangingPunct="1">
                <a:defRPr/>
              </a:pPr>
              <a:t>2</a:t>
            </a:fld>
            <a:endParaRPr lang="en-GB" sz="1400" kern="0" dirty="0">
              <a:solidFill>
                <a:srgbClr val="000000"/>
              </a:solidFill>
            </a:endParaRPr>
          </a:p>
        </p:txBody>
      </p:sp>
      <p:sp>
        <p:nvSpPr>
          <p:cNvPr id="6" name="AutoShape 2" descr="Philippe Zar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8" name="Picture 4" descr="Philippe Zar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8100"/>
            <a:ext cx="1505884" cy="150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2917" y="2808700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Philippe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Zarka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Alan Lo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05334"/>
            <a:ext cx="1507232" cy="150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44544" y="4440247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Loh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Cedric Vio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560815"/>
            <a:ext cx="1441045" cy="144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05830" y="6165304"/>
            <a:ext cx="1370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Cedric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Viou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89868"/>
            <a:ext cx="18764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300192" y="3418300"/>
            <a:ext cx="2597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Aleksander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Stanislavsky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206" y="4112016"/>
            <a:ext cx="1791459" cy="205328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452320" y="6269496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25422"/>
            <a:ext cx="1914525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488615" y="5589240"/>
            <a:ext cx="1430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Igor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Bubnov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774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686" y="0"/>
            <a:ext cx="883989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INTERFEROMETRIC RESPONSES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293" y="1065239"/>
            <a:ext cx="3936557" cy="28596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293" y="3935814"/>
            <a:ext cx="3936557" cy="28596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5208"/>
            <a:ext cx="5066293" cy="37520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57659" y="1100422"/>
            <a:ext cx="2150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NenuFAR</a:t>
            </a:r>
            <a:endParaRPr lang="uk-U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27179" y="6021288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URAN-2</a:t>
            </a:r>
            <a:endParaRPr lang="uk-U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>
            <a:cxnSpLocks/>
          </p:cNvCxnSpPr>
          <p:nvPr/>
        </p:nvCxnSpPr>
        <p:spPr>
          <a:xfrm flipV="1">
            <a:off x="3995936" y="5445226"/>
            <a:ext cx="1012763" cy="6480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336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SPECTRUM OF CAS A WITH NENUFAR+URAN-2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6"/>
          <p:cNvSpPr>
            <a:spLocks noGrp="1"/>
          </p:cNvSpPr>
          <p:nvPr>
            <p:ph type="sldNum" sz="quarter" idx="12"/>
          </p:nvPr>
        </p:nvSpPr>
        <p:spPr>
          <a:xfrm>
            <a:off x="7233631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E49EFC71-9890-40BD-8744-1C1DA4D88CCE}" type="slidenum">
              <a:rPr lang="en-GB" sz="1400" kern="0" smtClean="0">
                <a:solidFill>
                  <a:srgbClr val="000000"/>
                </a:solidFill>
              </a:rPr>
              <a:pPr eaLnBrk="1" hangingPunct="1">
                <a:defRPr/>
              </a:pPr>
              <a:t>21</a:t>
            </a:fld>
            <a:endParaRPr lang="en-GB" sz="1400" kern="0" dirty="0">
              <a:solidFill>
                <a:srgbClr val="0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57" y="1391333"/>
            <a:ext cx="7914286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1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OF ABSORPTION REGIONS IN CASSIOPEIA A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1540581"/>
                  </p:ext>
                </p:extLst>
              </p:nvPr>
            </p:nvGraphicFramePr>
            <p:xfrm>
              <a:off x="467544" y="2564904"/>
              <a:ext cx="3960440" cy="301882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94421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162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118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Parameters</a:t>
                          </a:r>
                          <a:endParaRPr lang="uk-UA" sz="1400" dirty="0">
                            <a:effectLst/>
                            <a:latin typeface="Times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7CAA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Value</a:t>
                          </a:r>
                          <a:endParaRPr lang="uk-UA" sz="1400" dirty="0">
                            <a:effectLst/>
                            <a:latin typeface="Times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5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2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i="1" dirty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EM</a:t>
                          </a:r>
                          <a:r>
                            <a:rPr lang="en-US" sz="1400" i="1" baseline="-25000" dirty="0" err="1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in</a:t>
                          </a:r>
                          <a:r>
                            <a:rPr lang="en-US" sz="1400" baseline="-25000" dirty="0" err="1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t</a:t>
                          </a:r>
                          <a:r>
                            <a:rPr lang="ru-RU" sz="1400" dirty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 (</a:t>
                          </a:r>
                          <a:r>
                            <a:rPr lang="en-US" sz="1400" dirty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pc</a:t>
                          </a:r>
                          <a:r>
                            <a:rPr lang="ru-RU" sz="1400" dirty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·</a:t>
                          </a:r>
                          <a:r>
                            <a:rPr lang="en-US" sz="1400" dirty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cm</a:t>
                          </a:r>
                          <a:r>
                            <a:rPr lang="ru-RU" sz="1400" baseline="30000" dirty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−6</a:t>
                          </a:r>
                          <a:r>
                            <a:rPr lang="ru-RU" sz="1400" dirty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)</a:t>
                          </a:r>
                          <a:endParaRPr lang="uk-UA" sz="1400" dirty="0">
                            <a:effectLst/>
                            <a:latin typeface="Times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uk-UA" sz="14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37,36±</m:t>
                                    </m:r>
                                  </m:e>
                                  <m:sub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0,02</m:t>
                                    </m:r>
                                  </m:sub>
                                  <m:sup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0,03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uk-UA" sz="1400" dirty="0">
                            <a:effectLst/>
                            <a:latin typeface="Times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2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i="1" dirty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EM</a:t>
                          </a:r>
                          <a:r>
                            <a:rPr lang="en-US" sz="1400" i="1" baseline="-25000" dirty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ISM</a:t>
                          </a:r>
                          <a:r>
                            <a:rPr lang="ru-RU" sz="1400" dirty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 (</a:t>
                          </a: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"/>
                              <a:ea typeface="Calibri"/>
                              <a:cs typeface="Times New Roman"/>
                            </a:rPr>
                            <a:t>pc</a:t>
                          </a:r>
                          <a:r>
                            <a:rPr kumimoji="0" lang="ru-RU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"/>
                              <a:ea typeface="Calibri"/>
                              <a:cs typeface="Times New Roman"/>
                            </a:rPr>
                            <a:t>·</a:t>
                          </a: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"/>
                              <a:ea typeface="Calibri"/>
                              <a:cs typeface="Times New Roman"/>
                            </a:rPr>
                            <a:t>cm</a:t>
                          </a:r>
                          <a:r>
                            <a:rPr kumimoji="0" lang="ru-RU" sz="1400" b="0" i="0" u="none" strike="noStrike" kern="1200" cap="none" spc="0" normalizeH="0" baseline="3000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"/>
                              <a:ea typeface="Calibri"/>
                              <a:cs typeface="Times New Roman"/>
                            </a:rPr>
                            <a:t>−6</a:t>
                          </a:r>
                          <a:r>
                            <a:rPr lang="ru-RU" sz="1400" dirty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)</a:t>
                          </a:r>
                          <a:endParaRPr lang="uk-UA" sz="1400" dirty="0">
                            <a:effectLst/>
                            <a:latin typeface="Times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uk-UA" sz="14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0,17±</m:t>
                                    </m:r>
                                  </m:e>
                                  <m:sub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0,03</m:t>
                                    </m:r>
                                  </m:sub>
                                  <m:sup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0,11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uk-UA" sz="1400" dirty="0">
                            <a:effectLst/>
                            <a:latin typeface="Times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2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i="1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f</a:t>
                          </a:r>
                          <a:r>
                            <a:rPr lang="ru-RU" sz="1400" baseline="-2500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a</a:t>
                          </a:r>
                          <a:endParaRPr lang="uk-UA" sz="1400">
                            <a:effectLst/>
                            <a:latin typeface="Times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uk-UA" sz="14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0,86±</m:t>
                                    </m:r>
                                  </m:e>
                                  <m:sub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0,03</m:t>
                                    </m:r>
                                  </m:sub>
                                  <m:sup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0,04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uk-UA" sz="1400" dirty="0">
                            <a:effectLst/>
                            <a:latin typeface="Times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2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i="1" dirty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T</a:t>
                          </a:r>
                          <a:r>
                            <a:rPr lang="en-US" sz="1400" i="1" baseline="-25000" dirty="0" err="1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int</a:t>
                          </a:r>
                          <a:r>
                            <a:rPr lang="ru-RU" sz="1400" dirty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 (K)</a:t>
                          </a:r>
                          <a:endParaRPr lang="uk-UA" sz="1400" dirty="0">
                            <a:effectLst/>
                            <a:latin typeface="Times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uk-UA" sz="14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100,02±</m:t>
                                    </m:r>
                                  </m:e>
                                  <m:sub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0,01</m:t>
                                    </m:r>
                                  </m:sub>
                                  <m:sup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0,01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uk-UA" sz="1400" dirty="0">
                            <a:effectLst/>
                            <a:latin typeface="Times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2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i="1" dirty="0" err="1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Z</a:t>
                          </a:r>
                          <a:r>
                            <a:rPr lang="en-US" sz="1400" i="1" baseline="-25000" dirty="0" err="1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int</a:t>
                          </a:r>
                          <a:endParaRPr lang="uk-UA" sz="1400" i="1" dirty="0">
                            <a:effectLst/>
                            <a:latin typeface="Times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uk-UA" sz="14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2,55±</m:t>
                                    </m:r>
                                  </m:e>
                                  <m:sub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0,22</m:t>
                                    </m:r>
                                  </m:sub>
                                  <m:sup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0,27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uk-UA" sz="1400" dirty="0">
                            <a:effectLst/>
                            <a:latin typeface="Times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72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i="1" dirty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T</a:t>
                          </a:r>
                          <a:r>
                            <a:rPr lang="en-US" sz="1400" i="1" baseline="-25000" dirty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ISM</a:t>
                          </a:r>
                          <a:r>
                            <a:rPr lang="ru-RU" sz="1400" baseline="-25000" dirty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ru-RU" sz="1400" dirty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(K)</a:t>
                          </a:r>
                          <a:endParaRPr lang="uk-UA" sz="1400" dirty="0">
                            <a:effectLst/>
                            <a:latin typeface="Times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uk-UA" sz="14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20,04±</m:t>
                                    </m:r>
                                  </m:e>
                                  <m:sub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0,02</m:t>
                                    </m:r>
                                  </m:sub>
                                  <m:sup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0,01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uk-UA" sz="1400" dirty="0">
                            <a:effectLst/>
                            <a:latin typeface="Times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72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i="1" dirty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Z</a:t>
                          </a:r>
                          <a:r>
                            <a:rPr lang="en-US" sz="1400" i="1" baseline="-25000" dirty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ISM</a:t>
                          </a:r>
                          <a:endParaRPr lang="uk-UA" sz="1400" i="1" dirty="0">
                            <a:effectLst/>
                            <a:latin typeface="Times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uk-UA" sz="14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0,51±</m:t>
                                    </m:r>
                                  </m:e>
                                  <m:sub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0,23</m:t>
                                    </m:r>
                                  </m:sub>
                                  <m:sup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0,29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uk-UA" sz="1400" dirty="0">
                            <a:effectLst/>
                            <a:latin typeface="Times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1540581"/>
                  </p:ext>
                </p:extLst>
              </p:nvPr>
            </p:nvGraphicFramePr>
            <p:xfrm>
              <a:off x="467544" y="2564904"/>
              <a:ext cx="3960440" cy="301882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94421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162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118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Parameters</a:t>
                          </a:r>
                          <a:endParaRPr lang="uk-UA" sz="1400" dirty="0">
                            <a:effectLst/>
                            <a:latin typeface="Times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7CAA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Value</a:t>
                          </a:r>
                          <a:endParaRPr lang="uk-UA" sz="1400" dirty="0">
                            <a:effectLst/>
                            <a:latin typeface="Times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5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67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i="1" dirty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EM</a:t>
                          </a:r>
                          <a:r>
                            <a:rPr lang="en-US" sz="1400" i="1" baseline="-25000" dirty="0" err="1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in</a:t>
                          </a:r>
                          <a:r>
                            <a:rPr lang="en-US" sz="1400" baseline="-25000" dirty="0" err="1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t</a:t>
                          </a:r>
                          <a:r>
                            <a:rPr lang="ru-RU" sz="1400" dirty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 (</a:t>
                          </a:r>
                          <a:r>
                            <a:rPr lang="en-US" sz="1400" dirty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pc</a:t>
                          </a:r>
                          <a:r>
                            <a:rPr lang="ru-RU" sz="1400" dirty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·</a:t>
                          </a:r>
                          <a:r>
                            <a:rPr lang="en-US" sz="1400" dirty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cm</a:t>
                          </a:r>
                          <a:r>
                            <a:rPr lang="ru-RU" sz="1400" baseline="30000" dirty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−6</a:t>
                          </a:r>
                          <a:r>
                            <a:rPr lang="ru-RU" sz="1400" dirty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)</a:t>
                          </a:r>
                          <a:endParaRPr lang="uk-UA" sz="1400" dirty="0">
                            <a:effectLst/>
                            <a:latin typeface="Times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6979" t="-81250" r="-604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867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i="1" dirty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EM</a:t>
                          </a:r>
                          <a:r>
                            <a:rPr lang="en-US" sz="1400" i="1" baseline="-25000" dirty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ISM</a:t>
                          </a:r>
                          <a:r>
                            <a:rPr lang="ru-RU" sz="1400" dirty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 (</a:t>
                          </a: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"/>
                              <a:ea typeface="Calibri"/>
                              <a:cs typeface="Times New Roman"/>
                            </a:rPr>
                            <a:t>pc</a:t>
                          </a:r>
                          <a:r>
                            <a:rPr kumimoji="0" lang="ru-RU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"/>
                              <a:ea typeface="Calibri"/>
                              <a:cs typeface="Times New Roman"/>
                            </a:rPr>
                            <a:t>·</a:t>
                          </a: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"/>
                              <a:ea typeface="Calibri"/>
                              <a:cs typeface="Times New Roman"/>
                            </a:rPr>
                            <a:t>cm</a:t>
                          </a:r>
                          <a:r>
                            <a:rPr kumimoji="0" lang="ru-RU" sz="1400" b="0" i="0" u="none" strike="noStrike" kern="1200" cap="none" spc="0" normalizeH="0" baseline="3000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"/>
                              <a:ea typeface="Calibri"/>
                              <a:cs typeface="Times New Roman"/>
                            </a:rPr>
                            <a:t>−6</a:t>
                          </a:r>
                          <a:r>
                            <a:rPr lang="ru-RU" sz="1400" dirty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)</a:t>
                          </a:r>
                          <a:endParaRPr lang="uk-UA" sz="1400" dirty="0">
                            <a:effectLst/>
                            <a:latin typeface="Times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6979" t="-184127" r="-604" b="-50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867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i="1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f</a:t>
                          </a:r>
                          <a:r>
                            <a:rPr lang="ru-RU" sz="1400" baseline="-2500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a</a:t>
                          </a:r>
                          <a:endParaRPr lang="uk-UA" sz="1400">
                            <a:effectLst/>
                            <a:latin typeface="Times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6979" t="-279688" r="-604" b="-401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67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i="1" dirty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T</a:t>
                          </a:r>
                          <a:r>
                            <a:rPr lang="en-US" sz="1400" i="1" baseline="-25000" dirty="0" err="1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int</a:t>
                          </a:r>
                          <a:r>
                            <a:rPr lang="ru-RU" sz="1400" dirty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 (K)</a:t>
                          </a:r>
                          <a:endParaRPr lang="uk-UA" sz="1400" dirty="0">
                            <a:effectLst/>
                            <a:latin typeface="Times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6979" t="-385714" r="-604" b="-3079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867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i="1" dirty="0" err="1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Z</a:t>
                          </a:r>
                          <a:r>
                            <a:rPr lang="en-US" sz="1400" i="1" baseline="-25000" dirty="0" err="1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int</a:t>
                          </a:r>
                          <a:endParaRPr lang="uk-UA" sz="1400" i="1" dirty="0">
                            <a:effectLst/>
                            <a:latin typeface="Times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6979" t="-478125" r="-604" b="-2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867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i="1" dirty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T</a:t>
                          </a:r>
                          <a:r>
                            <a:rPr lang="en-US" sz="1400" i="1" baseline="-25000" dirty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ISM</a:t>
                          </a:r>
                          <a:r>
                            <a:rPr lang="ru-RU" sz="1400" baseline="-25000" dirty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ru-RU" sz="1400" dirty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(K)</a:t>
                          </a:r>
                          <a:endParaRPr lang="uk-UA" sz="1400" dirty="0">
                            <a:effectLst/>
                            <a:latin typeface="Times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6979" t="-587302" r="-604" b="-1063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867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i="1" dirty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Z</a:t>
                          </a:r>
                          <a:r>
                            <a:rPr lang="en-US" sz="1400" i="1" baseline="-25000" dirty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ISM</a:t>
                          </a:r>
                          <a:endParaRPr lang="uk-UA" sz="1400" i="1" dirty="0">
                            <a:effectLst/>
                            <a:latin typeface="Times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6979" t="-676563" r="-604" b="-46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1043608" y="2135071"/>
            <a:ext cx="2756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B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GURT observations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9367286"/>
                  </p:ext>
                </p:extLst>
              </p:nvPr>
            </p:nvGraphicFramePr>
            <p:xfrm>
              <a:off x="4788024" y="2714440"/>
              <a:ext cx="3960440" cy="298875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80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602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789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Parameters</a:t>
                          </a:r>
                          <a:endParaRPr lang="uk-UA" sz="1200" dirty="0">
                            <a:effectLst/>
                            <a:latin typeface="Times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7CAA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Value</a:t>
                          </a:r>
                          <a:endParaRPr lang="uk-UA" sz="1200" dirty="0">
                            <a:effectLst/>
                            <a:latin typeface="Times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5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711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EM</a:t>
                          </a:r>
                          <a:r>
                            <a:rPr lang="en-US" sz="1400" i="1" baseline="-25000" dirty="0" err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int</a:t>
                          </a: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(</a:t>
                          </a: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"/>
                              <a:ea typeface="Calibri"/>
                              <a:cs typeface="Times New Roman"/>
                            </a:rPr>
                            <a:t>pc</a:t>
                          </a:r>
                          <a:r>
                            <a:rPr kumimoji="0" lang="ru-RU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"/>
                              <a:ea typeface="Calibri"/>
                              <a:cs typeface="Times New Roman"/>
                            </a:rPr>
                            <a:t>·</a:t>
                          </a: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"/>
                              <a:ea typeface="Calibri"/>
                              <a:cs typeface="Times New Roman"/>
                            </a:rPr>
                            <a:t>cm</a:t>
                          </a:r>
                          <a:r>
                            <a:rPr kumimoji="0" lang="ru-RU" sz="1400" b="0" i="0" u="none" strike="noStrike" kern="1200" cap="none" spc="0" normalizeH="0" baseline="3000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"/>
                              <a:ea typeface="Calibri"/>
                              <a:cs typeface="Times New Roman"/>
                            </a:rPr>
                            <a:t>−6</a:t>
                          </a: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)</a:t>
                          </a:r>
                          <a:endParaRPr lang="uk-UA" sz="1200" dirty="0">
                            <a:effectLst/>
                            <a:latin typeface="Times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uk-UA" sz="14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uk-UA" sz="140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37,4±</m:t>
                                    </m:r>
                                  </m:e>
                                  <m:sub>
                                    <m:r>
                                      <a:rPr lang="uk-UA" sz="140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0,01</m:t>
                                    </m:r>
                                  </m:sub>
                                  <m:sup>
                                    <m:r>
                                      <a:rPr lang="uk-UA" sz="140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0,02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uk-UA" sz="1200">
                            <a:effectLst/>
                            <a:latin typeface="Times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711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EM</a:t>
                          </a:r>
                          <a:r>
                            <a:rPr lang="en-US" sz="1400" i="1" baseline="-25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ISM</a:t>
                          </a: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(</a:t>
                          </a: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"/>
                              <a:ea typeface="Calibri"/>
                              <a:cs typeface="Times New Roman"/>
                            </a:rPr>
                            <a:t>pc</a:t>
                          </a:r>
                          <a:r>
                            <a:rPr kumimoji="0" lang="ru-RU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"/>
                              <a:ea typeface="Calibri"/>
                              <a:cs typeface="Times New Roman"/>
                            </a:rPr>
                            <a:t>·</a:t>
                          </a: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"/>
                              <a:ea typeface="Calibri"/>
                              <a:cs typeface="Times New Roman"/>
                            </a:rPr>
                            <a:t>cm</a:t>
                          </a:r>
                          <a:r>
                            <a:rPr kumimoji="0" lang="ru-RU" sz="1400" b="0" i="0" u="none" strike="noStrike" kern="1200" cap="none" spc="0" normalizeH="0" baseline="3000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"/>
                              <a:ea typeface="Calibri"/>
                              <a:cs typeface="Times New Roman"/>
                            </a:rPr>
                            <a:t>−6</a:t>
                          </a: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)</a:t>
                          </a:r>
                          <a:endParaRPr lang="uk-UA" sz="1200" dirty="0">
                            <a:effectLst/>
                            <a:latin typeface="Times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uk-UA" sz="14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uk-UA" sz="140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0,15±</m:t>
                                    </m:r>
                                  </m:e>
                                  <m:sub>
                                    <m:r>
                                      <a:rPr lang="uk-UA" sz="140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0,01</m:t>
                                    </m:r>
                                  </m:sub>
                                  <m:sup>
                                    <m:r>
                                      <a:rPr lang="uk-UA" sz="140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0,07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uk-UA" sz="1200">
                            <a:effectLst/>
                            <a:latin typeface="Times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711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i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f</a:t>
                          </a:r>
                          <a:r>
                            <a:rPr lang="uk-UA" sz="1400" i="1" baseline="-250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a</a:t>
                          </a:r>
                          <a:endParaRPr lang="uk-UA" sz="1200">
                            <a:effectLst/>
                            <a:latin typeface="Times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uk-UA" sz="14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uk-UA" sz="140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0,80±</m:t>
                                    </m:r>
                                  </m:e>
                                  <m:sub>
                                    <m:r>
                                      <a:rPr lang="uk-UA" sz="140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0,08</m:t>
                                    </m:r>
                                  </m:sub>
                                  <m:sup>
                                    <m:r>
                                      <a:rPr lang="uk-UA" sz="140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0,06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uk-UA" sz="1200">
                            <a:effectLst/>
                            <a:latin typeface="Times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711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T</a:t>
                          </a:r>
                          <a:r>
                            <a:rPr lang="en-US" sz="1400" i="1" baseline="-25000" dirty="0" err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int</a:t>
                          </a: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(K)</a:t>
                          </a:r>
                          <a:endParaRPr lang="uk-UA" sz="1200" dirty="0">
                            <a:effectLst/>
                            <a:latin typeface="Times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uk-UA" sz="14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uk-UA" sz="140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100±</m:t>
                                    </m:r>
                                  </m:e>
                                  <m:sub>
                                    <m:r>
                                      <a:rPr lang="uk-UA" sz="140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0,01</m:t>
                                    </m:r>
                                  </m:sub>
                                  <m:sup>
                                    <m:r>
                                      <a:rPr lang="uk-UA" sz="140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0,01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uk-UA" sz="1200">
                            <a:effectLst/>
                            <a:latin typeface="Times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3711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i="1" dirty="0" err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Z</a:t>
                          </a:r>
                          <a:r>
                            <a:rPr lang="en-US" sz="1400" i="1" baseline="-25000" dirty="0" err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int</a:t>
                          </a:r>
                          <a:endParaRPr lang="uk-UA" sz="1200" dirty="0">
                            <a:effectLst/>
                            <a:latin typeface="Times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uk-UA" sz="14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uk-UA" sz="140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2,50±</m:t>
                                    </m:r>
                                  </m:e>
                                  <m:sub>
                                    <m:r>
                                      <a:rPr lang="uk-UA" sz="140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0,1</m:t>
                                    </m:r>
                                  </m:sub>
                                  <m:sup>
                                    <m:r>
                                      <a:rPr lang="uk-UA" sz="140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0,09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uk-UA" sz="1200">
                            <a:effectLst/>
                            <a:latin typeface="Times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3711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T</a:t>
                          </a:r>
                          <a:r>
                            <a:rPr lang="en-US" sz="1400" i="1" baseline="-25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ISM</a:t>
                          </a:r>
                          <a:r>
                            <a:rPr lang="ru-RU" sz="1400" baseline="-25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ru-RU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(K)</a:t>
                          </a:r>
                          <a:endParaRPr lang="uk-UA" sz="1200" dirty="0">
                            <a:effectLst/>
                            <a:latin typeface="Times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uk-UA" sz="14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uk-UA" sz="140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20±</m:t>
                                    </m:r>
                                  </m:e>
                                  <m:sub>
                                    <m:r>
                                      <a:rPr lang="uk-UA" sz="140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0,01</m:t>
                                    </m:r>
                                  </m:sub>
                                  <m:sup>
                                    <m:r>
                                      <a:rPr lang="uk-UA" sz="140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0,01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uk-UA" sz="1200">
                            <a:effectLst/>
                            <a:latin typeface="Times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3711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Z</a:t>
                          </a:r>
                          <a:r>
                            <a:rPr lang="en-US" sz="1400" i="1" baseline="-25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ISM</a:t>
                          </a:r>
                          <a:endParaRPr lang="uk-UA" sz="1200" dirty="0">
                            <a:effectLst/>
                            <a:latin typeface="Times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uk-UA" sz="14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uk-UA" sz="140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0,50±</m:t>
                                    </m:r>
                                  </m:e>
                                  <m:sub>
                                    <m:r>
                                      <a:rPr lang="uk-UA" sz="140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0,13</m:t>
                                    </m:r>
                                  </m:sub>
                                  <m:sup>
                                    <m:r>
                                      <a:rPr lang="uk-UA" sz="140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0,01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uk-UA" sz="1200" dirty="0">
                            <a:effectLst/>
                            <a:latin typeface="Times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9367286"/>
                  </p:ext>
                </p:extLst>
              </p:nvPr>
            </p:nvGraphicFramePr>
            <p:xfrm>
              <a:off x="4788024" y="2714440"/>
              <a:ext cx="3960440" cy="298875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80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602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817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Parameters</a:t>
                          </a:r>
                          <a:endParaRPr lang="uk-UA" sz="1200" dirty="0">
                            <a:effectLst/>
                            <a:latin typeface="Times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7CAA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Value</a:t>
                          </a:r>
                          <a:endParaRPr lang="uk-UA" sz="1200" dirty="0">
                            <a:effectLst/>
                            <a:latin typeface="Times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5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67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EM</a:t>
                          </a:r>
                          <a:r>
                            <a:rPr lang="en-US" sz="1400" i="1" baseline="-25000" dirty="0" err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int</a:t>
                          </a: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(</a:t>
                          </a: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"/>
                              <a:ea typeface="Calibri"/>
                              <a:cs typeface="Times New Roman"/>
                            </a:rPr>
                            <a:t>pc</a:t>
                          </a:r>
                          <a:r>
                            <a:rPr kumimoji="0" lang="ru-RU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"/>
                              <a:ea typeface="Calibri"/>
                              <a:cs typeface="Times New Roman"/>
                            </a:rPr>
                            <a:t>·</a:t>
                          </a: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"/>
                              <a:ea typeface="Calibri"/>
                              <a:cs typeface="Times New Roman"/>
                            </a:rPr>
                            <a:t>cm</a:t>
                          </a:r>
                          <a:r>
                            <a:rPr kumimoji="0" lang="ru-RU" sz="1400" b="0" i="0" u="none" strike="noStrike" kern="1200" cap="none" spc="0" normalizeH="0" baseline="3000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"/>
                              <a:ea typeface="Calibri"/>
                              <a:cs typeface="Times New Roman"/>
                            </a:rPr>
                            <a:t>−6</a:t>
                          </a: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)</a:t>
                          </a:r>
                          <a:endParaRPr lang="uk-UA" sz="1200" dirty="0">
                            <a:effectLst/>
                            <a:latin typeface="Times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3662" t="-73438" r="-563" b="-5984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867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EM</a:t>
                          </a:r>
                          <a:r>
                            <a:rPr lang="en-US" sz="1400" i="1" baseline="-25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ISM</a:t>
                          </a: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(</a:t>
                          </a: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"/>
                              <a:ea typeface="Calibri"/>
                              <a:cs typeface="Times New Roman"/>
                            </a:rPr>
                            <a:t>pc</a:t>
                          </a:r>
                          <a:r>
                            <a:rPr kumimoji="0" lang="ru-RU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"/>
                              <a:ea typeface="Calibri"/>
                              <a:cs typeface="Times New Roman"/>
                            </a:rPr>
                            <a:t>·</a:t>
                          </a: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"/>
                              <a:ea typeface="Calibri"/>
                              <a:cs typeface="Times New Roman"/>
                            </a:rPr>
                            <a:t>cm</a:t>
                          </a:r>
                          <a:r>
                            <a:rPr kumimoji="0" lang="ru-RU" sz="1400" b="0" i="0" u="none" strike="noStrike" kern="1200" cap="none" spc="0" normalizeH="0" baseline="3000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"/>
                              <a:ea typeface="Calibri"/>
                              <a:cs typeface="Times New Roman"/>
                            </a:rPr>
                            <a:t>−6</a:t>
                          </a: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)</a:t>
                          </a:r>
                          <a:endParaRPr lang="uk-UA" sz="1200" dirty="0">
                            <a:effectLst/>
                            <a:latin typeface="Times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3662" t="-176190" r="-563" b="-5079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867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i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f</a:t>
                          </a:r>
                          <a:r>
                            <a:rPr lang="uk-UA" sz="1400" i="1" baseline="-250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a</a:t>
                          </a:r>
                          <a:endParaRPr lang="uk-UA" sz="1200">
                            <a:effectLst/>
                            <a:latin typeface="Times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3662" t="-271875" r="-563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67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T</a:t>
                          </a:r>
                          <a:r>
                            <a:rPr lang="en-US" sz="1400" i="1" baseline="-25000" dirty="0" err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int</a:t>
                          </a: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(K)</a:t>
                          </a:r>
                          <a:endParaRPr lang="uk-UA" sz="1200" dirty="0">
                            <a:effectLst/>
                            <a:latin typeface="Times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3662" t="-377778" r="-563" b="-3063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867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i="1" dirty="0" err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Z</a:t>
                          </a:r>
                          <a:r>
                            <a:rPr lang="en-US" sz="1400" i="1" baseline="-25000" dirty="0" err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int</a:t>
                          </a:r>
                          <a:endParaRPr lang="uk-UA" sz="1200" dirty="0">
                            <a:effectLst/>
                            <a:latin typeface="Times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3662" t="-470313" r="-563" b="-201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867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T</a:t>
                          </a:r>
                          <a:r>
                            <a:rPr lang="en-US" sz="1400" i="1" baseline="-25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ISM</a:t>
                          </a:r>
                          <a:r>
                            <a:rPr lang="ru-RU" sz="1400" baseline="-25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ru-RU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(K)</a:t>
                          </a:r>
                          <a:endParaRPr lang="uk-UA" sz="1200" dirty="0">
                            <a:effectLst/>
                            <a:latin typeface="Times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3662" t="-579365" r="-563" b="-10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867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Z</a:t>
                          </a:r>
                          <a:r>
                            <a:rPr lang="en-US" sz="1400" i="1" baseline="-25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ISM</a:t>
                          </a:r>
                          <a:endParaRPr lang="uk-UA" sz="1200" dirty="0">
                            <a:effectLst/>
                            <a:latin typeface="Times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3662" t="-668750" r="-563" b="-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Прямоугольник 8"/>
          <p:cNvSpPr/>
          <p:nvPr/>
        </p:nvSpPr>
        <p:spPr>
          <a:xfrm>
            <a:off x="4688076" y="2135071"/>
            <a:ext cx="4133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NenuFAR+URAN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observations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(2023)</a:t>
            </a:r>
          </a:p>
        </p:txBody>
      </p:sp>
      <p:sp>
        <p:nvSpPr>
          <p:cNvPr id="10" name="Номер слайда 36"/>
          <p:cNvSpPr>
            <a:spLocks noGrp="1"/>
          </p:cNvSpPr>
          <p:nvPr>
            <p:ph type="sldNum" sz="quarter" idx="12"/>
          </p:nvPr>
        </p:nvSpPr>
        <p:spPr>
          <a:xfrm>
            <a:off x="7233631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E49EFC71-9890-40BD-8744-1C1DA4D88CCE}" type="slidenum">
              <a:rPr lang="en-GB" sz="1400" kern="0" smtClean="0">
                <a:solidFill>
                  <a:srgbClr val="000000"/>
                </a:solidFill>
              </a:rPr>
              <a:pPr eaLnBrk="1" hangingPunct="1">
                <a:defRPr/>
              </a:pPr>
              <a:t>22</a:t>
            </a:fld>
            <a:endParaRPr lang="en-GB" sz="14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970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47335"/>
            <a:ext cx="8928992" cy="950313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MULTI-BASELINE INTERFEROMETER</a:t>
            </a:r>
            <a:endParaRPr lang="uk-UA" sz="3600" dirty="0"/>
          </a:p>
        </p:txBody>
      </p:sp>
      <p:sp>
        <p:nvSpPr>
          <p:cNvPr id="3" name="Номер слайда 36"/>
          <p:cNvSpPr txBox="1">
            <a:spLocks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EFC71-9890-40BD-8744-1C1DA4D88CCE}" type="slidenum">
              <a: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55086"/>
            <a:ext cx="6264696" cy="547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38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886700" cy="90363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MULTI-BASELINE RESPONSES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6"/>
          <p:cNvSpPr txBox="1">
            <a:spLocks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fld id="{E49EFC71-9890-40BD-8744-1C1DA4D88CCE}" type="slidenum">
              <a:rPr lang="en-GB" sz="1400" kern="0" smtClean="0">
                <a:solidFill>
                  <a:srgbClr val="000000"/>
                </a:solidFill>
              </a:rPr>
              <a:pPr eaLnBrk="1" hangingPunct="1">
                <a:defRPr/>
              </a:pPr>
              <a:t>24</a:t>
            </a:fld>
            <a:endParaRPr lang="en-GB" sz="1400" kern="0" dirty="0">
              <a:solidFill>
                <a:srgbClr val="0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196752"/>
            <a:ext cx="4478758" cy="37444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39" y="5327134"/>
            <a:ext cx="2148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baseline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9308" y="6106180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N</a:t>
            </a:r>
            <a:r>
              <a:rPr lang="en-US" sz="2800" dirty="0"/>
              <a:t>(</a:t>
            </a:r>
            <a:r>
              <a:rPr lang="en-US" sz="2800" i="1" dirty="0"/>
              <a:t>N-1</a:t>
            </a:r>
            <a:r>
              <a:rPr lang="en-US" sz="2800" dirty="0"/>
              <a:t>)/</a:t>
            </a:r>
            <a:r>
              <a:rPr lang="en-US" sz="2800" i="1" dirty="0"/>
              <a:t>2</a:t>
            </a:r>
            <a:endParaRPr lang="uk-UA" sz="28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42685" y="6106180"/>
            <a:ext cx="1551900" cy="5232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5394585" y="5327134"/>
            <a:ext cx="3688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 of many baselines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848" y="838587"/>
            <a:ext cx="2973832" cy="22303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09" y="3039102"/>
            <a:ext cx="3050710" cy="2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0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CRAB FLUX-DENSITY SPECTRUM WITH NENUFAR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28800"/>
            <a:ext cx="6033651" cy="5040560"/>
          </a:xfrm>
          <a:prstGeom prst="rect">
            <a:avLst/>
          </a:prstGeom>
        </p:spPr>
      </p:pic>
      <p:sp>
        <p:nvSpPr>
          <p:cNvPr id="6" name="Номер слайда 36"/>
          <p:cNvSpPr txBox="1">
            <a:spLocks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EFC71-9890-40BD-8744-1C1DA4D88CCE}" type="slidenum">
              <a: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979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84" y="212742"/>
            <a:ext cx="921702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MEASUREMENTS FROM NENUFAR, LOFAR AND URAN-2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8799"/>
            <a:ext cx="6024709" cy="5016459"/>
          </a:xfrm>
          <a:prstGeom prst="rect">
            <a:avLst/>
          </a:prstGeom>
        </p:spPr>
      </p:pic>
      <p:sp>
        <p:nvSpPr>
          <p:cNvPr id="4" name="Номер слайда 36"/>
          <p:cNvSpPr txBox="1">
            <a:spLocks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EFC71-9890-40BD-8744-1C1DA4D88CCE}" type="slidenum">
              <a: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0326" y="3813862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Crab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336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BREAKDOWN OF RADIO EMISSION COMPONENTS FROM THE CRAB</a:t>
            </a:r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93355"/>
            <a:ext cx="6120680" cy="5120347"/>
          </a:xfrm>
          <a:prstGeom prst="rect">
            <a:avLst/>
          </a:prstGeom>
        </p:spPr>
      </p:pic>
      <p:sp>
        <p:nvSpPr>
          <p:cNvPr id="4" name="Номер слайда 36"/>
          <p:cNvSpPr txBox="1">
            <a:spLocks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EFC71-9890-40BD-8744-1C1DA4D88CCE}" type="slidenum">
              <a: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590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7094"/>
            <a:ext cx="7886700" cy="1047650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PERSPECTIVES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36"/>
          <p:cNvSpPr txBox="1">
            <a:spLocks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EFC71-9890-40BD-8744-1C1DA4D88CCE}" type="slidenum">
              <a: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26" name="Picture 2" descr="D:\GURT_obs\SNRs_for_observations\Lev\Fig1_Abad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2776"/>
            <a:ext cx="760186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69983" y="1868603"/>
            <a:ext cx="1319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Abadi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(2024)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35416" y="1795725"/>
            <a:ext cx="1512168" cy="79208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71811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 A IPS: </a:t>
            </a:r>
            <a:r>
              <a:rPr lang="fr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PROVISIONS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166843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sz="2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radio spectrum from </a:t>
            </a:r>
            <a:r>
              <a:rPr lang="en-US" sz="24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</a:t>
            </a:r>
            <a:r>
              <a:rPr lang="en-US" sz="2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has been well measured at low frequencies.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2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governed by the thermal absorption of radio emission in </a:t>
            </a:r>
            <a:r>
              <a:rPr lang="en-US" sz="24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unshocked</a:t>
            </a:r>
            <a:r>
              <a:rPr lang="en-US" sz="2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ejecta within the shell of </a:t>
            </a:r>
            <a:r>
              <a:rPr lang="en-US" sz="24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</a:t>
            </a:r>
            <a:r>
              <a:rPr lang="en-US" sz="2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2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the </a:t>
            </a:r>
            <a:r>
              <a:rPr lang="en-US" sz="24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NenuFAR</a:t>
            </a:r>
            <a:r>
              <a:rPr lang="en-US" sz="2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radio telescope, we analyzed the scintillation of radio observations from </a:t>
            </a:r>
            <a:r>
              <a:rPr lang="en-US" sz="24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</a:t>
            </a:r>
            <a:r>
              <a:rPr lang="en-US" sz="2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2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aim was to detect interplanetary scintillation (IPS) in the radio emission from this supernova remnant (SNR).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2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Subsequently, the compact component was associated with a non-pulsating neutron star.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2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observed IPS variability may indicate neutron star activity.</a:t>
            </a:r>
          </a:p>
        </p:txBody>
      </p:sp>
      <p:sp>
        <p:nvSpPr>
          <p:cNvPr id="6" name="Номер слайда 36"/>
          <p:cNvSpPr txBox="1">
            <a:spLocks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fld id="{E49EFC71-9890-40BD-8744-1C1DA4D88CCE}" type="slidenum">
              <a:rPr lang="en-GB" sz="1400" kern="0" smtClean="0">
                <a:solidFill>
                  <a:srgbClr val="000000"/>
                </a:solidFill>
              </a:rPr>
              <a:pPr eaLnBrk="1" hangingPunct="1">
                <a:defRPr/>
              </a:pPr>
              <a:t>29</a:t>
            </a:fld>
            <a:endParaRPr lang="en-GB" sz="14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456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4824536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Supernova remnants play an important role in the evolution of galaxies.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Ones of them (Cas A, Crab Nebula) are the brightest extrasolar radio sources on the sky.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 spectrum evolution of Cassiopeia A is one of the mysteries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astrophysics.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Low-frequency observations can give many useful information about SNRs.</a:t>
            </a:r>
          </a:p>
        </p:txBody>
      </p:sp>
      <p:sp>
        <p:nvSpPr>
          <p:cNvPr id="4" name="Номер слайда 36"/>
          <p:cNvSpPr>
            <a:spLocks noGrp="1"/>
          </p:cNvSpPr>
          <p:nvPr>
            <p:ph type="sldNum" sz="quarter" idx="12"/>
          </p:nvPr>
        </p:nvSpPr>
        <p:spPr>
          <a:xfrm>
            <a:off x="7233631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E49EFC71-9890-40BD-8744-1C1DA4D88CCE}" type="slidenum">
              <a:rPr lang="en-GB" sz="1400" kern="0" smtClean="0">
                <a:solidFill>
                  <a:srgbClr val="000000"/>
                </a:solidFill>
              </a:rPr>
              <a:pPr eaLnBrk="1" hangingPunct="1">
                <a:defRPr/>
              </a:pPr>
              <a:t>3</a:t>
            </a:fld>
            <a:endParaRPr lang="en-GB" sz="14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972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fr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223970"/>
              </p:ext>
            </p:extLst>
          </p:nvPr>
        </p:nvGraphicFramePr>
        <p:xfrm>
          <a:off x="467544" y="1196752"/>
          <a:ext cx="8352928" cy="4757011"/>
        </p:xfrm>
        <a:graphic>
          <a:graphicData uri="http://schemas.openxmlformats.org/drawingml/2006/table">
            <a:tbl>
              <a:tblPr firstRow="1" bandRow="1"/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4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22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Telescope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 details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NENUFAR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Observations in May-September of 2024 (10 sessions).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 resolution of 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s, frequency resolution of 195 kHz.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mini-arrays (MAs) and 2016 different baselines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 range from 23.4 to 67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MHz.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equally spaced groups of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beamlets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each had 4 consecutive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beamlets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Interferometer with multiple baselines in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transit mode.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Номер слайда 36"/>
          <p:cNvSpPr txBox="1">
            <a:spLocks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fld id="{E49EFC71-9890-40BD-8744-1C1DA4D88CCE}" type="slidenum">
              <a:rPr lang="en-GB" sz="1400" kern="0" smtClean="0">
                <a:solidFill>
                  <a:srgbClr val="000000"/>
                </a:solidFill>
              </a:rPr>
              <a:pPr eaLnBrk="1" hangingPunct="1">
                <a:defRPr/>
              </a:pPr>
              <a:t>30</a:t>
            </a:fld>
            <a:endParaRPr lang="en-GB" sz="14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075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45624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INTERFEROMETRIC RESPONSE OF CAS A AT DIFFERENT FREQUENCIES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3384376" cy="493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351" y="1484784"/>
            <a:ext cx="3381697" cy="491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36"/>
          <p:cNvSpPr txBox="1">
            <a:spLocks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fld id="{E49EFC71-9890-40BD-8744-1C1DA4D88CCE}" type="slidenum">
              <a:rPr lang="en-GB" sz="1400" kern="0" smtClean="0">
                <a:solidFill>
                  <a:srgbClr val="000000"/>
                </a:solidFill>
              </a:rPr>
              <a:pPr eaLnBrk="1" hangingPunct="1">
                <a:defRPr/>
              </a:pPr>
              <a:t>31</a:t>
            </a:fld>
            <a:endParaRPr lang="en-GB" sz="14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050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874"/>
            <a:ext cx="8229600" cy="994122"/>
          </a:xfrm>
        </p:spPr>
        <p:txBody>
          <a:bodyPr>
            <a:normAutofit/>
          </a:bodyPr>
          <a:lstStyle/>
          <a:p>
            <a:pPr algn="ctr"/>
            <a:r>
              <a:rPr lang="fr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PROCESSING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14378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6"/>
          <p:cNvSpPr txBox="1">
            <a:spLocks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fld id="{E49EFC71-9890-40BD-8744-1C1DA4D88CCE}" type="slidenum">
              <a:rPr lang="en-GB" sz="1400" kern="0" smtClean="0">
                <a:solidFill>
                  <a:srgbClr val="000000"/>
                </a:solidFill>
              </a:rPr>
              <a:pPr eaLnBrk="1" hangingPunct="1">
                <a:defRPr/>
              </a:pPr>
              <a:t>32</a:t>
            </a:fld>
            <a:endParaRPr lang="en-GB" sz="14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152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SPECTRAL ANALYSIS OF SCINTILLATION FROM CAS A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260850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35150"/>
            <a:ext cx="42799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29746"/>
            <a:ext cx="3455987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36"/>
          <p:cNvSpPr txBox="1">
            <a:spLocks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fld id="{E49EFC71-9890-40BD-8744-1C1DA4D88CCE}" type="slidenum">
              <a:rPr lang="en-GB" sz="1400" kern="0" smtClean="0">
                <a:solidFill>
                  <a:srgbClr val="000000"/>
                </a:solidFill>
              </a:rPr>
              <a:pPr eaLnBrk="1" hangingPunct="1">
                <a:defRPr/>
              </a:pPr>
              <a:t>33</a:t>
            </a:fld>
            <a:endParaRPr lang="en-GB" sz="14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57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fr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(1)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49464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sz="28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NenuFAR interferometer method can be used to probe stellar relics of SNRs through ionospheric scintillation and IPS.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28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the impact of ionospheric effects cannot be entirely ruled out, IPS appears to be the more plausible explanation.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28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Further observations of Cassiopeia A will help refine these results.</a:t>
            </a:r>
          </a:p>
        </p:txBody>
      </p:sp>
      <p:sp>
        <p:nvSpPr>
          <p:cNvPr id="4" name="Номер слайда 36"/>
          <p:cNvSpPr txBox="1">
            <a:spLocks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fld id="{E49EFC71-9890-40BD-8744-1C1DA4D88CCE}" type="slidenum">
              <a:rPr lang="en-GB" sz="1400" kern="0" smtClean="0">
                <a:solidFill>
                  <a:srgbClr val="000000"/>
                </a:solidFill>
              </a:rPr>
              <a:pPr eaLnBrk="1" hangingPunct="1">
                <a:defRPr/>
              </a:pPr>
              <a:t>34</a:t>
            </a:fld>
            <a:endParaRPr lang="en-GB" sz="14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0202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31235"/>
            <a:ext cx="4968552" cy="778098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(2)</a:t>
            </a:r>
          </a:p>
        </p:txBody>
      </p:sp>
      <p:sp>
        <p:nvSpPr>
          <p:cNvPr id="4" name="Номер слайда 42"/>
          <p:cNvSpPr>
            <a:spLocks noGrp="1"/>
          </p:cNvSpPr>
          <p:nvPr>
            <p:ph type="sldNum" sz="quarter" idx="12"/>
          </p:nvPr>
        </p:nvSpPr>
        <p:spPr bwMode="auto">
          <a:xfrm>
            <a:off x="7812361" y="6400800"/>
            <a:ext cx="133676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73" indent="-28572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82" indent="-22857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34" indent="-22857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187" indent="-22857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40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492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45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797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5D944FEF-48AC-4703-8AAC-D0478EF92AAD}" type="slidenum">
              <a:rPr lang="en-GB" sz="1400" kern="0">
                <a:solidFill>
                  <a:srgbClr val="000000"/>
                </a:solidFill>
                <a:cs typeface="Arial"/>
              </a:rPr>
              <a:pPr eaLnBrk="1" hangingPunct="1">
                <a:defRPr/>
              </a:pPr>
              <a:t>35</a:t>
            </a:fld>
            <a:endParaRPr lang="en-GB" sz="14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196752"/>
            <a:ext cx="8424936" cy="489363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20" indent="-285720" algn="just"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Multi-baseline interferometer, based on the NenuFAR radio telescope, opens new capabilities in the spectral measurements of low-frequency radio emission from weak supernova remnants (SNRs). </a:t>
            </a:r>
          </a:p>
          <a:p>
            <a:pPr marL="285720" indent="-285720" algn="just">
              <a:buFont typeface="Arial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This method allows us to find values of the free-free absorption parameters inside and outside SNRs from their flux-density spectrum. As SNR evolve, their free-free absorption parameters also change. The effect clearly show Cassiopeia A.</a:t>
            </a:r>
          </a:p>
          <a:p>
            <a:pPr marL="285720" indent="-285720" algn="just"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sensitivity and accuracy of new radio astronomical instruments is now such that the flux decrease in SNRs’ radio emission can be detected in a shorter time rather than before.</a:t>
            </a:r>
          </a:p>
          <a:p>
            <a:pPr marL="285720" indent="-285720" algn="just"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Further observations of different SNRs with the GURT, URAN-2 and NenuFAR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 telescopes </a:t>
            </a:r>
            <a:r>
              <a:rPr lang="fr-BE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refine these results.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8315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289684"/>
            <a:ext cx="8640960" cy="6278632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</a:t>
            </a:r>
            <a:endParaRPr kumimoji="0" lang="uk-UA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We would like to thank ACME (The Astrophysics Centre for Multi-messenger studies in Europe) for their grant support and assistance in organizing my participation in this conference.</a:t>
            </a:r>
            <a:endParaRPr kumimoji="0" lang="uk-UA" sz="4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1776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POSSIBLE EPISODIC IPS FROM CAS A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84285"/>
            <a:ext cx="6840760" cy="469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6"/>
          <p:cNvSpPr txBox="1">
            <a:spLocks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fld id="{E49EFC71-9890-40BD-8744-1C1DA4D88CCE}" type="slidenum">
              <a:rPr lang="en-GB" sz="1400" kern="0" smtClean="0">
                <a:solidFill>
                  <a:srgbClr val="000000"/>
                </a:solidFill>
              </a:rPr>
              <a:pPr eaLnBrk="1" hangingPunct="1">
                <a:defRPr/>
              </a:pPr>
              <a:t>37</a:t>
            </a:fld>
            <a:endParaRPr lang="en-GB" sz="14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941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88851"/>
            <a:ext cx="7886700" cy="1008112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545450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 of Cassiopeia A and Cygnus A from May to October in 2019.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Details of data processing.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 spectrum of Cassiopeia A in 2019 epoch. 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NenuFAR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URAN-2 together in SNR observations.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Free-free absorption parameters obtaining from this radio spectrum.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 of temporal changes in free-free absorption parameters.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Attempt to detect interplanetary scintillations (IPS) in the radio emission of this supernova remnant (SNR).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Perspectives for further research.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6"/>
          <p:cNvSpPr>
            <a:spLocks noGrp="1"/>
          </p:cNvSpPr>
          <p:nvPr>
            <p:ph type="sldNum" sz="quarter" idx="12"/>
          </p:nvPr>
        </p:nvSpPr>
        <p:spPr>
          <a:xfrm>
            <a:off x="7233631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73" indent="-28572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82" indent="-22857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34" indent="-22857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187" indent="-22857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40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492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45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797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E49EFC71-9890-40BD-8744-1C1DA4D88CCE}" type="slidenum">
              <a:rPr lang="en-GB" sz="1400" kern="0">
                <a:solidFill>
                  <a:srgbClr val="000000"/>
                </a:solidFill>
              </a:rPr>
              <a:pPr eaLnBrk="1" hangingPunct="1">
                <a:defRPr/>
              </a:pPr>
              <a:t>4</a:t>
            </a:fld>
            <a:endParaRPr lang="en-GB" sz="14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282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005263"/>
            <a:ext cx="3168650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393825"/>
            <a:ext cx="3168650" cy="239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241420" y="169862"/>
            <a:ext cx="8867328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defTabSz="9144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UTR-2 AND GURT </a:t>
            </a:r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  <a:endParaRPr lang="en-GB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069975"/>
            <a:ext cx="5689600" cy="495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5" name="Line 5"/>
          <p:cNvSpPr>
            <a:spLocks noChangeShapeType="1"/>
          </p:cNvSpPr>
          <p:nvPr/>
        </p:nvSpPr>
        <p:spPr bwMode="auto">
          <a:xfrm flipV="1">
            <a:off x="4932363" y="2486025"/>
            <a:ext cx="3240087" cy="373063"/>
          </a:xfrm>
          <a:prstGeom prst="line">
            <a:avLst/>
          </a:prstGeom>
          <a:noFill/>
          <a:ln w="28440">
            <a:solidFill>
              <a:srgbClr val="3333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 flipV="1">
            <a:off x="4284663" y="2917825"/>
            <a:ext cx="3240087" cy="373063"/>
          </a:xfrm>
          <a:prstGeom prst="line">
            <a:avLst/>
          </a:prstGeom>
          <a:noFill/>
          <a:ln w="28440">
            <a:solidFill>
              <a:srgbClr val="3333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омер слайда 36"/>
          <p:cNvSpPr txBox="1">
            <a:spLocks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fld id="{E49EFC71-9890-40BD-8744-1C1DA4D88CCE}" type="slidenum">
              <a:rPr lang="en-GB" sz="1400" kern="0" smtClean="0">
                <a:solidFill>
                  <a:srgbClr val="000000"/>
                </a:solidFill>
              </a:rPr>
              <a:pPr eaLnBrk="1" hangingPunct="1">
                <a:defRPr/>
              </a:pPr>
              <a:t>5</a:t>
            </a:fld>
            <a:endParaRPr lang="en-GB" sz="14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9682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372" y="188640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GURT CORRELATION INTERFEROMETER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474202"/>
            <a:ext cx="4392488" cy="5051142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sections of the GURT radio telescope.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6"/>
          <p:cNvSpPr>
            <a:spLocks noGrp="1"/>
          </p:cNvSpPr>
          <p:nvPr>
            <p:ph type="sldNum" sz="quarter" idx="12"/>
          </p:nvPr>
        </p:nvSpPr>
        <p:spPr>
          <a:xfrm>
            <a:off x="7233631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E49EFC71-9890-40BD-8744-1C1DA4D88CCE}" type="slidenum">
              <a:rPr lang="en-GB" sz="1400" kern="0" smtClean="0">
                <a:solidFill>
                  <a:srgbClr val="000000"/>
                </a:solidFill>
              </a:rPr>
              <a:pPr eaLnBrk="1" hangingPunct="1">
                <a:defRPr/>
              </a:pPr>
              <a:t>6</a:t>
            </a:fld>
            <a:endParaRPr lang="en-GB" sz="1400" kern="0" dirty="0">
              <a:solidFill>
                <a:srgbClr val="000000"/>
              </a:solidFill>
            </a:endParaRPr>
          </a:p>
        </p:txBody>
      </p:sp>
      <p:sp>
        <p:nvSpPr>
          <p:cNvPr id="7" name="Номер слайда 36"/>
          <p:cNvSpPr txBox="1">
            <a:spLocks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fld id="{E49EFC71-9890-40BD-8744-1C1DA4D88CCE}" type="slidenum">
              <a:rPr lang="en-GB" sz="1400" kern="0" smtClean="0">
                <a:solidFill>
                  <a:srgbClr val="000000"/>
                </a:solidFill>
              </a:rPr>
              <a:pPr eaLnBrk="1" hangingPunct="1">
                <a:defRPr/>
              </a:pPr>
              <a:t>6</a:t>
            </a:fld>
            <a:endParaRPr lang="en-GB" sz="1400" kern="0" dirty="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481387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64903"/>
            <a:ext cx="4248472" cy="401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41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27" y="33154"/>
            <a:ext cx="8229600" cy="101958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POSITION OF CASSIOPEIA A AND CYGNUS A ON THE SKY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36"/>
          <p:cNvSpPr txBox="1">
            <a:spLocks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fld id="{E49EFC71-9890-40BD-8744-1C1DA4D88CCE}" type="slidenum">
              <a:rPr lang="en-GB" sz="1400" kern="0" smtClean="0">
                <a:solidFill>
                  <a:srgbClr val="000000"/>
                </a:solidFill>
              </a:rPr>
              <a:pPr eaLnBrk="1" hangingPunct="1">
                <a:defRPr/>
              </a:pPr>
              <a:t>7</a:t>
            </a:fld>
            <a:endParaRPr lang="en-GB" sz="1400" kern="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31340A-035C-4209-968E-A6A876DFB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857" y="1412776"/>
            <a:ext cx="4889739" cy="449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49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552000" y="6245936"/>
            <a:ext cx="2134080" cy="47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2448" rIns="81631" bIns="42448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r" defTabSz="407484" fontAlgn="base">
              <a:spcBef>
                <a:spcPct val="0"/>
              </a:spcBef>
              <a:spcAft>
                <a:spcPct val="0"/>
              </a:spcAft>
              <a:buSzPct val="100000"/>
            </a:pPr>
            <a:fld id="{19C4CB94-4569-4461-884B-FA890A37A945}" type="slidenum">
              <a:rPr lang="ru-RU" altLang="ru-RU" sz="1300" b="1" i="1">
                <a:solidFill>
                  <a:srgbClr val="FFFFFF"/>
                </a:solidFill>
              </a:rPr>
              <a:pPr algn="r" defTabSz="407484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8</a:t>
            </a:fld>
            <a:endParaRPr lang="ru-RU" altLang="ru-RU" sz="1300" b="1" i="1">
              <a:solidFill>
                <a:srgbClr val="FFFFFF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8716"/>
            <a:ext cx="3899704" cy="30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8860" y="33866"/>
            <a:ext cx="89434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fr-BE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OBSERVATIONS WITH GURT</a:t>
            </a:r>
            <a:endParaRPr lang="ru-RU" sz="3600" kern="0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549796" cy="2325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216" y="1673716"/>
            <a:ext cx="48355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75543" y="1084094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2014 - 2022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5775543" y="1084094"/>
            <a:ext cx="1316737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Номер слайда 36"/>
          <p:cNvSpPr txBox="1">
            <a:spLocks/>
          </p:cNvSpPr>
          <p:nvPr/>
        </p:nvSpPr>
        <p:spPr>
          <a:xfrm>
            <a:off x="7233631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30" tIns="45715" rIns="91430" bIns="45715" rtlCol="0" anchor="ctr"/>
          <a:lstStyle>
            <a:defPPr>
              <a:defRPr lang="ru-RU"/>
            </a:defPPr>
            <a:lvl1pPr marL="0" algn="r" defTabSz="914305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873" indent="-285720" algn="l" defTabSz="914305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2882" indent="-228577" algn="l" defTabSz="914305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034" indent="-228577" algn="l" defTabSz="914305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187" indent="-228577" algn="l" defTabSz="914305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340" indent="-228577" algn="l" defTabSz="914305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492" indent="-228577" algn="l" defTabSz="914305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8645" indent="-228577" algn="l" defTabSz="914305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5797" indent="-228577" algn="l" defTabSz="914305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fld id="{E49EFC71-9890-40BD-8744-1C1DA4D88CCE}" type="slidenum">
              <a:rPr lang="en-GB" sz="1400" kern="0" smtClean="0">
                <a:solidFill>
                  <a:srgbClr val="000000"/>
                </a:solidFill>
              </a:rPr>
              <a:pPr eaLnBrk="1" hangingPunct="1">
                <a:defRPr/>
              </a:pPr>
              <a:t>8</a:t>
            </a:fld>
            <a:endParaRPr lang="en-GB" sz="14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06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RESTORATION OF THE GURT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2585808" cy="3456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836713"/>
            <a:ext cx="2585807" cy="3456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27" y="836712"/>
            <a:ext cx="2349297" cy="31402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789" y="4184354"/>
            <a:ext cx="1894189" cy="2531915"/>
          </a:xfrm>
          <a:prstGeom prst="rect">
            <a:avLst/>
          </a:prstGeom>
        </p:spPr>
      </p:pic>
      <p:sp>
        <p:nvSpPr>
          <p:cNvPr id="8" name="Номер слайда 36"/>
          <p:cNvSpPr>
            <a:spLocks noGrp="1"/>
          </p:cNvSpPr>
          <p:nvPr>
            <p:ph type="sldNum" sz="quarter" idx="12"/>
          </p:nvPr>
        </p:nvSpPr>
        <p:spPr>
          <a:xfrm>
            <a:off x="7233631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E49EFC71-9890-40BD-8744-1C1DA4D88CCE}" type="slidenum">
              <a:rPr lang="en-GB" sz="1400" kern="0" smtClean="0">
                <a:solidFill>
                  <a:srgbClr val="000000"/>
                </a:solidFill>
              </a:rPr>
              <a:pPr eaLnBrk="1" hangingPunct="1">
                <a:defRPr/>
              </a:pPr>
              <a:t>9</a:t>
            </a:fld>
            <a:endParaRPr lang="en-GB" sz="1400" kern="0" dirty="0">
              <a:solidFill>
                <a:srgbClr val="0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999" y="3749642"/>
            <a:ext cx="2242095" cy="29969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" y="4172766"/>
            <a:ext cx="3392581" cy="253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65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10.xml><?xml version="1.0" encoding="utf-8"?>
<a:theme xmlns:a="http://schemas.openxmlformats.org/drawingml/2006/main" name="6_Office Theme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6.xml><?xml version="1.0" encoding="utf-8"?>
<a:theme xmlns:a="http://schemas.openxmlformats.org/drawingml/2006/main" name="4_Office Theme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7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Office Theme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9.xml><?xml version="1.0" encoding="utf-8"?>
<a:theme xmlns:a="http://schemas.openxmlformats.org/drawingml/2006/main" name="1_Office Theme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8804</TotalTime>
  <Words>1361</Words>
  <Application>Microsoft Office PowerPoint</Application>
  <PresentationFormat>On-screen Show (4:3)</PresentationFormat>
  <Paragraphs>300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37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Times</vt:lpstr>
      <vt:lpstr>Times New Roman</vt:lpstr>
      <vt:lpstr>Office Theme</vt:lpstr>
      <vt:lpstr>Тема Office</vt:lpstr>
      <vt:lpstr>3_Office Theme</vt:lpstr>
      <vt:lpstr>2_Тема Office</vt:lpstr>
      <vt:lpstr>2_Office Theme</vt:lpstr>
      <vt:lpstr>4_Office Theme</vt:lpstr>
      <vt:lpstr>1_Тема Office</vt:lpstr>
      <vt:lpstr>5_Office Theme</vt:lpstr>
      <vt:lpstr>1_Office Theme</vt:lpstr>
      <vt:lpstr>6_Office Theme</vt:lpstr>
      <vt:lpstr>SPECTRAL FEATURES AND SCINTILLATION STUDIES OF CAS A FROM LOW-FREQUENCY OBSERVATIONS WITH NENUFAR</vt:lpstr>
      <vt:lpstr>INTERNATIONAL TEAM</vt:lpstr>
      <vt:lpstr>MOTIVATION</vt:lpstr>
      <vt:lpstr>OUTLINE</vt:lpstr>
      <vt:lpstr>PowerPoint Presentation</vt:lpstr>
      <vt:lpstr>GURT CORRELATION INTERFEROMETER</vt:lpstr>
      <vt:lpstr>THE POSITION OF CASSIOPEIA A AND CYGNUS A ON THE SKY</vt:lpstr>
      <vt:lpstr>PowerPoint Presentation</vt:lpstr>
      <vt:lpstr>RESTORATION OF THE GURT</vt:lpstr>
      <vt:lpstr>DYNAMIC CROSS-SPECTRA OF THE INTERFEROMETRIC RESPONSE</vt:lpstr>
      <vt:lpstr>MEASUREMENTS</vt:lpstr>
      <vt:lpstr>RADIO SPECTRUM OF SNR</vt:lpstr>
      <vt:lpstr>SPECTRUM OF CASSIOPEIA A  AT 16-72 MHZ</vt:lpstr>
      <vt:lpstr>COMPARISON OF EXPERIMENTAL RESULTS WITH MODELS</vt:lpstr>
      <vt:lpstr>RESULTS OF MEASUREMENTS FOR THE RATIO OF THE FLUX DENSITY OF CAS A AND CYG A</vt:lpstr>
      <vt:lpstr>DEPENDENCE OF THE RATE OF DECREASE IN THE FLUX DENSITY OF CASSIOPEIA A</vt:lpstr>
      <vt:lpstr>NENUFAR RADIO TELESCOPE</vt:lpstr>
      <vt:lpstr>SENSITIVITY OF RADIO OBSERVATIONS</vt:lpstr>
      <vt:lpstr>EXPERIMENTAL FEATURES</vt:lpstr>
      <vt:lpstr>INTERFEROMETRIC RESPONSES</vt:lpstr>
      <vt:lpstr>SPECTRUM OF CAS A WITH NENUFAR+URAN-2</vt:lpstr>
      <vt:lpstr>PARAMETERS OF ABSORPTION REGIONS IN CASSIOPEIA A</vt:lpstr>
      <vt:lpstr>MULTI-BASELINE INTERFEROMETER</vt:lpstr>
      <vt:lpstr>MULTI-BASELINE RESPONSES</vt:lpstr>
      <vt:lpstr>CRAB FLUX-DENSITY SPECTRUM WITH NENUFAR</vt:lpstr>
      <vt:lpstr>COMPARISON OF MEASUREMENTS FROM NENUFAR, LOFAR AND URAN-2</vt:lpstr>
      <vt:lpstr>BREAKDOWN OF RADIO EMISSION COMPONENTS FROM THE CRAB</vt:lpstr>
      <vt:lpstr>PERSPECTIVES</vt:lpstr>
      <vt:lpstr>CAS A IPS: KEY PROVISIONS</vt:lpstr>
      <vt:lpstr>OBSERVATIONS</vt:lpstr>
      <vt:lpstr>INTERFEROMETRIC RESPONSE OF CAS A AT DIFFERENT FREQUENCIES</vt:lpstr>
      <vt:lpstr>DATA PROCESSING</vt:lpstr>
      <vt:lpstr>SPECTRAL ANALYSIS OF SCINTILLATION FROM CAS A</vt:lpstr>
      <vt:lpstr>CONCLUSIONS (1)</vt:lpstr>
      <vt:lpstr>CONCLUSIONS (2)</vt:lpstr>
      <vt:lpstr>PowerPoint Presentation</vt:lpstr>
      <vt:lpstr>THE POSSIBLE EPISODIC IPS FROM CAS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Корональные выбросы массы</dc:title>
  <dc:creator>Aleks</dc:creator>
  <cp:lastModifiedBy>Александр Станиславский</cp:lastModifiedBy>
  <cp:revision>558</cp:revision>
  <dcterms:created xsi:type="dcterms:W3CDTF">2018-04-19T12:27:38Z</dcterms:created>
  <dcterms:modified xsi:type="dcterms:W3CDTF">2025-09-16T17:50:39Z</dcterms:modified>
</cp:coreProperties>
</file>