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aleway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italic.fntdata"/><Relationship Id="rId14" Type="http://schemas.openxmlformats.org/officeDocument/2006/relationships/slide" Target="slides/slide9.xml"/><Relationship Id="rId36" Type="http://schemas.openxmlformats.org/officeDocument/2006/relationships/font" Target="fonts/Raleway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Raleway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37eb229f0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37eb229f0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fba62cc15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7fba62cc15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fba62cc15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fba62cc15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7fba62cc15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7fba62cc15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7fba62cc15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7fba62cc15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7fba62cc15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7fba62cc15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7fba62cc15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7fba62cc15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821c81d1e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821c81d1e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21c81d1e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821c81d1e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63b3f3f89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63b3f3f89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c14320eb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c14320eb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7fba62cc15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7fba62cc15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663b3f3f89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663b3f3f89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1e147d6ca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81e147d6ca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37eb229f0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37eb229f0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1e147d6c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81e147d6c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81e147d6c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81e147d6c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dce696d42f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dce696d42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81e147d6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81e147d6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81e147d6c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81e147d6c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1e147d6c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81e147d6c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63b3f3f89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63b3f3f89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663b3f3f89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663b3f3f89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63b3f3f8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63b3f3f8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c14320eb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7c14320eb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37e43f23e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37e43f23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fba62cc15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fba62cc15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fba62cc15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fba62cc15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  <a:defRPr sz="18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500">
                <a:solidFill>
                  <a:schemeClr val="lt2"/>
                </a:solidFill>
              </a:defRPr>
            </a:lvl1pPr>
            <a:lvl2pPr lvl="1" algn="r">
              <a:buNone/>
              <a:defRPr sz="1500">
                <a:solidFill>
                  <a:schemeClr val="lt2"/>
                </a:solidFill>
              </a:defRPr>
            </a:lvl2pPr>
            <a:lvl3pPr lvl="2" algn="r">
              <a:buNone/>
              <a:defRPr sz="1500">
                <a:solidFill>
                  <a:schemeClr val="lt2"/>
                </a:solidFill>
              </a:defRPr>
            </a:lvl3pPr>
            <a:lvl4pPr lvl="3" algn="r">
              <a:buNone/>
              <a:defRPr sz="1500">
                <a:solidFill>
                  <a:schemeClr val="lt2"/>
                </a:solidFill>
              </a:defRPr>
            </a:lvl4pPr>
            <a:lvl5pPr lvl="4" algn="r">
              <a:buNone/>
              <a:defRPr sz="1500">
                <a:solidFill>
                  <a:schemeClr val="lt2"/>
                </a:solidFill>
              </a:defRPr>
            </a:lvl5pPr>
            <a:lvl6pPr lvl="5" algn="r">
              <a:buNone/>
              <a:defRPr sz="1500">
                <a:solidFill>
                  <a:schemeClr val="lt2"/>
                </a:solidFill>
              </a:defRPr>
            </a:lvl6pPr>
            <a:lvl7pPr lvl="6" algn="r">
              <a:buNone/>
              <a:defRPr sz="1500">
                <a:solidFill>
                  <a:schemeClr val="lt2"/>
                </a:solidFill>
              </a:defRPr>
            </a:lvl7pPr>
            <a:lvl8pPr lvl="7" algn="r">
              <a:buNone/>
              <a:defRPr sz="1500">
                <a:solidFill>
                  <a:schemeClr val="lt2"/>
                </a:solidFill>
              </a:defRPr>
            </a:lvl8pPr>
            <a:lvl9pPr lvl="8" algn="r">
              <a:buNone/>
              <a:defRPr sz="15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 sz="2000"/>
          </a:p>
        </p:txBody>
      </p:sp>
      <p:sp>
        <p:nvSpPr>
          <p:cNvPr id="9" name="Google Shape;9;p1"/>
          <p:cNvSpPr txBox="1"/>
          <p:nvPr/>
        </p:nvSpPr>
        <p:spPr>
          <a:xfrm>
            <a:off x="2069700" y="4841900"/>
            <a:ext cx="50046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Dirk Kuiper - LFM 2025</a:t>
            </a:r>
            <a:endParaRPr sz="1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10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10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10" Type="http://schemas.openxmlformats.org/officeDocument/2006/relationships/image" Target="../media/image31.png"/><Relationship Id="rId9" Type="http://schemas.openxmlformats.org/officeDocument/2006/relationships/image" Target="../media/image30.gif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Relationship Id="rId8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29.png"/><Relationship Id="rId10" Type="http://schemas.openxmlformats.org/officeDocument/2006/relationships/image" Target="../media/image2.png"/><Relationship Id="rId9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Relationship Id="rId8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>
            <a:off x="4540200" y="985450"/>
            <a:ext cx="3769800" cy="11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13"/>
          <p:cNvCxnSpPr/>
          <p:nvPr/>
        </p:nvCxnSpPr>
        <p:spPr>
          <a:xfrm>
            <a:off x="4540200" y="1944650"/>
            <a:ext cx="3769800" cy="11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13"/>
          <p:cNvSpPr/>
          <p:nvPr/>
        </p:nvSpPr>
        <p:spPr>
          <a:xfrm>
            <a:off x="4404650" y="195049"/>
            <a:ext cx="3935700" cy="2977200"/>
          </a:xfrm>
          <a:prstGeom prst="roundRect">
            <a:avLst>
              <a:gd fmla="val 16667" name="adj"/>
            </a:avLst>
          </a:prstGeom>
          <a:solidFill>
            <a:srgbClr val="8331A8">
              <a:alpha val="651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4404650" y="239775"/>
            <a:ext cx="39357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Reprocessing the Full LOTAAS Survey with Improved Methods: Paving the Way for Commensal LOFAR 2.0 Transient Searches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LFM 2025 - Paris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Dirk Kuiper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University of Amsterdam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912850" y="4857000"/>
            <a:ext cx="27501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Image credit: LOFAR/ASTRON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4084200" y="2571750"/>
            <a:ext cx="4743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</a:t>
            </a:r>
            <a:r>
              <a:rPr lang="nl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ason Hessels, Ziggy Pleunis, Cees Bassa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12575"/>
            <a:ext cx="889133" cy="7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200" y="4310425"/>
            <a:ext cx="2310075" cy="8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9125" y="4412563"/>
            <a:ext cx="1067547" cy="75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 title="Euroflash 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6675" y="4412574"/>
            <a:ext cx="2027525" cy="75537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/>
        </p:nvSpPr>
        <p:spPr>
          <a:xfrm>
            <a:off x="6225275" y="4547850"/>
            <a:ext cx="2919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650">
                <a:solidFill>
                  <a:srgbClr val="D1D2D3"/>
                </a:solidFill>
              </a:rPr>
              <a:t>This project has received funding from the European Research Council (ERC) under the European Union’s Horizon 2020 research and innovation programme (`EuroFlash’; Grant agreement No. 101098079)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850" y="557413"/>
            <a:ext cx="6367049" cy="4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94" name="Google Shape;19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725600" y="3139825"/>
            <a:ext cx="7053600" cy="15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850" y="557413"/>
            <a:ext cx="6367049" cy="4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07" name="Google Shape;2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18" name="Google Shape;21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 rotWithShape="1">
          <a:blip r:embed="rId8">
            <a:alphaModFix/>
          </a:blip>
          <a:srcRect b="0" l="0" r="11660" t="24738"/>
          <a:stretch/>
        </p:blipFill>
        <p:spPr>
          <a:xfrm>
            <a:off x="1261375" y="1263862"/>
            <a:ext cx="6468224" cy="28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2995488" y="41436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9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Good channels post-fold: 586</a:t>
            </a:r>
            <a:r>
              <a:rPr lang="nl" sz="900">
                <a:solidFill>
                  <a:srgbClr val="CCCCCC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nl" sz="900" u="sng">
                <a:solidFill>
                  <a:srgbClr val="4DAAFC"/>
                </a:solidFill>
                <a:latin typeface="Courier New"/>
                <a:ea typeface="Courier New"/>
                <a:cs typeface="Courier New"/>
                <a:sym typeface="Courier New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nl" sz="9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 648</a:t>
            </a:r>
            <a:endParaRPr/>
          </a:p>
        </p:txBody>
      </p:sp>
      <p:sp>
        <p:nvSpPr>
          <p:cNvPr id="224" name="Google Shape;2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Now with real data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32" name="Google Shape;2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8">
            <a:alphaModFix/>
          </a:blip>
          <a:srcRect b="0" l="0" r="13156" t="22166"/>
          <a:stretch/>
        </p:blipFill>
        <p:spPr>
          <a:xfrm>
            <a:off x="1288613" y="1214587"/>
            <a:ext cx="6566774" cy="297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3072000" y="42477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9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Good channels post-fold: 618</a:t>
            </a:r>
            <a:r>
              <a:rPr lang="nl" sz="900">
                <a:solidFill>
                  <a:srgbClr val="CCCCCC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nl" sz="900" u="sng">
                <a:solidFill>
                  <a:srgbClr val="4DAAFC"/>
                </a:solidFill>
                <a:latin typeface="Courier New"/>
                <a:ea typeface="Courier New"/>
                <a:cs typeface="Courier New"/>
                <a:sym typeface="Courier New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nl" sz="9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 648</a:t>
            </a:r>
            <a:endParaRPr/>
          </a:p>
        </p:txBody>
      </p:sp>
      <p:sp>
        <p:nvSpPr>
          <p:cNvPr id="238" name="Google Shape;2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Now with real data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46" name="Google Shape;2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49" name="Google Shape;24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2100" y="1017725"/>
            <a:ext cx="5699799" cy="36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From millions to thousands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7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2089" y="1017725"/>
            <a:ext cx="5699811" cy="36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1100425" y="-214300"/>
            <a:ext cx="448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5" name="Google Shape;26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From </a:t>
            </a:r>
            <a:r>
              <a:rPr lang="nl"/>
              <a:t>millions</a:t>
            </a:r>
            <a:r>
              <a:rPr lang="nl"/>
              <a:t> to thousands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73" name="Google Shape;27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</a:t>
            </a:r>
            <a:r>
              <a:rPr lang="nl" sz="600">
                <a:solidFill>
                  <a:srgbClr val="666666"/>
                </a:solidFill>
              </a:rPr>
              <a:t>      </a:t>
            </a:r>
            <a:r>
              <a:rPr lang="nl" sz="600">
                <a:solidFill>
                  <a:schemeClr val="dk1"/>
                </a:solidFill>
              </a:rPr>
              <a:t>Results</a:t>
            </a:r>
            <a:r>
              <a:rPr lang="nl" sz="600">
                <a:solidFill>
                  <a:srgbClr val="666666"/>
                </a:solidFill>
              </a:rPr>
              <a:t>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76" name="Google Shape;27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 (tentative) detection</a:t>
            </a:r>
            <a:endParaRPr/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864075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/>
          <p:cNvPicPr preferRelativeResize="0"/>
          <p:nvPr/>
        </p:nvPicPr>
        <p:blipFill rotWithShape="1">
          <a:blip r:embed="rId8">
            <a:alphaModFix/>
          </a:blip>
          <a:srcRect b="45319" l="646" r="48421" t="8250"/>
          <a:stretch/>
        </p:blipFill>
        <p:spPr>
          <a:xfrm>
            <a:off x="716212" y="1259900"/>
            <a:ext cx="2809349" cy="21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476963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142488" y="3290500"/>
            <a:ext cx="334474" cy="1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1639200" y="3372475"/>
            <a:ext cx="256312" cy="8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88" name="Google Shape;2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290" name="Google Shape;29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9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      </a:t>
            </a:r>
            <a:r>
              <a:rPr lang="nl" sz="600">
                <a:solidFill>
                  <a:schemeClr val="dk1"/>
                </a:solidFill>
              </a:rPr>
              <a:t>Results</a:t>
            </a:r>
            <a:r>
              <a:rPr lang="nl" sz="600">
                <a:solidFill>
                  <a:srgbClr val="666666"/>
                </a:solidFill>
              </a:rPr>
              <a:t>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293" name="Google Shape;29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 (tentative) detection</a:t>
            </a:r>
            <a:endParaRPr/>
          </a:p>
        </p:txBody>
      </p:sp>
      <p:pic>
        <p:nvPicPr>
          <p:cNvPr id="295" name="Google Shape;295;p29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864075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9"/>
          <p:cNvPicPr preferRelativeResize="0"/>
          <p:nvPr/>
        </p:nvPicPr>
        <p:blipFill rotWithShape="1">
          <a:blip r:embed="rId8">
            <a:alphaModFix/>
          </a:blip>
          <a:srcRect b="45319" l="646" r="48421" t="8250"/>
          <a:stretch/>
        </p:blipFill>
        <p:spPr>
          <a:xfrm>
            <a:off x="716212" y="1259900"/>
            <a:ext cx="2809349" cy="21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 rotWithShape="1">
          <a:blip r:embed="rId8">
            <a:alphaModFix/>
          </a:blip>
          <a:srcRect b="43809" l="50502" r="5620" t="9644"/>
          <a:stretch/>
        </p:blipFill>
        <p:spPr>
          <a:xfrm>
            <a:off x="3447763" y="1259900"/>
            <a:ext cx="2420224" cy="21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476963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142488" y="3290500"/>
            <a:ext cx="334474" cy="1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9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1639200" y="3372475"/>
            <a:ext cx="256312" cy="8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06" name="Google Shape;3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08" name="Google Shape;30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      </a:t>
            </a:r>
            <a:r>
              <a:rPr lang="nl" sz="600">
                <a:solidFill>
                  <a:schemeClr val="dk1"/>
                </a:solidFill>
              </a:rPr>
              <a:t>Results</a:t>
            </a:r>
            <a:r>
              <a:rPr lang="nl" sz="600">
                <a:solidFill>
                  <a:srgbClr val="666666"/>
                </a:solidFill>
              </a:rPr>
              <a:t>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311" name="Google Shape;31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 rotWithShape="1">
          <a:blip r:embed="rId8">
            <a:alphaModFix/>
          </a:blip>
          <a:srcRect b="45319" l="646" r="48421" t="8250"/>
          <a:stretch/>
        </p:blipFill>
        <p:spPr>
          <a:xfrm>
            <a:off x="716212" y="1259900"/>
            <a:ext cx="2809349" cy="21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 rotWithShape="1">
          <a:blip r:embed="rId8">
            <a:alphaModFix/>
          </a:blip>
          <a:srcRect b="43809" l="50502" r="5620" t="9644"/>
          <a:stretch/>
        </p:blipFill>
        <p:spPr>
          <a:xfrm>
            <a:off x="3447763" y="1259900"/>
            <a:ext cx="2420224" cy="21945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 (tentative) detection</a:t>
            </a:r>
            <a:endParaRPr/>
          </a:p>
        </p:txBody>
      </p:sp>
      <p:pic>
        <p:nvPicPr>
          <p:cNvPr id="315" name="Google Shape;315;p30"/>
          <p:cNvPicPr preferRelativeResize="0"/>
          <p:nvPr/>
        </p:nvPicPr>
        <p:blipFill rotWithShape="1">
          <a:blip r:embed="rId8">
            <a:alphaModFix/>
          </a:blip>
          <a:srcRect b="1866" l="4524" r="49067" t="51706"/>
          <a:stretch/>
        </p:blipFill>
        <p:spPr>
          <a:xfrm>
            <a:off x="5867987" y="1259900"/>
            <a:ext cx="2559800" cy="219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7441800" y="1259900"/>
            <a:ext cx="190198" cy="62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7319950" y="1259900"/>
            <a:ext cx="190198" cy="62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5831237" y="1259900"/>
            <a:ext cx="817198" cy="15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6923688" y="1334950"/>
            <a:ext cx="509952" cy="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7395017" y="1259900"/>
            <a:ext cx="612900" cy="1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6129787" y="1259900"/>
            <a:ext cx="962673" cy="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7189788" y="1259900"/>
            <a:ext cx="190198" cy="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476963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1580287" y="3372477"/>
            <a:ext cx="443300" cy="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 rotWithShape="1">
          <a:blip r:embed="rId8">
            <a:alphaModFix/>
          </a:blip>
          <a:srcRect b="29340" l="46911" r="49640" t="57411"/>
          <a:stretch/>
        </p:blipFill>
        <p:spPr>
          <a:xfrm>
            <a:off x="2142488" y="3290500"/>
            <a:ext cx="334474" cy="10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31" name="Google Shape;3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33" name="Google Shape;33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      </a:t>
            </a:r>
            <a:r>
              <a:rPr lang="nl" sz="600">
                <a:solidFill>
                  <a:schemeClr val="dk1"/>
                </a:solidFill>
              </a:rPr>
              <a:t>Results</a:t>
            </a:r>
            <a:r>
              <a:rPr lang="nl" sz="600">
                <a:solidFill>
                  <a:srgbClr val="666666"/>
                </a:solidFill>
              </a:rPr>
              <a:t>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Processing progress</a:t>
            </a:r>
            <a:endParaRPr/>
          </a:p>
        </p:txBody>
      </p:sp>
      <p:sp>
        <p:nvSpPr>
          <p:cNvPr id="338" name="Google Shape;33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Pipeline running on SPIDER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Full reprocessing: ~20000 GPU hours + 1000000 CPU hours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9551" y="3875375"/>
            <a:ext cx="1862751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1" title="lotaas_progress.gif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2825" y="1613125"/>
            <a:ext cx="5810652" cy="14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1" title="Screenshot 2025-09-23 at 12.02.4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2825" y="1605763"/>
            <a:ext cx="5810650" cy="1435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chemeClr val="dk1"/>
                </a:solidFill>
              </a:rPr>
              <a:t>Intro     </a:t>
            </a:r>
            <a:r>
              <a:rPr lang="nl" sz="600">
                <a:solidFill>
                  <a:srgbClr val="666666"/>
                </a:solidFill>
              </a:rPr>
              <a:t>Methods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>
            <p:ph type="title"/>
          </p:nvPr>
        </p:nvSpPr>
        <p:spPr>
          <a:xfrm>
            <a:off x="311700" y="238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objects of interest</a:t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7002000" y="4443575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De Ruiter et al. 2024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0292" y="640875"/>
            <a:ext cx="508521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42575" y="1068900"/>
            <a:ext cx="3787800" cy="24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67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0"/>
              <a:buChar char="●"/>
            </a:pPr>
            <a: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FRBs → ms bursts, extreme luminosities</a:t>
            </a:r>
            <a:b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3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Pulsars → broad population, from ms to tens of seconds</a:t>
            </a:r>
            <a:b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3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Long-period transients → newly emerging population</a:t>
            </a:r>
            <a:b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3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nl" sz="13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LOFAR: uniquely sensitive to dispersion, scattering, absorption</a:t>
            </a:r>
            <a:endParaRPr sz="13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47" name="Google Shape;3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49" name="Google Shape;34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2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      Results     </a:t>
            </a:r>
            <a:r>
              <a:rPr lang="nl" sz="600">
                <a:solidFill>
                  <a:schemeClr val="dk1"/>
                </a:solidFill>
              </a:rPr>
              <a:t>Outlook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352" name="Google Shape;35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What lies ahead?</a:t>
            </a:r>
            <a:endParaRPr/>
          </a:p>
        </p:txBody>
      </p:sp>
      <p:sp>
        <p:nvSpPr>
          <p:cNvPr id="354" name="Google Shape;35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LOFAR 2.0: </a:t>
            </a:r>
            <a:r>
              <a:rPr lang="nl"/>
              <a:t>EuroFlash backend - clone of COBALT3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Wide-field searches: up to ~1000 tied-array beams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Single-pulse searches up to extragalactic DMs (&gt;1000)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Running in parallel with LOFAR 2.0 observations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Can we use flatfielding in real time?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More efficiently use computing resources</a:t>
            </a:r>
            <a:endParaRPr/>
          </a:p>
        </p:txBody>
      </p:sp>
      <p:pic>
        <p:nvPicPr>
          <p:cNvPr id="355" name="Google Shape;355;p32" title="Euroflash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3075" y="3162974"/>
            <a:ext cx="2027525" cy="75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/>
          <p:nvPr/>
        </p:nvSpPr>
        <p:spPr>
          <a:xfrm>
            <a:off x="1014900" y="2295875"/>
            <a:ext cx="7114200" cy="341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1" name="Google Shape;36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62" name="Google Shape;3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64" name="Google Shape;36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</a:t>
            </a:r>
            <a:r>
              <a:rPr lang="nl" sz="600">
                <a:solidFill>
                  <a:srgbClr val="666666"/>
                </a:solidFill>
              </a:rPr>
              <a:t>Methods      Results     </a:t>
            </a:r>
            <a:r>
              <a:rPr lang="nl" sz="600">
                <a:solidFill>
                  <a:schemeClr val="dk1"/>
                </a:solidFill>
              </a:rPr>
              <a:t>Outlook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367" name="Google Shape;36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Takeaways</a:t>
            </a:r>
            <a:endParaRPr/>
          </a:p>
        </p:txBody>
      </p:sp>
      <p:sp>
        <p:nvSpPr>
          <p:cNvPr id="369" name="Google Shape;36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Flatfielding slashes false positives (~10³×)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Recovers known pulsars &amp; reveals new signals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Pipeline @ SURF → full LOTAAS in ~1 yr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LOFAR 2.0 + EuroFlash → scalable commensal searches</a:t>
            </a:r>
            <a:endParaRPr/>
          </a:p>
        </p:txBody>
      </p:sp>
      <p:pic>
        <p:nvPicPr>
          <p:cNvPr id="370" name="Google Shape;37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4412575"/>
            <a:ext cx="889133" cy="7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200" y="4310425"/>
            <a:ext cx="2310075" cy="8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9125" y="4412563"/>
            <a:ext cx="1067547" cy="75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 title="Euroflash log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56675" y="4412574"/>
            <a:ext cx="2027525" cy="75537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 txBox="1"/>
          <p:nvPr/>
        </p:nvSpPr>
        <p:spPr>
          <a:xfrm>
            <a:off x="6225275" y="4547850"/>
            <a:ext cx="2919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 sz="650">
                <a:solidFill>
                  <a:srgbClr val="D1D2D3"/>
                </a:solidFill>
              </a:rPr>
              <a:t>This project has received funding from the European Research Council (ERC) under the European Union’s Horizon 2020 research and innovation programme (`EuroFlash’; Grant agreement No. 101098079)</a:t>
            </a:r>
            <a:endParaRPr sz="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80" name="Google Shape;3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83" name="Google Shape;38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4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386" name="Google Shape;38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real data look?</a:t>
            </a:r>
            <a:endParaRPr/>
          </a:p>
        </p:txBody>
      </p:sp>
      <p:cxnSp>
        <p:nvCxnSpPr>
          <p:cNvPr id="388" name="Google Shape;388;p34"/>
          <p:cNvCxnSpPr/>
          <p:nvPr/>
        </p:nvCxnSpPr>
        <p:spPr>
          <a:xfrm flipH="1" rot="10800000">
            <a:off x="5246550" y="3920225"/>
            <a:ext cx="882600" cy="5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94" name="Google Shape;3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397" name="Google Shape;39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5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00" name="Google Shape;40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real data look?</a:t>
            </a:r>
            <a:endParaRPr/>
          </a:p>
        </p:txBody>
      </p:sp>
      <p:sp>
        <p:nvSpPr>
          <p:cNvPr id="402" name="Google Shape;402;p35"/>
          <p:cNvSpPr/>
          <p:nvPr/>
        </p:nvSpPr>
        <p:spPr>
          <a:xfrm>
            <a:off x="-9450" y="-25"/>
            <a:ext cx="23973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3" name="Google Shape;403;p35"/>
          <p:cNvSpPr/>
          <p:nvPr/>
        </p:nvSpPr>
        <p:spPr>
          <a:xfrm>
            <a:off x="6835650" y="-25"/>
            <a:ext cx="23973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4" name="Google Shape;404;p35"/>
          <p:cNvSpPr/>
          <p:nvPr/>
        </p:nvSpPr>
        <p:spPr>
          <a:xfrm rot="-5400000">
            <a:off x="2782500" y="-1406475"/>
            <a:ext cx="3658500" cy="44478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5247450" y="1385575"/>
            <a:ext cx="15882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" name="Google Shape;406;p35"/>
          <p:cNvSpPr/>
          <p:nvPr/>
        </p:nvSpPr>
        <p:spPr>
          <a:xfrm rot="5400000">
            <a:off x="2074525" y="2970125"/>
            <a:ext cx="3502500" cy="2875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7" name="Google Shape;407;p35"/>
          <p:cNvPicPr preferRelativeResize="0"/>
          <p:nvPr/>
        </p:nvPicPr>
        <p:blipFill rotWithShape="1">
          <a:blip r:embed="rId4">
            <a:alphaModFix/>
          </a:blip>
          <a:srcRect b="6264" l="8644" r="35766" t="48958"/>
          <a:stretch/>
        </p:blipFill>
        <p:spPr>
          <a:xfrm>
            <a:off x="1537225" y="544075"/>
            <a:ext cx="4641700" cy="332265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266700">
              <a:srgbClr val="000000">
                <a:alpha val="33000"/>
              </a:srgbClr>
            </a:outerShdw>
          </a:effectLst>
        </p:spPr>
      </p:pic>
      <p:cxnSp>
        <p:nvCxnSpPr>
          <p:cNvPr id="408" name="Google Shape;408;p35"/>
          <p:cNvCxnSpPr/>
          <p:nvPr/>
        </p:nvCxnSpPr>
        <p:spPr>
          <a:xfrm flipH="1" rot="10800000">
            <a:off x="5246550" y="3920225"/>
            <a:ext cx="882600" cy="5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35"/>
          <p:cNvCxnSpPr/>
          <p:nvPr/>
        </p:nvCxnSpPr>
        <p:spPr>
          <a:xfrm>
            <a:off x="1582050" y="3940175"/>
            <a:ext cx="1087800" cy="50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15" name="Google Shape;4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6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418" name="Google Shape;41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6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21" name="Google Shape;42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real data look?</a:t>
            </a:r>
            <a:endParaRPr/>
          </a:p>
        </p:txBody>
      </p:sp>
      <p:sp>
        <p:nvSpPr>
          <p:cNvPr id="423" name="Google Shape;423;p36"/>
          <p:cNvSpPr/>
          <p:nvPr/>
        </p:nvSpPr>
        <p:spPr>
          <a:xfrm>
            <a:off x="-9450" y="-25"/>
            <a:ext cx="23973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4" name="Google Shape;424;p36"/>
          <p:cNvSpPr/>
          <p:nvPr/>
        </p:nvSpPr>
        <p:spPr>
          <a:xfrm>
            <a:off x="6835650" y="-25"/>
            <a:ext cx="23973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5" name="Google Shape;425;p36"/>
          <p:cNvSpPr/>
          <p:nvPr/>
        </p:nvSpPr>
        <p:spPr>
          <a:xfrm rot="-5400000">
            <a:off x="3399450" y="-2023300"/>
            <a:ext cx="2424600" cy="44478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36"/>
          <p:cNvSpPr/>
          <p:nvPr/>
        </p:nvSpPr>
        <p:spPr>
          <a:xfrm>
            <a:off x="5247450" y="1385575"/>
            <a:ext cx="15882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36"/>
          <p:cNvSpPr/>
          <p:nvPr/>
        </p:nvSpPr>
        <p:spPr>
          <a:xfrm rot="5400000">
            <a:off x="1447675" y="2343300"/>
            <a:ext cx="4756200" cy="2875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28" name="Google Shape;428;p36"/>
          <p:cNvCxnSpPr/>
          <p:nvPr/>
        </p:nvCxnSpPr>
        <p:spPr>
          <a:xfrm>
            <a:off x="5243625" y="1462650"/>
            <a:ext cx="3430800" cy="430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6"/>
          <p:cNvCxnSpPr/>
          <p:nvPr/>
        </p:nvCxnSpPr>
        <p:spPr>
          <a:xfrm>
            <a:off x="2318325" y="1472600"/>
            <a:ext cx="338400" cy="42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430" name="Google Shape;430;p36"/>
          <p:cNvPicPr preferRelativeResize="0"/>
          <p:nvPr/>
        </p:nvPicPr>
        <p:blipFill rotWithShape="1">
          <a:blip r:embed="rId4">
            <a:alphaModFix/>
          </a:blip>
          <a:srcRect b="50974" l="7907" r="36366" t="20900"/>
          <a:stretch/>
        </p:blipFill>
        <p:spPr>
          <a:xfrm>
            <a:off x="2670000" y="1945100"/>
            <a:ext cx="6060099" cy="271812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27622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36" name="Google Shape;4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7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439" name="Google Shape;43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7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42" name="Google Shape;44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real data look?</a:t>
            </a:r>
            <a:endParaRPr/>
          </a:p>
        </p:txBody>
      </p:sp>
      <p:sp>
        <p:nvSpPr>
          <p:cNvPr id="444" name="Google Shape;444;p37"/>
          <p:cNvSpPr/>
          <p:nvPr/>
        </p:nvSpPr>
        <p:spPr>
          <a:xfrm>
            <a:off x="-9450" y="-25"/>
            <a:ext cx="23973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37"/>
          <p:cNvSpPr/>
          <p:nvPr/>
        </p:nvSpPr>
        <p:spPr>
          <a:xfrm>
            <a:off x="6835650" y="-25"/>
            <a:ext cx="23973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37"/>
          <p:cNvSpPr/>
          <p:nvPr/>
        </p:nvSpPr>
        <p:spPr>
          <a:xfrm rot="-5400000">
            <a:off x="3399450" y="-2023300"/>
            <a:ext cx="2424600" cy="44478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37"/>
          <p:cNvSpPr/>
          <p:nvPr/>
        </p:nvSpPr>
        <p:spPr>
          <a:xfrm>
            <a:off x="2387850" y="1412900"/>
            <a:ext cx="4447800" cy="53103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48" name="Google Shape;448;p37"/>
          <p:cNvCxnSpPr/>
          <p:nvPr/>
        </p:nvCxnSpPr>
        <p:spPr>
          <a:xfrm>
            <a:off x="5328050" y="4385475"/>
            <a:ext cx="1280100" cy="36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37"/>
          <p:cNvCxnSpPr/>
          <p:nvPr/>
        </p:nvCxnSpPr>
        <p:spPr>
          <a:xfrm>
            <a:off x="5347900" y="317500"/>
            <a:ext cx="1260000" cy="2331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450" name="Google Shape;450;p37"/>
          <p:cNvPicPr preferRelativeResize="0"/>
          <p:nvPr/>
        </p:nvPicPr>
        <p:blipFill rotWithShape="1">
          <a:blip r:embed="rId4">
            <a:alphaModFix/>
          </a:blip>
          <a:srcRect b="6901" l="63798" r="8771" t="48996"/>
          <a:stretch/>
        </p:blipFill>
        <p:spPr>
          <a:xfrm>
            <a:off x="2443313" y="284989"/>
            <a:ext cx="2850703" cy="4073074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295275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56" name="Google Shape;4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8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459" name="Google Shape;45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8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62" name="Google Shape;462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69" name="Google Shape;4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9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472" name="Google Shape;47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9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75" name="Google Shape;47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450" y="-25"/>
            <a:ext cx="23973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8" name="Google Shape;478;p39"/>
          <p:cNvSpPr/>
          <p:nvPr/>
        </p:nvSpPr>
        <p:spPr>
          <a:xfrm rot="5400000">
            <a:off x="4316100" y="-2205350"/>
            <a:ext cx="2900700" cy="67572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9" name="Google Shape;479;p39"/>
          <p:cNvSpPr/>
          <p:nvPr/>
        </p:nvSpPr>
        <p:spPr>
          <a:xfrm>
            <a:off x="5285250" y="2623600"/>
            <a:ext cx="3859800" cy="4987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0" name="Google Shape;480;p39"/>
          <p:cNvSpPr/>
          <p:nvPr/>
        </p:nvSpPr>
        <p:spPr>
          <a:xfrm>
            <a:off x="2387850" y="2069600"/>
            <a:ext cx="2897400" cy="74886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1" name="Google Shape;481;p39"/>
          <p:cNvPicPr preferRelativeResize="0"/>
          <p:nvPr/>
        </p:nvPicPr>
        <p:blipFill rotWithShape="1">
          <a:blip r:embed="rId4">
            <a:alphaModFix/>
          </a:blip>
          <a:srcRect b="6673" l="8532" r="36166" t="48774"/>
          <a:stretch/>
        </p:blipFill>
        <p:spPr>
          <a:xfrm>
            <a:off x="1588076" y="651451"/>
            <a:ext cx="4523976" cy="3238972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247650">
              <a:srgbClr val="000000">
                <a:alpha val="34000"/>
              </a:srgbClr>
            </a:outerShdw>
          </a:effectLst>
        </p:spPr>
      </p:pic>
      <p:cxnSp>
        <p:nvCxnSpPr>
          <p:cNvPr id="482" name="Google Shape;482;p39"/>
          <p:cNvCxnSpPr/>
          <p:nvPr/>
        </p:nvCxnSpPr>
        <p:spPr>
          <a:xfrm flipH="1" rot="10800000">
            <a:off x="5246550" y="3920225"/>
            <a:ext cx="882600" cy="5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83" name="Google Shape;483;p39"/>
          <p:cNvCxnSpPr/>
          <p:nvPr/>
        </p:nvCxnSpPr>
        <p:spPr>
          <a:xfrm>
            <a:off x="1582050" y="3940175"/>
            <a:ext cx="1087800" cy="50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89" name="Google Shape;4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0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492" name="Google Shape;49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0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495" name="Google Shape;49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0"/>
          <p:cNvSpPr/>
          <p:nvPr/>
        </p:nvSpPr>
        <p:spPr>
          <a:xfrm>
            <a:off x="-9450" y="-25"/>
            <a:ext cx="23973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8" name="Google Shape;498;p40"/>
          <p:cNvSpPr/>
          <p:nvPr/>
        </p:nvSpPr>
        <p:spPr>
          <a:xfrm rot="5400000">
            <a:off x="4279650" y="-2168900"/>
            <a:ext cx="2973600" cy="67572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5285250" y="2680275"/>
            <a:ext cx="3859800" cy="49308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2387850" y="2680275"/>
            <a:ext cx="2897400" cy="68781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1" name="Google Shape;501;p40"/>
          <p:cNvPicPr preferRelativeResize="0"/>
          <p:nvPr/>
        </p:nvPicPr>
        <p:blipFill rotWithShape="1">
          <a:blip r:embed="rId4">
            <a:alphaModFix/>
          </a:blip>
          <a:srcRect b="49970" l="6490" r="36120" t="21503"/>
          <a:stretch/>
        </p:blipFill>
        <p:spPr>
          <a:xfrm>
            <a:off x="2892350" y="1795950"/>
            <a:ext cx="5060060" cy="223525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266700">
              <a:schemeClr val="lt1">
                <a:alpha val="32000"/>
              </a:schemeClr>
            </a:outerShdw>
          </a:effectLst>
        </p:spPr>
      </p:pic>
      <p:cxnSp>
        <p:nvCxnSpPr>
          <p:cNvPr id="502" name="Google Shape;502;p40"/>
          <p:cNvCxnSpPr/>
          <p:nvPr/>
        </p:nvCxnSpPr>
        <p:spPr>
          <a:xfrm>
            <a:off x="2387975" y="1532300"/>
            <a:ext cx="517500" cy="249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03" name="Google Shape;503;p40"/>
          <p:cNvCxnSpPr/>
          <p:nvPr/>
        </p:nvCxnSpPr>
        <p:spPr>
          <a:xfrm>
            <a:off x="5253575" y="1492500"/>
            <a:ext cx="2447700" cy="27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04" name="Google Shape;504;p40"/>
          <p:cNvSpPr txBox="1"/>
          <p:nvPr/>
        </p:nvSpPr>
        <p:spPr>
          <a:xfrm>
            <a:off x="2915250" y="569150"/>
            <a:ext cx="34863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Text HERE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510" name="Google Shape;5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1"/>
          <p:cNvPicPr preferRelativeResize="0"/>
          <p:nvPr/>
        </p:nvPicPr>
        <p:blipFill rotWithShape="1">
          <a:blip r:embed="rId4">
            <a:alphaModFix/>
          </a:blip>
          <a:srcRect b="0" l="0" r="0" t="11964"/>
          <a:stretch/>
        </p:blipFill>
        <p:spPr>
          <a:xfrm>
            <a:off x="2083967" y="1017725"/>
            <a:ext cx="4976056" cy="3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513" name="Google Shape;51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1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516" name="Google Shape;516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1"/>
          <p:cNvSpPr/>
          <p:nvPr/>
        </p:nvSpPr>
        <p:spPr>
          <a:xfrm>
            <a:off x="-9450" y="-25"/>
            <a:ext cx="5273100" cy="5143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9" name="Google Shape;519;p41"/>
          <p:cNvSpPr/>
          <p:nvPr/>
        </p:nvSpPr>
        <p:spPr>
          <a:xfrm rot="5400000">
            <a:off x="5754000" y="-767450"/>
            <a:ext cx="2900700" cy="38814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0" name="Google Shape;520;p41"/>
          <p:cNvSpPr/>
          <p:nvPr/>
        </p:nvSpPr>
        <p:spPr>
          <a:xfrm>
            <a:off x="6626550" y="2623600"/>
            <a:ext cx="2518500" cy="49875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1" name="Google Shape;521;p41"/>
          <p:cNvSpPr/>
          <p:nvPr/>
        </p:nvSpPr>
        <p:spPr>
          <a:xfrm>
            <a:off x="5263650" y="2623600"/>
            <a:ext cx="1362900" cy="6934800"/>
          </a:xfrm>
          <a:prstGeom prst="rect">
            <a:avLst/>
          </a:prstGeom>
          <a:solidFill>
            <a:srgbClr val="8331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2" name="Google Shape;522;p41"/>
          <p:cNvPicPr preferRelativeResize="0"/>
          <p:nvPr/>
        </p:nvPicPr>
        <p:blipFill rotWithShape="1">
          <a:blip r:embed="rId4">
            <a:alphaModFix/>
          </a:blip>
          <a:srcRect b="6746" l="63632" r="8978" t="48927"/>
          <a:stretch/>
        </p:blipFill>
        <p:spPr>
          <a:xfrm>
            <a:off x="2638250" y="285000"/>
            <a:ext cx="2686776" cy="3864124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266700">
              <a:srgbClr val="000000">
                <a:alpha val="32000"/>
              </a:srgbClr>
            </a:outerShdw>
          </a:effectLst>
        </p:spPr>
      </p:pic>
      <p:cxnSp>
        <p:nvCxnSpPr>
          <p:cNvPr id="523" name="Google Shape;523;p41"/>
          <p:cNvCxnSpPr/>
          <p:nvPr/>
        </p:nvCxnSpPr>
        <p:spPr>
          <a:xfrm>
            <a:off x="5407425" y="297650"/>
            <a:ext cx="1240200" cy="2371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4" name="Google Shape;524;p41"/>
          <p:cNvCxnSpPr/>
          <p:nvPr/>
        </p:nvCxnSpPr>
        <p:spPr>
          <a:xfrm>
            <a:off x="5387575" y="4157275"/>
            <a:ext cx="1274100" cy="310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5" name="Google Shape;525;p41"/>
          <p:cNvSpPr txBox="1"/>
          <p:nvPr/>
        </p:nvSpPr>
        <p:spPr>
          <a:xfrm>
            <a:off x="69575" y="1434800"/>
            <a:ext cx="34863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Text HERE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chemeClr val="dk1"/>
                </a:solidFill>
              </a:rPr>
              <a:t>Intro     </a:t>
            </a:r>
            <a:r>
              <a:rPr lang="nl" sz="600">
                <a:solidFill>
                  <a:srgbClr val="666666"/>
                </a:solidFill>
              </a:rPr>
              <a:t>Methods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Original LOTAAS Setup</a:t>
            </a:r>
            <a:endParaRPr/>
          </a:p>
        </p:txBody>
      </p:sp>
      <p:pic>
        <p:nvPicPr>
          <p:cNvPr id="95" name="Google Shape;95;p15" title="Screenshot 2025-09-16 at 15.00.3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170125"/>
            <a:ext cx="8839204" cy="317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7095375" y="434240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Sanidas et al. 2019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3218825" y="998500"/>
            <a:ext cx="7114200" cy="341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chemeClr val="dk1"/>
                </a:solidFill>
              </a:rPr>
              <a:t>Intro     </a:t>
            </a:r>
            <a:r>
              <a:rPr lang="nl" sz="600">
                <a:solidFill>
                  <a:srgbClr val="666666"/>
                </a:solidFill>
              </a:rPr>
              <a:t>Methods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Original LOTAAS Setup</a:t>
            </a:r>
            <a:endParaRPr/>
          </a:p>
        </p:txBody>
      </p:sp>
      <p:pic>
        <p:nvPicPr>
          <p:cNvPr id="110" name="Google Shape;110;p16" title="Screenshot 2025-09-16 at 15.00.3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170125"/>
            <a:ext cx="8839204" cy="3172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7095375" y="434240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Sanidas et al. 2019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6012250" y="1132963"/>
            <a:ext cx="3036000" cy="32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chemeClr val="dk1"/>
                </a:solidFill>
              </a:rPr>
              <a:t>Intro     </a:t>
            </a:r>
            <a:r>
              <a:rPr lang="nl" sz="600">
                <a:solidFill>
                  <a:srgbClr val="666666"/>
                </a:solidFill>
              </a:rPr>
              <a:t>Methods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Original LOTAAS Setup</a:t>
            </a:r>
            <a:endParaRPr/>
          </a:p>
        </p:txBody>
      </p:sp>
      <p:pic>
        <p:nvPicPr>
          <p:cNvPr id="125" name="Google Shape;125;p17" title="Screenshot 2025-09-16 at 15.00.3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170125"/>
            <a:ext cx="8839204" cy="3172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7095375" y="434240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Sanidas et al. 2019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chemeClr val="dk1"/>
                </a:solidFill>
              </a:rPr>
              <a:t>Intro     </a:t>
            </a:r>
            <a:r>
              <a:rPr lang="nl" sz="600">
                <a:solidFill>
                  <a:srgbClr val="666666"/>
                </a:solidFill>
              </a:rPr>
              <a:t>Methods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Why reprocess?</a:t>
            </a:r>
            <a:endParaRPr/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-220125" y="108606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Original single-pulse search had limitations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Transient landscape has changed since LOTAAS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  ⇒   Signals may still be hiding in there </a:t>
            </a:r>
            <a:endParaRPr/>
          </a:p>
        </p:txBody>
      </p:sp>
      <p:pic>
        <p:nvPicPr>
          <p:cNvPr id="140" name="Google Shape;140;p18" title="Screenshot 2025-09-16 at 15.20.29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54725" y="1049100"/>
            <a:ext cx="1889275" cy="23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7101663" y="344820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Pleunis et al. 2020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2" name="Google Shape;142;p18" title="Screenshot 2025-09-23 at 16.17.37.png"/>
          <p:cNvPicPr preferRelativeResize="0"/>
          <p:nvPr/>
        </p:nvPicPr>
        <p:blipFill rotWithShape="1">
          <a:blip r:embed="rId9">
            <a:alphaModFix/>
          </a:blip>
          <a:srcRect b="1690" l="0" r="0" t="1690"/>
          <a:stretch/>
        </p:blipFill>
        <p:spPr>
          <a:xfrm>
            <a:off x="5491400" y="1333225"/>
            <a:ext cx="1724400" cy="17214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5255888" y="3172575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Gopinath</a:t>
            </a: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 et al. 2024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51" name="Google Shape;1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Flatfielding as a concept</a:t>
            </a:r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8026" y="1399698"/>
            <a:ext cx="2582075" cy="28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1212613" y="388575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Bassa + Kuiper (in prep.)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65" name="Google Shape;1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Flatfielding as a concept</a:t>
            </a: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8026" y="1399698"/>
            <a:ext cx="2582075" cy="28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1300" y="1393500"/>
            <a:ext cx="2596707" cy="28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1212613" y="3885750"/>
            <a:ext cx="21954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Bassa + Kuiper (in prep.) </a:t>
            </a:r>
            <a:endParaRPr sz="11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0800"/>
            <a:ext cx="15880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850" y="557413"/>
            <a:ext cx="6367049" cy="4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4088" y="72000"/>
            <a:ext cx="310275" cy="31027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43000"/>
              </a:srgbClr>
            </a:outerShdw>
          </a:effectLst>
        </p:spPr>
      </p:pic>
      <p:pic>
        <p:nvPicPr>
          <p:cNvPr id="181" name="Google Shape;18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213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213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7632000" y="285000"/>
            <a:ext cx="1724400" cy="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600">
                <a:solidFill>
                  <a:srgbClr val="666666"/>
                </a:solidFill>
              </a:rPr>
              <a:t>Intro</a:t>
            </a:r>
            <a:r>
              <a:rPr lang="nl" sz="600">
                <a:solidFill>
                  <a:schemeClr val="dk1"/>
                </a:solidFill>
              </a:rPr>
              <a:t>     Methods</a:t>
            </a:r>
            <a:r>
              <a:rPr lang="nl" sz="600">
                <a:solidFill>
                  <a:srgbClr val="666666"/>
                </a:solidFill>
              </a:rPr>
              <a:t>      Results     Outlook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7988" y="72000"/>
            <a:ext cx="310275" cy="3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/>
          <p:nvPr/>
        </p:nvSpPr>
        <p:spPr>
          <a:xfrm>
            <a:off x="725600" y="1878325"/>
            <a:ext cx="7053600" cy="27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