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9" r:id="rId3"/>
    <p:sldId id="272" r:id="rId4"/>
    <p:sldId id="267" r:id="rId5"/>
    <p:sldId id="268" r:id="rId6"/>
    <p:sldId id="271" r:id="rId7"/>
    <p:sldId id="280" r:id="rId8"/>
    <p:sldId id="282" r:id="rId9"/>
    <p:sldId id="281" r:id="rId10"/>
    <p:sldId id="260" r:id="rId11"/>
    <p:sldId id="277" r:id="rId12"/>
    <p:sldId id="284" r:id="rId13"/>
    <p:sldId id="258" r:id="rId14"/>
    <p:sldId id="273" r:id="rId15"/>
    <p:sldId id="274" r:id="rId16"/>
    <p:sldId id="285" r:id="rId17"/>
    <p:sldId id="275" r:id="rId18"/>
    <p:sldId id="266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 autoAdjust="0"/>
    <p:restoredTop sz="94728" autoAdjust="0"/>
  </p:normalViewPr>
  <p:slideViewPr>
    <p:cSldViewPr snapToGrid="0" snapToObjects="1">
      <p:cViewPr varScale="1">
        <p:scale>
          <a:sx n="92" d="100"/>
          <a:sy n="92" d="100"/>
        </p:scale>
        <p:origin x="141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43569614-D70D-3742-B4E5-42B40F426E6A}" type="datetimeFigureOut">
              <a:rPr lang="en-US" smtClean="0"/>
              <a:t>9/22/25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30DA31-3ECB-A540-AD24-5AADC405566B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835" y="1892656"/>
            <a:ext cx="8160328" cy="283188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halkboard"/>
                <a:cs typeface="Chalkboard"/>
              </a:rPr>
              <a:t>The connection between galaxy close encounters and their radio activity </a:t>
            </a:r>
            <a:br>
              <a:rPr lang="en-US" dirty="0">
                <a:latin typeface="Chalkboard"/>
                <a:cs typeface="Chalkboard"/>
              </a:rPr>
            </a:br>
            <a:r>
              <a:rPr lang="en-US" dirty="0">
                <a:latin typeface="Chalkboard"/>
                <a:cs typeface="Chalkboard"/>
              </a:rPr>
              <a:t>(a joint Euclid/LOFAR venture)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963" y="5003545"/>
            <a:ext cx="8756073" cy="16490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          </a:t>
            </a:r>
            <a:r>
              <a:rPr lang="en-US" sz="3200" dirty="0">
                <a:latin typeface="Chalkboard"/>
                <a:cs typeface="Chalkboard"/>
              </a:rPr>
              <a:t>Manuela Magliocchetti </a:t>
            </a:r>
            <a:r>
              <a:rPr lang="mr-IN" sz="3200" dirty="0">
                <a:latin typeface="Chalkboard"/>
                <a:cs typeface="Chalkboard"/>
              </a:rPr>
              <a:t>–</a:t>
            </a:r>
            <a:r>
              <a:rPr lang="en-US" sz="3200" dirty="0">
                <a:latin typeface="Chalkboard"/>
                <a:cs typeface="Chalkboard"/>
              </a:rPr>
              <a:t> INAF/IAPS</a:t>
            </a:r>
          </a:p>
          <a:p>
            <a:endParaRPr lang="en-US" sz="2400" dirty="0">
              <a:latin typeface="Chalkboard"/>
              <a:cs typeface="Chalkboard"/>
            </a:endParaRPr>
          </a:p>
          <a:p>
            <a:r>
              <a:rPr lang="en-US" sz="2000" dirty="0">
                <a:latin typeface="Chalkboard"/>
                <a:cs typeface="Chalkboard"/>
              </a:rPr>
              <a:t>Collaborators: </a:t>
            </a:r>
            <a:r>
              <a:rPr lang="en-US" sz="2000" b="1" dirty="0">
                <a:latin typeface="Chalkboard"/>
                <a:cs typeface="Chalkboard"/>
              </a:rPr>
              <a:t>A. La Marca, L. </a:t>
            </a:r>
            <a:r>
              <a:rPr lang="en-US" sz="2000" b="1" dirty="0" err="1">
                <a:latin typeface="Chalkboard"/>
                <a:cs typeface="Chalkboard"/>
              </a:rPr>
              <a:t>Bisigello</a:t>
            </a:r>
            <a:r>
              <a:rPr lang="en-US" sz="2000" b="1" dirty="0">
                <a:latin typeface="Chalkboard"/>
                <a:cs typeface="Chalkboard"/>
              </a:rPr>
              <a:t>, M. Bondi</a:t>
            </a:r>
            <a:r>
              <a:rPr lang="en-US" sz="2000" dirty="0">
                <a:latin typeface="Chalkboard"/>
                <a:cs typeface="Chalkboard"/>
              </a:rPr>
              <a:t>, F. Ricci, </a:t>
            </a:r>
            <a:r>
              <a:rPr lang="en-US" sz="2000" dirty="0" err="1">
                <a:latin typeface="Chalkboard"/>
                <a:cs typeface="Chalkboard"/>
              </a:rPr>
              <a:t>S.Fotopoulou</a:t>
            </a:r>
            <a:r>
              <a:rPr lang="en-US" sz="2000" dirty="0">
                <a:latin typeface="Chalkboard"/>
                <a:cs typeface="Chalkboard"/>
              </a:rPr>
              <a:t>,   </a:t>
            </a:r>
          </a:p>
          <a:p>
            <a:r>
              <a:rPr lang="en-US" sz="2000" dirty="0">
                <a:latin typeface="Chalkboard"/>
                <a:cs typeface="Chalkboard"/>
              </a:rPr>
              <a:t>                     </a:t>
            </a:r>
            <a:r>
              <a:rPr lang="en-US" sz="2000" dirty="0" err="1">
                <a:latin typeface="Chalkboard"/>
                <a:cs typeface="Chalkboard"/>
              </a:rPr>
              <a:t>L.Wang</a:t>
            </a:r>
            <a:r>
              <a:rPr lang="en-US" sz="2000" dirty="0">
                <a:latin typeface="Chalkboard"/>
                <a:cs typeface="Chalkboard"/>
              </a:rPr>
              <a:t>, </a:t>
            </a:r>
            <a:r>
              <a:rPr lang="en-US" sz="2000" dirty="0" err="1">
                <a:latin typeface="Chalkboard"/>
                <a:cs typeface="Chalkboard"/>
              </a:rPr>
              <a:t>R.Scaramella</a:t>
            </a:r>
            <a:r>
              <a:rPr lang="en-US" sz="2000" dirty="0">
                <a:latin typeface="Chalkboard"/>
                <a:cs typeface="Chalkboard"/>
              </a:rPr>
              <a:t>, </a:t>
            </a:r>
            <a:r>
              <a:rPr lang="en-US" sz="2000" dirty="0" err="1">
                <a:latin typeface="Chalkboard"/>
                <a:cs typeface="Chalkboard"/>
              </a:rPr>
              <a:t>L.Pentericci</a:t>
            </a:r>
            <a:r>
              <a:rPr lang="en-US" sz="2000" dirty="0">
                <a:latin typeface="Chalkboard"/>
                <a:cs typeface="Chalkboard"/>
              </a:rPr>
              <a:t>, </a:t>
            </a:r>
            <a:r>
              <a:rPr lang="en-US" sz="2000" dirty="0" err="1">
                <a:latin typeface="Chalkboard"/>
                <a:cs typeface="Chalkboard"/>
              </a:rPr>
              <a:t>I.Prandoni</a:t>
            </a:r>
            <a:r>
              <a:rPr lang="en-US" sz="2000" dirty="0">
                <a:latin typeface="Chalkboard"/>
                <a:cs typeface="Chalkboard"/>
              </a:rPr>
              <a:t>…</a:t>
            </a:r>
          </a:p>
        </p:txBody>
      </p:sp>
      <p:pic>
        <p:nvPicPr>
          <p:cNvPr id="5" name="Picture 4" descr="A satellite in space with stars&#10;&#10;Description automatically generated">
            <a:extLst>
              <a:ext uri="{FF2B5EF4-FFF2-40B4-BE49-F238E27FC236}">
                <a16:creationId xmlns:a16="http://schemas.microsoft.com/office/drawing/2014/main" id="{E4F2C56B-4170-B748-890E-0972B289A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" y="27710"/>
            <a:ext cx="2299855" cy="1696782"/>
          </a:xfrm>
          <a:prstGeom prst="rect">
            <a:avLst/>
          </a:prstGeom>
        </p:spPr>
      </p:pic>
      <p:pic>
        <p:nvPicPr>
          <p:cNvPr id="6" name="Picture 5" descr="32522log.png">
            <a:extLst>
              <a:ext uri="{FF2B5EF4-FFF2-40B4-BE49-F238E27FC236}">
                <a16:creationId xmlns:a16="http://schemas.microsoft.com/office/drawing/2014/main" id="{E4859987-5E67-9D4D-A4EE-09ECAF72A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72" y="27710"/>
            <a:ext cx="1625185" cy="1625185"/>
          </a:xfrm>
          <a:prstGeom prst="rect">
            <a:avLst/>
          </a:prstGeom>
        </p:spPr>
      </p:pic>
      <p:pic>
        <p:nvPicPr>
          <p:cNvPr id="7" name="Picture 6" descr="2674585189659467776.pdf">
            <a:extLst>
              <a:ext uri="{FF2B5EF4-FFF2-40B4-BE49-F238E27FC236}">
                <a16:creationId xmlns:a16="http://schemas.microsoft.com/office/drawing/2014/main" id="{88E16BDD-6AD0-1648-9076-222E85591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5" y="27710"/>
            <a:ext cx="1625185" cy="1737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394729-CEDF-9F42-8CCB-F6E7807E75AE}"/>
              </a:ext>
            </a:extLst>
          </p:cNvPr>
          <p:cNvSpPr txBox="1"/>
          <p:nvPr/>
        </p:nvSpPr>
        <p:spPr>
          <a:xfrm>
            <a:off x="4369977" y="455581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400" dirty="0"/>
              <a:t>+</a:t>
            </a:r>
          </a:p>
        </p:txBody>
      </p:sp>
      <p:pic>
        <p:nvPicPr>
          <p:cNvPr id="10" name="Picture 9" descr="A circular area with solar panels&#10;&#10;Description automatically generated">
            <a:extLst>
              <a:ext uri="{FF2B5EF4-FFF2-40B4-BE49-F238E27FC236}">
                <a16:creationId xmlns:a16="http://schemas.microsoft.com/office/drawing/2014/main" id="{3248A79C-C959-2940-966C-D0B50D89A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9777" y="27610"/>
            <a:ext cx="2112872" cy="158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73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B1CBC-CA5B-1A49-9E2F-9A1717497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066" y="1367128"/>
            <a:ext cx="7259770" cy="54448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E5DEB2-EAFC-2F46-9339-63295E5E0C72}"/>
              </a:ext>
            </a:extLst>
          </p:cNvPr>
          <p:cNvSpPr txBox="1">
            <a:spLocks/>
          </p:cNvSpPr>
          <p:nvPr/>
        </p:nvSpPr>
        <p:spPr>
          <a:xfrm>
            <a:off x="852066" y="41565"/>
            <a:ext cx="8271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Radio vs optical images for FRI in </a:t>
            </a: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          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merging systems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C51F9-8A46-4C4C-B45B-961C657C58C3}"/>
              </a:ext>
            </a:extLst>
          </p:cNvPr>
          <p:cNvSpPr txBox="1"/>
          <p:nvPr/>
        </p:nvSpPr>
        <p:spPr>
          <a:xfrm>
            <a:off x="3200400" y="64886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8”x8”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6BDDFF-677B-1A43-BA97-26BC4650DF70}"/>
              </a:ext>
            </a:extLst>
          </p:cNvPr>
          <p:cNvSpPr txBox="1"/>
          <p:nvPr/>
        </p:nvSpPr>
        <p:spPr>
          <a:xfrm>
            <a:off x="6830291" y="6442624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8”x8”</a:t>
            </a:r>
          </a:p>
        </p:txBody>
      </p:sp>
    </p:spTree>
    <p:extLst>
      <p:ext uri="{BB962C8B-B14F-4D97-AF65-F5344CB8AC3E}">
        <p14:creationId xmlns:p14="http://schemas.microsoft.com/office/powerpoint/2010/main" val="1392062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D221D1-F05C-A74E-A3F5-4C39C6B4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5" y="1355935"/>
            <a:ext cx="7287489" cy="54656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9B0B6-0A63-F340-B232-5E8AD9F6A0EE}"/>
              </a:ext>
            </a:extLst>
          </p:cNvPr>
          <p:cNvSpPr txBox="1">
            <a:spLocks/>
          </p:cNvSpPr>
          <p:nvPr/>
        </p:nvSpPr>
        <p:spPr>
          <a:xfrm>
            <a:off x="568048" y="18827"/>
            <a:ext cx="8271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Radio vs optical images for FRII in </a:t>
            </a: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          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merging systems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55954-A4DB-B54E-9571-E9F8A8542DB8}"/>
              </a:ext>
            </a:extLst>
          </p:cNvPr>
          <p:cNvSpPr txBox="1"/>
          <p:nvPr/>
        </p:nvSpPr>
        <p:spPr>
          <a:xfrm>
            <a:off x="3214255" y="64886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8”x8”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C2FD9-C418-E24E-96DE-B7849BEF03C1}"/>
              </a:ext>
            </a:extLst>
          </p:cNvPr>
          <p:cNvSpPr txBox="1"/>
          <p:nvPr/>
        </p:nvSpPr>
        <p:spPr>
          <a:xfrm>
            <a:off x="6885709" y="64886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8”x8”</a:t>
            </a:r>
          </a:p>
        </p:txBody>
      </p:sp>
    </p:spTree>
    <p:extLst>
      <p:ext uri="{BB962C8B-B14F-4D97-AF65-F5344CB8AC3E}">
        <p14:creationId xmlns:p14="http://schemas.microsoft.com/office/powerpoint/2010/main" val="19490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9450" y="116276"/>
            <a:ext cx="76518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Chalkboard"/>
                <a:cs typeface="Chalkboard"/>
              </a:rPr>
              <a:t>Extended R-AGN clearly prefer merging </a:t>
            </a:r>
          </a:p>
          <a:p>
            <a:r>
              <a:rPr lang="en-US" sz="3200" u="sng" dirty="0">
                <a:latin typeface="Chalkboard"/>
                <a:cs typeface="Chalkboard"/>
              </a:rPr>
              <a:t>systems: connection with accretion </a:t>
            </a:r>
          </a:p>
          <a:p>
            <a:r>
              <a:rPr lang="en-US" sz="3200" u="sng" dirty="0">
                <a:latin typeface="Chalkboard"/>
                <a:cs typeface="Chalkboard"/>
              </a:rPr>
              <a:t>mechanism (LERGs </a:t>
            </a:r>
            <a:r>
              <a:rPr lang="en-US" sz="3200" u="sng" dirty="0" err="1">
                <a:latin typeface="Chalkboard"/>
                <a:cs typeface="Chalkboard"/>
              </a:rPr>
              <a:t>vs</a:t>
            </a:r>
            <a:r>
              <a:rPr lang="en-US" sz="3200" u="sng" dirty="0">
                <a:latin typeface="Chalkboard"/>
                <a:cs typeface="Chalkboard"/>
              </a:rPr>
              <a:t> HERGs)?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088" y="1824319"/>
            <a:ext cx="87209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LERGs </a:t>
            </a:r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  <a:sym typeface="Wingdings"/>
              </a:rPr>
              <a:t> inefficient accretion   weak lines in optical spectra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  <a:sym typeface="Wingdings"/>
              </a:rPr>
              <a:t>HERGs  efficient accretion  strong lines in optical spectra</a:t>
            </a:r>
            <a:endParaRPr lang="en-US" sz="2000" dirty="0">
              <a:solidFill>
                <a:srgbClr val="66FF66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088" y="2739167"/>
            <a:ext cx="889090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lkboard"/>
                <a:cs typeface="Chalkboard"/>
              </a:rPr>
              <a:t> No (Euclid) spectra available yet. Rely on radio morphology </a:t>
            </a:r>
            <a:r>
              <a:rPr lang="en-US" sz="2000">
                <a:latin typeface="Chalkboard"/>
                <a:cs typeface="Chalkboard"/>
              </a:rPr>
              <a:t>and luminosity</a:t>
            </a:r>
            <a:endParaRPr lang="en-US" sz="2000" dirty="0">
              <a:latin typeface="Chalkboard"/>
              <a:cs typeface="Chalkboar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022" y="3310864"/>
            <a:ext cx="872097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Almost all FRI’s are LERGs.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FRII’s mixture of LERGs and HERGs with strong dependence on P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P&lt;~10^25 W/Hz/</a:t>
            </a:r>
            <a:r>
              <a:rPr lang="en-US" sz="2000" dirty="0" err="1">
                <a:solidFill>
                  <a:srgbClr val="66FF66"/>
                </a:solidFill>
                <a:latin typeface="Chalkboard"/>
                <a:cs typeface="Chalkboard"/>
              </a:rPr>
              <a:t>sr</a:t>
            </a:r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almost all LERGs (e.g. Chiaberge+00; Mingo+19;22</a:t>
            </a:r>
            <a:r>
              <a:rPr lang="mr-IN" sz="2000" dirty="0">
                <a:solidFill>
                  <a:srgbClr val="66FF66"/>
                </a:solidFill>
                <a:latin typeface="Chalkboard"/>
                <a:cs typeface="Chalkboard"/>
              </a:rPr>
              <a:t>…</a:t>
            </a:r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9218" y="4409136"/>
            <a:ext cx="87209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lkboard"/>
                <a:cs typeface="Chalkboard"/>
              </a:rPr>
              <a:t>LOFAR sample of extended R-AGN even mixture of FRI and FRII + very few </a:t>
            </a:r>
            <a:r>
              <a:rPr lang="en-US" sz="2000" dirty="0">
                <a:solidFill>
                  <a:srgbClr val="FFFFFF"/>
                </a:solidFill>
                <a:latin typeface="Chalkboard"/>
                <a:cs typeface="Chalkboard"/>
              </a:rPr>
              <a:t>P&gt;10^25 W/Hz/</a:t>
            </a:r>
            <a:r>
              <a:rPr lang="en-US" sz="2000" dirty="0" err="1">
                <a:solidFill>
                  <a:srgbClr val="FFFFFF"/>
                </a:solidFill>
                <a:latin typeface="Chalkboard"/>
                <a:cs typeface="Chalkboard"/>
              </a:rPr>
              <a:t>sr</a:t>
            </a:r>
            <a:r>
              <a:rPr lang="en-US" sz="2000" dirty="0">
                <a:solidFill>
                  <a:srgbClr val="FFFFFF"/>
                </a:solidFill>
                <a:latin typeface="Chalkboard"/>
                <a:cs typeface="Chalkboard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503B67-D2CE-6A4F-89BC-993F1D3EC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" t="13706" b="35962"/>
          <a:stretch/>
        </p:blipFill>
        <p:spPr>
          <a:xfrm>
            <a:off x="449160" y="5213999"/>
            <a:ext cx="1985737" cy="1451312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4" name="Straight Connector 3"/>
          <p:cNvCxnSpPr/>
          <p:nvPr/>
        </p:nvCxnSpPr>
        <p:spPr>
          <a:xfrm>
            <a:off x="1716689" y="5213999"/>
            <a:ext cx="0" cy="13462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944414" y="6139793"/>
            <a:ext cx="271517" cy="2715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72956" y="5268765"/>
            <a:ext cx="6171814" cy="1323439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LOFAR sample of R-AGN (extended but also with unresolved emission) is </a:t>
            </a:r>
            <a:r>
              <a:rPr lang="en-US" sz="2000">
                <a:solidFill>
                  <a:srgbClr val="66FF66"/>
                </a:solidFill>
                <a:latin typeface="Chalkboard"/>
                <a:cs typeface="Chalkboard"/>
              </a:rPr>
              <a:t>made of LERGs</a:t>
            </a:r>
            <a:endParaRPr lang="en-US" sz="2000" dirty="0">
              <a:solidFill>
                <a:srgbClr val="66FF66"/>
              </a:solidFill>
              <a:latin typeface="Chalkboard"/>
              <a:cs typeface="Chalkboard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  <a:sym typeface="Wingdings"/>
              </a:rPr>
              <a:t>No appreciable dependence on accretion mode     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  <a:sym typeface="Wingdings"/>
              </a:rPr>
              <a:t>   only on radio luminosity and on radio morphology </a:t>
            </a:r>
          </a:p>
        </p:txBody>
      </p:sp>
    </p:spTree>
    <p:extLst>
      <p:ext uri="{BB962C8B-B14F-4D97-AF65-F5344CB8AC3E}">
        <p14:creationId xmlns:p14="http://schemas.microsoft.com/office/powerpoint/2010/main" val="1652595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E4FE1DC-2432-F341-97A9-8A669AD0B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0" y="1520536"/>
            <a:ext cx="8873067" cy="49911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280090C-18C1-F24F-8C89-5E103E64589D}"/>
              </a:ext>
            </a:extLst>
          </p:cNvPr>
          <p:cNvSpPr txBox="1">
            <a:spLocks/>
          </p:cNvSpPr>
          <p:nvPr/>
        </p:nvSpPr>
        <p:spPr>
          <a:xfrm>
            <a:off x="997527" y="81059"/>
            <a:ext cx="73290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Examples of FRI associated </a:t>
            </a:r>
            <a:r>
              <a:rPr lang="en-US" sz="3600" u="sng" dirty="0">
                <a:solidFill>
                  <a:schemeClr val="tx1"/>
                </a:solidFill>
                <a:latin typeface="Chalkboard" panose="03050602040202020205" pitchFamily="66" charset="77"/>
              </a:rPr>
              <a:t>with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Chalkboard" panose="03050602040202020205" pitchFamily="66" charset="77"/>
              </a:rPr>
              <a:t>             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mergers </a:t>
            </a:r>
          </a:p>
        </p:txBody>
      </p:sp>
    </p:spTree>
    <p:extLst>
      <p:ext uri="{BB962C8B-B14F-4D97-AF65-F5344CB8AC3E}">
        <p14:creationId xmlns:p14="http://schemas.microsoft.com/office/powerpoint/2010/main" val="3270697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9825728-EC3D-5A4C-B140-960C22B8432F}"/>
              </a:ext>
            </a:extLst>
          </p:cNvPr>
          <p:cNvSpPr txBox="1">
            <a:spLocks/>
          </p:cNvSpPr>
          <p:nvPr/>
        </p:nvSpPr>
        <p:spPr>
          <a:xfrm>
            <a:off x="1118369" y="104391"/>
            <a:ext cx="78139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Examples of FRII associated </a:t>
            </a:r>
            <a:r>
              <a:rPr lang="en-US" sz="3600" u="sng" dirty="0">
                <a:solidFill>
                  <a:schemeClr val="tx1"/>
                </a:solidFill>
                <a:latin typeface="Chalkboard" panose="03050602040202020205" pitchFamily="66" charset="77"/>
              </a:rPr>
              <a:t>with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  <a:latin typeface="Chalkboard" panose="03050602040202020205" pitchFamily="66" charset="77"/>
              </a:rPr>
              <a:t>              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mergers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2FBDA-5D48-C14F-B8EF-0B7F3482F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6" y="1622185"/>
            <a:ext cx="8720667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73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A5858D-E588-8047-814C-A2AA2B831C66}"/>
              </a:ext>
            </a:extLst>
          </p:cNvPr>
          <p:cNvSpPr txBox="1">
            <a:spLocks/>
          </p:cNvSpPr>
          <p:nvPr/>
        </p:nvSpPr>
        <p:spPr>
          <a:xfrm>
            <a:off x="926715" y="92171"/>
            <a:ext cx="75730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1"/>
                </a:solidFill>
                <a:latin typeface="Chalkboard" panose="03050602040202020205" pitchFamily="66" charset="77"/>
              </a:rPr>
              <a:t>  </a:t>
            </a:r>
            <a:r>
              <a:rPr lang="en-US" sz="3600" u="sng" dirty="0">
                <a:solidFill>
                  <a:schemeClr val="tx1"/>
                </a:solidFill>
                <a:latin typeface="Chalkboard" panose="03050602040202020205" pitchFamily="66" charset="77"/>
              </a:rPr>
              <a:t>Extended R-AGN within isolated </a:t>
            </a:r>
          </a:p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u="sng" dirty="0">
                <a:solidFill>
                  <a:schemeClr val="tx1"/>
                </a:solidFill>
                <a:latin typeface="Chalkboard" panose="03050602040202020205" pitchFamily="66" charset="77"/>
              </a:rPr>
              <a:t>systems (even mixture FRI and FRII)</a:t>
            </a:r>
            <a:endParaRPr lang="en-US" sz="3600" u="sng" kern="1200" dirty="0">
              <a:solidFill>
                <a:schemeClr val="tx1"/>
              </a:solidFill>
              <a:latin typeface="Chalkboard" panose="03050602040202020205" pitchFamily="66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8194B-F4C8-CD4D-AE0F-C603AF8DB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434" y="1400512"/>
            <a:ext cx="7095131" cy="53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00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2762" y="31104"/>
            <a:ext cx="2770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halkboard"/>
                <a:cs typeface="Chalkboard"/>
              </a:rPr>
              <a:t>Conclusions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812" y="915951"/>
            <a:ext cx="8943602" cy="1631216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lkboard"/>
                <a:cs typeface="Chalkboard"/>
              </a:rPr>
              <a:t>Radio-selected star-forming galaxies are preferentially isolated </a:t>
            </a:r>
          </a:p>
          <a:p>
            <a:r>
              <a:rPr lang="en-US" sz="2000" dirty="0">
                <a:latin typeface="Chalkboard"/>
                <a:cs typeface="Chalkboard"/>
              </a:rPr>
              <a:t>systems (~40% </a:t>
            </a:r>
            <a:r>
              <a:rPr lang="en-US" sz="2000" dirty="0" err="1">
                <a:latin typeface="Chalkboard"/>
                <a:cs typeface="Chalkboard"/>
              </a:rPr>
              <a:t>vs</a:t>
            </a:r>
            <a:r>
              <a:rPr lang="en-US" sz="2000" dirty="0">
                <a:latin typeface="Chalkboard"/>
                <a:cs typeface="Chalkboard"/>
              </a:rPr>
              <a:t> ~20% in mergers) the more so for low - P&lt;10</a:t>
            </a:r>
            <a:r>
              <a:rPr lang="en-US" sz="2000" baseline="30000" dirty="0">
                <a:latin typeface="Chalkboard"/>
                <a:cs typeface="Chalkboard"/>
              </a:rPr>
              <a:t>23</a:t>
            </a:r>
            <a:r>
              <a:rPr lang="en-US" sz="2000" dirty="0">
                <a:latin typeface="Chalkboard"/>
                <a:cs typeface="Chalkboard"/>
              </a:rPr>
              <a:t> W/Hz/</a:t>
            </a:r>
            <a:r>
              <a:rPr lang="en-US" sz="2000" dirty="0" err="1">
                <a:latin typeface="Chalkboard"/>
                <a:cs typeface="Chalkboard"/>
              </a:rPr>
              <a:t>sr</a:t>
            </a:r>
            <a:r>
              <a:rPr lang="en-US" sz="2000" dirty="0">
                <a:latin typeface="Chalkboard"/>
                <a:cs typeface="Chalkboard"/>
              </a:rPr>
              <a:t> - luminosities at all z&lt;2. Same result also for radio-brighter galaxies at z&lt;1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u="sng" dirty="0">
                <a:solidFill>
                  <a:srgbClr val="66FF66"/>
                </a:solidFill>
                <a:latin typeface="Chalkboard"/>
                <a:cs typeface="Chalkboard"/>
                <a:sym typeface="Wingdings"/>
              </a:rPr>
              <a:t>internal gas reservoirs suffice to trigger star formation in the   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  <a:sym typeface="Wingdings"/>
              </a:rPr>
              <a:t>    </a:t>
            </a:r>
            <a:r>
              <a:rPr lang="en-US" sz="2000" u="sng" dirty="0">
                <a:solidFill>
                  <a:srgbClr val="66FF66"/>
                </a:solidFill>
                <a:latin typeface="Chalkboard"/>
                <a:cs typeface="Chalkboard"/>
                <a:sym typeface="Wingdings"/>
              </a:rPr>
              <a:t>majority of galaxies, especially for moderately-to-low SF activity.</a:t>
            </a:r>
            <a:endParaRPr lang="en-US" sz="2000" u="sng" dirty="0">
              <a:solidFill>
                <a:srgbClr val="66FF66"/>
              </a:solidFill>
              <a:latin typeface="Chalkboard"/>
              <a:cs typeface="Chalkboar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0398" y="2735081"/>
            <a:ext cx="8720972" cy="2862322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lkboard"/>
                <a:cs typeface="Chalkboard"/>
              </a:rPr>
              <a:t>Radio-selected AGN do prefer merging systems. Trend primarily driven by a) z&lt;1 high-luminosity </a:t>
            </a:r>
            <a:r>
              <a:rPr lang="mr-IN" sz="2000" dirty="0">
                <a:latin typeface="Chalkboard"/>
                <a:cs typeface="Chalkboard"/>
              </a:rPr>
              <a:t>–</a:t>
            </a:r>
            <a:r>
              <a:rPr lang="en-US" sz="2000" dirty="0">
                <a:latin typeface="Chalkboard"/>
                <a:cs typeface="Chalkboard"/>
              </a:rPr>
              <a:t> P&gt;~10^24 W/Hz/</a:t>
            </a:r>
            <a:r>
              <a:rPr lang="en-US" sz="2000" dirty="0" err="1">
                <a:latin typeface="Chalkboard"/>
                <a:cs typeface="Chalkboard"/>
              </a:rPr>
              <a:t>sr</a:t>
            </a:r>
            <a:r>
              <a:rPr lang="en-US" sz="2000" dirty="0">
                <a:latin typeface="Chalkboard"/>
                <a:cs typeface="Chalkboard"/>
              </a:rPr>
              <a:t> </a:t>
            </a:r>
            <a:r>
              <a:rPr lang="mr-IN" sz="2000" dirty="0">
                <a:latin typeface="Chalkboard"/>
                <a:cs typeface="Chalkboard"/>
              </a:rPr>
              <a:t>–</a:t>
            </a:r>
            <a:r>
              <a:rPr lang="en-US" sz="2000" dirty="0">
                <a:latin typeface="Chalkboard"/>
                <a:cs typeface="Chalkboard"/>
              </a:rPr>
              <a:t> AGN (~60% in mergers </a:t>
            </a:r>
            <a:r>
              <a:rPr lang="en-US" sz="2000" dirty="0" err="1">
                <a:latin typeface="Chalkboard"/>
                <a:cs typeface="Chalkboard"/>
              </a:rPr>
              <a:t>vs</a:t>
            </a:r>
            <a:r>
              <a:rPr lang="en-US" sz="2000" dirty="0">
                <a:latin typeface="Chalkboard"/>
                <a:cs typeface="Chalkboard"/>
              </a:rPr>
              <a:t> ~10% isolated) </a:t>
            </a:r>
          </a:p>
          <a:p>
            <a:r>
              <a:rPr lang="en-US" sz="2000" dirty="0">
                <a:latin typeface="Chalkboard"/>
                <a:cs typeface="Chalkboard"/>
              </a:rPr>
              <a:t>b) extended radio emission at all probed redshifts and luminosities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u="sng" dirty="0">
                <a:solidFill>
                  <a:srgbClr val="66FF66"/>
                </a:solidFill>
                <a:latin typeface="Chalkboard"/>
                <a:cs typeface="Chalkboard"/>
              </a:rPr>
              <a:t>need to fetch outer gas from local encounters in order to trigger 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  </a:t>
            </a:r>
            <a:r>
              <a:rPr lang="en-US" sz="2000" u="sng" dirty="0">
                <a:solidFill>
                  <a:srgbClr val="66FF66"/>
                </a:solidFill>
                <a:latin typeface="Chalkboard"/>
                <a:cs typeface="Chalkboard"/>
              </a:rPr>
              <a:t>(radio) activity, especially in the case of extended radio emission such 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  </a:t>
            </a:r>
            <a:r>
              <a:rPr lang="en-US" sz="2000" u="sng" dirty="0">
                <a:solidFill>
                  <a:srgbClr val="66FF66"/>
                </a:solidFill>
                <a:latin typeface="Chalkboard"/>
                <a:cs typeface="Chalkboard"/>
              </a:rPr>
              <a:t>as hot-spots and lobes. This is mostly observed at z &lt; 1, since in the 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  </a:t>
            </a:r>
            <a:r>
              <a:rPr lang="en-US" sz="2000" u="sng" dirty="0">
                <a:solidFill>
                  <a:srgbClr val="66FF66"/>
                </a:solidFill>
                <a:latin typeface="Chalkboard"/>
                <a:cs typeface="Chalkboard"/>
              </a:rPr>
              <a:t>local Universe galaxies are more gas deprived than their higher-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  </a:t>
            </a:r>
            <a:r>
              <a:rPr lang="en-US" sz="2000" u="sng" dirty="0">
                <a:solidFill>
                  <a:srgbClr val="66FF66"/>
                </a:solidFill>
                <a:latin typeface="Chalkboard"/>
                <a:cs typeface="Chalkboard"/>
              </a:rPr>
              <a:t>redshift counterpart. Result independent of accretion properties.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398" y="5862273"/>
            <a:ext cx="8720972" cy="707886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halkboard"/>
                <a:cs typeface="Chalkboard"/>
              </a:rPr>
              <a:t>Waiting for high-resolution LOFAR images to see what happens within galaxy range and in the BH outskirts</a:t>
            </a:r>
            <a:endParaRPr lang="en-US" sz="20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3171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6090473-2375-2141-8846-677ACF8CC18F}"/>
              </a:ext>
            </a:extLst>
          </p:cNvPr>
          <p:cNvSpPr txBox="1">
            <a:spLocks/>
          </p:cNvSpPr>
          <p:nvPr/>
        </p:nvSpPr>
        <p:spPr>
          <a:xfrm>
            <a:off x="466608" y="-240546"/>
            <a:ext cx="8271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Backup slide: luminosity </a:t>
            </a:r>
            <a:r>
              <a:rPr lang="en-US" sz="3600" u="sng" kern="1200" dirty="0" err="1">
                <a:solidFill>
                  <a:schemeClr val="tx1"/>
                </a:solidFill>
                <a:latin typeface="Chalkboard" panose="03050602040202020205" pitchFamily="66" charset="77"/>
              </a:rPr>
              <a:t>vs</a:t>
            </a:r>
            <a:r>
              <a:rPr lang="en-US" sz="3600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redshift</a:t>
            </a:r>
          </a:p>
        </p:txBody>
      </p:sp>
      <p:pic>
        <p:nvPicPr>
          <p:cNvPr id="3" name="Picture 2" descr="L_z_AG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 b="21487"/>
          <a:stretch/>
        </p:blipFill>
        <p:spPr>
          <a:xfrm>
            <a:off x="5397950" y="1219286"/>
            <a:ext cx="3339822" cy="301421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 descr="L_z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t="15049" b="22034"/>
          <a:stretch/>
        </p:blipFill>
        <p:spPr>
          <a:xfrm>
            <a:off x="546126" y="1151487"/>
            <a:ext cx="3419460" cy="31252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L_z_S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 b="21422"/>
          <a:stretch/>
        </p:blipFill>
        <p:spPr>
          <a:xfrm>
            <a:off x="2879930" y="3728597"/>
            <a:ext cx="3418507" cy="308522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65720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10BDE8-9C4B-6C4E-8A41-A70DDFE84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0" y="-357451"/>
            <a:ext cx="4785530" cy="67721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0BB8D6-FFCF-DC45-AC0F-F1BA31619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72" t="10775" r="1272" b="8642"/>
          <a:stretch/>
        </p:blipFill>
        <p:spPr>
          <a:xfrm>
            <a:off x="4983654" y="1084010"/>
            <a:ext cx="3424621" cy="3905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047755" y="123728"/>
            <a:ext cx="6065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halkboard"/>
                <a:cs typeface="Chalkboard"/>
              </a:rPr>
              <a:t>The redshift distributions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0F85BA-0333-CA42-A7EF-D3826CF9DD7C}"/>
              </a:ext>
            </a:extLst>
          </p:cNvPr>
          <p:cNvSpPr txBox="1"/>
          <p:nvPr/>
        </p:nvSpPr>
        <p:spPr>
          <a:xfrm>
            <a:off x="417415" y="941008"/>
            <a:ext cx="2552639" cy="461665"/>
          </a:xfrm>
          <a:prstGeom prst="rect">
            <a:avLst/>
          </a:prstGeom>
          <a:solidFill>
            <a:schemeClr val="tx1"/>
          </a:solidFill>
          <a:ln>
            <a:solidFill>
              <a:srgbClr val="283138"/>
            </a:solidFill>
          </a:ln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latin typeface="Chalkboard" panose="03050602040202020205" pitchFamily="66" charset="77"/>
              </a:rPr>
              <a:t>R-AGN+extended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A26BB-0B94-8545-8C12-EB765B91796C}"/>
              </a:ext>
            </a:extLst>
          </p:cNvPr>
          <p:cNvSpPr txBox="1"/>
          <p:nvPr/>
        </p:nvSpPr>
        <p:spPr>
          <a:xfrm>
            <a:off x="4890814" y="961832"/>
            <a:ext cx="838691" cy="461665"/>
          </a:xfrm>
          <a:prstGeom prst="rect">
            <a:avLst/>
          </a:prstGeom>
          <a:solidFill>
            <a:schemeClr val="tx1"/>
          </a:solidFill>
          <a:ln>
            <a:solidFill>
              <a:srgbClr val="283138"/>
            </a:solidFill>
          </a:ln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latin typeface="Chalkboard" panose="03050602040202020205" pitchFamily="66" charset="77"/>
              </a:rPr>
              <a:t>R-SF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F97DF-1028-6041-9620-8F5E775FE113}"/>
              </a:ext>
            </a:extLst>
          </p:cNvPr>
          <p:cNvSpPr txBox="1"/>
          <p:nvPr/>
        </p:nvSpPr>
        <p:spPr>
          <a:xfrm>
            <a:off x="1966574" y="4663837"/>
            <a:ext cx="10034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redshift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1F97DF-1028-6041-9620-8F5E775FE113}"/>
              </a:ext>
            </a:extLst>
          </p:cNvPr>
          <p:cNvSpPr txBox="1"/>
          <p:nvPr/>
        </p:nvSpPr>
        <p:spPr>
          <a:xfrm>
            <a:off x="6436656" y="4532502"/>
            <a:ext cx="100348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redshift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B26840-C6D4-A249-9A03-A706CDF693E9}"/>
              </a:ext>
            </a:extLst>
          </p:cNvPr>
          <p:cNvSpPr txBox="1"/>
          <p:nvPr/>
        </p:nvSpPr>
        <p:spPr>
          <a:xfrm>
            <a:off x="207054" y="5136221"/>
            <a:ext cx="3876796" cy="1015663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Ratio parent vs matched </a:t>
            </a:r>
            <a:r>
              <a:rPr lang="en-US" sz="2000" dirty="0">
                <a:solidFill>
                  <a:srgbClr val="66FF66"/>
                </a:solidFill>
                <a:latin typeface="Chalkboard" panose="03050602040202020205" pitchFamily="66" charset="77"/>
              </a:rPr>
              <a:t>sample</a:t>
            </a:r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 </a:t>
            </a:r>
          </a:p>
          <a:p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60% in 0.5&lt;z&lt;1 then decreases </a:t>
            </a:r>
          </a:p>
          <a:p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to 15% at z=2 in all cases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56A4DD-B26A-6540-8C83-BBD63A8F65E4}"/>
              </a:ext>
            </a:extLst>
          </p:cNvPr>
          <p:cNvSpPr txBox="1"/>
          <p:nvPr/>
        </p:nvSpPr>
        <p:spPr>
          <a:xfrm>
            <a:off x="4630988" y="5136221"/>
            <a:ext cx="2307048" cy="1015663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Same as all E</a:t>
            </a:r>
            <a:r>
              <a:rPr lang="en-GB" sz="2000" dirty="0">
                <a:solidFill>
                  <a:srgbClr val="66FF66"/>
                </a:solidFill>
                <a:latin typeface="Chalkboard" panose="03050602040202020205" pitchFamily="66" charset="77"/>
              </a:rPr>
              <a:t>u</a:t>
            </a:r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clid </a:t>
            </a:r>
          </a:p>
          <a:p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galaxies due to </a:t>
            </a:r>
          </a:p>
          <a:p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I</a:t>
            </a:r>
            <a:r>
              <a:rPr lang="x-none" sz="2000" baseline="-25000" dirty="0">
                <a:solidFill>
                  <a:srgbClr val="66FF66"/>
                </a:solidFill>
                <a:latin typeface="Chalkboard" panose="03050602040202020205" pitchFamily="66" charset="77"/>
              </a:rPr>
              <a:t>E</a:t>
            </a:r>
            <a:r>
              <a:rPr lang="x-none" sz="2000" dirty="0">
                <a:solidFill>
                  <a:srgbClr val="66FF66"/>
                </a:solidFill>
                <a:latin typeface="Chalkboard" panose="03050602040202020205" pitchFamily="66" charset="77"/>
              </a:rPr>
              <a:t> cut </a:t>
            </a:r>
          </a:p>
        </p:txBody>
      </p:sp>
      <p:pic>
        <p:nvPicPr>
          <p:cNvPr id="23" name="Picture 22" descr="A blue line with a red line&#10;&#10;Description automatically generated">
            <a:extLst>
              <a:ext uri="{FF2B5EF4-FFF2-40B4-BE49-F238E27FC236}">
                <a16:creationId xmlns:a16="http://schemas.microsoft.com/office/drawing/2014/main" id="{650CC2AE-5243-2247-87A7-18C363466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880" y="5181116"/>
            <a:ext cx="2010165" cy="153548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089A3C-AB84-5F4C-8A1A-54D0AF78013C}"/>
              </a:ext>
            </a:extLst>
          </p:cNvPr>
          <p:cNvCxnSpPr/>
          <p:nvPr/>
        </p:nvCxnSpPr>
        <p:spPr>
          <a:xfrm>
            <a:off x="7174241" y="5644053"/>
            <a:ext cx="1859804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FA5B19F-F61C-114F-A63C-6D89DF9949AD}"/>
              </a:ext>
            </a:extLst>
          </p:cNvPr>
          <p:cNvSpPr txBox="1"/>
          <p:nvPr/>
        </p:nvSpPr>
        <p:spPr>
          <a:xfrm>
            <a:off x="8091560" y="6045347"/>
            <a:ext cx="937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rgbClr val="FF0000"/>
                </a:solidFill>
                <a:latin typeface="Chalkboard" panose="03050602040202020205" pitchFamily="66" charset="77"/>
              </a:rPr>
              <a:t>I</a:t>
            </a:r>
            <a:r>
              <a:rPr lang="x-none" baseline="-25000" dirty="0">
                <a:solidFill>
                  <a:srgbClr val="FF0000"/>
                </a:solidFill>
                <a:latin typeface="Chalkboard" panose="03050602040202020205" pitchFamily="66" charset="77"/>
              </a:rPr>
              <a:t>E</a:t>
            </a:r>
            <a:r>
              <a:rPr lang="x-none" dirty="0">
                <a:solidFill>
                  <a:srgbClr val="FF0000"/>
                </a:solidFill>
                <a:latin typeface="Chalkboard" panose="03050602040202020205" pitchFamily="66" charset="77"/>
              </a:rPr>
              <a:t>=23.5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B128BD-02F5-5240-8087-FB2D23C0F61A}"/>
              </a:ext>
            </a:extLst>
          </p:cNvPr>
          <p:cNvSpPr txBox="1"/>
          <p:nvPr/>
        </p:nvSpPr>
        <p:spPr>
          <a:xfrm>
            <a:off x="7578197" y="6416583"/>
            <a:ext cx="105189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Redshift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133B92-7D4E-024D-B65A-287E76B2F4EF}"/>
              </a:ext>
            </a:extLst>
          </p:cNvPr>
          <p:cNvSpPr txBox="1"/>
          <p:nvPr/>
        </p:nvSpPr>
        <p:spPr>
          <a:xfrm>
            <a:off x="2169015" y="6254936"/>
            <a:ext cx="341747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x-none" sz="2400" b="1" dirty="0">
                <a:latin typeface="Chalkboard" panose="03050602040202020205" pitchFamily="66" charset="77"/>
              </a:rPr>
              <a:t>NO REDSHIFT BIASES</a:t>
            </a:r>
          </a:p>
        </p:txBody>
      </p:sp>
    </p:spTree>
    <p:extLst>
      <p:ext uri="{BB962C8B-B14F-4D97-AF65-F5344CB8AC3E}">
        <p14:creationId xmlns:p14="http://schemas.microsoft.com/office/powerpoint/2010/main" val="416584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0CDC44-6F46-8642-961C-73992870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8117" y="-315867"/>
            <a:ext cx="5292625" cy="74897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7755" y="123728"/>
            <a:ext cx="65186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latin typeface="Chalkboard"/>
                <a:cs typeface="Chalkboard"/>
              </a:rPr>
              <a:t>The luminosity distributions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8D3844-531A-E34F-8C9C-DDF419039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9" t="10813" r="-859" b="11218"/>
          <a:stretch/>
        </p:blipFill>
        <p:spPr>
          <a:xfrm>
            <a:off x="4528208" y="1064235"/>
            <a:ext cx="4074957" cy="465567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0F85BA-0333-CA42-A7EF-D3826CF9DD7C}"/>
              </a:ext>
            </a:extLst>
          </p:cNvPr>
          <p:cNvSpPr txBox="1"/>
          <p:nvPr/>
        </p:nvSpPr>
        <p:spPr>
          <a:xfrm>
            <a:off x="115235" y="1047062"/>
            <a:ext cx="2552639" cy="461665"/>
          </a:xfrm>
          <a:prstGeom prst="rect">
            <a:avLst/>
          </a:prstGeom>
          <a:solidFill>
            <a:schemeClr val="tx1"/>
          </a:solidFill>
          <a:ln>
            <a:solidFill>
              <a:srgbClr val="283138"/>
            </a:solidFill>
          </a:ln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latin typeface="Chalkboard" panose="03050602040202020205" pitchFamily="66" charset="77"/>
              </a:rPr>
              <a:t>R-AGN+extended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A26BB-0B94-8545-8C12-EB765B91796C}"/>
              </a:ext>
            </a:extLst>
          </p:cNvPr>
          <p:cNvSpPr txBox="1"/>
          <p:nvPr/>
        </p:nvSpPr>
        <p:spPr>
          <a:xfrm>
            <a:off x="4790966" y="1056757"/>
            <a:ext cx="838691" cy="461665"/>
          </a:xfrm>
          <a:prstGeom prst="rect">
            <a:avLst/>
          </a:prstGeom>
          <a:solidFill>
            <a:schemeClr val="tx1"/>
          </a:solidFill>
          <a:ln>
            <a:solidFill>
              <a:srgbClr val="283138"/>
            </a:solidFill>
          </a:ln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latin typeface="Chalkboard" panose="03050602040202020205" pitchFamily="66" charset="77"/>
              </a:rPr>
              <a:t>R-SF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746D3-DFEA-A748-B790-B73BB5F3DAF0}"/>
              </a:ext>
            </a:extLst>
          </p:cNvPr>
          <p:cNvSpPr txBox="1"/>
          <p:nvPr/>
        </p:nvSpPr>
        <p:spPr>
          <a:xfrm>
            <a:off x="1047755" y="5273625"/>
            <a:ext cx="287694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Radio Luminosity W/Hz/sr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147214-DDE8-304E-8CC0-4CB4DEFF11CD}"/>
              </a:ext>
            </a:extLst>
          </p:cNvPr>
          <p:cNvSpPr txBox="1"/>
          <p:nvPr/>
        </p:nvSpPr>
        <p:spPr>
          <a:xfrm>
            <a:off x="5419441" y="5300836"/>
            <a:ext cx="287694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x-none" dirty="0">
                <a:solidFill>
                  <a:schemeClr val="bg1"/>
                </a:solidFill>
                <a:latin typeface="Chalkboard" panose="03050602040202020205" pitchFamily="66" charset="77"/>
              </a:rPr>
              <a:t>Radio Luminosity W/Hz/sr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9192" y="5842000"/>
            <a:ext cx="3134191" cy="830997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No luminosity bias in </a:t>
            </a:r>
          </a:p>
          <a:p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both R-AGN samples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3008" y="5859517"/>
            <a:ext cx="4057521" cy="830997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Peak at ~10</a:t>
            </a:r>
            <a:r>
              <a:rPr lang="en-US" sz="2400" baseline="30000" dirty="0">
                <a:solidFill>
                  <a:srgbClr val="66FF66"/>
                </a:solidFill>
                <a:latin typeface="Chalkboard"/>
                <a:cs typeface="Chalkboard"/>
              </a:rPr>
              <a:t>21.5-22.5</a:t>
            </a:r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 W/Hz/</a:t>
            </a:r>
            <a:r>
              <a:rPr lang="en-US" sz="2400" dirty="0" err="1">
                <a:solidFill>
                  <a:srgbClr val="66FF66"/>
                </a:solidFill>
                <a:latin typeface="Chalkboard"/>
                <a:cs typeface="Chalkboard"/>
              </a:rPr>
              <a:t>sr</a:t>
            </a:r>
            <a:endParaRPr lang="en-US" sz="2400" dirty="0">
              <a:solidFill>
                <a:srgbClr val="66FF66"/>
              </a:solidFill>
              <a:latin typeface="Chalkboard"/>
              <a:cs typeface="Chalkboard"/>
            </a:endParaRPr>
          </a:p>
          <a:p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  then steep decline</a:t>
            </a:r>
          </a:p>
        </p:txBody>
      </p:sp>
    </p:spTree>
    <p:extLst>
      <p:ext uri="{BB962C8B-B14F-4D97-AF65-F5344CB8AC3E}">
        <p14:creationId xmlns:p14="http://schemas.microsoft.com/office/powerpoint/2010/main" val="132482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096" y="936405"/>
            <a:ext cx="79181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Chalkboard"/>
                <a:cs typeface="Chalkboard"/>
              </a:rPr>
              <a:t>Aim</a:t>
            </a:r>
            <a:r>
              <a:rPr lang="en-US" sz="4400" dirty="0">
                <a:latin typeface="Chalkboard"/>
                <a:cs typeface="Chalkboard"/>
              </a:rPr>
              <a:t>: Incidence of </a:t>
            </a:r>
          </a:p>
          <a:p>
            <a:pPr algn="ctr"/>
            <a:r>
              <a:rPr lang="en-US" sz="4400" dirty="0">
                <a:latin typeface="Chalkboard"/>
                <a:cs typeface="Chalkboard"/>
              </a:rPr>
              <a:t>merging </a:t>
            </a:r>
            <a:r>
              <a:rPr lang="en-US" sz="4400" dirty="0" err="1">
                <a:latin typeface="Chalkboard"/>
                <a:cs typeface="Chalkboard"/>
              </a:rPr>
              <a:t>vs</a:t>
            </a:r>
            <a:r>
              <a:rPr lang="en-US" sz="4400" dirty="0">
                <a:latin typeface="Chalkboard"/>
                <a:cs typeface="Chalkboard"/>
              </a:rPr>
              <a:t> isolated systems in radio AGN and radio SF galaxies and dependence on radio morphology (i.e. whether unresolved or extended emission)</a:t>
            </a:r>
          </a:p>
        </p:txBody>
      </p:sp>
    </p:spTree>
    <p:extLst>
      <p:ext uri="{BB962C8B-B14F-4D97-AF65-F5344CB8AC3E}">
        <p14:creationId xmlns:p14="http://schemas.microsoft.com/office/powerpoint/2010/main" val="292847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2E15A39-96A8-C349-899E-B4F214ED85A8}"/>
              </a:ext>
            </a:extLst>
          </p:cNvPr>
          <p:cNvSpPr txBox="1">
            <a:spLocks/>
          </p:cNvSpPr>
          <p:nvPr/>
        </p:nvSpPr>
        <p:spPr>
          <a:xfrm>
            <a:off x="1624445" y="-110837"/>
            <a:ext cx="5424055" cy="1108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    </a:t>
            </a:r>
            <a:r>
              <a:rPr lang="en-US" sz="3600" b="1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The method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1F6A5F-7BC3-A545-96D6-AEB083274BE0}"/>
              </a:ext>
            </a:extLst>
          </p:cNvPr>
          <p:cNvSpPr txBox="1"/>
          <p:nvPr/>
        </p:nvSpPr>
        <p:spPr>
          <a:xfrm>
            <a:off x="0" y="873699"/>
            <a:ext cx="9573491" cy="542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23,333 LOFAR sources in the EDFN observed at 144 MHz </a:t>
            </a:r>
          </a:p>
          <a:p>
            <a:pPr marL="57150">
              <a:lnSpc>
                <a:spcPct val="90000"/>
              </a:lnSpc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 with 6” resolution down to central rms 32</a:t>
            </a:r>
            <a:r>
              <a:rPr lang="en-US" sz="2400" dirty="0">
                <a:solidFill>
                  <a:srgbClr val="66FF66"/>
                </a:solidFill>
                <a:latin typeface="Symbol" pitchFamily="2" charset="2"/>
              </a:rPr>
              <a:t>m</a:t>
            </a: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Jy/beam. Radio  </a:t>
            </a:r>
          </a:p>
          <a:p>
            <a:pPr marL="57150">
              <a:lnSpc>
                <a:spcPct val="90000"/>
              </a:lnSpc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 morphological info available. About 7% extended (Bondi+24)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halkboard" panose="03050602040202020205" pitchFamily="66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19,401 with multiwavelength info and redshift determination (Bisigello+25)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halkboard" panose="03050602040202020205" pitchFamily="66" charset="77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Radio sources divided into AGN and SFGs with criterion on </a:t>
            </a:r>
          </a:p>
          <a:p>
            <a:pPr marL="57150">
              <a:lnSpc>
                <a:spcPct val="90000"/>
              </a:lnSpc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 (evolving) radio luminosity (Magliocchetti+2014+…)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halkboard" panose="03050602040202020205" pitchFamily="66" charset="77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Radio-AGN and SFGs associated with their Euclid/VIS hosts </a:t>
            </a:r>
          </a:p>
          <a:p>
            <a:pPr marL="57150">
              <a:lnSpc>
                <a:spcPct val="90000"/>
              </a:lnSpc>
            </a:pPr>
            <a:r>
              <a:rPr lang="en-US" sz="2400" dirty="0">
                <a:latin typeface="Chalkboard" panose="03050602040202020205" pitchFamily="66" charset="77"/>
              </a:rPr>
              <a:t>  and in particular with catalogue of mergers by La Marca+2025</a:t>
            </a:r>
          </a:p>
          <a:p>
            <a:pPr marL="57150">
              <a:lnSpc>
                <a:spcPct val="90000"/>
              </a:lnSpc>
            </a:pPr>
            <a:r>
              <a:rPr lang="en-US" sz="2400" dirty="0">
                <a:latin typeface="Chalkboard" panose="03050602040202020205" pitchFamily="66" charset="77"/>
              </a:rPr>
              <a:t>  within 0.5&lt;z&lt;2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halkboard" panose="03050602040202020205" pitchFamily="66" charset="77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 </a:t>
            </a: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(Radio) Morphological properties of both AGN and SFGs   </a:t>
            </a:r>
          </a:p>
          <a:p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  investigated </a:t>
            </a:r>
            <a:r>
              <a:rPr lang="en-US" sz="2400" dirty="0" err="1">
                <a:solidFill>
                  <a:srgbClr val="66FF66"/>
                </a:solidFill>
                <a:latin typeface="Chalkboard" panose="03050602040202020205" pitchFamily="66" charset="77"/>
              </a:rPr>
              <a:t>wrt</a:t>
            </a: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optical morphology of their host galaxies</a:t>
            </a:r>
          </a:p>
        </p:txBody>
      </p:sp>
    </p:spTree>
    <p:extLst>
      <p:ext uri="{BB962C8B-B14F-4D97-AF65-F5344CB8AC3E}">
        <p14:creationId xmlns:p14="http://schemas.microsoft.com/office/powerpoint/2010/main" val="104598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0807" y="4713613"/>
            <a:ext cx="134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Radio AGN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9670" y="4739687"/>
            <a:ext cx="134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Radio AGN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200430" y="101147"/>
            <a:ext cx="8818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Chalkboard"/>
                <a:cs typeface="Chalkboard"/>
              </a:rPr>
              <a:t>RADIO-EMITTING AGN OR STAR-FORMING GALAXY?</a:t>
            </a:r>
          </a:p>
        </p:txBody>
      </p:sp>
      <p:pic>
        <p:nvPicPr>
          <p:cNvPr id="15" name="Picture 14" descr="188385main_CygA-YellowOrange_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622" y="613429"/>
            <a:ext cx="4840322" cy="22534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51129" y="2238682"/>
            <a:ext cx="1015572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halkboard"/>
                <a:cs typeface="Chalkboard"/>
              </a:rPr>
              <a:t>AGN!!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</a:p>
        </p:txBody>
      </p:sp>
      <p:pic>
        <p:nvPicPr>
          <p:cNvPr id="17" name="Picture 16" descr="stripe82imag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7" y="3092463"/>
            <a:ext cx="5765800" cy="3530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6088" y="4652960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halkboard"/>
                <a:cs typeface="Chalkboard"/>
              </a:rPr>
              <a:t>AGN?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3290" y="3312604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halkboard"/>
                <a:cs typeface="Chalkboard"/>
              </a:rPr>
              <a:t>AGN?/SFG? </a:t>
            </a:r>
          </a:p>
        </p:txBody>
      </p:sp>
      <p:pic>
        <p:nvPicPr>
          <p:cNvPr id="22" name="Picture 21" descr="stripe82image_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12" y="3079471"/>
            <a:ext cx="4380713" cy="35045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85532" y="4721799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halkboard"/>
                <a:cs typeface="Chalkboard"/>
              </a:rPr>
              <a:t>AGN???</a:t>
            </a:r>
            <a:r>
              <a:rPr lang="en-US" sz="2400" b="1" dirty="0">
                <a:latin typeface="Chalkboard"/>
                <a:cs typeface="Chalkboard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33606" y="3523959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halkboard"/>
                <a:cs typeface="Chalkboard"/>
              </a:rPr>
              <a:t>AGN?/SFG?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828" y="5473814"/>
            <a:ext cx="8812897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98336" y="5771441"/>
            <a:ext cx="5743880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6600"/>
                </a:solidFill>
                <a:latin typeface="Chalkboard"/>
                <a:cs typeface="Chalkboard"/>
              </a:rPr>
              <a:t>It also depends on resolution </a:t>
            </a:r>
          </a:p>
        </p:txBody>
      </p:sp>
    </p:spTree>
    <p:extLst>
      <p:ext uri="{BB962C8B-B14F-4D97-AF65-F5344CB8AC3E}">
        <p14:creationId xmlns:p14="http://schemas.microsoft.com/office/powerpoint/2010/main" val="42312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0807" y="4713613"/>
            <a:ext cx="134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  <a:latin typeface="Comic Sans MS"/>
                <a:cs typeface="Comic Sans MS"/>
              </a:rPr>
              <a:t>Radio AGN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1311" y="2700389"/>
            <a:ext cx="1375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/>
                <a:cs typeface="Comic Sans MS"/>
              </a:rPr>
              <a:t>X-ray AGN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90492"/>
            <a:ext cx="8975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Comic Sans MS"/>
                <a:cs typeface="Comic Sans MS"/>
              </a:rPr>
              <a:t>CRITERIA FOR AGN/SF DIVISION IN RADIO SURVEYS</a:t>
            </a:r>
          </a:p>
          <a:p>
            <a:r>
              <a:rPr lang="en-US" sz="2400" dirty="0">
                <a:latin typeface="Comic Sans MS"/>
                <a:cs typeface="Comic Sans MS"/>
              </a:rPr>
              <a:t>                       </a:t>
            </a:r>
            <a:r>
              <a:rPr lang="en-US" sz="1400" u="sng" dirty="0">
                <a:latin typeface="Comic Sans MS"/>
                <a:cs typeface="Comic Sans MS"/>
              </a:rPr>
              <a:t>(Magliocchetti+2014;2016,2017,2018a,2018b)</a:t>
            </a:r>
          </a:p>
        </p:txBody>
      </p:sp>
      <p:pic>
        <p:nvPicPr>
          <p:cNvPr id="19" name="Picture 18" descr="F7.mediu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9" y="1112480"/>
            <a:ext cx="5588000" cy="4533900"/>
          </a:xfrm>
          <a:prstGeom prst="rect">
            <a:avLst/>
          </a:prstGeom>
        </p:spPr>
      </p:pic>
      <p:sp>
        <p:nvSpPr>
          <p:cNvPr id="26" name="Multiply 25"/>
          <p:cNvSpPr/>
          <p:nvPr/>
        </p:nvSpPr>
        <p:spPr>
          <a:xfrm>
            <a:off x="1229901" y="1844633"/>
            <a:ext cx="495113" cy="495110"/>
          </a:xfrm>
          <a:prstGeom prst="mathMultiply">
            <a:avLst/>
          </a:prstGeom>
          <a:solidFill>
            <a:srgbClr val="FF0000">
              <a:alpha val="19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4983605" y="2006510"/>
            <a:ext cx="495113" cy="495110"/>
          </a:xfrm>
          <a:prstGeom prst="mathMultiply">
            <a:avLst/>
          </a:prstGeom>
          <a:solidFill>
            <a:srgbClr val="FF0000">
              <a:alpha val="19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/>
          <p:cNvSpPr/>
          <p:nvPr/>
        </p:nvSpPr>
        <p:spPr>
          <a:xfrm>
            <a:off x="3231282" y="2034941"/>
            <a:ext cx="495113" cy="495110"/>
          </a:xfrm>
          <a:prstGeom prst="mathMultiply">
            <a:avLst/>
          </a:prstGeom>
          <a:solidFill>
            <a:srgbClr val="FF0000">
              <a:alpha val="19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ultiply 28"/>
          <p:cNvSpPr/>
          <p:nvPr/>
        </p:nvSpPr>
        <p:spPr>
          <a:xfrm>
            <a:off x="5183772" y="4190564"/>
            <a:ext cx="495113" cy="495110"/>
          </a:xfrm>
          <a:prstGeom prst="mathMultiply">
            <a:avLst/>
          </a:prstGeom>
          <a:solidFill>
            <a:srgbClr val="FF0000">
              <a:alpha val="19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29"/>
          <p:cNvSpPr/>
          <p:nvPr/>
        </p:nvSpPr>
        <p:spPr>
          <a:xfrm>
            <a:off x="1554032" y="4152656"/>
            <a:ext cx="495113" cy="495110"/>
          </a:xfrm>
          <a:prstGeom prst="mathMultiply">
            <a:avLst/>
          </a:prstGeom>
          <a:solidFill>
            <a:srgbClr val="FF0000">
              <a:alpha val="19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y 30"/>
          <p:cNvSpPr/>
          <p:nvPr/>
        </p:nvSpPr>
        <p:spPr>
          <a:xfrm>
            <a:off x="3354498" y="4152656"/>
            <a:ext cx="495113" cy="495110"/>
          </a:xfrm>
          <a:prstGeom prst="mathMultiply">
            <a:avLst/>
          </a:prstGeom>
          <a:solidFill>
            <a:srgbClr val="FF0000">
              <a:alpha val="19000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40807" y="5657672"/>
            <a:ext cx="7317826" cy="1200328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66FF66"/>
                </a:solidFill>
                <a:latin typeface="Chalkboard"/>
                <a:cs typeface="Chalkboard"/>
              </a:rPr>
              <a:t>AGN all sources with P(z)&gt;</a:t>
            </a:r>
            <a:r>
              <a:rPr lang="en-US" sz="2400" u="sng" dirty="0" err="1">
                <a:solidFill>
                  <a:srgbClr val="66FF66"/>
                </a:solidFill>
                <a:latin typeface="Chalkboard"/>
                <a:cs typeface="Chalkboard"/>
              </a:rPr>
              <a:t>P</a:t>
            </a:r>
            <a:r>
              <a:rPr lang="en-US" sz="2400" u="sng" baseline="-25000" dirty="0" err="1">
                <a:solidFill>
                  <a:srgbClr val="66FF66"/>
                </a:solidFill>
                <a:latin typeface="Chalkboard"/>
                <a:cs typeface="Chalkboard"/>
              </a:rPr>
              <a:t>cross</a:t>
            </a:r>
            <a:r>
              <a:rPr lang="en-US" sz="2400" u="sng" dirty="0">
                <a:solidFill>
                  <a:srgbClr val="66FF66"/>
                </a:solidFill>
                <a:latin typeface="Chalkboard"/>
                <a:cs typeface="Chalkboard"/>
              </a:rPr>
              <a:t>(z)</a:t>
            </a:r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 </a:t>
            </a:r>
          </a:p>
          <a:p>
            <a:r>
              <a:rPr lang="en-US" sz="2400" u="sng" dirty="0">
                <a:solidFill>
                  <a:srgbClr val="66FF66"/>
                </a:solidFill>
                <a:latin typeface="Chalkboard"/>
                <a:cs typeface="Chalkboard"/>
              </a:rPr>
              <a:t>SF all sources with P(z)&lt;</a:t>
            </a:r>
            <a:r>
              <a:rPr lang="en-US" sz="2400" u="sng" dirty="0" err="1">
                <a:solidFill>
                  <a:srgbClr val="66FF66"/>
                </a:solidFill>
                <a:latin typeface="Chalkboard"/>
                <a:cs typeface="Chalkboard"/>
              </a:rPr>
              <a:t>P</a:t>
            </a:r>
            <a:r>
              <a:rPr lang="en-US" sz="2400" u="sng" baseline="-25000" dirty="0" err="1">
                <a:solidFill>
                  <a:srgbClr val="66FF66"/>
                </a:solidFill>
                <a:latin typeface="Chalkboard"/>
                <a:cs typeface="Chalkboard"/>
              </a:rPr>
              <a:t>cross</a:t>
            </a:r>
            <a:r>
              <a:rPr lang="en-US" sz="2400" u="sng" dirty="0">
                <a:solidFill>
                  <a:srgbClr val="66FF66"/>
                </a:solidFill>
                <a:latin typeface="Chalkboard"/>
                <a:cs typeface="Chalkboard"/>
              </a:rPr>
              <a:t>(z)</a:t>
            </a:r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 [N.B. also includes </a:t>
            </a:r>
          </a:p>
          <a:p>
            <a:r>
              <a:rPr lang="en-US" sz="2400" dirty="0">
                <a:solidFill>
                  <a:srgbClr val="66FF66"/>
                </a:solidFill>
                <a:latin typeface="Chalkboard"/>
                <a:cs typeface="Chalkboard"/>
              </a:rPr>
              <a:t>radio-quiet AGNs where radio emission is from SF]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307" y="4949926"/>
            <a:ext cx="164111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McAlpine+2013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08164" y="1112480"/>
            <a:ext cx="346184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From McAlpine+13 RLF </a:t>
            </a:r>
          </a:p>
          <a:p>
            <a:r>
              <a:rPr lang="en-US" dirty="0">
                <a:latin typeface="Chalkboard"/>
                <a:cs typeface="Chalkboard"/>
              </a:rPr>
              <a:t>z evolution of cross-point </a:t>
            </a:r>
          </a:p>
          <a:p>
            <a:r>
              <a:rPr lang="en-US" dirty="0">
                <a:latin typeface="Chalkboard"/>
                <a:cs typeface="Chalkboard"/>
              </a:rPr>
              <a:t>from SF-dominated to </a:t>
            </a:r>
          </a:p>
          <a:p>
            <a:r>
              <a:rPr lang="en-US" dirty="0">
                <a:latin typeface="Chalkboard"/>
                <a:cs typeface="Chalkboard"/>
              </a:rPr>
              <a:t>AGN-dominated sources: </a:t>
            </a:r>
          </a:p>
          <a:p>
            <a:r>
              <a:rPr lang="en-US" dirty="0">
                <a:latin typeface="Chalkboard"/>
                <a:cs typeface="Chalkboard"/>
              </a:rPr>
              <a:t>Log</a:t>
            </a:r>
            <a:r>
              <a:rPr lang="en-US" baseline="-25000" dirty="0">
                <a:latin typeface="Chalkboard"/>
                <a:cs typeface="Chalkboard"/>
              </a:rPr>
              <a:t>10</a:t>
            </a:r>
            <a:r>
              <a:rPr lang="en-US" dirty="0">
                <a:latin typeface="Chalkboard"/>
                <a:cs typeface="Chalkboard"/>
              </a:rPr>
              <a:t>P</a:t>
            </a:r>
            <a:r>
              <a:rPr lang="en-US" baseline="-25000" dirty="0">
                <a:latin typeface="Chalkboard"/>
                <a:cs typeface="Chalkboard"/>
              </a:rPr>
              <a:t>cross</a:t>
            </a:r>
            <a:r>
              <a:rPr lang="en-US" dirty="0">
                <a:latin typeface="Chalkboard"/>
                <a:cs typeface="Chalkboard"/>
              </a:rPr>
              <a:t>(z)=Log</a:t>
            </a:r>
            <a:r>
              <a:rPr lang="en-US" baseline="-25000" dirty="0">
                <a:latin typeface="Chalkboard"/>
                <a:cs typeface="Chalkboard"/>
              </a:rPr>
              <a:t>10</a:t>
            </a:r>
            <a:r>
              <a:rPr lang="en-US" dirty="0">
                <a:latin typeface="Chalkboard"/>
                <a:cs typeface="Chalkboard"/>
              </a:rPr>
              <a:t>P</a:t>
            </a:r>
            <a:r>
              <a:rPr lang="en-US" baseline="-25000" dirty="0">
                <a:latin typeface="Chalkboard"/>
                <a:cs typeface="Chalkboard"/>
              </a:rPr>
              <a:t>0</a:t>
            </a:r>
            <a:r>
              <a:rPr lang="en-US" dirty="0">
                <a:latin typeface="Chalkboard"/>
                <a:cs typeface="Chalkboard"/>
              </a:rPr>
              <a:t>,</a:t>
            </a:r>
            <a:r>
              <a:rPr lang="en-US" baseline="-25000" dirty="0">
                <a:latin typeface="Chalkboard"/>
                <a:cs typeface="Chalkboard"/>
              </a:rPr>
              <a:t>cross</a:t>
            </a:r>
            <a:r>
              <a:rPr lang="en-US" dirty="0">
                <a:latin typeface="Chalkboard"/>
                <a:cs typeface="Chalkboard"/>
              </a:rPr>
              <a:t>+z  </a:t>
            </a:r>
          </a:p>
          <a:p>
            <a:r>
              <a:rPr lang="en-US" dirty="0">
                <a:latin typeface="Chalkboard"/>
                <a:cs typeface="Chalkboard"/>
              </a:rPr>
              <a:t> @ z&lt;1.8</a:t>
            </a:r>
          </a:p>
          <a:p>
            <a:r>
              <a:rPr lang="en-US" dirty="0">
                <a:latin typeface="Chalkboard"/>
                <a:cs typeface="Chalkboard"/>
              </a:rPr>
              <a:t>Log</a:t>
            </a:r>
            <a:r>
              <a:rPr lang="en-US" baseline="-25000" dirty="0">
                <a:latin typeface="Chalkboard"/>
                <a:cs typeface="Chalkboard"/>
              </a:rPr>
              <a:t>10</a:t>
            </a:r>
            <a:r>
              <a:rPr lang="en-US" dirty="0">
                <a:latin typeface="Chalkboard"/>
                <a:cs typeface="Chalkboard"/>
              </a:rPr>
              <a:t>P</a:t>
            </a:r>
            <a:r>
              <a:rPr lang="en-US" baseline="-25000" dirty="0">
                <a:latin typeface="Chalkboard"/>
                <a:cs typeface="Chalkboard"/>
              </a:rPr>
              <a:t>cross</a:t>
            </a:r>
            <a:r>
              <a:rPr lang="en-US" dirty="0">
                <a:latin typeface="Chalkboard"/>
                <a:cs typeface="Chalkboard"/>
              </a:rPr>
              <a:t>=23.5 [W/Hz/</a:t>
            </a:r>
            <a:r>
              <a:rPr lang="en-US" dirty="0" err="1">
                <a:latin typeface="Chalkboard"/>
                <a:cs typeface="Chalkboard"/>
              </a:rPr>
              <a:t>sr</a:t>
            </a:r>
            <a:r>
              <a:rPr lang="en-US" dirty="0">
                <a:latin typeface="Chalkboard"/>
                <a:cs typeface="Chalkboard"/>
              </a:rPr>
              <a:t>]       </a:t>
            </a:r>
          </a:p>
          <a:p>
            <a:r>
              <a:rPr lang="en-US" dirty="0">
                <a:latin typeface="Chalkboard"/>
                <a:cs typeface="Chalkboard"/>
              </a:rPr>
              <a:t> @ z&gt;1.8</a:t>
            </a:r>
          </a:p>
          <a:p>
            <a:endParaRPr lang="en-US" dirty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P</a:t>
            </a:r>
            <a:r>
              <a:rPr lang="en-US" baseline="-25000" dirty="0">
                <a:latin typeface="Comic Sans MS"/>
                <a:cs typeface="Comic Sans MS"/>
              </a:rPr>
              <a:t>0</a:t>
            </a:r>
            <a:r>
              <a:rPr lang="en-US" dirty="0">
                <a:latin typeface="Comic Sans MS"/>
                <a:cs typeface="Comic Sans MS"/>
              </a:rPr>
              <a:t>,</a:t>
            </a:r>
            <a:r>
              <a:rPr lang="en-US" baseline="-25000" dirty="0">
                <a:latin typeface="Comic Sans MS"/>
                <a:cs typeface="Comic Sans MS"/>
              </a:rPr>
              <a:t>cross </a:t>
            </a:r>
            <a:r>
              <a:rPr lang="en-US" dirty="0">
                <a:latin typeface="Comic Sans MS"/>
                <a:cs typeface="Comic Sans MS"/>
              </a:rPr>
              <a:t>break of local SF RLF</a:t>
            </a:r>
          </a:p>
          <a:p>
            <a:r>
              <a:rPr lang="en-US" dirty="0">
                <a:latin typeface="Comic Sans MS"/>
                <a:cs typeface="Comic Sans MS"/>
              </a:rPr>
              <a:t>(Magliocchetti+2002;</a:t>
            </a:r>
          </a:p>
          <a:p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Mauch</a:t>
            </a:r>
            <a:r>
              <a:rPr lang="en-US" dirty="0">
                <a:latin typeface="Comic Sans MS"/>
                <a:cs typeface="Comic Sans MS"/>
              </a:rPr>
              <a:t>&amp; Sadler 2007</a:t>
            </a:r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)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Rescale from 1.4 GHz to </a:t>
            </a:r>
          </a:p>
          <a:p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144 MHz with </a:t>
            </a:r>
            <a:r>
              <a:rPr lang="en-US" dirty="0">
                <a:solidFill>
                  <a:srgbClr val="FFFFFF"/>
                </a:solidFill>
                <a:latin typeface="Symbol" pitchFamily="2" charset="2"/>
                <a:cs typeface="Comic Sans MS"/>
              </a:rPr>
              <a:t>a</a:t>
            </a:r>
            <a:r>
              <a:rPr lang="en-US" dirty="0">
                <a:solidFill>
                  <a:srgbClr val="FFFFFF"/>
                </a:solidFill>
                <a:latin typeface="Comic Sans MS"/>
                <a:cs typeface="Comic Sans MS"/>
              </a:rPr>
              <a:t>=0.7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554032" y="2112699"/>
            <a:ext cx="76558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591927" y="2281729"/>
            <a:ext cx="48359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96095" y="2281728"/>
            <a:ext cx="576474" cy="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478718" y="4410405"/>
            <a:ext cx="39385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692729" y="4410402"/>
            <a:ext cx="382790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876636" y="4410400"/>
            <a:ext cx="442976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25266" y="1665609"/>
            <a:ext cx="6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AGN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31545" y="3787004"/>
            <a:ext cx="6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AGN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81173" y="3783324"/>
            <a:ext cx="6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AGN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93178" y="3828014"/>
            <a:ext cx="6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AGN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131545" y="1659967"/>
            <a:ext cx="6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AGN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79222" y="1743367"/>
            <a:ext cx="69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AGN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-1357875" y="3263311"/>
            <a:ext cx="3583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RADIO LUMINOSITY FUNCTION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64323" y="5326616"/>
            <a:ext cx="23903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halkboard"/>
                <a:cs typeface="Chalkboard"/>
              </a:rPr>
              <a:t>RADIO LUMINOSITY</a:t>
            </a:r>
          </a:p>
        </p:txBody>
      </p:sp>
    </p:spTree>
    <p:extLst>
      <p:ext uri="{BB962C8B-B14F-4D97-AF65-F5344CB8AC3E}">
        <p14:creationId xmlns:p14="http://schemas.microsoft.com/office/powerpoint/2010/main" val="240819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94B890-FBE1-D84E-9971-9FECC43D069E}"/>
              </a:ext>
            </a:extLst>
          </p:cNvPr>
          <p:cNvSpPr txBox="1">
            <a:spLocks/>
          </p:cNvSpPr>
          <p:nvPr/>
        </p:nvSpPr>
        <p:spPr>
          <a:xfrm>
            <a:off x="751608" y="-84927"/>
            <a:ext cx="5912428" cy="1178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     </a:t>
            </a:r>
            <a:r>
              <a:rPr lang="en-US" sz="3600" b="1" u="sng" kern="1200" dirty="0">
                <a:solidFill>
                  <a:schemeClr val="tx1"/>
                </a:solidFill>
                <a:latin typeface="Chalkboard" panose="03050602040202020205" pitchFamily="66" charset="77"/>
              </a:rPr>
              <a:t>The master catalogue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2CC87-0AA6-1845-A3E8-3E6B53B9FC0A}"/>
              </a:ext>
            </a:extLst>
          </p:cNvPr>
          <p:cNvSpPr txBox="1"/>
          <p:nvPr/>
        </p:nvSpPr>
        <p:spPr>
          <a:xfrm>
            <a:off x="0" y="1026102"/>
            <a:ext cx="9573491" cy="542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3456 R-AGN (647 with </a:t>
            </a:r>
            <a:r>
              <a:rPr lang="en-US" sz="2400" dirty="0" err="1">
                <a:solidFill>
                  <a:srgbClr val="66FF66"/>
                </a:solidFill>
                <a:latin typeface="Chalkboard" panose="03050602040202020205" pitchFamily="66" charset="77"/>
              </a:rPr>
              <a:t>spectro</a:t>
            </a: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-z from DESI) </a:t>
            </a:r>
          </a:p>
          <a:p>
            <a:pPr marL="57150">
              <a:lnSpc>
                <a:spcPct val="90000"/>
              </a:lnSpc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 438 extended (13%)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Chalkboard" panose="03050602040202020205" pitchFamily="66" charset="77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halkboard" panose="03050602040202020205" pitchFamily="66" charset="77"/>
              </a:rPr>
              <a:t>14900 R-SF (3340 with </a:t>
            </a:r>
            <a:r>
              <a:rPr lang="en-US" sz="2400" dirty="0" err="1">
                <a:latin typeface="Chalkboard" panose="03050602040202020205" pitchFamily="66" charset="77"/>
              </a:rPr>
              <a:t>spectro</a:t>
            </a:r>
            <a:r>
              <a:rPr lang="en-US" sz="2400" dirty="0">
                <a:latin typeface="Chalkboard" panose="03050602040202020205" pitchFamily="66" charset="77"/>
              </a:rPr>
              <a:t>-z from DESI)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atin typeface="Chalkboard" panose="03050602040202020205" pitchFamily="66" charset="77"/>
              </a:rPr>
              <a:t>  26 extended (0.17%)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halkboard" panose="03050602040202020205" pitchFamily="66" charset="77"/>
            </a:endParaRP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Matched to the La Marca+25 catalogue which provides morphological information for Euclid galaxies with I</a:t>
            </a:r>
            <a:r>
              <a:rPr lang="en-US" sz="2400" baseline="-25000" dirty="0">
                <a:solidFill>
                  <a:srgbClr val="66FF66"/>
                </a:solidFill>
                <a:latin typeface="Chalkboard" panose="03050602040202020205" pitchFamily="66" charset="77"/>
              </a:rPr>
              <a:t>E</a:t>
            </a: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&lt;23.5</a:t>
            </a:r>
          </a:p>
          <a:p>
            <a:pPr marL="57150">
              <a:lnSpc>
                <a:spcPct val="90000"/>
              </a:lnSpc>
            </a:pP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 in 0.5&lt;z&lt;2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Chalkboard" panose="03050602040202020205" pitchFamily="66" charset="77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u="sng" dirty="0">
                <a:latin typeface="Chalkboard" panose="03050602040202020205" pitchFamily="66" charset="77"/>
              </a:rPr>
              <a:t>819 R-AGN (47%) and 3679 R-SF (40%) in combined sample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u="sng" dirty="0">
              <a:solidFill>
                <a:srgbClr val="92D050"/>
              </a:solidFill>
              <a:latin typeface="Chalkboard" panose="03050602040202020205" pitchFamily="66" charset="77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Note: 6” resolution within 0.5&lt;z&lt;2 corresponds to 36-50 </a:t>
            </a:r>
            <a:r>
              <a:rPr lang="en-US" sz="2400" dirty="0" err="1">
                <a:solidFill>
                  <a:srgbClr val="66FF66"/>
                </a:solidFill>
                <a:latin typeface="Chalkboard" panose="03050602040202020205" pitchFamily="66" charset="77"/>
              </a:rPr>
              <a:t>pKpc</a:t>
            </a:r>
            <a:endParaRPr lang="en-US" sz="2400" dirty="0">
              <a:solidFill>
                <a:srgbClr val="66FF66"/>
              </a:solidFill>
              <a:latin typeface="Chalkboard" panose="03050602040202020205" pitchFamily="66" charset="77"/>
            </a:endParaRPr>
          </a:p>
          <a:p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</a:rPr>
              <a:t>  </a:t>
            </a:r>
            <a:r>
              <a:rPr lang="en-US" sz="2400" dirty="0">
                <a:solidFill>
                  <a:srgbClr val="66FF66"/>
                </a:solidFill>
                <a:latin typeface="Chalkboard" panose="03050602040202020205" pitchFamily="66" charset="77"/>
                <a:sym typeface="Wingdings" pitchFamily="2" charset="2"/>
              </a:rPr>
              <a:t> resolved radio emission from outside typical galaxy outskirts </a:t>
            </a:r>
            <a:endParaRPr lang="en-US" sz="2400" dirty="0">
              <a:solidFill>
                <a:srgbClr val="66FF66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91138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N_mer_stats_z05_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13410" r="-1315" b="19797"/>
          <a:stretch/>
        </p:blipFill>
        <p:spPr>
          <a:xfrm>
            <a:off x="592399" y="1506483"/>
            <a:ext cx="3594222" cy="37752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 descr="SF_mer_stats_z05_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15070" b="19540"/>
          <a:stretch/>
        </p:blipFill>
        <p:spPr>
          <a:xfrm>
            <a:off x="5064899" y="1504023"/>
            <a:ext cx="3792482" cy="377772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0F85BA-0333-CA42-A7EF-D3826CF9DD7C}"/>
              </a:ext>
            </a:extLst>
          </p:cNvPr>
          <p:cNvSpPr txBox="1"/>
          <p:nvPr/>
        </p:nvSpPr>
        <p:spPr>
          <a:xfrm>
            <a:off x="1027040" y="1563307"/>
            <a:ext cx="1111723" cy="461665"/>
          </a:xfrm>
          <a:prstGeom prst="rect">
            <a:avLst/>
          </a:prstGeom>
          <a:solidFill>
            <a:schemeClr val="tx1"/>
          </a:solidFill>
          <a:ln>
            <a:solidFill>
              <a:srgbClr val="283138"/>
            </a:solidFill>
          </a:ln>
        </p:spPr>
        <p:txBody>
          <a:bodyPr wrap="none" rtlCol="0">
            <a:spAutoFit/>
          </a:bodyPr>
          <a:lstStyle/>
          <a:p>
            <a:r>
              <a:rPr lang="x-none" sz="2400" dirty="0">
                <a:solidFill>
                  <a:srgbClr val="FF0000"/>
                </a:solidFill>
                <a:latin typeface="Chalkboard" panose="03050602040202020205" pitchFamily="66" charset="77"/>
              </a:rPr>
              <a:t>R-AGN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F85BA-0333-CA42-A7EF-D3826CF9DD7C}"/>
              </a:ext>
            </a:extLst>
          </p:cNvPr>
          <p:cNvSpPr txBox="1"/>
          <p:nvPr/>
        </p:nvSpPr>
        <p:spPr>
          <a:xfrm>
            <a:off x="5701961" y="1565185"/>
            <a:ext cx="838691" cy="461665"/>
          </a:xfrm>
          <a:prstGeom prst="rect">
            <a:avLst/>
          </a:prstGeom>
          <a:solidFill>
            <a:schemeClr val="tx1"/>
          </a:solidFill>
          <a:ln>
            <a:solidFill>
              <a:srgbClr val="283138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halkboard" panose="03050602040202020205" pitchFamily="66" charset="77"/>
              </a:rPr>
              <a:t>R-SF</a:t>
            </a:r>
            <a:endParaRPr lang="x-none" sz="2400" dirty="0">
              <a:solidFill>
                <a:srgbClr val="FF0000"/>
              </a:solidFill>
              <a:latin typeface="Chalkboard" panose="03050602040202020205" pitchFamily="66" charset="7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701" y="5332625"/>
            <a:ext cx="3377848" cy="1446550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R-AGN preferentially in </a:t>
            </a:r>
          </a:p>
          <a:p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merging systems more so </a:t>
            </a:r>
          </a:p>
          <a:p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for extended/complex </a:t>
            </a:r>
          </a:p>
          <a:p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      (45% </a:t>
            </a:r>
            <a:r>
              <a:rPr lang="en-US" sz="2200" dirty="0" err="1">
                <a:solidFill>
                  <a:srgbClr val="66FF66"/>
                </a:solidFill>
                <a:latin typeface="Chalkboard"/>
                <a:cs typeface="Chalkboard"/>
              </a:rPr>
              <a:t>vs</a:t>
            </a:r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 15%)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860" y="5411450"/>
            <a:ext cx="4070345" cy="1107996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Chalkboard"/>
                <a:cs typeface="Chalkboard"/>
              </a:rPr>
              <a:t>     </a:t>
            </a:r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R-SF preferentially in </a:t>
            </a:r>
          </a:p>
          <a:p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isolated systems (40% </a:t>
            </a:r>
            <a:r>
              <a:rPr lang="en-US" sz="2200" dirty="0" err="1">
                <a:solidFill>
                  <a:srgbClr val="66FF66"/>
                </a:solidFill>
                <a:latin typeface="Chalkboard"/>
                <a:cs typeface="Chalkboard"/>
              </a:rPr>
              <a:t>vs</a:t>
            </a:r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 25%)</a:t>
            </a:r>
          </a:p>
          <a:p>
            <a:r>
              <a:rPr lang="en-US" sz="2200" dirty="0">
                <a:solidFill>
                  <a:srgbClr val="66FF66"/>
                </a:solidFill>
                <a:latin typeface="Chalkboard"/>
                <a:cs typeface="Chalkboard"/>
              </a:rPr>
              <a:t>    No radio-complex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00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latin typeface="Chalkboard"/>
                <a:cs typeface="Chalkboard"/>
              </a:rPr>
              <a:t>Frequency of association with merging </a:t>
            </a:r>
            <a:r>
              <a:rPr lang="en-US" sz="3600" u="sng" dirty="0" err="1">
                <a:latin typeface="Chalkboard"/>
                <a:cs typeface="Chalkboard"/>
              </a:rPr>
              <a:t>vs</a:t>
            </a:r>
            <a:r>
              <a:rPr lang="en-US" sz="3600" u="sng" dirty="0">
                <a:latin typeface="Chalkboard"/>
                <a:cs typeface="Chalkboard"/>
              </a:rPr>
              <a:t> isolated systems for R-AGN and R-SF </a:t>
            </a:r>
          </a:p>
        </p:txBody>
      </p:sp>
    </p:spTree>
    <p:extLst>
      <p:ext uri="{BB962C8B-B14F-4D97-AF65-F5344CB8AC3E}">
        <p14:creationId xmlns:p14="http://schemas.microsoft.com/office/powerpoint/2010/main" val="62884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F_mer_stats_zge1le2_R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15071" b="13793"/>
          <a:stretch/>
        </p:blipFill>
        <p:spPr>
          <a:xfrm>
            <a:off x="5193862" y="1313796"/>
            <a:ext cx="3815726" cy="423670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 descr="SF_mer_stats_zge05le1_R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" t="15198" b="13666"/>
          <a:stretch/>
        </p:blipFill>
        <p:spPr>
          <a:xfrm>
            <a:off x="361207" y="1313794"/>
            <a:ext cx="3877965" cy="422165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/>
          <p:cNvSpPr txBox="1"/>
          <p:nvPr/>
        </p:nvSpPr>
        <p:spPr>
          <a:xfrm>
            <a:off x="3288243" y="1515253"/>
            <a:ext cx="741033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Low P</a:t>
            </a:r>
          </a:p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Low 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0991" y="3363256"/>
            <a:ext cx="787395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High P</a:t>
            </a:r>
          </a:p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Low 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4165" y="3380774"/>
            <a:ext cx="787395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High P</a:t>
            </a:r>
          </a:p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High 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6647" y="1515249"/>
            <a:ext cx="800219" cy="61555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Low P</a:t>
            </a:r>
          </a:p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High </a:t>
            </a: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207" y="5904443"/>
            <a:ext cx="8720972" cy="707886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R-SF preferentially isolated systems in all P/z cases. More marked for low P&lt;10</a:t>
            </a:r>
            <a:r>
              <a:rPr lang="en-US" sz="2000" baseline="30000" dirty="0">
                <a:solidFill>
                  <a:srgbClr val="66FF66"/>
                </a:solidFill>
                <a:latin typeface="Chalkboard"/>
                <a:cs typeface="Chalkboard"/>
              </a:rPr>
              <a:t>23</a:t>
            </a:r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luminosities (caveat: less contamination from RQ-AGN)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00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Chalkboard"/>
                <a:cs typeface="Chalkboard"/>
              </a:rPr>
              <a:t>Frequency of association with merging </a:t>
            </a:r>
            <a:r>
              <a:rPr lang="en-US" sz="3200" u="sng" dirty="0" err="1">
                <a:latin typeface="Chalkboard"/>
                <a:cs typeface="Chalkboard"/>
              </a:rPr>
              <a:t>vs</a:t>
            </a:r>
            <a:r>
              <a:rPr lang="en-US" sz="3200" u="sng" dirty="0">
                <a:latin typeface="Chalkboard"/>
                <a:cs typeface="Chalkboard"/>
              </a:rPr>
              <a:t> isolated systems for R-SF with various P and z</a:t>
            </a:r>
          </a:p>
        </p:txBody>
      </p:sp>
    </p:spTree>
    <p:extLst>
      <p:ext uri="{BB962C8B-B14F-4D97-AF65-F5344CB8AC3E}">
        <p14:creationId xmlns:p14="http://schemas.microsoft.com/office/powerpoint/2010/main" val="408458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7234" y="5321015"/>
            <a:ext cx="8560283" cy="1323439"/>
          </a:xfrm>
          <a:prstGeom prst="rect">
            <a:avLst/>
          </a:prstGeom>
          <a:noFill/>
          <a:ln>
            <a:solidFill>
              <a:srgbClr val="66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z&lt;1 most high luminosity P&gt;10</a:t>
            </a:r>
            <a:r>
              <a:rPr lang="en-US" sz="2000" baseline="30000" dirty="0">
                <a:solidFill>
                  <a:srgbClr val="66FF66"/>
                </a:solidFill>
                <a:latin typeface="Chalkboard"/>
                <a:cs typeface="Chalkboard"/>
              </a:rPr>
              <a:t>24.2</a:t>
            </a:r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AGN associated with merging </a:t>
            </a:r>
          </a:p>
          <a:p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systems (60% </a:t>
            </a:r>
            <a:r>
              <a:rPr lang="en-US" sz="2000" dirty="0" err="1">
                <a:solidFill>
                  <a:srgbClr val="66FF66"/>
                </a:solidFill>
                <a:latin typeface="Chalkboard"/>
                <a:cs typeface="Chalkboard"/>
              </a:rPr>
              <a:t>vs</a:t>
            </a:r>
            <a:r>
              <a:rPr lang="en-US" sz="2000" dirty="0">
                <a:solidFill>
                  <a:srgbClr val="66FF66"/>
                </a:solidFill>
                <a:latin typeface="Chalkboard"/>
                <a:cs typeface="Chalkboard"/>
              </a:rPr>
              <a:t> 10%) regardless of radio morphology. Lower P trend mainly driven by extended AGN. Same for 1&lt;z&lt;2 (caveat: for z&gt;1 only observing bright optical tip of R-AGN iceberg plus low-P incomplete)</a:t>
            </a:r>
          </a:p>
        </p:txBody>
      </p:sp>
      <p:pic>
        <p:nvPicPr>
          <p:cNvPr id="10" name="Picture 9" descr="AGN_mer_stats_zge1le2_R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 t="14688" b="15709"/>
          <a:stretch/>
        </p:blipFill>
        <p:spPr>
          <a:xfrm>
            <a:off x="4976724" y="1297975"/>
            <a:ext cx="3542305" cy="3887128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</p:pic>
      <p:pic>
        <p:nvPicPr>
          <p:cNvPr id="11" name="Picture 10" descr="AGN_mer_stats_zle1_R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14687" b="15709"/>
          <a:stretch/>
        </p:blipFill>
        <p:spPr>
          <a:xfrm>
            <a:off x="681994" y="1278762"/>
            <a:ext cx="3557378" cy="39063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2" name="TextBox 11"/>
          <p:cNvSpPr txBox="1"/>
          <p:nvPr/>
        </p:nvSpPr>
        <p:spPr>
          <a:xfrm>
            <a:off x="1254310" y="1297975"/>
            <a:ext cx="1377663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Low P-Low 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9537" y="1311936"/>
            <a:ext cx="1428596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Low P-High 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49537" y="3130120"/>
            <a:ext cx="1467068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High P-High z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495184"/>
            <a:ext cx="1462690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halkboard"/>
                <a:cs typeface="Chalkboard"/>
              </a:rPr>
              <a:t>High P-Low 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Chalkboard"/>
                <a:cs typeface="Chalkboard"/>
              </a:rPr>
              <a:t>Frequency of association with mergers </a:t>
            </a:r>
            <a:r>
              <a:rPr lang="en-US" sz="3200" u="sng" dirty="0" err="1">
                <a:latin typeface="Chalkboard"/>
                <a:cs typeface="Chalkboard"/>
              </a:rPr>
              <a:t>vs</a:t>
            </a:r>
            <a:r>
              <a:rPr lang="en-US" sz="3200" u="sng" dirty="0">
                <a:latin typeface="Chalkboard"/>
                <a:cs typeface="Chalkboard"/>
              </a:rPr>
              <a:t> isolated systems for R-AGN with various P and z</a:t>
            </a:r>
          </a:p>
        </p:txBody>
      </p:sp>
    </p:spTree>
    <p:extLst>
      <p:ext uri="{BB962C8B-B14F-4D97-AF65-F5344CB8AC3E}">
        <p14:creationId xmlns:p14="http://schemas.microsoft.com/office/powerpoint/2010/main" val="3049800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9117</TotalTime>
  <Words>1206</Words>
  <Application>Microsoft Macintosh PowerPoint</Application>
  <PresentationFormat>On-screen Show (4:3)</PresentationFormat>
  <Paragraphs>171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Chalkboard</vt:lpstr>
      <vt:lpstr>Comic Sans MS</vt:lpstr>
      <vt:lpstr>Symbol</vt:lpstr>
      <vt:lpstr>Wingdings</vt:lpstr>
      <vt:lpstr>Perspective</vt:lpstr>
      <vt:lpstr>The connection between galaxy close encounters and their radio activity  (a joint Euclid/LOFAR venture)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IFSI-INAF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Manuela Magliocchetti</dc:creator>
  <cp:lastModifiedBy>Manuela Magliocchetti</cp:lastModifiedBy>
  <cp:revision>145</cp:revision>
  <dcterms:created xsi:type="dcterms:W3CDTF">2024-01-26T11:24:06Z</dcterms:created>
  <dcterms:modified xsi:type="dcterms:W3CDTF">2025-09-22T21:13:55Z</dcterms:modified>
</cp:coreProperties>
</file>