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4912" autoAdjust="0"/>
  </p:normalViewPr>
  <p:slideViewPr>
    <p:cSldViewPr snapToObjects="1">
      <p:cViewPr varScale="1">
        <p:scale>
          <a:sx n="136" d="100"/>
          <a:sy n="136" d="100"/>
        </p:scale>
        <p:origin x="1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19.09.2025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40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25951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39DC2A1A-8EA0-5743-5707-5CD95B2FEF7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81778116"/>
              </p:ext>
            </p:extLst>
          </p:nvPr>
        </p:nvGraphicFramePr>
        <p:xfrm>
          <a:off x="6816578" y="-1"/>
          <a:ext cx="2327422" cy="899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800568" imgH="2628746" progId="Acrobat.Document.DC">
                  <p:embed/>
                </p:oleObj>
              </mc:Choice>
              <mc:Fallback>
                <p:oleObj name="Acrobat Document" r:id="rId2" imgW="6800568" imgH="2628746" progId="Acrobat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98E6D00D-0262-8C96-8BA5-A191BC1E6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16578" y="-1"/>
                        <a:ext cx="2327422" cy="899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7" descr="&#10;">
            <a:extLst>
              <a:ext uri="{FF2B5EF4-FFF2-40B4-BE49-F238E27FC236}">
                <a16:creationId xmlns:a16="http://schemas.microsoft.com/office/drawing/2014/main" id="{25A47BB7-EE01-3382-FCF5-86286F64992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8028000" cy="3380515"/>
          </a:xfrm>
          <a:custGeom>
            <a:avLst/>
            <a:gdLst>
              <a:gd name="connsiteX0" fmla="*/ 0 w 8028000"/>
              <a:gd name="connsiteY0" fmla="*/ 0 h 3371743"/>
              <a:gd name="connsiteX1" fmla="*/ 8028000 w 8028000"/>
              <a:gd name="connsiteY1" fmla="*/ 0 h 3371743"/>
              <a:gd name="connsiteX2" fmla="*/ 8028000 w 8028000"/>
              <a:gd name="connsiteY2" fmla="*/ 3371743 h 3371743"/>
              <a:gd name="connsiteX3" fmla="*/ 0 w 8028000"/>
              <a:gd name="connsiteY3" fmla="*/ 3371743 h 3371743"/>
              <a:gd name="connsiteX4" fmla="*/ 0 w 8028000"/>
              <a:gd name="connsiteY4" fmla="*/ 0 h 3371743"/>
              <a:gd name="connsiteX0" fmla="*/ 0 w 8028000"/>
              <a:gd name="connsiteY0" fmla="*/ 0 h 3371743"/>
              <a:gd name="connsiteX1" fmla="*/ 8028000 w 8028000"/>
              <a:gd name="connsiteY1" fmla="*/ 0 h 3371743"/>
              <a:gd name="connsiteX2" fmla="*/ 8017459 w 8028000"/>
              <a:gd name="connsiteY2" fmla="*/ 934890 h 3371743"/>
              <a:gd name="connsiteX3" fmla="*/ 8028000 w 8028000"/>
              <a:gd name="connsiteY3" fmla="*/ 3371743 h 3371743"/>
              <a:gd name="connsiteX4" fmla="*/ 0 w 8028000"/>
              <a:gd name="connsiteY4" fmla="*/ 3371743 h 3371743"/>
              <a:gd name="connsiteX5" fmla="*/ 0 w 8028000"/>
              <a:gd name="connsiteY5" fmla="*/ 0 h 3371743"/>
              <a:gd name="connsiteX0" fmla="*/ 0 w 8028000"/>
              <a:gd name="connsiteY0" fmla="*/ 8771 h 3380514"/>
              <a:gd name="connsiteX1" fmla="*/ 6810451 w 8028000"/>
              <a:gd name="connsiteY1" fmla="*/ 0 h 3380514"/>
              <a:gd name="connsiteX2" fmla="*/ 8028000 w 8028000"/>
              <a:gd name="connsiteY2" fmla="*/ 8771 h 3380514"/>
              <a:gd name="connsiteX3" fmla="*/ 8017459 w 8028000"/>
              <a:gd name="connsiteY3" fmla="*/ 943661 h 3380514"/>
              <a:gd name="connsiteX4" fmla="*/ 8028000 w 8028000"/>
              <a:gd name="connsiteY4" fmla="*/ 3380514 h 3380514"/>
              <a:gd name="connsiteX5" fmla="*/ 0 w 8028000"/>
              <a:gd name="connsiteY5" fmla="*/ 3380514 h 3380514"/>
              <a:gd name="connsiteX6" fmla="*/ 0 w 8028000"/>
              <a:gd name="connsiteY6" fmla="*/ 8771 h 3380514"/>
              <a:gd name="connsiteX0" fmla="*/ 0 w 8028000"/>
              <a:gd name="connsiteY0" fmla="*/ 8771 h 3380514"/>
              <a:gd name="connsiteX1" fmla="*/ 6810451 w 8028000"/>
              <a:gd name="connsiteY1" fmla="*/ 0 h 3380514"/>
              <a:gd name="connsiteX2" fmla="*/ 6813677 w 8028000"/>
              <a:gd name="connsiteY2" fmla="*/ 879280 h 3380514"/>
              <a:gd name="connsiteX3" fmla="*/ 8017459 w 8028000"/>
              <a:gd name="connsiteY3" fmla="*/ 943661 h 3380514"/>
              <a:gd name="connsiteX4" fmla="*/ 8028000 w 8028000"/>
              <a:gd name="connsiteY4" fmla="*/ 3380514 h 3380514"/>
              <a:gd name="connsiteX5" fmla="*/ 0 w 8028000"/>
              <a:gd name="connsiteY5" fmla="*/ 3380514 h 3380514"/>
              <a:gd name="connsiteX6" fmla="*/ 0 w 8028000"/>
              <a:gd name="connsiteY6" fmla="*/ 8771 h 3380514"/>
              <a:gd name="connsiteX0" fmla="*/ 0 w 8028000"/>
              <a:gd name="connsiteY0" fmla="*/ 8771 h 3380514"/>
              <a:gd name="connsiteX1" fmla="*/ 6810451 w 8028000"/>
              <a:gd name="connsiteY1" fmla="*/ 0 h 3380514"/>
              <a:gd name="connsiteX2" fmla="*/ 6813677 w 8028000"/>
              <a:gd name="connsiteY2" fmla="*/ 879280 h 3380514"/>
              <a:gd name="connsiteX3" fmla="*/ 8017459 w 8028000"/>
              <a:gd name="connsiteY3" fmla="*/ 870509 h 3380514"/>
              <a:gd name="connsiteX4" fmla="*/ 8028000 w 8028000"/>
              <a:gd name="connsiteY4" fmla="*/ 3380514 h 3380514"/>
              <a:gd name="connsiteX5" fmla="*/ 0 w 8028000"/>
              <a:gd name="connsiteY5" fmla="*/ 3380514 h 3380514"/>
              <a:gd name="connsiteX6" fmla="*/ 0 w 8028000"/>
              <a:gd name="connsiteY6" fmla="*/ 8771 h 3380514"/>
              <a:gd name="connsiteX0" fmla="*/ 0 w 8028000"/>
              <a:gd name="connsiteY0" fmla="*/ 8771 h 3380514"/>
              <a:gd name="connsiteX1" fmla="*/ 6810451 w 8028000"/>
              <a:gd name="connsiteY1" fmla="*/ 0 h 3380514"/>
              <a:gd name="connsiteX2" fmla="*/ 6813677 w 8028000"/>
              <a:gd name="connsiteY2" fmla="*/ 879280 h 3380514"/>
              <a:gd name="connsiteX3" fmla="*/ 8017459 w 8028000"/>
              <a:gd name="connsiteY3" fmla="*/ 892455 h 3380514"/>
              <a:gd name="connsiteX4" fmla="*/ 8028000 w 8028000"/>
              <a:gd name="connsiteY4" fmla="*/ 3380514 h 3380514"/>
              <a:gd name="connsiteX5" fmla="*/ 0 w 8028000"/>
              <a:gd name="connsiteY5" fmla="*/ 3380514 h 3380514"/>
              <a:gd name="connsiteX6" fmla="*/ 0 w 8028000"/>
              <a:gd name="connsiteY6" fmla="*/ 8771 h 3380514"/>
              <a:gd name="connsiteX0" fmla="*/ 0 w 8028000"/>
              <a:gd name="connsiteY0" fmla="*/ 8771 h 3380514"/>
              <a:gd name="connsiteX1" fmla="*/ 6810451 w 8028000"/>
              <a:gd name="connsiteY1" fmla="*/ 0 h 3380514"/>
              <a:gd name="connsiteX2" fmla="*/ 6813677 w 8028000"/>
              <a:gd name="connsiteY2" fmla="*/ 879280 h 3380514"/>
              <a:gd name="connsiteX3" fmla="*/ 8017459 w 8028000"/>
              <a:gd name="connsiteY3" fmla="*/ 885140 h 3380514"/>
              <a:gd name="connsiteX4" fmla="*/ 8028000 w 8028000"/>
              <a:gd name="connsiteY4" fmla="*/ 3380514 h 3380514"/>
              <a:gd name="connsiteX5" fmla="*/ 0 w 8028000"/>
              <a:gd name="connsiteY5" fmla="*/ 3380514 h 3380514"/>
              <a:gd name="connsiteX6" fmla="*/ 0 w 8028000"/>
              <a:gd name="connsiteY6" fmla="*/ 8771 h 338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8000" h="3380514">
                <a:moveTo>
                  <a:pt x="0" y="8771"/>
                </a:moveTo>
                <a:lnTo>
                  <a:pt x="6810451" y="0"/>
                </a:lnTo>
                <a:cubicBezTo>
                  <a:pt x="6811526" y="293093"/>
                  <a:pt x="6812602" y="586187"/>
                  <a:pt x="6813677" y="879280"/>
                </a:cubicBezTo>
                <a:lnTo>
                  <a:pt x="8017459" y="885140"/>
                </a:lnTo>
                <a:cubicBezTo>
                  <a:pt x="8020973" y="1697424"/>
                  <a:pt x="8024486" y="2568230"/>
                  <a:pt x="8028000" y="3380514"/>
                </a:cubicBezTo>
                <a:lnTo>
                  <a:pt x="0" y="3380514"/>
                </a:lnTo>
                <a:lnTo>
                  <a:pt x="0" y="8771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 einfügen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9696"/>
                </a:solidFill>
              </a:defRPr>
            </a:lvl1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>
                <a:solidFill>
                  <a:srgbClr val="649696"/>
                </a:solidFill>
              </a:rPr>
              <a:pPr/>
              <a:t>‹Nr.›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rgbClr val="649696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>
                <a:solidFill>
                  <a:srgbClr val="649696"/>
                </a:solidFill>
              </a:rPr>
              <a:pPr/>
              <a:t>‹Nr.›</a:t>
            </a:fld>
            <a:r>
              <a:rPr lang="de-DE" dirty="0"/>
              <a:t> </a:t>
            </a:r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 w="15875">
            <a:solidFill>
              <a:srgbClr val="64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3D6E7DAA-8AAC-21CC-D01D-0DA1E96B289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0104241"/>
              </p:ext>
            </p:extLst>
          </p:nvPr>
        </p:nvGraphicFramePr>
        <p:xfrm>
          <a:off x="7412085" y="4550397"/>
          <a:ext cx="1303829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0" imgW="6800568" imgH="2628746" progId="Acrobat.Document.DC">
                  <p:embed/>
                </p:oleObj>
              </mc:Choice>
              <mc:Fallback>
                <p:oleObj name="Acrobat Document" r:id="rId20" imgW="6800568" imgH="2628746" progId="Acrobat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39DC2A1A-8EA0-5743-5707-5CD95B2FE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12085" y="4550397"/>
                        <a:ext cx="1303829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2" r:id="rId11"/>
    <p:sldLayoutId id="2147483664" r:id="rId12"/>
    <p:sldLayoutId id="2147483665" r:id="rId13"/>
    <p:sldLayoutId id="2147483666" r:id="rId14"/>
    <p:sldLayoutId id="2147483654" r:id="rId15"/>
    <p:sldLayoutId id="2147483655" r:id="rId16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 descr="Ein Bild, das Himmel, draußen, Radioteleskop, Gelände enthält.&#10;&#10;Automatisch generierte Beschreibung">
            <a:extLst>
              <a:ext uri="{FF2B5EF4-FFF2-40B4-BE49-F238E27FC236}">
                <a16:creationId xmlns:a16="http://schemas.microsoft.com/office/drawing/2014/main" id="{05C94C15-D10F-137F-69C4-8DBFFAD3EC6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t="20760" b="20760"/>
          <a:stretch>
            <a:fillRect/>
          </a:stretch>
        </p:blipFill>
        <p:spPr>
          <a:xfrm>
            <a:off x="0" y="0"/>
            <a:ext cx="8172450" cy="3186113"/>
          </a:xfrm>
        </p:spPr>
      </p:pic>
      <p:pic>
        <p:nvPicPr>
          <p:cNvPr id="4" name="Bildplatzhalter 8">
            <a:extLst>
              <a:ext uri="{FF2B5EF4-FFF2-40B4-BE49-F238E27FC236}">
                <a16:creationId xmlns:a16="http://schemas.microsoft.com/office/drawing/2014/main" id="{D7FBBD2F-B81E-6DD4-AF54-56FDB24C4C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8109" b="23641"/>
          <a:stretch>
            <a:fillRect/>
          </a:stretch>
        </p:blipFill>
        <p:spPr>
          <a:xfrm>
            <a:off x="-11113" y="-802110"/>
            <a:ext cx="8183563" cy="3988223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2820 w 8182800"/>
              <a:gd name="connsiteY4" fmla="*/ 1072098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8" fmla="*/ 0 w 8182800"/>
              <a:gd name="connsiteY8" fmla="*/ 0 h 3186000"/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7582 w 8182800"/>
              <a:gd name="connsiteY4" fmla="*/ 1141750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8" fmla="*/ 0 w 8182800"/>
              <a:gd name="connsiteY8" fmla="*/ 0 h 3186000"/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2820 w 8182800"/>
              <a:gd name="connsiteY4" fmla="*/ 1075670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8" fmla="*/ 0 w 8182800"/>
              <a:gd name="connsiteY8" fmla="*/ 0 h 3186000"/>
              <a:gd name="connsiteX0" fmla="*/ 0 w 8663812"/>
              <a:gd name="connsiteY0" fmla="*/ 0 h 3186000"/>
              <a:gd name="connsiteX1" fmla="*/ 8182800 w 8663812"/>
              <a:gd name="connsiteY1" fmla="*/ 0 h 3186000"/>
              <a:gd name="connsiteX2" fmla="*/ 8182800 w 8663812"/>
              <a:gd name="connsiteY2" fmla="*/ 1 h 3186000"/>
              <a:gd name="connsiteX3" fmla="*/ 7225201 w 8663812"/>
              <a:gd name="connsiteY3" fmla="*/ 1 h 3186000"/>
              <a:gd name="connsiteX4" fmla="*/ 7222820 w 8663812"/>
              <a:gd name="connsiteY4" fmla="*/ 1075670 h 3186000"/>
              <a:gd name="connsiteX5" fmla="*/ 8663812 w 8663812"/>
              <a:gd name="connsiteY5" fmla="*/ 1079242 h 3186000"/>
              <a:gd name="connsiteX6" fmla="*/ 8182800 w 8663812"/>
              <a:gd name="connsiteY6" fmla="*/ 3186000 h 3186000"/>
              <a:gd name="connsiteX7" fmla="*/ 0 w 8663812"/>
              <a:gd name="connsiteY7" fmla="*/ 3186000 h 3186000"/>
              <a:gd name="connsiteX8" fmla="*/ 0 w 8663812"/>
              <a:gd name="connsiteY8" fmla="*/ 0 h 3186000"/>
              <a:gd name="connsiteX0" fmla="*/ 0 w 8694768"/>
              <a:gd name="connsiteY0" fmla="*/ 0 h 3194930"/>
              <a:gd name="connsiteX1" fmla="*/ 8182800 w 8694768"/>
              <a:gd name="connsiteY1" fmla="*/ 0 h 3194930"/>
              <a:gd name="connsiteX2" fmla="*/ 8182800 w 8694768"/>
              <a:gd name="connsiteY2" fmla="*/ 1 h 3194930"/>
              <a:gd name="connsiteX3" fmla="*/ 7225201 w 8694768"/>
              <a:gd name="connsiteY3" fmla="*/ 1 h 3194930"/>
              <a:gd name="connsiteX4" fmla="*/ 7222820 w 8694768"/>
              <a:gd name="connsiteY4" fmla="*/ 1075670 h 3194930"/>
              <a:gd name="connsiteX5" fmla="*/ 8663812 w 8694768"/>
              <a:gd name="connsiteY5" fmla="*/ 1079242 h 3194930"/>
              <a:gd name="connsiteX6" fmla="*/ 8694768 w 8694768"/>
              <a:gd name="connsiteY6" fmla="*/ 3194930 h 3194930"/>
              <a:gd name="connsiteX7" fmla="*/ 0 w 8694768"/>
              <a:gd name="connsiteY7" fmla="*/ 3186000 h 3194930"/>
              <a:gd name="connsiteX8" fmla="*/ 0 w 8694768"/>
              <a:gd name="connsiteY8" fmla="*/ 0 h 3194930"/>
              <a:gd name="connsiteX0" fmla="*/ 0 w 8687624"/>
              <a:gd name="connsiteY0" fmla="*/ 0 h 3194930"/>
              <a:gd name="connsiteX1" fmla="*/ 8182800 w 8687624"/>
              <a:gd name="connsiteY1" fmla="*/ 0 h 3194930"/>
              <a:gd name="connsiteX2" fmla="*/ 8182800 w 8687624"/>
              <a:gd name="connsiteY2" fmla="*/ 1 h 3194930"/>
              <a:gd name="connsiteX3" fmla="*/ 7225201 w 8687624"/>
              <a:gd name="connsiteY3" fmla="*/ 1 h 3194930"/>
              <a:gd name="connsiteX4" fmla="*/ 7222820 w 8687624"/>
              <a:gd name="connsiteY4" fmla="*/ 1075670 h 3194930"/>
              <a:gd name="connsiteX5" fmla="*/ 8663812 w 8687624"/>
              <a:gd name="connsiteY5" fmla="*/ 1079242 h 3194930"/>
              <a:gd name="connsiteX6" fmla="*/ 8687624 w 8687624"/>
              <a:gd name="connsiteY6" fmla="*/ 3194930 h 3194930"/>
              <a:gd name="connsiteX7" fmla="*/ 0 w 8687624"/>
              <a:gd name="connsiteY7" fmla="*/ 3186000 h 3194930"/>
              <a:gd name="connsiteX8" fmla="*/ 0 w 8687624"/>
              <a:gd name="connsiteY8" fmla="*/ 0 h 3194930"/>
              <a:gd name="connsiteX0" fmla="*/ 0 w 8678099"/>
              <a:gd name="connsiteY0" fmla="*/ 0 h 3196716"/>
              <a:gd name="connsiteX1" fmla="*/ 8182800 w 8678099"/>
              <a:gd name="connsiteY1" fmla="*/ 0 h 3196716"/>
              <a:gd name="connsiteX2" fmla="*/ 8182800 w 8678099"/>
              <a:gd name="connsiteY2" fmla="*/ 1 h 3196716"/>
              <a:gd name="connsiteX3" fmla="*/ 7225201 w 8678099"/>
              <a:gd name="connsiteY3" fmla="*/ 1 h 3196716"/>
              <a:gd name="connsiteX4" fmla="*/ 7222820 w 8678099"/>
              <a:gd name="connsiteY4" fmla="*/ 1075670 h 3196716"/>
              <a:gd name="connsiteX5" fmla="*/ 8663812 w 8678099"/>
              <a:gd name="connsiteY5" fmla="*/ 1079242 h 3196716"/>
              <a:gd name="connsiteX6" fmla="*/ 8678099 w 8678099"/>
              <a:gd name="connsiteY6" fmla="*/ 3196716 h 3196716"/>
              <a:gd name="connsiteX7" fmla="*/ 0 w 8678099"/>
              <a:gd name="connsiteY7" fmla="*/ 3186000 h 3196716"/>
              <a:gd name="connsiteX8" fmla="*/ 0 w 8678099"/>
              <a:gd name="connsiteY8" fmla="*/ 0 h 3196716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222820 w 8673336"/>
              <a:gd name="connsiteY4" fmla="*/ 1075670 h 3200288"/>
              <a:gd name="connsiteX5" fmla="*/ 8663812 w 8673336"/>
              <a:gd name="connsiteY5" fmla="*/ 1079242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63812 w 8673336"/>
              <a:gd name="connsiteY5" fmla="*/ 1079242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63812 w 8673336"/>
              <a:gd name="connsiteY5" fmla="*/ 1079242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71383 w 8673336"/>
              <a:gd name="connsiteY5" fmla="*/ 992078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71383 w 8673336"/>
              <a:gd name="connsiteY5" fmla="*/ 992078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71383 w 8673336"/>
              <a:gd name="connsiteY5" fmla="*/ 943826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656730 w 8673336"/>
              <a:gd name="connsiteY3" fmla="*/ 3115 h 3200288"/>
              <a:gd name="connsiteX4" fmla="*/ 7654349 w 8673336"/>
              <a:gd name="connsiteY4" fmla="*/ 938697 h 3200288"/>
              <a:gd name="connsiteX5" fmla="*/ 8671383 w 8673336"/>
              <a:gd name="connsiteY5" fmla="*/ 943826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73336" h="3200288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656730" y="3115"/>
                </a:lnTo>
                <a:cubicBezTo>
                  <a:pt x="7655936" y="360481"/>
                  <a:pt x="7655143" y="581331"/>
                  <a:pt x="7654349" y="938697"/>
                </a:cubicBezTo>
                <a:lnTo>
                  <a:pt x="8671383" y="943826"/>
                </a:lnTo>
                <a:cubicBezTo>
                  <a:pt x="8676145" y="1649651"/>
                  <a:pt x="8668574" y="2494463"/>
                  <a:pt x="8673336" y="3200288"/>
                </a:cubicBezTo>
                <a:lnTo>
                  <a:pt x="0" y="31860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</p:pic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810382B7-3B06-F031-7D6D-AA3264BD4F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112822"/>
              </p:ext>
            </p:extLst>
          </p:nvPr>
        </p:nvGraphicFramePr>
        <p:xfrm>
          <a:off x="6816578" y="-1"/>
          <a:ext cx="2327422" cy="899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6800568" imgH="2628746" progId="Acrobat.Document.DC">
                  <p:embed/>
                </p:oleObj>
              </mc:Choice>
              <mc:Fallback>
                <p:oleObj name="Acrobat Document" r:id="rId5" imgW="6800568" imgH="2628746" progId="Acrobat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39DC2A1A-8EA0-5743-5707-5CD95B2FE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6578" y="-1"/>
                        <a:ext cx="2327422" cy="899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D8A8695D-8673-0A22-46D5-339A3EEA2E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87D6B8B-A235-243F-6EED-EDA04C3E8F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088" y="3219822"/>
            <a:ext cx="3564341" cy="1031395"/>
          </a:xfrm>
          <a:prstGeom prst="rect">
            <a:avLst/>
          </a:prstGeom>
        </p:spPr>
      </p:pic>
      <p:sp>
        <p:nvSpPr>
          <p:cNvPr id="12" name="Untertitel 1">
            <a:extLst>
              <a:ext uri="{FF2B5EF4-FFF2-40B4-BE49-F238E27FC236}">
                <a16:creationId xmlns:a16="http://schemas.microsoft.com/office/drawing/2014/main" id="{60945C83-0485-5428-FAD3-E3D17FCBD557}"/>
              </a:ext>
            </a:extLst>
          </p:cNvPr>
          <p:cNvSpPr txBox="1">
            <a:spLocks/>
          </p:cNvSpPr>
          <p:nvPr/>
        </p:nvSpPr>
        <p:spPr>
          <a:xfrm>
            <a:off x="189179" y="4659982"/>
            <a:ext cx="7570436" cy="323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tabLst>
                <a:tab pos="0" algn="l"/>
              </a:tabLst>
            </a:pPr>
            <a:r>
              <a:rPr lang="de-DE" dirty="0">
                <a:solidFill>
                  <a:srgbClr val="8DAE1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</a:rPr>
              <a:t>Anna Berger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5717A5EA-8456-9AB7-4792-D2EE4BA9D69C}"/>
              </a:ext>
            </a:extLst>
          </p:cNvPr>
          <p:cNvSpPr txBox="1">
            <a:spLocks/>
          </p:cNvSpPr>
          <p:nvPr/>
        </p:nvSpPr>
        <p:spPr>
          <a:xfrm>
            <a:off x="189179" y="3723878"/>
            <a:ext cx="8206922" cy="4316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de-DE" sz="32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ApPolLo</a:t>
            </a:r>
            <a:br>
              <a:rPr lang="de-DE" sz="32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</a:br>
            <a:r>
              <a:rPr lang="de-DE" sz="28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- </a:t>
            </a:r>
            <a:r>
              <a:rPr lang="de-DE" sz="28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Apertif</a:t>
            </a:r>
            <a:r>
              <a:rPr lang="de-DE" sz="28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</a:t>
            </a:r>
            <a:r>
              <a:rPr lang="de-DE" sz="28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counterparts</a:t>
            </a:r>
            <a:r>
              <a:rPr lang="de-DE" sz="28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</a:t>
            </a:r>
            <a:r>
              <a:rPr lang="de-DE" sz="28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of</a:t>
            </a:r>
            <a:r>
              <a:rPr lang="de-DE" sz="28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</a:t>
            </a:r>
            <a:r>
              <a:rPr lang="de-DE" sz="28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polarised</a:t>
            </a:r>
            <a:r>
              <a:rPr lang="de-DE" sz="28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LOFAR </a:t>
            </a:r>
            <a:r>
              <a:rPr lang="de-DE" sz="28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sources</a:t>
            </a:r>
            <a:endParaRPr lang="de-DE" sz="2500" dirty="0">
              <a:solidFill>
                <a:srgbClr val="00356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93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7E9D7-4216-1610-75D7-CA0FB3D71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76271C-2C7C-567F-DBBC-F4036014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ApPolLo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–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Apertif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counterparts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of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polarised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LOFAR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sources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| Anna Berger | 22.09.2025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FB20B7-9E46-8EAC-6D32-8F6BE543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 dirty="0"/>
              <a:t> 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8DC11E91-E3B9-E92A-5E7F-797E1689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</a:rPr>
              <a:t>Summary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Inhaltsplatzhalter 6_1">
                <a:extLst>
                  <a:ext uri="{FF2B5EF4-FFF2-40B4-BE49-F238E27FC236}">
                    <a16:creationId xmlns:a16="http://schemas.microsoft.com/office/drawing/2014/main" id="{B332B786-ADC3-14D4-686B-048CFA997E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049" y="1052735"/>
                <a:ext cx="4610007" cy="324720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spcBef>
                    <a:spcPts val="1200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ApPolLo sources differ from </a:t>
                </a:r>
                <a:r>
                  <a:rPr lang="en-GB" sz="1350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Apertif</a:t>
                </a: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 sources:</a:t>
                </a:r>
              </a:p>
              <a:p>
                <a:pPr marL="519750" lvl="2" indent="-285750">
                  <a:spcBef>
                    <a:spcPts val="1200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higher TP, PI and FP</a:t>
                </a:r>
              </a:p>
              <a:p>
                <a:pPr marL="519750" lvl="2" indent="-285750">
                  <a:spcBef>
                    <a:spcPts val="1200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lower RRM </a:t>
                </a:r>
              </a:p>
              <a:p>
                <a:pPr marL="285750" lvl="1" indent="-285750">
                  <a:spcBef>
                    <a:spcPts val="1200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FP drops with z for </a:t>
                </a:r>
                <a:r>
                  <a:rPr lang="en-GB" sz="1350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Apertif</a:t>
                </a: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 and LOFAR </a:t>
                </a:r>
              </a:p>
              <a:p>
                <a:pPr marL="519750" lvl="2" indent="-285750">
                  <a:spcBef>
                    <a:spcPts val="1200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</a:rPr>
                  <a:t>local component shows evolution at 1.4GHz</a:t>
                </a:r>
              </a:p>
              <a:p>
                <a:pPr marL="519750" lvl="2" indent="-285750">
                  <a:spcBef>
                    <a:spcPts val="1200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</a:rPr>
                  <a:t>f</a:t>
                </a: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</a:rPr>
                  <a:t>irst z-dependent estimate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𝑅𝑀</m:t>
                        </m:r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</m:sSubSup>
                    <m:r>
                      <a:rPr lang="en-GB" sz="1350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GB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2.19</m:t>
                        </m:r>
                      </m:sup>
                    </m:sSup>
                  </m:oMath>
                </a14:m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ea typeface="Cambria Math" panose="02040503050406030204" pitchFamily="18" charset="0"/>
                </a:endParaRPr>
              </a:p>
              <a:p>
                <a:pPr marL="753750" lvl="3" indent="-285750">
                  <a:spcBef>
                    <a:spcPts val="1200"/>
                  </a:spcBef>
                  <a:spcAft>
                    <a:spcPts val="285"/>
                  </a:spcAft>
                  <a:buFont typeface="Wingdings" panose="05000000000000000000" pitchFamily="2" charset="2"/>
                  <a:buChar char=""/>
                  <a:tabLst>
                    <a:tab pos="234004" algn="l"/>
                  </a:tabLst>
                </a:pPr>
                <a:r>
                  <a:rPr lang="en-GB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no evolution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turb</m:t>
                        </m:r>
                      </m:sub>
                    </m:sSub>
                  </m:oMath>
                </a14:m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 with redshift</a:t>
                </a:r>
              </a:p>
            </p:txBody>
          </p:sp>
        </mc:Choice>
        <mc:Fallback>
          <p:sp>
            <p:nvSpPr>
              <p:cNvPr id="11" name="Inhaltsplatzhalter 6_1">
                <a:extLst>
                  <a:ext uri="{FF2B5EF4-FFF2-40B4-BE49-F238E27FC236}">
                    <a16:creationId xmlns:a16="http://schemas.microsoft.com/office/drawing/2014/main" id="{B332B786-ADC3-14D4-686B-048CFA997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49" y="1052735"/>
                <a:ext cx="4610007" cy="3247207"/>
              </a:xfrm>
              <a:prstGeom prst="rect">
                <a:avLst/>
              </a:prstGeom>
              <a:blipFill>
                <a:blip r:embed="rId2"/>
                <a:stretch>
                  <a:fillRect l="-1585" t="-15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Inhaltsplatzhalter 6_1">
                <a:extLst>
                  <a:ext uri="{FF2B5EF4-FFF2-40B4-BE49-F238E27FC236}">
                    <a16:creationId xmlns:a16="http://schemas.microsoft.com/office/drawing/2014/main" id="{0C358216-1ABE-26DD-949F-C96BEA8FF1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07081" y="2283718"/>
                <a:ext cx="4610007" cy="324720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spcBef>
                    <a:spcPts val="400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31 sources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𝐷𝑃</m:t>
                        </m:r>
                      </m:e>
                      <m:sub>
                        <m: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1.4</m:t>
                        </m:r>
                        <m: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𝐺𝐻𝑍</m:t>
                        </m:r>
                      </m:sub>
                      <m:sup>
                        <m: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𝑀𝐻𝑧</m:t>
                        </m:r>
                      </m:sup>
                    </m:sSubSup>
                    <m:r>
                      <a:rPr lang="de-DE" sz="1350" b="0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GB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sym typeface="Wingdings" panose="05000000000000000000" pitchFamily="2" charset="2"/>
                </a:endParaRPr>
              </a:p>
              <a:p>
                <a:pPr marL="519750" lvl="2" indent="-285750">
                  <a:spcBef>
                    <a:spcPts val="400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15 Quasars (+2 Seyfert)</a:t>
                </a:r>
              </a:p>
              <a:p>
                <a:pPr marL="519750" lvl="2" indent="-285750">
                  <a:spcBef>
                    <a:spcPts val="400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5 extended sources</a:t>
                </a:r>
              </a:p>
              <a:p>
                <a:pPr marL="519750" lvl="2" indent="-285750">
                  <a:spcBef>
                    <a:spcPts val="400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4 double </a:t>
                </a:r>
                <a:r>
                  <a:rPr lang="en-GB" sz="135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double</a:t>
                </a:r>
                <a:endParaRPr lang="en-GB" sz="135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sym typeface="Wingdings" panose="05000000000000000000" pitchFamily="2" charset="2"/>
                </a:endParaRPr>
              </a:p>
              <a:p>
                <a:pPr marL="519750" lvl="2" indent="-285750">
                  <a:spcBef>
                    <a:spcPts val="400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3 </a:t>
                </a:r>
                <a:r>
                  <a:rPr lang="en-GB" sz="135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beamdepolarisation</a:t>
                </a:r>
                <a:endParaRPr lang="en-GB" sz="135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sym typeface="Wingdings" panose="05000000000000000000" pitchFamily="2" charset="2"/>
                </a:endParaRPr>
              </a:p>
              <a:p>
                <a:pPr marL="519750" lvl="2" indent="-285750">
                  <a:spcBef>
                    <a:spcPts val="400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2 unclear</a:t>
                </a:r>
              </a:p>
              <a:p>
                <a:pPr marL="519750" lvl="2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endParaRPr lang="en-GB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4" name="Inhaltsplatzhalter 6_1">
                <a:extLst>
                  <a:ext uri="{FF2B5EF4-FFF2-40B4-BE49-F238E27FC236}">
                    <a16:creationId xmlns:a16="http://schemas.microsoft.com/office/drawing/2014/main" id="{0C358216-1ABE-26DD-949F-C96BEA8FF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081" y="2283718"/>
                <a:ext cx="4610007" cy="3247207"/>
              </a:xfrm>
              <a:prstGeom prst="rect">
                <a:avLst/>
              </a:prstGeom>
              <a:blipFill>
                <a:blip r:embed="rId3"/>
                <a:stretch>
                  <a:fillRect l="-1587" t="-15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33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Motivation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ApPolLo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–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Apertif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counterparts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of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polarised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LOFAR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sources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| Anna Berger | 22.09.2025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6_1">
                <a:extLst>
                  <a:ext uri="{FF2B5EF4-FFF2-40B4-BE49-F238E27FC236}">
                    <a16:creationId xmlns:a16="http://schemas.microsoft.com/office/drawing/2014/main" id="{F6978D99-3ED0-26DE-0284-DBB3AA0DC5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520" y="1075351"/>
                <a:ext cx="7994383" cy="3512623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lvl="6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Faraday Rotation</a:t>
                </a:r>
              </a:p>
              <a:p>
                <a:pPr marL="519750" lvl="2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Wavelength dependent rotation of polarisation axis</a:t>
                </a:r>
                <a:r>
                  <a:rPr lang="de-DE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:</a:t>
                </a:r>
                <a:br>
                  <a:rPr lang="de-DE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</a:br>
                <a:br>
                  <a:rPr lang="de-DE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</a:br>
                <a:r>
                  <a:rPr lang="de-DE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350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Δψ</m:t>
                    </m:r>
                    <m:r>
                      <a:rPr lang="de-DE" sz="1350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350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RM</m:t>
                    </m:r>
                    <m:r>
                      <a:rPr lang="de-DE" sz="1350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135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35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 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35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RM</m:t>
                    </m:r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=0.81</m:t>
                    </m:r>
                    <m:nary>
                      <m:nary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/>
                        </m:sSub>
                      </m:sub>
                      <m:sup>
                        <m:sSub>
                          <m:sSubPr>
                            <m:ctrlP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1350" b="0" i="1" smtClean="0">
                                    <a:solidFill>
                                      <a:srgbClr val="003560"/>
                                    </a:solidFill>
                                    <a:highlight>
                                      <a:scrgbClr r="0" g="0" b="0">
                                        <a:alpha val="0"/>
                                      </a:scrgbClr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sz="1350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350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de-DE" sz="1350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de-DE" sz="1350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350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de-DE" sz="1350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1350" i="1">
                                    <a:solidFill>
                                      <a:srgbClr val="003560"/>
                                    </a:solidFill>
                                    <a:highlight>
                                      <a:scrgbClr r="0" g="0" b="0">
                                        <a:alpha val="0"/>
                                      </a:scrgbClr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sz="1350" i="1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350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de-DE" sz="1350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||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de-DE" sz="1350" i="1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35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de-DE" sz="1350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/>
                                </m:sSup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1350" i="1">
                                    <a:solidFill>
                                      <a:srgbClr val="003560"/>
                                    </a:solidFill>
                                    <a:highlight>
                                      <a:scrgbClr r="0" g="0" b="0">
                                        <a:alpha val="0"/>
                                      </a:scrgbClr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sz="1350" i="1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350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𝑑𝑟</m:t>
                                    </m:r>
                                  </m:e>
                                  <m:sub/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de-DE" sz="1350" i="1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350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𝑝𝑐</m:t>
                                    </m:r>
                                  </m:e>
                                  <m:sup/>
                                </m:sSup>
                              </m:den>
                            </m:f>
                          </m:e>
                        </m:d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𝑟𝑎𝑑</m:t>
                        </m:r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nary>
                  </m:oMath>
                </a14:m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Arial"/>
                  <a:sym typeface="Wingdings" panose="05000000000000000000" pitchFamily="2" charset="2"/>
                </a:endParaRPr>
              </a:p>
              <a:p>
                <a:pPr marL="285750" lvl="1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Depolarisation</a:t>
                </a: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de-DE" sz="1350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𝐹𝑃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𝐹𝑃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de-DE" sz="135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Arial"/>
                  <a:sym typeface="Wingdings" panose="05000000000000000000" pitchFamily="2" charset="2"/>
                </a:endParaRPr>
              </a:p>
              <a:p>
                <a:pPr marL="519750" lvl="2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</a:rPr>
                  <a:t>Internal Faraday Dispersion</a:t>
                </a:r>
                <a:r>
                  <a:rPr lang="de-DE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𝐹𝑃</m:t>
                    </m:r>
                    <m:r>
                      <a:rPr lang="de-DE" sz="1350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𝐹𝑃</m:t>
                        </m:r>
                      </m:e>
                      <m:sub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⁡(2</m:t>
                        </m:r>
                        <m:sSubSup>
                          <m:sSubSupPr>
                            <m:ctrlP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𝑅𝑀</m:t>
                            </m:r>
                          </m:sub>
                          <m:sup>
                            <m: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sz="135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𝑅𝑀</m:t>
                            </m:r>
                          </m:sub>
                          <m:sup>
                            <m: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</a:rPr>
                  <a:t>   </a:t>
                </a:r>
                <a:b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</a:rPr>
                </a:br>
                <a:r>
                  <a:rPr lang="de-DE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35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35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sz="135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𝑅𝑀</m:t>
                        </m:r>
                      </m:sub>
                      <m:sup/>
                    </m:sSubSup>
                    <m:r>
                      <a:rPr lang="de-DE" sz="135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 ~ </m:t>
                    </m:r>
                    <m:d>
                      <m:dPr>
                        <m:begChr m:val="⟨"/>
                        <m:endChr m:val="⟩"/>
                        <m:ctrlPr>
                          <a:rPr lang="de-DE" sz="135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de-DE" sz="135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35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</a:rPr>
                  <a:t> </a:t>
                </a: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</a:rPr>
                  <a:t>the RM dispersion</a:t>
                </a:r>
              </a:p>
              <a:p>
                <a:pPr marL="519750" lvl="2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de-DE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</a:rPr>
                  <a:t>External Faraday Dispersion </a:t>
                </a:r>
                <a14:m>
                  <m:oMath xmlns:m="http://schemas.openxmlformats.org/officeDocument/2006/math"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𝐹𝑃</m:t>
                    </m:r>
                    <m:r>
                      <a:rPr lang="de-DE" sz="1350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135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35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𝐹𝑃</m:t>
                            </m:r>
                          </m:e>
                          <m:sub>
                            <m: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35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135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−2 </m:t>
                        </m:r>
                        <m:sSubSup>
                          <m:sSubSupPr>
                            <m:ctrlP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𝑅𝑀</m:t>
                            </m:r>
                          </m:sub>
                          <m:sup>
                            <m: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de-DE" sz="135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sup>
                    </m:sSup>
                  </m:oMath>
                </a14:m>
                <a:b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</a:br>
                <a:br>
                  <a:rPr lang="de-DE" sz="135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</a:b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Comparison of different wavelength allowed investigation of the effects and location</a:t>
                </a:r>
              </a:p>
            </p:txBody>
          </p:sp>
        </mc:Choice>
        <mc:Fallback>
          <p:sp>
            <p:nvSpPr>
              <p:cNvPr id="3" name="Inhaltsplatzhalter 6_1">
                <a:extLst>
                  <a:ext uri="{FF2B5EF4-FFF2-40B4-BE49-F238E27FC236}">
                    <a16:creationId xmlns:a16="http://schemas.microsoft.com/office/drawing/2014/main" id="{F6978D99-3ED0-26DE-0284-DBB3AA0DC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75351"/>
                <a:ext cx="7994383" cy="3512623"/>
              </a:xfrm>
              <a:prstGeom prst="rect">
                <a:avLst/>
              </a:prstGeom>
              <a:blipFill>
                <a:blip r:embed="rId2"/>
                <a:stretch>
                  <a:fillRect l="-915" t="-13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 descr="Ein Bild, das Text, Screenshot, Reihe, Diagramm enthält.&#10;&#10;Automatisch generierte Beschreibung">
            <a:extLst>
              <a:ext uri="{FF2B5EF4-FFF2-40B4-BE49-F238E27FC236}">
                <a16:creationId xmlns:a16="http://schemas.microsoft.com/office/drawing/2014/main" id="{2CF4A751-39C3-736B-FA4C-0F2908873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137" y="2367059"/>
            <a:ext cx="3514570" cy="1801962"/>
          </a:xfrm>
          <a:prstGeom prst="rect">
            <a:avLst/>
          </a:prstGeom>
        </p:spPr>
      </p:pic>
      <p:pic>
        <p:nvPicPr>
          <p:cNvPr id="7" name="Grafik 6" descr="Ein Bild, das lila, Fraktalkunst, Flieder enthält.&#10;&#10;Automatisch generierte Beschreibung">
            <a:extLst>
              <a:ext uri="{FF2B5EF4-FFF2-40B4-BE49-F238E27FC236}">
                <a16:creationId xmlns:a16="http://schemas.microsoft.com/office/drawing/2014/main" id="{DCE67F14-FC27-8985-A242-51B9AAE647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42" t="30826" r="32390" b="10065"/>
          <a:stretch/>
        </p:blipFill>
        <p:spPr>
          <a:xfrm>
            <a:off x="6732240" y="283500"/>
            <a:ext cx="2376264" cy="1872208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9B63342E-7A9B-DEB5-FEEB-67AA1AA12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626" y="51470"/>
            <a:ext cx="2130590" cy="1584178"/>
          </a:xfrm>
          <a:prstGeom prst="rect">
            <a:avLst/>
          </a:prstGeom>
        </p:spPr>
      </p:pic>
      <p:sp>
        <p:nvSpPr>
          <p:cNvPr id="9" name="Inhaltsplatzhalter 6_1">
            <a:extLst>
              <a:ext uri="{FF2B5EF4-FFF2-40B4-BE49-F238E27FC236}">
                <a16:creationId xmlns:a16="http://schemas.microsoft.com/office/drawing/2014/main" id="{9439DA1A-48D4-B401-5770-210FE5FE3B75}"/>
              </a:ext>
            </a:extLst>
          </p:cNvPr>
          <p:cNvSpPr txBox="1">
            <a:spLocks/>
          </p:cNvSpPr>
          <p:nvPr/>
        </p:nvSpPr>
        <p:spPr>
          <a:xfrm>
            <a:off x="2029055" y="838347"/>
            <a:ext cx="2362697" cy="365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6">
              <a:spcBef>
                <a:spcPts val="1725"/>
              </a:spcBef>
              <a:spcAft>
                <a:spcPts val="285"/>
              </a:spcAft>
              <a:tabLst>
                <a:tab pos="234004" algn="l"/>
              </a:tabLst>
            </a:pPr>
            <a:r>
              <a:rPr lang="de-DE" b="0" dirty="0" err="1">
                <a:solidFill>
                  <a:schemeClr val="bg2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Magnetic</a:t>
            </a:r>
            <a:r>
              <a:rPr lang="de-DE" b="0" dirty="0">
                <a:solidFill>
                  <a:schemeClr val="bg2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 </a:t>
            </a:r>
            <a:r>
              <a:rPr lang="de-DE" b="0" dirty="0" err="1">
                <a:solidFill>
                  <a:schemeClr val="bg2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field</a:t>
            </a:r>
            <a:r>
              <a:rPr lang="de-DE" b="0" dirty="0">
                <a:solidFill>
                  <a:schemeClr val="bg2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 </a:t>
            </a:r>
            <a:r>
              <a:rPr lang="de-DE" b="0" dirty="0" err="1">
                <a:solidFill>
                  <a:schemeClr val="bg2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evolution</a:t>
            </a:r>
            <a:endParaRPr lang="en-GB" b="0" dirty="0">
              <a:solidFill>
                <a:schemeClr val="bg2"/>
              </a:solidFill>
              <a:highlight>
                <a:scrgbClr r="0" g="0" b="0">
                  <a:alpha val="0"/>
                </a:scrgbClr>
              </a:highlight>
              <a:latin typeface="Arial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211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5D2FD-2985-185B-D622-558BB7274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274DD4-0EFA-FD58-6AFC-B4A46610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ApPolLo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–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Apertif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counterparts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of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polarised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LOFAR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sources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| Anna Berger | 22.09.2025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BE60D7-9428-C383-B3AA-E9AA9BC7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 dirty="0"/>
              <a:t> 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55A9AFC1-7AD4-958B-53B1-0F10D9AB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</a:rPr>
              <a:t>Overview</a:t>
            </a:r>
            <a:r>
              <a:rPr lang="de-DE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</a:rPr>
              <a:t> and </a:t>
            </a:r>
            <a:r>
              <a:rPr lang="de-DE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</a:rPr>
              <a:t>Comparison</a:t>
            </a:r>
            <a:br>
              <a:rPr lang="de-DE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</a:rPr>
            </a:br>
            <a:endParaRPr lang="de-DE" dirty="0"/>
          </a:p>
        </p:txBody>
      </p:sp>
      <p:sp>
        <p:nvSpPr>
          <p:cNvPr id="13" name="Inhaltsplatzhalter 6_1">
            <a:extLst>
              <a:ext uri="{FF2B5EF4-FFF2-40B4-BE49-F238E27FC236}">
                <a16:creationId xmlns:a16="http://schemas.microsoft.com/office/drawing/2014/main" id="{6FA6C628-F4AD-E6B7-3BEA-782431AA1C7E}"/>
              </a:ext>
            </a:extLst>
          </p:cNvPr>
          <p:cNvSpPr txBox="1">
            <a:spLocks/>
          </p:cNvSpPr>
          <p:nvPr/>
        </p:nvSpPr>
        <p:spPr>
          <a:xfrm>
            <a:off x="480700" y="915566"/>
            <a:ext cx="4235316" cy="5129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fontAlgn="auto" hangingPunct="1">
              <a:lnSpc>
                <a:spcPts val="1600"/>
              </a:lnSpc>
              <a:spcBef>
                <a:spcPts val="1415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35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LoTSS</a:t>
            </a:r>
            <a:r>
              <a:rPr lang="de-DE" sz="135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DR2 RM </a:t>
            </a:r>
            <a:r>
              <a:rPr lang="de-DE" sz="135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grid</a:t>
            </a:r>
            <a:r>
              <a:rPr lang="de-DE" sz="135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</a:t>
            </a:r>
            <a:r>
              <a:rPr lang="de-DE" sz="135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catalog</a:t>
            </a:r>
            <a:r>
              <a:rPr lang="de-DE" sz="135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(O‘Sullivan et al. 2023)</a:t>
            </a:r>
            <a:endParaRPr lang="de-DE" sz="1350" dirty="0">
              <a:highlight>
                <a:scrgbClr r="0" g="0" b="0">
                  <a:alpha val="0"/>
                </a:scrgbClr>
              </a:highlight>
              <a:latin typeface="Arial"/>
            </a:endParaRPr>
          </a:p>
        </p:txBody>
      </p:sp>
      <p:pic>
        <p:nvPicPr>
          <p:cNvPr id="14" name="Grafik 1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9573CC5-AEAD-E5B7-CAE1-9AEBD6841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59592"/>
            <a:ext cx="2603986" cy="2142410"/>
          </a:xfrm>
          <a:prstGeom prst="rect">
            <a:avLst/>
          </a:prstGeom>
        </p:spPr>
      </p:pic>
      <p:pic>
        <p:nvPicPr>
          <p:cNvPr id="15" name="Grafik 14" descr="Ein Bild, das Screenshot, Reihe, Design enthält.&#10;&#10;Automatisch generierte Beschreibung">
            <a:extLst>
              <a:ext uri="{FF2B5EF4-FFF2-40B4-BE49-F238E27FC236}">
                <a16:creationId xmlns:a16="http://schemas.microsoft.com/office/drawing/2014/main" id="{6B4F4E1A-1CF8-1A91-0191-CFFB31BED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31" y="1480078"/>
            <a:ext cx="3212808" cy="2707088"/>
          </a:xfrm>
          <a:prstGeom prst="rect">
            <a:avLst/>
          </a:prstGeom>
        </p:spPr>
      </p:pic>
      <p:pic>
        <p:nvPicPr>
          <p:cNvPr id="16" name="Grafik 15" descr="Ein Bild, das Screenshot, Design enthält.&#10;&#10;Automatisch generierte Beschreibung">
            <a:extLst>
              <a:ext uri="{FF2B5EF4-FFF2-40B4-BE49-F238E27FC236}">
                <a16:creationId xmlns:a16="http://schemas.microsoft.com/office/drawing/2014/main" id="{091C21E8-8A3D-F8F0-E195-CBEF1F69C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2126405"/>
            <a:ext cx="2604662" cy="2423992"/>
          </a:xfrm>
          <a:prstGeom prst="rect">
            <a:avLst/>
          </a:prstGeom>
        </p:spPr>
      </p:pic>
      <p:sp>
        <p:nvSpPr>
          <p:cNvPr id="17" name="Inhaltsplatzhalter 6_1">
            <a:extLst>
              <a:ext uri="{FF2B5EF4-FFF2-40B4-BE49-F238E27FC236}">
                <a16:creationId xmlns:a16="http://schemas.microsoft.com/office/drawing/2014/main" id="{6525D4D3-9B22-5DEB-CF18-CCDCB5B52984}"/>
              </a:ext>
            </a:extLst>
          </p:cNvPr>
          <p:cNvSpPr txBox="1">
            <a:spLocks/>
          </p:cNvSpPr>
          <p:nvPr/>
        </p:nvSpPr>
        <p:spPr>
          <a:xfrm>
            <a:off x="3563888" y="1455310"/>
            <a:ext cx="2489190" cy="1656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725"/>
              </a:spcBef>
              <a:spcAft>
                <a:spcPts val="285"/>
              </a:spcAft>
              <a:tabLst>
                <a:tab pos="234004" algn="l"/>
              </a:tabLst>
            </a:pPr>
            <a:r>
              <a:rPr lang="en-GB" sz="1350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Compare to GOODS-N and SVC </a:t>
            </a:r>
            <a:r>
              <a:rPr lang="en-GB" sz="1350" b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Apertif</a:t>
            </a:r>
            <a:r>
              <a:rPr lang="en-GB" sz="1350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 data </a:t>
            </a:r>
            <a:br>
              <a:rPr lang="en-GB" sz="1350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</a:br>
            <a:r>
              <a:rPr lang="en-GB" sz="1350" b="0" dirty="0"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</a:t>
            </a:r>
            <a:r>
              <a:rPr lang="en-GB" sz="1350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 higher fractional polarisation</a:t>
            </a:r>
            <a:br>
              <a:rPr lang="en-GB" sz="1350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</a:br>
            <a:r>
              <a:rPr lang="en-GB" sz="1350" b="0" dirty="0"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</a:t>
            </a:r>
            <a:r>
              <a:rPr lang="en-GB" sz="1350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 lower median RRM</a:t>
            </a:r>
            <a:br>
              <a:rPr lang="en-GB" sz="1350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</a:br>
            <a:r>
              <a:rPr lang="en-GB" sz="1350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	</a:t>
            </a:r>
            <a:r>
              <a:rPr lang="en-GB" sz="1350" b="0" dirty="0">
                <a:solidFill>
                  <a:schemeClr val="bg2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</a:t>
            </a:r>
            <a:r>
              <a:rPr lang="en-GB" sz="1350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 </a:t>
            </a:r>
            <a:r>
              <a:rPr lang="en-GB" sz="1350" b="0" dirty="0">
                <a:solidFill>
                  <a:schemeClr val="bg2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low density environment</a:t>
            </a:r>
          </a:p>
        </p:txBody>
      </p:sp>
      <p:sp>
        <p:nvSpPr>
          <p:cNvPr id="18" name="Inhaltsplatzhalter 6_1">
            <a:extLst>
              <a:ext uri="{FF2B5EF4-FFF2-40B4-BE49-F238E27FC236}">
                <a16:creationId xmlns:a16="http://schemas.microsoft.com/office/drawing/2014/main" id="{B234294E-BE60-4406-DAE7-5FAC90AA046C}"/>
              </a:ext>
            </a:extLst>
          </p:cNvPr>
          <p:cNvSpPr txBox="1">
            <a:spLocks/>
          </p:cNvSpPr>
          <p:nvPr/>
        </p:nvSpPr>
        <p:spPr>
          <a:xfrm>
            <a:off x="1002105" y="1264755"/>
            <a:ext cx="2489190" cy="3012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1725"/>
              </a:spcBef>
              <a:spcAft>
                <a:spcPts val="285"/>
              </a:spcAft>
              <a:tabLst>
                <a:tab pos="234004" algn="l"/>
              </a:tabLst>
            </a:pPr>
            <a:r>
              <a:rPr lang="en-GB" sz="1350" b="0" dirty="0"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	 </a:t>
            </a:r>
            <a:r>
              <a:rPr lang="en-GB" sz="1350" b="0" dirty="0">
                <a:solidFill>
                  <a:schemeClr val="bg2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598</a:t>
            </a:r>
            <a:r>
              <a:rPr lang="en-GB" sz="1350" b="0" dirty="0"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 ApPolLo </a:t>
            </a:r>
            <a:r>
              <a:rPr lang="en-GB" sz="1350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2896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7FE50-369D-4F5D-5FE5-E0AD570B3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1D8802-9537-F98E-B154-422030D0E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ApPolLo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–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Apertif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counterparts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of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polarised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LOFAR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sources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| Anna Berger | 22.09.2025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F6C4AA-119A-89FB-2118-A6F014F8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C8FA916-1CB5-0A75-47B3-0503C4FB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</a:rPr>
              <a:t>Depolarisation - </a:t>
            </a:r>
            <a:r>
              <a:rPr lang="de-DE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</a:rPr>
              <a:t>redshift</a:t>
            </a:r>
            <a:br>
              <a:rPr lang="de-DE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</a:rPr>
            </a:br>
            <a:endParaRPr lang="de-DE" dirty="0"/>
          </a:p>
        </p:txBody>
      </p:sp>
      <p:pic>
        <p:nvPicPr>
          <p:cNvPr id="6" name="Grafik 5" descr="Ein Bild, das Text, Screenshot, Reihe, Diagramm enthält.&#10;&#10;Automatisch generierte Beschreibung">
            <a:extLst>
              <a:ext uri="{FF2B5EF4-FFF2-40B4-BE49-F238E27FC236}">
                <a16:creationId xmlns:a16="http://schemas.microsoft.com/office/drawing/2014/main" id="{A79DCB9D-4E31-A86E-D537-2CE65127B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896" y="641539"/>
            <a:ext cx="3428980" cy="2515044"/>
          </a:xfrm>
          <a:prstGeom prst="rect">
            <a:avLst/>
          </a:prstGeom>
        </p:spPr>
      </p:pic>
      <p:sp>
        <p:nvSpPr>
          <p:cNvPr id="7" name="Textfeld 10">
            <a:extLst>
              <a:ext uri="{FF2B5EF4-FFF2-40B4-BE49-F238E27FC236}">
                <a16:creationId xmlns:a16="http://schemas.microsoft.com/office/drawing/2014/main" id="{1B0D47E9-FE84-DDF7-D1DB-0E1A7DAA7CEE}"/>
              </a:ext>
            </a:extLst>
          </p:cNvPr>
          <p:cNvSpPr txBox="1"/>
          <p:nvPr/>
        </p:nvSpPr>
        <p:spPr>
          <a:xfrm>
            <a:off x="7164471" y="2882159"/>
            <a:ext cx="1326759" cy="2457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8DAE1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Carretti</a:t>
            </a:r>
            <a:r>
              <a:rPr lang="en-US" sz="1050" b="0" i="0" u="none" strike="noStrike" kern="1200" cap="none" spc="0" baseline="0" dirty="0">
                <a:solidFill>
                  <a:srgbClr val="8DAE1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 et. al. 2022</a:t>
            </a:r>
          </a:p>
        </p:txBody>
      </p:sp>
      <p:sp>
        <p:nvSpPr>
          <p:cNvPr id="9" name="Textfeld 10">
            <a:extLst>
              <a:ext uri="{FF2B5EF4-FFF2-40B4-BE49-F238E27FC236}">
                <a16:creationId xmlns:a16="http://schemas.microsoft.com/office/drawing/2014/main" id="{037C2973-A021-8FA1-ADC3-5C2FC29F7531}"/>
              </a:ext>
            </a:extLst>
          </p:cNvPr>
          <p:cNvSpPr txBox="1"/>
          <p:nvPr/>
        </p:nvSpPr>
        <p:spPr>
          <a:xfrm>
            <a:off x="7045798" y="3960925"/>
            <a:ext cx="1439033" cy="2457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8DAE1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Berger et. al. in prep.</a:t>
            </a:r>
          </a:p>
        </p:txBody>
      </p:sp>
      <p:pic>
        <p:nvPicPr>
          <p:cNvPr id="10" name="Grafik 9" descr="Ein Bild, das Screenshot, Reihe, Farbigkeit enthält.&#10;&#10;Automatisch generierte Beschreibung">
            <a:extLst>
              <a:ext uri="{FF2B5EF4-FFF2-40B4-BE49-F238E27FC236}">
                <a16:creationId xmlns:a16="http://schemas.microsoft.com/office/drawing/2014/main" id="{828004AC-07C3-4218-3536-202105575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660" y="1371275"/>
            <a:ext cx="3176984" cy="2595828"/>
          </a:xfrm>
          <a:prstGeom prst="rect">
            <a:avLst/>
          </a:prstGeom>
        </p:spPr>
      </p:pic>
      <p:sp>
        <p:nvSpPr>
          <p:cNvPr id="12" name="Textfeld 10">
            <a:extLst>
              <a:ext uri="{FF2B5EF4-FFF2-40B4-BE49-F238E27FC236}">
                <a16:creationId xmlns:a16="http://schemas.microsoft.com/office/drawing/2014/main" id="{EA066516-187A-83AC-E95B-7C90B38B13A1}"/>
              </a:ext>
            </a:extLst>
          </p:cNvPr>
          <p:cNvSpPr txBox="1"/>
          <p:nvPr/>
        </p:nvSpPr>
        <p:spPr>
          <a:xfrm>
            <a:off x="415947" y="4103415"/>
            <a:ext cx="1727996" cy="26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8DAE1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Berger et. al. in prep.</a:t>
            </a:r>
          </a:p>
        </p:txBody>
      </p:sp>
      <p:pic>
        <p:nvPicPr>
          <p:cNvPr id="19" name="Grafik 18" descr="Ein Bild, das Screenshot, Farbigkeit, Diagramm, Reihe enthält.&#10;&#10;Automatisch generierte Beschreibung">
            <a:extLst>
              <a:ext uri="{FF2B5EF4-FFF2-40B4-BE49-F238E27FC236}">
                <a16:creationId xmlns:a16="http://schemas.microsoft.com/office/drawing/2014/main" id="{A670B6E3-F2DF-BFFD-1132-2D38171CD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89" y="1329373"/>
            <a:ext cx="2982538" cy="298253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634BD8B-DE95-CC10-5DE7-859BED33DDAA}"/>
              </a:ext>
            </a:extLst>
          </p:cNvPr>
          <p:cNvSpPr txBox="1"/>
          <p:nvPr/>
        </p:nvSpPr>
        <p:spPr>
          <a:xfrm>
            <a:off x="621843" y="967616"/>
            <a:ext cx="665381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725"/>
              </a:spcBef>
              <a:spcAft>
                <a:spcPts val="285"/>
              </a:spcAft>
              <a:tabLst>
                <a:tab pos="234004" algn="l"/>
              </a:tabLst>
            </a:pPr>
            <a:r>
              <a:rPr lang="de-DE" b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Redshift</a:t>
            </a:r>
            <a:r>
              <a:rPr lang="de-DE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 </a:t>
            </a:r>
            <a:r>
              <a:rPr lang="de-DE" b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information</a:t>
            </a:r>
            <a:r>
              <a:rPr lang="de-DE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 </a:t>
            </a:r>
            <a:r>
              <a:rPr lang="de-DE" b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for</a:t>
            </a:r>
            <a:r>
              <a:rPr lang="de-DE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 429 </a:t>
            </a:r>
            <a:r>
              <a:rPr lang="de-DE" b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ApPolLo</a:t>
            </a:r>
            <a:r>
              <a:rPr lang="de-DE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 </a:t>
            </a:r>
            <a:r>
              <a:rPr lang="de-DE" b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sources</a:t>
            </a:r>
            <a:endParaRPr lang="en-GB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57A6F65-418C-BB34-11B6-506A5F16363D}"/>
              </a:ext>
            </a:extLst>
          </p:cNvPr>
          <p:cNvSpPr txBox="1"/>
          <p:nvPr/>
        </p:nvSpPr>
        <p:spPr>
          <a:xfrm>
            <a:off x="3557279" y="4064330"/>
            <a:ext cx="31769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725"/>
              </a:spcBef>
              <a:spcAft>
                <a:spcPts val="285"/>
              </a:spcAft>
              <a:tabLst>
                <a:tab pos="234004" algn="l"/>
              </a:tabLst>
            </a:pPr>
            <a:r>
              <a:rPr lang="de-DE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Include possible </a:t>
            </a:r>
            <a:r>
              <a:rPr lang="de-DE" b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redshift</a:t>
            </a:r>
            <a:r>
              <a:rPr lang="de-DE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 </a:t>
            </a:r>
            <a:r>
              <a:rPr lang="de-DE" b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depencency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Inhaltsplatzhalter 2_18">
                <a:extLst>
                  <a:ext uri="{FF2B5EF4-FFF2-40B4-BE49-F238E27FC236}">
                    <a16:creationId xmlns:a16="http://schemas.microsoft.com/office/drawing/2014/main" id="{EF49780D-D9DA-E0E9-2EC5-E2786D106EE5}"/>
                  </a:ext>
                </a:extLst>
              </p:cNvPr>
              <p:cNvSpPr txBox="1"/>
              <p:nvPr/>
            </p:nvSpPr>
            <p:spPr>
              <a:xfrm>
                <a:off x="3395484" y="2013950"/>
                <a:ext cx="2376264" cy="47598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228600" lvl="0" indent="-228600" defTabSz="914400">
                  <a:lnSpc>
                    <a:spcPts val="1800"/>
                  </a:lnSpc>
                  <a:spcBef>
                    <a:spcPts val="1415"/>
                  </a:spcBef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sz="140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e-DE" sz="140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DP</m:t>
                        </m:r>
                      </m:e>
                      <m:sub>
                        <m:r>
                          <a:rPr lang="de-DE" sz="140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1.4</m:t>
                        </m:r>
                        <m:r>
                          <m:rPr>
                            <m:sty m:val="p"/>
                          </m:rPr>
                          <a:rPr lang="de-DE" sz="140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GHz</m:t>
                        </m:r>
                      </m:sub>
                      <m:sup>
                        <m:r>
                          <a:rPr lang="de-DE" sz="140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m:rPr>
                            <m:sty m:val="p"/>
                          </m:rPr>
                          <a:rPr lang="de-DE" sz="140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MHz</m:t>
                        </m:r>
                      </m:sup>
                    </m:sSubSup>
                    <m:r>
                      <a:rPr lang="de-DE" sz="1400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40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40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400" b="0" i="0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FP</m:t>
                            </m:r>
                          </m:e>
                          <m:sub>
                            <m:r>
                              <a:rPr lang="de-DE" sz="1400" b="0" i="0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144</m:t>
                            </m:r>
                            <m:r>
                              <m:rPr>
                                <m:sty m:val="p"/>
                              </m:rPr>
                              <a:rPr lang="de-DE" sz="1400" b="0" i="0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MHz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400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400" b="0" i="0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FP</m:t>
                            </m:r>
                          </m:e>
                          <m:sub>
                            <m:r>
                              <a:rPr lang="de-DE" sz="1400" b="0" i="0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1.4</m:t>
                            </m:r>
                            <m:r>
                              <m:rPr>
                                <m:sty m:val="p"/>
                              </m:rPr>
                              <a:rPr lang="de-DE" sz="1400" b="0" i="0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GHz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140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</a:rPr>
                  <a:t> </a:t>
                </a:r>
              </a:p>
            </p:txBody>
          </p:sp>
        </mc:Choice>
        <mc:Fallback>
          <p:sp>
            <p:nvSpPr>
              <p:cNvPr id="22" name="Inhaltsplatzhalter 2_18">
                <a:extLst>
                  <a:ext uri="{FF2B5EF4-FFF2-40B4-BE49-F238E27FC236}">
                    <a16:creationId xmlns:a16="http://schemas.microsoft.com/office/drawing/2014/main" id="{EF49780D-D9DA-E0E9-2EC5-E2786D10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484" y="2013950"/>
                <a:ext cx="2376264" cy="475987"/>
              </a:xfrm>
              <a:prstGeom prst="rect">
                <a:avLst/>
              </a:prstGeom>
              <a:blipFill>
                <a:blip r:embed="rId5"/>
                <a:stretch>
                  <a:fillRect l="-2564" t="-15385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EB237141-B336-6904-4559-38D0E35A0369}"/>
                  </a:ext>
                </a:extLst>
              </p:cNvPr>
              <p:cNvSpPr txBox="1"/>
              <p:nvPr/>
            </p:nvSpPr>
            <p:spPr>
              <a:xfrm>
                <a:off x="3239209" y="2629483"/>
                <a:ext cx="3805684" cy="1066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eqArrPr>
                          <m:e/>
                          <m:e>
                            <m:sSub>
                              <m:sSubPr>
                                <m:ctrlPr>
                                  <a:rPr lang="de-DE" b="0" i="1">
                                    <a:solidFill>
                                      <a:srgbClr val="003560"/>
                                    </a:solidFill>
                                    <a:highlight>
                                      <a:scrgbClr r="0" g="0" b="0">
                                        <a:alpha val="0"/>
                                      </a:scrgbClr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003560"/>
                                    </a:solidFill>
                                    <a:highlight>
                                      <a:scrgbClr r="0" g="0" b="0">
                                        <a:alpha val="0"/>
                                      </a:scrgbClr>
                                    </a:highlight>
                                    <a:latin typeface="Cambria Math" panose="02040503050406030204" pitchFamily="18" charset="0"/>
                                  </a:rPr>
                                  <m:t>𝐹𝑃</m:t>
                                </m:r>
                              </m:e>
                              <m:sub/>
                            </m:sSub>
                          </m:e>
                        </m:eqArr>
                      </m:num>
                      <m:den>
                        <m:sSub>
                          <m:sSubPr>
                            <m:ctrlP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𝐹𝑃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−2</m:t>
                        </m:r>
                        <m:sSubSup>
                          <m:sSubSupPr>
                            <m:ctrlP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𝑅𝑀</m:t>
                            </m:r>
                          </m:sub>
                          <m:sup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sSubSup>
                          <m:sSubSupPr>
                            <m:ctrlP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/>
                          <m:sup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sup>
                    </m:sSup>
                  </m:oMath>
                </a14:m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</a:rPr>
                  <a:t>  </a:t>
                </a:r>
              </a:p>
              <a:p>
                <a:pPr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 first estimate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𝑅𝑀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</m:sSub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EB237141-B336-6904-4559-38D0E35A0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209" y="2629483"/>
                <a:ext cx="3805684" cy="1066895"/>
              </a:xfrm>
              <a:prstGeom prst="rect">
                <a:avLst/>
              </a:prstGeom>
              <a:blipFill>
                <a:blip r:embed="rId6"/>
                <a:stretch>
                  <a:fillRect l="-320" b="-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05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15312 -0.47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2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-0.05432 L -0.16806 -0.558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252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71 -0.00803 L 0.08906 -0.205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-98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FC99B-96FC-15F9-B202-FE0CFB3DD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A18189-A7FB-DF9D-00D0-6D0CF2DE8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ApPolLo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–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Apertif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counterparts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of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polarised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LOFAR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sources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| Anna Berger | 22.09.2025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1E6CA0-7D08-27B0-CF8A-0F34C40A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1F73CA-CF43-15DB-D8BC-32AAA65D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</a:rPr>
              <a:t>Cosmic Web Filaments</a:t>
            </a:r>
            <a:br>
              <a:rPr lang="en-GB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</a:rPr>
            </a:b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Inhaltsplatzhalter 6_1">
                <a:extLst>
                  <a:ext uri="{FF2B5EF4-FFF2-40B4-BE49-F238E27FC236}">
                    <a16:creationId xmlns:a16="http://schemas.microsoft.com/office/drawing/2014/main" id="{F17B600B-8456-01F1-15C7-465BEC1AC8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000" y="801908"/>
                <a:ext cx="2953823" cy="151113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br>
                  <a:rPr lang="de-DE" sz="1350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Cambria Math" panose="02040503050406030204" pitchFamily="18" charset="0"/>
                  </a:rPr>
                </a:b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Depolarisation</a:t>
                </a:r>
                <a:r>
                  <a:rPr lang="en-GB" sz="1350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:</a:t>
                </a:r>
                <a:br>
                  <a:rPr lang="de-DE" sz="1350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:br>
                  <a:rPr lang="de-DE" sz="1350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:br>
                  <a:rPr lang="de-DE" sz="1350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50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𝐹𝑃</m:t>
                      </m:r>
                      <m:r>
                        <a:rPr lang="de-DE" sz="1350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e>
                            <m:sub>
                              <m: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/>
                          </m:sSubSup>
                          <m:nary>
                            <m:naryPr>
                              <m:chr m:val="∏"/>
                              <m:ctrlPr>
                                <a:rPr lang="de-DE" sz="135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sz="13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50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de-DE" sz="135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nary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−2 </m:t>
                          </m:r>
                          <m:sSubSup>
                            <m:sSubSup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𝑅𝑀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sup>
                      </m:sSup>
                      <m:r>
                        <a:rPr lang="de-DE" sz="1350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350" b="0" i="1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Cambria Math" panose="02040503050406030204" pitchFamily="18" charset="0"/>
                </a:endParaRPr>
              </a:p>
              <a:p>
                <a:pPr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b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</a:br>
                <a:endParaRPr lang="en-GB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Arial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6" name="Inhaltsplatzhalter 6_1">
                <a:extLst>
                  <a:ext uri="{FF2B5EF4-FFF2-40B4-BE49-F238E27FC236}">
                    <a16:creationId xmlns:a16="http://schemas.microsoft.com/office/drawing/2014/main" id="{F17B600B-8456-01F1-15C7-465BEC1AC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801908"/>
                <a:ext cx="2953823" cy="1511138"/>
              </a:xfrm>
              <a:prstGeom prst="rect">
                <a:avLst/>
              </a:prstGeom>
              <a:blipFill>
                <a:blip r:embed="rId2"/>
                <a:stretch>
                  <a:fillRect l="-3505" t="-1619" b="-518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 descr="Ein Bild, das Kinderkunst, Entwurf, Kunst enthält.&#10;&#10;Automatisch generierte Beschreibung">
            <a:extLst>
              <a:ext uri="{FF2B5EF4-FFF2-40B4-BE49-F238E27FC236}">
                <a16:creationId xmlns:a16="http://schemas.microsoft.com/office/drawing/2014/main" id="{2EC181D1-39BC-934A-60DA-FC12F9A42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1" r="-1833"/>
          <a:stretch/>
        </p:blipFill>
        <p:spPr>
          <a:xfrm>
            <a:off x="4072096" y="237955"/>
            <a:ext cx="5113388" cy="22296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Inhaltsplatzhalter 6_1">
                <a:extLst>
                  <a:ext uri="{FF2B5EF4-FFF2-40B4-BE49-F238E27FC236}">
                    <a16:creationId xmlns:a16="http://schemas.microsoft.com/office/drawing/2014/main" id="{F6DA3B82-A522-A469-BC9F-C58FA59BF5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4008" y="2940522"/>
                <a:ext cx="3695870" cy="191947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Reality, position of filaments unknown</a:t>
                </a:r>
                <a:b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 </a:t>
                </a: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 use redshift bins:</a:t>
                </a:r>
                <a:br>
                  <a:rPr lang="en-GB" sz="1350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:br>
                  <a:rPr lang="de-DE" sz="1350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:br>
                  <a:rPr lang="de-DE" sz="1350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50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𝐹𝑃</m:t>
                      </m:r>
                      <m:r>
                        <a:rPr lang="de-DE" sz="1350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e>
                            <m:sub>
                              <m: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/>
                          </m:sSubSup>
                          <m:nary>
                            <m:naryPr>
                              <m:chr m:val="∏"/>
                              <m:ctrlPr>
                                <a:rPr lang="de-DE" sz="135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sz="135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5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de-DE" sz="135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de-DE" sz="13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5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de-DE" sz="135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nary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−2 </m:t>
                          </m:r>
                          <m:sSubSup>
                            <m:sSubSup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𝑅𝑀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sup>
                      </m:sSup>
                      <m:r>
                        <a:rPr lang="de-DE" sz="1350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350" b="0" i="1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Inhaltsplatzhalter 6_1">
                <a:extLst>
                  <a:ext uri="{FF2B5EF4-FFF2-40B4-BE49-F238E27FC236}">
                    <a16:creationId xmlns:a16="http://schemas.microsoft.com/office/drawing/2014/main" id="{F6DA3B82-A522-A469-BC9F-C58FA59BF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940522"/>
                <a:ext cx="3695870" cy="1919478"/>
              </a:xfrm>
              <a:prstGeom prst="rect">
                <a:avLst/>
              </a:prstGeom>
              <a:blipFill>
                <a:blip r:embed="rId4"/>
                <a:stretch>
                  <a:fillRect l="-2970" t="-2540" b="-1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F290820-9662-2266-BCCB-BEC46DBB32B6}"/>
                  </a:ext>
                </a:extLst>
              </p:cNvPr>
              <p:cNvSpPr txBox="1"/>
              <p:nvPr/>
            </p:nvSpPr>
            <p:spPr>
              <a:xfrm>
                <a:off x="921094" y="2555038"/>
                <a:ext cx="6653812" cy="1428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For the individual filaments:</a:t>
                </a:r>
                <a:b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</a:br>
                <a:b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de-DE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eqArrPr>
                          <m:e/>
                          <m:e>
                            <m:sSub>
                              <m:sSubPr>
                                <m:ctrlPr>
                                  <a:rPr lang="de-DE" b="0" i="1">
                                    <a:solidFill>
                                      <a:srgbClr val="003560"/>
                                    </a:solidFill>
                                    <a:highlight>
                                      <a:scrgbClr r="0" g="0" b="0">
                                        <a:alpha val="0"/>
                                      </a:scrgbClr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003560"/>
                                    </a:solidFill>
                                    <a:highlight>
                                      <a:scrgbClr r="0" g="0" b="0">
                                        <a:alpha val="0"/>
                                      </a:scrgbClr>
                                    </a:highlight>
                                    <a:latin typeface="Cambria Math" panose="02040503050406030204" pitchFamily="18" charset="0"/>
                                  </a:rPr>
                                  <m:t>𝐹𝑃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3560"/>
                                    </a:solidFill>
                                    <a:highlight>
                                      <a:scrgbClr r="0" g="0" b="0">
                                        <a:alpha val="0"/>
                                      </a:scrgbClr>
                                    </a:highligh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eqArr>
                      </m:num>
                      <m:den>
                        <m:sSub>
                          <m:sSubPr>
                            <m:ctrlP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𝐹𝑃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de-DE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−2</m:t>
                        </m:r>
                        <m:sSubSup>
                          <m:sSubSupPr>
                            <m:ctrlP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𝑅𝑀</m:t>
                            </m:r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sup>
                    </m:sSup>
                  </m:oMath>
                </a14:m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</a:rPr>
                  <a:t>  </a:t>
                </a:r>
              </a:p>
              <a:p>
                <a:pPr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	 </a:t>
                </a: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𝑅𝑀</m:t>
                        </m:r>
                      </m:sub>
                      <m:sup>
                        <m:r>
                          <a:rPr lang="en-GB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 of the filament</a:t>
                </a:r>
                <a:endParaRPr lang="en-GB" dirty="0"/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F290820-9662-2266-BCCB-BEC46DBB3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94" y="2555038"/>
                <a:ext cx="6653812" cy="1428661"/>
              </a:xfrm>
              <a:prstGeom prst="rect">
                <a:avLst/>
              </a:prstGeom>
              <a:blipFill>
                <a:blip r:embed="rId5"/>
                <a:stretch>
                  <a:fillRect l="-183" t="-427" b="-3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6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F73CA-59A4-087E-6B11-C9D39FB49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E5CDA9-F56D-87BE-7FCC-5CF4E921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ApPolLo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–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Apertif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counterparts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of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polarised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LOFAR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sources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| Anna Berger | 22.09.2025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B49CA7-24E7-41C1-AC1D-17C6CD78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 dirty="0"/>
              <a:t> 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45D84F5-0E23-7746-33BD-4A90DF37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</a:rPr>
              <a:t>Cosmic Web Filaments</a:t>
            </a:r>
            <a:br>
              <a:rPr lang="en-GB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</a:rPr>
            </a:b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0BA8F84-1FC7-6071-1944-D8DB32DC95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5536" y="1019260"/>
            <a:ext cx="4425214" cy="27389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Inhaltsplatzhalter 6_1">
                <a:extLst>
                  <a:ext uri="{FF2B5EF4-FFF2-40B4-BE49-F238E27FC236}">
                    <a16:creationId xmlns:a16="http://schemas.microsoft.com/office/drawing/2014/main" id="{406D3899-91C1-7021-10FF-48B8D6019E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1040" y="700128"/>
                <a:ext cx="3817919" cy="782550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Fit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350" b="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RM</m:t>
                        </m:r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  <m:sup/>
                    </m:sSubSup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1350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	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de-DE" sz="1350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	</a:t>
                </a: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de-DE" sz="1350" b="0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350" b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=2.19</m:t>
                    </m:r>
                  </m:oMath>
                </a14:m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</p:txBody>
          </p:sp>
        </mc:Choice>
        <mc:Fallback>
          <p:sp>
            <p:nvSpPr>
              <p:cNvPr id="12" name="Inhaltsplatzhalter 6_1">
                <a:extLst>
                  <a:ext uri="{FF2B5EF4-FFF2-40B4-BE49-F238E27FC236}">
                    <a16:creationId xmlns:a16="http://schemas.microsoft.com/office/drawing/2014/main" id="{406D3899-91C1-7021-10FF-48B8D6019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040" y="700128"/>
                <a:ext cx="3817919" cy="782550"/>
              </a:xfrm>
              <a:prstGeom prst="rect">
                <a:avLst/>
              </a:prstGeom>
              <a:blipFill>
                <a:blip r:embed="rId3"/>
                <a:stretch>
                  <a:fillRect l="-2711" t="-3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Inhaltsplatzhalter 6_1">
                <a:extLst>
                  <a:ext uri="{FF2B5EF4-FFF2-40B4-BE49-F238E27FC236}">
                    <a16:creationId xmlns:a16="http://schemas.microsoft.com/office/drawing/2014/main" id="{784CAA7C-3C3C-45FE-CE11-66B68807C3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2445135"/>
                <a:ext cx="4069804" cy="1708984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br>
                  <a:rPr lang="de-DE" sz="1350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Cambria Math" panose="02040503050406030204" pitchFamily="18" charset="0"/>
                  </a:rPr>
                </a:br>
                <a:r>
                  <a:rPr lang="de-DE" sz="1350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with</a:t>
                </a: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de-DE" sz="1350" b="0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−1.4</m:t>
                        </m:r>
                      </m:sup>
                    </m:sSup>
                    <m:r>
                      <a:rPr lang="de-DE" sz="1350" b="0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	</a:t>
                </a:r>
                <a:b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:b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350" b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1350" b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sz="1350" b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turb</m:t>
                        </m:r>
                      </m:sub>
                    </m:sSub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0.11</m:t>
                        </m:r>
                      </m:sup>
                    </m:sSup>
                  </m:oMath>
                </a14:m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  <a:sym typeface="Wingdings" panose="05000000000000000000" pitchFamily="2" charset="2"/>
                </a:endParaRPr>
              </a:p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	 no </a:t>
                </a:r>
                <a:r>
                  <a:rPr lang="de-DE" sz="1350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evolution</a:t>
                </a: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 </a:t>
                </a:r>
                <a:r>
                  <a:rPr lang="de-DE" sz="1350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of</a:t>
                </a: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turb</m:t>
                        </m:r>
                      </m:sub>
                    </m:sSub>
                  </m:oMath>
                </a14:m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</p:txBody>
          </p:sp>
        </mc:Choice>
        <mc:Fallback>
          <p:sp>
            <p:nvSpPr>
              <p:cNvPr id="13" name="Inhaltsplatzhalter 6_1">
                <a:extLst>
                  <a:ext uri="{FF2B5EF4-FFF2-40B4-BE49-F238E27FC236}">
                    <a16:creationId xmlns:a16="http://schemas.microsoft.com/office/drawing/2014/main" id="{784CAA7C-3C3C-45FE-CE11-66B68807C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45135"/>
                <a:ext cx="4069804" cy="1708984"/>
              </a:xfrm>
              <a:prstGeom prst="rect">
                <a:avLst/>
              </a:prstGeom>
              <a:blipFill>
                <a:blip r:embed="rId4"/>
                <a:stretch>
                  <a:fillRect l="-2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Inhaltsplatzhalter 6_1">
                <a:extLst>
                  <a:ext uri="{FF2B5EF4-FFF2-40B4-BE49-F238E27FC236}">
                    <a16:creationId xmlns:a16="http://schemas.microsoft.com/office/drawing/2014/main" id="{B6D098AF-E036-16FA-90C0-A690063C6C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096" y="1515383"/>
                <a:ext cx="3817919" cy="811870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350" b="0" i="1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350" b="0" i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RM</m:t>
                          </m:r>
                        </m:sub>
                        <m:sup/>
                      </m:sSubSup>
                      <m:r>
                        <a:rPr lang="de-DE" sz="1350" b="0" i="1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=0.81 </m:t>
                      </m:r>
                      <m:f>
                        <m:fPr>
                          <m:ctrlPr>
                            <a:rPr lang="de-DE" sz="1350" b="0" i="1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350" b="0" i="1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350" b="0" i="1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350" b="0" i="1">
                                      <a:solidFill>
                                        <a:srgbClr val="003560"/>
                                      </a:solidFill>
                                      <a:highlight>
                                        <a:scrgbClr r="0" g="0" b="0">
                                          <a:alpha val="0"/>
                                        </a:scrgbClr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350" b="0" i="1">
                                          <a:solidFill>
                                            <a:srgbClr val="003560"/>
                                          </a:solidFill>
                                          <a:highlight>
                                            <a:scrgbClr r="0" g="0" b="0">
                                              <a:alpha val="0"/>
                                            </a:scrgbClr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350" b="0" i="1">
                                          <a:solidFill>
                                            <a:srgbClr val="003560"/>
                                          </a:solidFill>
                                          <a:highlight>
                                            <a:scrgbClr r="0" g="0" b="0">
                                              <a:alpha val="0"/>
                                            </a:scrgbClr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350" b="0" i="0">
                                          <a:solidFill>
                                            <a:srgbClr val="003560"/>
                                          </a:solidFill>
                                          <a:highlight>
                                            <a:scrgbClr r="0" g="0" b="0">
                                              <a:alpha val="0"/>
                                            </a:scrgbClr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350" b="0" i="1">
                                      <a:solidFill>
                                        <a:srgbClr val="003560"/>
                                      </a:solidFill>
                                      <a:highlight>
                                        <a:scrgbClr r="0" g="0" b="0">
                                          <a:alpha val="0"/>
                                        </a:scrgbClr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350" b="0" i="1">
                                          <a:solidFill>
                                            <a:srgbClr val="003560"/>
                                          </a:solidFill>
                                          <a:highlight>
                                            <a:scrgbClr r="0" g="0" b="0">
                                              <a:alpha val="0"/>
                                            </a:scrgbClr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350" b="0" i="1">
                                          <a:solidFill>
                                            <a:srgbClr val="003560"/>
                                          </a:solidFill>
                                          <a:highlight>
                                            <a:scrgbClr r="0" g="0" b="0">
                                              <a:alpha val="0"/>
                                            </a:scrgbClr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350" b="0" i="0">
                                          <a:solidFill>
                                            <a:srgbClr val="003560"/>
                                          </a:solidFill>
                                          <a:highlight>
                                            <a:scrgbClr r="0" g="0" b="0">
                                              <a:alpha val="0"/>
                                            </a:scrgbClr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  <m:r>
                                        <a:rPr lang="de-DE" sz="1350" b="0" i="0">
                                          <a:solidFill>
                                            <a:srgbClr val="003560"/>
                                          </a:solidFill>
                                          <a:highlight>
                                            <a:scrgbClr r="0" g="0" b="0">
                                              <a:alpha val="0"/>
                                            </a:scrgbClr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350" b="0" i="0">
                                          <a:solidFill>
                                            <a:srgbClr val="003560"/>
                                          </a:solidFill>
                                          <a:highlight>
                                            <a:scrgbClr r="0" g="0" b="0">
                                              <a:alpha val="0"/>
                                            </a:scrgbClr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turb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sz="1350" b="0" i="1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350" b="0" i="1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350" b="0" i="1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𝐿𝑑</m:t>
                          </m:r>
                        </m:num>
                        <m:den>
                          <m:r>
                            <a:rPr lang="de-DE" sz="1350" b="0" i="1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de-DE" sz="1350" b="0" i="1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Inhaltsplatzhalter 6_1">
                <a:extLst>
                  <a:ext uri="{FF2B5EF4-FFF2-40B4-BE49-F238E27FC236}">
                    <a16:creationId xmlns:a16="http://schemas.microsoft.com/office/drawing/2014/main" id="{B6D098AF-E036-16FA-90C0-A690063C6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515383"/>
                <a:ext cx="3817919" cy="811870"/>
              </a:xfrm>
              <a:prstGeom prst="rect">
                <a:avLst/>
              </a:prstGeom>
              <a:blipFill>
                <a:blip r:embed="rId5"/>
                <a:stretch>
                  <a:fillRect l="-1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90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E0E8F-1B0F-B686-BCD9-9D1FBAAF7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3F712D-FA35-2CCC-0B13-772B6825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ApPolLo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–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Apertif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counterparts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of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polarised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LOFAR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sources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| Anna Berger | 22.09.2025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51E47A-FC66-65D6-5840-92518E3B7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 dirty="0"/>
              <a:t> 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8DC68B5-4C87-11AD-B3A6-C26EA5FB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</a:rPr>
              <a:t>Cosmic Web Filaments</a:t>
            </a:r>
            <a:br>
              <a:rPr lang="en-GB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</a:rPr>
            </a:b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C7A9608-65E4-8650-EFF0-BDD9383E75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0699" y="860404"/>
            <a:ext cx="3531263" cy="2185631"/>
          </a:xfrm>
          <a:prstGeom prst="rect">
            <a:avLst/>
          </a:prstGeom>
        </p:spPr>
      </p:pic>
      <p:sp>
        <p:nvSpPr>
          <p:cNvPr id="3" name="Textfeld 10">
            <a:extLst>
              <a:ext uri="{FF2B5EF4-FFF2-40B4-BE49-F238E27FC236}">
                <a16:creationId xmlns:a16="http://schemas.microsoft.com/office/drawing/2014/main" id="{669CC60F-0058-7505-7F2C-6AE25D56A2DF}"/>
              </a:ext>
            </a:extLst>
          </p:cNvPr>
          <p:cNvSpPr txBox="1"/>
          <p:nvPr/>
        </p:nvSpPr>
        <p:spPr>
          <a:xfrm>
            <a:off x="2793243" y="1916289"/>
            <a:ext cx="934504" cy="4449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8DAE1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Berger et. al. in prep.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EBFBB49-8C34-4D35-A5F6-858CAA088123}"/>
              </a:ext>
            </a:extLst>
          </p:cNvPr>
          <p:cNvCxnSpPr>
            <a:cxnSpLocks/>
          </p:cNvCxnSpPr>
          <p:nvPr/>
        </p:nvCxnSpPr>
        <p:spPr>
          <a:xfrm>
            <a:off x="1743941" y="1328404"/>
            <a:ext cx="1" cy="845932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082FA32-6C3A-A8A8-7735-A507DC28A260}"/>
              </a:ext>
            </a:extLst>
          </p:cNvPr>
          <p:cNvGrpSpPr/>
          <p:nvPr/>
        </p:nvGrpSpPr>
        <p:grpSpPr>
          <a:xfrm>
            <a:off x="5396220" y="1889989"/>
            <a:ext cx="3219854" cy="2456226"/>
            <a:chOff x="129590" y="2899053"/>
            <a:chExt cx="4082370" cy="297821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2D08DEB4-5C58-33F6-D2FE-8243FEE7F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29590" y="3062407"/>
              <a:ext cx="3657143" cy="2742857"/>
            </a:xfrm>
            <a:prstGeom prst="rect">
              <a:avLst/>
            </a:prstGeom>
          </p:spPr>
        </p:pic>
        <p:sp>
          <p:nvSpPr>
            <p:cNvPr id="9" name="Textfeld 10">
              <a:extLst>
                <a:ext uri="{FF2B5EF4-FFF2-40B4-BE49-F238E27FC236}">
                  <a16:creationId xmlns:a16="http://schemas.microsoft.com/office/drawing/2014/main" id="{F50099B2-7080-9764-EB77-B8FFBFE8A314}"/>
                </a:ext>
              </a:extLst>
            </p:cNvPr>
            <p:cNvSpPr txBox="1"/>
            <p:nvPr/>
          </p:nvSpPr>
          <p:spPr>
            <a:xfrm>
              <a:off x="2483964" y="5616275"/>
              <a:ext cx="1727996" cy="26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8DAE1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rPr>
                <a:t>Berger et. al. in prep.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0">
                  <a:extLst>
                    <a:ext uri="{FF2B5EF4-FFF2-40B4-BE49-F238E27FC236}">
                      <a16:creationId xmlns:a16="http://schemas.microsoft.com/office/drawing/2014/main" id="{4283B761-51DA-002C-B5FF-A5362C93E88A}"/>
                    </a:ext>
                  </a:extLst>
                </p:cNvPr>
                <p:cNvSpPr txBox="1"/>
                <p:nvPr/>
              </p:nvSpPr>
              <p:spPr>
                <a:xfrm>
                  <a:off x="394633" y="2899053"/>
                  <a:ext cx="3264918" cy="321898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0004" tIns="44997" rIns="90004" bIns="44997" anchor="t" anchorCtr="0" compatLnSpc="0">
                  <a:spAutoFit/>
                </a:bodyPr>
                <a:lstStyle/>
                <a:p>
                  <a:pPr lvl="0" defTabSz="914400" hangingPunct="0"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dirty="0">
                      <a:solidFill>
                        <a:srgbClr val="8DAE10"/>
                      </a:solidFill>
                      <a:latin typeface="Liberation Sans" pitchFamily="18"/>
                      <a:ea typeface="Noto Sans CJK SC" pitchFamily="2"/>
                      <a:cs typeface="Lohit Devanagari" pitchFamily="2"/>
                    </a:rPr>
                    <a:t>Correct 1.4GHz data for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1200" i="1">
                              <a:solidFill>
                                <a:schemeClr val="bg2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200" i="1">
                              <a:solidFill>
                                <a:schemeClr val="bg2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200" i="0">
                              <a:solidFill>
                                <a:schemeClr val="bg2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RM</m:t>
                          </m:r>
                          <m:r>
                            <a:rPr lang="de-DE" sz="1200" i="0">
                              <a:solidFill>
                                <a:schemeClr val="bg2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1200" i="0">
                              <a:solidFill>
                                <a:schemeClr val="bg2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  <m:sup/>
                      </m:sSubSup>
                    </m:oMath>
                  </a14:m>
                  <a:r>
                    <a:rPr lang="en-US" sz="1200" dirty="0">
                      <a:solidFill>
                        <a:schemeClr val="bg2"/>
                      </a:solidFill>
                      <a:latin typeface="Liberation Sans"/>
                      <a:ea typeface="Noto Sans CJK SC" pitchFamily="2"/>
                      <a:cs typeface="Lohit Devanagari" pitchFamily="2"/>
                    </a:rPr>
                    <a:t> </a:t>
                  </a:r>
                  <a:r>
                    <a:rPr lang="en-US" sz="1200" dirty="0">
                      <a:solidFill>
                        <a:srgbClr val="8DAE10"/>
                      </a:solidFill>
                      <a:latin typeface="Liberation Sans"/>
                      <a:ea typeface="Noto Sans CJK SC" pitchFamily="2"/>
                      <a:cs typeface="Lohit Devanagari" pitchFamily="2"/>
                    </a:rPr>
                    <a:t>from 144MHz: </a:t>
                  </a:r>
                </a:p>
              </p:txBody>
            </p:sp>
          </mc:Choice>
          <mc:Fallback xmlns="">
            <p:sp>
              <p:nvSpPr>
                <p:cNvPr id="18" name="Textfeld 10">
                  <a:extLst>
                    <a:ext uri="{FF2B5EF4-FFF2-40B4-BE49-F238E27FC236}">
                      <a16:creationId xmlns:a16="http://schemas.microsoft.com/office/drawing/2014/main" id="{FB93620A-0DBC-2FBF-0698-F9C5AC4B9E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633" y="2899053"/>
                  <a:ext cx="3264918" cy="321898"/>
                </a:xfrm>
                <a:prstGeom prst="rect">
                  <a:avLst/>
                </a:prstGeom>
                <a:blipFill>
                  <a:blip r:embed="rId5"/>
                  <a:stretch>
                    <a:fillRect b="-5660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Inhaltsplatzhalter 6_1">
                <a:extLst>
                  <a:ext uri="{FF2B5EF4-FFF2-40B4-BE49-F238E27FC236}">
                    <a16:creationId xmlns:a16="http://schemas.microsoft.com/office/drawing/2014/main" id="{20A80F40-F86E-E97B-D6E8-5C04E691E6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01263" y="204017"/>
                <a:ext cx="4790360" cy="1622399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br>
                  <a:rPr lang="de-DE" sz="1350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Cambria Math" panose="02040503050406030204" pitchFamily="18" charset="0"/>
                  </a:rPr>
                </a:b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</a:rPr>
                  <a:t>Offset between 1.4GHz and 144MHz &amp;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e-DE" sz="1350" b="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DP</m:t>
                        </m:r>
                      </m:e>
                      <m:sub>
                        <m:r>
                          <a:rPr lang="de-DE" sz="1350" b="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1.4</m:t>
                        </m:r>
                        <m:r>
                          <m:rPr>
                            <m:sty m:val="p"/>
                          </m:rPr>
                          <a:rPr lang="de-DE" sz="1350" b="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GHZ</m:t>
                        </m:r>
                      </m:sub>
                      <m:sup>
                        <m:r>
                          <a:rPr lang="de-DE" sz="1350" b="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m:rPr>
                            <m:sty m:val="p"/>
                          </m:rPr>
                          <a:rPr lang="de-DE" sz="1350" b="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MHz</m:t>
                        </m:r>
                      </m:sup>
                    </m:sSubSup>
                  </m:oMath>
                </a14:m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</a:rPr>
                  <a:t> </a:t>
                </a:r>
                <a:b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</a:rPr>
                </a:br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</a:rPr>
                  <a:t>from ignoring local component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350" b="0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de-DE" sz="1350" b="0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350" b="0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de-DE" sz="1350" b="0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</a:rPr>
                  <a:t> </a:t>
                </a:r>
                <a:b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 </a:t>
                </a:r>
                <a:r>
                  <a:rPr lang="de-DE" sz="1350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with</a:t>
                </a: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 </a:t>
                </a:r>
                <a:r>
                  <a:rPr lang="de-DE" sz="1350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local</a:t>
                </a: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 </a:t>
                </a:r>
                <a:r>
                  <a:rPr lang="de-DE" sz="1350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component</a:t>
                </a: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: </a:t>
                </a:r>
                <a:endParaRPr lang="de-DE" sz="1350" b="0" i="1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</p:txBody>
          </p:sp>
        </mc:Choice>
        <mc:Fallback>
          <p:sp>
            <p:nvSpPr>
              <p:cNvPr id="16" name="Inhaltsplatzhalter 6_1">
                <a:extLst>
                  <a:ext uri="{FF2B5EF4-FFF2-40B4-BE49-F238E27FC236}">
                    <a16:creationId xmlns:a16="http://schemas.microsoft.com/office/drawing/2014/main" id="{20A80F40-F86E-E97B-D6E8-5C04E691E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263" y="204017"/>
                <a:ext cx="4790360" cy="1622399"/>
              </a:xfrm>
              <a:prstGeom prst="rect">
                <a:avLst/>
              </a:prstGeom>
              <a:blipFill>
                <a:blip r:embed="rId6"/>
                <a:stretch>
                  <a:fillRect l="-21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Inhaltsplatzhalter 6_1">
                <a:extLst>
                  <a:ext uri="{FF2B5EF4-FFF2-40B4-BE49-F238E27FC236}">
                    <a16:creationId xmlns:a16="http://schemas.microsoft.com/office/drawing/2014/main" id="{BB48C347-2B53-5EF2-5A02-608C079D63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1640" y="2860199"/>
                <a:ext cx="3456384" cy="1621981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ea typeface="Cambria Math" panose="02040503050406030204" pitchFamily="18" charset="0"/>
                  </a:rPr>
                  <a:t>1.4GHz and 144MHz:</a:t>
                </a:r>
                <a:br>
                  <a:rPr lang="de-DE" sz="1350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de-DE" sz="1350" b="0" i="0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sz="1350" b="0" i="1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de-DE" sz="1350" b="0" i="0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de-DE" sz="1350" b="0" i="0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</p:txBody>
          </p:sp>
        </mc:Choice>
        <mc:Fallback>
          <p:sp>
            <p:nvSpPr>
              <p:cNvPr id="17" name="Inhaltsplatzhalter 6_1">
                <a:extLst>
                  <a:ext uri="{FF2B5EF4-FFF2-40B4-BE49-F238E27FC236}">
                    <a16:creationId xmlns:a16="http://schemas.microsoft.com/office/drawing/2014/main" id="{BB48C347-2B53-5EF2-5A02-608C079D6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860199"/>
                <a:ext cx="3456384" cy="1621981"/>
              </a:xfrm>
              <a:prstGeom prst="rect">
                <a:avLst/>
              </a:prstGeom>
              <a:blipFill>
                <a:blip r:embed="rId7"/>
                <a:stretch>
                  <a:fillRect l="-29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Inhaltsplatzhalter 6_1">
                <a:extLst>
                  <a:ext uri="{FF2B5EF4-FFF2-40B4-BE49-F238E27FC236}">
                    <a16:creationId xmlns:a16="http://schemas.microsoft.com/office/drawing/2014/main" id="{0354D708-16C6-0D25-EE41-0DFA0EC032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0385" y="2859782"/>
                <a:ext cx="1801695" cy="1726342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DP</m:t>
                        </m:r>
                      </m:e>
                      <m:sub>
                        <m: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1.4</m:t>
                        </m:r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GHz</m:t>
                        </m:r>
                      </m:sub>
                      <m:sup>
                        <m: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144</m:t>
                        </m:r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MHz</m:t>
                        </m:r>
                      </m:sup>
                    </m:sSubSup>
                  </m:oMath>
                </a14:m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ea typeface="Cambria Math" panose="02040503050406030204" pitchFamily="18" charset="0"/>
                  </a:rPr>
                  <a:t>:</a:t>
                </a:r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400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1350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350" b="0" i="0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144</m:t>
                              </m:r>
                              <m:r>
                                <m:rPr>
                                  <m:sty m:val="p"/>
                                </m:rPr>
                                <a:rPr lang="de-DE" sz="1350" b="0" i="0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MHz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350" b="0" i="0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1.4</m:t>
                              </m:r>
                              <m:r>
                                <m:rPr>
                                  <m:sty m:val="p"/>
                                </m:rPr>
                                <a:rPr lang="de-DE" sz="1350" b="0" i="0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GHz</m:t>
                              </m:r>
                            </m:sub>
                          </m:sSub>
                        </m:den>
                      </m:f>
                      <m:r>
                        <a:rPr lang="de-DE" sz="1350" b="0" i="1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de-DE" sz="1350" b="0" i="0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de-DE" sz="1350" b="0" i="0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  <a:p>
                <a:pPr>
                  <a:lnSpc>
                    <a:spcPct val="100000"/>
                  </a:lnSpc>
                  <a:spcBef>
                    <a:spcPts val="400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350" i="1"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144</m:t>
                        </m:r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MHz</m:t>
                        </m:r>
                      </m:sub>
                    </m:sSub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350" i="1"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1.4</m:t>
                        </m:r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GHz</m:t>
                        </m:r>
                      </m:sub>
                    </m:sSub>
                  </m:oMath>
                </a14:m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</p:txBody>
          </p:sp>
        </mc:Choice>
        <mc:Fallback>
          <p:sp>
            <p:nvSpPr>
              <p:cNvPr id="18" name="Inhaltsplatzhalter 6_1">
                <a:extLst>
                  <a:ext uri="{FF2B5EF4-FFF2-40B4-BE49-F238E27FC236}">
                    <a16:creationId xmlns:a16="http://schemas.microsoft.com/office/drawing/2014/main" id="{0354D708-16C6-0D25-EE41-0DFA0EC03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385" y="2859782"/>
                <a:ext cx="1801695" cy="1726342"/>
              </a:xfrm>
              <a:prstGeom prst="rect">
                <a:avLst/>
              </a:prstGeom>
              <a:blipFill>
                <a:blip r:embed="rId8"/>
                <a:stretch>
                  <a:fillRect l="-61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Inhaltsplatzhalter 6_1">
            <a:extLst>
              <a:ext uri="{FF2B5EF4-FFF2-40B4-BE49-F238E27FC236}">
                <a16:creationId xmlns:a16="http://schemas.microsoft.com/office/drawing/2014/main" id="{0DE77AD2-5121-CC12-A202-CD1A06227029}"/>
              </a:ext>
            </a:extLst>
          </p:cNvPr>
          <p:cNvSpPr txBox="1">
            <a:spLocks/>
          </p:cNvSpPr>
          <p:nvPr/>
        </p:nvSpPr>
        <p:spPr>
          <a:xfrm>
            <a:off x="1484060" y="3001949"/>
            <a:ext cx="3456384" cy="3708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1725"/>
              </a:spcBef>
              <a:spcAft>
                <a:spcPts val="285"/>
              </a:spcAft>
              <a:tabLst>
                <a:tab pos="234004" algn="l"/>
              </a:tabLst>
            </a:pPr>
            <a:r>
              <a:rPr lang="de-DE" sz="1350" b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Cambria Math" panose="02040503050406030204" pitchFamily="18" charset="0"/>
              </a:rPr>
              <a:t>Assumptions</a:t>
            </a:r>
            <a:r>
              <a:rPr lang="de-DE" sz="1350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Cambria Math" panose="02040503050406030204" pitchFamily="18" charset="0"/>
              </a:rPr>
              <a:t>:</a:t>
            </a:r>
            <a:endParaRPr lang="de-DE" sz="1350" b="0" i="1" dirty="0">
              <a:solidFill>
                <a:srgbClr val="003560"/>
              </a:solidFill>
              <a:highlight>
                <a:scrgbClr r="0" g="0" b="0">
                  <a:alpha val="0"/>
                </a:scrgbClr>
              </a:highlight>
              <a:latin typeface="+mj-lt"/>
            </a:endParaRPr>
          </a:p>
        </p:txBody>
      </p:sp>
      <p:sp>
        <p:nvSpPr>
          <p:cNvPr id="20" name="Multiplikationszeichen 19">
            <a:extLst>
              <a:ext uri="{FF2B5EF4-FFF2-40B4-BE49-F238E27FC236}">
                <a16:creationId xmlns:a16="http://schemas.microsoft.com/office/drawing/2014/main" id="{D0787A87-B7F8-9508-8F37-F333E5ABC7D3}"/>
              </a:ext>
            </a:extLst>
          </p:cNvPr>
          <p:cNvSpPr/>
          <p:nvPr/>
        </p:nvSpPr>
        <p:spPr>
          <a:xfrm>
            <a:off x="1334264" y="3226314"/>
            <a:ext cx="475782" cy="454843"/>
          </a:xfrm>
          <a:prstGeom prst="mathMultiply">
            <a:avLst/>
          </a:prstGeom>
          <a:solidFill>
            <a:schemeClr val="accent3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Inhaltsplatzhalter 6_1">
                <a:extLst>
                  <a:ext uri="{FF2B5EF4-FFF2-40B4-BE49-F238E27FC236}">
                    <a16:creationId xmlns:a16="http://schemas.microsoft.com/office/drawing/2014/main" id="{D8DE810D-E0EE-14CF-32DA-DA225D1E6A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9213" y="1259876"/>
                <a:ext cx="4790360" cy="656413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350" b="0" i="0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FP</m:t>
                      </m:r>
                      <m:r>
                        <a:rPr lang="de-DE" sz="1350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de-DE" sz="1350" b="0" i="0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FP</m:t>
                              </m:r>
                            </m:e>
                            <m:sub>
                              <m: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de-DE" sz="13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13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135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de-DE" sz="135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sz="135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5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de-DE" sz="1350" b="1" i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de-DE" sz="13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5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de-DE" sz="1350" b="1" i="0" smtClean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nary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−2 </m:t>
                          </m:r>
                          <m:sSubSup>
                            <m:sSubSup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350" b="0" i="0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RM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350" b="0" i="0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sup>
                      </m:sSup>
                      <m:r>
                        <a:rPr lang="de-DE" sz="1350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350" b="0" i="1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</p:txBody>
          </p:sp>
        </mc:Choice>
        <mc:Fallback>
          <p:sp>
            <p:nvSpPr>
              <p:cNvPr id="21" name="Inhaltsplatzhalter 6_1">
                <a:extLst>
                  <a:ext uri="{FF2B5EF4-FFF2-40B4-BE49-F238E27FC236}">
                    <a16:creationId xmlns:a16="http://schemas.microsoft.com/office/drawing/2014/main" id="{D8DE810D-E0EE-14CF-32DA-DA225D1E6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213" y="1259876"/>
                <a:ext cx="4790360" cy="6564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51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8CE7E-B2B8-BAF4-B9FC-F3B6DA0AC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C638F3-CC11-895A-841F-5E63A3C7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ApPolLo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–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Apertif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counterparts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of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polarised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LOFAR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sources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| Anna Berger | 22.09.2025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82A648-C76D-0027-2BEA-D96D064E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 dirty="0"/>
              <a:t> 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3EF37A7-2C2A-C589-BF70-5C9DBF5D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</a:rPr>
              <a:t>Repolarised Sources</a:t>
            </a:r>
            <a:endParaRPr lang="de-DE" dirty="0"/>
          </a:p>
        </p:txBody>
      </p:sp>
      <p:sp>
        <p:nvSpPr>
          <p:cNvPr id="2" name="Inhaltsplatzhalter 6_1">
            <a:extLst>
              <a:ext uri="{FF2B5EF4-FFF2-40B4-BE49-F238E27FC236}">
                <a16:creationId xmlns:a16="http://schemas.microsoft.com/office/drawing/2014/main" id="{E1F56F6B-2C72-FF9B-35E9-2A2F775E408F}"/>
              </a:ext>
            </a:extLst>
          </p:cNvPr>
          <p:cNvSpPr txBox="1">
            <a:spLocks/>
          </p:cNvSpPr>
          <p:nvPr/>
        </p:nvSpPr>
        <p:spPr>
          <a:xfrm>
            <a:off x="262491" y="894560"/>
            <a:ext cx="3538286" cy="765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1415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350" b="0" kern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cs typeface="Arial"/>
              </a:rPr>
              <a:t>21 </a:t>
            </a:r>
            <a:r>
              <a:rPr lang="de-DE" sz="1350" b="0" kern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cs typeface="Arial"/>
              </a:rPr>
              <a:t>sources</a:t>
            </a:r>
            <a:r>
              <a:rPr lang="de-DE" sz="1350" b="0" kern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cs typeface="Arial"/>
              </a:rPr>
              <a:t> </a:t>
            </a:r>
            <a:r>
              <a:rPr lang="de-DE" sz="1350" b="0" kern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cs typeface="Arial"/>
              </a:rPr>
              <a:t>with</a:t>
            </a:r>
            <a:r>
              <a:rPr lang="de-DE" sz="1350" b="0" kern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cs typeface="Arial"/>
              </a:rPr>
              <a:t> </a:t>
            </a:r>
            <a:r>
              <a:rPr lang="de-DE" sz="1350" b="0" kern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cs typeface="Arial"/>
              </a:rPr>
              <a:t>DP_peak</a:t>
            </a:r>
            <a:r>
              <a:rPr lang="de-DE" sz="1350" b="0" kern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cs typeface="Arial"/>
              </a:rPr>
              <a:t>&gt;1</a:t>
            </a:r>
            <a:br>
              <a:rPr lang="de-DE" sz="1350" b="0" kern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cs typeface="Arial"/>
              </a:rPr>
            </a:br>
            <a:r>
              <a:rPr lang="de-DE" sz="1350" b="0" kern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cs typeface="Arial"/>
              </a:rPr>
              <a:t>36 </a:t>
            </a:r>
            <a:r>
              <a:rPr lang="de-DE" sz="1350" b="0" kern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cs typeface="Arial"/>
              </a:rPr>
              <a:t>sources</a:t>
            </a:r>
            <a:r>
              <a:rPr lang="de-DE" sz="1350" b="0" kern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cs typeface="Arial"/>
              </a:rPr>
              <a:t> </a:t>
            </a:r>
            <a:r>
              <a:rPr lang="de-DE" sz="1350" b="0" kern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cs typeface="Arial"/>
              </a:rPr>
              <a:t>with</a:t>
            </a:r>
            <a:r>
              <a:rPr lang="de-DE" sz="1350" b="0" kern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cs typeface="Arial"/>
              </a:rPr>
              <a:t> </a:t>
            </a:r>
            <a:r>
              <a:rPr lang="de-DE" sz="1350" b="0" kern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cs typeface="Arial"/>
              </a:rPr>
              <a:t>DP_pos</a:t>
            </a:r>
            <a:r>
              <a:rPr lang="de-DE" sz="1350" b="0" kern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cs typeface="Arial"/>
              </a:rPr>
              <a:t> &gt; 1</a:t>
            </a:r>
          </a:p>
          <a:p>
            <a:pPr defTabSz="914400">
              <a:spcBef>
                <a:spcPts val="1415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350" b="0" kern="0" dirty="0">
              <a:solidFill>
                <a:srgbClr val="003560"/>
              </a:solidFill>
              <a:highlight>
                <a:scrgbClr r="0" g="0" b="0">
                  <a:alpha val="0"/>
                </a:scrgbClr>
              </a:highlight>
              <a:cs typeface="Arial"/>
            </a:endParaRPr>
          </a:p>
          <a:p>
            <a:pPr defTabSz="914400">
              <a:spcBef>
                <a:spcPts val="1415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350" b="0" kern="0" dirty="0">
              <a:solidFill>
                <a:srgbClr val="003560"/>
              </a:solidFill>
              <a:highlight>
                <a:scrgbClr r="0" g="0" b="0">
                  <a:alpha val="0"/>
                </a:scrgbClr>
              </a:highlight>
              <a:cs typeface="Arial"/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A135433-B057-3EAE-35C8-2A1254594E7F}"/>
              </a:ext>
            </a:extLst>
          </p:cNvPr>
          <p:cNvGrpSpPr/>
          <p:nvPr/>
        </p:nvGrpSpPr>
        <p:grpSpPr>
          <a:xfrm>
            <a:off x="279010" y="1535825"/>
            <a:ext cx="2817054" cy="1345308"/>
            <a:chOff x="322554" y="1653982"/>
            <a:chExt cx="3521599" cy="1870994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31E82BC3-D22A-2C7F-4958-2A2EC7117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3940" t="10384" r="34059" b="38375"/>
            <a:stretch>
              <a:fillRect/>
            </a:stretch>
          </p:blipFill>
          <p:spPr>
            <a:xfrm>
              <a:off x="322554" y="1654275"/>
              <a:ext cx="1774846" cy="161715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C6CC62EF-A30A-C47B-F80D-F949081EE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272" t="13851" r="38302" b="35114"/>
            <a:stretch>
              <a:fillRect/>
            </a:stretch>
          </p:blipFill>
          <p:spPr>
            <a:xfrm>
              <a:off x="2094048" y="1653982"/>
              <a:ext cx="1750105" cy="1608933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8" name="Textfeld 10">
              <a:extLst>
                <a:ext uri="{FF2B5EF4-FFF2-40B4-BE49-F238E27FC236}">
                  <a16:creationId xmlns:a16="http://schemas.microsoft.com/office/drawing/2014/main" id="{2C4996C8-119B-FB12-FDDD-FE4EA9939B41}"/>
                </a:ext>
              </a:extLst>
            </p:cNvPr>
            <p:cNvSpPr txBox="1"/>
            <p:nvPr/>
          </p:nvSpPr>
          <p:spPr>
            <a:xfrm>
              <a:off x="1352809" y="3262133"/>
              <a:ext cx="1525082" cy="26284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dirty="0">
                  <a:solidFill>
                    <a:srgbClr val="8DAE10"/>
                  </a:solidFill>
                  <a:latin typeface="Liberation Sans"/>
                </a:rPr>
                <a:t>5 extended sources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E6167AD-1A5B-77D8-9E09-1F4D3AF3F9C9}"/>
              </a:ext>
            </a:extLst>
          </p:cNvPr>
          <p:cNvGrpSpPr/>
          <p:nvPr/>
        </p:nvGrpSpPr>
        <p:grpSpPr>
          <a:xfrm>
            <a:off x="406356" y="2930446"/>
            <a:ext cx="2544136" cy="1484332"/>
            <a:chOff x="249471" y="3596838"/>
            <a:chExt cx="2959691" cy="2151280"/>
          </a:xfrm>
        </p:grpSpPr>
        <p:pic>
          <p:nvPicPr>
            <p:cNvPr id="9" name="Picture 14">
              <a:extLst>
                <a:ext uri="{FF2B5EF4-FFF2-40B4-BE49-F238E27FC236}">
                  <a16:creationId xmlns:a16="http://schemas.microsoft.com/office/drawing/2014/main" id="{496D301B-BF11-537E-DCDC-F15B3F155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9039" t="23689" r="37423" b="28583"/>
            <a:stretch>
              <a:fillRect/>
            </a:stretch>
          </p:blipFill>
          <p:spPr>
            <a:xfrm>
              <a:off x="1733322" y="3596838"/>
              <a:ext cx="1475840" cy="189568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CC0A7DA3-4723-C454-9ACE-72EB09E82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1866" t="24153" r="33592" b="28238"/>
            <a:stretch>
              <a:fillRect/>
            </a:stretch>
          </p:blipFill>
          <p:spPr>
            <a:xfrm>
              <a:off x="249471" y="3597006"/>
              <a:ext cx="1483851" cy="189552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6" name="Textfeld 10">
              <a:extLst>
                <a:ext uri="{FF2B5EF4-FFF2-40B4-BE49-F238E27FC236}">
                  <a16:creationId xmlns:a16="http://schemas.microsoft.com/office/drawing/2014/main" id="{141FC795-C7A9-CAE6-8709-67F2AAF4365D}"/>
                </a:ext>
              </a:extLst>
            </p:cNvPr>
            <p:cNvSpPr txBox="1"/>
            <p:nvPr/>
          </p:nvSpPr>
          <p:spPr>
            <a:xfrm>
              <a:off x="870336" y="5485275"/>
              <a:ext cx="1725971" cy="26284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dirty="0">
                  <a:solidFill>
                    <a:srgbClr val="8DAE10"/>
                  </a:solidFill>
                  <a:latin typeface="Liberation Sans"/>
                </a:rPr>
                <a:t>15 Quasars +2 Seyfert</a:t>
              </a:r>
              <a:endParaRPr lang="en-US" dirty="0"/>
            </a:p>
          </p:txBody>
        </p:sp>
      </p:grpSp>
      <p:sp>
        <p:nvSpPr>
          <p:cNvPr id="17" name="TextBox 18">
            <a:extLst>
              <a:ext uri="{FF2B5EF4-FFF2-40B4-BE49-F238E27FC236}">
                <a16:creationId xmlns:a16="http://schemas.microsoft.com/office/drawing/2014/main" id="{548323D8-09EC-BC98-3139-CF90029B99F8}"/>
              </a:ext>
            </a:extLst>
          </p:cNvPr>
          <p:cNvSpPr txBox="1"/>
          <p:nvPr/>
        </p:nvSpPr>
        <p:spPr>
          <a:xfrm>
            <a:off x="2547900" y="930255"/>
            <a:ext cx="3400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3560"/>
                </a:solidFill>
                <a:cs typeface="Arial"/>
              </a:rPr>
              <a:t>Total 39 </a:t>
            </a:r>
            <a:r>
              <a:rPr lang="de-DE" dirty="0" err="1">
                <a:solidFill>
                  <a:srgbClr val="003560"/>
                </a:solidFill>
                <a:cs typeface="Arial"/>
              </a:rPr>
              <a:t>sources</a:t>
            </a:r>
            <a:r>
              <a:rPr lang="de-DE" dirty="0">
                <a:solidFill>
                  <a:srgbClr val="003560"/>
                </a:solidFill>
                <a:cs typeface="Arial"/>
              </a:rPr>
              <a:t> </a:t>
            </a:r>
            <a:r>
              <a:rPr lang="de-DE" dirty="0" err="1">
                <a:solidFill>
                  <a:srgbClr val="003560"/>
                </a:solidFill>
                <a:cs typeface="Arial"/>
              </a:rPr>
              <a:t>with</a:t>
            </a:r>
            <a:r>
              <a:rPr lang="de-DE" dirty="0">
                <a:solidFill>
                  <a:srgbClr val="003560"/>
                </a:solidFill>
                <a:cs typeface="Arial"/>
              </a:rPr>
              <a:t> </a:t>
            </a:r>
            <a:r>
              <a:rPr lang="de-DE" dirty="0" err="1">
                <a:solidFill>
                  <a:srgbClr val="003560"/>
                </a:solidFill>
                <a:cs typeface="Arial"/>
              </a:rPr>
              <a:t>any</a:t>
            </a:r>
            <a:r>
              <a:rPr lang="de-DE" dirty="0">
                <a:solidFill>
                  <a:srgbClr val="003560"/>
                </a:solidFill>
                <a:cs typeface="Arial"/>
              </a:rPr>
              <a:t> DP &gt; 1</a:t>
            </a:r>
            <a:endParaRPr lang="en-US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924158D-47C9-8C83-2F97-1A8EBC182977}"/>
              </a:ext>
            </a:extLst>
          </p:cNvPr>
          <p:cNvGrpSpPr/>
          <p:nvPr/>
        </p:nvGrpSpPr>
        <p:grpSpPr>
          <a:xfrm>
            <a:off x="5724128" y="154878"/>
            <a:ext cx="3362528" cy="1984824"/>
            <a:chOff x="5772043" y="559152"/>
            <a:chExt cx="3362528" cy="1984824"/>
          </a:xfrm>
        </p:grpSpPr>
        <p:sp>
          <p:nvSpPr>
            <p:cNvPr id="18" name="Textfeld 10">
              <a:extLst>
                <a:ext uri="{FF2B5EF4-FFF2-40B4-BE49-F238E27FC236}">
                  <a16:creationId xmlns:a16="http://schemas.microsoft.com/office/drawing/2014/main" id="{704FB2B9-C3F2-EBBF-DA5B-65E6D0CB0BE6}"/>
                </a:ext>
              </a:extLst>
            </p:cNvPr>
            <p:cNvSpPr txBox="1"/>
            <p:nvPr/>
          </p:nvSpPr>
          <p:spPr>
            <a:xfrm>
              <a:off x="6725809" y="2281133"/>
              <a:ext cx="1921203" cy="26284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dirty="0">
                  <a:solidFill>
                    <a:srgbClr val="8DAE10"/>
                  </a:solidFill>
                  <a:latin typeface="Liberation Sans"/>
                </a:rPr>
                <a:t>3 </a:t>
              </a:r>
              <a:r>
                <a:rPr lang="en-US" sz="1200" dirty="0" err="1">
                  <a:solidFill>
                    <a:srgbClr val="8DAE10"/>
                  </a:solidFill>
                  <a:latin typeface="Liberation Sans"/>
                </a:rPr>
                <a:t>beamdepolarisation</a:t>
              </a:r>
              <a:endParaRPr lang="en-US" dirty="0" err="1"/>
            </a:p>
          </p:txBody>
        </p:sp>
        <p:pic>
          <p:nvPicPr>
            <p:cNvPr id="19" name="Picture 22">
              <a:extLst>
                <a:ext uri="{FF2B5EF4-FFF2-40B4-BE49-F238E27FC236}">
                  <a16:creationId xmlns:a16="http://schemas.microsoft.com/office/drawing/2014/main" id="{4FD11EFE-694D-4187-4FC7-3901168D3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9594" t="28345" r="42242" b="28798"/>
            <a:stretch>
              <a:fillRect/>
            </a:stretch>
          </p:blipFill>
          <p:spPr>
            <a:xfrm>
              <a:off x="5772043" y="561038"/>
              <a:ext cx="1679439" cy="170226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20" name="Picture 23">
              <a:extLst>
                <a:ext uri="{FF2B5EF4-FFF2-40B4-BE49-F238E27FC236}">
                  <a16:creationId xmlns:a16="http://schemas.microsoft.com/office/drawing/2014/main" id="{E71B80FE-806C-A755-E4B4-07E14950C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9735" t="30565" r="42035" b="26584"/>
            <a:stretch>
              <a:fillRect/>
            </a:stretch>
          </p:blipFill>
          <p:spPr>
            <a:xfrm>
              <a:off x="7452245" y="559152"/>
              <a:ext cx="1682326" cy="170204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9701C7B-367A-EA04-3AD4-8CAB3799E7B8}"/>
              </a:ext>
            </a:extLst>
          </p:cNvPr>
          <p:cNvGrpSpPr/>
          <p:nvPr/>
        </p:nvGrpSpPr>
        <p:grpSpPr>
          <a:xfrm>
            <a:off x="3511527" y="2643498"/>
            <a:ext cx="5425157" cy="1771280"/>
            <a:chOff x="3575438" y="3932296"/>
            <a:chExt cx="5425157" cy="1771280"/>
          </a:xfrm>
        </p:grpSpPr>
        <p:sp>
          <p:nvSpPr>
            <p:cNvPr id="3" name="Textfeld 10">
              <a:extLst>
                <a:ext uri="{FF2B5EF4-FFF2-40B4-BE49-F238E27FC236}">
                  <a16:creationId xmlns:a16="http://schemas.microsoft.com/office/drawing/2014/main" id="{4F9F4BE2-5B81-68E5-C5C8-5B6AE13D02DE}"/>
                </a:ext>
              </a:extLst>
            </p:cNvPr>
            <p:cNvSpPr txBox="1"/>
            <p:nvPr/>
          </p:nvSpPr>
          <p:spPr>
            <a:xfrm>
              <a:off x="5826409" y="5440733"/>
              <a:ext cx="1354203" cy="26284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dirty="0">
                  <a:solidFill>
                    <a:srgbClr val="8DAE10"/>
                  </a:solidFill>
                  <a:latin typeface="Liberation Sans"/>
                </a:rPr>
                <a:t>4 double-doubles</a:t>
              </a:r>
              <a:endParaRPr lang="en-US" dirty="0"/>
            </a:p>
          </p:txBody>
        </p:sp>
        <p:pic>
          <p:nvPicPr>
            <p:cNvPr id="21" name="Picture 24">
              <a:extLst>
                <a:ext uri="{FF2B5EF4-FFF2-40B4-BE49-F238E27FC236}">
                  <a16:creationId xmlns:a16="http://schemas.microsoft.com/office/drawing/2014/main" id="{B84C4835-D64D-5056-C12E-0C1F54E7F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8200" t="25967" r="19632" b="38095"/>
            <a:stretch>
              <a:fillRect/>
            </a:stretch>
          </p:blipFill>
          <p:spPr>
            <a:xfrm>
              <a:off x="3575438" y="3932296"/>
              <a:ext cx="2735723" cy="142743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22" name="Picture 25">
              <a:extLst>
                <a:ext uri="{FF2B5EF4-FFF2-40B4-BE49-F238E27FC236}">
                  <a16:creationId xmlns:a16="http://schemas.microsoft.com/office/drawing/2014/main" id="{86339140-6219-2AC5-2C15-91E87F9B3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7937" t="25435" r="21025" b="38506"/>
            <a:stretch>
              <a:fillRect/>
            </a:stretch>
          </p:blipFill>
          <p:spPr>
            <a:xfrm>
              <a:off x="6314635" y="3932771"/>
              <a:ext cx="2685960" cy="143224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  <p:sp>
        <p:nvSpPr>
          <p:cNvPr id="23" name="TextBox 26">
            <a:extLst>
              <a:ext uri="{FF2B5EF4-FFF2-40B4-BE49-F238E27FC236}">
                <a16:creationId xmlns:a16="http://schemas.microsoft.com/office/drawing/2014/main" id="{D44544EA-C610-DEEC-698A-B469508D8726}"/>
              </a:ext>
            </a:extLst>
          </p:cNvPr>
          <p:cNvSpPr txBox="1"/>
          <p:nvPr/>
        </p:nvSpPr>
        <p:spPr>
          <a:xfrm>
            <a:off x="3188443" y="1721292"/>
            <a:ext cx="3400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3560"/>
                </a:solidFill>
                <a:cs typeface="Arial"/>
              </a:rPr>
              <a:t>4 IDs not </a:t>
            </a:r>
            <a:r>
              <a:rPr lang="de-DE" dirty="0" err="1">
                <a:solidFill>
                  <a:srgbClr val="003560"/>
                </a:solidFill>
                <a:cs typeface="Arial"/>
              </a:rPr>
              <a:t>repolarised</a:t>
            </a:r>
            <a:endParaRPr lang="de-DE" dirty="0">
              <a:solidFill>
                <a:srgbClr val="003560"/>
              </a:solidFill>
              <a:cs typeface="Arial"/>
            </a:endParaRPr>
          </a:p>
          <a:p>
            <a:r>
              <a:rPr lang="de-DE" dirty="0">
                <a:solidFill>
                  <a:srgbClr val="003560"/>
                </a:solidFill>
                <a:cs typeface="Arial"/>
              </a:rPr>
              <a:t>4 </a:t>
            </a:r>
            <a:r>
              <a:rPr lang="de-DE" dirty="0" err="1">
                <a:solidFill>
                  <a:srgbClr val="003560"/>
                </a:solidFill>
                <a:cs typeface="Arial"/>
              </a:rPr>
              <a:t>insignificant</a:t>
            </a:r>
            <a:r>
              <a:rPr lang="de-DE" dirty="0">
                <a:solidFill>
                  <a:srgbClr val="003560"/>
                </a:solidFill>
                <a:cs typeface="Arial"/>
              </a:rPr>
              <a:t> /non-</a:t>
            </a:r>
            <a:r>
              <a:rPr lang="de-DE" dirty="0" err="1">
                <a:solidFill>
                  <a:srgbClr val="003560"/>
                </a:solidFill>
                <a:cs typeface="Arial"/>
              </a:rPr>
              <a:t>detections</a:t>
            </a:r>
            <a:endParaRPr lang="de-DE" dirty="0">
              <a:solidFill>
                <a:srgbClr val="003560"/>
              </a:solidFill>
              <a:cs typeface="Arial"/>
            </a:endParaRPr>
          </a:p>
          <a:p>
            <a:r>
              <a:rPr lang="de-DE" dirty="0">
                <a:solidFill>
                  <a:srgbClr val="003560"/>
                </a:solidFill>
                <a:cs typeface="Arial"/>
              </a:rPr>
              <a:t>2 </a:t>
            </a:r>
            <a:r>
              <a:rPr lang="de-DE" dirty="0" err="1">
                <a:solidFill>
                  <a:srgbClr val="003560"/>
                </a:solidFill>
                <a:cs typeface="Arial"/>
              </a:rPr>
              <a:t>unclear</a:t>
            </a:r>
            <a:r>
              <a:rPr lang="de-DE" dirty="0">
                <a:solidFill>
                  <a:srgbClr val="003560"/>
                </a:solidFill>
                <a:cs typeface="Arial"/>
              </a:rPr>
              <a:t> </a:t>
            </a:r>
            <a:r>
              <a:rPr lang="de-DE" dirty="0" err="1">
                <a:solidFill>
                  <a:srgbClr val="003560"/>
                </a:solidFill>
                <a:cs typeface="Arial"/>
              </a:rPr>
              <a:t>classification</a:t>
            </a:r>
            <a:endParaRPr lang="de-DE" dirty="0">
              <a:solidFill>
                <a:srgbClr val="0035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F84E4-18A2-A629-437A-18552B85D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B56787-B97A-5FEF-9B36-E26D29CF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ApPolLo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–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Apertif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counterparts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of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polarised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LOFAR </a:t>
            </a:r>
            <a:r>
              <a:rPr lang="de-DE" sz="800" dirty="0" err="1">
                <a:solidFill>
                  <a:srgbClr val="003560"/>
                </a:solidFill>
                <a:ea typeface="DejaVu Sans" pitchFamily="2"/>
                <a:cs typeface="DejaVu Sans" pitchFamily="2"/>
              </a:rPr>
              <a:t>sources</a:t>
            </a:r>
            <a:r>
              <a:rPr lang="de-DE" sz="800" dirty="0">
                <a:solidFill>
                  <a:srgbClr val="003560"/>
                </a:solidFill>
                <a:ea typeface="DejaVu Sans" pitchFamily="2"/>
                <a:cs typeface="DejaVu Sans" pitchFamily="2"/>
              </a:rPr>
              <a:t> | Anna Berger | 22.09.2025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E64071-4A2A-0B30-508E-2D811534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 dirty="0"/>
              <a:t> 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2BBE6242-C71E-06AE-248D-765E8F25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25" y="51804"/>
            <a:ext cx="7560000" cy="468000"/>
          </a:xfrm>
        </p:spPr>
        <p:txBody>
          <a:bodyPr/>
          <a:lstStyle/>
          <a:p>
            <a:r>
              <a:rPr lang="en-GB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</a:rPr>
              <a:t>Repolarised Sources</a:t>
            </a:r>
            <a:endParaRPr lang="de-DE" dirty="0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A9A34869-10E8-76FC-5EFE-D61376ADC29E}"/>
              </a:ext>
            </a:extLst>
          </p:cNvPr>
          <p:cNvGrpSpPr/>
          <p:nvPr/>
        </p:nvGrpSpPr>
        <p:grpSpPr>
          <a:xfrm>
            <a:off x="2708370" y="1779662"/>
            <a:ext cx="5101329" cy="1205652"/>
            <a:chOff x="2708370" y="1843192"/>
            <a:chExt cx="5101329" cy="1205652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67137064-E8B8-2C18-66F3-8AE4769A1EE7}"/>
                </a:ext>
              </a:extLst>
            </p:cNvPr>
            <p:cNvGrpSpPr/>
            <p:nvPr/>
          </p:nvGrpSpPr>
          <p:grpSpPr>
            <a:xfrm>
              <a:off x="2708370" y="1843192"/>
              <a:ext cx="4565327" cy="1205652"/>
              <a:chOff x="497438" y="989296"/>
              <a:chExt cx="5425157" cy="1432724"/>
            </a:xfrm>
          </p:grpSpPr>
          <p:pic>
            <p:nvPicPr>
              <p:cNvPr id="11" name="Picture 24">
                <a:extLst>
                  <a:ext uri="{FF2B5EF4-FFF2-40B4-BE49-F238E27FC236}">
                    <a16:creationId xmlns:a16="http://schemas.microsoft.com/office/drawing/2014/main" id="{12D2BF4B-8420-758D-54D5-4BB6EC48E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18200" t="25967" r="19632" b="38095"/>
              <a:stretch>
                <a:fillRect/>
              </a:stretch>
            </p:blipFill>
            <p:spPr>
              <a:xfrm>
                <a:off x="497438" y="989296"/>
                <a:ext cx="2735723" cy="142743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  <p:pic>
            <p:nvPicPr>
              <p:cNvPr id="12" name="Picture 25">
                <a:extLst>
                  <a:ext uri="{FF2B5EF4-FFF2-40B4-BE49-F238E27FC236}">
                    <a16:creationId xmlns:a16="http://schemas.microsoft.com/office/drawing/2014/main" id="{3781FD34-BE5D-EA14-C381-D1FEFD5A2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7937" t="25435" r="21025" b="38506"/>
              <a:stretch>
                <a:fillRect/>
              </a:stretch>
            </p:blipFill>
            <p:spPr>
              <a:xfrm>
                <a:off x="3236635" y="989771"/>
                <a:ext cx="2685960" cy="1432249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</p:grpSp>
        <p:sp>
          <p:nvSpPr>
            <p:cNvPr id="13" name="Textfeld 10">
              <a:extLst>
                <a:ext uri="{FF2B5EF4-FFF2-40B4-BE49-F238E27FC236}">
                  <a16:creationId xmlns:a16="http://schemas.microsoft.com/office/drawing/2014/main" id="{596FC078-FAE6-880E-E69A-C6B236CDDAE4}"/>
                </a:ext>
              </a:extLst>
            </p:cNvPr>
            <p:cNvSpPr txBox="1"/>
            <p:nvPr/>
          </p:nvSpPr>
          <p:spPr>
            <a:xfrm>
              <a:off x="7283496" y="2308907"/>
              <a:ext cx="526203" cy="2679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dirty="0">
                  <a:solidFill>
                    <a:srgbClr val="8DAE10"/>
                  </a:solidFill>
                  <a:latin typeface="Liberation Sans"/>
                </a:rPr>
                <a:t>1785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8C6C45BC-D3F1-508A-CD90-0F60DAEB77F6}"/>
              </a:ext>
            </a:extLst>
          </p:cNvPr>
          <p:cNvGrpSpPr/>
          <p:nvPr/>
        </p:nvGrpSpPr>
        <p:grpSpPr>
          <a:xfrm>
            <a:off x="3652842" y="3074813"/>
            <a:ext cx="5360433" cy="1338149"/>
            <a:chOff x="3652842" y="3074813"/>
            <a:chExt cx="5360433" cy="1338149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7591C4B8-44A0-E689-6BD9-9F3620BC83DF}"/>
                </a:ext>
              </a:extLst>
            </p:cNvPr>
            <p:cNvGrpSpPr/>
            <p:nvPr/>
          </p:nvGrpSpPr>
          <p:grpSpPr>
            <a:xfrm>
              <a:off x="4179045" y="3074813"/>
              <a:ext cx="4834230" cy="1323823"/>
              <a:chOff x="130725" y="2457251"/>
              <a:chExt cx="5758084" cy="1576815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D975B277-DC42-1655-722E-8D26E594F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16992" t="24490" r="17772" b="35828"/>
              <a:stretch>
                <a:fillRect/>
              </a:stretch>
            </p:blipFill>
            <p:spPr>
              <a:xfrm>
                <a:off x="3018113" y="2457886"/>
                <a:ext cx="2870696" cy="157618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03AF8A4F-1AF2-07EE-D997-AC86A2CA6F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16360" t="24950" r="17996" b="35486"/>
              <a:stretch>
                <a:fillRect/>
              </a:stretch>
            </p:blipFill>
            <p:spPr>
              <a:xfrm>
                <a:off x="130725" y="2457251"/>
                <a:ext cx="2888678" cy="1571476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</p:grpSp>
        <p:sp>
          <p:nvSpPr>
            <p:cNvPr id="29" name="Textfeld 10">
              <a:extLst>
                <a:ext uri="{FF2B5EF4-FFF2-40B4-BE49-F238E27FC236}">
                  <a16:creationId xmlns:a16="http://schemas.microsoft.com/office/drawing/2014/main" id="{CA27B3CE-F59F-5914-6B8E-AD821C998D26}"/>
                </a:ext>
              </a:extLst>
            </p:cNvPr>
            <p:cNvSpPr txBox="1"/>
            <p:nvPr/>
          </p:nvSpPr>
          <p:spPr>
            <a:xfrm>
              <a:off x="3652842" y="4150119"/>
              <a:ext cx="526203" cy="26284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dirty="0">
                  <a:solidFill>
                    <a:srgbClr val="8DAE10"/>
                  </a:solidFill>
                  <a:latin typeface="Liberation Sans"/>
                </a:rPr>
                <a:t>1186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3A57278A-B819-C9E3-BF12-26E127C03945}"/>
              </a:ext>
            </a:extLst>
          </p:cNvPr>
          <p:cNvGrpSpPr/>
          <p:nvPr/>
        </p:nvGrpSpPr>
        <p:grpSpPr>
          <a:xfrm>
            <a:off x="-57928" y="872617"/>
            <a:ext cx="2700809" cy="3284641"/>
            <a:chOff x="-57928" y="872617"/>
            <a:chExt cx="2700809" cy="3284641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55BAF7C6-F017-3A1E-760F-4387C540A115}"/>
                </a:ext>
              </a:extLst>
            </p:cNvPr>
            <p:cNvGrpSpPr/>
            <p:nvPr/>
          </p:nvGrpSpPr>
          <p:grpSpPr>
            <a:xfrm>
              <a:off x="-57928" y="872617"/>
              <a:ext cx="2700809" cy="3284641"/>
              <a:chOff x="5879828" y="79197"/>
              <a:chExt cx="3382756" cy="4114004"/>
            </a:xfrm>
          </p:grpSpPr>
          <p:pic>
            <p:nvPicPr>
              <p:cNvPr id="30" name="Picture 16">
                <a:extLst>
                  <a:ext uri="{FF2B5EF4-FFF2-40B4-BE49-F238E27FC236}">
                    <a16:creationId xmlns:a16="http://schemas.microsoft.com/office/drawing/2014/main" id="{7190E939-78FD-F202-2009-F628D1C18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13144" t="12911" r="25917" b="13850"/>
              <a:stretch>
                <a:fillRect/>
              </a:stretch>
            </p:blipFill>
            <p:spPr>
              <a:xfrm>
                <a:off x="6242725" y="79197"/>
                <a:ext cx="2681661" cy="2909033"/>
              </a:xfrm>
              <a:prstGeom prst="rect">
                <a:avLst/>
              </a:prstGeom>
            </p:spPr>
          </p:pic>
          <p:pic>
            <p:nvPicPr>
              <p:cNvPr id="31" name="Picture 17">
                <a:extLst>
                  <a:ext uri="{FF2B5EF4-FFF2-40B4-BE49-F238E27FC236}">
                    <a16:creationId xmlns:a16="http://schemas.microsoft.com/office/drawing/2014/main" id="{4D669914-2037-FA22-C4E8-957E8E7436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12262" t="13466" r="24572" b="18267"/>
              <a:stretch>
                <a:fillRect/>
              </a:stretch>
            </p:blipFill>
            <p:spPr>
              <a:xfrm>
                <a:off x="6299511" y="1481682"/>
                <a:ext cx="2779657" cy="2711519"/>
              </a:xfrm>
              <a:prstGeom prst="rect">
                <a:avLst/>
              </a:prstGeom>
            </p:spPr>
          </p:pic>
          <p:sp>
            <p:nvSpPr>
              <p:cNvPr id="32" name="Rectangle 18">
                <a:extLst>
                  <a:ext uri="{FF2B5EF4-FFF2-40B4-BE49-F238E27FC236}">
                    <a16:creationId xmlns:a16="http://schemas.microsoft.com/office/drawing/2014/main" id="{BE2B5BB7-6076-65C5-AFD5-003DFB1DBF02}"/>
                  </a:ext>
                </a:extLst>
              </p:cNvPr>
              <p:cNvSpPr/>
              <p:nvPr/>
            </p:nvSpPr>
            <p:spPr>
              <a:xfrm rot="18960000">
                <a:off x="5879828" y="979643"/>
                <a:ext cx="3229833" cy="110081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20">
                <a:extLst>
                  <a:ext uri="{FF2B5EF4-FFF2-40B4-BE49-F238E27FC236}">
                    <a16:creationId xmlns:a16="http://schemas.microsoft.com/office/drawing/2014/main" id="{172D0D0D-3FBA-CAFF-701D-C74FE6D03E39}"/>
                  </a:ext>
                </a:extLst>
              </p:cNvPr>
              <p:cNvSpPr/>
              <p:nvPr/>
            </p:nvSpPr>
            <p:spPr>
              <a:xfrm rot="18960000">
                <a:off x="6032751" y="2349882"/>
                <a:ext cx="3229833" cy="110081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feld 10">
              <a:extLst>
                <a:ext uri="{FF2B5EF4-FFF2-40B4-BE49-F238E27FC236}">
                  <a16:creationId xmlns:a16="http://schemas.microsoft.com/office/drawing/2014/main" id="{01A99C37-94FE-03C7-299C-F16100287BFE}"/>
                </a:ext>
              </a:extLst>
            </p:cNvPr>
            <p:cNvSpPr txBox="1"/>
            <p:nvPr/>
          </p:nvSpPr>
          <p:spPr>
            <a:xfrm>
              <a:off x="277149" y="1585145"/>
              <a:ext cx="526203" cy="26284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dirty="0">
                  <a:solidFill>
                    <a:srgbClr val="8DAE10"/>
                  </a:solidFill>
                  <a:latin typeface="Liberation Sans"/>
                </a:rPr>
                <a:t>2936</a:t>
              </a:r>
              <a:endParaRPr lang="en-US" dirty="0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BB8D9A75-DED2-85A5-07EA-659478ABE23F}"/>
              </a:ext>
            </a:extLst>
          </p:cNvPr>
          <p:cNvGrpSpPr/>
          <p:nvPr/>
        </p:nvGrpSpPr>
        <p:grpSpPr>
          <a:xfrm>
            <a:off x="3845805" y="115667"/>
            <a:ext cx="5167470" cy="1800983"/>
            <a:chOff x="3845805" y="115667"/>
            <a:chExt cx="5167470" cy="1800983"/>
          </a:xfrm>
        </p:grpSpPr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03ABC25D-722A-DE75-BE86-257A133055A5}"/>
                </a:ext>
              </a:extLst>
            </p:cNvPr>
            <p:cNvGrpSpPr/>
            <p:nvPr/>
          </p:nvGrpSpPr>
          <p:grpSpPr>
            <a:xfrm>
              <a:off x="3845805" y="115667"/>
              <a:ext cx="5167470" cy="1557584"/>
              <a:chOff x="49725" y="4050251"/>
              <a:chExt cx="6362906" cy="1926439"/>
            </a:xfrm>
          </p:grpSpPr>
          <p:pic>
            <p:nvPicPr>
              <p:cNvPr id="35" name="Picture 1">
                <a:extLst>
                  <a:ext uri="{FF2B5EF4-FFF2-40B4-BE49-F238E27FC236}">
                    <a16:creationId xmlns:a16="http://schemas.microsoft.com/office/drawing/2014/main" id="{858DCE94-549C-9D07-988D-1CFA3B657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l="5123" t="25339" r="22336" b="26159"/>
              <a:stretch>
                <a:fillRect/>
              </a:stretch>
            </p:blipFill>
            <p:spPr>
              <a:xfrm>
                <a:off x="49725" y="4050251"/>
                <a:ext cx="3192179" cy="1926439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  <p:pic>
            <p:nvPicPr>
              <p:cNvPr id="36" name="Picture 7">
                <a:extLst>
                  <a:ext uri="{FF2B5EF4-FFF2-40B4-BE49-F238E27FC236}">
                    <a16:creationId xmlns:a16="http://schemas.microsoft.com/office/drawing/2014/main" id="{FD12388A-40F5-4B4B-321C-2188A0E01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5521" t="21088" r="22174" b="30531"/>
              <a:stretch>
                <a:fillRect/>
              </a:stretch>
            </p:blipFill>
            <p:spPr>
              <a:xfrm>
                <a:off x="3230807" y="4052631"/>
                <a:ext cx="3181824" cy="1921677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</p:grpSp>
        <p:sp>
          <p:nvSpPr>
            <p:cNvPr id="37" name="Textfeld 10">
              <a:extLst>
                <a:ext uri="{FF2B5EF4-FFF2-40B4-BE49-F238E27FC236}">
                  <a16:creationId xmlns:a16="http://schemas.microsoft.com/office/drawing/2014/main" id="{E590233D-7E82-E5C8-C369-DBE7DF5C3A55}"/>
                </a:ext>
              </a:extLst>
            </p:cNvPr>
            <p:cNvSpPr txBox="1"/>
            <p:nvPr/>
          </p:nvSpPr>
          <p:spPr>
            <a:xfrm>
              <a:off x="8460432" y="1653807"/>
              <a:ext cx="526203" cy="26284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defTabSz="9144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dirty="0">
                  <a:solidFill>
                    <a:srgbClr val="8DAE10"/>
                  </a:solidFill>
                  <a:latin typeface="Liberation Sans"/>
                </a:rPr>
                <a:t>7280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4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Master RUB">
  <a:themeElements>
    <a:clrScheme name="RUB meets UBI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64969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RUB-Pra╠êsentation-16zu9</Template>
  <TotalTime>0</TotalTime>
  <Words>595</Words>
  <Application>Microsoft Office PowerPoint</Application>
  <PresentationFormat>Bildschirmpräsentation (16:9)</PresentationFormat>
  <Paragraphs>95</Paragraphs>
  <Slides>10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DejaVu Sans</vt:lpstr>
      <vt:lpstr>Liberation Sans</vt:lpstr>
      <vt:lpstr>Wingdings</vt:lpstr>
      <vt:lpstr>PowerPoint Master RUB</vt:lpstr>
      <vt:lpstr>Acrobat Document</vt:lpstr>
      <vt:lpstr>PowerPoint-Präsentation</vt:lpstr>
      <vt:lpstr>Motivation</vt:lpstr>
      <vt:lpstr>Overview and Comparison </vt:lpstr>
      <vt:lpstr>Depolarisation - redshift </vt:lpstr>
      <vt:lpstr>Cosmic Web Filaments </vt:lpstr>
      <vt:lpstr>Cosmic Web Filaments </vt:lpstr>
      <vt:lpstr>Cosmic Web Filaments </vt:lpstr>
      <vt:lpstr>Repolarised Sources</vt:lpstr>
      <vt:lpstr>Repolarised Sources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Berger</dc:creator>
  <cp:lastModifiedBy>Anna Berger</cp:lastModifiedBy>
  <cp:revision>23</cp:revision>
  <dcterms:created xsi:type="dcterms:W3CDTF">2025-01-16T08:21:20Z</dcterms:created>
  <dcterms:modified xsi:type="dcterms:W3CDTF">2025-09-19T14:34:28Z</dcterms:modified>
</cp:coreProperties>
</file>