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modernComment_1BF_FC18CAD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 id="2147483684" r:id="rId3"/>
  </p:sldMasterIdLst>
  <p:notesMasterIdLst>
    <p:notesMasterId r:id="rId37"/>
  </p:notesMasterIdLst>
  <p:sldIdLst>
    <p:sldId id="257" r:id="rId4"/>
    <p:sldId id="371" r:id="rId5"/>
    <p:sldId id="372" r:id="rId6"/>
    <p:sldId id="374" r:id="rId7"/>
    <p:sldId id="380" r:id="rId8"/>
    <p:sldId id="375" r:id="rId9"/>
    <p:sldId id="459" r:id="rId10"/>
    <p:sldId id="407" r:id="rId11"/>
    <p:sldId id="460" r:id="rId12"/>
    <p:sldId id="450" r:id="rId13"/>
    <p:sldId id="449" r:id="rId14"/>
    <p:sldId id="452" r:id="rId15"/>
    <p:sldId id="451" r:id="rId16"/>
    <p:sldId id="379" r:id="rId17"/>
    <p:sldId id="462" r:id="rId18"/>
    <p:sldId id="448" r:id="rId19"/>
    <p:sldId id="410" r:id="rId20"/>
    <p:sldId id="417" r:id="rId21"/>
    <p:sldId id="454" r:id="rId22"/>
    <p:sldId id="413" r:id="rId23"/>
    <p:sldId id="415" r:id="rId24"/>
    <p:sldId id="416" r:id="rId25"/>
    <p:sldId id="461" r:id="rId26"/>
    <p:sldId id="437" r:id="rId27"/>
    <p:sldId id="440" r:id="rId28"/>
    <p:sldId id="439" r:id="rId29"/>
    <p:sldId id="446" r:id="rId30"/>
    <p:sldId id="414" r:id="rId31"/>
    <p:sldId id="447" r:id="rId32"/>
    <p:sldId id="453" r:id="rId33"/>
    <p:sldId id="455" r:id="rId34"/>
    <p:sldId id="456" r:id="rId35"/>
    <p:sldId id="4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0BE8F9-734B-D2DB-5E13-E74BF2A0A15F}" name="Koushika Sri Lakshmi Srikanth - koushikasri.srikanth@studio.unibo.it" initials="Kk" userId="S::koushikasri.srikanth@studio.unibo.it::730a68ec-c10d-4786-92d2-00be40b771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B66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1C382-5C5E-D604-B4C5-E19AB424518E}" v="3" dt="2025-09-20T11:36:51.528"/>
    <p1510:client id="{F28B4125-75F3-7EA5-9BF6-57021E27C3DF}" v="38" dt="2025-09-22T09:55:19.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omments/modernComment_1BF_FC18CAD5.xml><?xml version="1.0" encoding="utf-8"?>
<p188:cmLst xmlns:a="http://schemas.openxmlformats.org/drawingml/2006/main" xmlns:r="http://schemas.openxmlformats.org/officeDocument/2006/relationships" xmlns:p188="http://schemas.microsoft.com/office/powerpoint/2018/8/main">
  <p188:cm id="{2E223600-7C04-4979-94E3-FCEC493A7B8B}" authorId="{730BE8F9-734B-D2DB-5E13-E74BF2A0A15F}" created="2025-03-22T12:45:17.249">
    <ac:deMkLst xmlns:ac="http://schemas.microsoft.com/office/drawing/2013/main/command">
      <pc:docMk xmlns:pc="http://schemas.microsoft.com/office/powerpoint/2013/main/command"/>
      <pc:sldMk xmlns:pc="http://schemas.microsoft.com/office/powerpoint/2013/main/command" cId="4229483221" sldId="447"/>
      <ac:spMk id="16" creationId="{949BC1CB-C8C5-06D6-E98A-FE9DA97664B5}"/>
    </ac:deMkLst>
    <p188:txBody>
      <a:bodyPr/>
      <a:lstStyle/>
      <a:p>
        <a:r>
          <a:rPr lang="en-US"/>
          <a:t> We study di use radio emission in the galaxy cluster Abell 1550, with the aim of constraining particle re-acceleration in the intra-cluster medium. We exploited observations at four di erent radio frequencies: 54, 144, 400, and 1400MHz. To complement our analysis, we made use of archival Chandra X-ray data. At all frequencies we detect an ultra-steep spectrum radio halo (S 16) with an extent of 1.2Mpc at 54MHz.  The halo could be produced by turbulence induced by a major merger, with the merger axis lying in the NE-SW direction. </a:t>
        </a:r>
      </a:p>
    </p188:txBody>
  </p188:cm>
  <p188:cm id="{39AE62EF-0823-4AB6-B83B-FAF5680A0CBA}" authorId="{730BE8F9-734B-D2DB-5E13-E74BF2A0A15F}" created="2025-03-22T12:54:22.048">
    <pc:sldMkLst xmlns:pc="http://schemas.microsoft.com/office/powerpoint/2013/main/command">
      <pc:docMk/>
      <pc:sldMk cId="4229483221" sldId="447"/>
    </pc:sldMkLst>
    <p188:replyLst>
      <p188:reply id="{1A7F796C-BECD-4B05-B74D-B48211090B73}" authorId="{730BE8F9-734B-D2DB-5E13-E74BF2A0A15F}" created="2025-03-22T12:57:10.824">
        <p188:txBody>
          <a:bodyPr/>
          <a:lstStyle/>
          <a:p>
            <a:r>
              <a:rPr lang="en-US"/>
              <a:t>GMRT 325 the emission was seen..GMRT 610 the emission was not seen...plus they reduced and reimaged VLA it was not seen..they didn't give any upper limits. No specific X-ray analysis was carried out..</a:t>
            </a:r>
          </a:p>
        </p188:txBody>
      </p188:reply>
    </p188:replyLst>
    <p188:txBody>
      <a:bodyPr/>
      <a:lstStyle/>
      <a:p>
        <a:r>
          <a:rPr lang="en-US"/>
          <a:t> A1132...The cluster hosts diffuse radio emission on scales of ∼650kpc near the cluster centre and a head–tail (HT) radio galaxy, extending up to 1Mpc, south of the cluster centre. The central diffuse radio emission is not seen in NRAO VLAFIRSTSurvey, Westerbork Northern Sky Survey, nor in C &amp; D array VLA observations at 1.4 GHz, but is detected in our follow-up Giant Meterwave Radio Telescope (GMRT) observations at 325 MHz. Using LOFAR and GMRT data, we determine the spectral index of the central diffuse emission to be α =−1.75 ± 0.19 (S ∝ να). Thus it challenges teh hadronic model because in hadronic model we cannot go steeper than -1.5</a:t>
        </a:r>
      </a:p>
    </p188:txBody>
  </p188:cm>
  <p188:cm id="{5D1D39B5-8C39-4DFE-8C5F-051D383C109A}" authorId="{730BE8F9-734B-D2DB-5E13-E74BF2A0A15F}" created="2025-03-22T13:25:46.620">
    <pc:sldMkLst xmlns:pc="http://schemas.microsoft.com/office/powerpoint/2013/main/command">
      <pc:docMk/>
      <pc:sldMk cId="4229483221" sldId="447"/>
    </pc:sldMkLst>
    <p188:replyLst>
      <p188:reply id="{5B889DEF-8B56-4AFE-BD3D-7DA9B28FBE4C}" authorId="{730BE8F9-734B-D2DB-5E13-E74BF2A0A15F}" created="2025-03-22T13:26:10.590">
        <p188:txBody>
          <a:bodyPr/>
          <a:lstStyle/>
          <a:p>
            <a:r>
              <a:rPr lang="en-US"/>
              <a:t>LOFAR LBA + HBA + 
GMRT 325</a:t>
            </a:r>
          </a:p>
        </p188:txBody>
      </p188:reply>
      <p188:reply id="{749ADA53-3275-43DA-9B78-CD45CFD93C5C}" authorId="{730BE8F9-734B-D2DB-5E13-E74BF2A0A15F}" created="2025-03-22T13:37:16.333">
        <p188:txBody>
          <a:bodyPr/>
          <a:lstStyle/>
          <a:p>
            <a:r>
              <a:rPr lang="en-US"/>
              <a:t>archival data of a 5.5h GMRT obser vation at 323MHz and of a 64ks Chandra X-ray observation in the energy band 0.5 7keV...The spectral index of = 165 017between54and144MHz places the radio halo in A1033 in the USSRH category. Together with the further steepening of the spectrum toward higher fre quencies, this agrees with a cuto in the electron spectrum as predicted by the turbulent acceleration model it was patchy in GMRT
 </a:t>
            </a:r>
          </a:p>
        </p188:txBody>
      </p188:reply>
    </p188:replyLst>
    <p188:txBody>
      <a:bodyPr/>
      <a:lstStyle/>
      <a:p>
        <a:r>
          <a:rPr lang="en-US"/>
          <a:t>Abell1033 is a merging galaxy cluster of moderate mass (M500 = 324 1014 M). The most peculiar phenomenon is an elongated feature with an ultra steep spectrum that is the prototype of the category of gently reenergized tails (GReET). At the cluster center, we detect the radio halo at 54, 144, and at lower significance at 323MHz. We categorize it as an ultra-steep spectrum radio halo with a low-frequency spectral index = 165 017.Additionally, with a radio power of P150MHz = 122 013 1025WHz 1, it is found to be significantly above the correlations of radio power to cluster mass reported in the literature. </a:t>
        </a:r>
      </a:p>
    </p188:txBody>
  </p188:cm>
  <p188:cm id="{6B4BFEBD-EF0B-4BA2-A30C-DC106D01859A}" authorId="{730BE8F9-734B-D2DB-5E13-E74BF2A0A15F}" created="2025-03-22T13:47:14.149">
    <ac:deMkLst xmlns:ac="http://schemas.microsoft.com/office/drawing/2013/main/command">
      <pc:docMk xmlns:pc="http://schemas.microsoft.com/office/powerpoint/2013/main/command"/>
      <pc:sldMk xmlns:pc="http://schemas.microsoft.com/office/powerpoint/2013/main/command" cId="4229483221" sldId="447"/>
      <ac:spMk id="16" creationId="{949BC1CB-C8C5-06D6-E98A-FE9DA97664B5}"/>
    </ac:deMkLst>
    <p188:txBody>
      <a:bodyPr/>
      <a:lstStyle/>
      <a:p>
        <a:r>
          <a:rPr lang="en-US"/>
          <a:t>Abell 697 is a rich and massive cluster at z=0.282..It was first processed at GMRT 150 MHZ...high sensitivity, then at 325 and 650 MHZ..also VLA at 1.4 GHZ..between 325 and 1.4 the slope is -1.7</a:t>
        </a:r>
      </a:p>
    </p188:txBody>
  </p188:cm>
</p188: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6232D1-B86A-4F83-9491-A17A5E86EEB3}" type="doc">
      <dgm:prSet loTypeId="urn:microsoft.com/office/officeart/2005/8/layout/hierarchy1" loCatId="hierarchy" qsTypeId="urn:microsoft.com/office/officeart/2005/8/quickstyle/simple1" qsCatId="simple" csTypeId="urn:microsoft.com/office/officeart/2005/8/colors/accent1_1" csCatId="accent1" phldr="1"/>
      <dgm:spPr/>
      <dgm:t>
        <a:bodyPr/>
        <a:lstStyle/>
        <a:p>
          <a:endParaRPr lang="en-US"/>
        </a:p>
      </dgm:t>
    </dgm:pt>
    <dgm:pt modelId="{494CFECF-7DDB-4AA2-AD93-1AC6832C13DA}">
      <dgm:prSet phldrT="[Text]" phldr="0"/>
      <dgm:spPr/>
      <dgm:t>
        <a:bodyPr/>
        <a:lstStyle/>
        <a:p>
          <a:pPr algn="ctr" rtl="0">
            <a:lnSpc>
              <a:spcPct val="90000"/>
            </a:lnSpc>
          </a:pPr>
          <a:r>
            <a:rPr lang="en-US" sz="1200">
              <a:latin typeface="Aptos" panose="020B0004020202020204"/>
              <a:ea typeface="+mn-ea"/>
              <a:cs typeface="+mn-cs"/>
            </a:rPr>
            <a:t> ICM –Plasma between the galaxies in Clusters</a:t>
          </a:r>
        </a:p>
      </dgm:t>
    </dgm:pt>
    <dgm:pt modelId="{0D353F8C-38C2-40A2-AFDC-53037A683CA0}" type="parTrans" cxnId="{F11EE4D0-B89E-47F4-ABBD-245EC61663CA}">
      <dgm:prSet/>
      <dgm:spPr/>
      <dgm:t>
        <a:bodyPr/>
        <a:lstStyle/>
        <a:p>
          <a:endParaRPr lang="en-US"/>
        </a:p>
      </dgm:t>
    </dgm:pt>
    <dgm:pt modelId="{006C92A9-4AF7-4565-A8D9-2DA38482D0FE}" type="sibTrans" cxnId="{F11EE4D0-B89E-47F4-ABBD-245EC61663CA}">
      <dgm:prSet/>
      <dgm:spPr/>
      <dgm:t>
        <a:bodyPr/>
        <a:lstStyle/>
        <a:p>
          <a:endParaRPr lang="en-US"/>
        </a:p>
      </dgm:t>
    </dgm:pt>
    <dgm:pt modelId="{1F85E9C9-9129-4701-905E-849267DAEC8C}">
      <dgm:prSet phldrT="[Text]" phldr="0"/>
      <dgm:spPr/>
      <dgm:t>
        <a:bodyPr/>
        <a:lstStyle/>
        <a:p>
          <a:pPr algn="ctr" rtl="0">
            <a:lnSpc>
              <a:spcPct val="90000"/>
            </a:lnSpc>
          </a:pPr>
          <a:r>
            <a:rPr lang="en-US" sz="1200">
              <a:latin typeface="Aptos" panose="020B0004020202020204"/>
              <a:ea typeface="+mn-ea"/>
              <a:cs typeface="+mn-cs"/>
            </a:rPr>
            <a:t> THERMAL (Bremsstrahlung X-ray emission)</a:t>
          </a:r>
        </a:p>
      </dgm:t>
    </dgm:pt>
    <dgm:pt modelId="{743FAB92-15E3-427A-8420-223B0C09D933}" type="parTrans" cxnId="{89513927-F3C6-4522-9E09-54FF8A259221}">
      <dgm:prSet/>
      <dgm:spPr/>
      <dgm:t>
        <a:bodyPr/>
        <a:lstStyle/>
        <a:p>
          <a:endParaRPr lang="en-US"/>
        </a:p>
      </dgm:t>
    </dgm:pt>
    <dgm:pt modelId="{96EB6083-2708-4990-AD31-B65A800D7958}" type="sibTrans" cxnId="{89513927-F3C6-4522-9E09-54FF8A259221}">
      <dgm:prSet/>
      <dgm:spPr/>
      <dgm:t>
        <a:bodyPr/>
        <a:lstStyle/>
        <a:p>
          <a:endParaRPr lang="en-US"/>
        </a:p>
      </dgm:t>
    </dgm:pt>
    <dgm:pt modelId="{0659401F-A0CD-454A-8C52-E7459541ABE5}">
      <dgm:prSet phldrT="[Text]" phldr="0"/>
      <dgm:spPr/>
      <dgm:t>
        <a:bodyPr/>
        <a:lstStyle/>
        <a:p>
          <a:pPr algn="ctr" rtl="0">
            <a:lnSpc>
              <a:spcPct val="90000"/>
            </a:lnSpc>
          </a:pPr>
          <a:r>
            <a:rPr lang="en-US" sz="1200">
              <a:latin typeface="Aptos" panose="020B0004020202020204"/>
              <a:ea typeface="+mn-ea"/>
              <a:cs typeface="+mn-cs"/>
            </a:rPr>
            <a:t> NON-THERMAL – relativistic electrons and magnetic field (diffuse radio emission like relics, halos, bridges)</a:t>
          </a:r>
        </a:p>
      </dgm:t>
    </dgm:pt>
    <dgm:pt modelId="{D52733F2-59A3-4CE9-B5AC-81FE22EAF3CF}" type="parTrans" cxnId="{22E3CA36-4A24-49CD-85A1-796B5AE70831}">
      <dgm:prSet/>
      <dgm:spPr/>
      <dgm:t>
        <a:bodyPr/>
        <a:lstStyle/>
        <a:p>
          <a:endParaRPr lang="en-US"/>
        </a:p>
      </dgm:t>
    </dgm:pt>
    <dgm:pt modelId="{872C24C3-9F8A-41D8-BB85-66093EDF678D}" type="sibTrans" cxnId="{22E3CA36-4A24-49CD-85A1-796B5AE70831}">
      <dgm:prSet/>
      <dgm:spPr/>
      <dgm:t>
        <a:bodyPr/>
        <a:lstStyle/>
        <a:p>
          <a:endParaRPr lang="en-US"/>
        </a:p>
      </dgm:t>
    </dgm:pt>
    <dgm:pt modelId="{D973B3D7-AC2E-4D8D-81F9-6C3AD9903A07}" type="pres">
      <dgm:prSet presAssocID="{776232D1-B86A-4F83-9491-A17A5E86EEB3}" presName="hierChild1" presStyleCnt="0">
        <dgm:presLayoutVars>
          <dgm:chPref val="1"/>
          <dgm:dir/>
          <dgm:animOne val="branch"/>
          <dgm:animLvl val="lvl"/>
          <dgm:resizeHandles/>
        </dgm:presLayoutVars>
      </dgm:prSet>
      <dgm:spPr/>
    </dgm:pt>
    <dgm:pt modelId="{6B5FA6B6-44BE-4695-9AC3-4D62B94C22FE}" type="pres">
      <dgm:prSet presAssocID="{494CFECF-7DDB-4AA2-AD93-1AC6832C13DA}" presName="hierRoot1" presStyleCnt="0"/>
      <dgm:spPr/>
    </dgm:pt>
    <dgm:pt modelId="{788D9CFA-6771-4D53-A11C-3FE71EBA27A8}" type="pres">
      <dgm:prSet presAssocID="{494CFECF-7DDB-4AA2-AD93-1AC6832C13DA}" presName="composite" presStyleCnt="0"/>
      <dgm:spPr/>
    </dgm:pt>
    <dgm:pt modelId="{45CDFB62-F492-44FC-8F61-FAA5640F5B16}" type="pres">
      <dgm:prSet presAssocID="{494CFECF-7DDB-4AA2-AD93-1AC6832C13DA}" presName="background" presStyleLbl="node0" presStyleIdx="0" presStyleCnt="1"/>
      <dgm:spPr/>
    </dgm:pt>
    <dgm:pt modelId="{9B520C51-B57F-403D-8674-481912220C95}" type="pres">
      <dgm:prSet presAssocID="{494CFECF-7DDB-4AA2-AD93-1AC6832C13DA}" presName="text" presStyleLbl="fgAcc0" presStyleIdx="0" presStyleCnt="1">
        <dgm:presLayoutVars>
          <dgm:chPref val="3"/>
        </dgm:presLayoutVars>
      </dgm:prSet>
      <dgm:spPr/>
    </dgm:pt>
    <dgm:pt modelId="{C6783C0E-1123-4651-9D41-3B4BD887B1C0}" type="pres">
      <dgm:prSet presAssocID="{494CFECF-7DDB-4AA2-AD93-1AC6832C13DA}" presName="hierChild2" presStyleCnt="0"/>
      <dgm:spPr/>
    </dgm:pt>
    <dgm:pt modelId="{D4777D44-0DC3-47DF-8533-8D4151E5F3A4}" type="pres">
      <dgm:prSet presAssocID="{743FAB92-15E3-427A-8420-223B0C09D933}" presName="Name10" presStyleLbl="parChTrans1D2" presStyleIdx="0" presStyleCnt="2"/>
      <dgm:spPr/>
    </dgm:pt>
    <dgm:pt modelId="{585CEC62-8122-4BEE-B9C3-969241D1DF27}" type="pres">
      <dgm:prSet presAssocID="{1F85E9C9-9129-4701-905E-849267DAEC8C}" presName="hierRoot2" presStyleCnt="0"/>
      <dgm:spPr/>
    </dgm:pt>
    <dgm:pt modelId="{A1E40802-BB84-4F81-B1A3-948F530A9766}" type="pres">
      <dgm:prSet presAssocID="{1F85E9C9-9129-4701-905E-849267DAEC8C}" presName="composite2" presStyleCnt="0"/>
      <dgm:spPr/>
    </dgm:pt>
    <dgm:pt modelId="{E2CC9D7D-2CD5-44F3-95A8-CEF96B17362C}" type="pres">
      <dgm:prSet presAssocID="{1F85E9C9-9129-4701-905E-849267DAEC8C}" presName="background2" presStyleLbl="node2" presStyleIdx="0" presStyleCnt="2"/>
      <dgm:spPr/>
    </dgm:pt>
    <dgm:pt modelId="{09386F9B-BD0B-439D-B9F9-6DB323EE7680}" type="pres">
      <dgm:prSet presAssocID="{1F85E9C9-9129-4701-905E-849267DAEC8C}" presName="text2" presStyleLbl="fgAcc2" presStyleIdx="0" presStyleCnt="2">
        <dgm:presLayoutVars>
          <dgm:chPref val="3"/>
        </dgm:presLayoutVars>
      </dgm:prSet>
      <dgm:spPr/>
    </dgm:pt>
    <dgm:pt modelId="{CABEA1E3-932F-4CC5-98D8-51ED93DC4C40}" type="pres">
      <dgm:prSet presAssocID="{1F85E9C9-9129-4701-905E-849267DAEC8C}" presName="hierChild3" presStyleCnt="0"/>
      <dgm:spPr/>
    </dgm:pt>
    <dgm:pt modelId="{9DA57B8D-FB93-4936-AF3E-FBA32B2D328A}" type="pres">
      <dgm:prSet presAssocID="{D52733F2-59A3-4CE9-B5AC-81FE22EAF3CF}" presName="Name10" presStyleLbl="parChTrans1D2" presStyleIdx="1" presStyleCnt="2"/>
      <dgm:spPr/>
    </dgm:pt>
    <dgm:pt modelId="{E88B126A-F220-49AB-BD43-FF77849EAD05}" type="pres">
      <dgm:prSet presAssocID="{0659401F-A0CD-454A-8C52-E7459541ABE5}" presName="hierRoot2" presStyleCnt="0"/>
      <dgm:spPr/>
    </dgm:pt>
    <dgm:pt modelId="{E05DE21C-F452-43D2-A73E-0F31814CD819}" type="pres">
      <dgm:prSet presAssocID="{0659401F-A0CD-454A-8C52-E7459541ABE5}" presName="composite2" presStyleCnt="0"/>
      <dgm:spPr/>
    </dgm:pt>
    <dgm:pt modelId="{6E766B51-327E-46BB-ABB4-CCD3E8DE7654}" type="pres">
      <dgm:prSet presAssocID="{0659401F-A0CD-454A-8C52-E7459541ABE5}" presName="background2" presStyleLbl="node2" presStyleIdx="1" presStyleCnt="2"/>
      <dgm:spPr/>
    </dgm:pt>
    <dgm:pt modelId="{F2239410-06D5-4E35-9F3E-26BF857030AC}" type="pres">
      <dgm:prSet presAssocID="{0659401F-A0CD-454A-8C52-E7459541ABE5}" presName="text2" presStyleLbl="fgAcc2" presStyleIdx="1" presStyleCnt="2">
        <dgm:presLayoutVars>
          <dgm:chPref val="3"/>
        </dgm:presLayoutVars>
      </dgm:prSet>
      <dgm:spPr/>
    </dgm:pt>
    <dgm:pt modelId="{EAE8D501-E5BB-48DF-83E3-C155794F3BE2}" type="pres">
      <dgm:prSet presAssocID="{0659401F-A0CD-454A-8C52-E7459541ABE5}" presName="hierChild3" presStyleCnt="0"/>
      <dgm:spPr/>
    </dgm:pt>
  </dgm:ptLst>
  <dgm:cxnLst>
    <dgm:cxn modelId="{569C7A08-F5E5-44C2-8A6E-C8DCC377C5B8}" type="presOf" srcId="{D52733F2-59A3-4CE9-B5AC-81FE22EAF3CF}" destId="{9DA57B8D-FB93-4936-AF3E-FBA32B2D328A}" srcOrd="0" destOrd="0" presId="urn:microsoft.com/office/officeart/2005/8/layout/hierarchy1"/>
    <dgm:cxn modelId="{3CF2E625-B739-4B2F-A7AB-7A32D37E203A}" type="presOf" srcId="{1F85E9C9-9129-4701-905E-849267DAEC8C}" destId="{09386F9B-BD0B-439D-B9F9-6DB323EE7680}" srcOrd="0" destOrd="0" presId="urn:microsoft.com/office/officeart/2005/8/layout/hierarchy1"/>
    <dgm:cxn modelId="{89513927-F3C6-4522-9E09-54FF8A259221}" srcId="{494CFECF-7DDB-4AA2-AD93-1AC6832C13DA}" destId="{1F85E9C9-9129-4701-905E-849267DAEC8C}" srcOrd="0" destOrd="0" parTransId="{743FAB92-15E3-427A-8420-223B0C09D933}" sibTransId="{96EB6083-2708-4990-AD31-B65A800D7958}"/>
    <dgm:cxn modelId="{22E3CA36-4A24-49CD-85A1-796B5AE70831}" srcId="{494CFECF-7DDB-4AA2-AD93-1AC6832C13DA}" destId="{0659401F-A0CD-454A-8C52-E7459541ABE5}" srcOrd="1" destOrd="0" parTransId="{D52733F2-59A3-4CE9-B5AC-81FE22EAF3CF}" sibTransId="{872C24C3-9F8A-41D8-BB85-66093EDF678D}"/>
    <dgm:cxn modelId="{2EA3A78C-F31D-4079-99B9-AA1204667412}" type="presOf" srcId="{776232D1-B86A-4F83-9491-A17A5E86EEB3}" destId="{D973B3D7-AC2E-4D8D-81F9-6C3AD9903A07}" srcOrd="0" destOrd="0" presId="urn:microsoft.com/office/officeart/2005/8/layout/hierarchy1"/>
    <dgm:cxn modelId="{CA68B4CD-935D-4B82-AB1C-0656D4FF0AB6}" type="presOf" srcId="{0659401F-A0CD-454A-8C52-E7459541ABE5}" destId="{F2239410-06D5-4E35-9F3E-26BF857030AC}" srcOrd="0" destOrd="0" presId="urn:microsoft.com/office/officeart/2005/8/layout/hierarchy1"/>
    <dgm:cxn modelId="{F11EE4D0-B89E-47F4-ABBD-245EC61663CA}" srcId="{776232D1-B86A-4F83-9491-A17A5E86EEB3}" destId="{494CFECF-7DDB-4AA2-AD93-1AC6832C13DA}" srcOrd="0" destOrd="0" parTransId="{0D353F8C-38C2-40A2-AFDC-53037A683CA0}" sibTransId="{006C92A9-4AF7-4565-A8D9-2DA38482D0FE}"/>
    <dgm:cxn modelId="{43A745D5-A05E-44CC-9998-FA87B72A529C}" type="presOf" srcId="{743FAB92-15E3-427A-8420-223B0C09D933}" destId="{D4777D44-0DC3-47DF-8533-8D4151E5F3A4}" srcOrd="0" destOrd="0" presId="urn:microsoft.com/office/officeart/2005/8/layout/hierarchy1"/>
    <dgm:cxn modelId="{783DC4E8-C6CA-41C1-B1D2-A985B43B1FED}" type="presOf" srcId="{494CFECF-7DDB-4AA2-AD93-1AC6832C13DA}" destId="{9B520C51-B57F-403D-8674-481912220C95}" srcOrd="0" destOrd="0" presId="urn:microsoft.com/office/officeart/2005/8/layout/hierarchy1"/>
    <dgm:cxn modelId="{A4806C69-D5BB-4BA1-B294-5731B0D825EC}" type="presParOf" srcId="{D973B3D7-AC2E-4D8D-81F9-6C3AD9903A07}" destId="{6B5FA6B6-44BE-4695-9AC3-4D62B94C22FE}" srcOrd="0" destOrd="0" presId="urn:microsoft.com/office/officeart/2005/8/layout/hierarchy1"/>
    <dgm:cxn modelId="{EB1FE91B-1DA1-43D5-A467-E90894D7F754}" type="presParOf" srcId="{6B5FA6B6-44BE-4695-9AC3-4D62B94C22FE}" destId="{788D9CFA-6771-4D53-A11C-3FE71EBA27A8}" srcOrd="0" destOrd="0" presId="urn:microsoft.com/office/officeart/2005/8/layout/hierarchy1"/>
    <dgm:cxn modelId="{53A881A2-72A2-44E4-AA12-B9CFFE0A2209}" type="presParOf" srcId="{788D9CFA-6771-4D53-A11C-3FE71EBA27A8}" destId="{45CDFB62-F492-44FC-8F61-FAA5640F5B16}" srcOrd="0" destOrd="0" presId="urn:microsoft.com/office/officeart/2005/8/layout/hierarchy1"/>
    <dgm:cxn modelId="{4D1E00F6-D7B0-4C8F-9155-69F8DE4DFB8A}" type="presParOf" srcId="{788D9CFA-6771-4D53-A11C-3FE71EBA27A8}" destId="{9B520C51-B57F-403D-8674-481912220C95}" srcOrd="1" destOrd="0" presId="urn:microsoft.com/office/officeart/2005/8/layout/hierarchy1"/>
    <dgm:cxn modelId="{CE426DFC-6A0F-4485-8B5C-FE163795756E}" type="presParOf" srcId="{6B5FA6B6-44BE-4695-9AC3-4D62B94C22FE}" destId="{C6783C0E-1123-4651-9D41-3B4BD887B1C0}" srcOrd="1" destOrd="0" presId="urn:microsoft.com/office/officeart/2005/8/layout/hierarchy1"/>
    <dgm:cxn modelId="{D84BDA0A-73D4-47D9-98A9-D5B07D57BDEE}" type="presParOf" srcId="{C6783C0E-1123-4651-9D41-3B4BD887B1C0}" destId="{D4777D44-0DC3-47DF-8533-8D4151E5F3A4}" srcOrd="0" destOrd="0" presId="urn:microsoft.com/office/officeart/2005/8/layout/hierarchy1"/>
    <dgm:cxn modelId="{1CAE2F98-4734-48AC-9EFB-8D556125C467}" type="presParOf" srcId="{C6783C0E-1123-4651-9D41-3B4BD887B1C0}" destId="{585CEC62-8122-4BEE-B9C3-969241D1DF27}" srcOrd="1" destOrd="0" presId="urn:microsoft.com/office/officeart/2005/8/layout/hierarchy1"/>
    <dgm:cxn modelId="{A00264E5-4CA9-4EE2-871F-80A843ED5E72}" type="presParOf" srcId="{585CEC62-8122-4BEE-B9C3-969241D1DF27}" destId="{A1E40802-BB84-4F81-B1A3-948F530A9766}" srcOrd="0" destOrd="0" presId="urn:microsoft.com/office/officeart/2005/8/layout/hierarchy1"/>
    <dgm:cxn modelId="{79CB87D1-9E34-4593-83DB-803B1E54AD3D}" type="presParOf" srcId="{A1E40802-BB84-4F81-B1A3-948F530A9766}" destId="{E2CC9D7D-2CD5-44F3-95A8-CEF96B17362C}" srcOrd="0" destOrd="0" presId="urn:microsoft.com/office/officeart/2005/8/layout/hierarchy1"/>
    <dgm:cxn modelId="{B68BE189-9C04-4027-8681-95E34870C3AD}" type="presParOf" srcId="{A1E40802-BB84-4F81-B1A3-948F530A9766}" destId="{09386F9B-BD0B-439D-B9F9-6DB323EE7680}" srcOrd="1" destOrd="0" presId="urn:microsoft.com/office/officeart/2005/8/layout/hierarchy1"/>
    <dgm:cxn modelId="{1F9E60FB-0B13-472B-A403-B3ADAE094915}" type="presParOf" srcId="{585CEC62-8122-4BEE-B9C3-969241D1DF27}" destId="{CABEA1E3-932F-4CC5-98D8-51ED93DC4C40}" srcOrd="1" destOrd="0" presId="urn:microsoft.com/office/officeart/2005/8/layout/hierarchy1"/>
    <dgm:cxn modelId="{9B2D9719-BAD5-412B-997D-F9F9370E964B}" type="presParOf" srcId="{C6783C0E-1123-4651-9D41-3B4BD887B1C0}" destId="{9DA57B8D-FB93-4936-AF3E-FBA32B2D328A}" srcOrd="2" destOrd="0" presId="urn:microsoft.com/office/officeart/2005/8/layout/hierarchy1"/>
    <dgm:cxn modelId="{AC72EC5B-53EA-4500-9152-261D8A069E39}" type="presParOf" srcId="{C6783C0E-1123-4651-9D41-3B4BD887B1C0}" destId="{E88B126A-F220-49AB-BD43-FF77849EAD05}" srcOrd="3" destOrd="0" presId="urn:microsoft.com/office/officeart/2005/8/layout/hierarchy1"/>
    <dgm:cxn modelId="{EAD2B046-864D-498C-B2F4-630F9879B167}" type="presParOf" srcId="{E88B126A-F220-49AB-BD43-FF77849EAD05}" destId="{E05DE21C-F452-43D2-A73E-0F31814CD819}" srcOrd="0" destOrd="0" presId="urn:microsoft.com/office/officeart/2005/8/layout/hierarchy1"/>
    <dgm:cxn modelId="{CA27B1A0-3BEE-45C7-B53C-B4B804578670}" type="presParOf" srcId="{E05DE21C-F452-43D2-A73E-0F31814CD819}" destId="{6E766B51-327E-46BB-ABB4-CCD3E8DE7654}" srcOrd="0" destOrd="0" presId="urn:microsoft.com/office/officeart/2005/8/layout/hierarchy1"/>
    <dgm:cxn modelId="{8C7219B0-A2EA-4EF3-AE27-AC542902A932}" type="presParOf" srcId="{E05DE21C-F452-43D2-A73E-0F31814CD819}" destId="{F2239410-06D5-4E35-9F3E-26BF857030AC}" srcOrd="1" destOrd="0" presId="urn:microsoft.com/office/officeart/2005/8/layout/hierarchy1"/>
    <dgm:cxn modelId="{80AC1454-AE59-447E-AADC-FB2D54EAD653}" type="presParOf" srcId="{E88B126A-F220-49AB-BD43-FF77849EAD05}" destId="{EAE8D501-E5BB-48DF-83E3-C155794F3BE2}"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02C79-A14B-4A52-B6C9-85479C9CFC7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9FEF4B2A-9D87-48DC-95EF-ADBA50E50903}">
      <dgm:prSet phldr="0"/>
      <dgm:spPr/>
      <dgm:t>
        <a:bodyPr/>
        <a:lstStyle/>
        <a:p>
          <a:pPr rtl="0"/>
          <a:r>
            <a:rPr lang="en-US">
              <a:latin typeface="Calibri"/>
              <a:cs typeface="Calibri"/>
            </a:rPr>
            <a:t>Origin – Turbulence by merging of clusters of galaxies (Fermi II)</a:t>
          </a:r>
        </a:p>
      </dgm:t>
    </dgm:pt>
    <dgm:pt modelId="{BB215A4D-6D09-4A51-BC0A-8CD78F74037C}" type="parTrans" cxnId="{60596BF8-B137-460B-AB76-DD602ED0421D}">
      <dgm:prSet/>
      <dgm:spPr/>
    </dgm:pt>
    <dgm:pt modelId="{7921E322-5A16-4D40-ADB3-082874828D17}" type="sibTrans" cxnId="{60596BF8-B137-460B-AB76-DD602ED0421D}">
      <dgm:prSet/>
      <dgm:spPr/>
    </dgm:pt>
    <dgm:pt modelId="{70C52ADF-7946-4A83-ADA6-18E4F8513682}" type="pres">
      <dgm:prSet presAssocID="{BFF02C79-A14B-4A52-B6C9-85479C9CFC73}" presName="diagram" presStyleCnt="0">
        <dgm:presLayoutVars>
          <dgm:dir/>
          <dgm:resizeHandles val="exact"/>
        </dgm:presLayoutVars>
      </dgm:prSet>
      <dgm:spPr/>
    </dgm:pt>
    <dgm:pt modelId="{0E295FA1-85C0-4ED7-8B0C-2E46061E0A31}" type="pres">
      <dgm:prSet presAssocID="{9FEF4B2A-9D87-48DC-95EF-ADBA50E50903}" presName="node" presStyleLbl="node1" presStyleIdx="0" presStyleCnt="1">
        <dgm:presLayoutVars>
          <dgm:bulletEnabled val="1"/>
        </dgm:presLayoutVars>
      </dgm:prSet>
      <dgm:spPr/>
    </dgm:pt>
  </dgm:ptLst>
  <dgm:cxnLst>
    <dgm:cxn modelId="{B8C7C431-DC32-469E-AFE5-600D1FE89299}" type="presOf" srcId="{9FEF4B2A-9D87-48DC-95EF-ADBA50E50903}" destId="{0E295FA1-85C0-4ED7-8B0C-2E46061E0A31}" srcOrd="0" destOrd="0" presId="urn:microsoft.com/office/officeart/2005/8/layout/default"/>
    <dgm:cxn modelId="{F6A9E65A-830A-40D3-A695-9FE26FD2E278}" type="presOf" srcId="{BFF02C79-A14B-4A52-B6C9-85479C9CFC73}" destId="{70C52ADF-7946-4A83-ADA6-18E4F8513682}" srcOrd="0" destOrd="0" presId="urn:microsoft.com/office/officeart/2005/8/layout/default"/>
    <dgm:cxn modelId="{60596BF8-B137-460B-AB76-DD602ED0421D}" srcId="{BFF02C79-A14B-4A52-B6C9-85479C9CFC73}" destId="{9FEF4B2A-9D87-48DC-95EF-ADBA50E50903}" srcOrd="0" destOrd="0" parTransId="{BB215A4D-6D09-4A51-BC0A-8CD78F74037C}" sibTransId="{7921E322-5A16-4D40-ADB3-082874828D17}"/>
    <dgm:cxn modelId="{2E0395FF-9D4D-4279-BB63-0E150A3103C3}" type="presParOf" srcId="{70C52ADF-7946-4A83-ADA6-18E4F8513682}" destId="{0E295FA1-85C0-4ED7-8B0C-2E46061E0A31}"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02C79-A14B-4A52-B6C9-85479C9CFC7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9FEF4B2A-9D87-48DC-95EF-ADBA50E50903}">
      <dgm:prSet phldr="0"/>
      <dgm:spPr/>
      <dgm:t>
        <a:bodyPr/>
        <a:lstStyle/>
        <a:p>
          <a:pPr rtl="0"/>
          <a:r>
            <a:rPr lang="en-US">
              <a:latin typeface="Calibri"/>
              <a:cs typeface="Calibri"/>
            </a:rPr>
            <a:t>Very low steepening frequency</a:t>
          </a:r>
          <a:endParaRPr lang="en-US"/>
        </a:p>
      </dgm:t>
    </dgm:pt>
    <dgm:pt modelId="{BB215A4D-6D09-4A51-BC0A-8CD78F74037C}" type="parTrans" cxnId="{60596BF8-B137-460B-AB76-DD602ED0421D}">
      <dgm:prSet/>
      <dgm:spPr/>
    </dgm:pt>
    <dgm:pt modelId="{7921E322-5A16-4D40-ADB3-082874828D17}" type="sibTrans" cxnId="{60596BF8-B137-460B-AB76-DD602ED0421D}">
      <dgm:prSet/>
      <dgm:spPr/>
    </dgm:pt>
    <dgm:pt modelId="{70C52ADF-7946-4A83-ADA6-18E4F8513682}" type="pres">
      <dgm:prSet presAssocID="{BFF02C79-A14B-4A52-B6C9-85479C9CFC73}" presName="diagram" presStyleCnt="0">
        <dgm:presLayoutVars>
          <dgm:dir/>
          <dgm:resizeHandles val="exact"/>
        </dgm:presLayoutVars>
      </dgm:prSet>
      <dgm:spPr/>
    </dgm:pt>
    <dgm:pt modelId="{0E295FA1-85C0-4ED7-8B0C-2E46061E0A31}" type="pres">
      <dgm:prSet presAssocID="{9FEF4B2A-9D87-48DC-95EF-ADBA50E50903}" presName="node" presStyleLbl="node1" presStyleIdx="0" presStyleCnt="1">
        <dgm:presLayoutVars>
          <dgm:bulletEnabled val="1"/>
        </dgm:presLayoutVars>
      </dgm:prSet>
      <dgm:spPr/>
    </dgm:pt>
  </dgm:ptLst>
  <dgm:cxnLst>
    <dgm:cxn modelId="{B8C7C431-DC32-469E-AFE5-600D1FE89299}" type="presOf" srcId="{9FEF4B2A-9D87-48DC-95EF-ADBA50E50903}" destId="{0E295FA1-85C0-4ED7-8B0C-2E46061E0A31}" srcOrd="0" destOrd="0" presId="urn:microsoft.com/office/officeart/2005/8/layout/default"/>
    <dgm:cxn modelId="{F6A9E65A-830A-40D3-A695-9FE26FD2E278}" type="presOf" srcId="{BFF02C79-A14B-4A52-B6C9-85479C9CFC73}" destId="{70C52ADF-7946-4A83-ADA6-18E4F8513682}" srcOrd="0" destOrd="0" presId="urn:microsoft.com/office/officeart/2005/8/layout/default"/>
    <dgm:cxn modelId="{60596BF8-B137-460B-AB76-DD602ED0421D}" srcId="{BFF02C79-A14B-4A52-B6C9-85479C9CFC73}" destId="{9FEF4B2A-9D87-48DC-95EF-ADBA50E50903}" srcOrd="0" destOrd="0" parTransId="{BB215A4D-6D09-4A51-BC0A-8CD78F74037C}" sibTransId="{7921E322-5A16-4D40-ADB3-082874828D17}"/>
    <dgm:cxn modelId="{2E0395FF-9D4D-4279-BB63-0E150A3103C3}" type="presParOf" srcId="{70C52ADF-7946-4A83-ADA6-18E4F8513682}" destId="{0E295FA1-85C0-4ED7-8B0C-2E46061E0A31}" srcOrd="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F02C79-A14B-4A52-B6C9-85479C9CFC7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9FEF4B2A-9D87-48DC-95EF-ADBA50E50903}">
      <dgm:prSet phldr="0"/>
      <dgm:spPr/>
      <dgm:t>
        <a:bodyPr/>
        <a:lstStyle/>
        <a:p>
          <a:pPr rtl="0"/>
          <a:r>
            <a:rPr lang="en-US">
              <a:latin typeface="Calibri"/>
              <a:cs typeface="Calibri"/>
            </a:rPr>
            <a:t>Bright at lower frequency</a:t>
          </a:r>
          <a:endParaRPr lang="en-US"/>
        </a:p>
      </dgm:t>
    </dgm:pt>
    <dgm:pt modelId="{BB215A4D-6D09-4A51-BC0A-8CD78F74037C}" type="parTrans" cxnId="{60596BF8-B137-460B-AB76-DD602ED0421D}">
      <dgm:prSet/>
      <dgm:spPr/>
    </dgm:pt>
    <dgm:pt modelId="{7921E322-5A16-4D40-ADB3-082874828D17}" type="sibTrans" cxnId="{60596BF8-B137-460B-AB76-DD602ED0421D}">
      <dgm:prSet/>
      <dgm:spPr/>
    </dgm:pt>
    <dgm:pt modelId="{70C52ADF-7946-4A83-ADA6-18E4F8513682}" type="pres">
      <dgm:prSet presAssocID="{BFF02C79-A14B-4A52-B6C9-85479C9CFC73}" presName="diagram" presStyleCnt="0">
        <dgm:presLayoutVars>
          <dgm:dir/>
          <dgm:resizeHandles val="exact"/>
        </dgm:presLayoutVars>
      </dgm:prSet>
      <dgm:spPr/>
    </dgm:pt>
    <dgm:pt modelId="{0E295FA1-85C0-4ED7-8B0C-2E46061E0A31}" type="pres">
      <dgm:prSet presAssocID="{9FEF4B2A-9D87-48DC-95EF-ADBA50E50903}" presName="node" presStyleLbl="node1" presStyleIdx="0" presStyleCnt="1">
        <dgm:presLayoutVars>
          <dgm:bulletEnabled val="1"/>
        </dgm:presLayoutVars>
      </dgm:prSet>
      <dgm:spPr/>
    </dgm:pt>
  </dgm:ptLst>
  <dgm:cxnLst>
    <dgm:cxn modelId="{B8C7C431-DC32-469E-AFE5-600D1FE89299}" type="presOf" srcId="{9FEF4B2A-9D87-48DC-95EF-ADBA50E50903}" destId="{0E295FA1-85C0-4ED7-8B0C-2E46061E0A31}" srcOrd="0" destOrd="0" presId="urn:microsoft.com/office/officeart/2005/8/layout/default"/>
    <dgm:cxn modelId="{F6A9E65A-830A-40D3-A695-9FE26FD2E278}" type="presOf" srcId="{BFF02C79-A14B-4A52-B6C9-85479C9CFC73}" destId="{70C52ADF-7946-4A83-ADA6-18E4F8513682}" srcOrd="0" destOrd="0" presId="urn:microsoft.com/office/officeart/2005/8/layout/default"/>
    <dgm:cxn modelId="{60596BF8-B137-460B-AB76-DD602ED0421D}" srcId="{BFF02C79-A14B-4A52-B6C9-85479C9CFC73}" destId="{9FEF4B2A-9D87-48DC-95EF-ADBA50E50903}" srcOrd="0" destOrd="0" parTransId="{BB215A4D-6D09-4A51-BC0A-8CD78F74037C}" sibTransId="{7921E322-5A16-4D40-ADB3-082874828D17}"/>
    <dgm:cxn modelId="{2E0395FF-9D4D-4279-BB63-0E150A3103C3}" type="presParOf" srcId="{70C52ADF-7946-4A83-ADA6-18E4F8513682}" destId="{0E295FA1-85C0-4ED7-8B0C-2E46061E0A31}" srcOrd="0"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F02C79-A14B-4A52-B6C9-85479C9CFC7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9FEF4B2A-9D87-48DC-95EF-ADBA50E50903}">
      <dgm:prSet phldr="0"/>
      <dgm:spPr/>
      <dgm:t>
        <a:bodyPr/>
        <a:lstStyle/>
        <a:p>
          <a:pPr rtl="0"/>
          <a:r>
            <a:rPr lang="en-US">
              <a:latin typeface="Calibri"/>
              <a:cs typeface="Calibri"/>
            </a:rPr>
            <a:t>Proof ?</a:t>
          </a:r>
          <a:endParaRPr lang="en-US">
            <a:latin typeface="Aptos Display" panose="020F0302020204030204"/>
          </a:endParaRPr>
        </a:p>
      </dgm:t>
    </dgm:pt>
    <dgm:pt modelId="{BB215A4D-6D09-4A51-BC0A-8CD78F74037C}" type="parTrans" cxnId="{60596BF8-B137-460B-AB76-DD602ED0421D}">
      <dgm:prSet/>
      <dgm:spPr/>
    </dgm:pt>
    <dgm:pt modelId="{7921E322-5A16-4D40-ADB3-082874828D17}" type="sibTrans" cxnId="{60596BF8-B137-460B-AB76-DD602ED0421D}">
      <dgm:prSet/>
      <dgm:spPr/>
    </dgm:pt>
    <dgm:pt modelId="{70C52ADF-7946-4A83-ADA6-18E4F8513682}" type="pres">
      <dgm:prSet presAssocID="{BFF02C79-A14B-4A52-B6C9-85479C9CFC73}" presName="diagram" presStyleCnt="0">
        <dgm:presLayoutVars>
          <dgm:dir/>
          <dgm:resizeHandles val="exact"/>
        </dgm:presLayoutVars>
      </dgm:prSet>
      <dgm:spPr/>
    </dgm:pt>
    <dgm:pt modelId="{0E295FA1-85C0-4ED7-8B0C-2E46061E0A31}" type="pres">
      <dgm:prSet presAssocID="{9FEF4B2A-9D87-48DC-95EF-ADBA50E50903}" presName="node" presStyleLbl="node1" presStyleIdx="0" presStyleCnt="1">
        <dgm:presLayoutVars>
          <dgm:bulletEnabled val="1"/>
        </dgm:presLayoutVars>
      </dgm:prSet>
      <dgm:spPr/>
    </dgm:pt>
  </dgm:ptLst>
  <dgm:cxnLst>
    <dgm:cxn modelId="{B7A05044-51D6-4736-A8F0-2FE85D0630EE}" type="presOf" srcId="{9FEF4B2A-9D87-48DC-95EF-ADBA50E50903}" destId="{0E295FA1-85C0-4ED7-8B0C-2E46061E0A31}" srcOrd="0" destOrd="0" presId="urn:microsoft.com/office/officeart/2005/8/layout/default"/>
    <dgm:cxn modelId="{F6A9E65A-830A-40D3-A695-9FE26FD2E278}" type="presOf" srcId="{BFF02C79-A14B-4A52-B6C9-85479C9CFC73}" destId="{70C52ADF-7946-4A83-ADA6-18E4F8513682}" srcOrd="0" destOrd="0" presId="urn:microsoft.com/office/officeart/2005/8/layout/default"/>
    <dgm:cxn modelId="{60596BF8-B137-460B-AB76-DD602ED0421D}" srcId="{BFF02C79-A14B-4A52-B6C9-85479C9CFC73}" destId="{9FEF4B2A-9D87-48DC-95EF-ADBA50E50903}" srcOrd="0" destOrd="0" parTransId="{BB215A4D-6D09-4A51-BC0A-8CD78F74037C}" sibTransId="{7921E322-5A16-4D40-ADB3-082874828D17}"/>
    <dgm:cxn modelId="{8FD2B3E9-675E-44F8-8D86-89869BD9BCC6}" type="presParOf" srcId="{70C52ADF-7946-4A83-ADA6-18E4F8513682}" destId="{0E295FA1-85C0-4ED7-8B0C-2E46061E0A31}" srcOrd="0"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F02C79-A14B-4A52-B6C9-85479C9CFC7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9FEF4B2A-9D87-48DC-95EF-ADBA50E50903}">
      <dgm:prSet phldr="0"/>
      <dgm:spPr/>
      <dgm:t>
        <a:bodyPr/>
        <a:lstStyle/>
        <a:p>
          <a:pPr rtl="0"/>
          <a:r>
            <a:rPr lang="en-US">
              <a:latin typeface="Calibri"/>
              <a:cs typeface="Calibri"/>
            </a:rPr>
            <a:t>Analyzing a large sample of galaxy clusters in LOFAR and uGMRT</a:t>
          </a:r>
        </a:p>
      </dgm:t>
    </dgm:pt>
    <dgm:pt modelId="{BB215A4D-6D09-4A51-BC0A-8CD78F74037C}" type="parTrans" cxnId="{60596BF8-B137-460B-AB76-DD602ED0421D}">
      <dgm:prSet/>
      <dgm:spPr/>
    </dgm:pt>
    <dgm:pt modelId="{7921E322-5A16-4D40-ADB3-082874828D17}" type="sibTrans" cxnId="{60596BF8-B137-460B-AB76-DD602ED0421D}">
      <dgm:prSet/>
      <dgm:spPr/>
    </dgm:pt>
    <dgm:pt modelId="{70C52ADF-7946-4A83-ADA6-18E4F8513682}" type="pres">
      <dgm:prSet presAssocID="{BFF02C79-A14B-4A52-B6C9-85479C9CFC73}" presName="diagram" presStyleCnt="0">
        <dgm:presLayoutVars>
          <dgm:dir/>
          <dgm:resizeHandles val="exact"/>
        </dgm:presLayoutVars>
      </dgm:prSet>
      <dgm:spPr/>
    </dgm:pt>
    <dgm:pt modelId="{0E295FA1-85C0-4ED7-8B0C-2E46061E0A31}" type="pres">
      <dgm:prSet presAssocID="{9FEF4B2A-9D87-48DC-95EF-ADBA50E50903}" presName="node" presStyleLbl="node1" presStyleIdx="0" presStyleCnt="1">
        <dgm:presLayoutVars>
          <dgm:bulletEnabled val="1"/>
        </dgm:presLayoutVars>
      </dgm:prSet>
      <dgm:spPr/>
    </dgm:pt>
  </dgm:ptLst>
  <dgm:cxnLst>
    <dgm:cxn modelId="{B7A05044-51D6-4736-A8F0-2FE85D0630EE}" type="presOf" srcId="{9FEF4B2A-9D87-48DC-95EF-ADBA50E50903}" destId="{0E295FA1-85C0-4ED7-8B0C-2E46061E0A31}" srcOrd="0" destOrd="0" presId="urn:microsoft.com/office/officeart/2005/8/layout/default"/>
    <dgm:cxn modelId="{F6A9E65A-830A-40D3-A695-9FE26FD2E278}" type="presOf" srcId="{BFF02C79-A14B-4A52-B6C9-85479C9CFC73}" destId="{70C52ADF-7946-4A83-ADA6-18E4F8513682}" srcOrd="0" destOrd="0" presId="urn:microsoft.com/office/officeart/2005/8/layout/default"/>
    <dgm:cxn modelId="{60596BF8-B137-460B-AB76-DD602ED0421D}" srcId="{BFF02C79-A14B-4A52-B6C9-85479C9CFC73}" destId="{9FEF4B2A-9D87-48DC-95EF-ADBA50E50903}" srcOrd="0" destOrd="0" parTransId="{BB215A4D-6D09-4A51-BC0A-8CD78F74037C}" sibTransId="{7921E322-5A16-4D40-ADB3-082874828D17}"/>
    <dgm:cxn modelId="{8FD2B3E9-675E-44F8-8D86-89869BD9BCC6}" type="presParOf" srcId="{70C52ADF-7946-4A83-ADA6-18E4F8513682}" destId="{0E295FA1-85C0-4ED7-8B0C-2E46061E0A31}" srcOrd="0" destOrd="0" presId="urn:microsoft.com/office/officeart/2005/8/layout/defaul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F02C79-A14B-4A52-B6C9-85479C9CFC7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9FEF4B2A-9D87-48DC-95EF-ADBA50E50903}">
      <dgm:prSet phldr="0"/>
      <dgm:spPr/>
      <dgm:t>
        <a:bodyPr/>
        <a:lstStyle/>
        <a:p>
          <a:pPr rtl="0"/>
          <a:r>
            <a:rPr lang="en-US">
              <a:latin typeface="Calibri"/>
              <a:ea typeface="Calibri"/>
              <a:cs typeface="Calibri"/>
            </a:rPr>
            <a:t>Mass of the merging clusters</a:t>
          </a:r>
        </a:p>
      </dgm:t>
    </dgm:pt>
    <dgm:pt modelId="{BB215A4D-6D09-4A51-BC0A-8CD78F74037C}" type="parTrans" cxnId="{60596BF8-B137-460B-AB76-DD602ED0421D}">
      <dgm:prSet/>
      <dgm:spPr/>
    </dgm:pt>
    <dgm:pt modelId="{7921E322-5A16-4D40-ADB3-082874828D17}" type="sibTrans" cxnId="{60596BF8-B137-460B-AB76-DD602ED0421D}">
      <dgm:prSet/>
      <dgm:spPr/>
    </dgm:pt>
    <dgm:pt modelId="{70C52ADF-7946-4A83-ADA6-18E4F8513682}" type="pres">
      <dgm:prSet presAssocID="{BFF02C79-A14B-4A52-B6C9-85479C9CFC73}" presName="diagram" presStyleCnt="0">
        <dgm:presLayoutVars>
          <dgm:dir/>
          <dgm:resizeHandles val="exact"/>
        </dgm:presLayoutVars>
      </dgm:prSet>
      <dgm:spPr/>
    </dgm:pt>
    <dgm:pt modelId="{0E295FA1-85C0-4ED7-8B0C-2E46061E0A31}" type="pres">
      <dgm:prSet presAssocID="{9FEF4B2A-9D87-48DC-95EF-ADBA50E50903}" presName="node" presStyleLbl="node1" presStyleIdx="0" presStyleCnt="1">
        <dgm:presLayoutVars>
          <dgm:bulletEnabled val="1"/>
        </dgm:presLayoutVars>
      </dgm:prSet>
      <dgm:spPr/>
    </dgm:pt>
  </dgm:ptLst>
  <dgm:cxnLst>
    <dgm:cxn modelId="{B8C7C431-DC32-469E-AFE5-600D1FE89299}" type="presOf" srcId="{9FEF4B2A-9D87-48DC-95EF-ADBA50E50903}" destId="{0E295FA1-85C0-4ED7-8B0C-2E46061E0A31}" srcOrd="0" destOrd="0" presId="urn:microsoft.com/office/officeart/2005/8/layout/default"/>
    <dgm:cxn modelId="{F6A9E65A-830A-40D3-A695-9FE26FD2E278}" type="presOf" srcId="{BFF02C79-A14B-4A52-B6C9-85479C9CFC73}" destId="{70C52ADF-7946-4A83-ADA6-18E4F8513682}" srcOrd="0" destOrd="0" presId="urn:microsoft.com/office/officeart/2005/8/layout/default"/>
    <dgm:cxn modelId="{60596BF8-B137-460B-AB76-DD602ED0421D}" srcId="{BFF02C79-A14B-4A52-B6C9-85479C9CFC73}" destId="{9FEF4B2A-9D87-48DC-95EF-ADBA50E50903}" srcOrd="0" destOrd="0" parTransId="{BB215A4D-6D09-4A51-BC0A-8CD78F74037C}" sibTransId="{7921E322-5A16-4D40-ADB3-082874828D17}"/>
    <dgm:cxn modelId="{2E0395FF-9D4D-4279-BB63-0E150A3103C3}" type="presParOf" srcId="{70C52ADF-7946-4A83-ADA6-18E4F8513682}" destId="{0E295FA1-85C0-4ED7-8B0C-2E46061E0A31}" srcOrd="0" destOrd="0" presId="urn:microsoft.com/office/officeart/2005/8/layout/defaul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F02C79-A14B-4A52-B6C9-85479C9CFC73}"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9FEF4B2A-9D87-48DC-95EF-ADBA50E50903}">
      <dgm:prSet phldr="0"/>
      <dgm:spPr/>
      <dgm:t>
        <a:bodyPr/>
        <a:lstStyle/>
        <a:p>
          <a:pPr rtl="0"/>
          <a:r>
            <a:rPr lang="en-US">
              <a:latin typeface="Calibri"/>
              <a:ea typeface="Calibri"/>
              <a:cs typeface="Calibri"/>
            </a:rPr>
            <a:t>Turbulent energy</a:t>
          </a:r>
          <a:endParaRPr lang="en-US">
            <a:latin typeface="Aptos Display" panose="02110004020202020204"/>
            <a:ea typeface="Calibri"/>
            <a:cs typeface="Calibri"/>
          </a:endParaRPr>
        </a:p>
      </dgm:t>
    </dgm:pt>
    <dgm:pt modelId="{BB215A4D-6D09-4A51-BC0A-8CD78F74037C}" type="parTrans" cxnId="{60596BF8-B137-460B-AB76-DD602ED0421D}">
      <dgm:prSet/>
      <dgm:spPr/>
    </dgm:pt>
    <dgm:pt modelId="{7921E322-5A16-4D40-ADB3-082874828D17}" type="sibTrans" cxnId="{60596BF8-B137-460B-AB76-DD602ED0421D}">
      <dgm:prSet/>
      <dgm:spPr/>
    </dgm:pt>
    <dgm:pt modelId="{70C52ADF-7946-4A83-ADA6-18E4F8513682}" type="pres">
      <dgm:prSet presAssocID="{BFF02C79-A14B-4A52-B6C9-85479C9CFC73}" presName="diagram" presStyleCnt="0">
        <dgm:presLayoutVars>
          <dgm:dir/>
          <dgm:resizeHandles val="exact"/>
        </dgm:presLayoutVars>
      </dgm:prSet>
      <dgm:spPr/>
    </dgm:pt>
    <dgm:pt modelId="{0E295FA1-85C0-4ED7-8B0C-2E46061E0A31}" type="pres">
      <dgm:prSet presAssocID="{9FEF4B2A-9D87-48DC-95EF-ADBA50E50903}" presName="node" presStyleLbl="node1" presStyleIdx="0" presStyleCnt="1">
        <dgm:presLayoutVars>
          <dgm:bulletEnabled val="1"/>
        </dgm:presLayoutVars>
      </dgm:prSet>
      <dgm:spPr/>
    </dgm:pt>
  </dgm:ptLst>
  <dgm:cxnLst>
    <dgm:cxn modelId="{CBEC9A01-3AA8-40C2-A006-9F84E4EA7415}" type="presOf" srcId="{9FEF4B2A-9D87-48DC-95EF-ADBA50E50903}" destId="{0E295FA1-85C0-4ED7-8B0C-2E46061E0A31}" srcOrd="0" destOrd="0" presId="urn:microsoft.com/office/officeart/2005/8/layout/default"/>
    <dgm:cxn modelId="{F6A9E65A-830A-40D3-A695-9FE26FD2E278}" type="presOf" srcId="{BFF02C79-A14B-4A52-B6C9-85479C9CFC73}" destId="{70C52ADF-7946-4A83-ADA6-18E4F8513682}" srcOrd="0" destOrd="0" presId="urn:microsoft.com/office/officeart/2005/8/layout/default"/>
    <dgm:cxn modelId="{60596BF8-B137-460B-AB76-DD602ED0421D}" srcId="{BFF02C79-A14B-4A52-B6C9-85479C9CFC73}" destId="{9FEF4B2A-9D87-48DC-95EF-ADBA50E50903}" srcOrd="0" destOrd="0" parTransId="{BB215A4D-6D09-4A51-BC0A-8CD78F74037C}" sibTransId="{7921E322-5A16-4D40-ADB3-082874828D17}"/>
    <dgm:cxn modelId="{B5FC9429-D63D-4392-BC9C-31E409E8773B}" type="presParOf" srcId="{70C52ADF-7946-4A83-ADA6-18E4F8513682}" destId="{0E295FA1-85C0-4ED7-8B0C-2E46061E0A31}" srcOrd="0" destOrd="0" presId="urn:microsoft.com/office/officeart/2005/8/layout/default"/>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61154A-EE2C-4A96-AC0C-26101FF7931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FE89D6-4537-47A8-A78C-AD010CA74CB7}">
      <dgm:prSet/>
      <dgm:spPr/>
      <dgm:t>
        <a:bodyPr/>
        <a:lstStyle/>
        <a:p>
          <a:pPr rtl="0">
            <a:lnSpc>
              <a:spcPct val="100000"/>
            </a:lnSpc>
          </a:pPr>
          <a:r>
            <a:rPr lang="en-US" b="0">
              <a:solidFill>
                <a:schemeClr val="tx1"/>
              </a:solidFill>
              <a:latin typeface="Aptos Display"/>
              <a:ea typeface="Calibri"/>
              <a:cs typeface="Calibri"/>
            </a:rPr>
            <a:t>With the preliminary results on the sample dynamically disturbed clusters host most radio halos.</a:t>
          </a:r>
          <a:endParaRPr lang="en-US"/>
        </a:p>
      </dgm:t>
    </dgm:pt>
    <dgm:pt modelId="{DAD7B084-3711-4B62-8581-BC21D5211698}" type="parTrans" cxnId="{A5126AEF-8636-4862-AFB0-9B2488ABD915}">
      <dgm:prSet/>
      <dgm:spPr/>
      <dgm:t>
        <a:bodyPr/>
        <a:lstStyle/>
        <a:p>
          <a:endParaRPr lang="en-US"/>
        </a:p>
      </dgm:t>
    </dgm:pt>
    <dgm:pt modelId="{3E293EFA-9995-475E-9229-236621B9532E}" type="sibTrans" cxnId="{A5126AEF-8636-4862-AFB0-9B2488ABD915}">
      <dgm:prSet/>
      <dgm:spPr/>
      <dgm:t>
        <a:bodyPr/>
        <a:lstStyle/>
        <a:p>
          <a:endParaRPr lang="en-US"/>
        </a:p>
      </dgm:t>
    </dgm:pt>
    <dgm:pt modelId="{C395E3FF-B79C-44B3-9141-0E0814FF96EA}">
      <dgm:prSet/>
      <dgm:spPr/>
      <dgm:t>
        <a:bodyPr/>
        <a:lstStyle/>
        <a:p>
          <a:pPr rtl="0">
            <a:lnSpc>
              <a:spcPct val="100000"/>
            </a:lnSpc>
          </a:pPr>
          <a:r>
            <a:rPr lang="en-US" b="0">
              <a:solidFill>
                <a:schemeClr val="tx1"/>
              </a:solidFill>
              <a:latin typeface="Aptos Display"/>
              <a:ea typeface="Calibri"/>
              <a:cs typeface="Calibri"/>
            </a:rPr>
            <a:t>Completing the entire sample will help constrain the origin of radio halos effectively.</a:t>
          </a:r>
        </a:p>
      </dgm:t>
    </dgm:pt>
    <dgm:pt modelId="{96D8C0F1-9790-47D8-8E0B-C927DEB6D712}" type="parTrans" cxnId="{24392868-7ABB-4C1E-82EB-45894B398AB6}">
      <dgm:prSet/>
      <dgm:spPr/>
      <dgm:t>
        <a:bodyPr/>
        <a:lstStyle/>
        <a:p>
          <a:endParaRPr lang="en-US"/>
        </a:p>
      </dgm:t>
    </dgm:pt>
    <dgm:pt modelId="{85D29B90-9EA3-4701-9C4A-5CE209D63C01}" type="sibTrans" cxnId="{24392868-7ABB-4C1E-82EB-45894B398AB6}">
      <dgm:prSet/>
      <dgm:spPr/>
      <dgm:t>
        <a:bodyPr/>
        <a:lstStyle/>
        <a:p>
          <a:endParaRPr lang="en-US"/>
        </a:p>
      </dgm:t>
    </dgm:pt>
    <dgm:pt modelId="{57685AF2-B8E7-4AD9-A4F9-F3C5948514C7}">
      <dgm:prSet phldr="0"/>
      <dgm:spPr/>
      <dgm:t>
        <a:bodyPr/>
        <a:lstStyle/>
        <a:p>
          <a:pPr rtl="0">
            <a:lnSpc>
              <a:spcPct val="100000"/>
            </a:lnSpc>
          </a:pPr>
          <a:r>
            <a:rPr lang="en-US" b="0">
              <a:latin typeface="Aptos Display"/>
              <a:ea typeface="Calibri"/>
              <a:cs typeface="Calibri"/>
            </a:rPr>
            <a:t> </a:t>
          </a:r>
          <a:r>
            <a:rPr lang="en-US" b="1">
              <a:latin typeface="Aptos Display"/>
              <a:ea typeface="Calibri"/>
              <a:cs typeface="Calibri"/>
            </a:rPr>
            <a:t>First study on a complete sample about</a:t>
          </a:r>
          <a:r>
            <a:rPr lang="en-US" b="0">
              <a:latin typeface="Aptos Display"/>
              <a:ea typeface="Calibri"/>
              <a:cs typeface="Calibri"/>
            </a:rPr>
            <a:t> the spectral properties of radio halos.</a:t>
          </a:r>
        </a:p>
      </dgm:t>
    </dgm:pt>
    <dgm:pt modelId="{B997D112-6CEA-4FC0-87DE-586D09289B86}" type="parTrans" cxnId="{5AA388C2-3964-4F8C-8F8C-3DC1577BDB21}">
      <dgm:prSet/>
      <dgm:spPr/>
    </dgm:pt>
    <dgm:pt modelId="{FE78A81F-A2B1-4A20-92C4-F9D54F0DD53B}" type="sibTrans" cxnId="{5AA388C2-3964-4F8C-8F8C-3DC1577BDB21}">
      <dgm:prSet/>
      <dgm:spPr/>
    </dgm:pt>
    <dgm:pt modelId="{5B766F0E-106E-4BBB-B6EB-BF09EA3EEF66}">
      <dgm:prSet phldr="0"/>
      <dgm:spPr/>
      <dgm:t>
        <a:bodyPr/>
        <a:lstStyle/>
        <a:p>
          <a:pPr rtl="0"/>
          <a:r>
            <a:rPr lang="en-US" b="0">
              <a:latin typeface="Aptos Display"/>
              <a:ea typeface="Calibri"/>
              <a:cs typeface="Calibri"/>
            </a:rPr>
            <a:t>It is important to constrain the models.</a:t>
          </a:r>
          <a:endParaRPr lang="en-US"/>
        </a:p>
      </dgm:t>
    </dgm:pt>
    <dgm:pt modelId="{7FD3EC3B-C5FF-4198-8BD7-99EF167DD734}" type="parTrans" cxnId="{A050451D-FC54-4440-BD54-C0C38F213B40}">
      <dgm:prSet/>
      <dgm:spPr/>
    </dgm:pt>
    <dgm:pt modelId="{EB86A232-2274-4515-BCB7-7519E6D0ED2D}" type="sibTrans" cxnId="{A050451D-FC54-4440-BD54-C0C38F213B40}">
      <dgm:prSet/>
      <dgm:spPr/>
    </dgm:pt>
    <dgm:pt modelId="{E5D57679-2BE5-4640-92A5-8E263AAC9CF5}">
      <dgm:prSet phldr="0"/>
      <dgm:spPr/>
      <dgm:t>
        <a:bodyPr/>
        <a:lstStyle/>
        <a:p>
          <a:pPr rtl="0">
            <a:lnSpc>
              <a:spcPct val="100000"/>
            </a:lnSpc>
          </a:pPr>
          <a:r>
            <a:rPr lang="en-US" sz="1100" b="0">
              <a:latin typeface="Calibri"/>
              <a:ea typeface="Calibri"/>
              <a:cs typeface="Calibri"/>
            </a:rPr>
            <a:t>Additional study on A773 and A1351 with spectral index map and point to point analysis.</a:t>
          </a:r>
          <a:endParaRPr lang="en-US" b="0">
            <a:latin typeface="Aptos Display"/>
            <a:ea typeface="Calibri"/>
            <a:cs typeface="Calibri"/>
          </a:endParaRPr>
        </a:p>
      </dgm:t>
    </dgm:pt>
    <dgm:pt modelId="{F17633E4-04BA-44EA-B47D-D89D942BEAFF}" type="parTrans" cxnId="{1F4D68F9-97B0-49D4-B8F6-C49BF2AA8634}">
      <dgm:prSet/>
      <dgm:spPr/>
    </dgm:pt>
    <dgm:pt modelId="{17DC7329-9F70-47D0-BAE3-29D2B37EA8ED}" type="sibTrans" cxnId="{1F4D68F9-97B0-49D4-B8F6-C49BF2AA8634}">
      <dgm:prSet/>
      <dgm:spPr/>
    </dgm:pt>
    <dgm:pt modelId="{2923DB02-2388-4DC7-BCEE-327BB0B3659B}" type="pres">
      <dgm:prSet presAssocID="{CF61154A-EE2C-4A96-AC0C-26101FF7931B}" presName="vert0" presStyleCnt="0">
        <dgm:presLayoutVars>
          <dgm:dir/>
          <dgm:animOne val="branch"/>
          <dgm:animLvl val="lvl"/>
        </dgm:presLayoutVars>
      </dgm:prSet>
      <dgm:spPr/>
    </dgm:pt>
    <dgm:pt modelId="{B9F9B13A-48B9-4892-AA4A-D039C407DDA5}" type="pres">
      <dgm:prSet presAssocID="{57685AF2-B8E7-4AD9-A4F9-F3C5948514C7}" presName="thickLine" presStyleLbl="alignNode1" presStyleIdx="0" presStyleCnt="5"/>
      <dgm:spPr/>
    </dgm:pt>
    <dgm:pt modelId="{445E9B24-7F88-4F4E-AEE4-16985C1D92E0}" type="pres">
      <dgm:prSet presAssocID="{57685AF2-B8E7-4AD9-A4F9-F3C5948514C7}" presName="horz1" presStyleCnt="0"/>
      <dgm:spPr/>
    </dgm:pt>
    <dgm:pt modelId="{B82F205E-FC42-4744-B60F-338C741E30F0}" type="pres">
      <dgm:prSet presAssocID="{57685AF2-B8E7-4AD9-A4F9-F3C5948514C7}" presName="tx1" presStyleLbl="revTx" presStyleIdx="0" presStyleCnt="5"/>
      <dgm:spPr/>
    </dgm:pt>
    <dgm:pt modelId="{67150662-37CC-4A6A-B11A-1B96BA25AD94}" type="pres">
      <dgm:prSet presAssocID="{57685AF2-B8E7-4AD9-A4F9-F3C5948514C7}" presName="vert1" presStyleCnt="0"/>
      <dgm:spPr/>
    </dgm:pt>
    <dgm:pt modelId="{115EFB53-E2FA-4873-B5D2-CF217D774025}" type="pres">
      <dgm:prSet presAssocID="{5B766F0E-106E-4BBB-B6EB-BF09EA3EEF66}" presName="thickLine" presStyleLbl="alignNode1" presStyleIdx="1" presStyleCnt="5"/>
      <dgm:spPr/>
    </dgm:pt>
    <dgm:pt modelId="{5D670836-6C5F-4132-8922-D902870FCDCA}" type="pres">
      <dgm:prSet presAssocID="{5B766F0E-106E-4BBB-B6EB-BF09EA3EEF66}" presName="horz1" presStyleCnt="0"/>
      <dgm:spPr/>
    </dgm:pt>
    <dgm:pt modelId="{C184C5B3-D268-4C04-8373-5C1477DF9454}" type="pres">
      <dgm:prSet presAssocID="{5B766F0E-106E-4BBB-B6EB-BF09EA3EEF66}" presName="tx1" presStyleLbl="revTx" presStyleIdx="1" presStyleCnt="5"/>
      <dgm:spPr/>
    </dgm:pt>
    <dgm:pt modelId="{CF1D6EAA-136E-4AC1-8B07-2AFD8094C1DF}" type="pres">
      <dgm:prSet presAssocID="{5B766F0E-106E-4BBB-B6EB-BF09EA3EEF66}" presName="vert1" presStyleCnt="0"/>
      <dgm:spPr/>
    </dgm:pt>
    <dgm:pt modelId="{8F8CCEE3-8FEB-40A2-8AB9-9F040ADA6FFB}" type="pres">
      <dgm:prSet presAssocID="{8FFE89D6-4537-47A8-A78C-AD010CA74CB7}" presName="thickLine" presStyleLbl="alignNode1" presStyleIdx="2" presStyleCnt="5"/>
      <dgm:spPr/>
    </dgm:pt>
    <dgm:pt modelId="{D0CCBAC3-9C53-4914-B0F6-A260C6C51C22}" type="pres">
      <dgm:prSet presAssocID="{8FFE89D6-4537-47A8-A78C-AD010CA74CB7}" presName="horz1" presStyleCnt="0"/>
      <dgm:spPr/>
    </dgm:pt>
    <dgm:pt modelId="{4F766F2B-9D9B-43AB-AC1F-76AD8DF3B542}" type="pres">
      <dgm:prSet presAssocID="{8FFE89D6-4537-47A8-A78C-AD010CA74CB7}" presName="tx1" presStyleLbl="revTx" presStyleIdx="2" presStyleCnt="5"/>
      <dgm:spPr/>
    </dgm:pt>
    <dgm:pt modelId="{BAC1D12D-BE2C-4934-A410-06BAF0D56280}" type="pres">
      <dgm:prSet presAssocID="{8FFE89D6-4537-47A8-A78C-AD010CA74CB7}" presName="vert1" presStyleCnt="0"/>
      <dgm:spPr/>
    </dgm:pt>
    <dgm:pt modelId="{0DDBF67F-CC32-4DEC-B1E8-296588CDBB20}" type="pres">
      <dgm:prSet presAssocID="{C395E3FF-B79C-44B3-9141-0E0814FF96EA}" presName="thickLine" presStyleLbl="alignNode1" presStyleIdx="3" presStyleCnt="5"/>
      <dgm:spPr/>
    </dgm:pt>
    <dgm:pt modelId="{AC5FCAB0-F630-4AE5-B3DD-DAE70531C0A9}" type="pres">
      <dgm:prSet presAssocID="{C395E3FF-B79C-44B3-9141-0E0814FF96EA}" presName="horz1" presStyleCnt="0"/>
      <dgm:spPr/>
    </dgm:pt>
    <dgm:pt modelId="{39E02792-FD09-4A2C-A13C-121B60E72CC8}" type="pres">
      <dgm:prSet presAssocID="{C395E3FF-B79C-44B3-9141-0E0814FF96EA}" presName="tx1" presStyleLbl="revTx" presStyleIdx="3" presStyleCnt="5"/>
      <dgm:spPr/>
    </dgm:pt>
    <dgm:pt modelId="{CF11B6EF-C71F-4A13-B272-E56836D25D9F}" type="pres">
      <dgm:prSet presAssocID="{C395E3FF-B79C-44B3-9141-0E0814FF96EA}" presName="vert1" presStyleCnt="0"/>
      <dgm:spPr/>
    </dgm:pt>
    <dgm:pt modelId="{D005065C-BBB1-4E6F-B43A-AE84D038B5AF}" type="pres">
      <dgm:prSet presAssocID="{E5D57679-2BE5-4640-92A5-8E263AAC9CF5}" presName="thickLine" presStyleLbl="alignNode1" presStyleIdx="4" presStyleCnt="5"/>
      <dgm:spPr/>
    </dgm:pt>
    <dgm:pt modelId="{29BC001E-91E8-4C20-BA3E-2C427581D782}" type="pres">
      <dgm:prSet presAssocID="{E5D57679-2BE5-4640-92A5-8E263AAC9CF5}" presName="horz1" presStyleCnt="0"/>
      <dgm:spPr/>
    </dgm:pt>
    <dgm:pt modelId="{D3EB8B09-EBEE-4AC6-86E6-F8B2E86E8D21}" type="pres">
      <dgm:prSet presAssocID="{E5D57679-2BE5-4640-92A5-8E263AAC9CF5}" presName="tx1" presStyleLbl="revTx" presStyleIdx="4" presStyleCnt="5"/>
      <dgm:spPr/>
    </dgm:pt>
    <dgm:pt modelId="{5D3C3443-25A3-4EEF-A214-DC155150557F}" type="pres">
      <dgm:prSet presAssocID="{E5D57679-2BE5-4640-92A5-8E263AAC9CF5}" presName="vert1" presStyleCnt="0"/>
      <dgm:spPr/>
    </dgm:pt>
  </dgm:ptLst>
  <dgm:cxnLst>
    <dgm:cxn modelId="{A050451D-FC54-4440-BD54-C0C38F213B40}" srcId="{CF61154A-EE2C-4A96-AC0C-26101FF7931B}" destId="{5B766F0E-106E-4BBB-B6EB-BF09EA3EEF66}" srcOrd="1" destOrd="0" parTransId="{7FD3EC3B-C5FF-4198-8BD7-99EF167DD734}" sibTransId="{EB86A232-2274-4515-BCB7-7519E6D0ED2D}"/>
    <dgm:cxn modelId="{87B95D34-8E16-42F0-A227-BF93BD842CEA}" type="presOf" srcId="{E5D57679-2BE5-4640-92A5-8E263AAC9CF5}" destId="{D3EB8B09-EBEE-4AC6-86E6-F8B2E86E8D21}" srcOrd="0" destOrd="0" presId="urn:microsoft.com/office/officeart/2008/layout/LinedList"/>
    <dgm:cxn modelId="{24392868-7ABB-4C1E-82EB-45894B398AB6}" srcId="{CF61154A-EE2C-4A96-AC0C-26101FF7931B}" destId="{C395E3FF-B79C-44B3-9141-0E0814FF96EA}" srcOrd="3" destOrd="0" parTransId="{96D8C0F1-9790-47D8-8E0B-C927DEB6D712}" sibTransId="{85D29B90-9EA3-4701-9C4A-5CE209D63C01}"/>
    <dgm:cxn modelId="{1F13A268-738D-4A5D-B70E-BF163A1544F8}" type="presOf" srcId="{C395E3FF-B79C-44B3-9141-0E0814FF96EA}" destId="{39E02792-FD09-4A2C-A13C-121B60E72CC8}" srcOrd="0" destOrd="0" presId="urn:microsoft.com/office/officeart/2008/layout/LinedList"/>
    <dgm:cxn modelId="{22ED8F7A-88E5-49B3-9787-4D86E6752ED6}" type="presOf" srcId="{5B766F0E-106E-4BBB-B6EB-BF09EA3EEF66}" destId="{C184C5B3-D268-4C04-8373-5C1477DF9454}" srcOrd="0" destOrd="0" presId="urn:microsoft.com/office/officeart/2008/layout/LinedList"/>
    <dgm:cxn modelId="{64741080-B325-4AE9-8CEF-9F3996E6180C}" type="presOf" srcId="{57685AF2-B8E7-4AD9-A4F9-F3C5948514C7}" destId="{B82F205E-FC42-4744-B60F-338C741E30F0}" srcOrd="0" destOrd="0" presId="urn:microsoft.com/office/officeart/2008/layout/LinedList"/>
    <dgm:cxn modelId="{5AA388C2-3964-4F8C-8F8C-3DC1577BDB21}" srcId="{CF61154A-EE2C-4A96-AC0C-26101FF7931B}" destId="{57685AF2-B8E7-4AD9-A4F9-F3C5948514C7}" srcOrd="0" destOrd="0" parTransId="{B997D112-6CEA-4FC0-87DE-586D09289B86}" sibTransId="{FE78A81F-A2B1-4A20-92C4-F9D54F0DD53B}"/>
    <dgm:cxn modelId="{23800ADE-510A-46D6-BBF4-334EC073FA91}" type="presOf" srcId="{CF61154A-EE2C-4A96-AC0C-26101FF7931B}" destId="{2923DB02-2388-4DC7-BCEE-327BB0B3659B}" srcOrd="0" destOrd="0" presId="urn:microsoft.com/office/officeart/2008/layout/LinedList"/>
    <dgm:cxn modelId="{1CC8B9E5-0ED6-4AAF-BD38-DB8AD1141263}" type="presOf" srcId="{8FFE89D6-4537-47A8-A78C-AD010CA74CB7}" destId="{4F766F2B-9D9B-43AB-AC1F-76AD8DF3B542}" srcOrd="0" destOrd="0" presId="urn:microsoft.com/office/officeart/2008/layout/LinedList"/>
    <dgm:cxn modelId="{A5126AEF-8636-4862-AFB0-9B2488ABD915}" srcId="{CF61154A-EE2C-4A96-AC0C-26101FF7931B}" destId="{8FFE89D6-4537-47A8-A78C-AD010CA74CB7}" srcOrd="2" destOrd="0" parTransId="{DAD7B084-3711-4B62-8581-BC21D5211698}" sibTransId="{3E293EFA-9995-475E-9229-236621B9532E}"/>
    <dgm:cxn modelId="{1F4D68F9-97B0-49D4-B8F6-C49BF2AA8634}" srcId="{CF61154A-EE2C-4A96-AC0C-26101FF7931B}" destId="{E5D57679-2BE5-4640-92A5-8E263AAC9CF5}" srcOrd="4" destOrd="0" parTransId="{F17633E4-04BA-44EA-B47D-D89D942BEAFF}" sibTransId="{17DC7329-9F70-47D0-BAE3-29D2B37EA8ED}"/>
    <dgm:cxn modelId="{E9B45334-2B89-4F25-A6CC-A972A23C2628}" type="presParOf" srcId="{2923DB02-2388-4DC7-BCEE-327BB0B3659B}" destId="{B9F9B13A-48B9-4892-AA4A-D039C407DDA5}" srcOrd="0" destOrd="0" presId="urn:microsoft.com/office/officeart/2008/layout/LinedList"/>
    <dgm:cxn modelId="{D689EE55-0EE4-4DEA-9DD0-BF037ABE871F}" type="presParOf" srcId="{2923DB02-2388-4DC7-BCEE-327BB0B3659B}" destId="{445E9B24-7F88-4F4E-AEE4-16985C1D92E0}" srcOrd="1" destOrd="0" presId="urn:microsoft.com/office/officeart/2008/layout/LinedList"/>
    <dgm:cxn modelId="{DC2343BD-68CE-4D38-9C09-12989AEBF927}" type="presParOf" srcId="{445E9B24-7F88-4F4E-AEE4-16985C1D92E0}" destId="{B82F205E-FC42-4744-B60F-338C741E30F0}" srcOrd="0" destOrd="0" presId="urn:microsoft.com/office/officeart/2008/layout/LinedList"/>
    <dgm:cxn modelId="{80036807-63C1-415C-B04D-9FAEB19F581A}" type="presParOf" srcId="{445E9B24-7F88-4F4E-AEE4-16985C1D92E0}" destId="{67150662-37CC-4A6A-B11A-1B96BA25AD94}" srcOrd="1" destOrd="0" presId="urn:microsoft.com/office/officeart/2008/layout/LinedList"/>
    <dgm:cxn modelId="{B6C86170-2045-426E-B779-ADCED5A54613}" type="presParOf" srcId="{2923DB02-2388-4DC7-BCEE-327BB0B3659B}" destId="{115EFB53-E2FA-4873-B5D2-CF217D774025}" srcOrd="2" destOrd="0" presId="urn:microsoft.com/office/officeart/2008/layout/LinedList"/>
    <dgm:cxn modelId="{E51D2B48-F6CE-4D7E-97A8-ECFE10C510B0}" type="presParOf" srcId="{2923DB02-2388-4DC7-BCEE-327BB0B3659B}" destId="{5D670836-6C5F-4132-8922-D902870FCDCA}" srcOrd="3" destOrd="0" presId="urn:microsoft.com/office/officeart/2008/layout/LinedList"/>
    <dgm:cxn modelId="{15CB77C4-FB6A-4476-8A82-40DEA12B069B}" type="presParOf" srcId="{5D670836-6C5F-4132-8922-D902870FCDCA}" destId="{C184C5B3-D268-4C04-8373-5C1477DF9454}" srcOrd="0" destOrd="0" presId="urn:microsoft.com/office/officeart/2008/layout/LinedList"/>
    <dgm:cxn modelId="{9AFA91D8-886F-4806-B07E-F36C8A6BF176}" type="presParOf" srcId="{5D670836-6C5F-4132-8922-D902870FCDCA}" destId="{CF1D6EAA-136E-4AC1-8B07-2AFD8094C1DF}" srcOrd="1" destOrd="0" presId="urn:microsoft.com/office/officeart/2008/layout/LinedList"/>
    <dgm:cxn modelId="{B774DCF8-8697-4D04-BA2F-687DB9075D5B}" type="presParOf" srcId="{2923DB02-2388-4DC7-BCEE-327BB0B3659B}" destId="{8F8CCEE3-8FEB-40A2-8AB9-9F040ADA6FFB}" srcOrd="4" destOrd="0" presId="urn:microsoft.com/office/officeart/2008/layout/LinedList"/>
    <dgm:cxn modelId="{258C5429-C0B8-4804-9E68-422546E27DBA}" type="presParOf" srcId="{2923DB02-2388-4DC7-BCEE-327BB0B3659B}" destId="{D0CCBAC3-9C53-4914-B0F6-A260C6C51C22}" srcOrd="5" destOrd="0" presId="urn:microsoft.com/office/officeart/2008/layout/LinedList"/>
    <dgm:cxn modelId="{78E1828B-009C-40C4-A35F-27BA7BA6EEFA}" type="presParOf" srcId="{D0CCBAC3-9C53-4914-B0F6-A260C6C51C22}" destId="{4F766F2B-9D9B-43AB-AC1F-76AD8DF3B542}" srcOrd="0" destOrd="0" presId="urn:microsoft.com/office/officeart/2008/layout/LinedList"/>
    <dgm:cxn modelId="{638E4BAE-416D-427D-A7FB-9ABE43FCDF92}" type="presParOf" srcId="{D0CCBAC3-9C53-4914-B0F6-A260C6C51C22}" destId="{BAC1D12D-BE2C-4934-A410-06BAF0D56280}" srcOrd="1" destOrd="0" presId="urn:microsoft.com/office/officeart/2008/layout/LinedList"/>
    <dgm:cxn modelId="{22B8A792-A2D9-410F-BB45-73EA367FCD2B}" type="presParOf" srcId="{2923DB02-2388-4DC7-BCEE-327BB0B3659B}" destId="{0DDBF67F-CC32-4DEC-B1E8-296588CDBB20}" srcOrd="6" destOrd="0" presId="urn:microsoft.com/office/officeart/2008/layout/LinedList"/>
    <dgm:cxn modelId="{4DCF8D82-C3F5-4087-81CA-952EA0B0A241}" type="presParOf" srcId="{2923DB02-2388-4DC7-BCEE-327BB0B3659B}" destId="{AC5FCAB0-F630-4AE5-B3DD-DAE70531C0A9}" srcOrd="7" destOrd="0" presId="urn:microsoft.com/office/officeart/2008/layout/LinedList"/>
    <dgm:cxn modelId="{E806AAB6-B69B-4A17-B2A4-6A38C383012B}" type="presParOf" srcId="{AC5FCAB0-F630-4AE5-B3DD-DAE70531C0A9}" destId="{39E02792-FD09-4A2C-A13C-121B60E72CC8}" srcOrd="0" destOrd="0" presId="urn:microsoft.com/office/officeart/2008/layout/LinedList"/>
    <dgm:cxn modelId="{658B5E49-F30C-41DB-A7AF-73E7B42DC6EF}" type="presParOf" srcId="{AC5FCAB0-F630-4AE5-B3DD-DAE70531C0A9}" destId="{CF11B6EF-C71F-4A13-B272-E56836D25D9F}" srcOrd="1" destOrd="0" presId="urn:microsoft.com/office/officeart/2008/layout/LinedList"/>
    <dgm:cxn modelId="{B3171FE6-FC39-443C-9B17-15E9DA5A78CC}" type="presParOf" srcId="{2923DB02-2388-4DC7-BCEE-327BB0B3659B}" destId="{D005065C-BBB1-4E6F-B43A-AE84D038B5AF}" srcOrd="8" destOrd="0" presId="urn:microsoft.com/office/officeart/2008/layout/LinedList"/>
    <dgm:cxn modelId="{0C277A31-0147-481C-BC28-DF138DDD7E87}" type="presParOf" srcId="{2923DB02-2388-4DC7-BCEE-327BB0B3659B}" destId="{29BC001E-91E8-4C20-BA3E-2C427581D782}" srcOrd="9" destOrd="0" presId="urn:microsoft.com/office/officeart/2008/layout/LinedList"/>
    <dgm:cxn modelId="{BBED1C21-D428-4BFB-9B41-BEE41188D1D5}" type="presParOf" srcId="{29BC001E-91E8-4C20-BA3E-2C427581D782}" destId="{D3EB8B09-EBEE-4AC6-86E6-F8B2E86E8D21}" srcOrd="0" destOrd="0" presId="urn:microsoft.com/office/officeart/2008/layout/LinedList"/>
    <dgm:cxn modelId="{BD9F8ED2-DE12-4E9A-A3B1-0763DBFD85AE}" type="presParOf" srcId="{29BC001E-91E8-4C20-BA3E-2C427581D782}" destId="{5D3C3443-25A3-4EEF-A214-DC155150557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57B8D-FB93-4936-AF3E-FBA32B2D328A}">
      <dsp:nvSpPr>
        <dsp:cNvPr id="0" name=""/>
        <dsp:cNvSpPr/>
      </dsp:nvSpPr>
      <dsp:spPr>
        <a:xfrm>
          <a:off x="2094492" y="1590328"/>
          <a:ext cx="1151675" cy="548092"/>
        </a:xfrm>
        <a:custGeom>
          <a:avLst/>
          <a:gdLst/>
          <a:ahLst/>
          <a:cxnLst/>
          <a:rect l="0" t="0" r="0" b="0"/>
          <a:pathLst>
            <a:path>
              <a:moveTo>
                <a:pt x="0" y="0"/>
              </a:moveTo>
              <a:lnTo>
                <a:pt x="0" y="373509"/>
              </a:lnTo>
              <a:lnTo>
                <a:pt x="1151675" y="373509"/>
              </a:lnTo>
              <a:lnTo>
                <a:pt x="1151675" y="54809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777D44-0DC3-47DF-8533-8D4151E5F3A4}">
      <dsp:nvSpPr>
        <dsp:cNvPr id="0" name=""/>
        <dsp:cNvSpPr/>
      </dsp:nvSpPr>
      <dsp:spPr>
        <a:xfrm>
          <a:off x="942817" y="1590328"/>
          <a:ext cx="1151675" cy="548092"/>
        </a:xfrm>
        <a:custGeom>
          <a:avLst/>
          <a:gdLst/>
          <a:ahLst/>
          <a:cxnLst/>
          <a:rect l="0" t="0" r="0" b="0"/>
          <a:pathLst>
            <a:path>
              <a:moveTo>
                <a:pt x="1151675" y="0"/>
              </a:moveTo>
              <a:lnTo>
                <a:pt x="1151675" y="373509"/>
              </a:lnTo>
              <a:lnTo>
                <a:pt x="0" y="373509"/>
              </a:lnTo>
              <a:lnTo>
                <a:pt x="0" y="54809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CDFB62-F492-44FC-8F61-FAA5640F5B16}">
      <dsp:nvSpPr>
        <dsp:cNvPr id="0" name=""/>
        <dsp:cNvSpPr/>
      </dsp:nvSpPr>
      <dsp:spPr>
        <a:xfrm>
          <a:off x="1152212" y="393632"/>
          <a:ext cx="1884560" cy="1196695"/>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520C51-B57F-403D-8674-481912220C95}">
      <dsp:nvSpPr>
        <dsp:cNvPr id="0" name=""/>
        <dsp:cNvSpPr/>
      </dsp:nvSpPr>
      <dsp:spPr>
        <a:xfrm>
          <a:off x="1361608" y="592558"/>
          <a:ext cx="1884560" cy="119669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ptos" panose="020B0004020202020204"/>
              <a:ea typeface="+mn-ea"/>
              <a:cs typeface="+mn-cs"/>
            </a:rPr>
            <a:t> ICM –Plasma between the galaxies in Clusters</a:t>
          </a:r>
        </a:p>
      </dsp:txBody>
      <dsp:txXfrm>
        <a:off x="1396658" y="627608"/>
        <a:ext cx="1814460" cy="1126595"/>
      </dsp:txXfrm>
    </dsp:sp>
    <dsp:sp modelId="{E2CC9D7D-2CD5-44F3-95A8-CEF96B17362C}">
      <dsp:nvSpPr>
        <dsp:cNvPr id="0" name=""/>
        <dsp:cNvSpPr/>
      </dsp:nvSpPr>
      <dsp:spPr>
        <a:xfrm>
          <a:off x="536" y="2138421"/>
          <a:ext cx="1884560" cy="1196695"/>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386F9B-BD0B-439D-B9F9-6DB323EE7680}">
      <dsp:nvSpPr>
        <dsp:cNvPr id="0" name=""/>
        <dsp:cNvSpPr/>
      </dsp:nvSpPr>
      <dsp:spPr>
        <a:xfrm>
          <a:off x="209932" y="2337347"/>
          <a:ext cx="1884560" cy="119669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ptos" panose="020B0004020202020204"/>
              <a:ea typeface="+mn-ea"/>
              <a:cs typeface="+mn-cs"/>
            </a:rPr>
            <a:t> THERMAL (Bremsstrahlung X-ray emission)</a:t>
          </a:r>
        </a:p>
      </dsp:txBody>
      <dsp:txXfrm>
        <a:off x="244982" y="2372397"/>
        <a:ext cx="1814460" cy="1126595"/>
      </dsp:txXfrm>
    </dsp:sp>
    <dsp:sp modelId="{6E766B51-327E-46BB-ABB4-CCD3E8DE7654}">
      <dsp:nvSpPr>
        <dsp:cNvPr id="0" name=""/>
        <dsp:cNvSpPr/>
      </dsp:nvSpPr>
      <dsp:spPr>
        <a:xfrm>
          <a:off x="2303888" y="2138421"/>
          <a:ext cx="1884560" cy="1196695"/>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239410-06D5-4E35-9F3E-26BF857030AC}">
      <dsp:nvSpPr>
        <dsp:cNvPr id="0" name=""/>
        <dsp:cNvSpPr/>
      </dsp:nvSpPr>
      <dsp:spPr>
        <a:xfrm>
          <a:off x="2513283" y="2337347"/>
          <a:ext cx="1884560" cy="119669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ptos" panose="020B0004020202020204"/>
              <a:ea typeface="+mn-ea"/>
              <a:cs typeface="+mn-cs"/>
            </a:rPr>
            <a:t> NON-THERMAL – relativistic electrons and magnetic field (diffuse radio emission like relics, halos, bridges)</a:t>
          </a:r>
        </a:p>
      </dsp:txBody>
      <dsp:txXfrm>
        <a:off x="2548333" y="2372397"/>
        <a:ext cx="1814460" cy="1126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95FA1-85C0-4ED7-8B0C-2E46061E0A31}">
      <dsp:nvSpPr>
        <dsp:cNvPr id="0" name=""/>
        <dsp:cNvSpPr/>
      </dsp:nvSpPr>
      <dsp:spPr>
        <a:xfrm>
          <a:off x="0" y="226106"/>
          <a:ext cx="1893762" cy="1136257"/>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alibri"/>
              <a:cs typeface="Calibri"/>
            </a:rPr>
            <a:t>Origin – Turbulence by merging of clusters of galaxies (Fermi II)</a:t>
          </a:r>
        </a:p>
      </dsp:txBody>
      <dsp:txXfrm>
        <a:off x="0" y="226106"/>
        <a:ext cx="1893762" cy="1136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95FA1-85C0-4ED7-8B0C-2E46061E0A31}">
      <dsp:nvSpPr>
        <dsp:cNvPr id="0" name=""/>
        <dsp:cNvSpPr/>
      </dsp:nvSpPr>
      <dsp:spPr>
        <a:xfrm>
          <a:off x="0" y="99736"/>
          <a:ext cx="1367952" cy="820771"/>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a:cs typeface="Calibri"/>
            </a:rPr>
            <a:t>Very low steepening frequency</a:t>
          </a:r>
          <a:endParaRPr lang="en-US" sz="1600" kern="1200"/>
        </a:p>
      </dsp:txBody>
      <dsp:txXfrm>
        <a:off x="0" y="99736"/>
        <a:ext cx="1367952" cy="8207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95FA1-85C0-4ED7-8B0C-2E46061E0A31}">
      <dsp:nvSpPr>
        <dsp:cNvPr id="0" name=""/>
        <dsp:cNvSpPr/>
      </dsp:nvSpPr>
      <dsp:spPr>
        <a:xfrm>
          <a:off x="0" y="48368"/>
          <a:ext cx="1364472" cy="818683"/>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a:cs typeface="Calibri"/>
            </a:rPr>
            <a:t>Bright at lower frequency</a:t>
          </a:r>
          <a:endParaRPr lang="en-US" sz="1600" kern="1200"/>
        </a:p>
      </dsp:txBody>
      <dsp:txXfrm>
        <a:off x="0" y="48368"/>
        <a:ext cx="1364472" cy="8186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95FA1-85C0-4ED7-8B0C-2E46061E0A31}">
      <dsp:nvSpPr>
        <dsp:cNvPr id="0" name=""/>
        <dsp:cNvSpPr/>
      </dsp:nvSpPr>
      <dsp:spPr>
        <a:xfrm>
          <a:off x="0" y="146656"/>
          <a:ext cx="1354379" cy="812627"/>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Calibri"/>
              <a:cs typeface="Calibri"/>
            </a:rPr>
            <a:t>Proof ?</a:t>
          </a:r>
          <a:endParaRPr lang="en-US" sz="3000" kern="1200">
            <a:latin typeface="Aptos Display" panose="020F0302020204030204"/>
          </a:endParaRPr>
        </a:p>
      </dsp:txBody>
      <dsp:txXfrm>
        <a:off x="0" y="146656"/>
        <a:ext cx="1354379" cy="8126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95FA1-85C0-4ED7-8B0C-2E46061E0A31}">
      <dsp:nvSpPr>
        <dsp:cNvPr id="0" name=""/>
        <dsp:cNvSpPr/>
      </dsp:nvSpPr>
      <dsp:spPr>
        <a:xfrm>
          <a:off x="0" y="214724"/>
          <a:ext cx="1742870" cy="104572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a:cs typeface="Calibri"/>
            </a:rPr>
            <a:t>Analyzing a large sample of galaxy clusters in LOFAR and uGMRT</a:t>
          </a:r>
        </a:p>
      </dsp:txBody>
      <dsp:txXfrm>
        <a:off x="0" y="214724"/>
        <a:ext cx="1742870" cy="10457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95FA1-85C0-4ED7-8B0C-2E46061E0A31}">
      <dsp:nvSpPr>
        <dsp:cNvPr id="0" name=""/>
        <dsp:cNvSpPr/>
      </dsp:nvSpPr>
      <dsp:spPr>
        <a:xfrm>
          <a:off x="0" y="153143"/>
          <a:ext cx="1364472" cy="818683"/>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a:ea typeface="Calibri"/>
              <a:cs typeface="Calibri"/>
            </a:rPr>
            <a:t>Mass of the merging clusters</a:t>
          </a:r>
        </a:p>
      </dsp:txBody>
      <dsp:txXfrm>
        <a:off x="0" y="153143"/>
        <a:ext cx="1364472" cy="8186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95FA1-85C0-4ED7-8B0C-2E46061E0A31}">
      <dsp:nvSpPr>
        <dsp:cNvPr id="0" name=""/>
        <dsp:cNvSpPr/>
      </dsp:nvSpPr>
      <dsp:spPr>
        <a:xfrm>
          <a:off x="0" y="57893"/>
          <a:ext cx="1364472" cy="818683"/>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a:ea typeface="Calibri"/>
              <a:cs typeface="Calibri"/>
            </a:rPr>
            <a:t>Turbulent energy</a:t>
          </a:r>
          <a:endParaRPr lang="en-US" sz="2200" kern="1200">
            <a:latin typeface="Aptos Display" panose="02110004020202020204"/>
            <a:ea typeface="Calibri"/>
            <a:cs typeface="Calibri"/>
          </a:endParaRPr>
        </a:p>
      </dsp:txBody>
      <dsp:txXfrm>
        <a:off x="0" y="57893"/>
        <a:ext cx="1364472" cy="8186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9B13A-48B9-4892-AA4A-D039C407DDA5}">
      <dsp:nvSpPr>
        <dsp:cNvPr id="0" name=""/>
        <dsp:cNvSpPr/>
      </dsp:nvSpPr>
      <dsp:spPr>
        <a:xfrm>
          <a:off x="0" y="558"/>
          <a:ext cx="1078187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2F205E-FC42-4744-B60F-338C741E30F0}">
      <dsp:nvSpPr>
        <dsp:cNvPr id="0" name=""/>
        <dsp:cNvSpPr/>
      </dsp:nvSpPr>
      <dsp:spPr>
        <a:xfrm>
          <a:off x="0" y="558"/>
          <a:ext cx="10781871" cy="91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100000"/>
            </a:lnSpc>
            <a:spcBef>
              <a:spcPct val="0"/>
            </a:spcBef>
            <a:spcAft>
              <a:spcPct val="35000"/>
            </a:spcAft>
            <a:buNone/>
          </a:pPr>
          <a:r>
            <a:rPr lang="en-US" sz="2300" b="0" kern="1200">
              <a:latin typeface="Aptos Display"/>
              <a:ea typeface="Calibri"/>
              <a:cs typeface="Calibri"/>
            </a:rPr>
            <a:t> </a:t>
          </a:r>
          <a:r>
            <a:rPr lang="en-US" sz="2300" b="1" kern="1200">
              <a:latin typeface="Aptos Display"/>
              <a:ea typeface="Calibri"/>
              <a:cs typeface="Calibri"/>
            </a:rPr>
            <a:t>First study on a complete sample about</a:t>
          </a:r>
          <a:r>
            <a:rPr lang="en-US" sz="2300" b="0" kern="1200">
              <a:latin typeface="Aptos Display"/>
              <a:ea typeface="Calibri"/>
              <a:cs typeface="Calibri"/>
            </a:rPr>
            <a:t> the spectral properties of radio halos.</a:t>
          </a:r>
        </a:p>
      </dsp:txBody>
      <dsp:txXfrm>
        <a:off x="0" y="558"/>
        <a:ext cx="10781871" cy="914140"/>
      </dsp:txXfrm>
    </dsp:sp>
    <dsp:sp modelId="{115EFB53-E2FA-4873-B5D2-CF217D774025}">
      <dsp:nvSpPr>
        <dsp:cNvPr id="0" name=""/>
        <dsp:cNvSpPr/>
      </dsp:nvSpPr>
      <dsp:spPr>
        <a:xfrm>
          <a:off x="0" y="914698"/>
          <a:ext cx="1078187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4C5B3-D268-4C04-8373-5C1477DF9454}">
      <dsp:nvSpPr>
        <dsp:cNvPr id="0" name=""/>
        <dsp:cNvSpPr/>
      </dsp:nvSpPr>
      <dsp:spPr>
        <a:xfrm>
          <a:off x="0" y="914698"/>
          <a:ext cx="10781871" cy="91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b="0" kern="1200">
              <a:latin typeface="Aptos Display"/>
              <a:ea typeface="Calibri"/>
              <a:cs typeface="Calibri"/>
            </a:rPr>
            <a:t>It is important to constrain the models.</a:t>
          </a:r>
          <a:endParaRPr lang="en-US" sz="2300" kern="1200"/>
        </a:p>
      </dsp:txBody>
      <dsp:txXfrm>
        <a:off x="0" y="914698"/>
        <a:ext cx="10781871" cy="914140"/>
      </dsp:txXfrm>
    </dsp:sp>
    <dsp:sp modelId="{8F8CCEE3-8FEB-40A2-8AB9-9F040ADA6FFB}">
      <dsp:nvSpPr>
        <dsp:cNvPr id="0" name=""/>
        <dsp:cNvSpPr/>
      </dsp:nvSpPr>
      <dsp:spPr>
        <a:xfrm>
          <a:off x="0" y="1828839"/>
          <a:ext cx="1078187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66F2B-9D9B-43AB-AC1F-76AD8DF3B542}">
      <dsp:nvSpPr>
        <dsp:cNvPr id="0" name=""/>
        <dsp:cNvSpPr/>
      </dsp:nvSpPr>
      <dsp:spPr>
        <a:xfrm>
          <a:off x="0" y="1828839"/>
          <a:ext cx="10781871" cy="91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100000"/>
            </a:lnSpc>
            <a:spcBef>
              <a:spcPct val="0"/>
            </a:spcBef>
            <a:spcAft>
              <a:spcPct val="35000"/>
            </a:spcAft>
            <a:buNone/>
          </a:pPr>
          <a:r>
            <a:rPr lang="en-US" sz="2300" b="0" kern="1200">
              <a:solidFill>
                <a:schemeClr val="tx1"/>
              </a:solidFill>
              <a:latin typeface="Aptos Display"/>
              <a:ea typeface="Calibri"/>
              <a:cs typeface="Calibri"/>
            </a:rPr>
            <a:t>With the preliminary results on the sample dynamically disturbed clusters host most radio halos.</a:t>
          </a:r>
          <a:endParaRPr lang="en-US" sz="2300" kern="1200"/>
        </a:p>
      </dsp:txBody>
      <dsp:txXfrm>
        <a:off x="0" y="1828839"/>
        <a:ext cx="10781871" cy="914140"/>
      </dsp:txXfrm>
    </dsp:sp>
    <dsp:sp modelId="{0DDBF67F-CC32-4DEC-B1E8-296588CDBB20}">
      <dsp:nvSpPr>
        <dsp:cNvPr id="0" name=""/>
        <dsp:cNvSpPr/>
      </dsp:nvSpPr>
      <dsp:spPr>
        <a:xfrm>
          <a:off x="0" y="2742979"/>
          <a:ext cx="1078187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E02792-FD09-4A2C-A13C-121B60E72CC8}">
      <dsp:nvSpPr>
        <dsp:cNvPr id="0" name=""/>
        <dsp:cNvSpPr/>
      </dsp:nvSpPr>
      <dsp:spPr>
        <a:xfrm>
          <a:off x="0" y="2742979"/>
          <a:ext cx="10781871" cy="91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100000"/>
            </a:lnSpc>
            <a:spcBef>
              <a:spcPct val="0"/>
            </a:spcBef>
            <a:spcAft>
              <a:spcPct val="35000"/>
            </a:spcAft>
            <a:buNone/>
          </a:pPr>
          <a:r>
            <a:rPr lang="en-US" sz="2300" b="0" kern="1200">
              <a:solidFill>
                <a:schemeClr val="tx1"/>
              </a:solidFill>
              <a:latin typeface="Aptos Display"/>
              <a:ea typeface="Calibri"/>
              <a:cs typeface="Calibri"/>
            </a:rPr>
            <a:t>Completing the entire sample will help constrain the origin of radio halos effectively.</a:t>
          </a:r>
        </a:p>
      </dsp:txBody>
      <dsp:txXfrm>
        <a:off x="0" y="2742979"/>
        <a:ext cx="10781871" cy="914140"/>
      </dsp:txXfrm>
    </dsp:sp>
    <dsp:sp modelId="{D005065C-BBB1-4E6F-B43A-AE84D038B5AF}">
      <dsp:nvSpPr>
        <dsp:cNvPr id="0" name=""/>
        <dsp:cNvSpPr/>
      </dsp:nvSpPr>
      <dsp:spPr>
        <a:xfrm>
          <a:off x="0" y="3657120"/>
          <a:ext cx="1078187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B8B09-EBEE-4AC6-86E6-F8B2E86E8D21}">
      <dsp:nvSpPr>
        <dsp:cNvPr id="0" name=""/>
        <dsp:cNvSpPr/>
      </dsp:nvSpPr>
      <dsp:spPr>
        <a:xfrm>
          <a:off x="0" y="3657120"/>
          <a:ext cx="10781871" cy="91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100000"/>
            </a:lnSpc>
            <a:spcBef>
              <a:spcPct val="0"/>
            </a:spcBef>
            <a:spcAft>
              <a:spcPct val="35000"/>
            </a:spcAft>
            <a:buNone/>
          </a:pPr>
          <a:r>
            <a:rPr lang="en-US" sz="2300" b="0" kern="1200">
              <a:latin typeface="Calibri"/>
              <a:ea typeface="Calibri"/>
              <a:cs typeface="Calibri"/>
            </a:rPr>
            <a:t>Additional study on A773 and A1351 with spectral index map and point to point analysis.</a:t>
          </a:r>
          <a:endParaRPr lang="en-US" sz="2300" b="0" kern="1200">
            <a:latin typeface="Aptos Display"/>
            <a:ea typeface="Calibri"/>
            <a:cs typeface="Calibri"/>
          </a:endParaRPr>
        </a:p>
      </dsp:txBody>
      <dsp:txXfrm>
        <a:off x="0" y="3657120"/>
        <a:ext cx="10781871" cy="9141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9F1B9-5561-4C07-A56B-473AC572FED8}" type="datetimeFigureOut">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7C9C2-66EA-49FD-A5CE-95CB44234FAF}" type="slidenum">
              <a:t>‹#›</a:t>
            </a:fld>
            <a:endParaRPr lang="en-US"/>
          </a:p>
        </p:txBody>
      </p:sp>
    </p:spTree>
    <p:extLst>
      <p:ext uri="{BB962C8B-B14F-4D97-AF65-F5344CB8AC3E}">
        <p14:creationId xmlns:p14="http://schemas.microsoft.com/office/powerpoint/2010/main" val="2901641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slower decline of the non-thermal (</a:t>
            </a:r>
            <a:r>
              <a:rPr lang="en-US" err="1"/>
              <a:t>CRe</a:t>
            </a:r>
            <a:r>
              <a:rPr lang="en-US"/>
              <a:t> +B) component with respect to the thermal one. The majority of the results point towards a weaker radial decline of the non-thermal component with respect to the thermal one.</a:t>
            </a:r>
          </a:p>
        </p:txBody>
      </p:sp>
      <p:sp>
        <p:nvSpPr>
          <p:cNvPr id="4" name="Slide Number Placeholder 3"/>
          <p:cNvSpPr>
            <a:spLocks noGrp="1"/>
          </p:cNvSpPr>
          <p:nvPr>
            <p:ph type="sldNum" sz="quarter" idx="5"/>
          </p:nvPr>
        </p:nvSpPr>
        <p:spPr/>
        <p:txBody>
          <a:bodyPr/>
          <a:lstStyle/>
          <a:p>
            <a:fld id="{DBD7C9C2-66EA-49FD-A5CE-95CB44234FAF}" type="slidenum">
              <a:t>13</a:t>
            </a:fld>
            <a:endParaRPr lang="en-US"/>
          </a:p>
        </p:txBody>
      </p:sp>
    </p:spTree>
    <p:extLst>
      <p:ext uri="{BB962C8B-B14F-4D97-AF65-F5344CB8AC3E}">
        <p14:creationId xmlns:p14="http://schemas.microsoft.com/office/powerpoint/2010/main" val="248335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expected correlation between IX and IR in (re-)acceleration and hadronic models is different. In particular, the sublinear scaling often observed in radio halos is hardly reproduced by the hadronic scenarios, as they would require an unphysical amount of </a:t>
            </a:r>
            <a:r>
              <a:rPr lang="en-US" err="1"/>
              <a:t>CRp</a:t>
            </a:r>
            <a:r>
              <a:rPr lang="en-US"/>
              <a:t> in the cluster peripheries to justify such IR−IX relation (e.g. Brunetti &amp; Jones 2014). We provide a consistent comparison among five radio halos whose results confirm the general view that radio halos show sub-linear IR−IX relations. It implies a flatter profile of the radio components with respect to the X-ray one, suggesting the distribution of </a:t>
            </a:r>
            <a:r>
              <a:rPr lang="en-US" err="1"/>
              <a:t>CRe</a:t>
            </a:r>
            <a:r>
              <a:rPr lang="en-US"/>
              <a:t> and/or the magnetic field to be rather flat compared to the thermal ICM. This potentially indicates a larger size of the radio emission than the X-ray one when not limited by sensitivity, as already observed in a few cases (Shweta et al. 2020; Botteon et al. 2020b, 2022b; Rajpurohit et al. 2021a; Bruno et al. 2023).</a:t>
            </a:r>
          </a:p>
        </p:txBody>
      </p:sp>
      <p:sp>
        <p:nvSpPr>
          <p:cNvPr id="4" name="Slide Number Placeholder 3"/>
          <p:cNvSpPr>
            <a:spLocks noGrp="1"/>
          </p:cNvSpPr>
          <p:nvPr>
            <p:ph type="sldNum" sz="quarter" idx="5"/>
          </p:nvPr>
        </p:nvSpPr>
        <p:spPr/>
        <p:txBody>
          <a:bodyPr/>
          <a:lstStyle/>
          <a:p>
            <a:fld id="{DBD7C9C2-66EA-49FD-A5CE-95CB44234FAF}" type="slidenum">
              <a:t>18</a:t>
            </a:fld>
            <a:endParaRPr lang="en-US"/>
          </a:p>
        </p:txBody>
      </p:sp>
    </p:spTree>
    <p:extLst>
      <p:ext uri="{BB962C8B-B14F-4D97-AF65-F5344CB8AC3E}">
        <p14:creationId xmlns:p14="http://schemas.microsoft.com/office/powerpoint/2010/main" val="16569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085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08287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15283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3656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40469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289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416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140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8572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22518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09137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9/22/2025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547546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8/10/relationships/comments" Target="../comments/modernComment_1BF_FC18CAD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jpe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21" Type="http://schemas.openxmlformats.org/officeDocument/2006/relationships/diagramColors" Target="../diagrams/colors5.xml"/><Relationship Id="rId34" Type="http://schemas.openxmlformats.org/officeDocument/2006/relationships/diagramLayout" Target="../diagrams/layout8.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33" Type="http://schemas.openxmlformats.org/officeDocument/2006/relationships/diagramData" Target="../diagrams/data8.xml"/><Relationship Id="rId2" Type="http://schemas.openxmlformats.org/officeDocument/2006/relationships/image" Target="../media/image8.png"/><Relationship Id="rId16" Type="http://schemas.openxmlformats.org/officeDocument/2006/relationships/diagramColors" Target="../diagrams/colors4.xml"/><Relationship Id="rId20" Type="http://schemas.openxmlformats.org/officeDocument/2006/relationships/diagramQuickStyle" Target="../diagrams/quickStyle5.xml"/><Relationship Id="rId29" Type="http://schemas.openxmlformats.org/officeDocument/2006/relationships/diagramLayout" Target="../diagrams/layout7.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32" Type="http://schemas.microsoft.com/office/2007/relationships/diagramDrawing" Target="../diagrams/drawing7.xml"/><Relationship Id="rId37" Type="http://schemas.microsoft.com/office/2007/relationships/diagramDrawing" Target="../diagrams/drawing8.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28" Type="http://schemas.openxmlformats.org/officeDocument/2006/relationships/diagramData" Target="../diagrams/data7.xml"/><Relationship Id="rId36" Type="http://schemas.openxmlformats.org/officeDocument/2006/relationships/diagramColors" Target="../diagrams/colors8.xml"/><Relationship Id="rId10" Type="http://schemas.openxmlformats.org/officeDocument/2006/relationships/diagramQuickStyle" Target="../diagrams/quickStyle3.xml"/><Relationship Id="rId19" Type="http://schemas.openxmlformats.org/officeDocument/2006/relationships/diagramLayout" Target="../diagrams/layout5.xml"/><Relationship Id="rId31" Type="http://schemas.openxmlformats.org/officeDocument/2006/relationships/diagramColors" Target="../diagrams/colors7.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 Id="rId30" Type="http://schemas.openxmlformats.org/officeDocument/2006/relationships/diagramQuickStyle" Target="../diagrams/quickStyle7.xml"/><Relationship Id="rId35" Type="http://schemas.openxmlformats.org/officeDocument/2006/relationships/diagramQuickStyle" Target="../diagrams/quickStyle8.xml"/><Relationship Id="rId8" Type="http://schemas.openxmlformats.org/officeDocument/2006/relationships/diagramData" Target="../diagrams/data3.xml"/><Relationship Id="rId3"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3B906F-7B8F-0638-48D9-7DBDE9C63C4D}"/>
              </a:ext>
            </a:extLst>
          </p:cNvPr>
          <p:cNvPicPr>
            <a:picLocks noChangeAspect="1"/>
          </p:cNvPicPr>
          <p:nvPr/>
        </p:nvPicPr>
        <p:blipFill>
          <a:blip r:embed="rId2">
            <a:alphaModFix amt="69000"/>
            <a:extLst>
              <a:ext uri="{BEBA8EAE-BF5A-486C-A8C5-ECC9F3942E4B}">
                <a14:imgProps xmlns:a14="http://schemas.microsoft.com/office/drawing/2010/main">
                  <a14:imgLayer r:embed="rId3">
                    <a14:imgEffect>
                      <a14:colorTemperature colorTemp="5526"/>
                    </a14:imgEffect>
                    <a14:imgEffect>
                      <a14:saturation sat="323000"/>
                    </a14:imgEffect>
                    <a14:imgEffect>
                      <a14:brightnessContrast bright="-42000" contrast="6000"/>
                    </a14:imgEffect>
                  </a14:imgLayer>
                </a14:imgProps>
              </a:ext>
            </a:extLst>
          </a:blip>
          <a:stretch>
            <a:fillRect/>
          </a:stretch>
        </p:blipFill>
        <p:spPr>
          <a:xfrm>
            <a:off x="0" y="0"/>
            <a:ext cx="12207850" cy="6951216"/>
          </a:xfrm>
          <a:prstGeom prst="rect">
            <a:avLst/>
          </a:prstGeom>
          <a:effectLst>
            <a:outerShdw dist="50800" dir="5400000" algn="ctr" rotWithShape="0">
              <a:srgbClr val="000000"/>
            </a:outerShdw>
          </a:effectLst>
        </p:spPr>
      </p:pic>
      <p:sp>
        <p:nvSpPr>
          <p:cNvPr id="4" name="TextBox 3">
            <a:extLst>
              <a:ext uri="{FF2B5EF4-FFF2-40B4-BE49-F238E27FC236}">
                <a16:creationId xmlns:a16="http://schemas.microsoft.com/office/drawing/2014/main" id="{70FBA2EA-615D-94BC-5D39-0BB7E69B6D23}"/>
              </a:ext>
            </a:extLst>
          </p:cNvPr>
          <p:cNvSpPr txBox="1"/>
          <p:nvPr/>
        </p:nvSpPr>
        <p:spPr>
          <a:xfrm>
            <a:off x="979723" y="2590487"/>
            <a:ext cx="10484528" cy="1077218"/>
          </a:xfrm>
          <a:prstGeom prst="rect">
            <a:avLst/>
          </a:prstGeom>
          <a:noFill/>
        </p:spPr>
        <p:txBody>
          <a:bodyPr wrap="square" lIns="91440" tIns="45720" rIns="91440" bIns="45720" rtlCol="0" anchor="t">
            <a:spAutoFit/>
          </a:bodyPr>
          <a:lstStyle/>
          <a:p>
            <a:pPr algn="ctr"/>
            <a:r>
              <a:rPr lang="en-US" sz="3200">
                <a:solidFill>
                  <a:schemeClr val="bg1"/>
                </a:solidFill>
                <a:latin typeface="Times New Roman"/>
                <a:cs typeface="Times New Roman"/>
              </a:rPr>
              <a:t>U</a:t>
            </a:r>
            <a:r>
              <a:rPr lang="en-US" sz="3200" b="0" i="0">
                <a:solidFill>
                  <a:schemeClr val="bg1"/>
                </a:solidFill>
                <a:effectLst/>
                <a:latin typeface="Times New Roman"/>
                <a:cs typeface="Times New Roman"/>
              </a:rPr>
              <a:t>nveiling the spectral properties of radio halos in the galaxy clusters of the LOFAR </a:t>
            </a:r>
            <a:r>
              <a:rPr lang="en-US" sz="3200">
                <a:solidFill>
                  <a:schemeClr val="bg1"/>
                </a:solidFill>
                <a:latin typeface="Times New Roman"/>
                <a:cs typeface="Times New Roman"/>
              </a:rPr>
              <a:t>sky survey</a:t>
            </a:r>
            <a:endParaRPr lang="en-IN" sz="320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E926B8D-19D3-A522-19E1-5E34A858520E}"/>
              </a:ext>
            </a:extLst>
          </p:cNvPr>
          <p:cNvSpPr txBox="1"/>
          <p:nvPr/>
        </p:nvSpPr>
        <p:spPr>
          <a:xfrm>
            <a:off x="8268512" y="5139928"/>
            <a:ext cx="3650800" cy="923330"/>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 Koushika Srikanth </a:t>
            </a:r>
          </a:p>
          <a:p>
            <a:r>
              <a:rPr lang="en-US">
                <a:solidFill>
                  <a:schemeClr val="bg1"/>
                </a:solidFill>
                <a:latin typeface="Times New Roman" panose="02020603050405020304" pitchFamily="18" charset="0"/>
                <a:cs typeface="Times New Roman" panose="02020603050405020304" pitchFamily="18" charset="0"/>
              </a:rPr>
              <a:t>PhD cycle 39 (A.Y 2023-2026)</a:t>
            </a:r>
          </a:p>
          <a:p>
            <a:r>
              <a:rPr lang="en-US">
                <a:solidFill>
                  <a:schemeClr val="bg1"/>
                </a:solidFill>
                <a:latin typeface="Times New Roman" panose="02020603050405020304" pitchFamily="18" charset="0"/>
                <a:cs typeface="Times New Roman" panose="02020603050405020304" pitchFamily="18" charset="0"/>
              </a:rPr>
              <a:t>IRA-INAF BOLOGNA</a:t>
            </a:r>
          </a:p>
        </p:txBody>
      </p:sp>
      <p:sp>
        <p:nvSpPr>
          <p:cNvPr id="3" name="TextBox 2">
            <a:extLst>
              <a:ext uri="{FF2B5EF4-FFF2-40B4-BE49-F238E27FC236}">
                <a16:creationId xmlns:a16="http://schemas.microsoft.com/office/drawing/2014/main" id="{C248D6BD-B748-1932-42FF-CED547C26BDE}"/>
              </a:ext>
            </a:extLst>
          </p:cNvPr>
          <p:cNvSpPr txBox="1"/>
          <p:nvPr/>
        </p:nvSpPr>
        <p:spPr>
          <a:xfrm>
            <a:off x="383960" y="5139928"/>
            <a:ext cx="6165540" cy="1477328"/>
          </a:xfrm>
          <a:prstGeom prst="rect">
            <a:avLst/>
          </a:prstGeom>
          <a:noFill/>
        </p:spPr>
        <p:txBody>
          <a:bodyPr wrap="square" lIns="91440" tIns="45720" rIns="91440" bIns="45720" anchor="t">
            <a:spAutoFit/>
          </a:bodyPr>
          <a:lstStyle/>
          <a:p>
            <a:r>
              <a:rPr lang="en-US">
                <a:solidFill>
                  <a:schemeClr val="bg1"/>
                </a:solidFill>
                <a:latin typeface="Times New Roman" panose="02020603050405020304" pitchFamily="18" charset="0"/>
                <a:cs typeface="Times New Roman" panose="02020603050405020304" pitchFamily="18" charset="0"/>
              </a:rPr>
              <a:t>Supervisors </a:t>
            </a:r>
          </a:p>
          <a:p>
            <a:endParaRPr lang="en-US">
              <a:solidFill>
                <a:schemeClr val="bg1"/>
              </a:solidFill>
              <a:latin typeface="Times New Roman" panose="02020603050405020304" pitchFamily="18" charset="0"/>
              <a:cs typeface="Times New Roman" panose="02020603050405020304" pitchFamily="18" charset="0"/>
            </a:endParaRPr>
          </a:p>
          <a:p>
            <a:r>
              <a:rPr lang="en-US">
                <a:solidFill>
                  <a:schemeClr val="bg1"/>
                </a:solidFill>
                <a:latin typeface="Times New Roman"/>
                <a:cs typeface="Times New Roman"/>
              </a:rPr>
              <a:t>Rossella Cassano, Andrea Botteon, Gianfranco Brunetti (IRA-INAF BOLOGNA)</a:t>
            </a:r>
          </a:p>
          <a:p>
            <a:r>
              <a:rPr lang="en-US">
                <a:solidFill>
                  <a:schemeClr val="bg1"/>
                </a:solidFill>
                <a:latin typeface="Times New Roman" panose="02020603050405020304" pitchFamily="18" charset="0"/>
                <a:cs typeface="Times New Roman" panose="02020603050405020304" pitchFamily="18" charset="0"/>
              </a:rPr>
              <a:t>Annalisa Bonafede (University of Bologna)</a:t>
            </a:r>
          </a:p>
        </p:txBody>
      </p:sp>
      <p:pic>
        <p:nvPicPr>
          <p:cNvPr id="7" name="Picture 6">
            <a:extLst>
              <a:ext uri="{FF2B5EF4-FFF2-40B4-BE49-F238E27FC236}">
                <a16:creationId xmlns:a16="http://schemas.microsoft.com/office/drawing/2014/main" id="{61DBAAF5-7A95-5CA2-729E-19134D5DFD17}"/>
              </a:ext>
            </a:extLst>
          </p:cNvPr>
          <p:cNvPicPr>
            <a:picLocks noChangeAspect="1"/>
          </p:cNvPicPr>
          <p:nvPr/>
        </p:nvPicPr>
        <p:blipFill>
          <a:blip r:embed="rId4"/>
          <a:stretch>
            <a:fillRect/>
          </a:stretch>
        </p:blipFill>
        <p:spPr>
          <a:xfrm>
            <a:off x="8861898" y="172282"/>
            <a:ext cx="3161491" cy="1655802"/>
          </a:xfrm>
          <a:prstGeom prst="rect">
            <a:avLst/>
          </a:prstGeom>
        </p:spPr>
      </p:pic>
      <p:pic>
        <p:nvPicPr>
          <p:cNvPr id="8" name="Picture 7">
            <a:extLst>
              <a:ext uri="{FF2B5EF4-FFF2-40B4-BE49-F238E27FC236}">
                <a16:creationId xmlns:a16="http://schemas.microsoft.com/office/drawing/2014/main" id="{6D0C2595-DF96-93DA-F2A7-5BB910AE5CBE}"/>
              </a:ext>
            </a:extLst>
          </p:cNvPr>
          <p:cNvPicPr>
            <a:picLocks noChangeAspect="1"/>
          </p:cNvPicPr>
          <p:nvPr/>
        </p:nvPicPr>
        <p:blipFill>
          <a:blip r:embed="rId5"/>
          <a:stretch>
            <a:fillRect/>
          </a:stretch>
        </p:blipFill>
        <p:spPr>
          <a:xfrm>
            <a:off x="381189" y="349640"/>
            <a:ext cx="1274879" cy="1274879"/>
          </a:xfrm>
          <a:prstGeom prst="rect">
            <a:avLst/>
          </a:prstGeom>
        </p:spPr>
      </p:pic>
      <p:sp>
        <p:nvSpPr>
          <p:cNvPr id="9" name="Slide Number Placeholder 8">
            <a:extLst>
              <a:ext uri="{FF2B5EF4-FFF2-40B4-BE49-F238E27FC236}">
                <a16:creationId xmlns:a16="http://schemas.microsoft.com/office/drawing/2014/main" id="{8E39507F-5AC2-E4FE-7B4E-693F9180E0EF}"/>
              </a:ext>
            </a:extLst>
          </p:cNvPr>
          <p:cNvSpPr>
            <a:spLocks noGrp="1"/>
          </p:cNvSpPr>
          <p:nvPr>
            <p:ph type="sldNum" sz="quarter" idx="12"/>
          </p:nvPr>
        </p:nvSpPr>
        <p:spPr/>
        <p:txBody>
          <a:bodyPr/>
          <a:lstStyle/>
          <a:p>
            <a:fld id="{2924224F-14A8-4BA8-B539-85269C4936E3}" type="slidenum">
              <a:rPr lang="en-IN" smtClean="0"/>
              <a:t>1</a:t>
            </a:fld>
            <a:endParaRPr lang="en-IN"/>
          </a:p>
        </p:txBody>
      </p:sp>
      <p:sp>
        <p:nvSpPr>
          <p:cNvPr id="2" name="TextBox 1">
            <a:extLst>
              <a:ext uri="{FF2B5EF4-FFF2-40B4-BE49-F238E27FC236}">
                <a16:creationId xmlns:a16="http://schemas.microsoft.com/office/drawing/2014/main" id="{F0F85C2B-5BEA-1FEF-8DEC-7794781768F6}"/>
              </a:ext>
            </a:extLst>
          </p:cNvPr>
          <p:cNvSpPr txBox="1"/>
          <p:nvPr/>
        </p:nvSpPr>
        <p:spPr>
          <a:xfrm>
            <a:off x="4820932" y="3950396"/>
            <a:ext cx="379473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chemeClr val="bg1">
                    <a:lumMod val="95000"/>
                  </a:schemeClr>
                </a:solidFill>
                <a:latin typeface="Times New Roman"/>
                <a:cs typeface="Times New Roman"/>
              </a:rPr>
              <a:t>LOFAR FAMILY MEETING  </a:t>
            </a:r>
          </a:p>
          <a:p>
            <a:r>
              <a:rPr lang="en-US" i="1">
                <a:solidFill>
                  <a:schemeClr val="bg1">
                    <a:lumMod val="95000"/>
                  </a:schemeClr>
                </a:solidFill>
                <a:latin typeface="Times New Roman"/>
                <a:cs typeface="Times New Roman"/>
              </a:rPr>
              <a:t>             Sept 22, 2025</a:t>
            </a:r>
            <a:endParaRPr lang="en-IN" i="1">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371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AE1DED-0948-B501-2982-854FC4464C3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FE0A61-EE29-2875-500A-D6853EF9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stars in space&#10;&#10;Description automatically generated">
            <a:extLst>
              <a:ext uri="{FF2B5EF4-FFF2-40B4-BE49-F238E27FC236}">
                <a16:creationId xmlns:a16="http://schemas.microsoft.com/office/drawing/2014/main" id="{68A240CE-40C2-2553-61AB-AB13288AE5C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2000"/>
                    </a14:imgEffect>
                    <a14:imgEffect>
                      <a14:brightnessContrast bright="-87000" contrast="-59000"/>
                    </a14:imgEffect>
                  </a14:imgLayer>
                </a14:imgProps>
              </a:ext>
            </a:extLst>
          </a:blip>
          <a:srcRect l="9575" r="11113"/>
          <a:stretch>
            <a:fillRect/>
          </a:stretch>
        </p:blipFill>
        <p:spPr>
          <a:xfrm>
            <a:off x="2647750" y="10"/>
            <a:ext cx="9669642" cy="6857990"/>
          </a:xfrm>
          <a:prstGeom prst="rect">
            <a:avLst/>
          </a:prstGeom>
        </p:spPr>
      </p:pic>
      <p:sp>
        <p:nvSpPr>
          <p:cNvPr id="13" name="Rectangle 12">
            <a:extLst>
              <a:ext uri="{FF2B5EF4-FFF2-40B4-BE49-F238E27FC236}">
                <a16:creationId xmlns:a16="http://schemas.microsoft.com/office/drawing/2014/main" id="{4873AEA2-A85F-1305-4579-12E0B8EE6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4D5D0B4-5F61-BFF2-B5D9-EDBB6BD6A9D8}"/>
              </a:ext>
            </a:extLst>
          </p:cNvPr>
          <p:cNvSpPr txBox="1"/>
          <p:nvPr/>
        </p:nvSpPr>
        <p:spPr>
          <a:xfrm>
            <a:off x="547197" y="1133586"/>
            <a:ext cx="6924930" cy="3884939"/>
          </a:xfrm>
          <a:prstGeom prst="rect">
            <a:avLst/>
          </a:prstGeom>
          <a:noFill/>
        </p:spPr>
        <p:txBody>
          <a:bodyPr vert="horz" lIns="91440" tIns="45720" rIns="91440" bIns="45720" rtlCol="0" anchor="b">
            <a:normAutofit/>
          </a:bodyPr>
          <a:lstStyle/>
          <a:p>
            <a:pPr>
              <a:defRPr/>
            </a:pPr>
            <a:r>
              <a:rPr lang="en-US" sz="4800" b="1">
                <a:solidFill>
                  <a:srgbClr val="BF4F14"/>
                </a:solidFill>
                <a:ea typeface="+mn-lt"/>
                <a:cs typeface="+mn-lt"/>
              </a:rPr>
              <a:t>Diffuse radio emission in the massive clusters</a:t>
            </a:r>
            <a:r>
              <a:rPr lang="en-US" sz="4800">
                <a:solidFill>
                  <a:srgbClr val="BF4F14"/>
                </a:solidFill>
                <a:ea typeface="+mn-lt"/>
                <a:cs typeface="+mn-lt"/>
              </a:rPr>
              <a:t> </a:t>
            </a:r>
            <a:r>
              <a:rPr lang="en-US" sz="4800" b="1">
                <a:solidFill>
                  <a:srgbClr val="BF4F14"/>
                </a:solidFill>
                <a:latin typeface="Aptos"/>
                <a:ea typeface="+mj-ea"/>
                <a:cs typeface="+mj-cs"/>
              </a:rPr>
              <a:t>Abell 773  and Abell 1351</a:t>
            </a:r>
            <a:r>
              <a:rPr lang="en-US" sz="4800" b="1">
                <a:solidFill>
                  <a:schemeClr val="tx2">
                    <a:lumMod val="76000"/>
                    <a:lumOff val="24000"/>
                  </a:schemeClr>
                </a:solidFill>
                <a:latin typeface="Aptos"/>
                <a:ea typeface="+mj-ea"/>
                <a:cs typeface="+mj-cs"/>
              </a:rPr>
              <a:t>(Srikanth et al in prep)</a:t>
            </a:r>
            <a:endParaRPr lang="en-US" sz="4800">
              <a:solidFill>
                <a:schemeClr val="tx2">
                  <a:lumMod val="76000"/>
                  <a:lumOff val="24000"/>
                </a:schemeClr>
              </a:solidFill>
              <a:latin typeface="Aptos"/>
              <a:ea typeface="+mj-ea"/>
              <a:cs typeface="+mj-cs"/>
            </a:endParaRPr>
          </a:p>
        </p:txBody>
      </p:sp>
      <p:sp>
        <p:nvSpPr>
          <p:cNvPr id="2" name="Slide Number Placeholder 1">
            <a:extLst>
              <a:ext uri="{FF2B5EF4-FFF2-40B4-BE49-F238E27FC236}">
                <a16:creationId xmlns:a16="http://schemas.microsoft.com/office/drawing/2014/main" id="{D8B95636-7414-ACBE-5DC2-98ECC1A7F08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10</a:t>
            </a:fld>
            <a:endParaRPr lang="en-US">
              <a:solidFill>
                <a:srgbClr val="FFFFFF"/>
              </a:solidFill>
              <a:latin typeface="Calibri" panose="020F0502020204030204"/>
            </a:endParaRPr>
          </a:p>
        </p:txBody>
      </p:sp>
    </p:spTree>
    <p:extLst>
      <p:ext uri="{BB962C8B-B14F-4D97-AF65-F5344CB8AC3E}">
        <p14:creationId xmlns:p14="http://schemas.microsoft.com/office/powerpoint/2010/main" val="156782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4E8E933A-9BA4-FB5E-BF63-7718A66869DE}"/>
            </a:ext>
          </a:extLst>
        </p:cNvPr>
        <p:cNvGrpSpPr/>
        <p:nvPr/>
      </p:nvGrpSpPr>
      <p:grpSpPr>
        <a:xfrm>
          <a:off x="0" y="0"/>
          <a:ext cx="0" cy="0"/>
          <a:chOff x="0" y="0"/>
          <a:chExt cx="0" cy="0"/>
        </a:xfrm>
      </p:grpSpPr>
      <p:pic>
        <p:nvPicPr>
          <p:cNvPr id="11" name="Picture 10" descr="A screen shot of a diagram&#10;&#10;AI-generated content may be incorrect.">
            <a:extLst>
              <a:ext uri="{FF2B5EF4-FFF2-40B4-BE49-F238E27FC236}">
                <a16:creationId xmlns:a16="http://schemas.microsoft.com/office/drawing/2014/main" id="{40BB629D-A4C1-49DA-1DDA-6ADE3B3FE7BD}"/>
              </a:ext>
            </a:extLst>
          </p:cNvPr>
          <p:cNvPicPr>
            <a:picLocks noChangeAspect="1"/>
          </p:cNvPicPr>
          <p:nvPr/>
        </p:nvPicPr>
        <p:blipFill>
          <a:blip r:embed="rId2"/>
          <a:stretch>
            <a:fillRect/>
          </a:stretch>
        </p:blipFill>
        <p:spPr>
          <a:xfrm>
            <a:off x="6720490" y="2032502"/>
            <a:ext cx="4798793" cy="4143376"/>
          </a:xfrm>
          <a:prstGeom prst="rect">
            <a:avLst/>
          </a:prstGeom>
        </p:spPr>
      </p:pic>
      <p:cxnSp>
        <p:nvCxnSpPr>
          <p:cNvPr id="3" name="Straight Connector 2">
            <a:extLst>
              <a:ext uri="{FF2B5EF4-FFF2-40B4-BE49-F238E27FC236}">
                <a16:creationId xmlns:a16="http://schemas.microsoft.com/office/drawing/2014/main" id="{EC7A6D9E-AB8D-FB51-B1DC-A161C17DC3C0}"/>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F15D1F6-FBFB-43AE-298C-6E72A7455ECC}"/>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3C83581-A12D-DBC6-C8E2-F9C016FD56F6}"/>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11</a:t>
            </a:fld>
            <a:endParaRPr lang="en-IN"/>
          </a:p>
        </p:txBody>
      </p:sp>
      <p:sp>
        <p:nvSpPr>
          <p:cNvPr id="4" name="TextBox 7">
            <a:extLst>
              <a:ext uri="{FF2B5EF4-FFF2-40B4-BE49-F238E27FC236}">
                <a16:creationId xmlns:a16="http://schemas.microsoft.com/office/drawing/2014/main" id="{8071897B-F300-4F5E-040E-3A14C51020F3}"/>
              </a:ext>
            </a:extLst>
          </p:cNvPr>
          <p:cNvSpPr txBox="1"/>
          <p:nvPr/>
        </p:nvSpPr>
        <p:spPr>
          <a:xfrm>
            <a:off x="1758251" y="1311046"/>
            <a:ext cx="172958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alibri"/>
              </a:rPr>
              <a:t>LOFAR</a:t>
            </a:r>
            <a:endParaRPr lang="en-US" sz="2400" b="1">
              <a:latin typeface="Calibri"/>
              <a:ea typeface="Calibri"/>
              <a:cs typeface="Calibri"/>
            </a:endParaRPr>
          </a:p>
        </p:txBody>
      </p:sp>
      <p:sp>
        <p:nvSpPr>
          <p:cNvPr id="6" name="TextBox 7">
            <a:extLst>
              <a:ext uri="{FF2B5EF4-FFF2-40B4-BE49-F238E27FC236}">
                <a16:creationId xmlns:a16="http://schemas.microsoft.com/office/drawing/2014/main" id="{4A7C6F6F-5428-5B2C-D479-2E88D27199A1}"/>
              </a:ext>
            </a:extLst>
          </p:cNvPr>
          <p:cNvSpPr txBox="1"/>
          <p:nvPr/>
        </p:nvSpPr>
        <p:spPr>
          <a:xfrm>
            <a:off x="8240073" y="1311046"/>
            <a:ext cx="188391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alibri"/>
              </a:rPr>
              <a:t>uGMRT</a:t>
            </a:r>
            <a:endParaRPr lang="en-US" sz="2400"/>
          </a:p>
        </p:txBody>
      </p:sp>
      <p:pic>
        <p:nvPicPr>
          <p:cNvPr id="7" name="Picture 6" descr="A screen shot of a computer screen&#10;&#10;AI-generated content may be incorrect.">
            <a:extLst>
              <a:ext uri="{FF2B5EF4-FFF2-40B4-BE49-F238E27FC236}">
                <a16:creationId xmlns:a16="http://schemas.microsoft.com/office/drawing/2014/main" id="{E01EC1C0-8738-8DF5-581B-699D0AD073F5}"/>
              </a:ext>
            </a:extLst>
          </p:cNvPr>
          <p:cNvPicPr>
            <a:picLocks noChangeAspect="1"/>
          </p:cNvPicPr>
          <p:nvPr/>
        </p:nvPicPr>
        <p:blipFill>
          <a:blip r:embed="rId3"/>
          <a:stretch>
            <a:fillRect/>
          </a:stretch>
        </p:blipFill>
        <p:spPr>
          <a:xfrm>
            <a:off x="185438" y="1903072"/>
            <a:ext cx="4876318" cy="4122516"/>
          </a:xfrm>
          <a:prstGeom prst="rect">
            <a:avLst/>
          </a:prstGeom>
        </p:spPr>
      </p:pic>
      <p:pic>
        <p:nvPicPr>
          <p:cNvPr id="10" name="Picture 9" descr="A close-up of a map&#10;&#10;AI-generated content may be incorrect.">
            <a:extLst>
              <a:ext uri="{FF2B5EF4-FFF2-40B4-BE49-F238E27FC236}">
                <a16:creationId xmlns:a16="http://schemas.microsoft.com/office/drawing/2014/main" id="{BE178C6B-34CD-F587-1537-9AAA7C7ED392}"/>
              </a:ext>
            </a:extLst>
          </p:cNvPr>
          <p:cNvPicPr>
            <a:picLocks noChangeAspect="1"/>
          </p:cNvPicPr>
          <p:nvPr/>
        </p:nvPicPr>
        <p:blipFill>
          <a:blip r:embed="rId4"/>
          <a:stretch>
            <a:fillRect/>
          </a:stretch>
        </p:blipFill>
        <p:spPr>
          <a:xfrm>
            <a:off x="48487" y="1866904"/>
            <a:ext cx="5146391" cy="4309277"/>
          </a:xfrm>
          <a:prstGeom prst="rect">
            <a:avLst/>
          </a:prstGeom>
        </p:spPr>
      </p:pic>
      <p:pic>
        <p:nvPicPr>
          <p:cNvPr id="8" name="Picture 7">
            <a:extLst>
              <a:ext uri="{FF2B5EF4-FFF2-40B4-BE49-F238E27FC236}">
                <a16:creationId xmlns:a16="http://schemas.microsoft.com/office/drawing/2014/main" id="{8FC6BB4E-05B7-AB13-906B-2268A9EC9684}"/>
              </a:ext>
            </a:extLst>
          </p:cNvPr>
          <p:cNvPicPr>
            <a:picLocks noChangeAspect="1"/>
          </p:cNvPicPr>
          <p:nvPr/>
        </p:nvPicPr>
        <p:blipFill>
          <a:blip r:embed="rId5"/>
          <a:srcRect l="1734" t="10238" r="3757" b="9202"/>
          <a:stretch>
            <a:fillRect/>
          </a:stretch>
        </p:blipFill>
        <p:spPr>
          <a:xfrm>
            <a:off x="6524319" y="1949834"/>
            <a:ext cx="5141962" cy="4306652"/>
          </a:xfrm>
          <a:prstGeom prst="rect">
            <a:avLst/>
          </a:prstGeom>
        </p:spPr>
      </p:pic>
      <p:sp>
        <p:nvSpPr>
          <p:cNvPr id="14" name="TextBox 13">
            <a:extLst>
              <a:ext uri="{FF2B5EF4-FFF2-40B4-BE49-F238E27FC236}">
                <a16:creationId xmlns:a16="http://schemas.microsoft.com/office/drawing/2014/main" id="{CE17E264-CD95-3666-A1A8-A87AC70F25F8}"/>
              </a:ext>
            </a:extLst>
          </p:cNvPr>
          <p:cNvSpPr txBox="1"/>
          <p:nvPr/>
        </p:nvSpPr>
        <p:spPr>
          <a:xfrm>
            <a:off x="5737185" y="12346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F4761"/>
                </a:solidFill>
                <a:latin typeface="Calibri"/>
                <a:ea typeface="Calibri"/>
                <a:cs typeface="Calibri"/>
              </a:rPr>
              <a:t>A773</a:t>
            </a:r>
            <a:endParaRPr lang="en-US"/>
          </a:p>
        </p:txBody>
      </p:sp>
      <p:sp>
        <p:nvSpPr>
          <p:cNvPr id="15" name="TextBox 14">
            <a:extLst>
              <a:ext uri="{FF2B5EF4-FFF2-40B4-BE49-F238E27FC236}">
                <a16:creationId xmlns:a16="http://schemas.microsoft.com/office/drawing/2014/main" id="{E8C42B95-E32F-887B-3F8A-462F031EBABA}"/>
              </a:ext>
            </a:extLst>
          </p:cNvPr>
          <p:cNvSpPr txBox="1"/>
          <p:nvPr/>
        </p:nvSpPr>
        <p:spPr>
          <a:xfrm>
            <a:off x="8920223" y="644131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solidFill>
                  <a:srgbClr val="BF4F14"/>
                </a:solidFill>
              </a:rPr>
              <a:t>(Srikanth et al in prep)</a:t>
            </a:r>
            <a:endParaRPr lang="en-US" sz="1200" i="1"/>
          </a:p>
        </p:txBody>
      </p:sp>
      <p:pic>
        <p:nvPicPr>
          <p:cNvPr id="17" name="Picture 16" descr="A white sign with red text&#10;&#10;AI-generated content may be incorrect.">
            <a:extLst>
              <a:ext uri="{FF2B5EF4-FFF2-40B4-BE49-F238E27FC236}">
                <a16:creationId xmlns:a16="http://schemas.microsoft.com/office/drawing/2014/main" id="{8420C0C3-F5AC-5052-0D98-77DADB24FADE}"/>
              </a:ext>
            </a:extLst>
          </p:cNvPr>
          <p:cNvPicPr>
            <a:picLocks noChangeAspect="1"/>
          </p:cNvPicPr>
          <p:nvPr/>
        </p:nvPicPr>
        <p:blipFill>
          <a:blip r:embed="rId6"/>
          <a:stretch>
            <a:fillRect/>
          </a:stretch>
        </p:blipFill>
        <p:spPr>
          <a:xfrm>
            <a:off x="9432824" y="122438"/>
            <a:ext cx="2489642" cy="681098"/>
          </a:xfrm>
          <a:prstGeom prst="rect">
            <a:avLst/>
          </a:prstGeom>
        </p:spPr>
      </p:pic>
      <p:sp>
        <p:nvSpPr>
          <p:cNvPr id="9" name="TextBox 8">
            <a:extLst>
              <a:ext uri="{FF2B5EF4-FFF2-40B4-BE49-F238E27FC236}">
                <a16:creationId xmlns:a16="http://schemas.microsoft.com/office/drawing/2014/main" id="{6DF9AB5F-DB70-4BA2-B7A2-FA6A4060FFC3}"/>
              </a:ext>
            </a:extLst>
          </p:cNvPr>
          <p:cNvSpPr txBox="1"/>
          <p:nvPr/>
        </p:nvSpPr>
        <p:spPr>
          <a:xfrm>
            <a:off x="9440406" y="808136"/>
            <a:ext cx="2739856" cy="584775"/>
          </a:xfrm>
          <a:prstGeom prst="rect">
            <a:avLst/>
          </a:prstGeom>
          <a:noFill/>
          <a:ln w="28575">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BF4F14"/>
                </a:solidFill>
              </a:rPr>
              <a:t>High resolution – 10'' × 10''</a:t>
            </a:r>
          </a:p>
          <a:p>
            <a:r>
              <a:rPr lang="en-US" sz="1600" b="1">
                <a:solidFill>
                  <a:srgbClr val="BF4F14"/>
                </a:solidFill>
              </a:rPr>
              <a:t>Low resolution – 50 '' × 50''</a:t>
            </a:r>
          </a:p>
        </p:txBody>
      </p:sp>
    </p:spTree>
    <p:extLst>
      <p:ext uri="{BB962C8B-B14F-4D97-AF65-F5344CB8AC3E}">
        <p14:creationId xmlns:p14="http://schemas.microsoft.com/office/powerpoint/2010/main" val="268875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5B6DEB83-4CB4-760D-7C8F-E1F9245A449B}"/>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CC9C930-1619-82E0-5DA1-837E6CF251A3}"/>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005EC15-5E22-02F7-AE4F-749F2E25CE1B}"/>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B7AD34B-A1FE-B8B3-9F5B-D90786081035}"/>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12</a:t>
            </a:fld>
            <a:endParaRPr lang="en-IN"/>
          </a:p>
        </p:txBody>
      </p:sp>
      <p:sp>
        <p:nvSpPr>
          <p:cNvPr id="9" name="TextBox 3">
            <a:extLst>
              <a:ext uri="{FF2B5EF4-FFF2-40B4-BE49-F238E27FC236}">
                <a16:creationId xmlns:a16="http://schemas.microsoft.com/office/drawing/2014/main" id="{33693FA8-77DF-B4AC-2003-491B716D9F84}"/>
              </a:ext>
            </a:extLst>
          </p:cNvPr>
          <p:cNvSpPr txBox="1"/>
          <p:nvPr/>
        </p:nvSpPr>
        <p:spPr>
          <a:xfrm>
            <a:off x="5584393" y="290852"/>
            <a:ext cx="180311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a:solidFill>
                  <a:srgbClr val="4472C4">
                    <a:lumMod val="50000"/>
                  </a:srgbClr>
                </a:solidFill>
                <a:ea typeface="+mn-lt"/>
                <a:cs typeface="+mn-lt"/>
              </a:rPr>
              <a:t>A773</a:t>
            </a:r>
            <a:endParaRPr lang="en-US" sz="2800" b="1">
              <a:solidFill>
                <a:srgbClr val="203864"/>
              </a:solidFill>
            </a:endParaRPr>
          </a:p>
        </p:txBody>
      </p:sp>
      <p:sp>
        <p:nvSpPr>
          <p:cNvPr id="30" name="TextBox 7">
            <a:extLst>
              <a:ext uri="{FF2B5EF4-FFF2-40B4-BE49-F238E27FC236}">
                <a16:creationId xmlns:a16="http://schemas.microsoft.com/office/drawing/2014/main" id="{BE34E0B0-C957-5554-F6BB-3CC84913972D}"/>
              </a:ext>
            </a:extLst>
          </p:cNvPr>
          <p:cNvSpPr txBox="1"/>
          <p:nvPr/>
        </p:nvSpPr>
        <p:spPr>
          <a:xfrm>
            <a:off x="2329131" y="1149276"/>
            <a:ext cx="172958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alibri"/>
              </a:rPr>
              <a:t>LOFAR</a:t>
            </a:r>
            <a:endParaRPr lang="en-US" sz="2400" b="1">
              <a:latin typeface="Calibri"/>
              <a:ea typeface="Calibri"/>
              <a:cs typeface="Calibri"/>
            </a:endParaRPr>
          </a:p>
        </p:txBody>
      </p:sp>
      <p:pic>
        <p:nvPicPr>
          <p:cNvPr id="34" name="Picture 33" descr="A screen shot of a computer screen&#10;&#10;AI-generated content may be incorrect.">
            <a:extLst>
              <a:ext uri="{FF2B5EF4-FFF2-40B4-BE49-F238E27FC236}">
                <a16:creationId xmlns:a16="http://schemas.microsoft.com/office/drawing/2014/main" id="{95F05139-546E-2029-C35E-B8190BC6965B}"/>
              </a:ext>
            </a:extLst>
          </p:cNvPr>
          <p:cNvPicPr>
            <a:picLocks noChangeAspect="1"/>
          </p:cNvPicPr>
          <p:nvPr/>
        </p:nvPicPr>
        <p:blipFill>
          <a:blip r:embed="rId2"/>
          <a:stretch>
            <a:fillRect/>
          </a:stretch>
        </p:blipFill>
        <p:spPr>
          <a:xfrm>
            <a:off x="228981" y="1794215"/>
            <a:ext cx="4876318" cy="4122516"/>
          </a:xfrm>
          <a:prstGeom prst="rect">
            <a:avLst/>
          </a:prstGeom>
        </p:spPr>
      </p:pic>
      <p:pic>
        <p:nvPicPr>
          <p:cNvPr id="36" name="Picture 35" descr="A close-up of a map&#10;&#10;AI-generated content may be incorrect.">
            <a:extLst>
              <a:ext uri="{FF2B5EF4-FFF2-40B4-BE49-F238E27FC236}">
                <a16:creationId xmlns:a16="http://schemas.microsoft.com/office/drawing/2014/main" id="{917E6894-8583-BC4A-5C1E-BF3A353A636E}"/>
              </a:ext>
            </a:extLst>
          </p:cNvPr>
          <p:cNvPicPr>
            <a:picLocks noChangeAspect="1"/>
          </p:cNvPicPr>
          <p:nvPr/>
        </p:nvPicPr>
        <p:blipFill>
          <a:blip r:embed="rId3"/>
          <a:stretch>
            <a:fillRect/>
          </a:stretch>
        </p:blipFill>
        <p:spPr>
          <a:xfrm>
            <a:off x="228982" y="1710480"/>
            <a:ext cx="5146391" cy="4309277"/>
          </a:xfrm>
          <a:prstGeom prst="rect">
            <a:avLst/>
          </a:prstGeom>
        </p:spPr>
      </p:pic>
      <p:sp>
        <p:nvSpPr>
          <p:cNvPr id="40" name="TextBox 39">
            <a:extLst>
              <a:ext uri="{FF2B5EF4-FFF2-40B4-BE49-F238E27FC236}">
                <a16:creationId xmlns:a16="http://schemas.microsoft.com/office/drawing/2014/main" id="{1D5608BF-2A17-BBC3-B3C4-3BC2B9BD94A2}"/>
              </a:ext>
            </a:extLst>
          </p:cNvPr>
          <p:cNvSpPr txBox="1"/>
          <p:nvPr/>
        </p:nvSpPr>
        <p:spPr>
          <a:xfrm>
            <a:off x="9448675" y="640172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solidFill>
                  <a:srgbClr val="BF4F14"/>
                </a:solidFill>
              </a:rPr>
              <a:t>(Srikanth et al in prep)</a:t>
            </a:r>
            <a:endParaRPr lang="en-US" sz="1200" i="1"/>
          </a:p>
        </p:txBody>
      </p:sp>
      <p:cxnSp>
        <p:nvCxnSpPr>
          <p:cNvPr id="43" name="Straight Arrow Connector 42">
            <a:extLst>
              <a:ext uri="{FF2B5EF4-FFF2-40B4-BE49-F238E27FC236}">
                <a16:creationId xmlns:a16="http://schemas.microsoft.com/office/drawing/2014/main" id="{3F123139-08CB-3632-EBDD-049471F8BE3C}"/>
              </a:ext>
            </a:extLst>
          </p:cNvPr>
          <p:cNvCxnSpPr/>
          <p:nvPr/>
        </p:nvCxnSpPr>
        <p:spPr>
          <a:xfrm>
            <a:off x="2988094" y="2456921"/>
            <a:ext cx="1039336" cy="10537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76F60170-A35B-64AB-F293-15A7C2398034}"/>
              </a:ext>
            </a:extLst>
          </p:cNvPr>
          <p:cNvSpPr txBox="1"/>
          <p:nvPr/>
        </p:nvSpPr>
        <p:spPr>
          <a:xfrm>
            <a:off x="3334539" y="2583906"/>
            <a:ext cx="14116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Merger axis</a:t>
            </a:r>
          </a:p>
        </p:txBody>
      </p:sp>
      <p:graphicFrame>
        <p:nvGraphicFramePr>
          <p:cNvPr id="4" name="Table 3">
            <a:extLst>
              <a:ext uri="{FF2B5EF4-FFF2-40B4-BE49-F238E27FC236}">
                <a16:creationId xmlns:a16="http://schemas.microsoft.com/office/drawing/2014/main" id="{AD9DA632-5B23-4120-D5CE-F9232EDA70CE}"/>
              </a:ext>
            </a:extLst>
          </p:cNvPr>
          <p:cNvGraphicFramePr>
            <a:graphicFrameLocks noGrp="1"/>
          </p:cNvGraphicFramePr>
          <p:nvPr>
            <p:extLst>
              <p:ext uri="{D42A27DB-BD31-4B8C-83A1-F6EECF244321}">
                <p14:modId xmlns:p14="http://schemas.microsoft.com/office/powerpoint/2010/main" val="3618126576"/>
              </p:ext>
            </p:extLst>
          </p:nvPr>
        </p:nvGraphicFramePr>
        <p:xfrm>
          <a:off x="5708723" y="3850431"/>
          <a:ext cx="5643548" cy="2237157"/>
        </p:xfrm>
        <a:graphic>
          <a:graphicData uri="http://schemas.openxmlformats.org/drawingml/2006/table">
            <a:tbl>
              <a:tblPr firstRow="1" bandRow="1">
                <a:tableStyleId>{68D230F3-CF80-4859-8CE7-A43EE81993B5}</a:tableStyleId>
              </a:tblPr>
              <a:tblGrid>
                <a:gridCol w="1375948">
                  <a:extLst>
                    <a:ext uri="{9D8B030D-6E8A-4147-A177-3AD203B41FA5}">
                      <a16:colId xmlns:a16="http://schemas.microsoft.com/office/drawing/2014/main" val="3338221012"/>
                    </a:ext>
                  </a:extLst>
                </a:gridCol>
                <a:gridCol w="1573068">
                  <a:extLst>
                    <a:ext uri="{9D8B030D-6E8A-4147-A177-3AD203B41FA5}">
                      <a16:colId xmlns:a16="http://schemas.microsoft.com/office/drawing/2014/main" val="1883007030"/>
                    </a:ext>
                  </a:extLst>
                </a:gridCol>
                <a:gridCol w="1283644">
                  <a:extLst>
                    <a:ext uri="{9D8B030D-6E8A-4147-A177-3AD203B41FA5}">
                      <a16:colId xmlns:a16="http://schemas.microsoft.com/office/drawing/2014/main" val="1593725015"/>
                    </a:ext>
                  </a:extLst>
                </a:gridCol>
                <a:gridCol w="1410888">
                  <a:extLst>
                    <a:ext uri="{9D8B030D-6E8A-4147-A177-3AD203B41FA5}">
                      <a16:colId xmlns:a16="http://schemas.microsoft.com/office/drawing/2014/main" val="3375981167"/>
                    </a:ext>
                  </a:extLst>
                </a:gridCol>
              </a:tblGrid>
              <a:tr h="356235">
                <a:tc>
                  <a:txBody>
                    <a:bodyPr/>
                    <a:lstStyle/>
                    <a:p>
                      <a:pPr lvl="0">
                        <a:buNone/>
                      </a:pPr>
                      <a:r>
                        <a:rPr lang="en-US" sz="1600">
                          <a:solidFill>
                            <a:schemeClr val="tx1"/>
                          </a:solidFill>
                        </a:rPr>
                        <a:t>Method</a:t>
                      </a:r>
                    </a:p>
                  </a:txBody>
                  <a:tcPr/>
                </a:tc>
                <a:tc>
                  <a:txBody>
                    <a:bodyPr/>
                    <a:lstStyle/>
                    <a:p>
                      <a:pPr lvl="0">
                        <a:buNone/>
                      </a:pPr>
                      <a:r>
                        <a:rPr lang="en-US" sz="1600">
                          <a:solidFill>
                            <a:schemeClr val="tx1"/>
                          </a:solidFill>
                        </a:rPr>
                        <a:t>LOFAR</a:t>
                      </a:r>
                    </a:p>
                  </a:txBody>
                  <a:tcPr/>
                </a:tc>
                <a:tc>
                  <a:txBody>
                    <a:bodyPr/>
                    <a:lstStyle/>
                    <a:p>
                      <a:pPr lvl="0">
                        <a:buNone/>
                      </a:pPr>
                      <a:r>
                        <a:rPr lang="en-US" sz="1600" err="1">
                          <a:solidFill>
                            <a:schemeClr val="tx1"/>
                          </a:solidFill>
                        </a:rPr>
                        <a:t>uGMRT</a:t>
                      </a:r>
                      <a:endParaRPr lang="en-US" sz="1600">
                        <a:solidFill>
                          <a:schemeClr val="tx1"/>
                        </a:solidFill>
                      </a:endParaRPr>
                    </a:p>
                  </a:txBody>
                  <a:tcPr/>
                </a:tc>
                <a:tc>
                  <a:txBody>
                    <a:bodyPr/>
                    <a:lstStyle/>
                    <a:p>
                      <a:pPr lvl="0">
                        <a:buNone/>
                      </a:pPr>
                      <a:r>
                        <a:rPr lang="en-US" sz="1600">
                          <a:solidFill>
                            <a:schemeClr val="tx1"/>
                          </a:solidFill>
                        </a:rPr>
                        <a:t>Slope</a:t>
                      </a:r>
                    </a:p>
                  </a:txBody>
                  <a:tcPr/>
                </a:tc>
                <a:extLst>
                  <a:ext uri="{0D108BD9-81ED-4DB2-BD59-A6C34878D82A}">
                    <a16:rowId xmlns:a16="http://schemas.microsoft.com/office/drawing/2014/main" val="3559674630"/>
                  </a:ext>
                </a:extLst>
              </a:tr>
              <a:tr h="626974">
                <a:tc>
                  <a:txBody>
                    <a:bodyPr/>
                    <a:lstStyle/>
                    <a:p>
                      <a:r>
                        <a:rPr lang="en-US" sz="1600">
                          <a:solidFill>
                            <a:schemeClr val="tx1"/>
                          </a:solidFill>
                        </a:rPr>
                        <a:t>LOFAR 2 sigma</a:t>
                      </a:r>
                    </a:p>
                  </a:txBody>
                  <a:tcPr/>
                </a:tc>
                <a:tc>
                  <a:txBody>
                    <a:bodyPr/>
                    <a:lstStyle/>
                    <a:p>
                      <a:pPr lvl="0" algn="l">
                        <a:lnSpc>
                          <a:spcPct val="100000"/>
                        </a:lnSpc>
                        <a:spcBef>
                          <a:spcPts val="0"/>
                        </a:spcBef>
                        <a:spcAft>
                          <a:spcPts val="0"/>
                        </a:spcAft>
                        <a:buNone/>
                      </a:pPr>
                      <a:r>
                        <a:rPr lang="en-US" sz="1600" u="none" strike="noStrike" noProof="0">
                          <a:solidFill>
                            <a:schemeClr val="tx1"/>
                          </a:solidFill>
                        </a:rPr>
                        <a:t>143.4 ± 14.5   </a:t>
                      </a:r>
                    </a:p>
                  </a:txBody>
                  <a:tcPr/>
                </a:tc>
                <a:tc>
                  <a:txBody>
                    <a:bodyPr/>
                    <a:lstStyle/>
                    <a:p>
                      <a:pPr lvl="0">
                        <a:buNone/>
                      </a:pPr>
                      <a:r>
                        <a:rPr lang="en-US" sz="1600">
                          <a:solidFill>
                            <a:schemeClr val="tx1"/>
                          </a:solidFill>
                        </a:rPr>
                        <a:t>27.1 ± 1.5</a:t>
                      </a:r>
                    </a:p>
                  </a:txBody>
                  <a:tcPr/>
                </a:tc>
                <a:tc>
                  <a:txBody>
                    <a:bodyPr/>
                    <a:lstStyle/>
                    <a:p>
                      <a:pPr lvl="0" algn="l">
                        <a:lnSpc>
                          <a:spcPct val="100000"/>
                        </a:lnSpc>
                        <a:spcBef>
                          <a:spcPts val="0"/>
                        </a:spcBef>
                        <a:spcAft>
                          <a:spcPts val="0"/>
                        </a:spcAft>
                        <a:buNone/>
                      </a:pPr>
                      <a:r>
                        <a:rPr lang="en-US" sz="1600">
                          <a:solidFill>
                            <a:schemeClr val="tx1"/>
                          </a:solidFill>
                        </a:rPr>
                        <a:t>-1.1 ± 0.08</a:t>
                      </a:r>
                    </a:p>
                    <a:p>
                      <a:pPr lvl="0">
                        <a:buNone/>
                      </a:pPr>
                      <a:endParaRPr lang="en-US" sz="1600">
                        <a:solidFill>
                          <a:schemeClr val="tx1"/>
                        </a:solidFill>
                      </a:endParaRPr>
                    </a:p>
                  </a:txBody>
                  <a:tcPr/>
                </a:tc>
                <a:extLst>
                  <a:ext uri="{0D108BD9-81ED-4DB2-BD59-A6C34878D82A}">
                    <a16:rowId xmlns:a16="http://schemas.microsoft.com/office/drawing/2014/main" val="2516510449"/>
                  </a:ext>
                </a:extLst>
              </a:tr>
              <a:tr h="626974">
                <a:tc>
                  <a:txBody>
                    <a:bodyPr/>
                    <a:lstStyle/>
                    <a:p>
                      <a:r>
                        <a:rPr lang="en-US" sz="1600" err="1">
                          <a:solidFill>
                            <a:schemeClr val="tx1"/>
                          </a:solidFill>
                        </a:rPr>
                        <a:t>uGMRT</a:t>
                      </a:r>
                      <a:r>
                        <a:rPr lang="en-US" sz="1600">
                          <a:solidFill>
                            <a:schemeClr val="tx1"/>
                          </a:solidFill>
                        </a:rPr>
                        <a:t> 2 sigma</a:t>
                      </a:r>
                    </a:p>
                  </a:txBody>
                  <a:tcPr/>
                </a:tc>
                <a:tc>
                  <a:txBody>
                    <a:bodyPr/>
                    <a:lstStyle/>
                    <a:p>
                      <a:pPr lvl="0">
                        <a:buNone/>
                      </a:pPr>
                      <a:r>
                        <a:rPr lang="en-US" sz="1600">
                          <a:solidFill>
                            <a:schemeClr val="tx1"/>
                          </a:solidFill>
                        </a:rPr>
                        <a:t>141.1 ± 14.3</a:t>
                      </a:r>
                    </a:p>
                  </a:txBody>
                  <a:tcPr/>
                </a:tc>
                <a:tc>
                  <a:txBody>
                    <a:bodyPr/>
                    <a:lstStyle/>
                    <a:p>
                      <a:pPr lvl="0">
                        <a:buNone/>
                      </a:pPr>
                      <a:r>
                        <a:rPr lang="en-US" sz="1600">
                          <a:solidFill>
                            <a:schemeClr val="tx1"/>
                          </a:solidFill>
                        </a:rPr>
                        <a:t>26.5 ± 1.5</a:t>
                      </a:r>
                    </a:p>
                  </a:txBody>
                  <a:tcPr/>
                </a:tc>
                <a:tc>
                  <a:txBody>
                    <a:bodyPr/>
                    <a:lstStyle/>
                    <a:p>
                      <a:pPr lvl="0" algn="l">
                        <a:lnSpc>
                          <a:spcPct val="100000"/>
                        </a:lnSpc>
                        <a:spcBef>
                          <a:spcPts val="0"/>
                        </a:spcBef>
                        <a:spcAft>
                          <a:spcPts val="0"/>
                        </a:spcAft>
                        <a:buNone/>
                      </a:pPr>
                      <a:r>
                        <a:rPr lang="en-US" sz="1600">
                          <a:solidFill>
                            <a:schemeClr val="tx1"/>
                          </a:solidFill>
                        </a:rPr>
                        <a:t>-1.1 ± 0.08</a:t>
                      </a:r>
                    </a:p>
                    <a:p>
                      <a:pPr lvl="0">
                        <a:buNone/>
                      </a:pPr>
                      <a:endParaRPr lang="en-US" sz="1600">
                        <a:solidFill>
                          <a:schemeClr val="tx1"/>
                        </a:solidFill>
                      </a:endParaRPr>
                    </a:p>
                  </a:txBody>
                  <a:tcPr/>
                </a:tc>
                <a:extLst>
                  <a:ext uri="{0D108BD9-81ED-4DB2-BD59-A6C34878D82A}">
                    <a16:rowId xmlns:a16="http://schemas.microsoft.com/office/drawing/2014/main" val="186074037"/>
                  </a:ext>
                </a:extLst>
              </a:tr>
              <a:tr h="626974">
                <a:tc>
                  <a:txBody>
                    <a:bodyPr/>
                    <a:lstStyle/>
                    <a:p>
                      <a:r>
                        <a:rPr lang="en-US" sz="1600">
                          <a:solidFill>
                            <a:schemeClr val="tx1"/>
                          </a:solidFill>
                        </a:rPr>
                        <a:t>LOFAR injection</a:t>
                      </a:r>
                    </a:p>
                  </a:txBody>
                  <a:tcPr/>
                </a:tc>
                <a:tc>
                  <a:txBody>
                    <a:bodyPr/>
                    <a:lstStyle/>
                    <a:p>
                      <a:pPr lvl="0">
                        <a:buNone/>
                      </a:pPr>
                      <a:r>
                        <a:rPr lang="en-US" sz="1600">
                          <a:solidFill>
                            <a:schemeClr val="tx1"/>
                          </a:solidFill>
                        </a:rPr>
                        <a:t>149.2 ± 15.1</a:t>
                      </a:r>
                    </a:p>
                  </a:txBody>
                  <a:tcPr/>
                </a:tc>
                <a:tc>
                  <a:txBody>
                    <a:bodyPr/>
                    <a:lstStyle/>
                    <a:p>
                      <a:pPr lvl="0">
                        <a:buNone/>
                      </a:pPr>
                      <a:r>
                        <a:rPr lang="en-US" sz="1600">
                          <a:solidFill>
                            <a:schemeClr val="tx1"/>
                          </a:solidFill>
                        </a:rPr>
                        <a:t>28.9</a:t>
                      </a:r>
                    </a:p>
                  </a:txBody>
                  <a:tcPr/>
                </a:tc>
                <a:tc>
                  <a:txBody>
                    <a:bodyPr/>
                    <a:lstStyle/>
                    <a:p>
                      <a:pPr lvl="0" algn="l">
                        <a:lnSpc>
                          <a:spcPct val="100000"/>
                        </a:lnSpc>
                        <a:spcBef>
                          <a:spcPts val="0"/>
                        </a:spcBef>
                        <a:spcAft>
                          <a:spcPts val="0"/>
                        </a:spcAft>
                        <a:buNone/>
                      </a:pPr>
                      <a:r>
                        <a:rPr lang="en-US" sz="1600">
                          <a:solidFill>
                            <a:schemeClr val="tx1"/>
                          </a:solidFill>
                        </a:rPr>
                        <a:t>-1.1 ± 0.07</a:t>
                      </a:r>
                    </a:p>
                    <a:p>
                      <a:pPr lvl="0">
                        <a:buNone/>
                      </a:pPr>
                      <a:endParaRPr lang="en-US" sz="1600">
                        <a:solidFill>
                          <a:schemeClr val="tx1"/>
                        </a:solidFill>
                      </a:endParaRPr>
                    </a:p>
                  </a:txBody>
                  <a:tcPr/>
                </a:tc>
                <a:extLst>
                  <a:ext uri="{0D108BD9-81ED-4DB2-BD59-A6C34878D82A}">
                    <a16:rowId xmlns:a16="http://schemas.microsoft.com/office/drawing/2014/main" val="3413472730"/>
                  </a:ext>
                </a:extLst>
              </a:tr>
            </a:tbl>
          </a:graphicData>
        </a:graphic>
      </p:graphicFrame>
      <p:sp>
        <p:nvSpPr>
          <p:cNvPr id="6" name="TextBox 5">
            <a:extLst>
              <a:ext uri="{FF2B5EF4-FFF2-40B4-BE49-F238E27FC236}">
                <a16:creationId xmlns:a16="http://schemas.microsoft.com/office/drawing/2014/main" id="{04B6643F-8500-EE8E-3012-A85757E2F9BC}"/>
              </a:ext>
            </a:extLst>
          </p:cNvPr>
          <p:cNvSpPr txBox="1"/>
          <p:nvPr/>
        </p:nvSpPr>
        <p:spPr>
          <a:xfrm>
            <a:off x="604307" y="6226373"/>
            <a:ext cx="3211020" cy="36933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Flux loss in </a:t>
            </a:r>
            <a:r>
              <a:rPr lang="en-US" err="1"/>
              <a:t>uGMRT</a:t>
            </a:r>
            <a:r>
              <a:rPr lang="en-US"/>
              <a:t> : ~7%</a:t>
            </a:r>
          </a:p>
        </p:txBody>
      </p:sp>
      <p:sp>
        <p:nvSpPr>
          <p:cNvPr id="7" name="TextBox 12">
            <a:extLst>
              <a:ext uri="{FF2B5EF4-FFF2-40B4-BE49-F238E27FC236}">
                <a16:creationId xmlns:a16="http://schemas.microsoft.com/office/drawing/2014/main" id="{3727CDC1-D36B-6D4B-E22E-32A210A87BCD}"/>
              </a:ext>
            </a:extLst>
          </p:cNvPr>
          <p:cNvSpPr txBox="1"/>
          <p:nvPr/>
        </p:nvSpPr>
        <p:spPr>
          <a:xfrm>
            <a:off x="5704471" y="1410674"/>
            <a:ext cx="6367535" cy="2351866"/>
          </a:xfrm>
          <a:prstGeom prst="rect">
            <a:avLst/>
          </a:prstGeom>
          <a:noFill/>
          <a:ln w="28575">
            <a:solidFill>
              <a:schemeClr val="accent6">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3210" indent="-283210"/>
            <a:r>
              <a:rPr lang="en-US" sz="1600"/>
              <a:t>•Active merging cluster.</a:t>
            </a:r>
          </a:p>
          <a:p>
            <a:pPr marL="283210" indent="-283210"/>
            <a:endParaRPr lang="en-US" sz="1600"/>
          </a:p>
          <a:p>
            <a:pPr marL="283210" indent="-283210"/>
            <a:r>
              <a:rPr lang="en-US" sz="1600"/>
              <a:t>• Halo is very bright and at the center of the cluster.</a:t>
            </a:r>
          </a:p>
          <a:p>
            <a:pPr marL="283210" indent="-283210"/>
            <a:endParaRPr lang="en-US" sz="1600"/>
          </a:p>
          <a:p>
            <a:pPr marL="283210" indent="-283210"/>
            <a:r>
              <a:rPr lang="en-US" sz="1600"/>
              <a:t>•Size of the halo ~1Mpc from LOFAR and </a:t>
            </a:r>
            <a:r>
              <a:rPr lang="en-US" sz="1600" err="1"/>
              <a:t>uGMRT</a:t>
            </a:r>
            <a:r>
              <a:rPr lang="en-US" sz="1600"/>
              <a:t> analysis. ~1.6 Mpc at VLA (F. Govoni et al 2001).</a:t>
            </a:r>
          </a:p>
          <a:p>
            <a:pPr marL="283210" indent="-283210"/>
            <a:endParaRPr lang="en-US" sz="1600"/>
          </a:p>
          <a:p>
            <a:r>
              <a:rPr lang="en-US" sz="1600"/>
              <a:t>•Halo is extended along NE-SW direction. </a:t>
            </a:r>
          </a:p>
          <a:p>
            <a:pPr marL="283210" indent="-283210"/>
            <a:endParaRPr lang="en-US" sz="1600"/>
          </a:p>
        </p:txBody>
      </p:sp>
    </p:spTree>
    <p:extLst>
      <p:ext uri="{BB962C8B-B14F-4D97-AF65-F5344CB8AC3E}">
        <p14:creationId xmlns:p14="http://schemas.microsoft.com/office/powerpoint/2010/main" val="315890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FAFE77A4-A981-913E-8159-D5C3D7E2BD5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8B714F5-E107-8EA1-266D-99237765BBDE}"/>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37982D3-DFB3-7252-D42F-7D7281EC4B76}"/>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89CFCE54-93F2-98E3-3057-0B181FDAE0B7}"/>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13</a:t>
            </a:fld>
            <a:endParaRPr lang="en-IN"/>
          </a:p>
        </p:txBody>
      </p:sp>
      <p:sp>
        <p:nvSpPr>
          <p:cNvPr id="6" name="TextBox 3">
            <a:extLst>
              <a:ext uri="{FF2B5EF4-FFF2-40B4-BE49-F238E27FC236}">
                <a16:creationId xmlns:a16="http://schemas.microsoft.com/office/drawing/2014/main" id="{0334BF64-EB45-85A9-FE55-6E46782F6518}"/>
              </a:ext>
            </a:extLst>
          </p:cNvPr>
          <p:cNvSpPr txBox="1"/>
          <p:nvPr/>
        </p:nvSpPr>
        <p:spPr>
          <a:xfrm>
            <a:off x="2260217" y="283056"/>
            <a:ext cx="920406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a:solidFill>
                  <a:srgbClr val="0F4761"/>
                </a:solidFill>
                <a:latin typeface="Calibri" panose="020F0502020204030204"/>
                <a:cs typeface="Calibri"/>
              </a:rPr>
              <a:t>A773 SPECTRAL INDEX MAP AND POINT TO POINT ANALYSIS</a:t>
            </a:r>
            <a:endParaRPr kumimoji="0" lang="en-US" sz="2800" b="1" i="0" u="none" strike="noStrike" kern="1200" cap="none" spc="0" normalizeH="0" baseline="0" noProof="0">
              <a:ln>
                <a:noFill/>
              </a:ln>
              <a:solidFill>
                <a:srgbClr val="0F4761"/>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86C75AF-854A-F9B7-E596-FC15A6F486E4}"/>
              </a:ext>
            </a:extLst>
          </p:cNvPr>
          <p:cNvPicPr>
            <a:picLocks noChangeAspect="1"/>
          </p:cNvPicPr>
          <p:nvPr/>
        </p:nvPicPr>
        <p:blipFill>
          <a:blip r:embed="rId3"/>
          <a:stretch>
            <a:fillRect/>
          </a:stretch>
        </p:blipFill>
        <p:spPr>
          <a:xfrm>
            <a:off x="635190" y="1616363"/>
            <a:ext cx="4467715" cy="3971637"/>
          </a:xfrm>
          <a:prstGeom prst="rect">
            <a:avLst/>
          </a:prstGeom>
        </p:spPr>
      </p:pic>
      <p:pic>
        <p:nvPicPr>
          <p:cNvPr id="10" name="Picture 9" descr="A graph of a graph with a red line&#10;&#10;AI-generated content may be incorrect.">
            <a:extLst>
              <a:ext uri="{FF2B5EF4-FFF2-40B4-BE49-F238E27FC236}">
                <a16:creationId xmlns:a16="http://schemas.microsoft.com/office/drawing/2014/main" id="{EBDA84EE-B276-2FAE-79CC-912C62304801}"/>
              </a:ext>
            </a:extLst>
          </p:cNvPr>
          <p:cNvPicPr>
            <a:picLocks noChangeAspect="1"/>
          </p:cNvPicPr>
          <p:nvPr/>
        </p:nvPicPr>
        <p:blipFill>
          <a:blip r:embed="rId4"/>
          <a:srcRect t="1370" r="-300" b="-228"/>
          <a:stretch>
            <a:fillRect/>
          </a:stretch>
        </p:blipFill>
        <p:spPr>
          <a:xfrm>
            <a:off x="6377573" y="1616364"/>
            <a:ext cx="5090906" cy="4181451"/>
          </a:xfrm>
          <a:prstGeom prst="rect">
            <a:avLst/>
          </a:prstGeom>
        </p:spPr>
      </p:pic>
      <p:sp>
        <p:nvSpPr>
          <p:cNvPr id="12" name="TextBox 11">
            <a:extLst>
              <a:ext uri="{FF2B5EF4-FFF2-40B4-BE49-F238E27FC236}">
                <a16:creationId xmlns:a16="http://schemas.microsoft.com/office/drawing/2014/main" id="{6FE5176A-53A7-303D-6A87-D268DC8F744E}"/>
              </a:ext>
            </a:extLst>
          </p:cNvPr>
          <p:cNvSpPr txBox="1"/>
          <p:nvPr/>
        </p:nvSpPr>
        <p:spPr>
          <a:xfrm>
            <a:off x="743859" y="6027658"/>
            <a:ext cx="6894020" cy="64633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Spectral index –1.1 in the center region of the halo.</a:t>
            </a:r>
          </a:p>
          <a:p>
            <a:pPr marL="285750" indent="-285750">
              <a:buFont typeface="Arial" panose="020B0604020202020204" pitchFamily="34" charset="0"/>
              <a:buChar char="•"/>
            </a:pPr>
            <a:r>
              <a:rPr lang="en-US"/>
              <a:t>Sublinear relation – turbulent reacceleration model.</a:t>
            </a:r>
          </a:p>
        </p:txBody>
      </p:sp>
    </p:spTree>
    <p:extLst>
      <p:ext uri="{BB962C8B-B14F-4D97-AF65-F5344CB8AC3E}">
        <p14:creationId xmlns:p14="http://schemas.microsoft.com/office/powerpoint/2010/main" val="3017138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B8FB41ED-99B3-19EA-A902-D784C25CF9F2}"/>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85E5AF7-D8AC-F984-0941-E5D99B98FA18}"/>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92994C0-E3DD-2963-90B8-30B8F26D4E49}"/>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6" name="TextBox 3">
            <a:extLst>
              <a:ext uri="{FF2B5EF4-FFF2-40B4-BE49-F238E27FC236}">
                <a16:creationId xmlns:a16="http://schemas.microsoft.com/office/drawing/2014/main" id="{1F119F5E-60E5-92B2-B3BA-CC4AF87211AB}"/>
              </a:ext>
            </a:extLst>
          </p:cNvPr>
          <p:cNvSpPr txBox="1"/>
          <p:nvPr/>
        </p:nvSpPr>
        <p:spPr>
          <a:xfrm>
            <a:off x="5575572" y="290852"/>
            <a:ext cx="176163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a:solidFill>
                  <a:srgbClr val="4472C4">
                    <a:lumMod val="50000"/>
                  </a:srgbClr>
                </a:solidFill>
                <a:ea typeface="+mn-lt"/>
                <a:cs typeface="+mn-lt"/>
              </a:rPr>
              <a:t>A1351</a:t>
            </a:r>
            <a:endParaRPr lang="en-US" sz="2800" b="1">
              <a:solidFill>
                <a:srgbClr val="203864"/>
              </a:solidFill>
            </a:endParaRPr>
          </a:p>
        </p:txBody>
      </p:sp>
      <p:pic>
        <p:nvPicPr>
          <p:cNvPr id="12" name="Picture 11" descr="A screenshot of a computer screen&#10;&#10;AI-generated content may be incorrect.">
            <a:extLst>
              <a:ext uri="{FF2B5EF4-FFF2-40B4-BE49-F238E27FC236}">
                <a16:creationId xmlns:a16="http://schemas.microsoft.com/office/drawing/2014/main" id="{BE910229-0CA6-C845-88C0-B51FBB2B438A}"/>
              </a:ext>
            </a:extLst>
          </p:cNvPr>
          <p:cNvPicPr>
            <a:picLocks noChangeAspect="1"/>
          </p:cNvPicPr>
          <p:nvPr/>
        </p:nvPicPr>
        <p:blipFill>
          <a:blip r:embed="rId2"/>
          <a:srcRect l="4609" t="7937" r="-279" b="70"/>
          <a:stretch>
            <a:fillRect/>
          </a:stretch>
        </p:blipFill>
        <p:spPr>
          <a:xfrm>
            <a:off x="521855" y="946191"/>
            <a:ext cx="7913114" cy="5476919"/>
          </a:xfrm>
          <a:prstGeom prst="rect">
            <a:avLst/>
          </a:prstGeom>
        </p:spPr>
      </p:pic>
      <p:sp>
        <p:nvSpPr>
          <p:cNvPr id="15" name="TextBox 14">
            <a:extLst>
              <a:ext uri="{FF2B5EF4-FFF2-40B4-BE49-F238E27FC236}">
                <a16:creationId xmlns:a16="http://schemas.microsoft.com/office/drawing/2014/main" id="{30463863-3706-B880-74D3-8E2CF6E43582}"/>
              </a:ext>
            </a:extLst>
          </p:cNvPr>
          <p:cNvSpPr txBox="1"/>
          <p:nvPr/>
        </p:nvSpPr>
        <p:spPr>
          <a:xfrm>
            <a:off x="8556290" y="1904989"/>
            <a:ext cx="34686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source subtraction is difficult and can still leave some residuals in the final subtracted image</a:t>
            </a:r>
          </a:p>
        </p:txBody>
      </p:sp>
      <p:sp>
        <p:nvSpPr>
          <p:cNvPr id="4" name="TextBox 3">
            <a:extLst>
              <a:ext uri="{FF2B5EF4-FFF2-40B4-BE49-F238E27FC236}">
                <a16:creationId xmlns:a16="http://schemas.microsoft.com/office/drawing/2014/main" id="{0C92D922-6445-6D6F-2D5C-1935C7BB8963}"/>
              </a:ext>
            </a:extLst>
          </p:cNvPr>
          <p:cNvSpPr txBox="1"/>
          <p:nvPr/>
        </p:nvSpPr>
        <p:spPr>
          <a:xfrm>
            <a:off x="8823768" y="640273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solidFill>
                  <a:srgbClr val="BF4F14"/>
                </a:solidFill>
              </a:rPr>
              <a:t>(Srikanth et al in prep)</a:t>
            </a:r>
            <a:endParaRPr lang="en-US" sz="1200" i="1"/>
          </a:p>
        </p:txBody>
      </p:sp>
      <p:cxnSp>
        <p:nvCxnSpPr>
          <p:cNvPr id="2" name="Straight Arrow Connector 1">
            <a:extLst>
              <a:ext uri="{FF2B5EF4-FFF2-40B4-BE49-F238E27FC236}">
                <a16:creationId xmlns:a16="http://schemas.microsoft.com/office/drawing/2014/main" id="{413115E7-C74A-979E-5161-6C689A7D07ED}"/>
              </a:ext>
            </a:extLst>
          </p:cNvPr>
          <p:cNvCxnSpPr/>
          <p:nvPr/>
        </p:nvCxnSpPr>
        <p:spPr>
          <a:xfrm>
            <a:off x="6966856" y="4109357"/>
            <a:ext cx="1660071" cy="8436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1C64E27-535C-DD37-7A13-53D370F9AAAE}"/>
              </a:ext>
            </a:extLst>
          </p:cNvPr>
          <p:cNvSpPr txBox="1"/>
          <p:nvPr/>
        </p:nvSpPr>
        <p:spPr>
          <a:xfrm>
            <a:off x="8650235" y="4401992"/>
            <a:ext cx="34686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Claimed as a relic in the literature (Chatterji 2022, </a:t>
            </a:r>
            <a:r>
              <a:rPr lang="en-US" err="1"/>
              <a:t>Giacintucci</a:t>
            </a:r>
            <a:r>
              <a:rPr lang="en-US"/>
              <a:t> 2009, Barrena 2014)</a:t>
            </a:r>
          </a:p>
        </p:txBody>
      </p:sp>
    </p:spTree>
    <p:extLst>
      <p:ext uri="{BB962C8B-B14F-4D97-AF65-F5344CB8AC3E}">
        <p14:creationId xmlns:p14="http://schemas.microsoft.com/office/powerpoint/2010/main" val="256052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black background with white spots&#10;&#10;AI-generated content may be incorrect.">
            <a:extLst>
              <a:ext uri="{FF2B5EF4-FFF2-40B4-BE49-F238E27FC236}">
                <a16:creationId xmlns:a16="http://schemas.microsoft.com/office/drawing/2014/main" id="{9C20BB22-55C9-E940-7D74-A3E1ED45DE72}"/>
              </a:ext>
            </a:extLst>
          </p:cNvPr>
          <p:cNvPicPr>
            <a:picLocks noChangeAspect="1"/>
          </p:cNvPicPr>
          <p:nvPr/>
        </p:nvPicPr>
        <p:blipFill>
          <a:blip r:embed="rId2"/>
          <a:stretch>
            <a:fillRect/>
          </a:stretch>
        </p:blipFill>
        <p:spPr>
          <a:xfrm>
            <a:off x="331693" y="598026"/>
            <a:ext cx="5876309" cy="5806632"/>
          </a:xfrm>
          <a:prstGeom prst="rect">
            <a:avLst/>
          </a:prstGeom>
        </p:spPr>
      </p:pic>
      <p:cxnSp>
        <p:nvCxnSpPr>
          <p:cNvPr id="6" name="Straight Connector 5">
            <a:extLst>
              <a:ext uri="{FF2B5EF4-FFF2-40B4-BE49-F238E27FC236}">
                <a16:creationId xmlns:a16="http://schemas.microsoft.com/office/drawing/2014/main" id="{71E9EBCF-D0C3-CCE6-A536-3EFF11CA01F5}"/>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6244ED-CD13-3503-9407-12C8D692EF0C}"/>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0" name="TextBox 3">
            <a:extLst>
              <a:ext uri="{FF2B5EF4-FFF2-40B4-BE49-F238E27FC236}">
                <a16:creationId xmlns:a16="http://schemas.microsoft.com/office/drawing/2014/main" id="{53B891DD-507E-A9B6-9C93-AC006D9EC581}"/>
              </a:ext>
            </a:extLst>
          </p:cNvPr>
          <p:cNvSpPr txBox="1"/>
          <p:nvPr/>
        </p:nvSpPr>
        <p:spPr>
          <a:xfrm>
            <a:off x="5575572" y="290852"/>
            <a:ext cx="176163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a:solidFill>
                  <a:srgbClr val="4472C4">
                    <a:lumMod val="50000"/>
                  </a:srgbClr>
                </a:solidFill>
                <a:ea typeface="+mn-lt"/>
                <a:cs typeface="+mn-lt"/>
              </a:rPr>
              <a:t>A1351</a:t>
            </a:r>
            <a:endParaRPr lang="en-US" sz="2800" b="1">
              <a:solidFill>
                <a:srgbClr val="203864"/>
              </a:solidFill>
            </a:endParaRPr>
          </a:p>
        </p:txBody>
      </p:sp>
      <p:sp>
        <p:nvSpPr>
          <p:cNvPr id="12" name="TextBox 11">
            <a:extLst>
              <a:ext uri="{FF2B5EF4-FFF2-40B4-BE49-F238E27FC236}">
                <a16:creationId xmlns:a16="http://schemas.microsoft.com/office/drawing/2014/main" id="{8597DEE0-19EF-C3D0-67D0-5DD87181D7DC}"/>
              </a:ext>
            </a:extLst>
          </p:cNvPr>
          <p:cNvSpPr txBox="1"/>
          <p:nvPr/>
        </p:nvSpPr>
        <p:spPr>
          <a:xfrm>
            <a:off x="8823768" y="640273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solidFill>
                  <a:srgbClr val="BF4F14"/>
                </a:solidFill>
              </a:rPr>
              <a:t>(Srikanth et al in prep)</a:t>
            </a:r>
            <a:endParaRPr lang="en-US" sz="1200" i="1"/>
          </a:p>
        </p:txBody>
      </p:sp>
      <p:sp>
        <p:nvSpPr>
          <p:cNvPr id="15" name="Oval 14">
            <a:extLst>
              <a:ext uri="{FF2B5EF4-FFF2-40B4-BE49-F238E27FC236}">
                <a16:creationId xmlns:a16="http://schemas.microsoft.com/office/drawing/2014/main" id="{43AF7C1F-9CB1-AB1B-552D-4B9781F9B52D}"/>
              </a:ext>
            </a:extLst>
          </p:cNvPr>
          <p:cNvSpPr/>
          <p:nvPr/>
        </p:nvSpPr>
        <p:spPr>
          <a:xfrm>
            <a:off x="2604894" y="4798445"/>
            <a:ext cx="429782" cy="43490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0A6FDA1-9470-34A9-8CC6-4316D2CD77BE}"/>
              </a:ext>
            </a:extLst>
          </p:cNvPr>
          <p:cNvSpPr txBox="1"/>
          <p:nvPr/>
        </p:nvSpPr>
        <p:spPr>
          <a:xfrm>
            <a:off x="6306274" y="3181109"/>
            <a:ext cx="5260693" cy="646331"/>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presence of a galaxy on the center of the ridge with optical overlay.​</a:t>
            </a:r>
          </a:p>
        </p:txBody>
      </p:sp>
    </p:spTree>
    <p:extLst>
      <p:ext uri="{BB962C8B-B14F-4D97-AF65-F5344CB8AC3E}">
        <p14:creationId xmlns:p14="http://schemas.microsoft.com/office/powerpoint/2010/main" val="2873598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139FFEFF-D22D-E965-4316-26315F4EDD77}"/>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DD9357E-1062-AC02-363D-CD45DF2F41E5}"/>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3E16B0-D8A8-6CE8-C971-B51A7222CF4E}"/>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C074F45-9E0D-C98E-0680-D4AC9EB5B0A1}"/>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16</a:t>
            </a:fld>
            <a:endParaRPr lang="en-IN"/>
          </a:p>
        </p:txBody>
      </p:sp>
      <p:sp>
        <p:nvSpPr>
          <p:cNvPr id="9" name="TextBox 3">
            <a:extLst>
              <a:ext uri="{FF2B5EF4-FFF2-40B4-BE49-F238E27FC236}">
                <a16:creationId xmlns:a16="http://schemas.microsoft.com/office/drawing/2014/main" id="{DA3E3846-1383-1180-62D7-FF24E509DCC5}"/>
              </a:ext>
            </a:extLst>
          </p:cNvPr>
          <p:cNvSpPr txBox="1"/>
          <p:nvPr/>
        </p:nvSpPr>
        <p:spPr>
          <a:xfrm>
            <a:off x="5575572" y="290852"/>
            <a:ext cx="176163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a:solidFill>
                  <a:srgbClr val="4472C4">
                    <a:lumMod val="50000"/>
                  </a:srgbClr>
                </a:solidFill>
                <a:ea typeface="+mn-lt"/>
                <a:cs typeface="+mn-lt"/>
              </a:rPr>
              <a:t>A1351</a:t>
            </a:r>
            <a:endParaRPr lang="en-US" sz="2800" b="1">
              <a:solidFill>
                <a:srgbClr val="203864"/>
              </a:solidFill>
            </a:endParaRPr>
          </a:p>
        </p:txBody>
      </p:sp>
      <p:sp>
        <p:nvSpPr>
          <p:cNvPr id="13" name="TextBox 12">
            <a:extLst>
              <a:ext uri="{FF2B5EF4-FFF2-40B4-BE49-F238E27FC236}">
                <a16:creationId xmlns:a16="http://schemas.microsoft.com/office/drawing/2014/main" id="{6BAAB1A1-76EB-C4CD-83D0-1657EF4F9766}"/>
              </a:ext>
            </a:extLst>
          </p:cNvPr>
          <p:cNvSpPr txBox="1"/>
          <p:nvPr/>
        </p:nvSpPr>
        <p:spPr>
          <a:xfrm>
            <a:off x="8823768" y="640273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solidFill>
                  <a:srgbClr val="BF4F14"/>
                </a:solidFill>
              </a:rPr>
              <a:t>(Srikanth et al in prep)</a:t>
            </a:r>
            <a:endParaRPr lang="en-US" sz="1200" i="1"/>
          </a:p>
        </p:txBody>
      </p:sp>
      <p:sp>
        <p:nvSpPr>
          <p:cNvPr id="6" name="TextBox 7">
            <a:extLst>
              <a:ext uri="{FF2B5EF4-FFF2-40B4-BE49-F238E27FC236}">
                <a16:creationId xmlns:a16="http://schemas.microsoft.com/office/drawing/2014/main" id="{EBBE833B-5B30-882D-18F7-25DB2AB89F59}"/>
              </a:ext>
            </a:extLst>
          </p:cNvPr>
          <p:cNvSpPr txBox="1"/>
          <p:nvPr/>
        </p:nvSpPr>
        <p:spPr>
          <a:xfrm>
            <a:off x="1758251" y="1311046"/>
            <a:ext cx="172958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alibri"/>
              </a:rPr>
              <a:t>LOFAR</a:t>
            </a:r>
            <a:endParaRPr lang="en-US" sz="2400" b="1">
              <a:latin typeface="Calibri"/>
              <a:ea typeface="Calibri"/>
              <a:cs typeface="Calibri"/>
            </a:endParaRPr>
          </a:p>
        </p:txBody>
      </p:sp>
      <p:sp>
        <p:nvSpPr>
          <p:cNvPr id="8" name="TextBox 7">
            <a:extLst>
              <a:ext uri="{FF2B5EF4-FFF2-40B4-BE49-F238E27FC236}">
                <a16:creationId xmlns:a16="http://schemas.microsoft.com/office/drawing/2014/main" id="{A2C63E96-9776-6F11-D93D-0817B43FD527}"/>
              </a:ext>
            </a:extLst>
          </p:cNvPr>
          <p:cNvSpPr txBox="1"/>
          <p:nvPr/>
        </p:nvSpPr>
        <p:spPr>
          <a:xfrm>
            <a:off x="8085744" y="1311046"/>
            <a:ext cx="188391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alibri"/>
              </a:rPr>
              <a:t>uGMRT</a:t>
            </a:r>
            <a:endParaRPr lang="en-US" sz="2400"/>
          </a:p>
        </p:txBody>
      </p:sp>
      <p:pic>
        <p:nvPicPr>
          <p:cNvPr id="10" name="Picture 9" descr="A close-up of a map&#10;&#10;AI-generated content may be incorrect.">
            <a:extLst>
              <a:ext uri="{FF2B5EF4-FFF2-40B4-BE49-F238E27FC236}">
                <a16:creationId xmlns:a16="http://schemas.microsoft.com/office/drawing/2014/main" id="{E7A845DF-F071-D34B-5E14-9F5597358122}"/>
              </a:ext>
            </a:extLst>
          </p:cNvPr>
          <p:cNvPicPr>
            <a:picLocks noChangeAspect="1"/>
          </p:cNvPicPr>
          <p:nvPr/>
        </p:nvPicPr>
        <p:blipFill>
          <a:blip r:embed="rId2"/>
          <a:stretch>
            <a:fillRect/>
          </a:stretch>
        </p:blipFill>
        <p:spPr>
          <a:xfrm>
            <a:off x="306608" y="1788772"/>
            <a:ext cx="5010150" cy="4119623"/>
          </a:xfrm>
          <a:prstGeom prst="rect">
            <a:avLst/>
          </a:prstGeom>
        </p:spPr>
      </p:pic>
      <p:pic>
        <p:nvPicPr>
          <p:cNvPr id="15" name="Picture 14" descr="A close-up of a map&#10;&#10;AI-generated content may be incorrect.">
            <a:extLst>
              <a:ext uri="{FF2B5EF4-FFF2-40B4-BE49-F238E27FC236}">
                <a16:creationId xmlns:a16="http://schemas.microsoft.com/office/drawing/2014/main" id="{C6DD30B8-5525-259C-1B55-59087580AA4D}"/>
              </a:ext>
            </a:extLst>
          </p:cNvPr>
          <p:cNvPicPr>
            <a:picLocks noChangeAspect="1"/>
          </p:cNvPicPr>
          <p:nvPr/>
        </p:nvPicPr>
        <p:blipFill>
          <a:blip r:embed="rId3"/>
          <a:srcRect l="141" t="10984" r="6329" b="10899"/>
          <a:stretch>
            <a:fillRect/>
          </a:stretch>
        </p:blipFill>
        <p:spPr>
          <a:xfrm>
            <a:off x="6332317" y="1737131"/>
            <a:ext cx="4899957" cy="4219083"/>
          </a:xfrm>
          <a:prstGeom prst="rect">
            <a:avLst/>
          </a:prstGeom>
        </p:spPr>
      </p:pic>
      <p:sp>
        <p:nvSpPr>
          <p:cNvPr id="16" name="Oval 15">
            <a:extLst>
              <a:ext uri="{FF2B5EF4-FFF2-40B4-BE49-F238E27FC236}">
                <a16:creationId xmlns:a16="http://schemas.microsoft.com/office/drawing/2014/main" id="{538B7AD1-6379-162B-2C44-FFE7E09FDA2D}"/>
              </a:ext>
            </a:extLst>
          </p:cNvPr>
          <p:cNvSpPr/>
          <p:nvPr/>
        </p:nvSpPr>
        <p:spPr>
          <a:xfrm>
            <a:off x="2092182" y="3069317"/>
            <a:ext cx="1131332" cy="141019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8B60CDF-C690-192C-67F2-42F9A6C665D8}"/>
              </a:ext>
            </a:extLst>
          </p:cNvPr>
          <p:cNvSpPr/>
          <p:nvPr/>
        </p:nvSpPr>
        <p:spPr>
          <a:xfrm rot="2520000">
            <a:off x="8550426" y="3478524"/>
            <a:ext cx="456143" cy="8218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9114A772-65AF-AB95-7245-92D1C268B1A2}"/>
              </a:ext>
            </a:extLst>
          </p:cNvPr>
          <p:cNvCxnSpPr/>
          <p:nvPr/>
        </p:nvCxnSpPr>
        <p:spPr>
          <a:xfrm flipV="1">
            <a:off x="6427618" y="4224161"/>
            <a:ext cx="2148265" cy="1971463"/>
          </a:xfrm>
          <a:prstGeom prst="straightConnector1">
            <a:avLst/>
          </a:prstGeom>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27CBEFD4-6DB7-F3A9-F66D-349ACEFDF36E}"/>
              </a:ext>
            </a:extLst>
          </p:cNvPr>
          <p:cNvCxnSpPr>
            <a:cxnSpLocks/>
          </p:cNvCxnSpPr>
          <p:nvPr/>
        </p:nvCxnSpPr>
        <p:spPr>
          <a:xfrm>
            <a:off x="2694780" y="4382257"/>
            <a:ext cx="2119330" cy="1780663"/>
          </a:xfrm>
          <a:prstGeom prst="straightConnector1">
            <a:avLst/>
          </a:prstGeom>
        </p:spPr>
        <p:style>
          <a:lnRef idx="1">
            <a:schemeClr val="accent3"/>
          </a:lnRef>
          <a:fillRef idx="0">
            <a:schemeClr val="accent3"/>
          </a:fillRef>
          <a:effectRef idx="0">
            <a:schemeClr val="accent3"/>
          </a:effectRef>
          <a:fontRef idx="minor">
            <a:schemeClr val="tx1"/>
          </a:fontRef>
        </p:style>
      </p:cxnSp>
      <p:sp>
        <p:nvSpPr>
          <p:cNvPr id="22" name="TextBox 21">
            <a:extLst>
              <a:ext uri="{FF2B5EF4-FFF2-40B4-BE49-F238E27FC236}">
                <a16:creationId xmlns:a16="http://schemas.microsoft.com/office/drawing/2014/main" id="{1172C085-4B23-C822-0172-7519D36E47D8}"/>
              </a:ext>
            </a:extLst>
          </p:cNvPr>
          <p:cNvSpPr txBox="1"/>
          <p:nvPr/>
        </p:nvSpPr>
        <p:spPr>
          <a:xfrm>
            <a:off x="4845514" y="6009450"/>
            <a:ext cx="2175526" cy="378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contaminants</a:t>
            </a:r>
          </a:p>
        </p:txBody>
      </p:sp>
      <p:pic>
        <p:nvPicPr>
          <p:cNvPr id="4" name="Picture 3" descr="A white sign with red text&#10;&#10;AI-generated content may be incorrect.">
            <a:extLst>
              <a:ext uri="{FF2B5EF4-FFF2-40B4-BE49-F238E27FC236}">
                <a16:creationId xmlns:a16="http://schemas.microsoft.com/office/drawing/2014/main" id="{FBCE84C0-1A93-DACE-1633-F7B0C5D939DE}"/>
              </a:ext>
            </a:extLst>
          </p:cNvPr>
          <p:cNvPicPr>
            <a:picLocks noChangeAspect="1"/>
          </p:cNvPicPr>
          <p:nvPr/>
        </p:nvPicPr>
        <p:blipFill>
          <a:blip r:embed="rId4"/>
          <a:stretch>
            <a:fillRect/>
          </a:stretch>
        </p:blipFill>
        <p:spPr>
          <a:xfrm>
            <a:off x="9852405" y="124918"/>
            <a:ext cx="2155493" cy="681788"/>
          </a:xfrm>
          <a:prstGeom prst="rect">
            <a:avLst/>
          </a:prstGeom>
        </p:spPr>
      </p:pic>
      <p:sp>
        <p:nvSpPr>
          <p:cNvPr id="7" name="TextBox 8">
            <a:extLst>
              <a:ext uri="{FF2B5EF4-FFF2-40B4-BE49-F238E27FC236}">
                <a16:creationId xmlns:a16="http://schemas.microsoft.com/office/drawing/2014/main" id="{EBAD265F-F545-75F7-F72C-F5A444C5C43E}"/>
              </a:ext>
            </a:extLst>
          </p:cNvPr>
          <p:cNvSpPr txBox="1"/>
          <p:nvPr/>
        </p:nvSpPr>
        <p:spPr>
          <a:xfrm>
            <a:off x="9777863" y="808136"/>
            <a:ext cx="2304428" cy="307777"/>
          </a:xfrm>
          <a:prstGeom prst="rect">
            <a:avLst/>
          </a:prstGeom>
          <a:noFill/>
          <a:ln w="28575">
            <a:solidFill>
              <a:schemeClr val="tx1">
                <a:lumMod val="95000"/>
                <a:lumOff val="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BF4F14"/>
                </a:solidFill>
              </a:rPr>
              <a:t>Resolution – 33'' × 33''</a:t>
            </a:r>
            <a:endParaRPr lang="en-US"/>
          </a:p>
        </p:txBody>
      </p:sp>
    </p:spTree>
    <p:extLst>
      <p:ext uri="{BB962C8B-B14F-4D97-AF65-F5344CB8AC3E}">
        <p14:creationId xmlns:p14="http://schemas.microsoft.com/office/powerpoint/2010/main" val="17274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5D940550-4270-45C3-9909-80EF23BA312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AA730CA-07D9-3924-53E0-80DAF1CB0867}"/>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02076EF-9E28-09D4-6343-9CECE95C7918}"/>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F8D7D-48EF-80BF-2E5B-8EE28338FCF9}"/>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17</a:t>
            </a:fld>
            <a:endParaRPr lang="en-IN"/>
          </a:p>
        </p:txBody>
      </p:sp>
      <p:sp>
        <p:nvSpPr>
          <p:cNvPr id="15" name="TextBox 3">
            <a:extLst>
              <a:ext uri="{FF2B5EF4-FFF2-40B4-BE49-F238E27FC236}">
                <a16:creationId xmlns:a16="http://schemas.microsoft.com/office/drawing/2014/main" id="{933D5CF9-144C-A0A7-B454-9191B5E6D8B0}"/>
              </a:ext>
            </a:extLst>
          </p:cNvPr>
          <p:cNvSpPr txBox="1"/>
          <p:nvPr/>
        </p:nvSpPr>
        <p:spPr>
          <a:xfrm>
            <a:off x="5778129" y="119874"/>
            <a:ext cx="176163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a:solidFill>
                  <a:srgbClr val="4472C4">
                    <a:lumMod val="50000"/>
                  </a:srgbClr>
                </a:solidFill>
                <a:ea typeface="+mn-lt"/>
                <a:cs typeface="+mn-lt"/>
              </a:rPr>
              <a:t>A1351</a:t>
            </a:r>
            <a:endParaRPr lang="en-US" sz="2800" b="1">
              <a:solidFill>
                <a:srgbClr val="203864"/>
              </a:solidFill>
            </a:endParaRPr>
          </a:p>
        </p:txBody>
      </p:sp>
      <p:pic>
        <p:nvPicPr>
          <p:cNvPr id="6" name="Picture 5" descr="A close-up of a map&#10;&#10;AI-generated content may be incorrect.">
            <a:extLst>
              <a:ext uri="{FF2B5EF4-FFF2-40B4-BE49-F238E27FC236}">
                <a16:creationId xmlns:a16="http://schemas.microsoft.com/office/drawing/2014/main" id="{3C4915B4-50BD-A322-EBED-3E833FDEDFCA}"/>
              </a:ext>
            </a:extLst>
          </p:cNvPr>
          <p:cNvPicPr>
            <a:picLocks noChangeAspect="1"/>
          </p:cNvPicPr>
          <p:nvPr/>
        </p:nvPicPr>
        <p:blipFill>
          <a:blip r:embed="rId2"/>
          <a:stretch>
            <a:fillRect/>
          </a:stretch>
        </p:blipFill>
        <p:spPr>
          <a:xfrm>
            <a:off x="345190" y="1711607"/>
            <a:ext cx="5010150" cy="4119623"/>
          </a:xfrm>
          <a:prstGeom prst="rect">
            <a:avLst/>
          </a:prstGeom>
        </p:spPr>
      </p:pic>
      <p:graphicFrame>
        <p:nvGraphicFramePr>
          <p:cNvPr id="12" name="Table 11">
            <a:extLst>
              <a:ext uri="{FF2B5EF4-FFF2-40B4-BE49-F238E27FC236}">
                <a16:creationId xmlns:a16="http://schemas.microsoft.com/office/drawing/2014/main" id="{3050686A-8EB0-C722-38F8-AE253ACF49FB}"/>
              </a:ext>
            </a:extLst>
          </p:cNvPr>
          <p:cNvGraphicFramePr>
            <a:graphicFrameLocks noGrp="1"/>
          </p:cNvGraphicFramePr>
          <p:nvPr>
            <p:extLst>
              <p:ext uri="{D42A27DB-BD31-4B8C-83A1-F6EECF244321}">
                <p14:modId xmlns:p14="http://schemas.microsoft.com/office/powerpoint/2010/main" val="3287131257"/>
              </p:ext>
            </p:extLst>
          </p:nvPr>
        </p:nvGraphicFramePr>
        <p:xfrm>
          <a:off x="5921101" y="3398558"/>
          <a:ext cx="4976738" cy="2814074"/>
        </p:xfrm>
        <a:graphic>
          <a:graphicData uri="http://schemas.openxmlformats.org/drawingml/2006/table">
            <a:tbl>
              <a:tblPr firstRow="1" bandRow="1">
                <a:tableStyleId>{68D230F3-CF80-4859-8CE7-A43EE81993B5}</a:tableStyleId>
              </a:tblPr>
              <a:tblGrid>
                <a:gridCol w="1213374">
                  <a:extLst>
                    <a:ext uri="{9D8B030D-6E8A-4147-A177-3AD203B41FA5}">
                      <a16:colId xmlns:a16="http://schemas.microsoft.com/office/drawing/2014/main" val="3338221012"/>
                    </a:ext>
                  </a:extLst>
                </a:gridCol>
                <a:gridCol w="1274994">
                  <a:extLst>
                    <a:ext uri="{9D8B030D-6E8A-4147-A177-3AD203B41FA5}">
                      <a16:colId xmlns:a16="http://schemas.microsoft.com/office/drawing/2014/main" val="1883007030"/>
                    </a:ext>
                  </a:extLst>
                </a:gridCol>
                <a:gridCol w="1244185">
                  <a:extLst>
                    <a:ext uri="{9D8B030D-6E8A-4147-A177-3AD203B41FA5}">
                      <a16:colId xmlns:a16="http://schemas.microsoft.com/office/drawing/2014/main" val="1593725015"/>
                    </a:ext>
                  </a:extLst>
                </a:gridCol>
                <a:gridCol w="1244185">
                  <a:extLst>
                    <a:ext uri="{9D8B030D-6E8A-4147-A177-3AD203B41FA5}">
                      <a16:colId xmlns:a16="http://schemas.microsoft.com/office/drawing/2014/main" val="3375981167"/>
                    </a:ext>
                  </a:extLst>
                </a:gridCol>
              </a:tblGrid>
              <a:tr h="333637">
                <a:tc>
                  <a:txBody>
                    <a:bodyPr/>
                    <a:lstStyle/>
                    <a:p>
                      <a:pPr lvl="0">
                        <a:buNone/>
                      </a:pPr>
                      <a:r>
                        <a:rPr lang="en-US" sz="1600">
                          <a:solidFill>
                            <a:schemeClr val="tx1"/>
                          </a:solidFill>
                        </a:rPr>
                        <a:t>Method</a:t>
                      </a:r>
                    </a:p>
                  </a:txBody>
                  <a:tcPr/>
                </a:tc>
                <a:tc>
                  <a:txBody>
                    <a:bodyPr/>
                    <a:lstStyle/>
                    <a:p>
                      <a:pPr lvl="0">
                        <a:buNone/>
                      </a:pPr>
                      <a:r>
                        <a:rPr lang="en-US" sz="1600">
                          <a:solidFill>
                            <a:schemeClr val="tx1"/>
                          </a:solidFill>
                        </a:rPr>
                        <a:t>LOFAR</a:t>
                      </a:r>
                    </a:p>
                  </a:txBody>
                  <a:tcPr/>
                </a:tc>
                <a:tc>
                  <a:txBody>
                    <a:bodyPr/>
                    <a:lstStyle/>
                    <a:p>
                      <a:pPr lvl="0">
                        <a:buNone/>
                      </a:pPr>
                      <a:r>
                        <a:rPr lang="en-US" sz="1600" err="1">
                          <a:solidFill>
                            <a:schemeClr val="tx1"/>
                          </a:solidFill>
                        </a:rPr>
                        <a:t>uGMRT</a:t>
                      </a:r>
                    </a:p>
                  </a:txBody>
                  <a:tcPr/>
                </a:tc>
                <a:tc>
                  <a:txBody>
                    <a:bodyPr/>
                    <a:lstStyle/>
                    <a:p>
                      <a:pPr lvl="0">
                        <a:buNone/>
                      </a:pPr>
                      <a:r>
                        <a:rPr lang="en-US" sz="1600">
                          <a:solidFill>
                            <a:schemeClr val="tx1"/>
                          </a:solidFill>
                        </a:rPr>
                        <a:t>Slope</a:t>
                      </a:r>
                    </a:p>
                  </a:txBody>
                  <a:tcPr/>
                </a:tc>
                <a:extLst>
                  <a:ext uri="{0D108BD9-81ED-4DB2-BD59-A6C34878D82A}">
                    <a16:rowId xmlns:a16="http://schemas.microsoft.com/office/drawing/2014/main" val="3559674630"/>
                  </a:ext>
                </a:extLst>
              </a:tr>
              <a:tr h="827917">
                <a:tc>
                  <a:txBody>
                    <a:bodyPr/>
                    <a:lstStyle/>
                    <a:p>
                      <a:r>
                        <a:rPr lang="en-US" sz="1600">
                          <a:solidFill>
                            <a:schemeClr val="tx1"/>
                          </a:solidFill>
                        </a:rPr>
                        <a:t>LOFAR 2 sigma</a:t>
                      </a:r>
                    </a:p>
                  </a:txBody>
                  <a:tcPr/>
                </a:tc>
                <a:tc>
                  <a:txBody>
                    <a:bodyPr/>
                    <a:lstStyle/>
                    <a:p>
                      <a:pPr lvl="0" algn="l">
                        <a:lnSpc>
                          <a:spcPct val="100000"/>
                        </a:lnSpc>
                        <a:spcBef>
                          <a:spcPts val="0"/>
                        </a:spcBef>
                        <a:spcAft>
                          <a:spcPts val="0"/>
                        </a:spcAft>
                        <a:buNone/>
                      </a:pPr>
                      <a:r>
                        <a:rPr lang="en-US" sz="1600" b="0" i="0" u="none" strike="noStrike" noProof="0">
                          <a:solidFill>
                            <a:schemeClr val="tx1"/>
                          </a:solidFill>
                          <a:latin typeface="Aptos"/>
                        </a:rPr>
                        <a:t>392.6 ± 39.3     </a:t>
                      </a:r>
                      <a:endParaRPr lang="en-US" sz="1600" u="none" strike="noStrike" noProof="0">
                        <a:solidFill>
                          <a:schemeClr val="tx1"/>
                        </a:solidFill>
                      </a:endParaRPr>
                    </a:p>
                  </a:txBody>
                  <a:tcPr/>
                </a:tc>
                <a:tc>
                  <a:txBody>
                    <a:bodyPr/>
                    <a:lstStyle/>
                    <a:p>
                      <a:pPr lvl="0">
                        <a:buNone/>
                      </a:pPr>
                      <a:r>
                        <a:rPr lang="en-US" sz="1600" b="0" i="0" u="none" strike="noStrike" noProof="0">
                          <a:solidFill>
                            <a:schemeClr val="tx1"/>
                          </a:solidFill>
                          <a:latin typeface="Aptos"/>
                        </a:rPr>
                        <a:t>93.4 ± 4.7</a:t>
                      </a:r>
                      <a:endParaRPr lang="en-US" sz="1600"/>
                    </a:p>
                  </a:txBody>
                  <a:tcPr/>
                </a:tc>
                <a:tc>
                  <a:txBody>
                    <a:bodyPr/>
                    <a:lstStyle/>
                    <a:p>
                      <a:pPr lvl="0" algn="l">
                        <a:lnSpc>
                          <a:spcPct val="100000"/>
                        </a:lnSpc>
                        <a:spcBef>
                          <a:spcPts val="0"/>
                        </a:spcBef>
                        <a:spcAft>
                          <a:spcPts val="0"/>
                        </a:spcAft>
                        <a:buNone/>
                      </a:pPr>
                      <a:r>
                        <a:rPr lang="en-US" sz="1600" b="0" i="0" u="none" strike="noStrike" noProof="0">
                          <a:solidFill>
                            <a:schemeClr val="tx1"/>
                          </a:solidFill>
                          <a:latin typeface="Aptos"/>
                        </a:rPr>
                        <a:t>-0.95 ± 0.07</a:t>
                      </a:r>
                      <a:endParaRPr lang="en-US" sz="1600" b="0" i="0" u="none" strike="noStrike" noProof="0">
                        <a:solidFill>
                          <a:srgbClr val="000000"/>
                        </a:solidFill>
                        <a:latin typeface="Aptos"/>
                      </a:endParaRPr>
                    </a:p>
                    <a:p>
                      <a:pPr lvl="0" algn="l">
                        <a:lnSpc>
                          <a:spcPct val="100000"/>
                        </a:lnSpc>
                        <a:spcBef>
                          <a:spcPts val="0"/>
                        </a:spcBef>
                        <a:spcAft>
                          <a:spcPts val="0"/>
                        </a:spcAft>
                        <a:buNone/>
                      </a:pPr>
                      <a:endParaRPr lang="en-US" sz="1600">
                        <a:solidFill>
                          <a:schemeClr val="tx1"/>
                        </a:solidFill>
                      </a:endParaRPr>
                    </a:p>
                    <a:p>
                      <a:pPr lvl="0">
                        <a:buNone/>
                      </a:pPr>
                      <a:endParaRPr lang="en-US" sz="1600">
                        <a:solidFill>
                          <a:schemeClr val="tx1"/>
                        </a:solidFill>
                      </a:endParaRPr>
                    </a:p>
                  </a:txBody>
                  <a:tcPr/>
                </a:tc>
                <a:extLst>
                  <a:ext uri="{0D108BD9-81ED-4DB2-BD59-A6C34878D82A}">
                    <a16:rowId xmlns:a16="http://schemas.microsoft.com/office/drawing/2014/main" val="2516510449"/>
                  </a:ext>
                </a:extLst>
              </a:tr>
              <a:tr h="827917">
                <a:tc>
                  <a:txBody>
                    <a:bodyPr/>
                    <a:lstStyle/>
                    <a:p>
                      <a:r>
                        <a:rPr lang="en-US" sz="1600" err="1">
                          <a:solidFill>
                            <a:schemeClr val="tx1"/>
                          </a:solidFill>
                        </a:rPr>
                        <a:t>uGMRT</a:t>
                      </a:r>
                      <a:r>
                        <a:rPr lang="en-US" sz="1600">
                          <a:solidFill>
                            <a:schemeClr val="tx1"/>
                          </a:solidFill>
                        </a:rPr>
                        <a:t> 2 sigma</a:t>
                      </a:r>
                    </a:p>
                  </a:txBody>
                  <a:tcPr/>
                </a:tc>
                <a:tc>
                  <a:txBody>
                    <a:bodyPr/>
                    <a:lstStyle/>
                    <a:p>
                      <a:pPr lvl="0">
                        <a:buNone/>
                      </a:pPr>
                      <a:r>
                        <a:rPr lang="en-US" sz="1600" b="0" i="0" u="none" strike="noStrike" noProof="0">
                          <a:solidFill>
                            <a:schemeClr val="tx1"/>
                          </a:solidFill>
                          <a:latin typeface="Aptos"/>
                        </a:rPr>
                        <a:t>385.2 ± 38.56 </a:t>
                      </a:r>
                      <a:endParaRPr lang="en-US" sz="1600"/>
                    </a:p>
                  </a:txBody>
                  <a:tcPr/>
                </a:tc>
                <a:tc>
                  <a:txBody>
                    <a:bodyPr/>
                    <a:lstStyle/>
                    <a:p>
                      <a:pPr lvl="0">
                        <a:buNone/>
                      </a:pPr>
                      <a:r>
                        <a:rPr lang="en-US" sz="1600" b="0" i="0" u="none" strike="noStrike" noProof="0">
                          <a:solidFill>
                            <a:schemeClr val="tx1"/>
                          </a:solidFill>
                          <a:latin typeface="Aptos"/>
                        </a:rPr>
                        <a:t>91.5 ± 4.6</a:t>
                      </a:r>
                      <a:endParaRPr lang="en-US" sz="1600"/>
                    </a:p>
                  </a:txBody>
                  <a:tcPr/>
                </a:tc>
                <a:tc>
                  <a:txBody>
                    <a:bodyPr/>
                    <a:lstStyle/>
                    <a:p>
                      <a:pPr lvl="0" algn="l">
                        <a:lnSpc>
                          <a:spcPct val="100000"/>
                        </a:lnSpc>
                        <a:spcBef>
                          <a:spcPts val="0"/>
                        </a:spcBef>
                        <a:spcAft>
                          <a:spcPts val="0"/>
                        </a:spcAft>
                        <a:buNone/>
                      </a:pPr>
                      <a:r>
                        <a:rPr lang="en-US" sz="1600" b="0" i="0" u="none" strike="noStrike" noProof="0">
                          <a:solidFill>
                            <a:schemeClr val="tx1"/>
                          </a:solidFill>
                          <a:latin typeface="Aptos"/>
                        </a:rPr>
                        <a:t>-0.95 ± 0.07</a:t>
                      </a:r>
                      <a:endParaRPr lang="en-US" sz="1600" b="0" i="0" u="none" strike="noStrike" noProof="0">
                        <a:solidFill>
                          <a:srgbClr val="000000"/>
                        </a:solidFill>
                        <a:latin typeface="Aptos"/>
                      </a:endParaRPr>
                    </a:p>
                    <a:p>
                      <a:pPr lvl="0" algn="l">
                        <a:lnSpc>
                          <a:spcPct val="100000"/>
                        </a:lnSpc>
                        <a:spcBef>
                          <a:spcPts val="0"/>
                        </a:spcBef>
                        <a:spcAft>
                          <a:spcPts val="0"/>
                        </a:spcAft>
                        <a:buNone/>
                      </a:pPr>
                      <a:endParaRPr lang="en-US" sz="1600">
                        <a:solidFill>
                          <a:schemeClr val="tx1"/>
                        </a:solidFill>
                      </a:endParaRPr>
                    </a:p>
                    <a:p>
                      <a:pPr lvl="0">
                        <a:buNone/>
                      </a:pPr>
                      <a:endParaRPr lang="en-US" sz="1600">
                        <a:solidFill>
                          <a:schemeClr val="tx1"/>
                        </a:solidFill>
                      </a:endParaRPr>
                    </a:p>
                  </a:txBody>
                  <a:tcPr/>
                </a:tc>
                <a:extLst>
                  <a:ext uri="{0D108BD9-81ED-4DB2-BD59-A6C34878D82A}">
                    <a16:rowId xmlns:a16="http://schemas.microsoft.com/office/drawing/2014/main" val="186074037"/>
                  </a:ext>
                </a:extLst>
              </a:tr>
              <a:tr h="580777">
                <a:tc>
                  <a:txBody>
                    <a:bodyPr/>
                    <a:lstStyle/>
                    <a:p>
                      <a:r>
                        <a:rPr lang="en-US" sz="1600">
                          <a:solidFill>
                            <a:schemeClr val="tx1"/>
                          </a:solidFill>
                        </a:rPr>
                        <a:t>LOFAR injection</a:t>
                      </a:r>
                    </a:p>
                  </a:txBody>
                  <a:tcPr/>
                </a:tc>
                <a:tc>
                  <a:txBody>
                    <a:bodyPr/>
                    <a:lstStyle/>
                    <a:p>
                      <a:pPr lvl="0">
                        <a:buNone/>
                      </a:pPr>
                      <a:r>
                        <a:rPr lang="en-US" sz="1600" b="0" i="0" u="none" strike="noStrike" noProof="0">
                          <a:solidFill>
                            <a:schemeClr val="tx1"/>
                          </a:solidFill>
                          <a:latin typeface="Aptos"/>
                        </a:rPr>
                        <a:t>408.6 ± 40.9 </a:t>
                      </a:r>
                      <a:endParaRPr lang="en-US" sz="1600"/>
                    </a:p>
                  </a:txBody>
                  <a:tcPr/>
                </a:tc>
                <a:tc>
                  <a:txBody>
                    <a:bodyPr/>
                    <a:lstStyle/>
                    <a:p>
                      <a:pPr lvl="0">
                        <a:buNone/>
                      </a:pPr>
                      <a:r>
                        <a:rPr lang="en-US" sz="1600" b="0" i="0" u="none" strike="noStrike" noProof="0">
                          <a:solidFill>
                            <a:schemeClr val="tx1"/>
                          </a:solidFill>
                          <a:latin typeface="Aptos"/>
                        </a:rPr>
                        <a:t>97.6</a:t>
                      </a:r>
                      <a:endParaRPr lang="en-US" sz="1600"/>
                    </a:p>
                  </a:txBody>
                  <a:tcPr/>
                </a:tc>
                <a:tc>
                  <a:txBody>
                    <a:bodyPr/>
                    <a:lstStyle/>
                    <a:p>
                      <a:pPr lvl="0" algn="l">
                        <a:lnSpc>
                          <a:spcPct val="100000"/>
                        </a:lnSpc>
                        <a:spcBef>
                          <a:spcPts val="0"/>
                        </a:spcBef>
                        <a:spcAft>
                          <a:spcPts val="0"/>
                        </a:spcAft>
                        <a:buNone/>
                      </a:pPr>
                      <a:r>
                        <a:rPr lang="en-US" sz="1600" b="0" i="0" u="none" strike="noStrike" noProof="0">
                          <a:solidFill>
                            <a:schemeClr val="tx1"/>
                          </a:solidFill>
                          <a:latin typeface="Aptos"/>
                        </a:rPr>
                        <a:t>-0.95 ± 0.07 </a:t>
                      </a:r>
                      <a:endParaRPr lang="en-US" sz="1600" b="0" i="0" u="none" strike="noStrike" noProof="0">
                        <a:solidFill>
                          <a:srgbClr val="000000"/>
                        </a:solidFill>
                        <a:latin typeface="Aptos"/>
                      </a:endParaRPr>
                    </a:p>
                    <a:p>
                      <a:pPr lvl="0" algn="l">
                        <a:lnSpc>
                          <a:spcPct val="100000"/>
                        </a:lnSpc>
                        <a:spcBef>
                          <a:spcPts val="0"/>
                        </a:spcBef>
                        <a:spcAft>
                          <a:spcPts val="0"/>
                        </a:spcAft>
                        <a:buNone/>
                      </a:pPr>
                      <a:endParaRPr lang="en-US" sz="1600">
                        <a:solidFill>
                          <a:schemeClr val="tx1"/>
                        </a:solidFill>
                      </a:endParaRPr>
                    </a:p>
                  </a:txBody>
                  <a:tcPr/>
                </a:tc>
                <a:extLst>
                  <a:ext uri="{0D108BD9-81ED-4DB2-BD59-A6C34878D82A}">
                    <a16:rowId xmlns:a16="http://schemas.microsoft.com/office/drawing/2014/main" val="3413472730"/>
                  </a:ext>
                </a:extLst>
              </a:tr>
            </a:tbl>
          </a:graphicData>
        </a:graphic>
      </p:graphicFrame>
      <p:sp>
        <p:nvSpPr>
          <p:cNvPr id="14" name="TextBox 13">
            <a:extLst>
              <a:ext uri="{FF2B5EF4-FFF2-40B4-BE49-F238E27FC236}">
                <a16:creationId xmlns:a16="http://schemas.microsoft.com/office/drawing/2014/main" id="{09F8074B-E5BE-6E19-7F05-E878C4A7B462}"/>
              </a:ext>
            </a:extLst>
          </p:cNvPr>
          <p:cNvSpPr txBox="1"/>
          <p:nvPr/>
        </p:nvSpPr>
        <p:spPr>
          <a:xfrm>
            <a:off x="1048635" y="6215103"/>
            <a:ext cx="3211020" cy="36933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Flux loss in </a:t>
            </a:r>
            <a:r>
              <a:rPr lang="en-US" err="1"/>
              <a:t>uGMRT</a:t>
            </a:r>
            <a:r>
              <a:rPr lang="en-US"/>
              <a:t> : ~4-7%</a:t>
            </a:r>
          </a:p>
        </p:txBody>
      </p:sp>
      <p:sp>
        <p:nvSpPr>
          <p:cNvPr id="7" name="TextBox 6">
            <a:extLst>
              <a:ext uri="{FF2B5EF4-FFF2-40B4-BE49-F238E27FC236}">
                <a16:creationId xmlns:a16="http://schemas.microsoft.com/office/drawing/2014/main" id="{066999FA-D0F5-378A-DA41-C1DEA57FF821}"/>
              </a:ext>
            </a:extLst>
          </p:cNvPr>
          <p:cNvSpPr txBox="1"/>
          <p:nvPr/>
        </p:nvSpPr>
        <p:spPr>
          <a:xfrm>
            <a:off x="8823768" y="640273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solidFill>
                  <a:srgbClr val="BF4F14"/>
                </a:solidFill>
              </a:rPr>
              <a:t>(Srikanth et al in prep)</a:t>
            </a:r>
            <a:endParaRPr lang="en-US" sz="1200" i="1"/>
          </a:p>
        </p:txBody>
      </p:sp>
      <p:sp>
        <p:nvSpPr>
          <p:cNvPr id="4" name="TextBox 7">
            <a:extLst>
              <a:ext uri="{FF2B5EF4-FFF2-40B4-BE49-F238E27FC236}">
                <a16:creationId xmlns:a16="http://schemas.microsoft.com/office/drawing/2014/main" id="{2C0BC2DD-609E-9B87-3090-D4BE248DC609}"/>
              </a:ext>
            </a:extLst>
          </p:cNvPr>
          <p:cNvSpPr txBox="1"/>
          <p:nvPr/>
        </p:nvSpPr>
        <p:spPr>
          <a:xfrm>
            <a:off x="5916926" y="1709806"/>
            <a:ext cx="5788019" cy="1569660"/>
          </a:xfrm>
          <a:prstGeom prst="rect">
            <a:avLst/>
          </a:prstGeom>
          <a:noFill/>
          <a:ln w="28575">
            <a:solidFill>
              <a:schemeClr val="accent6">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Merging cluster.</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dirty="0"/>
              <a:t>Size of the halo ~1 Mpc.</a:t>
            </a:r>
          </a:p>
          <a:p>
            <a:endParaRPr lang="en-US" sz="1600" dirty="0"/>
          </a:p>
          <a:p>
            <a:pPr marL="285750" indent="-285750">
              <a:buFont typeface="Arial" panose="020B0604020202020204" pitchFamily="34" charset="0"/>
              <a:buChar char="•"/>
            </a:pPr>
            <a:r>
              <a:rPr lang="en-US" sz="1600" dirty="0"/>
              <a:t>Merger axis NE-SW.</a:t>
            </a:r>
          </a:p>
          <a:p>
            <a:pPr marL="285750" indent="-285750">
              <a:buFont typeface="Arial" panose="020B0604020202020204" pitchFamily="34" charset="0"/>
              <a:buChar char="•"/>
            </a:pPr>
            <a:endParaRPr lang="en-US" sz="1600"/>
          </a:p>
        </p:txBody>
      </p:sp>
      <p:sp>
        <p:nvSpPr>
          <p:cNvPr id="11" name="TextBox 7">
            <a:extLst>
              <a:ext uri="{FF2B5EF4-FFF2-40B4-BE49-F238E27FC236}">
                <a16:creationId xmlns:a16="http://schemas.microsoft.com/office/drawing/2014/main" id="{D68BB653-2F1C-2461-84FB-2E3D56ABB33F}"/>
              </a:ext>
            </a:extLst>
          </p:cNvPr>
          <p:cNvSpPr txBox="1"/>
          <p:nvPr/>
        </p:nvSpPr>
        <p:spPr>
          <a:xfrm>
            <a:off x="2182794" y="1245732"/>
            <a:ext cx="172958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alibri"/>
              </a:rPr>
              <a:t>LOFAR</a:t>
            </a:r>
            <a:endParaRPr lang="en-US" sz="2400" b="1">
              <a:latin typeface="Calibri"/>
              <a:ea typeface="Calibri"/>
              <a:cs typeface="Calibri"/>
            </a:endParaRPr>
          </a:p>
        </p:txBody>
      </p:sp>
    </p:spTree>
    <p:extLst>
      <p:ext uri="{BB962C8B-B14F-4D97-AF65-F5344CB8AC3E}">
        <p14:creationId xmlns:p14="http://schemas.microsoft.com/office/powerpoint/2010/main" val="24888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423E8261-A9E4-2200-5A14-823027C00E4F}"/>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3838145-A656-C360-23EC-E79C0D728F97}"/>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32D9F9C-0C0C-FAF4-D6C6-EBA87A637C2D}"/>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33073255-BD3A-1695-3951-BAEB3D13BEB3}"/>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18</a:t>
            </a:fld>
            <a:endParaRPr lang="en-IN"/>
          </a:p>
        </p:txBody>
      </p:sp>
      <p:sp>
        <p:nvSpPr>
          <p:cNvPr id="6" name="TextBox 3">
            <a:extLst>
              <a:ext uri="{FF2B5EF4-FFF2-40B4-BE49-F238E27FC236}">
                <a16:creationId xmlns:a16="http://schemas.microsoft.com/office/drawing/2014/main" id="{C0F3F56C-5B96-D2B7-BC2B-219050CBDD44}"/>
              </a:ext>
            </a:extLst>
          </p:cNvPr>
          <p:cNvSpPr txBox="1"/>
          <p:nvPr/>
        </p:nvSpPr>
        <p:spPr>
          <a:xfrm>
            <a:off x="5778129" y="339080"/>
            <a:ext cx="176163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a:solidFill>
                  <a:srgbClr val="4472C4">
                    <a:lumMod val="50000"/>
                  </a:srgbClr>
                </a:solidFill>
                <a:ea typeface="+mn-lt"/>
                <a:cs typeface="+mn-lt"/>
              </a:rPr>
              <a:t>A1351</a:t>
            </a:r>
            <a:endParaRPr lang="en-US" sz="2800" b="1">
              <a:solidFill>
                <a:srgbClr val="203864"/>
              </a:solidFill>
            </a:endParaRPr>
          </a:p>
        </p:txBody>
      </p:sp>
      <p:pic>
        <p:nvPicPr>
          <p:cNvPr id="8" name="Picture 7" descr="A graph with numbers and lines&#10;&#10;AI-generated content may be incorrect.">
            <a:extLst>
              <a:ext uri="{FF2B5EF4-FFF2-40B4-BE49-F238E27FC236}">
                <a16:creationId xmlns:a16="http://schemas.microsoft.com/office/drawing/2014/main" id="{49D99659-C049-5336-FEA1-8BEBB314D9BB}"/>
              </a:ext>
            </a:extLst>
          </p:cNvPr>
          <p:cNvPicPr>
            <a:picLocks noChangeAspect="1"/>
          </p:cNvPicPr>
          <p:nvPr/>
        </p:nvPicPr>
        <p:blipFill>
          <a:blip r:embed="rId3"/>
          <a:stretch>
            <a:fillRect/>
          </a:stretch>
        </p:blipFill>
        <p:spPr>
          <a:xfrm>
            <a:off x="6098397" y="1177638"/>
            <a:ext cx="5458692" cy="4502727"/>
          </a:xfrm>
          <a:prstGeom prst="rect">
            <a:avLst/>
          </a:prstGeom>
        </p:spPr>
      </p:pic>
      <p:pic>
        <p:nvPicPr>
          <p:cNvPr id="10" name="Picture 9">
            <a:extLst>
              <a:ext uri="{FF2B5EF4-FFF2-40B4-BE49-F238E27FC236}">
                <a16:creationId xmlns:a16="http://schemas.microsoft.com/office/drawing/2014/main" id="{F9EE971C-AF65-FF20-9EF4-D7422C97635A}"/>
              </a:ext>
            </a:extLst>
          </p:cNvPr>
          <p:cNvPicPr>
            <a:picLocks noChangeAspect="1"/>
          </p:cNvPicPr>
          <p:nvPr/>
        </p:nvPicPr>
        <p:blipFill>
          <a:blip r:embed="rId4"/>
          <a:stretch>
            <a:fillRect/>
          </a:stretch>
        </p:blipFill>
        <p:spPr>
          <a:xfrm>
            <a:off x="512540" y="1271581"/>
            <a:ext cx="4496007" cy="4502729"/>
          </a:xfrm>
          <a:prstGeom prst="rect">
            <a:avLst/>
          </a:prstGeom>
        </p:spPr>
      </p:pic>
      <p:sp>
        <p:nvSpPr>
          <p:cNvPr id="15" name="TextBox 7">
            <a:extLst>
              <a:ext uri="{FF2B5EF4-FFF2-40B4-BE49-F238E27FC236}">
                <a16:creationId xmlns:a16="http://schemas.microsoft.com/office/drawing/2014/main" id="{B6A9DBFE-525C-88A0-4315-C695E1D611EA}"/>
              </a:ext>
            </a:extLst>
          </p:cNvPr>
          <p:cNvSpPr txBox="1"/>
          <p:nvPr/>
        </p:nvSpPr>
        <p:spPr>
          <a:xfrm>
            <a:off x="1825770" y="857704"/>
            <a:ext cx="187426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latin typeface="Calibri"/>
              </a:rPr>
              <a:t>Resolution - 7 '' × 7 ''</a:t>
            </a:r>
            <a:endParaRPr lang="en-US" sz="1400" b="1">
              <a:latin typeface="Calibri"/>
              <a:ea typeface="Calibri"/>
              <a:cs typeface="Calibri"/>
            </a:endParaRPr>
          </a:p>
        </p:txBody>
      </p:sp>
      <p:sp>
        <p:nvSpPr>
          <p:cNvPr id="19" name="TextBox 18">
            <a:extLst>
              <a:ext uri="{FF2B5EF4-FFF2-40B4-BE49-F238E27FC236}">
                <a16:creationId xmlns:a16="http://schemas.microsoft.com/office/drawing/2014/main" id="{E6ECC798-AB2D-918D-78E7-4DA84B51A578}"/>
              </a:ext>
            </a:extLst>
          </p:cNvPr>
          <p:cNvSpPr txBox="1"/>
          <p:nvPr/>
        </p:nvSpPr>
        <p:spPr>
          <a:xfrm>
            <a:off x="354658" y="5844837"/>
            <a:ext cx="8199858" cy="923330"/>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No spectral steepening along the ridge – from our analysis hints of a radio galaxy-presence of a galaxy on the center of the ridge with optical overlay.</a:t>
            </a:r>
          </a:p>
          <a:p>
            <a:pPr marL="285750" indent="-285750">
              <a:buFont typeface="Arial" panose="020B0604020202020204" pitchFamily="34" charset="0"/>
              <a:buChar char="•"/>
            </a:pPr>
            <a:r>
              <a:rPr lang="en-US"/>
              <a:t>No relation – high amount of scatter due to contaminants.</a:t>
            </a:r>
          </a:p>
        </p:txBody>
      </p:sp>
      <p:cxnSp>
        <p:nvCxnSpPr>
          <p:cNvPr id="4" name="Straight Arrow Connector 3">
            <a:extLst>
              <a:ext uri="{FF2B5EF4-FFF2-40B4-BE49-F238E27FC236}">
                <a16:creationId xmlns:a16="http://schemas.microsoft.com/office/drawing/2014/main" id="{94345011-C2E7-EEE3-F81F-713562FA4E9F}"/>
              </a:ext>
            </a:extLst>
          </p:cNvPr>
          <p:cNvCxnSpPr/>
          <p:nvPr/>
        </p:nvCxnSpPr>
        <p:spPr>
          <a:xfrm flipV="1">
            <a:off x="3075414" y="2699590"/>
            <a:ext cx="601861" cy="379144"/>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7516ED0-2297-57AA-4BD5-29C4B48B86ED}"/>
              </a:ext>
            </a:extLst>
          </p:cNvPr>
          <p:cNvSpPr txBox="1"/>
          <p:nvPr/>
        </p:nvSpPr>
        <p:spPr>
          <a:xfrm>
            <a:off x="3690942" y="2470191"/>
            <a:ext cx="7694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i="1">
                <a:solidFill>
                  <a:srgbClr val="BF4F14"/>
                </a:solidFill>
                <a:latin typeface="Aptos"/>
                <a:cs typeface="Times New Roman"/>
              </a:rPr>
              <a:t>BCG</a:t>
            </a:r>
          </a:p>
        </p:txBody>
      </p:sp>
      <p:cxnSp>
        <p:nvCxnSpPr>
          <p:cNvPr id="9" name="Straight Arrow Connector 8">
            <a:extLst>
              <a:ext uri="{FF2B5EF4-FFF2-40B4-BE49-F238E27FC236}">
                <a16:creationId xmlns:a16="http://schemas.microsoft.com/office/drawing/2014/main" id="{9105C5C3-18C7-FCA3-8093-3E539307E270}"/>
              </a:ext>
            </a:extLst>
          </p:cNvPr>
          <p:cNvCxnSpPr>
            <a:cxnSpLocks/>
          </p:cNvCxnSpPr>
          <p:nvPr/>
        </p:nvCxnSpPr>
        <p:spPr>
          <a:xfrm flipV="1">
            <a:off x="3064976" y="3336329"/>
            <a:ext cx="601861" cy="379144"/>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AA689A9-A4C4-1E15-ADC2-01F921E69B47}"/>
              </a:ext>
            </a:extLst>
          </p:cNvPr>
          <p:cNvSpPr txBox="1"/>
          <p:nvPr/>
        </p:nvSpPr>
        <p:spPr>
          <a:xfrm>
            <a:off x="3711818" y="3106929"/>
            <a:ext cx="24083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a:solidFill>
                  <a:srgbClr val="BF4F14"/>
                </a:solidFill>
                <a:latin typeface="Aptos"/>
                <a:cs typeface="Times New Roman"/>
              </a:rPr>
              <a:t>Steepening of the tail</a:t>
            </a:r>
          </a:p>
        </p:txBody>
      </p:sp>
      <p:cxnSp>
        <p:nvCxnSpPr>
          <p:cNvPr id="12" name="Straight Arrow Connector 11">
            <a:extLst>
              <a:ext uri="{FF2B5EF4-FFF2-40B4-BE49-F238E27FC236}">
                <a16:creationId xmlns:a16="http://schemas.microsoft.com/office/drawing/2014/main" id="{55700217-C37A-3439-6987-5A31DC398433}"/>
              </a:ext>
            </a:extLst>
          </p:cNvPr>
          <p:cNvCxnSpPr>
            <a:cxnSpLocks/>
          </p:cNvCxnSpPr>
          <p:nvPr/>
        </p:nvCxnSpPr>
        <p:spPr>
          <a:xfrm>
            <a:off x="2950153" y="4059938"/>
            <a:ext cx="768874" cy="101020"/>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DFB93A6-00D9-F62F-024E-669D9D440CAA}"/>
              </a:ext>
            </a:extLst>
          </p:cNvPr>
          <p:cNvSpPr txBox="1"/>
          <p:nvPr/>
        </p:nvSpPr>
        <p:spPr>
          <a:xfrm>
            <a:off x="3690940" y="3931559"/>
            <a:ext cx="13227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a:solidFill>
                  <a:srgbClr val="BF4F14"/>
                </a:solidFill>
                <a:latin typeface="Aptos"/>
                <a:cs typeface="Times New Roman"/>
              </a:rPr>
              <a:t>Ridge-flat</a:t>
            </a:r>
          </a:p>
        </p:txBody>
      </p:sp>
      <p:cxnSp>
        <p:nvCxnSpPr>
          <p:cNvPr id="14" name="Straight Arrow Connector 13">
            <a:extLst>
              <a:ext uri="{FF2B5EF4-FFF2-40B4-BE49-F238E27FC236}">
                <a16:creationId xmlns:a16="http://schemas.microsoft.com/office/drawing/2014/main" id="{7A01D1AB-9ECC-AAFC-93B9-34015B0AAC0D}"/>
              </a:ext>
            </a:extLst>
          </p:cNvPr>
          <p:cNvCxnSpPr>
            <a:cxnSpLocks/>
          </p:cNvCxnSpPr>
          <p:nvPr/>
        </p:nvCxnSpPr>
        <p:spPr>
          <a:xfrm>
            <a:off x="3555578" y="3579774"/>
            <a:ext cx="507916" cy="142773"/>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0B10FFB-2639-E452-0C68-5FD32AC4EAB2}"/>
              </a:ext>
            </a:extLst>
          </p:cNvPr>
          <p:cNvSpPr txBox="1"/>
          <p:nvPr/>
        </p:nvSpPr>
        <p:spPr>
          <a:xfrm>
            <a:off x="3983214" y="3566217"/>
            <a:ext cx="13227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a:solidFill>
                  <a:srgbClr val="BF4F14"/>
                </a:solidFill>
                <a:latin typeface="Aptos"/>
                <a:cs typeface="Times New Roman"/>
              </a:rPr>
              <a:t>RG</a:t>
            </a:r>
          </a:p>
        </p:txBody>
      </p:sp>
      <p:cxnSp>
        <p:nvCxnSpPr>
          <p:cNvPr id="17" name="Straight Arrow Connector 16">
            <a:extLst>
              <a:ext uri="{FF2B5EF4-FFF2-40B4-BE49-F238E27FC236}">
                <a16:creationId xmlns:a16="http://schemas.microsoft.com/office/drawing/2014/main" id="{279AABE0-3C00-13F0-6B20-97CF64BABEF1}"/>
              </a:ext>
            </a:extLst>
          </p:cNvPr>
          <p:cNvCxnSpPr>
            <a:cxnSpLocks/>
          </p:cNvCxnSpPr>
          <p:nvPr/>
        </p:nvCxnSpPr>
        <p:spPr>
          <a:xfrm>
            <a:off x="3294618" y="4487910"/>
            <a:ext cx="768874" cy="101020"/>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632E390-E0E2-BE50-0CC2-4D51696E1CBE}"/>
              </a:ext>
            </a:extLst>
          </p:cNvPr>
          <p:cNvSpPr txBox="1"/>
          <p:nvPr/>
        </p:nvSpPr>
        <p:spPr>
          <a:xfrm>
            <a:off x="3983214" y="4432599"/>
            <a:ext cx="24083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a:solidFill>
                  <a:srgbClr val="BF4F14"/>
                </a:solidFill>
                <a:latin typeface="Aptos"/>
                <a:cs typeface="Times New Roman"/>
              </a:rPr>
              <a:t>AGN</a:t>
            </a:r>
          </a:p>
          <a:p>
            <a:endParaRPr lang="en-US" sz="1400" b="1" i="1">
              <a:solidFill>
                <a:srgbClr val="BF4F14"/>
              </a:solidFill>
              <a:latin typeface="Aptos"/>
              <a:cs typeface="Times New Roman"/>
            </a:endParaRPr>
          </a:p>
        </p:txBody>
      </p:sp>
    </p:spTree>
    <p:extLst>
      <p:ext uri="{BB962C8B-B14F-4D97-AF65-F5344CB8AC3E}">
        <p14:creationId xmlns:p14="http://schemas.microsoft.com/office/powerpoint/2010/main" val="226991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DA8C56-CB99-5FE2-5747-6EA3B441A44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D66B7EC-B596-4D8F-9A7F-BC1A17B74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stars in space&#10;&#10;Description automatically generated">
            <a:extLst>
              <a:ext uri="{FF2B5EF4-FFF2-40B4-BE49-F238E27FC236}">
                <a16:creationId xmlns:a16="http://schemas.microsoft.com/office/drawing/2014/main" id="{0E4D35EE-46FC-5165-4617-6EDA3FE655E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2000"/>
                    </a14:imgEffect>
                    <a14:imgEffect>
                      <a14:brightnessContrast bright="-87000" contrast="-59000"/>
                    </a14:imgEffect>
                  </a14:imgLayer>
                </a14:imgProps>
              </a:ext>
            </a:extLst>
          </a:blip>
          <a:srcRect l="9575" r="11113"/>
          <a:stretch>
            <a:fillRect/>
          </a:stretch>
        </p:blipFill>
        <p:spPr>
          <a:xfrm>
            <a:off x="2647750" y="10"/>
            <a:ext cx="9669642" cy="6857990"/>
          </a:xfrm>
          <a:prstGeom prst="rect">
            <a:avLst/>
          </a:prstGeom>
        </p:spPr>
      </p:pic>
      <p:sp>
        <p:nvSpPr>
          <p:cNvPr id="13" name="Rectangle 12">
            <a:extLst>
              <a:ext uri="{FF2B5EF4-FFF2-40B4-BE49-F238E27FC236}">
                <a16:creationId xmlns:a16="http://schemas.microsoft.com/office/drawing/2014/main" id="{2CA8268D-B9D2-9037-EFD4-00E00957B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92E68D-9362-C832-94DD-02D3269BE5C7}"/>
              </a:ext>
            </a:extLst>
          </p:cNvPr>
          <p:cNvSpPr txBox="1"/>
          <p:nvPr/>
        </p:nvSpPr>
        <p:spPr>
          <a:xfrm>
            <a:off x="390622" y="308956"/>
            <a:ext cx="6924930" cy="3884939"/>
          </a:xfrm>
          <a:prstGeom prst="rect">
            <a:avLst/>
          </a:prstGeom>
          <a:noFill/>
        </p:spPr>
        <p:txBody>
          <a:bodyPr vert="horz" lIns="91440" tIns="45720" rIns="91440" bIns="45720" rtlCol="0" anchor="b">
            <a:normAutofit/>
          </a:bodyPr>
          <a:lstStyle/>
          <a:p>
            <a:pPr>
              <a:lnSpc>
                <a:spcPct val="90000"/>
              </a:lnSpc>
              <a:spcBef>
                <a:spcPct val="0"/>
              </a:spcBef>
              <a:spcAft>
                <a:spcPts val="600"/>
              </a:spcAft>
              <a:defRPr/>
            </a:pPr>
            <a:r>
              <a:rPr lang="en-US" sz="4800" b="1">
                <a:solidFill>
                  <a:srgbClr val="BF4F14"/>
                </a:solidFill>
                <a:latin typeface="Aptos"/>
                <a:ea typeface="+mj-ea"/>
                <a:cs typeface="+mj-cs"/>
              </a:rPr>
              <a:t>STATISTICAL ANALYSIS OF THE SAMPLE</a:t>
            </a:r>
          </a:p>
        </p:txBody>
      </p:sp>
      <p:sp>
        <p:nvSpPr>
          <p:cNvPr id="2" name="Slide Number Placeholder 1">
            <a:extLst>
              <a:ext uri="{FF2B5EF4-FFF2-40B4-BE49-F238E27FC236}">
                <a16:creationId xmlns:a16="http://schemas.microsoft.com/office/drawing/2014/main" id="{34B5274D-7226-F1E5-B77A-BCD83E27C3A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19</a:t>
            </a:fld>
            <a:endParaRPr lang="en-US">
              <a:solidFill>
                <a:srgbClr val="FFFFFF"/>
              </a:solidFill>
              <a:latin typeface="Calibri" panose="020F0502020204030204"/>
            </a:endParaRPr>
          </a:p>
        </p:txBody>
      </p:sp>
    </p:spTree>
    <p:extLst>
      <p:ext uri="{BB962C8B-B14F-4D97-AF65-F5344CB8AC3E}">
        <p14:creationId xmlns:p14="http://schemas.microsoft.com/office/powerpoint/2010/main" val="4127114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stars in space&#10;&#10;Description automatically generated">
            <a:extLst>
              <a:ext uri="{FF2B5EF4-FFF2-40B4-BE49-F238E27FC236}">
                <a16:creationId xmlns:a16="http://schemas.microsoft.com/office/drawing/2014/main" id="{9EE753C8-A93D-F5F5-5920-A50EC208FED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2000"/>
                    </a14:imgEffect>
                    <a14:imgEffect>
                      <a14:brightnessContrast bright="-87000" contrast="-59000"/>
                    </a14:imgEffect>
                  </a14:imgLayer>
                </a14:imgProps>
              </a:ext>
            </a:extLst>
          </a:blip>
          <a:srcRect l="9575" r="11113"/>
          <a:stretch>
            <a:fillRect/>
          </a:stretch>
        </p:blipFill>
        <p:spPr>
          <a:xfrm>
            <a:off x="2522358"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12B748A-4762-6522-48C1-0FBB85EBC64A}"/>
              </a:ext>
            </a:extLst>
          </p:cNvPr>
          <p:cNvSpPr txBox="1"/>
          <p:nvPr/>
        </p:nvSpPr>
        <p:spPr>
          <a:xfrm>
            <a:off x="830750" y="1251447"/>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defRPr/>
            </a:pPr>
            <a:r>
              <a:rPr lang="en-US" sz="5200" b="1">
                <a:solidFill>
                  <a:srgbClr val="BF4F14"/>
                </a:solidFill>
                <a:latin typeface="+mj-lt"/>
                <a:ea typeface="+mj-ea"/>
                <a:cs typeface="+mj-cs"/>
              </a:rPr>
              <a:t>RADIO HALOS IN GALAXY</a:t>
            </a:r>
            <a:r>
              <a:rPr kumimoji="0" lang="en-US" sz="5200" b="1" i="0" u="none" strike="noStrike" cap="none" spc="0" normalizeH="0" baseline="0" noProof="0">
                <a:ln>
                  <a:noFill/>
                </a:ln>
                <a:solidFill>
                  <a:srgbClr val="BF4F14"/>
                </a:solidFill>
                <a:effectLst/>
                <a:uLnTx/>
                <a:uFillTx/>
                <a:latin typeface="+mj-lt"/>
                <a:ea typeface="+mj-ea"/>
                <a:cs typeface="+mj-cs"/>
              </a:rPr>
              <a:t> CLUSTERS</a:t>
            </a:r>
          </a:p>
        </p:txBody>
      </p:sp>
      <p:sp>
        <p:nvSpPr>
          <p:cNvPr id="2" name="Slide Number Placeholder 1">
            <a:extLst>
              <a:ext uri="{FF2B5EF4-FFF2-40B4-BE49-F238E27FC236}">
                <a16:creationId xmlns:a16="http://schemas.microsoft.com/office/drawing/2014/main" id="{66781786-CB51-5390-C251-D15A5D9B80F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val="3770556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5BFD4226-257E-47A7-C307-17D344FB3E1B}"/>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AF0D91C-AB3A-3AB1-3456-DFD0C5B131BD}"/>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94D8FF9-7FFD-773D-92F6-192001CA3C28}"/>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065627C-99AE-360C-90F8-EEF25EE3CE58}"/>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20</a:t>
            </a:fld>
            <a:endParaRPr lang="en-IN"/>
          </a:p>
        </p:txBody>
      </p:sp>
      <p:sp>
        <p:nvSpPr>
          <p:cNvPr id="4" name="TextBox 5">
            <a:extLst>
              <a:ext uri="{FF2B5EF4-FFF2-40B4-BE49-F238E27FC236}">
                <a16:creationId xmlns:a16="http://schemas.microsoft.com/office/drawing/2014/main" id="{6D92F11D-0899-0DA7-607D-B61FF8A6E560}"/>
              </a:ext>
            </a:extLst>
          </p:cNvPr>
          <p:cNvSpPr txBox="1"/>
          <p:nvPr/>
        </p:nvSpPr>
        <p:spPr>
          <a:xfrm>
            <a:off x="1903954" y="340191"/>
            <a:ext cx="9477377" cy="1030515"/>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4000" b="1">
                <a:solidFill>
                  <a:srgbClr val="0F4761"/>
                </a:solidFill>
                <a:latin typeface="+mj-lt"/>
                <a:ea typeface="+mj-ea"/>
                <a:cs typeface="+mj-cs"/>
              </a:rPr>
              <a:t>DISTRIBUTION OF MASS AND REDSHIFT</a:t>
            </a:r>
          </a:p>
        </p:txBody>
      </p:sp>
      <p:pic>
        <p:nvPicPr>
          <p:cNvPr id="6" name="Picture 5" descr="A graph of red and blue bars&#10;&#10;AI-generated content may be incorrect.">
            <a:extLst>
              <a:ext uri="{FF2B5EF4-FFF2-40B4-BE49-F238E27FC236}">
                <a16:creationId xmlns:a16="http://schemas.microsoft.com/office/drawing/2014/main" id="{6F71CA44-14BC-1B3F-6B86-E913F78FB83E}"/>
              </a:ext>
            </a:extLst>
          </p:cNvPr>
          <p:cNvPicPr>
            <a:picLocks noChangeAspect="1"/>
          </p:cNvPicPr>
          <p:nvPr/>
        </p:nvPicPr>
        <p:blipFill>
          <a:blip r:embed="rId2"/>
          <a:srcRect l="24" r="1449" b="-377"/>
          <a:stretch>
            <a:fillRect/>
          </a:stretch>
        </p:blipFill>
        <p:spPr>
          <a:xfrm>
            <a:off x="2357" y="2016348"/>
            <a:ext cx="5929535" cy="3235147"/>
          </a:xfrm>
          <a:prstGeom prst="rect">
            <a:avLst/>
          </a:prstGeom>
        </p:spPr>
      </p:pic>
      <p:pic>
        <p:nvPicPr>
          <p:cNvPr id="7" name="Picture 6" descr="A graph of a graph with red and blue bars&#10;&#10;AI-generated content may be incorrect.">
            <a:extLst>
              <a:ext uri="{FF2B5EF4-FFF2-40B4-BE49-F238E27FC236}">
                <a16:creationId xmlns:a16="http://schemas.microsoft.com/office/drawing/2014/main" id="{C0D78C8A-15CA-4B43-239E-8453B08C2AE8}"/>
              </a:ext>
            </a:extLst>
          </p:cNvPr>
          <p:cNvPicPr>
            <a:picLocks noChangeAspect="1"/>
          </p:cNvPicPr>
          <p:nvPr/>
        </p:nvPicPr>
        <p:blipFill>
          <a:blip r:embed="rId3"/>
          <a:srcRect l="463" t="-690" r="-181" b="-1724"/>
          <a:stretch>
            <a:fillRect/>
          </a:stretch>
        </p:blipFill>
        <p:spPr>
          <a:xfrm>
            <a:off x="6017689" y="2015217"/>
            <a:ext cx="6010221" cy="3374166"/>
          </a:xfrm>
          <a:prstGeom prst="rect">
            <a:avLst/>
          </a:prstGeom>
        </p:spPr>
      </p:pic>
      <p:sp>
        <p:nvSpPr>
          <p:cNvPr id="8" name="Rectangle 7">
            <a:extLst>
              <a:ext uri="{FF2B5EF4-FFF2-40B4-BE49-F238E27FC236}">
                <a16:creationId xmlns:a16="http://schemas.microsoft.com/office/drawing/2014/main" id="{EBF46BAC-C8A2-920A-5A30-F2620DBF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14285" y="0"/>
            <a:ext cx="12192000" cy="685800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white rectangular sign with black text&#10;&#10;AI-generated content may be incorrect.">
            <a:extLst>
              <a:ext uri="{FF2B5EF4-FFF2-40B4-BE49-F238E27FC236}">
                <a16:creationId xmlns:a16="http://schemas.microsoft.com/office/drawing/2014/main" id="{7A5949DB-7906-1CE5-79FB-D7DB8254ECCF}"/>
              </a:ext>
            </a:extLst>
          </p:cNvPr>
          <p:cNvPicPr>
            <a:picLocks noChangeAspect="1"/>
          </p:cNvPicPr>
          <p:nvPr/>
        </p:nvPicPr>
        <p:blipFill>
          <a:blip r:embed="rId4"/>
          <a:stretch>
            <a:fillRect/>
          </a:stretch>
        </p:blipFill>
        <p:spPr>
          <a:xfrm>
            <a:off x="3439296" y="5395128"/>
            <a:ext cx="5185524" cy="1138298"/>
          </a:xfrm>
          <a:prstGeom prst="rect">
            <a:avLst/>
          </a:prstGeom>
        </p:spPr>
      </p:pic>
    </p:spTree>
    <p:extLst>
      <p:ext uri="{BB962C8B-B14F-4D97-AF65-F5344CB8AC3E}">
        <p14:creationId xmlns:p14="http://schemas.microsoft.com/office/powerpoint/2010/main" val="2639160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6B6663">
            <a:alpha val="8000"/>
          </a:srgbClr>
        </a:solidFill>
        <a:effectLst/>
      </p:bgPr>
    </p:bg>
    <p:spTree>
      <p:nvGrpSpPr>
        <p:cNvPr id="1" name="">
          <a:extLst>
            <a:ext uri="{FF2B5EF4-FFF2-40B4-BE49-F238E27FC236}">
              <a16:creationId xmlns:a16="http://schemas.microsoft.com/office/drawing/2014/main" id="{D516D8A4-D3D6-5F84-68F4-853DDE84A397}"/>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D9653D2-B5A6-E930-E9D9-02120592379D}"/>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29F8A14-546B-BD31-87B9-8D82E0FF1C50}"/>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1147091-14E8-78F2-8470-6EAA768D0370}"/>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21</a:t>
            </a:fld>
            <a:endParaRPr lang="en-IN"/>
          </a:p>
        </p:txBody>
      </p:sp>
      <p:sp>
        <p:nvSpPr>
          <p:cNvPr id="4" name="TextBox 5">
            <a:extLst>
              <a:ext uri="{FF2B5EF4-FFF2-40B4-BE49-F238E27FC236}">
                <a16:creationId xmlns:a16="http://schemas.microsoft.com/office/drawing/2014/main" id="{BF56A350-D6FC-5781-10EA-54F9C9E32309}"/>
              </a:ext>
            </a:extLst>
          </p:cNvPr>
          <p:cNvSpPr txBox="1"/>
          <p:nvPr/>
        </p:nvSpPr>
        <p:spPr>
          <a:xfrm>
            <a:off x="2799952" y="-1854"/>
            <a:ext cx="7489466" cy="1160071"/>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2400" b="1">
                <a:solidFill>
                  <a:srgbClr val="0F4761"/>
                </a:solidFill>
                <a:latin typeface="+mj-lt"/>
                <a:ea typeface="+mj-ea"/>
                <a:cs typeface="+mj-cs"/>
              </a:rPr>
              <a:t>DISTRIBUTION OF SLOPE FOR THE SUBSAMPLE (22)  </a:t>
            </a:r>
            <a:endParaRPr lang="en-US" sz="2400" i="1">
              <a:solidFill>
                <a:srgbClr val="0F4761"/>
              </a:solidFill>
              <a:latin typeface="Aptos Display"/>
              <a:ea typeface="+mj-ea"/>
              <a:cs typeface="+mj-cs"/>
            </a:endParaRPr>
          </a:p>
          <a:p>
            <a:pPr>
              <a:lnSpc>
                <a:spcPct val="90000"/>
              </a:lnSpc>
              <a:spcBef>
                <a:spcPct val="0"/>
              </a:spcBef>
              <a:spcAft>
                <a:spcPts val="600"/>
              </a:spcAft>
              <a:defRPr/>
            </a:pPr>
            <a:endParaRPr lang="en-US" sz="2400" b="1">
              <a:solidFill>
                <a:srgbClr val="0F4761"/>
              </a:solidFill>
              <a:latin typeface="+mj-lt"/>
              <a:ea typeface="+mj-ea"/>
              <a:cs typeface="+mj-cs"/>
            </a:endParaRPr>
          </a:p>
        </p:txBody>
      </p:sp>
      <p:sp>
        <p:nvSpPr>
          <p:cNvPr id="6" name="TextBox 51">
            <a:extLst>
              <a:ext uri="{FF2B5EF4-FFF2-40B4-BE49-F238E27FC236}">
                <a16:creationId xmlns:a16="http://schemas.microsoft.com/office/drawing/2014/main" id="{8BBC703C-6296-D4E9-6DB4-192DF93F0F23}"/>
              </a:ext>
            </a:extLst>
          </p:cNvPr>
          <p:cNvSpPr txBox="1"/>
          <p:nvPr/>
        </p:nvSpPr>
        <p:spPr>
          <a:xfrm rot="16200000">
            <a:off x="-1408478" y="4842693"/>
            <a:ext cx="342139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Aptos Display"/>
                <a:ea typeface="Calibri"/>
                <a:cs typeface="Calibri"/>
              </a:rPr>
              <a:t>2</a:t>
            </a:r>
            <a:r>
              <a:rPr lang="en-US" sz="1600" i="1">
                <a:latin typeface="Aptos Display"/>
                <a:ea typeface="Calibri"/>
                <a:cs typeface="Calibri"/>
              </a:rPr>
              <a:t>σ</a:t>
            </a:r>
            <a:r>
              <a:rPr lang="en-US" sz="1600" b="1">
                <a:latin typeface="Aptos Display"/>
                <a:ea typeface="Calibri"/>
                <a:cs typeface="Calibri"/>
              </a:rPr>
              <a:t> regions based on </a:t>
            </a:r>
            <a:r>
              <a:rPr lang="en-US" sz="1600" b="1" err="1">
                <a:latin typeface="Aptos Display"/>
                <a:ea typeface="Calibri"/>
                <a:cs typeface="Calibri"/>
              </a:rPr>
              <a:t>uGMRT</a:t>
            </a:r>
            <a:endParaRPr lang="en-US" sz="1600" b="1">
              <a:latin typeface="Aptos Display"/>
              <a:ea typeface="Calibri"/>
              <a:cs typeface="Calibri"/>
            </a:endParaRPr>
          </a:p>
        </p:txBody>
      </p:sp>
      <p:sp>
        <p:nvSpPr>
          <p:cNvPr id="7" name="TextBox 52">
            <a:extLst>
              <a:ext uri="{FF2B5EF4-FFF2-40B4-BE49-F238E27FC236}">
                <a16:creationId xmlns:a16="http://schemas.microsoft.com/office/drawing/2014/main" id="{8622712D-3A30-2A2D-264C-8D34B36106AD}"/>
              </a:ext>
            </a:extLst>
          </p:cNvPr>
          <p:cNvSpPr txBox="1"/>
          <p:nvPr/>
        </p:nvSpPr>
        <p:spPr>
          <a:xfrm rot="16200000">
            <a:off x="-1239680" y="1551482"/>
            <a:ext cx="342139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Aptos Display"/>
                <a:ea typeface="Calibri"/>
                <a:cs typeface="Calibri"/>
              </a:rPr>
              <a:t>2</a:t>
            </a:r>
            <a:r>
              <a:rPr lang="en-US" sz="1600" b="1" i="1">
                <a:latin typeface="Aptos Display"/>
                <a:ea typeface="Calibri"/>
                <a:cs typeface="Calibri"/>
              </a:rPr>
              <a:t>σ</a:t>
            </a:r>
            <a:r>
              <a:rPr lang="en-US" sz="1600" b="1">
                <a:latin typeface="Aptos Display"/>
                <a:ea typeface="Calibri"/>
                <a:cs typeface="Calibri"/>
              </a:rPr>
              <a:t> regions based on LOFAR</a:t>
            </a:r>
          </a:p>
        </p:txBody>
      </p:sp>
      <p:sp>
        <p:nvSpPr>
          <p:cNvPr id="8" name="TextBox 82">
            <a:extLst>
              <a:ext uri="{FF2B5EF4-FFF2-40B4-BE49-F238E27FC236}">
                <a16:creationId xmlns:a16="http://schemas.microsoft.com/office/drawing/2014/main" id="{2EB575BC-A37A-7CA1-755F-D63D19D247AF}"/>
              </a:ext>
            </a:extLst>
          </p:cNvPr>
          <p:cNvSpPr txBox="1"/>
          <p:nvPr/>
        </p:nvSpPr>
        <p:spPr>
          <a:xfrm>
            <a:off x="7559921" y="1517830"/>
            <a:ext cx="4337277" cy="2462213"/>
          </a:xfrm>
          <a:prstGeom prst="rect">
            <a:avLst/>
          </a:prstGeom>
          <a:noFill/>
          <a:ln w="28575">
            <a:solidFill>
              <a:srgbClr val="00B05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1400">
                <a:latin typeface="Aptos Display"/>
                <a:ea typeface="Calibri"/>
                <a:cs typeface="Calibri"/>
              </a:rPr>
              <a:t>Almost the distribution of the slopes are same for both the methods.</a:t>
            </a:r>
          </a:p>
          <a:p>
            <a:pPr marL="285750" indent="-285750">
              <a:buFont typeface="Arial"/>
              <a:buChar char="•"/>
            </a:pPr>
            <a:endParaRPr lang="en-US" sz="1400">
              <a:latin typeface="Aptos Display"/>
              <a:ea typeface="Calibri"/>
              <a:cs typeface="Calibri"/>
            </a:endParaRPr>
          </a:p>
          <a:p>
            <a:pPr marL="285750" indent="-285750">
              <a:buFont typeface="Arial"/>
              <a:buChar char="•"/>
            </a:pPr>
            <a:r>
              <a:rPr lang="en-US" sz="1400" u="sng">
                <a:latin typeface="Aptos Display"/>
                <a:ea typeface="Calibri"/>
                <a:cs typeface="Calibri"/>
              </a:rPr>
              <a:t>It includes only 18 clusters as for 4 clusters I did not detect the halo in </a:t>
            </a:r>
            <a:r>
              <a:rPr lang="en-US" sz="1400" u="sng" err="1">
                <a:latin typeface="Aptos Display"/>
                <a:ea typeface="Calibri"/>
                <a:cs typeface="Calibri"/>
              </a:rPr>
              <a:t>uGMRT</a:t>
            </a:r>
            <a:r>
              <a:rPr lang="en-US" sz="1400" u="sng">
                <a:latin typeface="Aptos Display"/>
                <a:ea typeface="Calibri"/>
                <a:cs typeface="Calibri"/>
              </a:rPr>
              <a:t>.</a:t>
            </a:r>
          </a:p>
          <a:p>
            <a:endParaRPr lang="en-US" sz="1400">
              <a:latin typeface="Aptos Display"/>
              <a:ea typeface="Calibri"/>
              <a:cs typeface="Calibri"/>
            </a:endParaRPr>
          </a:p>
          <a:p>
            <a:pPr marL="285750" indent="-285750">
              <a:buFont typeface="Arial"/>
              <a:buChar char="•"/>
            </a:pPr>
            <a:r>
              <a:rPr lang="en-US" sz="1400">
                <a:latin typeface="Aptos Display"/>
                <a:ea typeface="Calibri"/>
                <a:cs typeface="Calibri"/>
              </a:rPr>
              <a:t>In a couple of clusters, </a:t>
            </a:r>
            <a:r>
              <a:rPr lang="en-US" sz="1400" err="1">
                <a:latin typeface="Aptos Display"/>
                <a:ea typeface="Calibri"/>
                <a:cs typeface="Calibri"/>
              </a:rPr>
              <a:t>Lofar</a:t>
            </a:r>
            <a:r>
              <a:rPr lang="en-US" sz="1400">
                <a:latin typeface="Aptos Display"/>
                <a:ea typeface="Calibri"/>
                <a:cs typeface="Calibri"/>
              </a:rPr>
              <a:t> 2σ might cover larger regions giving a steeper slope !</a:t>
            </a:r>
          </a:p>
          <a:p>
            <a:endParaRPr lang="en-US" sz="1400">
              <a:latin typeface="Aptos Display"/>
              <a:ea typeface="Calibri"/>
              <a:cs typeface="Calibri"/>
            </a:endParaRPr>
          </a:p>
          <a:p>
            <a:pPr marL="285750" indent="-285750">
              <a:buFont typeface="Arial"/>
              <a:buChar char="•"/>
            </a:pPr>
            <a:r>
              <a:rPr lang="en-US" sz="1400">
                <a:latin typeface="Aptos Display"/>
                <a:ea typeface="Calibri"/>
                <a:cs typeface="Segoe UI"/>
              </a:rPr>
              <a:t>The literature spectral index extend the low end of the spectral index estimated in my sample</a:t>
            </a:r>
            <a:endParaRPr lang="en-US" sz="1400">
              <a:latin typeface="Aptos Display"/>
              <a:ea typeface="Calibri"/>
              <a:cs typeface="Calibri"/>
            </a:endParaRPr>
          </a:p>
        </p:txBody>
      </p:sp>
      <p:pic>
        <p:nvPicPr>
          <p:cNvPr id="9" name="Picture 8" descr="A graph of a graph&#10;&#10;AI-generated content may be incorrect.">
            <a:extLst>
              <a:ext uri="{FF2B5EF4-FFF2-40B4-BE49-F238E27FC236}">
                <a16:creationId xmlns:a16="http://schemas.microsoft.com/office/drawing/2014/main" id="{8EB19597-5232-439D-1B7E-E01F8D9E02FF}"/>
              </a:ext>
            </a:extLst>
          </p:cNvPr>
          <p:cNvPicPr>
            <a:picLocks noChangeAspect="1"/>
          </p:cNvPicPr>
          <p:nvPr/>
        </p:nvPicPr>
        <p:blipFill>
          <a:blip r:embed="rId2"/>
          <a:stretch>
            <a:fillRect/>
          </a:stretch>
        </p:blipFill>
        <p:spPr>
          <a:xfrm>
            <a:off x="655008" y="695023"/>
            <a:ext cx="6303643" cy="3012830"/>
          </a:xfrm>
          <a:prstGeom prst="rect">
            <a:avLst/>
          </a:prstGeom>
        </p:spPr>
      </p:pic>
      <p:pic>
        <p:nvPicPr>
          <p:cNvPr id="10" name="Picture 9" descr="A graph of a graph&#10;&#10;AI-generated content may be incorrect.">
            <a:extLst>
              <a:ext uri="{FF2B5EF4-FFF2-40B4-BE49-F238E27FC236}">
                <a16:creationId xmlns:a16="http://schemas.microsoft.com/office/drawing/2014/main" id="{58586A6F-3976-5CB9-28A6-5FC883739211}"/>
              </a:ext>
            </a:extLst>
          </p:cNvPr>
          <p:cNvPicPr>
            <a:picLocks noChangeAspect="1"/>
          </p:cNvPicPr>
          <p:nvPr/>
        </p:nvPicPr>
        <p:blipFill>
          <a:blip r:embed="rId3"/>
          <a:stretch>
            <a:fillRect/>
          </a:stretch>
        </p:blipFill>
        <p:spPr>
          <a:xfrm>
            <a:off x="645272" y="3845970"/>
            <a:ext cx="6313472" cy="2870755"/>
          </a:xfrm>
          <a:prstGeom prst="rect">
            <a:avLst/>
          </a:prstGeom>
        </p:spPr>
      </p:pic>
      <p:sp>
        <p:nvSpPr>
          <p:cNvPr id="11" name="TextBox 27">
            <a:extLst>
              <a:ext uri="{FF2B5EF4-FFF2-40B4-BE49-F238E27FC236}">
                <a16:creationId xmlns:a16="http://schemas.microsoft.com/office/drawing/2014/main" id="{ED63F995-20DD-02B0-459A-54DB426EE9B1}"/>
              </a:ext>
            </a:extLst>
          </p:cNvPr>
          <p:cNvSpPr txBox="1"/>
          <p:nvPr/>
        </p:nvSpPr>
        <p:spPr>
          <a:xfrm>
            <a:off x="7555414" y="4477141"/>
            <a:ext cx="4499521" cy="24622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rgbClr val="000000"/>
                </a:solidFill>
                <a:latin typeface="Calibri"/>
                <a:ea typeface="Calibri"/>
                <a:cs typeface="Calibri"/>
              </a:rPr>
              <a:t>Archive spectral values available for clusters from the sample:</a:t>
            </a:r>
          </a:p>
          <a:p>
            <a:endParaRPr lang="en-US" sz="1400" b="1">
              <a:solidFill>
                <a:srgbClr val="000000"/>
              </a:solidFill>
              <a:latin typeface="Calibri"/>
              <a:ea typeface="Calibri"/>
              <a:cs typeface="Calibri"/>
            </a:endParaRPr>
          </a:p>
          <a:p>
            <a:pPr>
              <a:buFont typeface="Arial"/>
              <a:buChar char="•"/>
            </a:pPr>
            <a:r>
              <a:rPr lang="en-US" sz="1400">
                <a:solidFill>
                  <a:srgbClr val="2C363A"/>
                </a:solidFill>
                <a:latin typeface="Calibri"/>
                <a:ea typeface="Roboto"/>
                <a:cs typeface="Roboto"/>
              </a:rPr>
              <a:t> A697 (</a:t>
            </a:r>
            <a:r>
              <a:rPr lang="en-US" sz="1400">
                <a:solidFill>
                  <a:srgbClr val="FF0000"/>
                </a:solidFill>
                <a:latin typeface="Calibri"/>
                <a:ea typeface="Roboto"/>
                <a:cs typeface="Roboto"/>
              </a:rPr>
              <a:t>𝛼=1.7-1.8</a:t>
            </a:r>
            <a:r>
              <a:rPr lang="en-US" sz="1400">
                <a:solidFill>
                  <a:srgbClr val="2C363A"/>
                </a:solidFill>
                <a:latin typeface="Calibri"/>
                <a:ea typeface="Roboto"/>
                <a:cs typeface="Roboto"/>
              </a:rPr>
              <a:t>; </a:t>
            </a:r>
            <a:r>
              <a:rPr lang="en-US" sz="1400">
                <a:solidFill>
                  <a:schemeClr val="accent5">
                    <a:lumMod val="76000"/>
                  </a:schemeClr>
                </a:solidFill>
                <a:latin typeface="Calibri"/>
                <a:ea typeface="Roboto"/>
                <a:cs typeface="Roboto"/>
              </a:rPr>
              <a:t>Macario et al. 2010</a:t>
            </a:r>
            <a:r>
              <a:rPr lang="en-US" sz="1400">
                <a:solidFill>
                  <a:srgbClr val="2C363A"/>
                </a:solidFill>
                <a:latin typeface="Calibri"/>
                <a:ea typeface="Roboto"/>
                <a:cs typeface="Roboto"/>
              </a:rPr>
              <a:t>)</a:t>
            </a:r>
          </a:p>
          <a:p>
            <a:pPr>
              <a:buFont typeface="Arial"/>
              <a:buChar char="•"/>
            </a:pPr>
            <a:r>
              <a:rPr lang="en-US" sz="1400">
                <a:solidFill>
                  <a:srgbClr val="2C363A"/>
                </a:solidFill>
                <a:latin typeface="Calibri"/>
                <a:ea typeface="Roboto"/>
                <a:cs typeface="Roboto"/>
              </a:rPr>
              <a:t> A1033 (</a:t>
            </a:r>
            <a:r>
              <a:rPr lang="en-US" sz="1400">
                <a:solidFill>
                  <a:srgbClr val="FF0000"/>
                </a:solidFill>
                <a:latin typeface="Calibri"/>
                <a:ea typeface="Roboto"/>
                <a:cs typeface="Roboto"/>
              </a:rPr>
              <a:t>𝛼=1.65</a:t>
            </a:r>
            <a:r>
              <a:rPr lang="en-US" sz="1400">
                <a:solidFill>
                  <a:srgbClr val="2C363A"/>
                </a:solidFill>
                <a:latin typeface="Calibri"/>
                <a:ea typeface="Roboto"/>
                <a:cs typeface="Roboto"/>
              </a:rPr>
              <a:t>; </a:t>
            </a:r>
            <a:r>
              <a:rPr lang="en-US" sz="1400">
                <a:solidFill>
                  <a:schemeClr val="accent5">
                    <a:lumMod val="76000"/>
                  </a:schemeClr>
                </a:solidFill>
                <a:latin typeface="Calibri"/>
                <a:ea typeface="Roboto"/>
                <a:cs typeface="Roboto"/>
              </a:rPr>
              <a:t>Edler et al. 2022</a:t>
            </a:r>
            <a:r>
              <a:rPr lang="en-US" sz="1400">
                <a:solidFill>
                  <a:srgbClr val="2C363A"/>
                </a:solidFill>
                <a:latin typeface="Calibri"/>
                <a:ea typeface="Roboto"/>
                <a:cs typeface="Roboto"/>
              </a:rPr>
              <a:t>)</a:t>
            </a:r>
          </a:p>
          <a:p>
            <a:pPr>
              <a:buFont typeface="Arial"/>
              <a:buChar char="•"/>
            </a:pPr>
            <a:r>
              <a:rPr lang="en-US" sz="1400">
                <a:solidFill>
                  <a:srgbClr val="2C363A"/>
                </a:solidFill>
                <a:latin typeface="Calibri"/>
                <a:ea typeface="Roboto"/>
                <a:cs typeface="Roboto"/>
              </a:rPr>
              <a:t> A1132 (</a:t>
            </a:r>
            <a:r>
              <a:rPr lang="en-US" sz="1400">
                <a:solidFill>
                  <a:srgbClr val="FF0000"/>
                </a:solidFill>
                <a:latin typeface="Calibri"/>
                <a:ea typeface="Roboto"/>
                <a:cs typeface="Roboto"/>
              </a:rPr>
              <a:t>𝛼=1.75</a:t>
            </a:r>
            <a:r>
              <a:rPr lang="en-US" sz="1400">
                <a:solidFill>
                  <a:srgbClr val="2C363A"/>
                </a:solidFill>
                <a:latin typeface="Calibri"/>
                <a:ea typeface="Roboto"/>
                <a:cs typeface="Roboto"/>
              </a:rPr>
              <a:t>; </a:t>
            </a:r>
            <a:r>
              <a:rPr lang="en-US" sz="1400">
                <a:solidFill>
                  <a:schemeClr val="accent5">
                    <a:lumMod val="76000"/>
                  </a:schemeClr>
                </a:solidFill>
                <a:latin typeface="Calibri"/>
                <a:ea typeface="Roboto"/>
                <a:cs typeface="Roboto"/>
              </a:rPr>
              <a:t>Wilber et al. 2017</a:t>
            </a:r>
            <a:r>
              <a:rPr lang="en-US" sz="1400">
                <a:solidFill>
                  <a:srgbClr val="2C363A"/>
                </a:solidFill>
                <a:latin typeface="Calibri"/>
                <a:ea typeface="Roboto"/>
                <a:cs typeface="Roboto"/>
              </a:rPr>
              <a:t>)</a:t>
            </a:r>
          </a:p>
          <a:p>
            <a:pPr>
              <a:buFont typeface="Arial"/>
              <a:buChar char="•"/>
            </a:pPr>
            <a:r>
              <a:rPr lang="en-US" sz="1400">
                <a:solidFill>
                  <a:srgbClr val="2C363A"/>
                </a:solidFill>
                <a:latin typeface="Calibri"/>
                <a:ea typeface="Roboto"/>
                <a:cs typeface="Roboto"/>
              </a:rPr>
              <a:t> A1550 (</a:t>
            </a:r>
            <a:r>
              <a:rPr lang="en-US" sz="1400">
                <a:solidFill>
                  <a:srgbClr val="FF0000"/>
                </a:solidFill>
                <a:latin typeface="Calibri"/>
                <a:ea typeface="Roboto"/>
                <a:cs typeface="Roboto"/>
              </a:rPr>
              <a:t>𝛼=1.6</a:t>
            </a:r>
            <a:r>
              <a:rPr lang="en-US" sz="1400">
                <a:solidFill>
                  <a:srgbClr val="2C363A"/>
                </a:solidFill>
                <a:latin typeface="Calibri"/>
                <a:ea typeface="Roboto"/>
                <a:cs typeface="Roboto"/>
              </a:rPr>
              <a:t>; </a:t>
            </a:r>
            <a:r>
              <a:rPr lang="en-US" sz="1400">
                <a:solidFill>
                  <a:schemeClr val="accent5">
                    <a:lumMod val="76000"/>
                  </a:schemeClr>
                </a:solidFill>
                <a:latin typeface="Calibri"/>
                <a:ea typeface="Roboto"/>
                <a:cs typeface="Roboto"/>
              </a:rPr>
              <a:t>Pasini et al. 2022, LOFAR HBA+LBA+GMRT+JVLA</a:t>
            </a:r>
            <a:r>
              <a:rPr lang="en-US" sz="1400">
                <a:solidFill>
                  <a:srgbClr val="2C363A"/>
                </a:solidFill>
                <a:latin typeface="Calibri"/>
                <a:ea typeface="Roboto"/>
                <a:cs typeface="Roboto"/>
              </a:rPr>
              <a:t>)</a:t>
            </a:r>
          </a:p>
          <a:p>
            <a:pPr marL="171450" indent="-171450">
              <a:buFont typeface="Arial"/>
              <a:buChar char="•"/>
            </a:pPr>
            <a:endParaRPr lang="en-US" sz="1400">
              <a:solidFill>
                <a:srgbClr val="000000"/>
              </a:solidFill>
              <a:latin typeface="Calibri"/>
              <a:ea typeface="Calibri"/>
              <a:cs typeface="Calibri"/>
            </a:endParaRPr>
          </a:p>
          <a:p>
            <a:endParaRPr lang="en-US" sz="1400">
              <a:solidFill>
                <a:srgbClr val="000000"/>
              </a:solidFill>
              <a:latin typeface="Calibri"/>
              <a:ea typeface="Calibri"/>
              <a:cs typeface="Calibri"/>
            </a:endParaRPr>
          </a:p>
          <a:p>
            <a:endParaRPr lang="en-US" sz="1400">
              <a:solidFill>
                <a:srgbClr val="000000"/>
              </a:solidFill>
              <a:latin typeface="Calibri"/>
              <a:ea typeface="Calibri"/>
              <a:cs typeface="Calibri"/>
            </a:endParaRPr>
          </a:p>
        </p:txBody>
      </p:sp>
    </p:spTree>
    <p:extLst>
      <p:ext uri="{BB962C8B-B14F-4D97-AF65-F5344CB8AC3E}">
        <p14:creationId xmlns:p14="http://schemas.microsoft.com/office/powerpoint/2010/main" val="2720401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1A46A712-9C12-8FD0-AC97-4B8AF13D95C2}"/>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F92191-CA4E-B391-CB75-F144342A31ED}"/>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DEC60E5-AB0B-8E55-F856-2B83719F0AA2}"/>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11266386-EB92-B0E1-B247-3B62360C5033}"/>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22</a:t>
            </a:fld>
            <a:endParaRPr lang="en-IN"/>
          </a:p>
        </p:txBody>
      </p:sp>
      <p:sp>
        <p:nvSpPr>
          <p:cNvPr id="4" name="TextBox 5">
            <a:extLst>
              <a:ext uri="{FF2B5EF4-FFF2-40B4-BE49-F238E27FC236}">
                <a16:creationId xmlns:a16="http://schemas.microsoft.com/office/drawing/2014/main" id="{6D53C6E1-5181-02F1-88D7-22D79C3FBFCF}"/>
              </a:ext>
            </a:extLst>
          </p:cNvPr>
          <p:cNvSpPr txBox="1"/>
          <p:nvPr/>
        </p:nvSpPr>
        <p:spPr>
          <a:xfrm>
            <a:off x="3196609" y="-1854"/>
            <a:ext cx="7792178" cy="1160071"/>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2400" b="1">
                <a:solidFill>
                  <a:srgbClr val="0F4761"/>
                </a:solidFill>
                <a:latin typeface="+mj-lt"/>
                <a:ea typeface="+mj-ea"/>
                <a:cs typeface="+mj-cs"/>
              </a:rPr>
              <a:t>DISTRIBUTION OF SLOPE FOR THE SUBSAMPLE (22)  </a:t>
            </a:r>
            <a:endParaRPr lang="en-US" sz="2400" i="1">
              <a:solidFill>
                <a:srgbClr val="0F4761"/>
              </a:solidFill>
              <a:latin typeface="Aptos Display"/>
              <a:ea typeface="+mj-ea"/>
              <a:cs typeface="+mj-cs"/>
            </a:endParaRPr>
          </a:p>
          <a:p>
            <a:pPr>
              <a:lnSpc>
                <a:spcPct val="90000"/>
              </a:lnSpc>
              <a:spcBef>
                <a:spcPct val="0"/>
              </a:spcBef>
              <a:spcAft>
                <a:spcPts val="600"/>
              </a:spcAft>
              <a:defRPr/>
            </a:pPr>
            <a:endParaRPr lang="en-US" sz="2400" b="1">
              <a:solidFill>
                <a:srgbClr val="0F4761"/>
              </a:solidFill>
              <a:latin typeface="+mj-lt"/>
              <a:ea typeface="+mj-ea"/>
              <a:cs typeface="+mj-cs"/>
            </a:endParaRPr>
          </a:p>
        </p:txBody>
      </p:sp>
      <p:sp>
        <p:nvSpPr>
          <p:cNvPr id="6" name="TextBox 51">
            <a:extLst>
              <a:ext uri="{FF2B5EF4-FFF2-40B4-BE49-F238E27FC236}">
                <a16:creationId xmlns:a16="http://schemas.microsoft.com/office/drawing/2014/main" id="{B3FE4413-2156-139B-0030-331A7DCD0385}"/>
              </a:ext>
            </a:extLst>
          </p:cNvPr>
          <p:cNvSpPr txBox="1"/>
          <p:nvPr/>
        </p:nvSpPr>
        <p:spPr>
          <a:xfrm rot="16200000">
            <a:off x="-1241993" y="4531459"/>
            <a:ext cx="342139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Aptos Display"/>
                <a:ea typeface="Calibri"/>
                <a:cs typeface="Calibri"/>
              </a:rPr>
              <a:t>LOFAR MODEL INJECTION</a:t>
            </a:r>
          </a:p>
        </p:txBody>
      </p:sp>
      <p:sp>
        <p:nvSpPr>
          <p:cNvPr id="8" name="TextBox 82">
            <a:extLst>
              <a:ext uri="{FF2B5EF4-FFF2-40B4-BE49-F238E27FC236}">
                <a16:creationId xmlns:a16="http://schemas.microsoft.com/office/drawing/2014/main" id="{CCF397D8-D294-6A4B-3197-8C8714EBA31E}"/>
              </a:ext>
            </a:extLst>
          </p:cNvPr>
          <p:cNvSpPr txBox="1"/>
          <p:nvPr/>
        </p:nvSpPr>
        <p:spPr>
          <a:xfrm>
            <a:off x="7612113" y="1945803"/>
            <a:ext cx="3742291" cy="2554545"/>
          </a:xfrm>
          <a:prstGeom prst="rect">
            <a:avLst/>
          </a:prstGeom>
          <a:noFill/>
          <a:ln w="28575">
            <a:solidFill>
              <a:srgbClr val="00B05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1600" err="1">
                <a:latin typeface="Aptos Display"/>
                <a:ea typeface="Calibri"/>
                <a:cs typeface="Calibri"/>
              </a:rPr>
              <a:t>uGMRT</a:t>
            </a:r>
            <a:r>
              <a:rPr lang="en-US" sz="1600">
                <a:latin typeface="Aptos Display"/>
                <a:ea typeface="Calibri"/>
                <a:cs typeface="Calibri"/>
              </a:rPr>
              <a:t> radio halo fluxes found by injection of LOFAR model is higher than what is measured from observation.</a:t>
            </a:r>
          </a:p>
          <a:p>
            <a:pPr marL="285750" indent="-285750">
              <a:buFont typeface="Arial"/>
              <a:buChar char="•"/>
            </a:pPr>
            <a:endParaRPr lang="en-US" sz="1600">
              <a:latin typeface="Aptos Display"/>
              <a:ea typeface="Calibri"/>
              <a:cs typeface="Calibri"/>
            </a:endParaRPr>
          </a:p>
          <a:p>
            <a:pPr marL="285750" indent="-285750">
              <a:buFont typeface="Arial"/>
              <a:buChar char="•"/>
            </a:pPr>
            <a:r>
              <a:rPr lang="en-US" sz="1600">
                <a:latin typeface="Aptos Display"/>
                <a:ea typeface="Calibri"/>
                <a:cs typeface="Calibri"/>
              </a:rPr>
              <a:t>Slopes from the </a:t>
            </a:r>
            <a:r>
              <a:rPr lang="en-US" sz="1600" err="1">
                <a:latin typeface="Aptos Display"/>
                <a:ea typeface="Calibri"/>
                <a:cs typeface="Calibri"/>
              </a:rPr>
              <a:t>lofar</a:t>
            </a:r>
            <a:r>
              <a:rPr lang="en-US" sz="1600">
                <a:latin typeface="Aptos Display"/>
                <a:ea typeface="Calibri"/>
                <a:cs typeface="Calibri"/>
              </a:rPr>
              <a:t> model injection method is more promising as it is calculated between </a:t>
            </a:r>
            <a:r>
              <a:rPr lang="en-US" sz="1600" err="1">
                <a:latin typeface="Aptos Display"/>
                <a:ea typeface="Calibri"/>
                <a:cs typeface="Calibri"/>
              </a:rPr>
              <a:t>lofar</a:t>
            </a:r>
            <a:r>
              <a:rPr lang="en-US" sz="1600">
                <a:latin typeface="Aptos Display"/>
                <a:ea typeface="Calibri"/>
                <a:cs typeface="Calibri"/>
              </a:rPr>
              <a:t> flux and </a:t>
            </a:r>
            <a:r>
              <a:rPr lang="en-US" sz="1600" err="1">
                <a:latin typeface="Aptos Display"/>
                <a:ea typeface="Calibri"/>
                <a:cs typeface="Calibri"/>
              </a:rPr>
              <a:t>gmrt</a:t>
            </a:r>
            <a:r>
              <a:rPr lang="en-US" sz="1600">
                <a:latin typeface="Aptos Display"/>
                <a:ea typeface="Calibri"/>
                <a:cs typeface="Calibri"/>
              </a:rPr>
              <a:t> flux without any losses.</a:t>
            </a:r>
          </a:p>
          <a:p>
            <a:pPr marL="285750" indent="-285750">
              <a:buFont typeface="Arial"/>
              <a:buChar char="•"/>
            </a:pPr>
            <a:endParaRPr lang="en-US" sz="1600">
              <a:latin typeface="Aptos Display"/>
              <a:ea typeface="Calibri"/>
              <a:cs typeface="Calibri"/>
            </a:endParaRPr>
          </a:p>
          <a:p>
            <a:pPr marL="285750" indent="-285750">
              <a:buFont typeface="Arial"/>
              <a:buChar char="•"/>
            </a:pPr>
            <a:endParaRPr lang="en-US" sz="1600">
              <a:latin typeface="Aptos Display"/>
              <a:ea typeface="Calibri"/>
              <a:cs typeface="Calibri"/>
            </a:endParaRPr>
          </a:p>
        </p:txBody>
      </p:sp>
      <p:pic>
        <p:nvPicPr>
          <p:cNvPr id="10" name="Picture 9">
            <a:extLst>
              <a:ext uri="{FF2B5EF4-FFF2-40B4-BE49-F238E27FC236}">
                <a16:creationId xmlns:a16="http://schemas.microsoft.com/office/drawing/2014/main" id="{70DBE33B-A5CF-A21F-05D9-2CC558DBA1CF}"/>
              </a:ext>
            </a:extLst>
          </p:cNvPr>
          <p:cNvPicPr>
            <a:picLocks noChangeAspect="1"/>
          </p:cNvPicPr>
          <p:nvPr/>
        </p:nvPicPr>
        <p:blipFill>
          <a:blip r:embed="rId2"/>
          <a:srcRect l="-354" t="7552" r="-928" b="-8535"/>
          <a:stretch>
            <a:fillRect/>
          </a:stretch>
        </p:blipFill>
        <p:spPr>
          <a:xfrm>
            <a:off x="644242" y="3741102"/>
            <a:ext cx="6306035" cy="3401979"/>
          </a:xfrm>
          <a:prstGeom prst="rect">
            <a:avLst/>
          </a:prstGeom>
        </p:spPr>
      </p:pic>
      <p:sp>
        <p:nvSpPr>
          <p:cNvPr id="12" name="TextBox 52">
            <a:extLst>
              <a:ext uri="{FF2B5EF4-FFF2-40B4-BE49-F238E27FC236}">
                <a16:creationId xmlns:a16="http://schemas.microsoft.com/office/drawing/2014/main" id="{56AD8D4F-CBEA-AEAE-C655-F5F4EC45964C}"/>
              </a:ext>
            </a:extLst>
          </p:cNvPr>
          <p:cNvSpPr txBox="1"/>
          <p:nvPr/>
        </p:nvSpPr>
        <p:spPr>
          <a:xfrm rot="16200000">
            <a:off x="-1228135" y="1112755"/>
            <a:ext cx="342139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Aptos Display"/>
                <a:ea typeface="Calibri"/>
                <a:cs typeface="Calibri"/>
              </a:rPr>
              <a:t>2</a:t>
            </a:r>
            <a:r>
              <a:rPr lang="en-US" sz="1600" b="1" i="1">
                <a:latin typeface="Aptos Display"/>
                <a:ea typeface="Calibri"/>
                <a:cs typeface="Calibri"/>
              </a:rPr>
              <a:t>σ</a:t>
            </a:r>
            <a:r>
              <a:rPr lang="en-US" sz="1600" b="1">
                <a:latin typeface="Aptos Display"/>
                <a:ea typeface="Calibri"/>
                <a:cs typeface="Calibri"/>
              </a:rPr>
              <a:t> regions </a:t>
            </a:r>
          </a:p>
        </p:txBody>
      </p:sp>
      <p:pic>
        <p:nvPicPr>
          <p:cNvPr id="14" name="Picture 13" descr="A graph with a red line&#10;&#10;AI-generated content may be incorrect.">
            <a:extLst>
              <a:ext uri="{FF2B5EF4-FFF2-40B4-BE49-F238E27FC236}">
                <a16:creationId xmlns:a16="http://schemas.microsoft.com/office/drawing/2014/main" id="{760BA1A2-3A97-F7D9-5943-8109C2399C8B}"/>
              </a:ext>
            </a:extLst>
          </p:cNvPr>
          <p:cNvPicPr>
            <a:picLocks noChangeAspect="1"/>
          </p:cNvPicPr>
          <p:nvPr/>
        </p:nvPicPr>
        <p:blipFill>
          <a:blip r:embed="rId3"/>
          <a:stretch>
            <a:fillRect/>
          </a:stretch>
        </p:blipFill>
        <p:spPr>
          <a:xfrm>
            <a:off x="655008" y="979524"/>
            <a:ext cx="6303643" cy="2639769"/>
          </a:xfrm>
          <a:prstGeom prst="rect">
            <a:avLst/>
          </a:prstGeom>
        </p:spPr>
      </p:pic>
      <p:sp>
        <p:nvSpPr>
          <p:cNvPr id="15" name="TextBox 14">
            <a:extLst>
              <a:ext uri="{FF2B5EF4-FFF2-40B4-BE49-F238E27FC236}">
                <a16:creationId xmlns:a16="http://schemas.microsoft.com/office/drawing/2014/main" id="{197C0D16-DA89-FD5E-8771-374E5816C6CB}"/>
              </a:ext>
            </a:extLst>
          </p:cNvPr>
          <p:cNvSpPr txBox="1"/>
          <p:nvPr/>
        </p:nvSpPr>
        <p:spPr>
          <a:xfrm>
            <a:off x="7615825" y="4933168"/>
            <a:ext cx="3933172" cy="830997"/>
          </a:xfrm>
          <a:prstGeom prst="rect">
            <a:avLst/>
          </a:prstGeom>
          <a:noFill/>
          <a:ln w="28575">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Aptos Display"/>
                <a:cs typeface="Arial"/>
              </a:rPr>
              <a:t>Most of the halos detected in </a:t>
            </a:r>
            <a:r>
              <a:rPr lang="en-US" sz="1600" err="1">
                <a:latin typeface="Aptos Display"/>
                <a:cs typeface="Arial"/>
              </a:rPr>
              <a:t>uGMRT</a:t>
            </a:r>
            <a:r>
              <a:rPr lang="en-US" sz="1600">
                <a:latin typeface="Aptos Display"/>
                <a:cs typeface="Arial"/>
              </a:rPr>
              <a:t> suffers from a flux loss of ~10-15%.</a:t>
            </a:r>
            <a:endParaRPr lang="en-US"/>
          </a:p>
          <a:p>
            <a:pPr marL="285750" indent="-285750">
              <a:buFont typeface="Arial"/>
              <a:buChar char="•"/>
            </a:pPr>
            <a:r>
              <a:rPr lang="en-US" sz="1600">
                <a:latin typeface="Aptos Display"/>
                <a:cs typeface="Arial"/>
              </a:rPr>
              <a:t>Flux loss increases for faint halos.</a:t>
            </a:r>
          </a:p>
        </p:txBody>
      </p:sp>
      <p:sp>
        <p:nvSpPr>
          <p:cNvPr id="7" name="Oval 6">
            <a:extLst>
              <a:ext uri="{FF2B5EF4-FFF2-40B4-BE49-F238E27FC236}">
                <a16:creationId xmlns:a16="http://schemas.microsoft.com/office/drawing/2014/main" id="{91CEFC0D-C533-7D6E-1009-095EC09290F6}"/>
              </a:ext>
            </a:extLst>
          </p:cNvPr>
          <p:cNvSpPr/>
          <p:nvPr/>
        </p:nvSpPr>
        <p:spPr>
          <a:xfrm>
            <a:off x="3699127" y="3961676"/>
            <a:ext cx="2961352" cy="27467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0F52937C-217C-9661-80BA-BF625B07847F}"/>
              </a:ext>
            </a:extLst>
          </p:cNvPr>
          <p:cNvCxnSpPr/>
          <p:nvPr/>
        </p:nvCxnSpPr>
        <p:spPr>
          <a:xfrm flipV="1">
            <a:off x="6588698" y="3835920"/>
            <a:ext cx="982619" cy="9818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139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5F633D1-D77C-10AD-788C-428B7EC1708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3AB2C3-85E6-82E9-818E-3DB6A83876C5}"/>
              </a:ext>
            </a:extLst>
          </p:cNvPr>
          <p:cNvSpPr>
            <a:spLocks noGrp="1"/>
          </p:cNvSpPr>
          <p:nvPr>
            <p:ph type="sldNum" sz="quarter" idx="12"/>
          </p:nvPr>
        </p:nvSpPr>
        <p:spPr/>
        <p:txBody>
          <a:bodyPr/>
          <a:lstStyle/>
          <a:p>
            <a:fld id="{330EA680-D336-4FF7-8B7A-9848BB0A1C32}" type="slidenum">
              <a:rPr lang="en-US" smtClean="0"/>
              <a:t>23</a:t>
            </a:fld>
            <a:endParaRPr lang="en-US"/>
          </a:p>
        </p:txBody>
      </p:sp>
      <p:sp>
        <p:nvSpPr>
          <p:cNvPr id="6" name="TextBox 5">
            <a:extLst>
              <a:ext uri="{FF2B5EF4-FFF2-40B4-BE49-F238E27FC236}">
                <a16:creationId xmlns:a16="http://schemas.microsoft.com/office/drawing/2014/main" id="{79FBAEAA-02B9-7A69-9500-920675FDE3E4}"/>
              </a:ext>
            </a:extLst>
          </p:cNvPr>
          <p:cNvSpPr txBox="1"/>
          <p:nvPr/>
        </p:nvSpPr>
        <p:spPr>
          <a:xfrm>
            <a:off x="3280116" y="8584"/>
            <a:ext cx="7009302" cy="1149633"/>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2800" b="1">
                <a:solidFill>
                  <a:srgbClr val="0F4761"/>
                </a:solidFill>
                <a:latin typeface="+mj-lt"/>
                <a:ea typeface="+mj-ea"/>
                <a:cs typeface="+mj-cs"/>
              </a:rPr>
              <a:t>CORRELATION WITH CLUSTER DYNAMICS   </a:t>
            </a:r>
            <a:endParaRPr lang="en-US" sz="2800" i="1">
              <a:solidFill>
                <a:srgbClr val="0F4761"/>
              </a:solidFill>
              <a:latin typeface="Aptos Display"/>
              <a:ea typeface="+mj-ea"/>
              <a:cs typeface="+mj-cs"/>
            </a:endParaRPr>
          </a:p>
          <a:p>
            <a:pPr>
              <a:lnSpc>
                <a:spcPct val="90000"/>
              </a:lnSpc>
              <a:spcBef>
                <a:spcPct val="0"/>
              </a:spcBef>
              <a:spcAft>
                <a:spcPts val="600"/>
              </a:spcAft>
              <a:defRPr/>
            </a:pPr>
            <a:endParaRPr lang="en-US" sz="2800" b="1">
              <a:solidFill>
                <a:srgbClr val="0F4761"/>
              </a:solidFill>
              <a:latin typeface="+mj-lt"/>
              <a:ea typeface="+mj-ea"/>
              <a:cs typeface="+mj-cs"/>
            </a:endParaRPr>
          </a:p>
        </p:txBody>
      </p:sp>
      <p:cxnSp>
        <p:nvCxnSpPr>
          <p:cNvPr id="8" name="Straight Connector 7">
            <a:extLst>
              <a:ext uri="{FF2B5EF4-FFF2-40B4-BE49-F238E27FC236}">
                <a16:creationId xmlns:a16="http://schemas.microsoft.com/office/drawing/2014/main" id="{7E1D7587-3D8C-CDD5-FE06-73B0ACDD1327}"/>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287E4F-B211-332E-8C94-5415F01271A4}"/>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C0EA546-05D4-FEAF-AB96-265A3E8A9DC9}"/>
              </a:ext>
            </a:extLst>
          </p:cNvPr>
          <p:cNvSpPr txBox="1"/>
          <p:nvPr/>
        </p:nvSpPr>
        <p:spPr>
          <a:xfrm>
            <a:off x="7376145" y="2775767"/>
            <a:ext cx="449550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Aptos Display"/>
              </a:rPr>
              <a:t>c – concentration parameter (if a cluster is cool core or non-cool core cluster) Santos et al 2008.</a:t>
            </a:r>
          </a:p>
          <a:p>
            <a:endParaRPr lang="en-US" sz="1600" i="1">
              <a:latin typeface="Aptos Display"/>
            </a:endParaRPr>
          </a:p>
          <a:p>
            <a:r>
              <a:rPr lang="en-US" sz="1600" i="1">
                <a:latin typeface="Aptos Display"/>
              </a:rPr>
              <a:t>w – centroid shift (presence of substructures) Maughan et al 2008.</a:t>
            </a:r>
          </a:p>
          <a:p>
            <a:endParaRPr lang="en-US" sz="1600" i="1">
              <a:latin typeface="Aptos Display"/>
            </a:endParaRPr>
          </a:p>
          <a:p>
            <a:endParaRPr lang="en-US" sz="1600" i="1">
              <a:latin typeface="Aptos Display"/>
              <a:ea typeface="Calibri"/>
              <a:cs typeface="Calibri"/>
            </a:endParaRPr>
          </a:p>
        </p:txBody>
      </p:sp>
      <p:pic>
        <p:nvPicPr>
          <p:cNvPr id="2" name="Picture 1">
            <a:extLst>
              <a:ext uri="{FF2B5EF4-FFF2-40B4-BE49-F238E27FC236}">
                <a16:creationId xmlns:a16="http://schemas.microsoft.com/office/drawing/2014/main" id="{75CC399C-21E9-4A05-C047-320E674A0B93}"/>
              </a:ext>
            </a:extLst>
          </p:cNvPr>
          <p:cNvPicPr>
            <a:picLocks noChangeAspect="1"/>
          </p:cNvPicPr>
          <p:nvPr/>
        </p:nvPicPr>
        <p:blipFill>
          <a:blip r:embed="rId2"/>
          <a:stretch>
            <a:fillRect/>
          </a:stretch>
        </p:blipFill>
        <p:spPr>
          <a:xfrm>
            <a:off x="643299" y="1349596"/>
            <a:ext cx="6391275" cy="4448174"/>
          </a:xfrm>
          <a:prstGeom prst="rect">
            <a:avLst/>
          </a:prstGeom>
        </p:spPr>
      </p:pic>
      <p:sp>
        <p:nvSpPr>
          <p:cNvPr id="3" name="TextBox 2">
            <a:extLst>
              <a:ext uri="{FF2B5EF4-FFF2-40B4-BE49-F238E27FC236}">
                <a16:creationId xmlns:a16="http://schemas.microsoft.com/office/drawing/2014/main" id="{758B61D7-BF17-7AEF-7968-96A4CBC6DA09}"/>
              </a:ext>
            </a:extLst>
          </p:cNvPr>
          <p:cNvSpPr txBox="1"/>
          <p:nvPr/>
        </p:nvSpPr>
        <p:spPr>
          <a:xfrm>
            <a:off x="5297846" y="5902912"/>
            <a:ext cx="1737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a:t>Cassano et al 2023 </a:t>
            </a:r>
          </a:p>
        </p:txBody>
      </p:sp>
    </p:spTree>
    <p:extLst>
      <p:ext uri="{BB962C8B-B14F-4D97-AF65-F5344CB8AC3E}">
        <p14:creationId xmlns:p14="http://schemas.microsoft.com/office/powerpoint/2010/main" val="12425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36C31-79B8-DD4E-C06D-AF543CF44654}"/>
              </a:ext>
            </a:extLst>
          </p:cNvPr>
          <p:cNvSpPr>
            <a:spLocks noGrp="1"/>
          </p:cNvSpPr>
          <p:nvPr>
            <p:ph type="sldNum" sz="quarter" idx="12"/>
          </p:nvPr>
        </p:nvSpPr>
        <p:spPr/>
        <p:txBody>
          <a:bodyPr/>
          <a:lstStyle/>
          <a:p>
            <a:fld id="{330EA680-D336-4FF7-8B7A-9848BB0A1C32}" type="slidenum">
              <a:rPr lang="en-US" smtClean="0"/>
              <a:t>24</a:t>
            </a:fld>
            <a:endParaRPr lang="en-US"/>
          </a:p>
        </p:txBody>
      </p:sp>
      <p:sp>
        <p:nvSpPr>
          <p:cNvPr id="6" name="TextBox 5">
            <a:extLst>
              <a:ext uri="{FF2B5EF4-FFF2-40B4-BE49-F238E27FC236}">
                <a16:creationId xmlns:a16="http://schemas.microsoft.com/office/drawing/2014/main" id="{86ACC758-AAF5-D9E1-4A30-A48F866B3862}"/>
              </a:ext>
            </a:extLst>
          </p:cNvPr>
          <p:cNvSpPr txBox="1"/>
          <p:nvPr/>
        </p:nvSpPr>
        <p:spPr>
          <a:xfrm>
            <a:off x="3050472" y="561817"/>
            <a:ext cx="7405959" cy="1149633"/>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2800" b="1">
                <a:solidFill>
                  <a:srgbClr val="0F4761"/>
                </a:solidFill>
                <a:latin typeface="+mj-lt"/>
                <a:ea typeface="+mj-ea"/>
                <a:cs typeface="+mj-cs"/>
              </a:rPr>
              <a:t>CORRELATION WITH CLUSTER DYNAMICS (22)</a:t>
            </a:r>
            <a:endParaRPr lang="en-US" sz="2800" i="1">
              <a:solidFill>
                <a:srgbClr val="0F4761"/>
              </a:solidFill>
              <a:latin typeface="+mj-lt"/>
              <a:ea typeface="+mj-ea"/>
              <a:cs typeface="+mj-cs"/>
            </a:endParaRPr>
          </a:p>
          <a:p>
            <a:pPr>
              <a:lnSpc>
                <a:spcPct val="90000"/>
              </a:lnSpc>
              <a:spcBef>
                <a:spcPct val="0"/>
              </a:spcBef>
              <a:spcAft>
                <a:spcPts val="600"/>
              </a:spcAft>
              <a:defRPr/>
            </a:pPr>
            <a:endParaRPr lang="en-US" sz="2800" i="1">
              <a:solidFill>
                <a:srgbClr val="0F4761"/>
              </a:solidFill>
              <a:latin typeface="Aptos Display"/>
              <a:ea typeface="+mj-ea"/>
              <a:cs typeface="+mj-cs"/>
            </a:endParaRPr>
          </a:p>
          <a:p>
            <a:pPr>
              <a:lnSpc>
                <a:spcPct val="90000"/>
              </a:lnSpc>
              <a:spcBef>
                <a:spcPct val="0"/>
              </a:spcBef>
              <a:spcAft>
                <a:spcPts val="600"/>
              </a:spcAft>
              <a:defRPr/>
            </a:pPr>
            <a:endParaRPr lang="en-US" sz="2800" b="1">
              <a:solidFill>
                <a:srgbClr val="0F4761"/>
              </a:solidFill>
              <a:latin typeface="+mj-lt"/>
              <a:ea typeface="+mj-ea"/>
              <a:cs typeface="+mj-cs"/>
            </a:endParaRPr>
          </a:p>
        </p:txBody>
      </p:sp>
      <p:cxnSp>
        <p:nvCxnSpPr>
          <p:cNvPr id="8" name="Straight Connector 7">
            <a:extLst>
              <a:ext uri="{FF2B5EF4-FFF2-40B4-BE49-F238E27FC236}">
                <a16:creationId xmlns:a16="http://schemas.microsoft.com/office/drawing/2014/main" id="{E39D4178-5381-68CF-42E6-EB6AAC8BA3C5}"/>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1312FD-3066-AB85-FE89-596F7D019913}"/>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295ECF8-3F08-A522-17B2-6E8819C90E9F}"/>
              </a:ext>
            </a:extLst>
          </p:cNvPr>
          <p:cNvPicPr>
            <a:picLocks noChangeAspect="1"/>
          </p:cNvPicPr>
          <p:nvPr/>
        </p:nvPicPr>
        <p:blipFill>
          <a:blip r:embed="rId2"/>
          <a:stretch>
            <a:fillRect/>
          </a:stretch>
        </p:blipFill>
        <p:spPr>
          <a:xfrm>
            <a:off x="594355" y="1189311"/>
            <a:ext cx="6460225" cy="4932721"/>
          </a:xfrm>
          <a:prstGeom prst="rect">
            <a:avLst/>
          </a:prstGeom>
        </p:spPr>
      </p:pic>
      <p:sp>
        <p:nvSpPr>
          <p:cNvPr id="3" name="TextBox 82">
            <a:extLst>
              <a:ext uri="{FF2B5EF4-FFF2-40B4-BE49-F238E27FC236}">
                <a16:creationId xmlns:a16="http://schemas.microsoft.com/office/drawing/2014/main" id="{1413AD8C-11EB-F9C9-60E5-D4F9DA61CF6C}"/>
              </a:ext>
            </a:extLst>
          </p:cNvPr>
          <p:cNvSpPr txBox="1"/>
          <p:nvPr/>
        </p:nvSpPr>
        <p:spPr>
          <a:xfrm>
            <a:off x="7592161" y="3039848"/>
            <a:ext cx="3898206" cy="1077218"/>
          </a:xfrm>
          <a:prstGeom prst="rect">
            <a:avLst/>
          </a:prstGeom>
          <a:noFill/>
          <a:ln w="28575">
            <a:solidFill>
              <a:srgbClr val="00B05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1600">
                <a:solidFill>
                  <a:srgbClr val="000000"/>
                </a:solidFill>
                <a:latin typeface="Aptos Display"/>
                <a:ea typeface="+mn-lt"/>
                <a:cs typeface="+mn-lt"/>
              </a:rPr>
              <a:t>17 out of 22 clusters in the sample  have info about dynamical status as derived from the X-ray images</a:t>
            </a:r>
            <a:endParaRPr lang="en-US" sz="1600">
              <a:solidFill>
                <a:srgbClr val="000000"/>
              </a:solidFill>
              <a:latin typeface="Aptos Display"/>
              <a:ea typeface="Calibri"/>
              <a:cs typeface="Calibri"/>
            </a:endParaRPr>
          </a:p>
          <a:p>
            <a:pPr marL="285750" indent="-285750">
              <a:buFont typeface="Arial"/>
              <a:buChar char="•"/>
            </a:pPr>
            <a:endParaRPr lang="en-US" sz="1600">
              <a:solidFill>
                <a:srgbClr val="000000"/>
              </a:solidFill>
              <a:latin typeface="Aptos Display"/>
              <a:ea typeface="Calibri"/>
              <a:cs typeface="Calibri"/>
            </a:endParaRPr>
          </a:p>
        </p:txBody>
      </p:sp>
      <p:cxnSp>
        <p:nvCxnSpPr>
          <p:cNvPr id="5" name="Straight Arrow Connector 4">
            <a:extLst>
              <a:ext uri="{FF2B5EF4-FFF2-40B4-BE49-F238E27FC236}">
                <a16:creationId xmlns:a16="http://schemas.microsoft.com/office/drawing/2014/main" id="{C6A97FE9-D844-A77A-CD75-7B41CC62972E}"/>
              </a:ext>
            </a:extLst>
          </p:cNvPr>
          <p:cNvCxnSpPr>
            <a:cxnSpLocks/>
          </p:cNvCxnSpPr>
          <p:nvPr/>
        </p:nvCxnSpPr>
        <p:spPr>
          <a:xfrm>
            <a:off x="2909595" y="2315120"/>
            <a:ext cx="2458853" cy="22443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4D2D2E8-D986-6321-1176-D0AAE82071EC}"/>
              </a:ext>
            </a:extLst>
          </p:cNvPr>
          <p:cNvSpPr txBox="1"/>
          <p:nvPr/>
        </p:nvSpPr>
        <p:spPr>
          <a:xfrm>
            <a:off x="4556970" y="3542268"/>
            <a:ext cx="12103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BF4F14"/>
                </a:solidFill>
                <a:latin typeface="Aptos Display"/>
              </a:rPr>
              <a:t>Increasingly disturbed</a:t>
            </a:r>
          </a:p>
        </p:txBody>
      </p:sp>
      <p:sp>
        <p:nvSpPr>
          <p:cNvPr id="9" name="TextBox 8">
            <a:extLst>
              <a:ext uri="{FF2B5EF4-FFF2-40B4-BE49-F238E27FC236}">
                <a16:creationId xmlns:a16="http://schemas.microsoft.com/office/drawing/2014/main" id="{07EDD775-4D29-E785-19DE-B0A137437DD0}"/>
              </a:ext>
            </a:extLst>
          </p:cNvPr>
          <p:cNvSpPr txBox="1"/>
          <p:nvPr/>
        </p:nvSpPr>
        <p:spPr>
          <a:xfrm>
            <a:off x="7383280" y="1010628"/>
            <a:ext cx="449550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Aptos Display"/>
              </a:rPr>
              <a:t>c – concentration parameter (if a cluster is cool core or non-cool core cluster) Santos et al 2008.</a:t>
            </a:r>
          </a:p>
          <a:p>
            <a:endParaRPr lang="en-US" sz="1400" i="1">
              <a:latin typeface="Aptos Display"/>
            </a:endParaRPr>
          </a:p>
          <a:p>
            <a:r>
              <a:rPr lang="en-US" sz="1400" i="1">
                <a:latin typeface="Aptos Display"/>
              </a:rPr>
              <a:t>w – centroid shift (presence of substructures) Maughan et al 2008.</a:t>
            </a:r>
          </a:p>
          <a:p>
            <a:endParaRPr lang="en-US" sz="1400" i="1">
              <a:latin typeface="Aptos Display"/>
            </a:endParaRPr>
          </a:p>
          <a:p>
            <a:r>
              <a:rPr lang="en-US" sz="1400" i="1">
                <a:latin typeface="Aptos Display"/>
              </a:rPr>
              <a:t>Slope – slope from injection </a:t>
            </a:r>
            <a:r>
              <a:rPr lang="en-US" sz="1400" i="1" err="1">
                <a:latin typeface="Aptos Display"/>
              </a:rPr>
              <a:t>J</a:t>
            </a:r>
            <a:r>
              <a:rPr lang="en-US" sz="1400" i="1" err="1">
                <a:latin typeface="Calibri"/>
                <a:ea typeface="Calibri"/>
                <a:cs typeface="Calibri"/>
              </a:rPr>
              <a:t>measurements</a:t>
            </a:r>
            <a:endParaRPr lang="en-US" sz="1400" i="1" err="1">
              <a:latin typeface="Aptos Display"/>
            </a:endParaRPr>
          </a:p>
          <a:p>
            <a:endParaRPr lang="en-US" sz="1400" i="1">
              <a:latin typeface="Aptos Display"/>
            </a:endParaRPr>
          </a:p>
          <a:p>
            <a:endParaRPr lang="en-US" sz="1400" i="1">
              <a:latin typeface="Aptos Display"/>
            </a:endParaRPr>
          </a:p>
        </p:txBody>
      </p:sp>
      <p:sp>
        <p:nvSpPr>
          <p:cNvPr id="12" name="Oval 11">
            <a:extLst>
              <a:ext uri="{FF2B5EF4-FFF2-40B4-BE49-F238E27FC236}">
                <a16:creationId xmlns:a16="http://schemas.microsoft.com/office/drawing/2014/main" id="{EC8CC9F9-F0FC-7E6D-061F-DA1BAA7AA4C7}"/>
              </a:ext>
            </a:extLst>
          </p:cNvPr>
          <p:cNvSpPr/>
          <p:nvPr/>
        </p:nvSpPr>
        <p:spPr>
          <a:xfrm rot="-1980000">
            <a:off x="3201847" y="2980178"/>
            <a:ext cx="1536282" cy="282787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33167BE4-02BF-2625-63E3-18482C4347DB}"/>
              </a:ext>
            </a:extLst>
          </p:cNvPr>
          <p:cNvCxnSpPr/>
          <p:nvPr/>
        </p:nvCxnSpPr>
        <p:spPr>
          <a:xfrm>
            <a:off x="4906509" y="4710962"/>
            <a:ext cx="2569344" cy="352143"/>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C837549-C28A-92B2-B89F-D78BFFBAE75D}"/>
              </a:ext>
            </a:extLst>
          </p:cNvPr>
          <p:cNvSpPr txBox="1"/>
          <p:nvPr/>
        </p:nvSpPr>
        <p:spPr>
          <a:xfrm>
            <a:off x="7539319" y="4887521"/>
            <a:ext cx="41962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78206E"/>
                </a:solidFill>
                <a:latin typeface="Aptos Display"/>
              </a:rPr>
              <a:t>Most of the radio halos are in disturbed/merging clusters</a:t>
            </a:r>
          </a:p>
          <a:p>
            <a:endParaRPr lang="en-US" sz="1400">
              <a:solidFill>
                <a:schemeClr val="accent5">
                  <a:lumMod val="76000"/>
                </a:schemeClr>
              </a:solidFill>
              <a:latin typeface="Aptos Display"/>
            </a:endParaRPr>
          </a:p>
        </p:txBody>
      </p:sp>
    </p:spTree>
    <p:extLst>
      <p:ext uri="{BB962C8B-B14F-4D97-AF65-F5344CB8AC3E}">
        <p14:creationId xmlns:p14="http://schemas.microsoft.com/office/powerpoint/2010/main" val="319260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5C09B19-CD05-871A-C9C8-BECD9453A11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63AA5E-BCCB-F00C-EAB4-22BB94732CF7}"/>
              </a:ext>
            </a:extLst>
          </p:cNvPr>
          <p:cNvSpPr>
            <a:spLocks noGrp="1"/>
          </p:cNvSpPr>
          <p:nvPr>
            <p:ph type="sldNum" sz="quarter" idx="12"/>
          </p:nvPr>
        </p:nvSpPr>
        <p:spPr/>
        <p:txBody>
          <a:bodyPr/>
          <a:lstStyle/>
          <a:p>
            <a:fld id="{330EA680-D336-4FF7-8B7A-9848BB0A1C32}" type="slidenum">
              <a:rPr lang="en-US" smtClean="0"/>
              <a:t>25</a:t>
            </a:fld>
            <a:endParaRPr lang="en-US"/>
          </a:p>
        </p:txBody>
      </p:sp>
      <p:sp>
        <p:nvSpPr>
          <p:cNvPr id="6" name="TextBox 5">
            <a:extLst>
              <a:ext uri="{FF2B5EF4-FFF2-40B4-BE49-F238E27FC236}">
                <a16:creationId xmlns:a16="http://schemas.microsoft.com/office/drawing/2014/main" id="{9A57FFDE-6613-66FA-BF91-1995AFCE4CCB}"/>
              </a:ext>
            </a:extLst>
          </p:cNvPr>
          <p:cNvSpPr txBox="1"/>
          <p:nvPr/>
        </p:nvSpPr>
        <p:spPr>
          <a:xfrm>
            <a:off x="3050472" y="-1854"/>
            <a:ext cx="7583411" cy="1180947"/>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2800" b="1">
                <a:solidFill>
                  <a:srgbClr val="0F4761"/>
                </a:solidFill>
                <a:latin typeface="+mj-lt"/>
                <a:ea typeface="+mj-ea"/>
                <a:cs typeface="+mj-cs"/>
              </a:rPr>
              <a:t>CORRELATION WITH CLUSTER DYNAMICS (22)   </a:t>
            </a:r>
            <a:endParaRPr lang="en-US" sz="2800" i="1">
              <a:solidFill>
                <a:srgbClr val="0F4761"/>
              </a:solidFill>
              <a:latin typeface="Aptos Display"/>
              <a:ea typeface="+mj-ea"/>
              <a:cs typeface="+mj-cs"/>
            </a:endParaRPr>
          </a:p>
          <a:p>
            <a:pPr>
              <a:lnSpc>
                <a:spcPct val="90000"/>
              </a:lnSpc>
              <a:spcBef>
                <a:spcPct val="0"/>
              </a:spcBef>
              <a:spcAft>
                <a:spcPts val="600"/>
              </a:spcAft>
              <a:defRPr/>
            </a:pPr>
            <a:endParaRPr lang="en-US" sz="2800" b="1">
              <a:solidFill>
                <a:srgbClr val="0F4761"/>
              </a:solidFill>
              <a:latin typeface="+mj-lt"/>
              <a:ea typeface="+mj-ea"/>
              <a:cs typeface="+mj-cs"/>
            </a:endParaRPr>
          </a:p>
        </p:txBody>
      </p:sp>
      <p:cxnSp>
        <p:nvCxnSpPr>
          <p:cNvPr id="8" name="Straight Connector 7">
            <a:extLst>
              <a:ext uri="{FF2B5EF4-FFF2-40B4-BE49-F238E27FC236}">
                <a16:creationId xmlns:a16="http://schemas.microsoft.com/office/drawing/2014/main" id="{1B1F3692-9E80-8371-11E7-2C5836EFB5A4}"/>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5A3FA-D248-0CB6-E2B9-542A72253931}"/>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D841A81-201F-26B5-A707-E1AE1C605113}"/>
              </a:ext>
            </a:extLst>
          </p:cNvPr>
          <p:cNvPicPr>
            <a:picLocks noChangeAspect="1"/>
          </p:cNvPicPr>
          <p:nvPr/>
        </p:nvPicPr>
        <p:blipFill>
          <a:blip r:embed="rId2"/>
          <a:stretch>
            <a:fillRect/>
          </a:stretch>
        </p:blipFill>
        <p:spPr>
          <a:xfrm>
            <a:off x="594355" y="1189311"/>
            <a:ext cx="6460225" cy="4932721"/>
          </a:xfrm>
          <a:prstGeom prst="rect">
            <a:avLst/>
          </a:prstGeom>
        </p:spPr>
      </p:pic>
      <p:sp>
        <p:nvSpPr>
          <p:cNvPr id="3" name="TextBox 82">
            <a:extLst>
              <a:ext uri="{FF2B5EF4-FFF2-40B4-BE49-F238E27FC236}">
                <a16:creationId xmlns:a16="http://schemas.microsoft.com/office/drawing/2014/main" id="{A57BA07B-205B-175F-C1F0-57E3F089611B}"/>
              </a:ext>
            </a:extLst>
          </p:cNvPr>
          <p:cNvSpPr txBox="1"/>
          <p:nvPr/>
        </p:nvSpPr>
        <p:spPr>
          <a:xfrm>
            <a:off x="7476414" y="2634734"/>
            <a:ext cx="3763168" cy="1077218"/>
          </a:xfrm>
          <a:prstGeom prst="rect">
            <a:avLst/>
          </a:prstGeom>
          <a:noFill/>
          <a:ln w="28575">
            <a:solidFill>
              <a:srgbClr val="00B05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Sans-Serif"/>
              <a:buChar char="•"/>
            </a:pPr>
            <a:r>
              <a:rPr lang="en-US" sz="1600">
                <a:latin typeface="Aptos Display"/>
                <a:ea typeface="Calibri"/>
                <a:cs typeface="Calibri"/>
              </a:rPr>
              <a:t>17 out of 22 clusters in the sample  have info about dynamical status as derived from the X-ray images</a:t>
            </a:r>
          </a:p>
          <a:p>
            <a:endParaRPr lang="en-US" sz="1600">
              <a:latin typeface="Aptos Display"/>
              <a:ea typeface="Calibri"/>
              <a:cs typeface="Calibri"/>
            </a:endParaRPr>
          </a:p>
        </p:txBody>
      </p:sp>
      <p:cxnSp>
        <p:nvCxnSpPr>
          <p:cNvPr id="5" name="Straight Arrow Connector 4">
            <a:extLst>
              <a:ext uri="{FF2B5EF4-FFF2-40B4-BE49-F238E27FC236}">
                <a16:creationId xmlns:a16="http://schemas.microsoft.com/office/drawing/2014/main" id="{32A70333-FAF9-6A2D-452F-B738C71F59F3}"/>
              </a:ext>
            </a:extLst>
          </p:cNvPr>
          <p:cNvCxnSpPr>
            <a:cxnSpLocks/>
          </p:cNvCxnSpPr>
          <p:nvPr/>
        </p:nvCxnSpPr>
        <p:spPr>
          <a:xfrm>
            <a:off x="2909595" y="2315120"/>
            <a:ext cx="2458853" cy="22443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84228D9-AB29-3808-422E-898AE821D2B6}"/>
              </a:ext>
            </a:extLst>
          </p:cNvPr>
          <p:cNvSpPr txBox="1"/>
          <p:nvPr/>
        </p:nvSpPr>
        <p:spPr>
          <a:xfrm>
            <a:off x="4556970" y="3542268"/>
            <a:ext cx="12103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BF4F14"/>
                </a:solidFill>
                <a:latin typeface="Aptos Display"/>
              </a:rPr>
              <a:t>Increasingly disturbed</a:t>
            </a:r>
          </a:p>
        </p:txBody>
      </p:sp>
      <p:sp>
        <p:nvSpPr>
          <p:cNvPr id="9" name="TextBox 8">
            <a:extLst>
              <a:ext uri="{FF2B5EF4-FFF2-40B4-BE49-F238E27FC236}">
                <a16:creationId xmlns:a16="http://schemas.microsoft.com/office/drawing/2014/main" id="{628853D4-30FB-DE2D-08A7-256426B15F2A}"/>
              </a:ext>
            </a:extLst>
          </p:cNvPr>
          <p:cNvSpPr txBox="1"/>
          <p:nvPr/>
        </p:nvSpPr>
        <p:spPr>
          <a:xfrm>
            <a:off x="7470090" y="1155313"/>
            <a:ext cx="468841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Aptos Display"/>
              </a:rPr>
              <a:t>c – concentration parameter (if a cluster is cool core or non-cool core cluster) Santos et al 2008.</a:t>
            </a:r>
          </a:p>
          <a:p>
            <a:endParaRPr lang="en-US" sz="1400" i="1">
              <a:latin typeface="Aptos Display"/>
            </a:endParaRPr>
          </a:p>
          <a:p>
            <a:r>
              <a:rPr lang="en-US" sz="1400" i="1">
                <a:latin typeface="Aptos Display"/>
              </a:rPr>
              <a:t>w – centroid shift (presence of substructures) Maughan et al 2008.</a:t>
            </a:r>
          </a:p>
          <a:p>
            <a:endParaRPr lang="en-US" sz="1400" i="1">
              <a:latin typeface="Aptos Display"/>
            </a:endParaRPr>
          </a:p>
          <a:p>
            <a:endParaRPr lang="en-US" sz="1400" i="1">
              <a:latin typeface="Aptos Display"/>
            </a:endParaRPr>
          </a:p>
        </p:txBody>
      </p:sp>
      <p:sp>
        <p:nvSpPr>
          <p:cNvPr id="12" name="Oval 11">
            <a:extLst>
              <a:ext uri="{FF2B5EF4-FFF2-40B4-BE49-F238E27FC236}">
                <a16:creationId xmlns:a16="http://schemas.microsoft.com/office/drawing/2014/main" id="{1D6E4A04-FA6E-2D8D-15B9-3DFC220DEAA2}"/>
              </a:ext>
            </a:extLst>
          </p:cNvPr>
          <p:cNvSpPr/>
          <p:nvPr/>
        </p:nvSpPr>
        <p:spPr>
          <a:xfrm>
            <a:off x="3930145" y="2625090"/>
            <a:ext cx="909319" cy="7926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0BED5FEA-4357-7CCC-131D-C671091755DA}"/>
              </a:ext>
            </a:extLst>
          </p:cNvPr>
          <p:cNvCxnSpPr/>
          <p:nvPr/>
        </p:nvCxnSpPr>
        <p:spPr>
          <a:xfrm>
            <a:off x="4732889" y="3032633"/>
            <a:ext cx="2501825" cy="235842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65E713B-978A-FB91-6977-DB042A8F5DB5}"/>
              </a:ext>
            </a:extLst>
          </p:cNvPr>
          <p:cNvSpPr txBox="1"/>
          <p:nvPr/>
        </p:nvSpPr>
        <p:spPr>
          <a:xfrm>
            <a:off x="7327909" y="5121393"/>
            <a:ext cx="47074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78206E"/>
                </a:solidFill>
                <a:latin typeface="Aptos Display"/>
              </a:rPr>
              <a:t>These halos reside in more relaxed clusters and exhibit a steep spectral index.</a:t>
            </a:r>
            <a:endParaRPr lang="en-US"/>
          </a:p>
        </p:txBody>
      </p:sp>
      <p:sp>
        <p:nvSpPr>
          <p:cNvPr id="15" name="Oval 14">
            <a:extLst>
              <a:ext uri="{FF2B5EF4-FFF2-40B4-BE49-F238E27FC236}">
                <a16:creationId xmlns:a16="http://schemas.microsoft.com/office/drawing/2014/main" id="{AD9429EB-1E69-188F-C5F3-AB4F62721CC5}"/>
              </a:ext>
            </a:extLst>
          </p:cNvPr>
          <p:cNvSpPr/>
          <p:nvPr/>
        </p:nvSpPr>
        <p:spPr>
          <a:xfrm rot="-180000">
            <a:off x="2875609" y="2882351"/>
            <a:ext cx="408715" cy="31010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CD3D1F8E-1691-AD83-9934-C8DCCC21AC15}"/>
              </a:ext>
            </a:extLst>
          </p:cNvPr>
          <p:cNvSpPr/>
          <p:nvPr/>
        </p:nvSpPr>
        <p:spPr>
          <a:xfrm rot="120000">
            <a:off x="3717364" y="3298292"/>
            <a:ext cx="419601" cy="35364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0113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7EC3962-2FDE-406B-02F7-6DCD975DC8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AEBD12-9086-BD3F-D58B-1BCC593386D0}"/>
              </a:ext>
            </a:extLst>
          </p:cNvPr>
          <p:cNvSpPr>
            <a:spLocks noGrp="1"/>
          </p:cNvSpPr>
          <p:nvPr>
            <p:ph type="sldNum" sz="quarter" idx="12"/>
          </p:nvPr>
        </p:nvSpPr>
        <p:spPr>
          <a:xfrm>
            <a:off x="9449765" y="6269540"/>
            <a:ext cx="2743200" cy="365125"/>
          </a:xfrm>
        </p:spPr>
        <p:txBody>
          <a:bodyPr/>
          <a:lstStyle/>
          <a:p>
            <a:fld id="{330EA680-D336-4FF7-8B7A-9848BB0A1C32}" type="slidenum">
              <a:rPr lang="en-US" smtClean="0"/>
              <a:t>26</a:t>
            </a:fld>
            <a:endParaRPr lang="en-US"/>
          </a:p>
        </p:txBody>
      </p:sp>
      <p:sp>
        <p:nvSpPr>
          <p:cNvPr id="6" name="TextBox 5">
            <a:extLst>
              <a:ext uri="{FF2B5EF4-FFF2-40B4-BE49-F238E27FC236}">
                <a16:creationId xmlns:a16="http://schemas.microsoft.com/office/drawing/2014/main" id="{49FA7CBE-F880-6CCE-A782-578A66DDE29D}"/>
              </a:ext>
            </a:extLst>
          </p:cNvPr>
          <p:cNvSpPr txBox="1"/>
          <p:nvPr/>
        </p:nvSpPr>
        <p:spPr>
          <a:xfrm>
            <a:off x="2873020" y="-1854"/>
            <a:ext cx="8157521" cy="1180947"/>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2800" b="1">
                <a:solidFill>
                  <a:srgbClr val="0F4761"/>
                </a:solidFill>
                <a:latin typeface="+mj-lt"/>
                <a:ea typeface="+mj-ea"/>
                <a:cs typeface="+mj-cs"/>
              </a:rPr>
              <a:t>CORRELATION WITH CLUSTER DYNAMICS (22)   </a:t>
            </a:r>
            <a:endParaRPr lang="en-US" sz="2800" i="1">
              <a:solidFill>
                <a:srgbClr val="0F4761"/>
              </a:solidFill>
              <a:latin typeface="Aptos Display"/>
              <a:ea typeface="+mj-ea"/>
              <a:cs typeface="+mj-cs"/>
            </a:endParaRPr>
          </a:p>
          <a:p>
            <a:pPr>
              <a:lnSpc>
                <a:spcPct val="90000"/>
              </a:lnSpc>
              <a:spcBef>
                <a:spcPct val="0"/>
              </a:spcBef>
              <a:spcAft>
                <a:spcPts val="600"/>
              </a:spcAft>
              <a:defRPr/>
            </a:pPr>
            <a:endParaRPr lang="en-US" sz="2800" b="1">
              <a:solidFill>
                <a:srgbClr val="0F4761"/>
              </a:solidFill>
              <a:latin typeface="+mj-lt"/>
              <a:ea typeface="+mj-ea"/>
              <a:cs typeface="+mj-cs"/>
            </a:endParaRPr>
          </a:p>
        </p:txBody>
      </p:sp>
      <p:cxnSp>
        <p:nvCxnSpPr>
          <p:cNvPr id="8" name="Straight Connector 7">
            <a:extLst>
              <a:ext uri="{FF2B5EF4-FFF2-40B4-BE49-F238E27FC236}">
                <a16:creationId xmlns:a16="http://schemas.microsoft.com/office/drawing/2014/main" id="{3228A242-E92C-F5E0-D4DC-BCAA755F6639}"/>
              </a:ext>
            </a:extLst>
          </p:cNvPr>
          <p:cNvCxnSpPr>
            <a:cxnSpLocks/>
          </p:cNvCxnSpPr>
          <p:nvPr/>
        </p:nvCxnSpPr>
        <p:spPr>
          <a:xfrm>
            <a:off x="10292179" y="6124857"/>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EE9D3F-4EBB-0CC5-814A-604C37B8FE2B}"/>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DBFF660-D8D6-32F8-36D3-DA99B9BE005D}"/>
              </a:ext>
            </a:extLst>
          </p:cNvPr>
          <p:cNvPicPr>
            <a:picLocks noChangeAspect="1"/>
          </p:cNvPicPr>
          <p:nvPr/>
        </p:nvPicPr>
        <p:blipFill>
          <a:blip r:embed="rId2"/>
          <a:stretch>
            <a:fillRect/>
          </a:stretch>
        </p:blipFill>
        <p:spPr>
          <a:xfrm>
            <a:off x="594355" y="1189311"/>
            <a:ext cx="6460225" cy="4932720"/>
          </a:xfrm>
          <a:prstGeom prst="rect">
            <a:avLst/>
          </a:prstGeom>
        </p:spPr>
      </p:pic>
      <p:cxnSp>
        <p:nvCxnSpPr>
          <p:cNvPr id="5" name="Straight Arrow Connector 4">
            <a:extLst>
              <a:ext uri="{FF2B5EF4-FFF2-40B4-BE49-F238E27FC236}">
                <a16:creationId xmlns:a16="http://schemas.microsoft.com/office/drawing/2014/main" id="{6945EEEB-0637-BBF3-3E72-1297B6863E64}"/>
              </a:ext>
            </a:extLst>
          </p:cNvPr>
          <p:cNvCxnSpPr>
            <a:cxnSpLocks/>
          </p:cNvCxnSpPr>
          <p:nvPr/>
        </p:nvCxnSpPr>
        <p:spPr>
          <a:xfrm>
            <a:off x="2909595" y="2315120"/>
            <a:ext cx="2458853" cy="22443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46E6BE-94F5-14A2-7805-3F5BF00C8C9C}"/>
              </a:ext>
            </a:extLst>
          </p:cNvPr>
          <p:cNvSpPr txBox="1"/>
          <p:nvPr/>
        </p:nvSpPr>
        <p:spPr>
          <a:xfrm>
            <a:off x="4556970" y="3542268"/>
            <a:ext cx="12103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BF4F14"/>
                </a:solidFill>
                <a:latin typeface="Aptos Display"/>
              </a:rPr>
              <a:t>Increasingly disturbed</a:t>
            </a:r>
          </a:p>
        </p:txBody>
      </p:sp>
      <p:sp>
        <p:nvSpPr>
          <p:cNvPr id="19" name="TextBox 18">
            <a:extLst>
              <a:ext uri="{FF2B5EF4-FFF2-40B4-BE49-F238E27FC236}">
                <a16:creationId xmlns:a16="http://schemas.microsoft.com/office/drawing/2014/main" id="{DD412A30-1368-08CB-E915-C3B7D882F2D5}"/>
              </a:ext>
            </a:extLst>
          </p:cNvPr>
          <p:cNvSpPr txBox="1"/>
          <p:nvPr/>
        </p:nvSpPr>
        <p:spPr>
          <a:xfrm>
            <a:off x="7132487" y="2508368"/>
            <a:ext cx="400334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u="sng">
                <a:latin typeface="Aptos Display"/>
              </a:rPr>
              <a:t>Among the 4 clusters without radio halo in </a:t>
            </a:r>
            <a:r>
              <a:rPr lang="en-US" sz="1400" u="sng" err="1">
                <a:latin typeface="Aptos Display"/>
              </a:rPr>
              <a:t>uGMRT</a:t>
            </a:r>
            <a:r>
              <a:rPr lang="en-US" sz="1400">
                <a:latin typeface="Aptos Display"/>
              </a:rPr>
              <a:t>, 3 clusters have X-ray data.</a:t>
            </a:r>
            <a:endParaRPr lang="en-US"/>
          </a:p>
          <a:p>
            <a:pPr marL="285750" indent="-285750">
              <a:buFont typeface="Arial" panose="020B0604020202020204" pitchFamily="34" charset="0"/>
              <a:buChar char="•"/>
            </a:pPr>
            <a:endParaRPr lang="en-US" sz="1400">
              <a:latin typeface="Aptos Display"/>
            </a:endParaRPr>
          </a:p>
          <a:p>
            <a:pPr marL="285750" indent="-285750">
              <a:buFont typeface="Arial" panose="020B0604020202020204" pitchFamily="34" charset="0"/>
              <a:buChar char="•"/>
            </a:pPr>
            <a:r>
              <a:rPr lang="en-US" sz="1400">
                <a:latin typeface="Aptos Display"/>
              </a:rPr>
              <a:t>The slope values in the plot represents the upper limit found during </a:t>
            </a:r>
            <a:r>
              <a:rPr lang="en-US" sz="1400" err="1">
                <a:latin typeface="Aptos Display"/>
              </a:rPr>
              <a:t>Lofar</a:t>
            </a:r>
            <a:r>
              <a:rPr lang="en-US" sz="1400">
                <a:latin typeface="Aptos Display"/>
              </a:rPr>
              <a:t> model injection .</a:t>
            </a:r>
          </a:p>
          <a:p>
            <a:pPr marL="285750" indent="-285750">
              <a:buFont typeface="Arial" panose="020B0604020202020204" pitchFamily="34" charset="0"/>
              <a:buChar char="•"/>
            </a:pPr>
            <a:endParaRPr lang="en-US" sz="1400">
              <a:solidFill>
                <a:srgbClr val="78206E"/>
              </a:solidFill>
              <a:latin typeface="Aptos Display"/>
            </a:endParaRPr>
          </a:p>
        </p:txBody>
      </p:sp>
      <p:sp>
        <p:nvSpPr>
          <p:cNvPr id="21" name="TextBox 20">
            <a:extLst>
              <a:ext uri="{FF2B5EF4-FFF2-40B4-BE49-F238E27FC236}">
                <a16:creationId xmlns:a16="http://schemas.microsoft.com/office/drawing/2014/main" id="{600C07A8-7454-5D00-4709-914DE0B532FE}"/>
              </a:ext>
            </a:extLst>
          </p:cNvPr>
          <p:cNvSpPr txBox="1"/>
          <p:nvPr/>
        </p:nvSpPr>
        <p:spPr>
          <a:xfrm>
            <a:off x="7340231" y="1718273"/>
            <a:ext cx="41296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76000"/>
                  </a:schemeClr>
                </a:solidFill>
                <a:latin typeface="Aptos Display"/>
              </a:rPr>
              <a:t>FOR CLUSTERS WITHOUT RADIO HALO IN </a:t>
            </a:r>
            <a:r>
              <a:rPr lang="en-US" b="1" err="1">
                <a:solidFill>
                  <a:schemeClr val="accent5">
                    <a:lumMod val="76000"/>
                  </a:schemeClr>
                </a:solidFill>
                <a:latin typeface="Aptos Display"/>
              </a:rPr>
              <a:t>uGMRT</a:t>
            </a:r>
            <a:endParaRPr lang="en-US" b="1">
              <a:solidFill>
                <a:schemeClr val="accent5">
                  <a:lumMod val="76000"/>
                </a:schemeClr>
              </a:solidFill>
              <a:latin typeface="Aptos Display"/>
            </a:endParaRPr>
          </a:p>
        </p:txBody>
      </p:sp>
      <p:sp>
        <p:nvSpPr>
          <p:cNvPr id="23" name="TextBox 22">
            <a:extLst>
              <a:ext uri="{FF2B5EF4-FFF2-40B4-BE49-F238E27FC236}">
                <a16:creationId xmlns:a16="http://schemas.microsoft.com/office/drawing/2014/main" id="{7C2D560D-D892-FE67-9965-6A5FF855DE0A}"/>
              </a:ext>
            </a:extLst>
          </p:cNvPr>
          <p:cNvSpPr txBox="1"/>
          <p:nvPr/>
        </p:nvSpPr>
        <p:spPr>
          <a:xfrm>
            <a:off x="7530948" y="3769847"/>
            <a:ext cx="3832473"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i="1">
                <a:latin typeface="Aptos Display"/>
              </a:rPr>
              <a:t>G184+28 ( Mini halo, relaxed cluster) - </a:t>
            </a:r>
            <a:r>
              <a:rPr lang="en-US" sz="1400">
                <a:solidFill>
                  <a:srgbClr val="FF0000"/>
                </a:solidFill>
                <a:latin typeface="Calibri"/>
                <a:ea typeface="Calibri"/>
                <a:cs typeface="Calibri"/>
              </a:rPr>
              <a:t>α = -1.2 </a:t>
            </a:r>
            <a:endParaRPr lang="en-US" sz="1400"/>
          </a:p>
          <a:p>
            <a:pPr marL="285750" indent="-285750">
              <a:buFont typeface="Arial"/>
              <a:buChar char="•"/>
            </a:pPr>
            <a:endParaRPr lang="en-US" sz="1400" i="1">
              <a:latin typeface="Aptos Display"/>
            </a:endParaRPr>
          </a:p>
          <a:p>
            <a:pPr marL="285750" indent="-285750">
              <a:buFont typeface="Arial"/>
              <a:buChar char="•"/>
            </a:pPr>
            <a:r>
              <a:rPr lang="en-US" sz="1400" i="1">
                <a:latin typeface="Aptos Display"/>
              </a:rPr>
              <a:t>G192+56 ( lowest mass cluster in my subsample) - </a:t>
            </a:r>
            <a:r>
              <a:rPr lang="en-US" sz="1400">
                <a:solidFill>
                  <a:srgbClr val="FF0000"/>
                </a:solidFill>
                <a:latin typeface="Calibri"/>
                <a:ea typeface="Calibri"/>
                <a:cs typeface="Calibri"/>
              </a:rPr>
              <a:t>α = -1 (</a:t>
            </a:r>
            <a:r>
              <a:rPr lang="en-US" sz="1400" err="1">
                <a:solidFill>
                  <a:srgbClr val="FF0000"/>
                </a:solidFill>
                <a:latin typeface="Calibri"/>
                <a:ea typeface="Calibri"/>
                <a:cs typeface="Calibri"/>
              </a:rPr>
              <a:t>uGMRT</a:t>
            </a:r>
            <a:r>
              <a:rPr lang="en-US" sz="1400">
                <a:solidFill>
                  <a:srgbClr val="FF0000"/>
                </a:solidFill>
                <a:latin typeface="Calibri"/>
                <a:ea typeface="Calibri"/>
                <a:cs typeface="Calibri"/>
              </a:rPr>
              <a:t> was not sensitive)</a:t>
            </a:r>
            <a:endParaRPr lang="en-US" sz="1400">
              <a:latin typeface="Calibri"/>
              <a:ea typeface="Calibri"/>
              <a:cs typeface="Calibri"/>
            </a:endParaRPr>
          </a:p>
          <a:p>
            <a:endParaRPr lang="en-US" sz="1400">
              <a:solidFill>
                <a:srgbClr val="FF0000"/>
              </a:solidFill>
              <a:latin typeface="Calibri"/>
              <a:ea typeface="Calibri"/>
              <a:cs typeface="Calibri"/>
            </a:endParaRPr>
          </a:p>
          <a:p>
            <a:pPr marL="285750" indent="-285750">
              <a:buFont typeface="Arial"/>
              <a:buChar char="•"/>
            </a:pPr>
            <a:r>
              <a:rPr lang="en-US" sz="1400">
                <a:latin typeface="Calibri"/>
                <a:ea typeface="Calibri"/>
                <a:cs typeface="Calibri"/>
              </a:rPr>
              <a:t>G138-39 </a:t>
            </a:r>
            <a:r>
              <a:rPr lang="en-US" sz="1400" i="1">
                <a:latin typeface="Aptos Display"/>
                <a:ea typeface="Calibri"/>
                <a:cs typeface="Calibri"/>
              </a:rPr>
              <a:t> </a:t>
            </a:r>
            <a:r>
              <a:rPr lang="en-US" sz="1400" i="1">
                <a:solidFill>
                  <a:srgbClr val="000000"/>
                </a:solidFill>
                <a:latin typeface="Aptos Display"/>
                <a:ea typeface="Calibri"/>
                <a:cs typeface="Calibri"/>
              </a:rPr>
              <a:t>(The halo was also not detected in EGRHS)- </a:t>
            </a:r>
            <a:r>
              <a:rPr lang="en-US" sz="1400" i="1">
                <a:solidFill>
                  <a:srgbClr val="FF0000"/>
                </a:solidFill>
                <a:latin typeface="Aptos Display"/>
                <a:ea typeface="Calibri"/>
                <a:cs typeface="Calibri"/>
              </a:rPr>
              <a:t>α = -1.2</a:t>
            </a:r>
          </a:p>
          <a:p>
            <a:pPr marL="285750" indent="-285750">
              <a:buFont typeface="Arial"/>
              <a:buChar char="•"/>
            </a:pPr>
            <a:endParaRPr lang="en-US" sz="1400" i="1">
              <a:solidFill>
                <a:srgbClr val="FF0000"/>
              </a:solidFill>
              <a:latin typeface="Aptos Display"/>
              <a:ea typeface="Calibri"/>
              <a:cs typeface="Calibri"/>
            </a:endParaRPr>
          </a:p>
          <a:p>
            <a:pPr marL="285750" indent="-285750">
              <a:buFont typeface="Arial"/>
              <a:buChar char="•"/>
            </a:pPr>
            <a:r>
              <a:rPr lang="en-US" sz="1400" i="1">
                <a:latin typeface="Aptos Display"/>
                <a:ea typeface="Calibri"/>
                <a:cs typeface="Calibri"/>
              </a:rPr>
              <a:t>G183+34 - </a:t>
            </a:r>
            <a:r>
              <a:rPr lang="en-US" sz="1400" i="1">
                <a:solidFill>
                  <a:srgbClr val="FF0000"/>
                </a:solidFill>
                <a:latin typeface="Aptos Display"/>
                <a:ea typeface="Calibri"/>
                <a:cs typeface="Calibri"/>
              </a:rPr>
              <a:t>α = -1.3 (</a:t>
            </a:r>
            <a:r>
              <a:rPr lang="en-US" sz="1400" i="1" err="1">
                <a:solidFill>
                  <a:srgbClr val="FF0000"/>
                </a:solidFill>
                <a:latin typeface="Aptos Display"/>
                <a:ea typeface="Calibri"/>
                <a:cs typeface="Calibri"/>
              </a:rPr>
              <a:t>cRH</a:t>
            </a:r>
            <a:r>
              <a:rPr lang="en-US" sz="1400" i="1">
                <a:solidFill>
                  <a:srgbClr val="FF0000"/>
                </a:solidFill>
                <a:latin typeface="Aptos Display"/>
                <a:ea typeface="Calibri"/>
                <a:cs typeface="Calibri"/>
              </a:rPr>
              <a:t>, same upper limits even with exponential models)</a:t>
            </a:r>
          </a:p>
          <a:p>
            <a:endParaRPr lang="en-US">
              <a:solidFill>
                <a:srgbClr val="FF0000"/>
              </a:solidFill>
              <a:latin typeface="Calibri"/>
              <a:ea typeface="Calibri"/>
              <a:cs typeface="Calibri"/>
            </a:endParaRPr>
          </a:p>
          <a:p>
            <a:endParaRPr lang="en-US" sz="1400" i="1">
              <a:latin typeface="Aptos Display"/>
            </a:endParaRPr>
          </a:p>
          <a:p>
            <a:endParaRPr lang="en-US" sz="1400" i="1">
              <a:latin typeface="Aptos Display"/>
            </a:endParaRPr>
          </a:p>
          <a:p>
            <a:endParaRPr lang="en-US" sz="1400" i="1">
              <a:latin typeface="Aptos Display"/>
            </a:endParaRPr>
          </a:p>
        </p:txBody>
      </p:sp>
      <p:cxnSp>
        <p:nvCxnSpPr>
          <p:cNvPr id="13" name="Straight Arrow Connector 12">
            <a:extLst>
              <a:ext uri="{FF2B5EF4-FFF2-40B4-BE49-F238E27FC236}">
                <a16:creationId xmlns:a16="http://schemas.microsoft.com/office/drawing/2014/main" id="{4DA89BE7-7D80-BECD-C228-07AA3374906B}"/>
              </a:ext>
            </a:extLst>
          </p:cNvPr>
          <p:cNvCxnSpPr>
            <a:cxnSpLocks/>
          </p:cNvCxnSpPr>
          <p:nvPr/>
        </p:nvCxnSpPr>
        <p:spPr>
          <a:xfrm flipH="1">
            <a:off x="2807615" y="3824916"/>
            <a:ext cx="12202" cy="361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135A40-A382-71C8-9090-645FF5032725}"/>
              </a:ext>
            </a:extLst>
          </p:cNvPr>
          <p:cNvCxnSpPr>
            <a:cxnSpLocks/>
          </p:cNvCxnSpPr>
          <p:nvPr/>
        </p:nvCxnSpPr>
        <p:spPr>
          <a:xfrm flipH="1">
            <a:off x="3101529" y="3204430"/>
            <a:ext cx="12202" cy="361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51578E-7A9E-3B0A-3D9F-B67B626BA421}"/>
              </a:ext>
            </a:extLst>
          </p:cNvPr>
          <p:cNvCxnSpPr>
            <a:cxnSpLocks/>
          </p:cNvCxnSpPr>
          <p:nvPr/>
        </p:nvCxnSpPr>
        <p:spPr>
          <a:xfrm flipH="1">
            <a:off x="3330129" y="3531001"/>
            <a:ext cx="12202" cy="361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510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7CB3C71-60A1-1D11-0972-DDECE836D7A3}"/>
              </a:ext>
            </a:extLst>
          </p:cNvPr>
          <p:cNvCxnSpPr>
            <a:cxnSpLocks/>
          </p:cNvCxnSpPr>
          <p:nvPr/>
        </p:nvCxnSpPr>
        <p:spPr>
          <a:xfrm>
            <a:off x="0" y="337352"/>
            <a:ext cx="189982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7B149B-0FFB-B419-E432-0D3DA9D4148F}"/>
              </a:ext>
            </a:extLst>
          </p:cNvPr>
          <p:cNvCxnSpPr>
            <a:cxnSpLocks/>
          </p:cNvCxnSpPr>
          <p:nvPr/>
        </p:nvCxnSpPr>
        <p:spPr>
          <a:xfrm>
            <a:off x="10292179" y="6356350"/>
            <a:ext cx="18998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BD03FF-8172-5C25-3B24-1E6496DEF8A8}"/>
              </a:ext>
            </a:extLst>
          </p:cNvPr>
          <p:cNvSpPr txBox="1"/>
          <p:nvPr/>
        </p:nvSpPr>
        <p:spPr>
          <a:xfrm>
            <a:off x="4887972" y="396712"/>
            <a:ext cx="48819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000" b="1">
                <a:solidFill>
                  <a:srgbClr val="0F4761"/>
                </a:solidFill>
                <a:latin typeface="Calibri" panose="020F0502020204030204"/>
                <a:cs typeface="Calibri"/>
              </a:rPr>
              <a:t>SUMMARY</a:t>
            </a:r>
            <a:endParaRPr lang="en-US" sz="4000" b="1">
              <a:solidFill>
                <a:srgbClr val="0F4761"/>
              </a:solidFill>
              <a:latin typeface="Calibri"/>
              <a:ea typeface="Calibri"/>
              <a:cs typeface="Calibri"/>
            </a:endParaRPr>
          </a:p>
        </p:txBody>
      </p:sp>
      <p:graphicFrame>
        <p:nvGraphicFramePr>
          <p:cNvPr id="17" name="TextBox 9">
            <a:extLst>
              <a:ext uri="{FF2B5EF4-FFF2-40B4-BE49-F238E27FC236}">
                <a16:creationId xmlns:a16="http://schemas.microsoft.com/office/drawing/2014/main" id="{5F85763A-FC90-64FB-095D-070C7E265B74}"/>
              </a:ext>
            </a:extLst>
          </p:cNvPr>
          <p:cNvGraphicFramePr/>
          <p:nvPr/>
        </p:nvGraphicFramePr>
        <p:xfrm>
          <a:off x="698894" y="1583725"/>
          <a:ext cx="10781871" cy="4571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7" name="Slide Number Placeholder 266">
            <a:extLst>
              <a:ext uri="{FF2B5EF4-FFF2-40B4-BE49-F238E27FC236}">
                <a16:creationId xmlns:a16="http://schemas.microsoft.com/office/drawing/2014/main" id="{604D135C-3B4E-4CCE-B6E3-A7E9961D771A}"/>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1097965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6B6663">
            <a:alpha val="8000"/>
          </a:srgbClr>
        </a:solidFill>
        <a:effectLst/>
      </p:bgPr>
    </p:bg>
    <p:spTree>
      <p:nvGrpSpPr>
        <p:cNvPr id="1" name="">
          <a:extLst>
            <a:ext uri="{FF2B5EF4-FFF2-40B4-BE49-F238E27FC236}">
              <a16:creationId xmlns:a16="http://schemas.microsoft.com/office/drawing/2014/main" id="{F6E05AF5-142A-5F91-CF55-D9EE3160EFB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90C703-7412-C83C-EC4F-538832773FD3}"/>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B84C662-A01F-BDC3-2936-644E34C21F22}"/>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C74FF06-63A1-F015-FE18-7762AE7F3802}"/>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4224F-14A8-4BA8-B539-85269C4936E3}" type="slidenum">
              <a:rPr lang="en-IN" smtClean="0"/>
              <a:pPr/>
              <a:t>28</a:t>
            </a:fld>
            <a:endParaRPr lang="en-IN"/>
          </a:p>
        </p:txBody>
      </p:sp>
      <p:pic>
        <p:nvPicPr>
          <p:cNvPr id="7" name="Picture 6" descr="A screen shot of a diagram&#10;&#10;AI-generated content may be incorrect.">
            <a:extLst>
              <a:ext uri="{FF2B5EF4-FFF2-40B4-BE49-F238E27FC236}">
                <a16:creationId xmlns:a16="http://schemas.microsoft.com/office/drawing/2014/main" id="{491AF359-0862-7954-898B-F8A9AB4A58F0}"/>
              </a:ext>
            </a:extLst>
          </p:cNvPr>
          <p:cNvPicPr>
            <a:picLocks noChangeAspect="1"/>
          </p:cNvPicPr>
          <p:nvPr/>
        </p:nvPicPr>
        <p:blipFill>
          <a:blip r:embed="rId2"/>
          <a:stretch>
            <a:fillRect/>
          </a:stretch>
        </p:blipFill>
        <p:spPr>
          <a:xfrm>
            <a:off x="459367" y="575830"/>
            <a:ext cx="3156815" cy="3466522"/>
          </a:xfrm>
          <a:prstGeom prst="rect">
            <a:avLst/>
          </a:prstGeom>
        </p:spPr>
      </p:pic>
      <p:pic>
        <p:nvPicPr>
          <p:cNvPr id="4" name="Picture 3">
            <a:extLst>
              <a:ext uri="{FF2B5EF4-FFF2-40B4-BE49-F238E27FC236}">
                <a16:creationId xmlns:a16="http://schemas.microsoft.com/office/drawing/2014/main" id="{CE21CE3B-9B85-B15A-FBAC-1A2BB6462CAC}"/>
              </a:ext>
            </a:extLst>
          </p:cNvPr>
          <p:cNvPicPr>
            <a:picLocks noChangeAspect="1"/>
          </p:cNvPicPr>
          <p:nvPr/>
        </p:nvPicPr>
        <p:blipFill>
          <a:blip r:embed="rId3"/>
          <a:stretch>
            <a:fillRect/>
          </a:stretch>
        </p:blipFill>
        <p:spPr>
          <a:xfrm>
            <a:off x="4204855" y="575974"/>
            <a:ext cx="3158836" cy="3466234"/>
          </a:xfrm>
          <a:prstGeom prst="rect">
            <a:avLst/>
          </a:prstGeom>
        </p:spPr>
      </p:pic>
      <p:pic>
        <p:nvPicPr>
          <p:cNvPr id="6" name="Picture 5">
            <a:extLst>
              <a:ext uri="{FF2B5EF4-FFF2-40B4-BE49-F238E27FC236}">
                <a16:creationId xmlns:a16="http://schemas.microsoft.com/office/drawing/2014/main" id="{220E9509-36BC-47C4-0FD8-F3C4EA135275}"/>
              </a:ext>
            </a:extLst>
          </p:cNvPr>
          <p:cNvPicPr>
            <a:picLocks noChangeAspect="1"/>
          </p:cNvPicPr>
          <p:nvPr/>
        </p:nvPicPr>
        <p:blipFill>
          <a:blip r:embed="rId4"/>
          <a:stretch>
            <a:fillRect/>
          </a:stretch>
        </p:blipFill>
        <p:spPr>
          <a:xfrm>
            <a:off x="7886119" y="577273"/>
            <a:ext cx="3173852" cy="3463637"/>
          </a:xfrm>
          <a:prstGeom prst="rect">
            <a:avLst/>
          </a:prstGeom>
        </p:spPr>
      </p:pic>
    </p:spTree>
    <p:extLst>
      <p:ext uri="{BB962C8B-B14F-4D97-AF65-F5344CB8AC3E}">
        <p14:creationId xmlns:p14="http://schemas.microsoft.com/office/powerpoint/2010/main" val="2164493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7DD868-6828-04B8-DB3E-28E314DA832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EFF52C-D0AE-06FD-0E1D-9CA2AA4E9E39}"/>
              </a:ext>
            </a:extLst>
          </p:cNvPr>
          <p:cNvSpPr>
            <a:spLocks noGrp="1"/>
          </p:cNvSpPr>
          <p:nvPr>
            <p:ph type="sldNum" sz="quarter" idx="12"/>
          </p:nvPr>
        </p:nvSpPr>
        <p:spPr>
          <a:xfrm>
            <a:off x="9449765" y="6269540"/>
            <a:ext cx="2743200" cy="365125"/>
          </a:xfrm>
        </p:spPr>
        <p:txBody>
          <a:bodyPr/>
          <a:lstStyle/>
          <a:p>
            <a:fld id="{330EA680-D336-4FF7-8B7A-9848BB0A1C32}" type="slidenum">
              <a:rPr lang="en-US" smtClean="0"/>
              <a:t>29</a:t>
            </a:fld>
            <a:endParaRPr lang="en-US"/>
          </a:p>
        </p:txBody>
      </p:sp>
      <p:sp>
        <p:nvSpPr>
          <p:cNvPr id="6" name="TextBox 5">
            <a:extLst>
              <a:ext uri="{FF2B5EF4-FFF2-40B4-BE49-F238E27FC236}">
                <a16:creationId xmlns:a16="http://schemas.microsoft.com/office/drawing/2014/main" id="{C6675592-FA13-48E6-4B58-D5B3CA84B4B4}"/>
              </a:ext>
            </a:extLst>
          </p:cNvPr>
          <p:cNvSpPr txBox="1"/>
          <p:nvPr/>
        </p:nvSpPr>
        <p:spPr>
          <a:xfrm>
            <a:off x="3280116" y="8584"/>
            <a:ext cx="7009302" cy="1149633"/>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defRPr/>
            </a:pPr>
            <a:r>
              <a:rPr lang="en-US" sz="2800" b="1">
                <a:solidFill>
                  <a:srgbClr val="0F4761"/>
                </a:solidFill>
                <a:latin typeface="+mj-lt"/>
                <a:ea typeface="+mj-ea"/>
                <a:cs typeface="+mj-cs"/>
              </a:rPr>
              <a:t>CORRELATION WITH CLUSTER DYNAMICS   </a:t>
            </a:r>
            <a:endParaRPr lang="en-US" sz="2800" i="1">
              <a:solidFill>
                <a:srgbClr val="0F4761"/>
              </a:solidFill>
              <a:latin typeface="Aptos Display"/>
              <a:ea typeface="+mj-ea"/>
              <a:cs typeface="+mj-cs"/>
            </a:endParaRPr>
          </a:p>
          <a:p>
            <a:pPr>
              <a:lnSpc>
                <a:spcPct val="90000"/>
              </a:lnSpc>
              <a:spcBef>
                <a:spcPct val="0"/>
              </a:spcBef>
              <a:spcAft>
                <a:spcPts val="600"/>
              </a:spcAft>
              <a:defRPr/>
            </a:pPr>
            <a:endParaRPr lang="en-US" sz="2800" b="1">
              <a:solidFill>
                <a:srgbClr val="0F4761"/>
              </a:solidFill>
              <a:latin typeface="+mj-lt"/>
              <a:ea typeface="+mj-ea"/>
              <a:cs typeface="+mj-cs"/>
            </a:endParaRPr>
          </a:p>
        </p:txBody>
      </p:sp>
      <p:cxnSp>
        <p:nvCxnSpPr>
          <p:cNvPr id="8" name="Straight Connector 7">
            <a:extLst>
              <a:ext uri="{FF2B5EF4-FFF2-40B4-BE49-F238E27FC236}">
                <a16:creationId xmlns:a16="http://schemas.microsoft.com/office/drawing/2014/main" id="{47ABA5DA-CE0D-A266-A786-2FB90A58A054}"/>
              </a:ext>
            </a:extLst>
          </p:cNvPr>
          <p:cNvCxnSpPr>
            <a:cxnSpLocks/>
          </p:cNvCxnSpPr>
          <p:nvPr/>
        </p:nvCxnSpPr>
        <p:spPr>
          <a:xfrm>
            <a:off x="10292179" y="6124857"/>
            <a:ext cx="189982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79823D-52B5-E231-18CB-65D516D4322A}"/>
              </a:ext>
            </a:extLst>
          </p:cNvPr>
          <p:cNvCxnSpPr>
            <a:cxnSpLocks/>
          </p:cNvCxnSpPr>
          <p:nvPr/>
        </p:nvCxnSpPr>
        <p:spPr>
          <a:xfrm>
            <a:off x="0" y="337352"/>
            <a:ext cx="1899821"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DDC8FBE-4D49-1C08-BBC6-71B17564A6E6}"/>
              </a:ext>
            </a:extLst>
          </p:cNvPr>
          <p:cNvPicPr>
            <a:picLocks noChangeAspect="1"/>
          </p:cNvPicPr>
          <p:nvPr/>
        </p:nvPicPr>
        <p:blipFill>
          <a:blip r:embed="rId3"/>
          <a:stretch>
            <a:fillRect/>
          </a:stretch>
        </p:blipFill>
        <p:spPr>
          <a:xfrm>
            <a:off x="584789" y="1189311"/>
            <a:ext cx="6479357" cy="4932721"/>
          </a:xfrm>
          <a:prstGeom prst="rect">
            <a:avLst/>
          </a:prstGeom>
        </p:spPr>
      </p:pic>
      <p:cxnSp>
        <p:nvCxnSpPr>
          <p:cNvPr id="5" name="Straight Arrow Connector 4">
            <a:extLst>
              <a:ext uri="{FF2B5EF4-FFF2-40B4-BE49-F238E27FC236}">
                <a16:creationId xmlns:a16="http://schemas.microsoft.com/office/drawing/2014/main" id="{88319F6A-CFE2-AD7A-7796-A44CCA8EF541}"/>
              </a:ext>
            </a:extLst>
          </p:cNvPr>
          <p:cNvCxnSpPr>
            <a:cxnSpLocks/>
          </p:cNvCxnSpPr>
          <p:nvPr/>
        </p:nvCxnSpPr>
        <p:spPr>
          <a:xfrm>
            <a:off x="2909595" y="2315120"/>
            <a:ext cx="2458853" cy="22443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3884774-3F57-7545-585D-51FFD4CE3497}"/>
              </a:ext>
            </a:extLst>
          </p:cNvPr>
          <p:cNvSpPr txBox="1"/>
          <p:nvPr/>
        </p:nvSpPr>
        <p:spPr>
          <a:xfrm>
            <a:off x="4556970" y="3542268"/>
            <a:ext cx="12103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BF4F14"/>
                </a:solidFill>
                <a:latin typeface="Aptos Display"/>
              </a:rPr>
              <a:t>Increasingly disturbed</a:t>
            </a:r>
          </a:p>
        </p:txBody>
      </p:sp>
      <p:sp>
        <p:nvSpPr>
          <p:cNvPr id="2" name="Oval 1">
            <a:extLst>
              <a:ext uri="{FF2B5EF4-FFF2-40B4-BE49-F238E27FC236}">
                <a16:creationId xmlns:a16="http://schemas.microsoft.com/office/drawing/2014/main" id="{0A79CD6A-3CD2-5AF6-D264-BA24A1F55A61}"/>
              </a:ext>
            </a:extLst>
          </p:cNvPr>
          <p:cNvSpPr/>
          <p:nvPr/>
        </p:nvSpPr>
        <p:spPr>
          <a:xfrm>
            <a:off x="1723364" y="3799598"/>
            <a:ext cx="354323" cy="3691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8B5593-441B-19A2-AC6C-D6296734CB66}"/>
              </a:ext>
            </a:extLst>
          </p:cNvPr>
          <p:cNvSpPr/>
          <p:nvPr/>
        </p:nvSpPr>
        <p:spPr>
          <a:xfrm>
            <a:off x="4403246" y="2721011"/>
            <a:ext cx="161017" cy="14675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73CB92-3011-EDF9-64F4-D55FF4E8C853}"/>
              </a:ext>
            </a:extLst>
          </p:cNvPr>
          <p:cNvSpPr txBox="1"/>
          <p:nvPr/>
        </p:nvSpPr>
        <p:spPr>
          <a:xfrm>
            <a:off x="7494560" y="1814729"/>
            <a:ext cx="41296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76000"/>
                  </a:schemeClr>
                </a:solidFill>
                <a:latin typeface="Aptos Display"/>
              </a:rPr>
              <a:t>FOR CLUSTERS WITH ARCHIVAL SPECTRAL INFORMATION</a:t>
            </a:r>
          </a:p>
        </p:txBody>
      </p:sp>
      <p:sp>
        <p:nvSpPr>
          <p:cNvPr id="9" name="Oval 8">
            <a:extLst>
              <a:ext uri="{FF2B5EF4-FFF2-40B4-BE49-F238E27FC236}">
                <a16:creationId xmlns:a16="http://schemas.microsoft.com/office/drawing/2014/main" id="{2458A508-79E8-A345-D19F-8FBEB6FB2759}"/>
              </a:ext>
            </a:extLst>
          </p:cNvPr>
          <p:cNvSpPr/>
          <p:nvPr/>
        </p:nvSpPr>
        <p:spPr>
          <a:xfrm>
            <a:off x="2695637" y="3662631"/>
            <a:ext cx="354323" cy="3691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2E7E12-5514-DFCB-E2CD-0FE59490BD18}"/>
              </a:ext>
            </a:extLst>
          </p:cNvPr>
          <p:cNvSpPr/>
          <p:nvPr/>
        </p:nvSpPr>
        <p:spPr>
          <a:xfrm>
            <a:off x="4044088" y="4721715"/>
            <a:ext cx="354323" cy="3691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9BC1CB-C8C5-06D6-E98A-FE9DA97664B5}"/>
              </a:ext>
            </a:extLst>
          </p:cNvPr>
          <p:cNvSpPr txBox="1"/>
          <p:nvPr/>
        </p:nvSpPr>
        <p:spPr>
          <a:xfrm>
            <a:off x="7490174" y="2901161"/>
            <a:ext cx="383247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i="1">
                <a:latin typeface="Aptos Display"/>
              </a:rPr>
              <a:t>G186+37 (A697) - </a:t>
            </a:r>
            <a:r>
              <a:rPr lang="en-US" sz="1400">
                <a:solidFill>
                  <a:srgbClr val="FF0000"/>
                </a:solidFill>
                <a:latin typeface="Calibri"/>
                <a:ea typeface="Calibri"/>
                <a:cs typeface="Calibri"/>
              </a:rPr>
              <a:t>α = -1.7 (GMRT + VLA)</a:t>
            </a:r>
            <a:endParaRPr lang="en-US" sz="1400" i="1">
              <a:latin typeface="Aptos Display"/>
            </a:endParaRPr>
          </a:p>
          <a:p>
            <a:endParaRPr lang="en-US" sz="1400" i="1">
              <a:latin typeface="Aptos Display"/>
            </a:endParaRPr>
          </a:p>
          <a:p>
            <a:pPr marL="285750" indent="-285750">
              <a:buFont typeface="Arial"/>
              <a:buChar char="•"/>
            </a:pPr>
            <a:r>
              <a:rPr lang="en-US" sz="1400" i="1">
                <a:latin typeface="Aptos Display"/>
              </a:rPr>
              <a:t>G189+59 ( A1033) - </a:t>
            </a:r>
            <a:r>
              <a:rPr lang="en-US" sz="1400">
                <a:solidFill>
                  <a:srgbClr val="FF0000"/>
                </a:solidFill>
                <a:latin typeface="Calibri"/>
                <a:ea typeface="Calibri"/>
                <a:cs typeface="Calibri"/>
              </a:rPr>
              <a:t>α = -1.65 (LOFAR + GMRT)</a:t>
            </a:r>
            <a:endParaRPr lang="en-US" sz="1400"/>
          </a:p>
          <a:p>
            <a:pPr marL="285750" indent="-285750">
              <a:buFont typeface="Arial"/>
              <a:buChar char="•"/>
            </a:pPr>
            <a:endParaRPr lang="en-US" sz="1400" i="1">
              <a:latin typeface="Aptos Display"/>
            </a:endParaRPr>
          </a:p>
          <a:p>
            <a:pPr marL="285750" indent="-285750">
              <a:buFont typeface="Arial"/>
              <a:buChar char="•"/>
            </a:pPr>
            <a:r>
              <a:rPr lang="en-US" sz="1400" i="1">
                <a:latin typeface="Aptos Display"/>
              </a:rPr>
              <a:t>G149+54 (A1132)  - </a:t>
            </a:r>
            <a:r>
              <a:rPr lang="en-US" sz="1400">
                <a:solidFill>
                  <a:srgbClr val="FF0000"/>
                </a:solidFill>
                <a:latin typeface="Calibri"/>
                <a:ea typeface="Calibri"/>
                <a:cs typeface="Calibri"/>
              </a:rPr>
              <a:t>α = -1.75 (LOFAR + GMRT)</a:t>
            </a:r>
            <a:endParaRPr lang="en-US" sz="1400">
              <a:latin typeface="Calibri"/>
              <a:ea typeface="Calibri"/>
              <a:cs typeface="Calibri"/>
            </a:endParaRPr>
          </a:p>
          <a:p>
            <a:pPr marL="285750" indent="-285750">
              <a:buFont typeface="Arial"/>
              <a:buChar char="•"/>
            </a:pPr>
            <a:endParaRPr lang="en-US" sz="1400">
              <a:solidFill>
                <a:srgbClr val="FF0000"/>
              </a:solidFill>
              <a:latin typeface="Calibri"/>
              <a:ea typeface="Calibri"/>
              <a:cs typeface="Calibri"/>
            </a:endParaRPr>
          </a:p>
          <a:p>
            <a:pPr marL="285750" indent="-285750">
              <a:buFont typeface="Arial"/>
              <a:buChar char="•"/>
            </a:pPr>
            <a:r>
              <a:rPr lang="en-US" sz="1400" i="1">
                <a:latin typeface="Aptos Display"/>
                <a:ea typeface="Calibri"/>
                <a:cs typeface="Calibri"/>
              </a:rPr>
              <a:t>G133+69 (A1550) - </a:t>
            </a:r>
            <a:r>
              <a:rPr lang="en-US" sz="1400" i="1">
                <a:solidFill>
                  <a:srgbClr val="FF0000"/>
                </a:solidFill>
                <a:latin typeface="Aptos Display"/>
                <a:ea typeface="Calibri"/>
                <a:cs typeface="Calibri"/>
              </a:rPr>
              <a:t>α = -1.6 (LBA+HBA+GMRT+JVLA)</a:t>
            </a:r>
          </a:p>
          <a:p>
            <a:endParaRPr lang="en-US" sz="1400" i="1">
              <a:solidFill>
                <a:srgbClr val="000000"/>
              </a:solidFill>
              <a:latin typeface="Aptos Display"/>
              <a:ea typeface="Calibri"/>
              <a:cs typeface="Calibri"/>
            </a:endParaRPr>
          </a:p>
          <a:p>
            <a:endParaRPr lang="en-US" sz="1400" i="1">
              <a:latin typeface="Aptos Display"/>
            </a:endParaRPr>
          </a:p>
        </p:txBody>
      </p:sp>
      <p:sp>
        <p:nvSpPr>
          <p:cNvPr id="3" name="TextBox 11">
            <a:extLst>
              <a:ext uri="{FF2B5EF4-FFF2-40B4-BE49-F238E27FC236}">
                <a16:creationId xmlns:a16="http://schemas.microsoft.com/office/drawing/2014/main" id="{09E73746-5BB5-5195-56E7-67B50A00E73E}"/>
              </a:ext>
            </a:extLst>
          </p:cNvPr>
          <p:cNvSpPr txBox="1"/>
          <p:nvPr/>
        </p:nvSpPr>
        <p:spPr>
          <a:xfrm>
            <a:off x="7880438" y="5148994"/>
            <a:ext cx="2937123" cy="64633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0000"/>
                </a:solidFill>
                <a:latin typeface="Calibri"/>
                <a:ea typeface="Calibri"/>
                <a:cs typeface="Calibri"/>
              </a:rPr>
              <a:t>detailed analysis needs to be carried out !!</a:t>
            </a:r>
          </a:p>
        </p:txBody>
      </p:sp>
    </p:spTree>
    <p:extLst>
      <p:ext uri="{BB962C8B-B14F-4D97-AF65-F5344CB8AC3E}">
        <p14:creationId xmlns:p14="http://schemas.microsoft.com/office/powerpoint/2010/main" val="42294832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9" grpId="0" animBg="1"/>
      <p:bldP spid="13" grpId="0" animBg="1"/>
      <p:bldP spid="16" grpId="0"/>
      <p:bldP spid="3" grpId="0" animBg="1"/>
    </p:bldLst>
  </p:timing>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p:cNvGrpSpPr/>
        <p:nvPr/>
      </p:nvGrpSpPr>
      <p:grpSpPr>
        <a:xfrm>
          <a:off x="0" y="0"/>
          <a:ext cx="0" cy="0"/>
          <a:chOff x="0" y="0"/>
          <a:chExt cx="0" cy="0"/>
        </a:xfrm>
      </p:grpSpPr>
      <p:pic>
        <p:nvPicPr>
          <p:cNvPr id="4" name="Picture 3" descr="Shocking results of galaxy-cluster collisions">
            <a:extLst>
              <a:ext uri="{FF2B5EF4-FFF2-40B4-BE49-F238E27FC236}">
                <a16:creationId xmlns:a16="http://schemas.microsoft.com/office/drawing/2014/main" id="{0B0CAC69-FFBD-4526-2324-0C8178278002}"/>
              </a:ext>
            </a:extLst>
          </p:cNvPr>
          <p:cNvPicPr>
            <a:picLocks noChangeAspect="1"/>
          </p:cNvPicPr>
          <p:nvPr/>
        </p:nvPicPr>
        <p:blipFill>
          <a:blip r:embed="rId2"/>
          <a:srcRect l="11518" r="12565" b="2426"/>
          <a:stretch/>
        </p:blipFill>
        <p:spPr>
          <a:xfrm>
            <a:off x="6108057" y="1033637"/>
            <a:ext cx="5956779" cy="5133208"/>
          </a:xfrm>
          <a:prstGeom prst="rect">
            <a:avLst/>
          </a:prstGeom>
        </p:spPr>
      </p:pic>
      <p:sp>
        <p:nvSpPr>
          <p:cNvPr id="5" name="TextBox 14">
            <a:extLst>
              <a:ext uri="{FF2B5EF4-FFF2-40B4-BE49-F238E27FC236}">
                <a16:creationId xmlns:a16="http://schemas.microsoft.com/office/drawing/2014/main" id="{1E2D6154-AED5-368B-0081-626057F327A0}"/>
              </a:ext>
            </a:extLst>
          </p:cNvPr>
          <p:cNvSpPr txBox="1"/>
          <p:nvPr/>
        </p:nvSpPr>
        <p:spPr>
          <a:xfrm>
            <a:off x="8470340" y="6278790"/>
            <a:ext cx="3332671" cy="2846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50" i="1">
                <a:latin typeface="Calibri"/>
                <a:ea typeface="Calibri"/>
                <a:cs typeface="Calibri"/>
              </a:rPr>
              <a:t>A2744 Optical + Xray + Radio</a:t>
            </a:r>
            <a:endParaRPr lang="en-US"/>
          </a:p>
        </p:txBody>
      </p:sp>
      <p:pic>
        <p:nvPicPr>
          <p:cNvPr id="6" name="Picture 5" descr="Dissecting nonthermal emission in the complex multiple-merger galaxy  cluster Abell 2744: Radio and X-ray analysis">
            <a:extLst>
              <a:ext uri="{FF2B5EF4-FFF2-40B4-BE49-F238E27FC236}">
                <a16:creationId xmlns:a16="http://schemas.microsoft.com/office/drawing/2014/main" id="{4296FDAA-5904-88E4-D706-BA0A8B8AAFA2}"/>
              </a:ext>
            </a:extLst>
          </p:cNvPr>
          <p:cNvPicPr>
            <a:picLocks noChangeAspect="1"/>
          </p:cNvPicPr>
          <p:nvPr/>
        </p:nvPicPr>
        <p:blipFill>
          <a:blip r:embed="rId3"/>
          <a:stretch>
            <a:fillRect/>
          </a:stretch>
        </p:blipFill>
        <p:spPr>
          <a:xfrm>
            <a:off x="6215201" y="1047646"/>
            <a:ext cx="5843990" cy="5134216"/>
          </a:xfrm>
          <a:prstGeom prst="rect">
            <a:avLst/>
          </a:prstGeom>
        </p:spPr>
      </p:pic>
      <p:sp>
        <p:nvSpPr>
          <p:cNvPr id="7" name="TextBox 17">
            <a:extLst>
              <a:ext uri="{FF2B5EF4-FFF2-40B4-BE49-F238E27FC236}">
                <a16:creationId xmlns:a16="http://schemas.microsoft.com/office/drawing/2014/main" id="{DC72EC58-4C87-AE65-FC90-5EA8182F909B}"/>
              </a:ext>
            </a:extLst>
          </p:cNvPr>
          <p:cNvSpPr txBox="1"/>
          <p:nvPr/>
        </p:nvSpPr>
        <p:spPr>
          <a:xfrm>
            <a:off x="9300787" y="3577360"/>
            <a:ext cx="2232409" cy="338554"/>
          </a:xfrm>
          <a:custGeom>
            <a:avLst/>
            <a:gdLst>
              <a:gd name="connsiteX0" fmla="*/ 0 w 2232409"/>
              <a:gd name="connsiteY0" fmla="*/ 0 h 338554"/>
              <a:gd name="connsiteX1" fmla="*/ 2232409 w 2232409"/>
              <a:gd name="connsiteY1" fmla="*/ 0 h 338554"/>
              <a:gd name="connsiteX2" fmla="*/ 2232409 w 2232409"/>
              <a:gd name="connsiteY2" fmla="*/ 338554 h 338554"/>
              <a:gd name="connsiteX3" fmla="*/ 0 w 2232409"/>
              <a:gd name="connsiteY3" fmla="*/ 338554 h 338554"/>
              <a:gd name="connsiteX4" fmla="*/ 0 w 2232409"/>
              <a:gd name="connsiteY4" fmla="*/ 0 h 3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409" h="338554" extrusionOk="0">
                <a:moveTo>
                  <a:pt x="0" y="0"/>
                </a:moveTo>
                <a:cubicBezTo>
                  <a:pt x="822388" y="-113254"/>
                  <a:pt x="1324106" y="102601"/>
                  <a:pt x="2232409" y="0"/>
                </a:cubicBezTo>
                <a:cubicBezTo>
                  <a:pt x="2242106" y="75164"/>
                  <a:pt x="2207623" y="244341"/>
                  <a:pt x="2232409" y="338554"/>
                </a:cubicBezTo>
                <a:cubicBezTo>
                  <a:pt x="1294114" y="394364"/>
                  <a:pt x="560173" y="507512"/>
                  <a:pt x="0" y="338554"/>
                </a:cubicBezTo>
                <a:cubicBezTo>
                  <a:pt x="22512" y="263337"/>
                  <a:pt x="-20849" y="161079"/>
                  <a:pt x="0" y="0"/>
                </a:cubicBezTo>
                <a:close/>
              </a:path>
            </a:pathLst>
          </a:custGeom>
          <a:noFill/>
          <a:ln w="28575">
            <a:noFill/>
            <a:extLst>
              <a:ext uri="{C807C97D-BFC1-408E-A445-0C87EB9F89A2}">
                <ask:lineSketchStyleProps xmlns:ask="http://schemas.microsoft.com/office/drawing/2018/sketchyshapes" sd="3499211612">
                  <a:prstGeom prst="rect">
                    <a:avLst/>
                  </a:prstGeom>
                  <ask:type>
                    <ask:lineSketchCurved/>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FFFF"/>
                </a:solidFill>
              </a:rPr>
              <a:t>X-ray </a:t>
            </a:r>
            <a:r>
              <a:rPr lang="en-US" sz="1600" err="1">
                <a:solidFill>
                  <a:srgbClr val="FFFFFF"/>
                </a:solidFill>
              </a:rPr>
              <a:t>emisison</a:t>
            </a:r>
            <a:endParaRPr lang="en-US" sz="1600">
              <a:solidFill>
                <a:srgbClr val="FFFFFF"/>
              </a:solidFill>
            </a:endParaRPr>
          </a:p>
        </p:txBody>
      </p:sp>
      <p:pic>
        <p:nvPicPr>
          <p:cNvPr id="8" name="Picture 7" descr="Shocking results of galaxy-cluster collisions">
            <a:extLst>
              <a:ext uri="{FF2B5EF4-FFF2-40B4-BE49-F238E27FC236}">
                <a16:creationId xmlns:a16="http://schemas.microsoft.com/office/drawing/2014/main" id="{DAD86B22-9CB4-32BF-6A90-B628E1811170}"/>
              </a:ext>
            </a:extLst>
          </p:cNvPr>
          <p:cNvPicPr>
            <a:picLocks noChangeAspect="1"/>
          </p:cNvPicPr>
          <p:nvPr/>
        </p:nvPicPr>
        <p:blipFill>
          <a:blip r:embed="rId4"/>
          <a:srcRect l="12042" r="11518" b="2426"/>
          <a:stretch/>
        </p:blipFill>
        <p:spPr>
          <a:xfrm>
            <a:off x="6215835" y="1051691"/>
            <a:ext cx="5837025" cy="5125144"/>
          </a:xfrm>
          <a:prstGeom prst="rect">
            <a:avLst/>
          </a:prstGeom>
        </p:spPr>
      </p:pic>
      <p:sp>
        <p:nvSpPr>
          <p:cNvPr id="9" name="TextBox 23">
            <a:extLst>
              <a:ext uri="{FF2B5EF4-FFF2-40B4-BE49-F238E27FC236}">
                <a16:creationId xmlns:a16="http://schemas.microsoft.com/office/drawing/2014/main" id="{E4F24B86-A82E-BEA0-603C-E7D72B1F3C69}"/>
              </a:ext>
            </a:extLst>
          </p:cNvPr>
          <p:cNvSpPr txBox="1"/>
          <p:nvPr/>
        </p:nvSpPr>
        <p:spPr>
          <a:xfrm>
            <a:off x="7805840" y="2204160"/>
            <a:ext cx="874636" cy="369332"/>
          </a:xfrm>
          <a:custGeom>
            <a:avLst/>
            <a:gdLst>
              <a:gd name="connsiteX0" fmla="*/ 0 w 874636"/>
              <a:gd name="connsiteY0" fmla="*/ 0 h 369332"/>
              <a:gd name="connsiteX1" fmla="*/ 874636 w 874636"/>
              <a:gd name="connsiteY1" fmla="*/ 0 h 369332"/>
              <a:gd name="connsiteX2" fmla="*/ 874636 w 874636"/>
              <a:gd name="connsiteY2" fmla="*/ 369332 h 369332"/>
              <a:gd name="connsiteX3" fmla="*/ 0 w 874636"/>
              <a:gd name="connsiteY3" fmla="*/ 369332 h 369332"/>
              <a:gd name="connsiteX4" fmla="*/ 0 w 874636"/>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636" h="369332" extrusionOk="0">
                <a:moveTo>
                  <a:pt x="0" y="0"/>
                </a:moveTo>
                <a:cubicBezTo>
                  <a:pt x="331013" y="46111"/>
                  <a:pt x="729089" y="-22516"/>
                  <a:pt x="874636" y="0"/>
                </a:cubicBezTo>
                <a:cubicBezTo>
                  <a:pt x="861916" y="53610"/>
                  <a:pt x="904659" y="295280"/>
                  <a:pt x="874636" y="369332"/>
                </a:cubicBezTo>
                <a:cubicBezTo>
                  <a:pt x="567008" y="443331"/>
                  <a:pt x="164225" y="444502"/>
                  <a:pt x="0" y="369332"/>
                </a:cubicBezTo>
                <a:cubicBezTo>
                  <a:pt x="28587" y="229984"/>
                  <a:pt x="-26953" y="116024"/>
                  <a:pt x="0" y="0"/>
                </a:cubicBezTo>
                <a:close/>
              </a:path>
            </a:pathLst>
          </a:custGeom>
          <a:noFill/>
          <a:ln w="28575">
            <a:noFill/>
            <a:extLst>
              <a:ext uri="{C807C97D-BFC1-408E-A445-0C87EB9F89A2}">
                <ask:lineSketchStyleProps xmlns:ask="http://schemas.microsoft.com/office/drawing/2018/sketchyshapes" sd="3499211612">
                  <a:prstGeom prst="rect">
                    <a:avLst/>
                  </a:prstGeom>
                  <ask:type>
                    <ask:lineSketchCurved/>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 Relics</a:t>
            </a:r>
          </a:p>
        </p:txBody>
      </p:sp>
      <p:sp>
        <p:nvSpPr>
          <p:cNvPr id="10" name="TextBox 25">
            <a:extLst>
              <a:ext uri="{FF2B5EF4-FFF2-40B4-BE49-F238E27FC236}">
                <a16:creationId xmlns:a16="http://schemas.microsoft.com/office/drawing/2014/main" id="{C1DBBB84-9F0A-5FA8-B4DD-8A59D034D98C}"/>
              </a:ext>
            </a:extLst>
          </p:cNvPr>
          <p:cNvSpPr txBox="1"/>
          <p:nvPr/>
        </p:nvSpPr>
        <p:spPr>
          <a:xfrm>
            <a:off x="9698082" y="2816453"/>
            <a:ext cx="874636" cy="369332"/>
          </a:xfrm>
          <a:custGeom>
            <a:avLst/>
            <a:gdLst>
              <a:gd name="connsiteX0" fmla="*/ 0 w 874636"/>
              <a:gd name="connsiteY0" fmla="*/ 0 h 369332"/>
              <a:gd name="connsiteX1" fmla="*/ 874636 w 874636"/>
              <a:gd name="connsiteY1" fmla="*/ 0 h 369332"/>
              <a:gd name="connsiteX2" fmla="*/ 874636 w 874636"/>
              <a:gd name="connsiteY2" fmla="*/ 369332 h 369332"/>
              <a:gd name="connsiteX3" fmla="*/ 0 w 874636"/>
              <a:gd name="connsiteY3" fmla="*/ 369332 h 369332"/>
              <a:gd name="connsiteX4" fmla="*/ 0 w 874636"/>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636" h="369332" extrusionOk="0">
                <a:moveTo>
                  <a:pt x="0" y="0"/>
                </a:moveTo>
                <a:cubicBezTo>
                  <a:pt x="331013" y="46111"/>
                  <a:pt x="729089" y="-22516"/>
                  <a:pt x="874636" y="0"/>
                </a:cubicBezTo>
                <a:cubicBezTo>
                  <a:pt x="861916" y="53610"/>
                  <a:pt x="904659" y="295280"/>
                  <a:pt x="874636" y="369332"/>
                </a:cubicBezTo>
                <a:cubicBezTo>
                  <a:pt x="567008" y="443331"/>
                  <a:pt x="164225" y="444502"/>
                  <a:pt x="0" y="369332"/>
                </a:cubicBezTo>
                <a:cubicBezTo>
                  <a:pt x="28587" y="229984"/>
                  <a:pt x="-26953" y="116024"/>
                  <a:pt x="0" y="0"/>
                </a:cubicBezTo>
                <a:close/>
              </a:path>
            </a:pathLst>
          </a:custGeom>
          <a:noFill/>
          <a:ln w="28575">
            <a:noFill/>
            <a:extLst>
              <a:ext uri="{C807C97D-BFC1-408E-A445-0C87EB9F89A2}">
                <ask:lineSketchStyleProps xmlns:ask="http://schemas.microsoft.com/office/drawing/2018/sketchyshapes" sd="3499211612">
                  <a:prstGeom prst="rect">
                    <a:avLst/>
                  </a:prstGeom>
                  <ask:type>
                    <ask:lineSketchCurved/>
                  </ask:type>
                </ask:lineSketchStyleProps>
              </a:ext>
            </a:extLst>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Halo</a:t>
            </a:r>
          </a:p>
        </p:txBody>
      </p:sp>
      <p:graphicFrame>
        <p:nvGraphicFramePr>
          <p:cNvPr id="3" name="Diagram 2">
            <a:extLst>
              <a:ext uri="{FF2B5EF4-FFF2-40B4-BE49-F238E27FC236}">
                <a16:creationId xmlns:a16="http://schemas.microsoft.com/office/drawing/2014/main" id="{813B76BD-D802-B2F8-1A37-BC2CC28B6D4F}"/>
              </a:ext>
            </a:extLst>
          </p:cNvPr>
          <p:cNvGraphicFramePr/>
          <p:nvPr>
            <p:extLst>
              <p:ext uri="{D42A27DB-BD31-4B8C-83A1-F6EECF244321}">
                <p14:modId xmlns:p14="http://schemas.microsoft.com/office/powerpoint/2010/main" val="749591871"/>
              </p:ext>
            </p:extLst>
          </p:nvPr>
        </p:nvGraphicFramePr>
        <p:xfrm>
          <a:off x="742710" y="2352555"/>
          <a:ext cx="4398381" cy="39276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36" name="TextBox 3">
            <a:extLst>
              <a:ext uri="{FF2B5EF4-FFF2-40B4-BE49-F238E27FC236}">
                <a16:creationId xmlns:a16="http://schemas.microsoft.com/office/drawing/2014/main" id="{3A929BF4-C24B-C3D5-888C-A05B61F0C4D1}"/>
              </a:ext>
            </a:extLst>
          </p:cNvPr>
          <p:cNvSpPr txBox="1"/>
          <p:nvPr/>
        </p:nvSpPr>
        <p:spPr>
          <a:xfrm>
            <a:off x="3522341" y="253799"/>
            <a:ext cx="607114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a:solidFill>
                  <a:srgbClr val="4472C4">
                    <a:lumMod val="50000"/>
                  </a:srgbClr>
                </a:solidFill>
                <a:latin typeface="Calibri" panose="020F0502020204030204"/>
                <a:cs typeface="Calibri"/>
              </a:rPr>
              <a:t>COMPONENTS IN GALAXY CLUSTERS</a:t>
            </a:r>
            <a:endParaRPr kumimoji="0" lang="en-US" sz="2800" b="1"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1656" name="TextBox 8">
            <a:extLst>
              <a:ext uri="{FF2B5EF4-FFF2-40B4-BE49-F238E27FC236}">
                <a16:creationId xmlns:a16="http://schemas.microsoft.com/office/drawing/2014/main" id="{1F4EDFF6-E25B-800B-9A10-BAFEAC89E9BE}"/>
              </a:ext>
            </a:extLst>
          </p:cNvPr>
          <p:cNvSpPr txBox="1"/>
          <p:nvPr/>
        </p:nvSpPr>
        <p:spPr>
          <a:xfrm>
            <a:off x="582450" y="1066539"/>
            <a:ext cx="5233398" cy="1323439"/>
          </a:xfrm>
          <a:prstGeom prst="rect">
            <a:avLst/>
          </a:prstGeom>
          <a:noFill/>
          <a:ln w="6350" cap="flat" cmpd="sng" algn="ctr">
            <a:solidFill>
              <a:schemeClr val="accent6">
                <a:lumMod val="75000"/>
              </a:schemeClr>
            </a:solidFill>
            <a:prstDash val="solid"/>
            <a:miter lim="800000"/>
          </a:ln>
          <a:effec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defRPr/>
            </a:pPr>
            <a:r>
              <a:rPr lang="en-IN" sz="1600" kern="0">
                <a:solidFill>
                  <a:prstClr val="black">
                    <a:lumMod val="95000"/>
                    <a:lumOff val="5000"/>
                  </a:prstClr>
                </a:solidFill>
                <a:latin typeface="Aptos"/>
                <a:ea typeface="Calibri"/>
                <a:cs typeface="Calibri"/>
              </a:rPr>
              <a:t>Galaxy clusters are massive gravitationally bound structure with a mass range of : </a:t>
            </a:r>
            <a:r>
              <a:rPr lang="en-US" sz="1600" kern="0">
                <a:solidFill>
                  <a:srgbClr val="000000"/>
                </a:solidFill>
                <a:latin typeface="Aptos"/>
                <a:ea typeface="Calibri"/>
                <a:cs typeface="Calibri"/>
              </a:rPr>
              <a:t>10</a:t>
            </a:r>
            <a:r>
              <a:rPr lang="en-US" sz="1600" kern="0" baseline="30000">
                <a:solidFill>
                  <a:srgbClr val="000000"/>
                </a:solidFill>
                <a:latin typeface="Aptos"/>
                <a:ea typeface="Calibri"/>
                <a:cs typeface="Calibri"/>
              </a:rPr>
              <a:t>14</a:t>
            </a:r>
            <a:r>
              <a:rPr lang="en-US" sz="1600" kern="0">
                <a:solidFill>
                  <a:srgbClr val="000000"/>
                </a:solidFill>
                <a:latin typeface="Aptos"/>
                <a:ea typeface="Calibri"/>
                <a:cs typeface="Calibri"/>
              </a:rPr>
              <a:t> - 10</a:t>
            </a:r>
            <a:r>
              <a:rPr lang="en-US" sz="1600" kern="0" baseline="30000">
                <a:solidFill>
                  <a:srgbClr val="000000"/>
                </a:solidFill>
                <a:latin typeface="Aptos"/>
                <a:ea typeface="Calibri"/>
                <a:cs typeface="Calibri"/>
              </a:rPr>
              <a:t>15</a:t>
            </a:r>
            <a:r>
              <a:rPr lang="en-US" sz="1600" kern="0">
                <a:solidFill>
                  <a:srgbClr val="000000"/>
                </a:solidFill>
                <a:latin typeface="Aptos"/>
                <a:ea typeface="Calibri"/>
                <a:cs typeface="Calibri"/>
              </a:rPr>
              <a:t> M</a:t>
            </a:r>
            <a:r>
              <a:rPr lang="en-US" sz="1600" kern="0" baseline="-25000">
                <a:solidFill>
                  <a:srgbClr val="000000"/>
                </a:solidFill>
                <a:latin typeface="Aptos"/>
                <a:ea typeface="Calibri"/>
                <a:cs typeface="Calibri"/>
              </a:rPr>
              <a:t>⊙</a:t>
            </a:r>
            <a:r>
              <a:rPr lang="en-US" sz="1600" kern="0">
                <a:solidFill>
                  <a:srgbClr val="000000"/>
                </a:solidFill>
                <a:latin typeface="Aptos"/>
                <a:ea typeface="Calibri"/>
                <a:cs typeface="Calibri"/>
              </a:rPr>
              <a:t> .</a:t>
            </a:r>
            <a:endParaRPr lang="en-US" sz="1600" kern="0" baseline="-25000">
              <a:solidFill>
                <a:srgbClr val="000000"/>
              </a:solidFill>
              <a:latin typeface="Aptos"/>
              <a:ea typeface="Calibri"/>
              <a:cs typeface="Calibri"/>
            </a:endParaRPr>
          </a:p>
          <a:p>
            <a:pPr marL="285750" indent="-285750">
              <a:buFont typeface="Arial"/>
              <a:buChar char="•"/>
              <a:defRPr/>
            </a:pPr>
            <a:endParaRPr lang="en-IN" sz="1600" kern="0">
              <a:solidFill>
                <a:prstClr val="black">
                  <a:lumMod val="95000"/>
                  <a:lumOff val="5000"/>
                </a:prstClr>
              </a:solidFill>
              <a:latin typeface="Aptos"/>
              <a:ea typeface="Calibri"/>
              <a:cs typeface="Calibri"/>
            </a:endParaRPr>
          </a:p>
          <a:p>
            <a:pPr marL="285750" indent="-285750">
              <a:buFont typeface="Arial"/>
              <a:buChar char="•"/>
              <a:defRPr/>
            </a:pPr>
            <a:r>
              <a:rPr lang="en-IN" sz="1600" kern="0">
                <a:solidFill>
                  <a:prstClr val="black">
                    <a:lumMod val="95000"/>
                    <a:lumOff val="5000"/>
                  </a:prstClr>
                </a:solidFill>
                <a:latin typeface="Aptos"/>
                <a:ea typeface="Calibri"/>
                <a:cs typeface="Calibri"/>
              </a:rPr>
              <a:t>They are composed of galaxies, baryonic matter, hot gas, dark matter (70%-80%).</a:t>
            </a:r>
          </a:p>
        </p:txBody>
      </p:sp>
      <p:cxnSp>
        <p:nvCxnSpPr>
          <p:cNvPr id="1712" name="Straight Connector 1711">
            <a:extLst>
              <a:ext uri="{FF2B5EF4-FFF2-40B4-BE49-F238E27FC236}">
                <a16:creationId xmlns:a16="http://schemas.microsoft.com/office/drawing/2014/main" id="{D0A3D3B7-E4B5-7831-5932-485AA6474ACA}"/>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2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collage of graphs and diagrams&#10;&#10;AI-generated content may be incorrect.">
            <a:extLst>
              <a:ext uri="{FF2B5EF4-FFF2-40B4-BE49-F238E27FC236}">
                <a16:creationId xmlns:a16="http://schemas.microsoft.com/office/drawing/2014/main" id="{90CDD09F-39A9-EDB7-8AF3-6929A7D34E0D}"/>
              </a:ext>
            </a:extLst>
          </p:cNvPr>
          <p:cNvPicPr>
            <a:picLocks noChangeAspect="1"/>
          </p:cNvPicPr>
          <p:nvPr/>
        </p:nvPicPr>
        <p:blipFill>
          <a:blip r:embed="rId2"/>
          <a:stretch>
            <a:fillRect/>
          </a:stretch>
        </p:blipFill>
        <p:spPr>
          <a:xfrm>
            <a:off x="1471613" y="157163"/>
            <a:ext cx="8455460" cy="5980004"/>
          </a:xfrm>
          <a:prstGeom prst="rect">
            <a:avLst/>
          </a:prstGeom>
        </p:spPr>
      </p:pic>
    </p:spTree>
    <p:extLst>
      <p:ext uri="{BB962C8B-B14F-4D97-AF65-F5344CB8AC3E}">
        <p14:creationId xmlns:p14="http://schemas.microsoft.com/office/powerpoint/2010/main" val="3021167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0DD684-CAF2-5763-BDA7-01C36A9A3B7D}"/>
              </a:ext>
            </a:extLst>
          </p:cNvPr>
          <p:cNvPicPr>
            <a:picLocks noChangeAspect="1"/>
          </p:cNvPicPr>
          <p:nvPr/>
        </p:nvPicPr>
        <p:blipFill>
          <a:blip r:embed="rId2"/>
          <a:stretch>
            <a:fillRect/>
          </a:stretch>
        </p:blipFill>
        <p:spPr>
          <a:xfrm>
            <a:off x="228600" y="1360714"/>
            <a:ext cx="3907972" cy="3907972"/>
          </a:xfrm>
          <a:prstGeom prst="rect">
            <a:avLst/>
          </a:prstGeom>
        </p:spPr>
      </p:pic>
      <p:pic>
        <p:nvPicPr>
          <p:cNvPr id="6" name="Picture 5" descr="A screen shot of a purple square&#10;&#10;AI-generated content may be incorrect.">
            <a:extLst>
              <a:ext uri="{FF2B5EF4-FFF2-40B4-BE49-F238E27FC236}">
                <a16:creationId xmlns:a16="http://schemas.microsoft.com/office/drawing/2014/main" id="{5DB6D17D-8EE9-96A8-DD30-9A1250B1AC3B}"/>
              </a:ext>
            </a:extLst>
          </p:cNvPr>
          <p:cNvPicPr>
            <a:picLocks noChangeAspect="1"/>
          </p:cNvPicPr>
          <p:nvPr/>
        </p:nvPicPr>
        <p:blipFill>
          <a:blip r:embed="rId3"/>
          <a:stretch>
            <a:fillRect/>
          </a:stretch>
        </p:blipFill>
        <p:spPr>
          <a:xfrm>
            <a:off x="4136571" y="1491343"/>
            <a:ext cx="3777343" cy="3777343"/>
          </a:xfrm>
          <a:prstGeom prst="rect">
            <a:avLst/>
          </a:prstGeom>
        </p:spPr>
      </p:pic>
      <p:pic>
        <p:nvPicPr>
          <p:cNvPr id="7" name="Picture 6" descr="A purple and yellow image&#10;&#10;AI-generated content may be incorrect.">
            <a:extLst>
              <a:ext uri="{FF2B5EF4-FFF2-40B4-BE49-F238E27FC236}">
                <a16:creationId xmlns:a16="http://schemas.microsoft.com/office/drawing/2014/main" id="{57930DE9-8FB5-7DF6-4ADF-6258E1FF1EB4}"/>
              </a:ext>
            </a:extLst>
          </p:cNvPr>
          <p:cNvPicPr>
            <a:picLocks noChangeAspect="1"/>
          </p:cNvPicPr>
          <p:nvPr/>
        </p:nvPicPr>
        <p:blipFill>
          <a:blip r:embed="rId4"/>
          <a:stretch>
            <a:fillRect/>
          </a:stretch>
        </p:blipFill>
        <p:spPr>
          <a:xfrm>
            <a:off x="7772400" y="1121229"/>
            <a:ext cx="4201887" cy="4234544"/>
          </a:xfrm>
          <a:prstGeom prst="rect">
            <a:avLst/>
          </a:prstGeom>
        </p:spPr>
      </p:pic>
    </p:spTree>
    <p:extLst>
      <p:ext uri="{BB962C8B-B14F-4D97-AF65-F5344CB8AC3E}">
        <p14:creationId xmlns:p14="http://schemas.microsoft.com/office/powerpoint/2010/main" val="340840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A0F6B-7047-98BA-9148-695406689422}"/>
              </a:ext>
            </a:extLst>
          </p:cNvPr>
          <p:cNvPicPr>
            <a:picLocks noChangeAspect="1"/>
          </p:cNvPicPr>
          <p:nvPr/>
        </p:nvPicPr>
        <p:blipFill>
          <a:blip r:embed="rId2"/>
          <a:stretch>
            <a:fillRect/>
          </a:stretch>
        </p:blipFill>
        <p:spPr>
          <a:xfrm>
            <a:off x="342378" y="626301"/>
            <a:ext cx="3300311" cy="2795840"/>
          </a:xfrm>
          <a:prstGeom prst="rect">
            <a:avLst/>
          </a:prstGeom>
        </p:spPr>
      </p:pic>
      <p:pic>
        <p:nvPicPr>
          <p:cNvPr id="5" name="Picture 4" descr="A map of a galaxy&#10;&#10;AI-generated content may be incorrect.">
            <a:extLst>
              <a:ext uri="{FF2B5EF4-FFF2-40B4-BE49-F238E27FC236}">
                <a16:creationId xmlns:a16="http://schemas.microsoft.com/office/drawing/2014/main" id="{4D2092E8-DA21-12BE-D2EA-B6796C3A98A3}"/>
              </a:ext>
            </a:extLst>
          </p:cNvPr>
          <p:cNvPicPr>
            <a:picLocks noChangeAspect="1"/>
          </p:cNvPicPr>
          <p:nvPr/>
        </p:nvPicPr>
        <p:blipFill>
          <a:blip r:embed="rId3"/>
          <a:stretch>
            <a:fillRect/>
          </a:stretch>
        </p:blipFill>
        <p:spPr>
          <a:xfrm>
            <a:off x="3958608" y="203324"/>
            <a:ext cx="4502939" cy="3826403"/>
          </a:xfrm>
          <a:prstGeom prst="rect">
            <a:avLst/>
          </a:prstGeom>
        </p:spPr>
      </p:pic>
      <p:pic>
        <p:nvPicPr>
          <p:cNvPr id="6" name="Picture 5">
            <a:extLst>
              <a:ext uri="{FF2B5EF4-FFF2-40B4-BE49-F238E27FC236}">
                <a16:creationId xmlns:a16="http://schemas.microsoft.com/office/drawing/2014/main" id="{04D319A5-9D6A-062B-A480-4BE417CB221D}"/>
              </a:ext>
            </a:extLst>
          </p:cNvPr>
          <p:cNvPicPr>
            <a:picLocks noChangeAspect="1"/>
          </p:cNvPicPr>
          <p:nvPr/>
        </p:nvPicPr>
        <p:blipFill>
          <a:blip r:embed="rId4"/>
          <a:stretch>
            <a:fillRect/>
          </a:stretch>
        </p:blipFill>
        <p:spPr>
          <a:xfrm>
            <a:off x="7869987" y="468086"/>
            <a:ext cx="4159113" cy="3298372"/>
          </a:xfrm>
          <a:prstGeom prst="rect">
            <a:avLst/>
          </a:prstGeom>
        </p:spPr>
      </p:pic>
      <p:pic>
        <p:nvPicPr>
          <p:cNvPr id="2" name="Picture 1" descr="A black background with white dots and stars&#10;&#10;AI-generated content may be incorrect.">
            <a:extLst>
              <a:ext uri="{FF2B5EF4-FFF2-40B4-BE49-F238E27FC236}">
                <a16:creationId xmlns:a16="http://schemas.microsoft.com/office/drawing/2014/main" id="{1C37E755-03EB-5154-DF3B-077A7DB5099F}"/>
              </a:ext>
            </a:extLst>
          </p:cNvPr>
          <p:cNvPicPr>
            <a:picLocks noChangeAspect="1"/>
          </p:cNvPicPr>
          <p:nvPr/>
        </p:nvPicPr>
        <p:blipFill>
          <a:blip r:embed="rId5"/>
          <a:stretch>
            <a:fillRect/>
          </a:stretch>
        </p:blipFill>
        <p:spPr>
          <a:xfrm>
            <a:off x="206829" y="3830419"/>
            <a:ext cx="2986117" cy="2805105"/>
          </a:xfrm>
          <a:prstGeom prst="rect">
            <a:avLst/>
          </a:prstGeom>
        </p:spPr>
      </p:pic>
      <p:pic>
        <p:nvPicPr>
          <p:cNvPr id="3" name="Picture 2" descr="A screenshot of a computer screen&#10;&#10;AI-generated content may be incorrect.">
            <a:extLst>
              <a:ext uri="{FF2B5EF4-FFF2-40B4-BE49-F238E27FC236}">
                <a16:creationId xmlns:a16="http://schemas.microsoft.com/office/drawing/2014/main" id="{C5B2A984-8E00-E670-EA96-3038957F7A23}"/>
              </a:ext>
            </a:extLst>
          </p:cNvPr>
          <p:cNvPicPr>
            <a:picLocks noChangeAspect="1"/>
          </p:cNvPicPr>
          <p:nvPr/>
        </p:nvPicPr>
        <p:blipFill>
          <a:blip r:embed="rId6"/>
          <a:stretch>
            <a:fillRect/>
          </a:stretch>
        </p:blipFill>
        <p:spPr>
          <a:xfrm>
            <a:off x="3647907" y="4300081"/>
            <a:ext cx="4386943" cy="2131366"/>
          </a:xfrm>
          <a:prstGeom prst="rect">
            <a:avLst/>
          </a:prstGeom>
        </p:spPr>
      </p:pic>
      <p:pic>
        <p:nvPicPr>
          <p:cNvPr id="7" name="Picture 6" descr="A screenshot of a map&#10;&#10;AI-generated content may be incorrect.">
            <a:extLst>
              <a:ext uri="{FF2B5EF4-FFF2-40B4-BE49-F238E27FC236}">
                <a16:creationId xmlns:a16="http://schemas.microsoft.com/office/drawing/2014/main" id="{C5A01FF1-732A-82D7-7C95-E11784D56FDF}"/>
              </a:ext>
            </a:extLst>
          </p:cNvPr>
          <p:cNvPicPr>
            <a:picLocks noChangeAspect="1"/>
          </p:cNvPicPr>
          <p:nvPr/>
        </p:nvPicPr>
        <p:blipFill>
          <a:blip r:embed="rId7"/>
          <a:stretch>
            <a:fillRect/>
          </a:stretch>
        </p:blipFill>
        <p:spPr>
          <a:xfrm>
            <a:off x="7870819" y="4313166"/>
            <a:ext cx="4154466" cy="2009457"/>
          </a:xfrm>
          <a:prstGeom prst="rect">
            <a:avLst/>
          </a:prstGeom>
        </p:spPr>
      </p:pic>
    </p:spTree>
    <p:extLst>
      <p:ext uri="{BB962C8B-B14F-4D97-AF65-F5344CB8AC3E}">
        <p14:creationId xmlns:p14="http://schemas.microsoft.com/office/powerpoint/2010/main" val="1492398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screenshot of a space image&#10;&#10;Description automatically generated">
            <a:extLst>
              <a:ext uri="{FF2B5EF4-FFF2-40B4-BE49-F238E27FC236}">
                <a16:creationId xmlns:a16="http://schemas.microsoft.com/office/drawing/2014/main" id="{CD39A1E3-2F82-E788-1A8E-789590ED2CBE}"/>
              </a:ext>
            </a:extLst>
          </p:cNvPr>
          <p:cNvPicPr>
            <a:picLocks noChangeAspect="1"/>
          </p:cNvPicPr>
          <p:nvPr/>
        </p:nvPicPr>
        <p:blipFill>
          <a:blip r:embed="rId2"/>
          <a:stretch>
            <a:fillRect/>
          </a:stretch>
        </p:blipFill>
        <p:spPr>
          <a:xfrm>
            <a:off x="417050" y="491020"/>
            <a:ext cx="4933950" cy="4429125"/>
          </a:xfrm>
          <a:prstGeom prst="rect">
            <a:avLst/>
          </a:prstGeom>
        </p:spPr>
      </p:pic>
      <p:pic>
        <p:nvPicPr>
          <p:cNvPr id="2" name="Picture 1" descr="A close-up of a map&#10;&#10;AI-generated content may be incorrect.">
            <a:extLst>
              <a:ext uri="{FF2B5EF4-FFF2-40B4-BE49-F238E27FC236}">
                <a16:creationId xmlns:a16="http://schemas.microsoft.com/office/drawing/2014/main" id="{D438325D-384F-807D-1579-3213CDDA39FA}"/>
              </a:ext>
            </a:extLst>
          </p:cNvPr>
          <p:cNvPicPr>
            <a:picLocks noChangeAspect="1"/>
          </p:cNvPicPr>
          <p:nvPr/>
        </p:nvPicPr>
        <p:blipFill>
          <a:blip r:embed="rId3"/>
          <a:srcRect l="21390" r="23113" b="521"/>
          <a:stretch>
            <a:fillRect/>
          </a:stretch>
        </p:blipFill>
        <p:spPr>
          <a:xfrm>
            <a:off x="4539394" y="488004"/>
            <a:ext cx="7069356" cy="5283961"/>
          </a:xfrm>
          <a:prstGeom prst="rect">
            <a:avLst/>
          </a:prstGeom>
        </p:spPr>
      </p:pic>
    </p:spTree>
    <p:extLst>
      <p:ext uri="{BB962C8B-B14F-4D97-AF65-F5344CB8AC3E}">
        <p14:creationId xmlns:p14="http://schemas.microsoft.com/office/powerpoint/2010/main" val="314587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6CE47B1F-6443-E949-E604-8A07CD7074A8}"/>
            </a:ext>
          </a:extLst>
        </p:cNvPr>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63C1063-E329-F44F-7F09-5709BE033408}"/>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1AEE34-D7A9-84E2-8924-E314112A5C7E}"/>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3F0B656-BD6F-DA58-B137-94FD6A5D97CC}"/>
              </a:ext>
            </a:extLst>
          </p:cNvPr>
          <p:cNvSpPr txBox="1"/>
          <p:nvPr/>
        </p:nvSpPr>
        <p:spPr>
          <a:xfrm>
            <a:off x="4859438" y="123462"/>
            <a:ext cx="24731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203864"/>
                </a:solidFill>
                <a:latin typeface="Calibri"/>
                <a:ea typeface="Calibri"/>
                <a:cs typeface="Calibri"/>
              </a:rPr>
              <a:t>RADIO HALOS</a:t>
            </a:r>
            <a:r>
              <a:rPr lang="en-US" sz="2800">
                <a:latin typeface="Calibri"/>
                <a:ea typeface="Calibri"/>
                <a:cs typeface="Calibri"/>
              </a:rPr>
              <a:t>​</a:t>
            </a:r>
            <a:endParaRPr lang="en-US"/>
          </a:p>
        </p:txBody>
      </p:sp>
      <p:pic>
        <p:nvPicPr>
          <p:cNvPr id="33" name="Picture 32" descr="A diagram of a frequency&#10;&#10;Description automatically generated">
            <a:extLst>
              <a:ext uri="{FF2B5EF4-FFF2-40B4-BE49-F238E27FC236}">
                <a16:creationId xmlns:a16="http://schemas.microsoft.com/office/drawing/2014/main" id="{CF25BBC6-0083-9399-DBDF-E3B1EDE78C74}"/>
              </a:ext>
            </a:extLst>
          </p:cNvPr>
          <p:cNvPicPr>
            <a:picLocks noChangeAspect="1"/>
          </p:cNvPicPr>
          <p:nvPr/>
        </p:nvPicPr>
        <p:blipFill>
          <a:blip r:embed="rId2"/>
          <a:stretch>
            <a:fillRect/>
          </a:stretch>
        </p:blipFill>
        <p:spPr>
          <a:xfrm>
            <a:off x="6937509" y="2101526"/>
            <a:ext cx="4705350" cy="3829050"/>
          </a:xfrm>
          <a:prstGeom prst="rect">
            <a:avLst/>
          </a:prstGeom>
        </p:spPr>
      </p:pic>
      <p:graphicFrame>
        <p:nvGraphicFramePr>
          <p:cNvPr id="35" name="Diagram 34">
            <a:extLst>
              <a:ext uri="{FF2B5EF4-FFF2-40B4-BE49-F238E27FC236}">
                <a16:creationId xmlns:a16="http://schemas.microsoft.com/office/drawing/2014/main" id="{9EEE0410-260E-97B4-00BA-B95076160E26}"/>
              </a:ext>
            </a:extLst>
          </p:cNvPr>
          <p:cNvGraphicFramePr/>
          <p:nvPr>
            <p:extLst>
              <p:ext uri="{D42A27DB-BD31-4B8C-83A1-F6EECF244321}">
                <p14:modId xmlns:p14="http://schemas.microsoft.com/office/powerpoint/2010/main" val="3002000796"/>
              </p:ext>
            </p:extLst>
          </p:nvPr>
        </p:nvGraphicFramePr>
        <p:xfrm>
          <a:off x="188331" y="1596038"/>
          <a:ext cx="1893762" cy="1588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Diagram 35">
            <a:extLst>
              <a:ext uri="{FF2B5EF4-FFF2-40B4-BE49-F238E27FC236}">
                <a16:creationId xmlns:a16="http://schemas.microsoft.com/office/drawing/2014/main" id="{EC758C0B-36BA-B1B4-9B05-A3624BA87058}"/>
              </a:ext>
            </a:extLst>
          </p:cNvPr>
          <p:cNvGraphicFramePr/>
          <p:nvPr>
            <p:extLst>
              <p:ext uri="{D42A27DB-BD31-4B8C-83A1-F6EECF244321}">
                <p14:modId xmlns:p14="http://schemas.microsoft.com/office/powerpoint/2010/main" val="3873928714"/>
              </p:ext>
            </p:extLst>
          </p:nvPr>
        </p:nvGraphicFramePr>
        <p:xfrm>
          <a:off x="4588570" y="3426177"/>
          <a:ext cx="1367952" cy="10202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7" name="Diagram 36">
            <a:extLst>
              <a:ext uri="{FF2B5EF4-FFF2-40B4-BE49-F238E27FC236}">
                <a16:creationId xmlns:a16="http://schemas.microsoft.com/office/drawing/2014/main" id="{3F1081A3-537C-B3C4-EFA9-9FA7D45E76B7}"/>
              </a:ext>
            </a:extLst>
          </p:cNvPr>
          <p:cNvGraphicFramePr/>
          <p:nvPr>
            <p:extLst>
              <p:ext uri="{D42A27DB-BD31-4B8C-83A1-F6EECF244321}">
                <p14:modId xmlns:p14="http://schemas.microsoft.com/office/powerpoint/2010/main" val="4109732181"/>
              </p:ext>
            </p:extLst>
          </p:nvPr>
        </p:nvGraphicFramePr>
        <p:xfrm>
          <a:off x="2506365" y="3483188"/>
          <a:ext cx="1364472" cy="9154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38" name="Diagram 37">
            <a:extLst>
              <a:ext uri="{FF2B5EF4-FFF2-40B4-BE49-F238E27FC236}">
                <a16:creationId xmlns:a16="http://schemas.microsoft.com/office/drawing/2014/main" id="{91305C55-6A75-77BB-D402-AC6EA0D7812D}"/>
              </a:ext>
            </a:extLst>
          </p:cNvPr>
          <p:cNvGraphicFramePr/>
          <p:nvPr>
            <p:extLst>
              <p:ext uri="{D42A27DB-BD31-4B8C-83A1-F6EECF244321}">
                <p14:modId xmlns:p14="http://schemas.microsoft.com/office/powerpoint/2010/main" val="2529284790"/>
              </p:ext>
            </p:extLst>
          </p:nvPr>
        </p:nvGraphicFramePr>
        <p:xfrm>
          <a:off x="318320" y="3327068"/>
          <a:ext cx="1354379" cy="110594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39" name="Diagram 38">
            <a:extLst>
              <a:ext uri="{FF2B5EF4-FFF2-40B4-BE49-F238E27FC236}">
                <a16:creationId xmlns:a16="http://schemas.microsoft.com/office/drawing/2014/main" id="{44B0FDFA-E2DE-B6DD-C547-171B91E5C157}"/>
              </a:ext>
            </a:extLst>
          </p:cNvPr>
          <p:cNvGraphicFramePr/>
          <p:nvPr>
            <p:extLst>
              <p:ext uri="{D42A27DB-BD31-4B8C-83A1-F6EECF244321}">
                <p14:modId xmlns:p14="http://schemas.microsoft.com/office/powerpoint/2010/main" val="422000620"/>
              </p:ext>
            </p:extLst>
          </p:nvPr>
        </p:nvGraphicFramePr>
        <p:xfrm>
          <a:off x="184642" y="4641052"/>
          <a:ext cx="1742870" cy="147517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41" name="Straight Arrow Connector 40">
            <a:extLst>
              <a:ext uri="{FF2B5EF4-FFF2-40B4-BE49-F238E27FC236}">
                <a16:creationId xmlns:a16="http://schemas.microsoft.com/office/drawing/2014/main" id="{9BBEEAB8-B7C5-8E9D-E949-F271037EE4DA}"/>
              </a:ext>
            </a:extLst>
          </p:cNvPr>
          <p:cNvCxnSpPr>
            <a:cxnSpLocks/>
          </p:cNvCxnSpPr>
          <p:nvPr/>
        </p:nvCxnSpPr>
        <p:spPr>
          <a:xfrm flipH="1">
            <a:off x="5272509" y="2935385"/>
            <a:ext cx="1929" cy="575479"/>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B0741905-7FC4-01A4-1EA4-B845B2906A2F}"/>
              </a:ext>
            </a:extLst>
          </p:cNvPr>
          <p:cNvCxnSpPr>
            <a:cxnSpLocks/>
          </p:cNvCxnSpPr>
          <p:nvPr/>
        </p:nvCxnSpPr>
        <p:spPr>
          <a:xfrm flipH="1" flipV="1">
            <a:off x="3882582" y="3966857"/>
            <a:ext cx="699544" cy="11454"/>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1884DF7A-0159-5FB2-A1CE-206B820B3407}"/>
              </a:ext>
            </a:extLst>
          </p:cNvPr>
          <p:cNvCxnSpPr>
            <a:cxnSpLocks/>
          </p:cNvCxnSpPr>
          <p:nvPr/>
        </p:nvCxnSpPr>
        <p:spPr>
          <a:xfrm flipH="1">
            <a:off x="994975" y="4271721"/>
            <a:ext cx="4681" cy="597340"/>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8">
            <a:extLst>
              <a:ext uri="{FF2B5EF4-FFF2-40B4-BE49-F238E27FC236}">
                <a16:creationId xmlns:a16="http://schemas.microsoft.com/office/drawing/2014/main" id="{9142A127-34FC-572D-E09F-3878F73C60C3}"/>
              </a:ext>
            </a:extLst>
          </p:cNvPr>
          <p:cNvSpPr txBox="1"/>
          <p:nvPr/>
        </p:nvSpPr>
        <p:spPr>
          <a:xfrm>
            <a:off x="3521837" y="753919"/>
            <a:ext cx="5643268" cy="584775"/>
          </a:xfrm>
          <a:prstGeom prst="rect">
            <a:avLst/>
          </a:prstGeom>
          <a:noFill/>
          <a:ln w="6350" cap="flat" cmpd="sng" algn="ctr">
            <a:solidFill>
              <a:schemeClr val="tx2">
                <a:lumMod val="90000"/>
                <a:lumOff val="10000"/>
              </a:schemeClr>
            </a:solidFill>
            <a:prstDash val="solid"/>
            <a:miter lim="800000"/>
          </a:ln>
          <a:effec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kern="0">
                <a:solidFill>
                  <a:prstClr val="black">
                    <a:lumMod val="95000"/>
                    <a:lumOff val="5000"/>
                  </a:prstClr>
                </a:solidFill>
                <a:latin typeface="Aptos"/>
                <a:ea typeface="Calibri"/>
                <a:cs typeface="Calibri"/>
              </a:rPr>
              <a:t>Diffuse, ~ Mpc Unpolarised synchrotron radio sources</a:t>
            </a:r>
            <a:endParaRPr lang="en-US">
              <a:solidFill>
                <a:prstClr val="black">
                  <a:lumMod val="95000"/>
                  <a:lumOff val="5000"/>
                </a:prstClr>
              </a:solidFill>
              <a:latin typeface="Aptos"/>
              <a:ea typeface="Calibri"/>
              <a:cs typeface="Calibri"/>
            </a:endParaRPr>
          </a:p>
          <a:p>
            <a:pPr>
              <a:defRPr/>
            </a:pPr>
            <a:endParaRPr lang="en-IN" sz="1400" b="1" i="1" kern="0">
              <a:solidFill>
                <a:prstClr val="black">
                  <a:lumMod val="95000"/>
                  <a:lumOff val="5000"/>
                </a:prstClr>
              </a:solidFill>
              <a:latin typeface="Calibri"/>
              <a:ea typeface="Calibri"/>
              <a:cs typeface="Calibri"/>
            </a:endParaRPr>
          </a:p>
        </p:txBody>
      </p:sp>
      <p:cxnSp>
        <p:nvCxnSpPr>
          <p:cNvPr id="57" name="Straight Arrow Connector 56">
            <a:extLst>
              <a:ext uri="{FF2B5EF4-FFF2-40B4-BE49-F238E27FC236}">
                <a16:creationId xmlns:a16="http://schemas.microsoft.com/office/drawing/2014/main" id="{3B2A12AC-CF42-D6B0-36B7-A088747D49FE}"/>
              </a:ext>
            </a:extLst>
          </p:cNvPr>
          <p:cNvCxnSpPr>
            <a:cxnSpLocks/>
          </p:cNvCxnSpPr>
          <p:nvPr/>
        </p:nvCxnSpPr>
        <p:spPr>
          <a:xfrm flipV="1">
            <a:off x="2081044" y="2452845"/>
            <a:ext cx="569230" cy="807"/>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4" name="Diagram 23">
            <a:extLst>
              <a:ext uri="{FF2B5EF4-FFF2-40B4-BE49-F238E27FC236}">
                <a16:creationId xmlns:a16="http://schemas.microsoft.com/office/drawing/2014/main" id="{5DCA4A31-25E7-A4CF-70F4-939F83A1B0F2}"/>
              </a:ext>
            </a:extLst>
          </p:cNvPr>
          <p:cNvGraphicFramePr/>
          <p:nvPr>
            <p:extLst>
              <p:ext uri="{D42A27DB-BD31-4B8C-83A1-F6EECF244321}">
                <p14:modId xmlns:p14="http://schemas.microsoft.com/office/powerpoint/2010/main" val="4076572210"/>
              </p:ext>
            </p:extLst>
          </p:nvPr>
        </p:nvGraphicFramePr>
        <p:xfrm>
          <a:off x="2658765" y="1902038"/>
          <a:ext cx="1364472" cy="112497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81" name="Diagram 80">
            <a:extLst>
              <a:ext uri="{FF2B5EF4-FFF2-40B4-BE49-F238E27FC236}">
                <a16:creationId xmlns:a16="http://schemas.microsoft.com/office/drawing/2014/main" id="{2957ED4B-EAE4-2DB1-C1C4-8A1BA9B97904}"/>
              </a:ext>
            </a:extLst>
          </p:cNvPr>
          <p:cNvGraphicFramePr/>
          <p:nvPr>
            <p:extLst>
              <p:ext uri="{D42A27DB-BD31-4B8C-83A1-F6EECF244321}">
                <p14:modId xmlns:p14="http://schemas.microsoft.com/office/powerpoint/2010/main" val="559353634"/>
              </p:ext>
            </p:extLst>
          </p:nvPr>
        </p:nvGraphicFramePr>
        <p:xfrm>
          <a:off x="4639965" y="1997288"/>
          <a:ext cx="1364472" cy="93447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cxnSp>
        <p:nvCxnSpPr>
          <p:cNvPr id="183" name="Straight Arrow Connector 182">
            <a:extLst>
              <a:ext uri="{FF2B5EF4-FFF2-40B4-BE49-F238E27FC236}">
                <a16:creationId xmlns:a16="http://schemas.microsoft.com/office/drawing/2014/main" id="{84E5BE64-DD0D-6B9E-57C4-F60D9CC9C5B0}"/>
              </a:ext>
            </a:extLst>
          </p:cNvPr>
          <p:cNvCxnSpPr>
            <a:cxnSpLocks/>
          </p:cNvCxnSpPr>
          <p:nvPr/>
        </p:nvCxnSpPr>
        <p:spPr>
          <a:xfrm>
            <a:off x="4024144" y="2510802"/>
            <a:ext cx="607330" cy="8718"/>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1" name="Straight Arrow Connector 190">
            <a:extLst>
              <a:ext uri="{FF2B5EF4-FFF2-40B4-BE49-F238E27FC236}">
                <a16:creationId xmlns:a16="http://schemas.microsoft.com/office/drawing/2014/main" id="{95D4FCF8-1A8B-56E0-F9C6-B1ECDFA20E21}"/>
              </a:ext>
            </a:extLst>
          </p:cNvPr>
          <p:cNvCxnSpPr>
            <a:cxnSpLocks/>
          </p:cNvCxnSpPr>
          <p:nvPr/>
        </p:nvCxnSpPr>
        <p:spPr>
          <a:xfrm flipH="1">
            <a:off x="1758507" y="3921161"/>
            <a:ext cx="670969" cy="7596"/>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E3A12ACE-E035-129F-49F5-AC621F4EDD59}"/>
              </a:ext>
            </a:extLst>
          </p:cNvPr>
          <p:cNvCxnSpPr>
            <a:cxnSpLocks/>
          </p:cNvCxnSpPr>
          <p:nvPr/>
        </p:nvCxnSpPr>
        <p:spPr>
          <a:xfrm flipV="1">
            <a:off x="1934431" y="5334941"/>
            <a:ext cx="569230" cy="807"/>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51" name="TextBox 250">
            <a:extLst>
              <a:ext uri="{FF2B5EF4-FFF2-40B4-BE49-F238E27FC236}">
                <a16:creationId xmlns:a16="http://schemas.microsoft.com/office/drawing/2014/main" id="{1D402CAA-65CE-D1E9-711D-BC2020C01BC0}"/>
              </a:ext>
            </a:extLst>
          </p:cNvPr>
          <p:cNvSpPr txBox="1"/>
          <p:nvPr/>
        </p:nvSpPr>
        <p:spPr>
          <a:xfrm>
            <a:off x="2576683" y="4870922"/>
            <a:ext cx="3495447" cy="923330"/>
          </a:xfrm>
          <a:prstGeom prst="rect">
            <a:avLst/>
          </a:prstGeom>
          <a:ln w="5715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latin typeface="Aptos"/>
                <a:ea typeface="Calibri"/>
                <a:cs typeface="Calibri"/>
              </a:rPr>
              <a:t>First systematic study of 45 radio halos observed in LoTSS-DR2 in </a:t>
            </a:r>
            <a:r>
              <a:rPr lang="en-US" err="1">
                <a:solidFill>
                  <a:srgbClr val="000000"/>
                </a:solidFill>
                <a:latin typeface="Aptos"/>
                <a:ea typeface="Calibri"/>
                <a:cs typeface="Calibri"/>
              </a:rPr>
              <a:t>uGMRT</a:t>
            </a:r>
            <a:r>
              <a:rPr lang="en-US">
                <a:solidFill>
                  <a:srgbClr val="000000"/>
                </a:solidFill>
                <a:latin typeface="Aptos"/>
                <a:ea typeface="Calibri"/>
                <a:cs typeface="Calibri"/>
              </a:rPr>
              <a:t>. (My PhD work)</a:t>
            </a:r>
          </a:p>
        </p:txBody>
      </p:sp>
    </p:spTree>
    <p:extLst>
      <p:ext uri="{BB962C8B-B14F-4D97-AF65-F5344CB8AC3E}">
        <p14:creationId xmlns:p14="http://schemas.microsoft.com/office/powerpoint/2010/main" val="94232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500"/>
                                        <p:tgtEl>
                                          <p:spTgt spid="81"/>
                                        </p:tgtEl>
                                      </p:cBhvr>
                                    </p:animEffect>
                                  </p:childTnLst>
                                </p:cTn>
                              </p:par>
                              <p:par>
                                <p:cTn id="35" presetID="10" presetClass="entr" presetSubtype="0" fill="hold" nodeType="with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fade">
                                      <p:cBhvr>
                                        <p:cTn id="37" dur="500"/>
                                        <p:tgtEl>
                                          <p:spTgt spid="183"/>
                                        </p:tgtEl>
                                      </p:cBhvr>
                                    </p:animEffect>
                                  </p:childTnLst>
                                </p:cTn>
                              </p:par>
                              <p:par>
                                <p:cTn id="38" presetID="10" presetClass="entr" presetSubtype="0" fill="hold" nodeType="withEffect">
                                  <p:stCondLst>
                                    <p:cond delay="0"/>
                                  </p:stCondLst>
                                  <p:childTnLst>
                                    <p:set>
                                      <p:cBhvr>
                                        <p:cTn id="39" dur="1" fill="hold">
                                          <p:stCondLst>
                                            <p:cond delay="0"/>
                                          </p:stCondLst>
                                        </p:cTn>
                                        <p:tgtEl>
                                          <p:spTgt spid="191"/>
                                        </p:tgtEl>
                                        <p:attrNameLst>
                                          <p:attrName>style.visibility</p:attrName>
                                        </p:attrNameLst>
                                      </p:cBhvr>
                                      <p:to>
                                        <p:strVal val="visible"/>
                                      </p:to>
                                    </p:set>
                                    <p:animEffect transition="in" filter="fade">
                                      <p:cBhvr>
                                        <p:cTn id="40" dur="500"/>
                                        <p:tgtEl>
                                          <p:spTgt spid="19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3"/>
                                        </p:tgtEl>
                                        <p:attrNameLst>
                                          <p:attrName>style.visibility</p:attrName>
                                        </p:attrNameLst>
                                      </p:cBhvr>
                                      <p:to>
                                        <p:strVal val="visible"/>
                                      </p:to>
                                    </p:set>
                                    <p:animEffect transition="in" filter="fade">
                                      <p:cBhvr>
                                        <p:cTn id="45" dur="500"/>
                                        <p:tgtEl>
                                          <p:spTgt spid="1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1"/>
                                        </p:tgtEl>
                                        <p:attrNameLst>
                                          <p:attrName>style.visibility</p:attrName>
                                        </p:attrNameLst>
                                      </p:cBhvr>
                                      <p:to>
                                        <p:strVal val="visible"/>
                                      </p:to>
                                    </p:set>
                                    <p:animEffect transition="in" filter="fade">
                                      <p:cBhvr>
                                        <p:cTn id="48"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AsOne/>
      </p:bldGraphic>
      <p:bldGraphic spid="37" grpId="0">
        <p:bldAsOne/>
      </p:bldGraphic>
      <p:bldGraphic spid="38" grpId="0">
        <p:bldAsOne/>
      </p:bldGraphic>
      <p:bldGraphic spid="39" grpId="0">
        <p:bldAsOne/>
      </p:bldGraphic>
      <p:bldGraphic spid="24" grpId="0">
        <p:bldAsOne/>
      </p:bldGraphic>
      <p:bldGraphic spid="81" grpId="0">
        <p:bldAsOne/>
      </p:bldGraphic>
      <p:bldP spid="2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stars in space&#10;&#10;Description automatically generated">
            <a:extLst>
              <a:ext uri="{FF2B5EF4-FFF2-40B4-BE49-F238E27FC236}">
                <a16:creationId xmlns:a16="http://schemas.microsoft.com/office/drawing/2014/main" id="{9EE753C8-A93D-F5F5-5920-A50EC208FED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2000"/>
                    </a14:imgEffect>
                    <a14:imgEffect>
                      <a14:brightnessContrast bright="-87000" contrast="-59000"/>
                    </a14:imgEffect>
                  </a14:imgLayer>
                </a14:imgProps>
              </a:ext>
            </a:extLst>
          </a:blip>
          <a:srcRect l="9575" r="11113"/>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66352C-AD73-13FC-13FC-0FD854A3EC79}"/>
              </a:ext>
            </a:extLst>
          </p:cNvPr>
          <p:cNvSpPr txBox="1"/>
          <p:nvPr/>
        </p:nvSpPr>
        <p:spPr>
          <a:xfrm>
            <a:off x="528925" y="1137124"/>
            <a:ext cx="6018245" cy="3692028"/>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defRPr/>
            </a:pPr>
            <a:r>
              <a:rPr kumimoji="0" lang="en-US" sz="5200" b="1" i="0" u="none" strike="noStrike" cap="none" spc="0" normalizeH="0" baseline="0" noProof="0">
                <a:ln>
                  <a:noFill/>
                </a:ln>
                <a:solidFill>
                  <a:schemeClr val="accent2">
                    <a:lumMod val="76000"/>
                  </a:schemeClr>
                </a:solidFill>
                <a:effectLst/>
                <a:uLnTx/>
                <a:uFillTx/>
                <a:latin typeface="+mj-lt"/>
                <a:ea typeface="+mj-ea"/>
                <a:cs typeface="+mj-cs"/>
              </a:rPr>
              <a:t>THE </a:t>
            </a:r>
            <a:r>
              <a:rPr kumimoji="0" lang="en-US" sz="5200" b="1" i="1" u="sng" strike="noStrike" cap="none" spc="0" normalizeH="0" baseline="0" noProof="0">
                <a:ln>
                  <a:noFill/>
                </a:ln>
                <a:solidFill>
                  <a:schemeClr val="accent2">
                    <a:lumMod val="76000"/>
                  </a:schemeClr>
                </a:solidFill>
                <a:effectLst/>
                <a:uLnTx/>
                <a:uFillTx/>
                <a:latin typeface="+mj-lt"/>
                <a:ea typeface="+mj-ea"/>
                <a:cs typeface="+mj-cs"/>
              </a:rPr>
              <a:t>PLANCK</a:t>
            </a:r>
            <a:r>
              <a:rPr kumimoji="0" lang="en-US" sz="5200" b="1" i="0" u="sng" strike="noStrike" cap="none" spc="0" normalizeH="0" baseline="0" noProof="0">
                <a:ln>
                  <a:noFill/>
                </a:ln>
                <a:solidFill>
                  <a:schemeClr val="accent2">
                    <a:lumMod val="76000"/>
                  </a:schemeClr>
                </a:solidFill>
                <a:effectLst/>
                <a:uLnTx/>
                <a:uFillTx/>
                <a:latin typeface="+mj-lt"/>
                <a:ea typeface="+mj-ea"/>
                <a:cs typeface="+mj-cs"/>
              </a:rPr>
              <a:t> CLUSTERS</a:t>
            </a:r>
            <a:r>
              <a:rPr kumimoji="0" lang="en-US" sz="5200" b="1" i="0" u="none" strike="noStrike" cap="none" spc="0" normalizeH="0" baseline="0" noProof="0">
                <a:ln>
                  <a:noFill/>
                </a:ln>
                <a:solidFill>
                  <a:schemeClr val="accent2">
                    <a:lumMod val="76000"/>
                  </a:schemeClr>
                </a:solidFill>
                <a:effectLst/>
                <a:uLnTx/>
                <a:uFillTx/>
                <a:latin typeface="+mj-lt"/>
                <a:ea typeface="+mj-ea"/>
                <a:cs typeface="+mj-cs"/>
              </a:rPr>
              <a:t> IN THE LOFAR SKY</a:t>
            </a:r>
            <a:r>
              <a:rPr lang="en-US" sz="5200" b="1">
                <a:solidFill>
                  <a:schemeClr val="accent2">
                    <a:lumMod val="76000"/>
                  </a:schemeClr>
                </a:solidFill>
                <a:latin typeface="+mj-lt"/>
                <a:ea typeface="+mj-ea"/>
                <a:cs typeface="+mj-cs"/>
              </a:rPr>
              <a:t> SURVEY</a:t>
            </a:r>
            <a:endParaRPr lang="en-US" sz="5200" b="1" i="0" u="none" strike="noStrike" cap="none" spc="0" normalizeH="0" baseline="0" noProof="0">
              <a:ln>
                <a:noFill/>
              </a:ln>
              <a:solidFill>
                <a:schemeClr val="accent2">
                  <a:lumMod val="76000"/>
                </a:schemeClr>
              </a:solidFill>
              <a:effectLst/>
              <a:uLnTx/>
              <a:uFillTx/>
              <a:latin typeface="+mj-lt"/>
              <a:ea typeface="+mj-ea"/>
              <a:cs typeface="+mj-cs"/>
            </a:endParaRPr>
          </a:p>
        </p:txBody>
      </p:sp>
      <p:sp>
        <p:nvSpPr>
          <p:cNvPr id="3" name="Slide Number Placeholder 2">
            <a:extLst>
              <a:ext uri="{FF2B5EF4-FFF2-40B4-BE49-F238E27FC236}">
                <a16:creationId xmlns:a16="http://schemas.microsoft.com/office/drawing/2014/main" id="{BD5D43D4-5252-934E-4333-086CE1383827}"/>
              </a:ext>
            </a:extLst>
          </p:cNvPr>
          <p:cNvSpPr>
            <a:spLocks noGrp="1"/>
          </p:cNvSpPr>
          <p:nvPr>
            <p:ph type="sldNum" sz="quarter" idx="12"/>
          </p:nvPr>
        </p:nvSpPr>
        <p:spPr/>
        <p:txBody>
          <a:bodyPr/>
          <a:lstStyle/>
          <a:p>
            <a:fld id="{330EA680-D336-4FF7-8B7A-9848BB0A1C32}" type="slidenum">
              <a:rPr lang="en-US" smtClean="0"/>
              <a:t>5</a:t>
            </a:fld>
            <a:endParaRPr lang="en-US"/>
          </a:p>
        </p:txBody>
      </p:sp>
    </p:spTree>
    <p:extLst>
      <p:ext uri="{BB962C8B-B14F-4D97-AF65-F5344CB8AC3E}">
        <p14:creationId xmlns:p14="http://schemas.microsoft.com/office/powerpoint/2010/main" val="2088575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6B6663">
            <a:alpha val="8000"/>
          </a:srgbClr>
        </a:solidFill>
        <a:effectLst/>
      </p:bgPr>
    </p:bg>
    <p:spTree>
      <p:nvGrpSpPr>
        <p:cNvPr id="1" name="">
          <a:extLst>
            <a:ext uri="{FF2B5EF4-FFF2-40B4-BE49-F238E27FC236}">
              <a16:creationId xmlns:a16="http://schemas.microsoft.com/office/drawing/2014/main" id="{5E865B23-84E5-19C5-4502-ED1B82EE122E}"/>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7711785-FF74-2C68-9B2D-A0D28965B6CF}"/>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A3944A7-73A8-AE60-7BC6-E43B4DAD88F8}"/>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extBox 3">
            <a:extLst>
              <a:ext uri="{FF2B5EF4-FFF2-40B4-BE49-F238E27FC236}">
                <a16:creationId xmlns:a16="http://schemas.microsoft.com/office/drawing/2014/main" id="{712B69F5-6B96-FB06-1E48-1521AAF27AC5}"/>
              </a:ext>
            </a:extLst>
          </p:cNvPr>
          <p:cNvSpPr txBox="1"/>
          <p:nvPr/>
        </p:nvSpPr>
        <p:spPr>
          <a:xfrm>
            <a:off x="1934800" y="381756"/>
            <a:ext cx="907612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rgbClr val="4472C4">
                    <a:lumMod val="50000"/>
                  </a:srgbClr>
                </a:solidFill>
                <a:latin typeface="Calibri" panose="020F0502020204030204"/>
                <a:cs typeface="Calibri"/>
              </a:rPr>
              <a:t>UNVEILING THE SPECTRAL PROPERTIES BY LOFAR-</a:t>
            </a:r>
            <a:r>
              <a:rPr lang="en-US" sz="2800" b="1" err="1">
                <a:solidFill>
                  <a:srgbClr val="4472C4">
                    <a:lumMod val="50000"/>
                  </a:srgbClr>
                </a:solidFill>
                <a:latin typeface="Calibri" panose="020F0502020204030204"/>
                <a:cs typeface="Calibri"/>
              </a:rPr>
              <a:t>uGMRT</a:t>
            </a:r>
            <a:endParaRPr lang="en-US" sz="2800" b="1" err="1">
              <a:solidFill>
                <a:srgbClr val="4472C4">
                  <a:lumMod val="50000"/>
                </a:srgbClr>
              </a:solidFill>
              <a:latin typeface="Calibri" panose="020F0502020204030204"/>
              <a:ea typeface="Calibri"/>
              <a:cs typeface="Calibri"/>
            </a:endParaRPr>
          </a:p>
        </p:txBody>
      </p:sp>
      <p:sp>
        <p:nvSpPr>
          <p:cNvPr id="7" name="TextBox 4">
            <a:extLst>
              <a:ext uri="{FF2B5EF4-FFF2-40B4-BE49-F238E27FC236}">
                <a16:creationId xmlns:a16="http://schemas.microsoft.com/office/drawing/2014/main" id="{3FA97A4F-6E38-D29D-B1D3-218FF8853B0D}"/>
              </a:ext>
            </a:extLst>
          </p:cNvPr>
          <p:cNvSpPr txBox="1"/>
          <p:nvPr/>
        </p:nvSpPr>
        <p:spPr>
          <a:xfrm>
            <a:off x="3517743" y="903083"/>
            <a:ext cx="5281773" cy="338554"/>
          </a:xfrm>
          <a:prstGeom prst="rect">
            <a:avLst/>
          </a:prstGeom>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MOTIVE – CONSTRAINING THE SPECTRUM OF RADIO HALOS</a:t>
            </a:r>
            <a:endParaRPr kumimoji="0" lang="en-IN" sz="1600" b="1" i="1" u="none" strike="noStrike" kern="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58815A55-A59E-61E1-121F-31EBF188D99A}"/>
              </a:ext>
            </a:extLst>
          </p:cNvPr>
          <p:cNvSpPr/>
          <p:nvPr/>
        </p:nvSpPr>
        <p:spPr>
          <a:xfrm>
            <a:off x="2450991" y="1802874"/>
            <a:ext cx="1108976" cy="313955"/>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panose="020F0502020204030204" pitchFamily="34" charset="0"/>
                <a:ea typeface="Calibri" panose="020F0502020204030204" pitchFamily="34" charset="0"/>
                <a:cs typeface="Calibri" panose="020F0502020204030204" pitchFamily="34" charset="0"/>
              </a:rPr>
              <a:t>164 clusters</a:t>
            </a:r>
            <a:endParaRPr lang="en-IN" sz="140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0599493-DD7A-A929-DE90-3F1E858DF7A4}"/>
              </a:ext>
            </a:extLst>
          </p:cNvPr>
          <p:cNvPicPr>
            <a:picLocks noChangeAspect="1"/>
          </p:cNvPicPr>
          <p:nvPr/>
        </p:nvPicPr>
        <p:blipFill>
          <a:blip r:embed="rId2"/>
          <a:stretch>
            <a:fillRect/>
          </a:stretch>
        </p:blipFill>
        <p:spPr>
          <a:xfrm rot="16200000">
            <a:off x="3889829" y="1645286"/>
            <a:ext cx="402371" cy="634039"/>
          </a:xfrm>
          <a:prstGeom prst="rect">
            <a:avLst/>
          </a:prstGeom>
        </p:spPr>
      </p:pic>
      <p:sp>
        <p:nvSpPr>
          <p:cNvPr id="10" name="Rectangle: Rounded Corners 9">
            <a:extLst>
              <a:ext uri="{FF2B5EF4-FFF2-40B4-BE49-F238E27FC236}">
                <a16:creationId xmlns:a16="http://schemas.microsoft.com/office/drawing/2014/main" id="{E0A6EEB3-846D-C92C-C6DC-845638D0E612}"/>
              </a:ext>
            </a:extLst>
          </p:cNvPr>
          <p:cNvSpPr/>
          <p:nvPr/>
        </p:nvSpPr>
        <p:spPr>
          <a:xfrm>
            <a:off x="4803387" y="1574791"/>
            <a:ext cx="1672648" cy="762802"/>
          </a:xfrm>
          <a:prstGeom prst="roundRect">
            <a:avLst>
              <a:gd name="adj" fmla="val 16667"/>
            </a:avLst>
          </a:prstGeom>
          <a:solidFill>
            <a:schemeClr val="bg1">
              <a:lumMod val="85000"/>
            </a:schemeClr>
          </a:solidFill>
          <a:ln w="57150"/>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a:ea typeface="Calibri"/>
                <a:cs typeface="Calibri"/>
              </a:rPr>
              <a:t>45 RH clusters in LOFAR </a:t>
            </a:r>
            <a:endParaRPr lang="en-IN"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CFBCA27-1814-5603-E24F-FA3B4DE02002}"/>
              </a:ext>
            </a:extLst>
          </p:cNvPr>
          <p:cNvPicPr>
            <a:picLocks noChangeAspect="1"/>
          </p:cNvPicPr>
          <p:nvPr/>
        </p:nvPicPr>
        <p:blipFill>
          <a:blip r:embed="rId2"/>
          <a:stretch>
            <a:fillRect/>
          </a:stretch>
        </p:blipFill>
        <p:spPr>
          <a:xfrm rot="16200000">
            <a:off x="6930112" y="1697476"/>
            <a:ext cx="402371" cy="634039"/>
          </a:xfrm>
          <a:prstGeom prst="rect">
            <a:avLst/>
          </a:prstGeom>
        </p:spPr>
      </p:pic>
      <p:sp>
        <p:nvSpPr>
          <p:cNvPr id="12" name="Rectangle: Rounded Corners 11">
            <a:extLst>
              <a:ext uri="{FF2B5EF4-FFF2-40B4-BE49-F238E27FC236}">
                <a16:creationId xmlns:a16="http://schemas.microsoft.com/office/drawing/2014/main" id="{4B409841-09D9-D63D-A418-3E0A93BA79CD}"/>
              </a:ext>
            </a:extLst>
          </p:cNvPr>
          <p:cNvSpPr/>
          <p:nvPr/>
        </p:nvSpPr>
        <p:spPr>
          <a:xfrm>
            <a:off x="7545723" y="1633491"/>
            <a:ext cx="1258556" cy="746835"/>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a:ea typeface="Calibri"/>
                <a:cs typeface="Calibri"/>
              </a:rPr>
              <a:t>Proposal </a:t>
            </a:r>
            <a:r>
              <a:rPr lang="en-IN" sz="1400" err="1">
                <a:solidFill>
                  <a:schemeClr val="tx1"/>
                </a:solidFill>
                <a:latin typeface="Calibri"/>
                <a:ea typeface="Calibri"/>
                <a:cs typeface="Calibri"/>
              </a:rPr>
              <a:t>uGMRT</a:t>
            </a:r>
            <a:r>
              <a:rPr lang="en-IN" sz="1400">
                <a:solidFill>
                  <a:schemeClr val="tx1"/>
                </a:solidFill>
                <a:latin typeface="Calibri"/>
                <a:ea typeface="Calibri"/>
                <a:cs typeface="Calibri"/>
              </a:rPr>
              <a:t>: 28 clusters </a:t>
            </a:r>
          </a:p>
        </p:txBody>
      </p:sp>
      <p:sp>
        <p:nvSpPr>
          <p:cNvPr id="13" name="TextBox 11">
            <a:extLst>
              <a:ext uri="{FF2B5EF4-FFF2-40B4-BE49-F238E27FC236}">
                <a16:creationId xmlns:a16="http://schemas.microsoft.com/office/drawing/2014/main" id="{A0A52714-8429-C84D-B656-654F9F0E21A9}"/>
              </a:ext>
            </a:extLst>
          </p:cNvPr>
          <p:cNvSpPr txBox="1"/>
          <p:nvPr/>
        </p:nvSpPr>
        <p:spPr>
          <a:xfrm>
            <a:off x="3388778" y="2209372"/>
            <a:ext cx="167492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0.08&lt; z &lt; 0.5 </a:t>
            </a:r>
            <a:endParaRPr lang="en-IN"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14" name="TextBox 12">
            <a:extLst>
              <a:ext uri="{FF2B5EF4-FFF2-40B4-BE49-F238E27FC236}">
                <a16:creationId xmlns:a16="http://schemas.microsoft.com/office/drawing/2014/main" id="{35772945-5E59-EFF5-7C4D-F46B5E706EE2}"/>
              </a:ext>
            </a:extLst>
          </p:cNvPr>
          <p:cNvSpPr txBox="1"/>
          <p:nvPr/>
        </p:nvSpPr>
        <p:spPr>
          <a:xfrm>
            <a:off x="6577091" y="2196980"/>
            <a:ext cx="110897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Phase</a:t>
            </a:r>
            <a:r>
              <a:rPr lang="en-US" sz="1400" b="1">
                <a:solidFill>
                  <a:schemeClr val="accent2">
                    <a:lumMod val="75000"/>
                  </a:schemeClr>
                </a:solidFill>
                <a:latin typeface="Calibri" panose="020F0502020204030204" pitchFamily="34" charset="0"/>
                <a:cs typeface="Calibri" panose="020F0502020204030204" pitchFamily="34" charset="0"/>
              </a:rPr>
              <a:t> </a:t>
            </a:r>
            <a:r>
              <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1</a:t>
            </a:r>
            <a:endParaRPr lang="en-IN" sz="1400" b="1">
              <a:solidFill>
                <a:schemeClr val="accent2">
                  <a:lumMod val="75000"/>
                </a:schemeClr>
              </a:solidFill>
              <a:latin typeface="Calibri" panose="020F0502020204030204" pitchFamily="34" charset="0"/>
              <a:cs typeface="Calibri" panose="020F0502020204030204" pitchFamily="34" charset="0"/>
            </a:endParaRPr>
          </a:p>
        </p:txBody>
      </p:sp>
      <p:pic>
        <p:nvPicPr>
          <p:cNvPr id="15" name="Picture 14" descr="A blue arrow pointing down&#10;&#10;Description automatically generated">
            <a:extLst>
              <a:ext uri="{FF2B5EF4-FFF2-40B4-BE49-F238E27FC236}">
                <a16:creationId xmlns:a16="http://schemas.microsoft.com/office/drawing/2014/main" id="{CDE5A74F-B2A6-3838-BD90-6432A1CC33A0}"/>
              </a:ext>
            </a:extLst>
          </p:cNvPr>
          <p:cNvPicPr>
            <a:picLocks noChangeAspect="1"/>
          </p:cNvPicPr>
          <p:nvPr/>
        </p:nvPicPr>
        <p:blipFill>
          <a:blip r:embed="rId2"/>
          <a:stretch>
            <a:fillRect/>
          </a:stretch>
        </p:blipFill>
        <p:spPr>
          <a:xfrm rot="16200000">
            <a:off x="9165859" y="1646178"/>
            <a:ext cx="402371" cy="634039"/>
          </a:xfrm>
          <a:prstGeom prst="rect">
            <a:avLst/>
          </a:prstGeom>
        </p:spPr>
      </p:pic>
      <p:sp>
        <p:nvSpPr>
          <p:cNvPr id="16" name="TextBox 39">
            <a:extLst>
              <a:ext uri="{FF2B5EF4-FFF2-40B4-BE49-F238E27FC236}">
                <a16:creationId xmlns:a16="http://schemas.microsoft.com/office/drawing/2014/main" id="{82C0B071-0891-4298-05C9-4C1A1EC7A8F1}"/>
              </a:ext>
            </a:extLst>
          </p:cNvPr>
          <p:cNvSpPr txBox="1"/>
          <p:nvPr/>
        </p:nvSpPr>
        <p:spPr>
          <a:xfrm>
            <a:off x="9047700" y="2161490"/>
            <a:ext cx="1108976"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a:cs typeface="Calibri"/>
              </a:rPr>
              <a:t>Phase 2</a:t>
            </a:r>
            <a:endParaRPr lang="en-US" sz="1400" b="1">
              <a:solidFill>
                <a:schemeClr val="accent2">
                  <a:lumMod val="75000"/>
                </a:schemeClr>
              </a:solidFill>
              <a:latin typeface="Calibri"/>
              <a:cs typeface="Calibri"/>
            </a:endParaRPr>
          </a:p>
        </p:txBody>
      </p:sp>
      <p:sp>
        <p:nvSpPr>
          <p:cNvPr id="17" name="Rectangle: Rounded Corners 16">
            <a:extLst>
              <a:ext uri="{FF2B5EF4-FFF2-40B4-BE49-F238E27FC236}">
                <a16:creationId xmlns:a16="http://schemas.microsoft.com/office/drawing/2014/main" id="{1F75FBC1-21AF-E95D-0DAB-8E1BCFAC0134}"/>
              </a:ext>
            </a:extLst>
          </p:cNvPr>
          <p:cNvSpPr/>
          <p:nvPr/>
        </p:nvSpPr>
        <p:spPr>
          <a:xfrm>
            <a:off x="9827546" y="1629315"/>
            <a:ext cx="1728283" cy="642452"/>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a:ea typeface="Calibri"/>
                <a:cs typeface="Calibri"/>
              </a:rPr>
              <a:t>Archive: 17 clusters </a:t>
            </a:r>
          </a:p>
        </p:txBody>
      </p:sp>
      <p:sp>
        <p:nvSpPr>
          <p:cNvPr id="18" name="Rectangle: Rounded Corners 17">
            <a:extLst>
              <a:ext uri="{FF2B5EF4-FFF2-40B4-BE49-F238E27FC236}">
                <a16:creationId xmlns:a16="http://schemas.microsoft.com/office/drawing/2014/main" id="{CF8DEC13-1247-08A0-A577-A624E2FD60C8}"/>
              </a:ext>
            </a:extLst>
          </p:cNvPr>
          <p:cNvSpPr/>
          <p:nvPr/>
        </p:nvSpPr>
        <p:spPr>
          <a:xfrm>
            <a:off x="395180" y="1801354"/>
            <a:ext cx="1108976" cy="313955"/>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panose="020F0502020204030204" pitchFamily="34" charset="0"/>
                <a:ea typeface="Calibri" panose="020F0502020204030204" pitchFamily="34" charset="0"/>
                <a:cs typeface="Calibri" panose="020F0502020204030204" pitchFamily="34" charset="0"/>
              </a:rPr>
              <a:t>309 clusters</a:t>
            </a:r>
            <a:endParaRPr lang="en-IN" sz="1400">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3DC7A137-A443-FC87-B34F-2F6459BBBF2B}"/>
              </a:ext>
            </a:extLst>
          </p:cNvPr>
          <p:cNvPicPr>
            <a:picLocks noChangeAspect="1"/>
          </p:cNvPicPr>
          <p:nvPr/>
        </p:nvPicPr>
        <p:blipFill>
          <a:blip r:embed="rId2"/>
          <a:stretch>
            <a:fillRect/>
          </a:stretch>
        </p:blipFill>
        <p:spPr>
          <a:xfrm rot="16200000">
            <a:off x="1841601" y="1638908"/>
            <a:ext cx="402371" cy="634039"/>
          </a:xfrm>
          <a:prstGeom prst="rect">
            <a:avLst/>
          </a:prstGeom>
        </p:spPr>
      </p:pic>
      <p:sp>
        <p:nvSpPr>
          <p:cNvPr id="20" name="TextBox 17">
            <a:extLst>
              <a:ext uri="{FF2B5EF4-FFF2-40B4-BE49-F238E27FC236}">
                <a16:creationId xmlns:a16="http://schemas.microsoft.com/office/drawing/2014/main" id="{B0D239CC-3544-A244-A157-5044BD89E164}"/>
              </a:ext>
            </a:extLst>
          </p:cNvPr>
          <p:cNvSpPr txBox="1"/>
          <p:nvPr/>
        </p:nvSpPr>
        <p:spPr>
          <a:xfrm>
            <a:off x="1501279" y="2211346"/>
            <a:ext cx="122607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0.07 &lt; z &lt; 0.5 </a:t>
            </a:r>
            <a:endParaRPr lang="en-IN"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9ED8ABB-24BB-A51D-AE60-451773500B61}"/>
              </a:ext>
            </a:extLst>
          </p:cNvPr>
          <p:cNvSpPr txBox="1"/>
          <p:nvPr/>
        </p:nvSpPr>
        <p:spPr>
          <a:xfrm>
            <a:off x="236835" y="2140612"/>
            <a:ext cx="1432564"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a:ea typeface="Calibri"/>
                <a:cs typeface="Calibri"/>
              </a:rPr>
              <a:t>LoTSS-DR2 PSZ2 sample</a:t>
            </a:r>
          </a:p>
          <a:p>
            <a:r>
              <a:rPr lang="en-US" sz="1400">
                <a:ln w="0"/>
                <a:solidFill>
                  <a:schemeClr val="accent1"/>
                </a:solidFill>
                <a:effectLst>
                  <a:outerShdw blurRad="38100" dist="25400" dir="5400000" algn="ctr" rotWithShape="0">
                    <a:srgbClr val="6E747A">
                      <a:alpha val="43000"/>
                    </a:srgbClr>
                  </a:outerShdw>
                </a:effectLst>
                <a:latin typeface="Calibri"/>
                <a:ea typeface="Calibri"/>
                <a:cs typeface="Calibri"/>
              </a:rPr>
              <a:t>Botteon et al +22</a:t>
            </a:r>
            <a:endPar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a:cs typeface="Calibri" panose="020F0502020204030204" pitchFamily="34" charset="0"/>
            </a:endParaRPr>
          </a:p>
        </p:txBody>
      </p:sp>
      <p:pic>
        <p:nvPicPr>
          <p:cNvPr id="23" name="Picture 22" descr="A graph of a graph&#10;&#10;Description automatically generated with medium confidence">
            <a:extLst>
              <a:ext uri="{FF2B5EF4-FFF2-40B4-BE49-F238E27FC236}">
                <a16:creationId xmlns:a16="http://schemas.microsoft.com/office/drawing/2014/main" id="{4A20D666-7D43-6D38-04DF-A35062503494}"/>
              </a:ext>
            </a:extLst>
          </p:cNvPr>
          <p:cNvPicPr>
            <a:picLocks noChangeAspect="1"/>
          </p:cNvPicPr>
          <p:nvPr/>
        </p:nvPicPr>
        <p:blipFill>
          <a:blip r:embed="rId3"/>
          <a:srcRect l="4600" t="6774" r="582" b="-1848"/>
          <a:stretch>
            <a:fillRect/>
          </a:stretch>
        </p:blipFill>
        <p:spPr>
          <a:xfrm>
            <a:off x="1125181" y="2874462"/>
            <a:ext cx="4294024" cy="3412982"/>
          </a:xfrm>
          <a:prstGeom prst="rect">
            <a:avLst/>
          </a:prstGeom>
        </p:spPr>
      </p:pic>
      <p:pic>
        <p:nvPicPr>
          <p:cNvPr id="25" name="Picture 24">
            <a:extLst>
              <a:ext uri="{FF2B5EF4-FFF2-40B4-BE49-F238E27FC236}">
                <a16:creationId xmlns:a16="http://schemas.microsoft.com/office/drawing/2014/main" id="{97AF59C5-576E-F828-6F36-863F834C58E8}"/>
              </a:ext>
            </a:extLst>
          </p:cNvPr>
          <p:cNvPicPr>
            <a:picLocks noChangeAspect="1"/>
          </p:cNvPicPr>
          <p:nvPr/>
        </p:nvPicPr>
        <p:blipFill>
          <a:blip r:embed="rId4"/>
          <a:srcRect t="2761" r="-252" b="-509"/>
          <a:stretch>
            <a:fillRect/>
          </a:stretch>
        </p:blipFill>
        <p:spPr>
          <a:xfrm>
            <a:off x="6702208" y="2877007"/>
            <a:ext cx="4163361" cy="3323848"/>
          </a:xfrm>
          <a:prstGeom prst="rect">
            <a:avLst/>
          </a:prstGeom>
        </p:spPr>
      </p:pic>
      <p:sp>
        <p:nvSpPr>
          <p:cNvPr id="26" name="TextBox 14">
            <a:extLst>
              <a:ext uri="{FF2B5EF4-FFF2-40B4-BE49-F238E27FC236}">
                <a16:creationId xmlns:a16="http://schemas.microsoft.com/office/drawing/2014/main" id="{1F3E30C4-5585-5190-61F3-02AF7AA1C77B}"/>
              </a:ext>
            </a:extLst>
          </p:cNvPr>
          <p:cNvSpPr txBox="1"/>
          <p:nvPr/>
        </p:nvSpPr>
        <p:spPr>
          <a:xfrm>
            <a:off x="2566008" y="6307166"/>
            <a:ext cx="1638361" cy="27699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latin typeface="Calibri"/>
                <a:cs typeface="Calibri"/>
              </a:rPr>
              <a:t>Phase 1 : 18 clusters</a:t>
            </a:r>
          </a:p>
        </p:txBody>
      </p:sp>
      <p:sp>
        <p:nvSpPr>
          <p:cNvPr id="27" name="TextBox 54">
            <a:extLst>
              <a:ext uri="{FF2B5EF4-FFF2-40B4-BE49-F238E27FC236}">
                <a16:creationId xmlns:a16="http://schemas.microsoft.com/office/drawing/2014/main" id="{1005789A-8253-BA34-EBA2-AEA009E3AAF8}"/>
              </a:ext>
            </a:extLst>
          </p:cNvPr>
          <p:cNvSpPr txBox="1"/>
          <p:nvPr/>
        </p:nvSpPr>
        <p:spPr>
          <a:xfrm>
            <a:off x="8517704" y="6215915"/>
            <a:ext cx="1638361" cy="27699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latin typeface="Calibri"/>
                <a:cs typeface="Calibri"/>
              </a:rPr>
              <a:t>Phase 2 : 10 clusters</a:t>
            </a:r>
          </a:p>
        </p:txBody>
      </p:sp>
    </p:spTree>
    <p:extLst>
      <p:ext uri="{BB962C8B-B14F-4D97-AF65-F5344CB8AC3E}">
        <p14:creationId xmlns:p14="http://schemas.microsoft.com/office/powerpoint/2010/main" val="378322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B6663">
            <a:alpha val="8000"/>
          </a:srgbClr>
        </a:solidFill>
        <a:effectLst/>
      </p:bgPr>
    </p:bg>
    <p:spTree>
      <p:nvGrpSpPr>
        <p:cNvPr id="1" name="">
          <a:extLst>
            <a:ext uri="{FF2B5EF4-FFF2-40B4-BE49-F238E27FC236}">
              <a16:creationId xmlns:a16="http://schemas.microsoft.com/office/drawing/2014/main" id="{A51C5E0E-0241-F5A0-1597-A8BF10863733}"/>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A27093B-83F6-4E4A-7FEA-FC0D5383CFC8}"/>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23A15DC-B99E-BB96-1627-71E7FE13DC14}"/>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extBox 3">
            <a:extLst>
              <a:ext uri="{FF2B5EF4-FFF2-40B4-BE49-F238E27FC236}">
                <a16:creationId xmlns:a16="http://schemas.microsoft.com/office/drawing/2014/main" id="{14F7823A-D113-BEE6-0452-679327588AA4}"/>
              </a:ext>
            </a:extLst>
          </p:cNvPr>
          <p:cNvSpPr txBox="1"/>
          <p:nvPr/>
        </p:nvSpPr>
        <p:spPr>
          <a:xfrm>
            <a:off x="1934800" y="381756"/>
            <a:ext cx="907612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rgbClr val="4472C4">
                    <a:lumMod val="50000"/>
                  </a:srgbClr>
                </a:solidFill>
                <a:latin typeface="Calibri" panose="020F0502020204030204"/>
                <a:cs typeface="Calibri"/>
              </a:rPr>
              <a:t>UNVEILING THE SPECTRAL PROPERTIES BY LOFAR-</a:t>
            </a:r>
            <a:r>
              <a:rPr lang="en-US" sz="2800" b="1" err="1">
                <a:solidFill>
                  <a:srgbClr val="4472C4">
                    <a:lumMod val="50000"/>
                  </a:srgbClr>
                </a:solidFill>
                <a:latin typeface="Calibri" panose="020F0502020204030204"/>
                <a:cs typeface="Calibri"/>
              </a:rPr>
              <a:t>uGMRT</a:t>
            </a:r>
            <a:endParaRPr lang="en-US" sz="2800" b="1" err="1">
              <a:solidFill>
                <a:srgbClr val="4472C4">
                  <a:lumMod val="50000"/>
                </a:srgbClr>
              </a:solidFill>
              <a:latin typeface="Calibri" panose="020F0502020204030204"/>
              <a:ea typeface="Calibri"/>
              <a:cs typeface="Calibri"/>
            </a:endParaRPr>
          </a:p>
        </p:txBody>
      </p:sp>
      <p:sp>
        <p:nvSpPr>
          <p:cNvPr id="7" name="TextBox 4">
            <a:extLst>
              <a:ext uri="{FF2B5EF4-FFF2-40B4-BE49-F238E27FC236}">
                <a16:creationId xmlns:a16="http://schemas.microsoft.com/office/drawing/2014/main" id="{1266AD55-F9D0-D5BE-8E2A-38107B3EE1DC}"/>
              </a:ext>
            </a:extLst>
          </p:cNvPr>
          <p:cNvSpPr txBox="1"/>
          <p:nvPr/>
        </p:nvSpPr>
        <p:spPr>
          <a:xfrm>
            <a:off x="3517743" y="903083"/>
            <a:ext cx="5281773" cy="338554"/>
          </a:xfrm>
          <a:prstGeom prst="rect">
            <a:avLst/>
          </a:prstGeom>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MOTIVE – CONSTRAINING THE SPECTRUM OF RADIO HALOS</a:t>
            </a:r>
            <a:endParaRPr kumimoji="0" lang="en-IN" sz="1600" b="1" i="1" u="none" strike="noStrike" kern="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E175B7DD-8FC5-2A46-1C08-D7D490DAB35C}"/>
              </a:ext>
            </a:extLst>
          </p:cNvPr>
          <p:cNvSpPr/>
          <p:nvPr/>
        </p:nvSpPr>
        <p:spPr>
          <a:xfrm>
            <a:off x="2450991" y="1802874"/>
            <a:ext cx="1108976" cy="313955"/>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panose="020F0502020204030204" pitchFamily="34" charset="0"/>
                <a:ea typeface="Calibri" panose="020F0502020204030204" pitchFamily="34" charset="0"/>
                <a:cs typeface="Calibri" panose="020F0502020204030204" pitchFamily="34" charset="0"/>
              </a:rPr>
              <a:t>164 clusters</a:t>
            </a:r>
            <a:endParaRPr lang="en-IN" sz="140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055B744-2C84-A478-AED8-5FF70CA63F1B}"/>
              </a:ext>
            </a:extLst>
          </p:cNvPr>
          <p:cNvPicPr>
            <a:picLocks noChangeAspect="1"/>
          </p:cNvPicPr>
          <p:nvPr/>
        </p:nvPicPr>
        <p:blipFill>
          <a:blip r:embed="rId2"/>
          <a:stretch>
            <a:fillRect/>
          </a:stretch>
        </p:blipFill>
        <p:spPr>
          <a:xfrm rot="16200000">
            <a:off x="3889829" y="1645286"/>
            <a:ext cx="402371" cy="634039"/>
          </a:xfrm>
          <a:prstGeom prst="rect">
            <a:avLst/>
          </a:prstGeom>
        </p:spPr>
      </p:pic>
      <p:sp>
        <p:nvSpPr>
          <p:cNvPr id="13" name="TextBox 11">
            <a:extLst>
              <a:ext uri="{FF2B5EF4-FFF2-40B4-BE49-F238E27FC236}">
                <a16:creationId xmlns:a16="http://schemas.microsoft.com/office/drawing/2014/main" id="{2214A91F-0DD4-F46E-B46E-0D02E66964D8}"/>
              </a:ext>
            </a:extLst>
          </p:cNvPr>
          <p:cNvSpPr txBox="1"/>
          <p:nvPr/>
        </p:nvSpPr>
        <p:spPr>
          <a:xfrm>
            <a:off x="3388778" y="2209372"/>
            <a:ext cx="167492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0.08&lt; z &lt; 0.5 </a:t>
            </a:r>
            <a:endParaRPr lang="en-IN"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9F432982-3FCF-3E65-22F7-DD44E7F56930}"/>
              </a:ext>
            </a:extLst>
          </p:cNvPr>
          <p:cNvSpPr/>
          <p:nvPr/>
        </p:nvSpPr>
        <p:spPr>
          <a:xfrm>
            <a:off x="395180" y="1801354"/>
            <a:ext cx="1108976" cy="313955"/>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panose="020F0502020204030204" pitchFamily="34" charset="0"/>
                <a:ea typeface="Calibri" panose="020F0502020204030204" pitchFamily="34" charset="0"/>
                <a:cs typeface="Calibri" panose="020F0502020204030204" pitchFamily="34" charset="0"/>
              </a:rPr>
              <a:t>309 clusters</a:t>
            </a:r>
            <a:endParaRPr lang="en-IN" sz="1400">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61CC6C44-F165-7926-E6A9-065C4CB4E2C9}"/>
              </a:ext>
            </a:extLst>
          </p:cNvPr>
          <p:cNvPicPr>
            <a:picLocks noChangeAspect="1"/>
          </p:cNvPicPr>
          <p:nvPr/>
        </p:nvPicPr>
        <p:blipFill>
          <a:blip r:embed="rId2"/>
          <a:stretch>
            <a:fillRect/>
          </a:stretch>
        </p:blipFill>
        <p:spPr>
          <a:xfrm rot="16200000">
            <a:off x="1841601" y="1638908"/>
            <a:ext cx="402371" cy="634039"/>
          </a:xfrm>
          <a:prstGeom prst="rect">
            <a:avLst/>
          </a:prstGeom>
        </p:spPr>
      </p:pic>
      <p:sp>
        <p:nvSpPr>
          <p:cNvPr id="20" name="TextBox 17">
            <a:extLst>
              <a:ext uri="{FF2B5EF4-FFF2-40B4-BE49-F238E27FC236}">
                <a16:creationId xmlns:a16="http://schemas.microsoft.com/office/drawing/2014/main" id="{CB965A71-484E-5FA9-FB8D-75AF43314433}"/>
              </a:ext>
            </a:extLst>
          </p:cNvPr>
          <p:cNvSpPr txBox="1"/>
          <p:nvPr/>
        </p:nvSpPr>
        <p:spPr>
          <a:xfrm>
            <a:off x="1501279" y="2211346"/>
            <a:ext cx="122607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0.07 &lt; z &lt; 0.5 </a:t>
            </a:r>
            <a:endParaRPr lang="en-IN"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550691E-004A-31FD-EA97-44C24A56076D}"/>
              </a:ext>
            </a:extLst>
          </p:cNvPr>
          <p:cNvSpPr txBox="1"/>
          <p:nvPr/>
        </p:nvSpPr>
        <p:spPr>
          <a:xfrm>
            <a:off x="236835" y="2140612"/>
            <a:ext cx="1432564" cy="7386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a:ea typeface="Calibri"/>
                <a:cs typeface="Calibri"/>
              </a:rPr>
              <a:t>LoTSS-DR2 PSZ2 sample</a:t>
            </a:r>
          </a:p>
          <a:p>
            <a:r>
              <a:rPr lang="en-US" sz="1400">
                <a:ln w="0"/>
                <a:solidFill>
                  <a:schemeClr val="accent1"/>
                </a:solidFill>
                <a:effectLst>
                  <a:outerShdw blurRad="38100" dist="25400" dir="5400000" algn="ctr" rotWithShape="0">
                    <a:srgbClr val="6E747A">
                      <a:alpha val="43000"/>
                    </a:srgbClr>
                  </a:outerShdw>
                </a:effectLst>
                <a:latin typeface="Calibri"/>
                <a:ea typeface="Calibri"/>
                <a:cs typeface="Calibri"/>
              </a:rPr>
              <a:t>Botteon et al +22</a:t>
            </a:r>
            <a:endPar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a:cs typeface="Calibri" panose="020F0502020204030204" pitchFamily="34" charset="0"/>
            </a:endParaRPr>
          </a:p>
        </p:txBody>
      </p:sp>
      <p:sp>
        <p:nvSpPr>
          <p:cNvPr id="4" name="TextBox 3">
            <a:extLst>
              <a:ext uri="{FF2B5EF4-FFF2-40B4-BE49-F238E27FC236}">
                <a16:creationId xmlns:a16="http://schemas.microsoft.com/office/drawing/2014/main" id="{BB3DEE33-BB26-5520-68DD-7A8F7BFAE3FE}"/>
              </a:ext>
            </a:extLst>
          </p:cNvPr>
          <p:cNvSpPr txBox="1"/>
          <p:nvPr/>
        </p:nvSpPr>
        <p:spPr>
          <a:xfrm>
            <a:off x="4508822" y="3101050"/>
            <a:ext cx="2466372" cy="646331"/>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Proposal – 28 clusters</a:t>
            </a:r>
          </a:p>
          <a:p>
            <a:r>
              <a:rPr lang="en-US"/>
              <a:t>Archive – 17 clusters</a:t>
            </a:r>
          </a:p>
        </p:txBody>
      </p:sp>
      <p:sp>
        <p:nvSpPr>
          <p:cNvPr id="6" name="TextBox 5">
            <a:extLst>
              <a:ext uri="{FF2B5EF4-FFF2-40B4-BE49-F238E27FC236}">
                <a16:creationId xmlns:a16="http://schemas.microsoft.com/office/drawing/2014/main" id="{81477585-534B-84A0-BC24-5033455CD3E2}"/>
              </a:ext>
            </a:extLst>
          </p:cNvPr>
          <p:cNvSpPr txBox="1"/>
          <p:nvPr/>
        </p:nvSpPr>
        <p:spPr>
          <a:xfrm>
            <a:off x="3191720" y="4098281"/>
            <a:ext cx="5694862" cy="2062103"/>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Aptos"/>
              </a:rPr>
              <a:t>                                                 Why Band 4?</a:t>
            </a:r>
          </a:p>
          <a:p>
            <a:endParaRPr lang="en-US" sz="1600">
              <a:solidFill>
                <a:srgbClr val="000000"/>
              </a:solidFill>
              <a:latin typeface="Aptos"/>
              <a:ea typeface="Calibri"/>
              <a:cs typeface="Calibri"/>
            </a:endParaRPr>
          </a:p>
          <a:p>
            <a:pPr marL="285750" indent="-285750">
              <a:buFont typeface="Arial"/>
              <a:buChar char="•"/>
            </a:pPr>
            <a:r>
              <a:rPr lang="en-US" sz="1600">
                <a:solidFill>
                  <a:srgbClr val="000000"/>
                </a:solidFill>
                <a:latin typeface="Aptos"/>
                <a:ea typeface="Calibri"/>
                <a:cs typeface="Calibri"/>
              </a:rPr>
              <a:t>To match </a:t>
            </a:r>
            <a:r>
              <a:rPr lang="en-US" sz="1600" err="1">
                <a:solidFill>
                  <a:srgbClr val="000000"/>
                </a:solidFill>
                <a:latin typeface="Aptos"/>
                <a:ea typeface="Calibri"/>
                <a:cs typeface="Calibri"/>
              </a:rPr>
              <a:t>Lofar</a:t>
            </a:r>
            <a:r>
              <a:rPr lang="en-US" sz="1600">
                <a:solidFill>
                  <a:srgbClr val="000000"/>
                </a:solidFill>
                <a:latin typeface="Aptos"/>
                <a:ea typeface="Calibri"/>
                <a:cs typeface="Calibri"/>
              </a:rPr>
              <a:t> resolution at 5" + recover extended sources</a:t>
            </a:r>
          </a:p>
          <a:p>
            <a:pPr marL="285750" indent="-285750">
              <a:buFont typeface="Arial"/>
              <a:buChar char="•"/>
            </a:pPr>
            <a:r>
              <a:rPr lang="en-US" sz="1600">
                <a:solidFill>
                  <a:srgbClr val="000000"/>
                </a:solidFill>
                <a:latin typeface="Aptos"/>
                <a:ea typeface="Calibri"/>
                <a:cs typeface="Calibri"/>
              </a:rPr>
              <a:t>Flatter spectra better imaged at </a:t>
            </a:r>
            <a:r>
              <a:rPr lang="en-US" sz="1600" err="1">
                <a:solidFill>
                  <a:srgbClr val="000000"/>
                </a:solidFill>
                <a:latin typeface="Aptos"/>
                <a:ea typeface="Calibri"/>
                <a:cs typeface="Calibri"/>
              </a:rPr>
              <a:t>uGMRT</a:t>
            </a:r>
            <a:endParaRPr lang="en-US" sz="1600">
              <a:solidFill>
                <a:srgbClr val="000000"/>
              </a:solidFill>
              <a:latin typeface="Aptos"/>
              <a:ea typeface="Calibri"/>
              <a:cs typeface="Calibri"/>
            </a:endParaRPr>
          </a:p>
          <a:p>
            <a:pPr marL="285750" indent="-285750">
              <a:buFont typeface="Arial"/>
              <a:buChar char="•"/>
            </a:pPr>
            <a:r>
              <a:rPr lang="en-US" sz="1600">
                <a:solidFill>
                  <a:srgbClr val="000000"/>
                </a:solidFill>
                <a:latin typeface="Aptos"/>
                <a:ea typeface="Calibri"/>
                <a:cs typeface="Calibri"/>
              </a:rPr>
              <a:t>Expecting LOFAR-</a:t>
            </a:r>
            <a:r>
              <a:rPr lang="en-US" sz="1600" err="1">
                <a:solidFill>
                  <a:srgbClr val="000000"/>
                </a:solidFill>
                <a:latin typeface="Aptos"/>
                <a:ea typeface="Calibri"/>
                <a:cs typeface="Calibri"/>
              </a:rPr>
              <a:t>uGMRT</a:t>
            </a:r>
            <a:r>
              <a:rPr lang="en-US" sz="1600">
                <a:solidFill>
                  <a:srgbClr val="000000"/>
                </a:solidFill>
                <a:latin typeface="Aptos"/>
                <a:ea typeface="Calibri"/>
                <a:cs typeface="Calibri"/>
              </a:rPr>
              <a:t> B4 to have similar sensitivities for RHs with α = 1.5</a:t>
            </a:r>
          </a:p>
          <a:p>
            <a:pPr marL="285750" indent="-285750">
              <a:buFont typeface="Arial"/>
              <a:buChar char="•"/>
            </a:pPr>
            <a:r>
              <a:rPr lang="en-US" sz="1600">
                <a:solidFill>
                  <a:srgbClr val="000000"/>
                </a:solidFill>
                <a:latin typeface="Aptos"/>
                <a:ea typeface="Calibri"/>
                <a:cs typeface="Calibri"/>
              </a:rPr>
              <a:t>Maximum leverage for spectral studies</a:t>
            </a:r>
            <a:endParaRPr lang="en-US" sz="1600">
              <a:solidFill>
                <a:srgbClr val="000000"/>
              </a:solidFill>
              <a:latin typeface="Aptos"/>
            </a:endParaRPr>
          </a:p>
          <a:p>
            <a:endParaRPr lang="en-US" sz="1600">
              <a:solidFill>
                <a:srgbClr val="000000"/>
              </a:solidFill>
              <a:latin typeface="Aptos"/>
            </a:endParaRPr>
          </a:p>
        </p:txBody>
      </p:sp>
      <p:pic>
        <p:nvPicPr>
          <p:cNvPr id="35" name="Picture 34" descr="A blue arrow pointing down&#10;&#10;AI-generated content may be incorrect.">
            <a:extLst>
              <a:ext uri="{FF2B5EF4-FFF2-40B4-BE49-F238E27FC236}">
                <a16:creationId xmlns:a16="http://schemas.microsoft.com/office/drawing/2014/main" id="{203B3871-CCA1-30BD-BFCA-1A5E6844AFD6}"/>
              </a:ext>
            </a:extLst>
          </p:cNvPr>
          <p:cNvPicPr>
            <a:picLocks noChangeAspect="1"/>
          </p:cNvPicPr>
          <p:nvPr/>
        </p:nvPicPr>
        <p:blipFill>
          <a:blip r:embed="rId2"/>
          <a:stretch>
            <a:fillRect/>
          </a:stretch>
        </p:blipFill>
        <p:spPr>
          <a:xfrm rot="16200000">
            <a:off x="6930112" y="1697476"/>
            <a:ext cx="402371" cy="634039"/>
          </a:xfrm>
          <a:prstGeom prst="rect">
            <a:avLst/>
          </a:prstGeom>
        </p:spPr>
      </p:pic>
      <p:sp>
        <p:nvSpPr>
          <p:cNvPr id="37" name="Rectangle: Rounded Corners 36">
            <a:extLst>
              <a:ext uri="{FF2B5EF4-FFF2-40B4-BE49-F238E27FC236}">
                <a16:creationId xmlns:a16="http://schemas.microsoft.com/office/drawing/2014/main" id="{169E8F54-3EC6-3941-75E2-BE4D178567B8}"/>
              </a:ext>
            </a:extLst>
          </p:cNvPr>
          <p:cNvSpPr/>
          <p:nvPr/>
        </p:nvSpPr>
        <p:spPr>
          <a:xfrm>
            <a:off x="7545723" y="1633491"/>
            <a:ext cx="1258556" cy="746835"/>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a:ea typeface="Calibri"/>
                <a:cs typeface="Calibri"/>
              </a:rPr>
              <a:t>Proposal </a:t>
            </a:r>
            <a:r>
              <a:rPr lang="en-IN" sz="1400" err="1">
                <a:solidFill>
                  <a:schemeClr val="tx1"/>
                </a:solidFill>
                <a:latin typeface="Calibri"/>
                <a:ea typeface="Calibri"/>
                <a:cs typeface="Calibri"/>
              </a:rPr>
              <a:t>uGMRT</a:t>
            </a:r>
            <a:r>
              <a:rPr lang="en-IN" sz="1400">
                <a:solidFill>
                  <a:schemeClr val="tx1"/>
                </a:solidFill>
                <a:latin typeface="Calibri"/>
                <a:ea typeface="Calibri"/>
                <a:cs typeface="Calibri"/>
              </a:rPr>
              <a:t>: 28 clusters </a:t>
            </a:r>
          </a:p>
        </p:txBody>
      </p:sp>
      <p:sp>
        <p:nvSpPr>
          <p:cNvPr id="39" name="TextBox 12">
            <a:extLst>
              <a:ext uri="{FF2B5EF4-FFF2-40B4-BE49-F238E27FC236}">
                <a16:creationId xmlns:a16="http://schemas.microsoft.com/office/drawing/2014/main" id="{B04297B2-DFE9-6A42-5CF5-0D328C85A49B}"/>
              </a:ext>
            </a:extLst>
          </p:cNvPr>
          <p:cNvSpPr txBox="1"/>
          <p:nvPr/>
        </p:nvSpPr>
        <p:spPr>
          <a:xfrm>
            <a:off x="6577091" y="2196980"/>
            <a:ext cx="110897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Phase</a:t>
            </a:r>
            <a:r>
              <a:rPr lang="en-US" sz="1400" b="1">
                <a:solidFill>
                  <a:schemeClr val="accent2">
                    <a:lumMod val="75000"/>
                  </a:schemeClr>
                </a:solidFill>
                <a:latin typeface="Calibri" panose="020F0502020204030204" pitchFamily="34" charset="0"/>
                <a:cs typeface="Calibri" panose="020F0502020204030204" pitchFamily="34" charset="0"/>
              </a:rPr>
              <a:t> </a:t>
            </a:r>
            <a:r>
              <a:rPr lang="en-US" sz="1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1</a:t>
            </a:r>
            <a:endParaRPr lang="en-IN" sz="1400" b="1">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descr="A blue arrow pointing down&#10;&#10;Description automatically generated">
            <a:extLst>
              <a:ext uri="{FF2B5EF4-FFF2-40B4-BE49-F238E27FC236}">
                <a16:creationId xmlns:a16="http://schemas.microsoft.com/office/drawing/2014/main" id="{997FDF73-C367-F769-F734-F44694DE2834}"/>
              </a:ext>
            </a:extLst>
          </p:cNvPr>
          <p:cNvPicPr>
            <a:picLocks noChangeAspect="1"/>
          </p:cNvPicPr>
          <p:nvPr/>
        </p:nvPicPr>
        <p:blipFill>
          <a:blip r:embed="rId2"/>
          <a:stretch>
            <a:fillRect/>
          </a:stretch>
        </p:blipFill>
        <p:spPr>
          <a:xfrm rot="16200000">
            <a:off x="9165859" y="1646178"/>
            <a:ext cx="402371" cy="634039"/>
          </a:xfrm>
          <a:prstGeom prst="rect">
            <a:avLst/>
          </a:prstGeom>
        </p:spPr>
      </p:pic>
      <p:sp>
        <p:nvSpPr>
          <p:cNvPr id="43" name="TextBox 39">
            <a:extLst>
              <a:ext uri="{FF2B5EF4-FFF2-40B4-BE49-F238E27FC236}">
                <a16:creationId xmlns:a16="http://schemas.microsoft.com/office/drawing/2014/main" id="{FDF824CF-BF56-FFC6-282F-95919623CA99}"/>
              </a:ext>
            </a:extLst>
          </p:cNvPr>
          <p:cNvSpPr txBox="1"/>
          <p:nvPr/>
        </p:nvSpPr>
        <p:spPr>
          <a:xfrm>
            <a:off x="9047700" y="2161490"/>
            <a:ext cx="1108976"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n w="0"/>
                <a:solidFill>
                  <a:schemeClr val="accent1"/>
                </a:solidFill>
                <a:effectLst>
                  <a:outerShdw blurRad="38100" dist="25400" dir="5400000" algn="ctr" rotWithShape="0">
                    <a:srgbClr val="6E747A">
                      <a:alpha val="43000"/>
                    </a:srgbClr>
                  </a:outerShdw>
                </a:effectLst>
                <a:latin typeface="Calibri"/>
                <a:cs typeface="Calibri"/>
              </a:rPr>
              <a:t>Phase 2</a:t>
            </a:r>
            <a:endParaRPr lang="en-US" sz="1400" b="1">
              <a:solidFill>
                <a:schemeClr val="accent2">
                  <a:lumMod val="75000"/>
                </a:schemeClr>
              </a:solidFill>
              <a:latin typeface="Calibri"/>
              <a:cs typeface="Calibri"/>
            </a:endParaRPr>
          </a:p>
        </p:txBody>
      </p:sp>
      <p:sp>
        <p:nvSpPr>
          <p:cNvPr id="45" name="Rectangle: Rounded Corners 44">
            <a:extLst>
              <a:ext uri="{FF2B5EF4-FFF2-40B4-BE49-F238E27FC236}">
                <a16:creationId xmlns:a16="http://schemas.microsoft.com/office/drawing/2014/main" id="{8077ACB4-A5DC-2E3A-3982-3E24B207BA84}"/>
              </a:ext>
            </a:extLst>
          </p:cNvPr>
          <p:cNvSpPr/>
          <p:nvPr/>
        </p:nvSpPr>
        <p:spPr>
          <a:xfrm>
            <a:off x="9827546" y="1629315"/>
            <a:ext cx="1728283" cy="642452"/>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a:ea typeface="Calibri"/>
                <a:cs typeface="Calibri"/>
              </a:rPr>
              <a:t>Archive: 17 clusters </a:t>
            </a:r>
          </a:p>
        </p:txBody>
      </p:sp>
      <p:sp>
        <p:nvSpPr>
          <p:cNvPr id="12" name="Rectangle: Rounded Corners 11">
            <a:extLst>
              <a:ext uri="{FF2B5EF4-FFF2-40B4-BE49-F238E27FC236}">
                <a16:creationId xmlns:a16="http://schemas.microsoft.com/office/drawing/2014/main" id="{A989202D-3010-2AA3-F286-CCE49BED0F91}"/>
              </a:ext>
            </a:extLst>
          </p:cNvPr>
          <p:cNvSpPr/>
          <p:nvPr/>
        </p:nvSpPr>
        <p:spPr>
          <a:xfrm>
            <a:off x="4803387" y="1574791"/>
            <a:ext cx="1672648" cy="762802"/>
          </a:xfrm>
          <a:prstGeom prst="roundRect">
            <a:avLst>
              <a:gd name="adj" fmla="val 16667"/>
            </a:avLst>
          </a:prstGeom>
          <a:solidFill>
            <a:schemeClr val="bg1">
              <a:lumMod val="85000"/>
            </a:schemeClr>
          </a:solidFill>
          <a:ln w="57150"/>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IN" sz="1400">
                <a:solidFill>
                  <a:schemeClr val="tx1"/>
                </a:solidFill>
                <a:latin typeface="Calibri"/>
                <a:ea typeface="Calibri"/>
                <a:cs typeface="Calibri"/>
              </a:rPr>
              <a:t>45 RH clusters in LOFAR </a:t>
            </a:r>
            <a:endParaRPr lang="en-IN"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5508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3A0120-E524-5F57-703E-5354CFCBFCC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A6B9E5-EC31-DED3-B984-EEE103C87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stars in space&#10;&#10;Description automatically generated">
            <a:extLst>
              <a:ext uri="{FF2B5EF4-FFF2-40B4-BE49-F238E27FC236}">
                <a16:creationId xmlns:a16="http://schemas.microsoft.com/office/drawing/2014/main" id="{6DA428D9-6A6E-528F-7A3E-4EBB02B1B4B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2000"/>
                    </a14:imgEffect>
                    <a14:imgEffect>
                      <a14:brightnessContrast bright="-87000" contrast="-59000"/>
                    </a14:imgEffect>
                  </a14:imgLayer>
                </a14:imgProps>
              </a:ext>
            </a:extLst>
          </a:blip>
          <a:srcRect l="9575" r="11113"/>
          <a:stretch>
            <a:fillRect/>
          </a:stretch>
        </p:blipFill>
        <p:spPr>
          <a:xfrm>
            <a:off x="2522358" y="10"/>
            <a:ext cx="9669642" cy="6857990"/>
          </a:xfrm>
          <a:prstGeom prst="rect">
            <a:avLst/>
          </a:prstGeom>
        </p:spPr>
      </p:pic>
      <p:sp>
        <p:nvSpPr>
          <p:cNvPr id="13" name="Rectangle 12">
            <a:extLst>
              <a:ext uri="{FF2B5EF4-FFF2-40B4-BE49-F238E27FC236}">
                <a16:creationId xmlns:a16="http://schemas.microsoft.com/office/drawing/2014/main" id="{4B8F2F95-74A8-BEEC-5075-D31E82AD5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D9C0A3-FE8B-D30F-D5A3-6013B6CCECC8}"/>
              </a:ext>
            </a:extLst>
          </p:cNvPr>
          <p:cNvSpPr txBox="1"/>
          <p:nvPr/>
        </p:nvSpPr>
        <p:spPr>
          <a:xfrm>
            <a:off x="538476" y="113666"/>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defRPr/>
            </a:pPr>
            <a:r>
              <a:rPr lang="en-US" sz="5200" b="1">
                <a:solidFill>
                  <a:srgbClr val="BF4F14"/>
                </a:solidFill>
                <a:latin typeface="+mj-lt"/>
                <a:ea typeface="+mj-ea"/>
                <a:cs typeface="+mj-cs"/>
              </a:rPr>
              <a:t>PROGRESS</a:t>
            </a:r>
            <a:endParaRPr lang="en-US" sz="5200" b="1" i="0" u="none" strike="noStrike" cap="none" spc="0" normalizeH="0" baseline="0" noProof="0">
              <a:ln>
                <a:noFill/>
              </a:ln>
              <a:solidFill>
                <a:srgbClr val="BF4F14"/>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61A29557-C6FF-F915-40E3-056538CC4EA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spTree>
    <p:extLst>
      <p:ext uri="{BB962C8B-B14F-4D97-AF65-F5344CB8AC3E}">
        <p14:creationId xmlns:p14="http://schemas.microsoft.com/office/powerpoint/2010/main" val="304182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9B618F7-68F4-FC74-CE50-F95EE94008D2}"/>
              </a:ext>
            </a:extLst>
          </p:cNvPr>
          <p:cNvCxnSpPr>
            <a:cxnSpLocks/>
          </p:cNvCxnSpPr>
          <p:nvPr/>
        </p:nvCxnSpPr>
        <p:spPr>
          <a:xfrm>
            <a:off x="0" y="337352"/>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7E4CFF-81A9-5190-A606-0199E1DE274F}"/>
              </a:ext>
            </a:extLst>
          </p:cNvPr>
          <p:cNvCxnSpPr>
            <a:cxnSpLocks/>
          </p:cNvCxnSpPr>
          <p:nvPr/>
        </p:nvCxnSpPr>
        <p:spPr>
          <a:xfrm>
            <a:off x="10292179" y="6356350"/>
            <a:ext cx="1899821" cy="0"/>
          </a:xfrm>
          <a:prstGeom prst="line">
            <a:avLst/>
          </a:prstGeom>
          <a:ln w="762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9" name="TextBox 3">
            <a:extLst>
              <a:ext uri="{FF2B5EF4-FFF2-40B4-BE49-F238E27FC236}">
                <a16:creationId xmlns:a16="http://schemas.microsoft.com/office/drawing/2014/main" id="{5AE07B27-1DAA-5D79-6803-FBD31169EC3A}"/>
              </a:ext>
            </a:extLst>
          </p:cNvPr>
          <p:cNvSpPr txBox="1"/>
          <p:nvPr/>
        </p:nvSpPr>
        <p:spPr>
          <a:xfrm>
            <a:off x="4172573" y="333528"/>
            <a:ext cx="3848228"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200" b="1">
                <a:solidFill>
                  <a:srgbClr val="002060"/>
                </a:solidFill>
                <a:latin typeface="Aptos Display"/>
                <a:cs typeface="Calibri"/>
              </a:rPr>
              <a:t>PROGRESS</a:t>
            </a:r>
            <a:endParaRPr lang="en-US">
              <a:solidFill>
                <a:srgbClr val="002060"/>
              </a:solidFill>
            </a:endParaRPr>
          </a:p>
        </p:txBody>
      </p:sp>
      <p:sp>
        <p:nvSpPr>
          <p:cNvPr id="10" name="TextBox 9">
            <a:extLst>
              <a:ext uri="{FF2B5EF4-FFF2-40B4-BE49-F238E27FC236}">
                <a16:creationId xmlns:a16="http://schemas.microsoft.com/office/drawing/2014/main" id="{7EBA3BBC-F5A3-3865-BE8D-0D4295E4ADA2}"/>
              </a:ext>
            </a:extLst>
          </p:cNvPr>
          <p:cNvSpPr txBox="1"/>
          <p:nvPr/>
        </p:nvSpPr>
        <p:spPr>
          <a:xfrm>
            <a:off x="1904567" y="1717905"/>
            <a:ext cx="882195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Processed the </a:t>
            </a:r>
            <a:r>
              <a:rPr lang="en-US" err="1"/>
              <a:t>uGMRT</a:t>
            </a:r>
            <a:r>
              <a:rPr lang="en-US"/>
              <a:t> data with SPAM pipeline (22 clusters).</a:t>
            </a:r>
          </a:p>
          <a:p>
            <a:endParaRPr lang="en-US"/>
          </a:p>
          <a:p>
            <a:pPr marL="285750" indent="-285750">
              <a:buFont typeface="Arial"/>
              <a:buChar char="•"/>
            </a:pPr>
            <a:r>
              <a:rPr lang="en-US"/>
              <a:t>Produced images at different resolutions.</a:t>
            </a:r>
          </a:p>
          <a:p>
            <a:endParaRPr lang="en-US"/>
          </a:p>
          <a:p>
            <a:pPr marL="285750" indent="-285750">
              <a:buFont typeface="Arial"/>
              <a:buChar char="•"/>
            </a:pPr>
            <a:r>
              <a:rPr lang="en-US"/>
              <a:t>Discrete source subtraction to study the radio halos.</a:t>
            </a:r>
          </a:p>
          <a:p>
            <a:endParaRPr lang="en-US" i="1">
              <a:solidFill>
                <a:schemeClr val="accent6">
                  <a:lumMod val="76000"/>
                </a:schemeClr>
              </a:solidFill>
            </a:endParaRPr>
          </a:p>
          <a:p>
            <a:pPr marL="285750" indent="-285750">
              <a:buFont typeface="Arial"/>
              <a:buChar char="•"/>
            </a:pPr>
            <a:r>
              <a:rPr lang="en-US" b="1">
                <a:solidFill>
                  <a:schemeClr val="accent6">
                    <a:lumMod val="76000"/>
                  </a:schemeClr>
                </a:solidFill>
              </a:rPr>
              <a:t>Found the flux density and spectral index.</a:t>
            </a:r>
          </a:p>
          <a:p>
            <a:endParaRPr lang="en-US" i="1">
              <a:solidFill>
                <a:schemeClr val="accent6">
                  <a:lumMod val="76000"/>
                </a:schemeClr>
              </a:solidFill>
            </a:endParaRPr>
          </a:p>
          <a:p>
            <a:r>
              <a:rPr lang="en-US" i="1">
                <a:solidFill>
                  <a:schemeClr val="accent6">
                    <a:lumMod val="76000"/>
                  </a:schemeClr>
                </a:solidFill>
              </a:rPr>
              <a:t>        1.  2 sigma contours (regions based on LOFAR and </a:t>
            </a:r>
            <a:r>
              <a:rPr lang="en-US" i="1" err="1">
                <a:solidFill>
                  <a:schemeClr val="accent6">
                    <a:lumMod val="76000"/>
                  </a:schemeClr>
                </a:solidFill>
              </a:rPr>
              <a:t>uGMRT</a:t>
            </a:r>
            <a:r>
              <a:rPr lang="en-US" i="1">
                <a:solidFill>
                  <a:schemeClr val="accent6">
                    <a:lumMod val="76000"/>
                  </a:schemeClr>
                </a:solidFill>
              </a:rPr>
              <a:t>)</a:t>
            </a:r>
          </a:p>
          <a:p>
            <a:r>
              <a:rPr lang="en-US" i="1">
                <a:solidFill>
                  <a:schemeClr val="accent6">
                    <a:lumMod val="76000"/>
                  </a:schemeClr>
                </a:solidFill>
              </a:rPr>
              <a:t>        2.    LOFAR model injection (injection of a real LOFAR model instead of an exponential model)</a:t>
            </a:r>
          </a:p>
          <a:p>
            <a:pPr marL="285750" indent="-285750">
              <a:buFont typeface="Arial"/>
              <a:buChar char="•"/>
            </a:pPr>
            <a:endParaRPr lang="en-US"/>
          </a:p>
          <a:p>
            <a:pPr marL="285750" indent="-285750">
              <a:buFont typeface="Arial"/>
              <a:buChar char="•"/>
            </a:pPr>
            <a:r>
              <a:rPr lang="en-US"/>
              <a:t>Statistical analysis with cluster dynamics.</a:t>
            </a:r>
          </a:p>
        </p:txBody>
      </p:sp>
      <p:sp>
        <p:nvSpPr>
          <p:cNvPr id="2" name="TextBox 1">
            <a:extLst>
              <a:ext uri="{FF2B5EF4-FFF2-40B4-BE49-F238E27FC236}">
                <a16:creationId xmlns:a16="http://schemas.microsoft.com/office/drawing/2014/main" id="{0A712007-12D5-945A-0F04-40413265D7DC}"/>
              </a:ext>
            </a:extLst>
          </p:cNvPr>
          <p:cNvSpPr txBox="1"/>
          <p:nvPr/>
        </p:nvSpPr>
        <p:spPr>
          <a:xfrm>
            <a:off x="1765905" y="3424932"/>
            <a:ext cx="9103566" cy="1382490"/>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7282822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33</Slides>
  <Notes>2</Notes>
  <HiddenSlides>8</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18</cp:revision>
  <dcterms:created xsi:type="dcterms:W3CDTF">2013-07-15T20:26:40Z</dcterms:created>
  <dcterms:modified xsi:type="dcterms:W3CDTF">2025-09-22T10:00:03Z</dcterms:modified>
</cp:coreProperties>
</file>