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9" r:id="rId3"/>
    <p:sldId id="257" r:id="rId4"/>
    <p:sldId id="265" r:id="rId5"/>
    <p:sldId id="270" r:id="rId6"/>
    <p:sldId id="258" r:id="rId7"/>
    <p:sldId id="268" r:id="rId8"/>
    <p:sldId id="259" r:id="rId9"/>
    <p:sldId id="260" r:id="rId10"/>
    <p:sldId id="261" r:id="rId11"/>
    <p:sldId id="266" r:id="rId12"/>
    <p:sldId id="267" r:id="rId13"/>
    <p:sldId id="262" r:id="rId14"/>
    <p:sldId id="263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86"/>
    <p:restoredTop sz="73732"/>
  </p:normalViewPr>
  <p:slideViewPr>
    <p:cSldViewPr snapToGrid="0">
      <p:cViewPr varScale="1">
        <p:scale>
          <a:sx n="83" d="100"/>
          <a:sy n="83" d="100"/>
        </p:scale>
        <p:origin x="208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0FB80-2C72-4B4A-8EAA-36BA927462B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A079057B-D45D-4F9F-8D30-45C4A5687361}">
      <dgm:prSet/>
      <dgm:spPr/>
      <dgm:t>
        <a:bodyPr/>
        <a:lstStyle/>
        <a:p>
          <a:r>
            <a:rPr lang="en-US"/>
            <a:t>Background (LAE)</a:t>
          </a:r>
        </a:p>
      </dgm:t>
    </dgm:pt>
    <dgm:pt modelId="{FC8F7D7D-C87A-4618-A2CC-E296D427068B}" type="parTrans" cxnId="{02E94CB8-2E10-4CA2-9D7F-3A78CC8B9776}">
      <dgm:prSet/>
      <dgm:spPr/>
      <dgm:t>
        <a:bodyPr/>
        <a:lstStyle/>
        <a:p>
          <a:endParaRPr lang="en-US"/>
        </a:p>
      </dgm:t>
    </dgm:pt>
    <dgm:pt modelId="{864038AB-50A9-46CF-B2DC-98F9B96BBA1A}" type="sibTrans" cxnId="{02E94CB8-2E10-4CA2-9D7F-3A78CC8B9776}">
      <dgm:prSet/>
      <dgm:spPr/>
      <dgm:t>
        <a:bodyPr/>
        <a:lstStyle/>
        <a:p>
          <a:endParaRPr lang="en-US"/>
        </a:p>
      </dgm:t>
    </dgm:pt>
    <dgm:pt modelId="{D6B135FD-90D1-4C0D-96F3-D6A95AB62D9D}">
      <dgm:prSet/>
      <dgm:spPr/>
      <dgm:t>
        <a:bodyPr/>
        <a:lstStyle/>
        <a:p>
          <a:r>
            <a:rPr lang="en-US"/>
            <a:t>Motivation (the AGN fraction + Lya visibility)</a:t>
          </a:r>
        </a:p>
      </dgm:t>
    </dgm:pt>
    <dgm:pt modelId="{461EA6D4-912B-4755-A14B-AA4FBCECB2F1}" type="parTrans" cxnId="{78EC0115-ADCF-47DB-BEC9-F55CF2C344CB}">
      <dgm:prSet/>
      <dgm:spPr/>
      <dgm:t>
        <a:bodyPr/>
        <a:lstStyle/>
        <a:p>
          <a:endParaRPr lang="en-US"/>
        </a:p>
      </dgm:t>
    </dgm:pt>
    <dgm:pt modelId="{24BBAE48-2A77-440D-ADB9-691BA2C712EC}" type="sibTrans" cxnId="{78EC0115-ADCF-47DB-BEC9-F55CF2C344CB}">
      <dgm:prSet/>
      <dgm:spPr/>
      <dgm:t>
        <a:bodyPr/>
        <a:lstStyle/>
        <a:p>
          <a:endParaRPr lang="en-US"/>
        </a:p>
      </dgm:t>
    </dgm:pt>
    <dgm:pt modelId="{40426E47-2DCE-47EC-975B-D44B1A8C4D7A}">
      <dgm:prSet/>
      <dgm:spPr/>
      <dgm:t>
        <a:bodyPr/>
        <a:lstStyle/>
        <a:p>
          <a:r>
            <a:rPr lang="en-US"/>
            <a:t>Data</a:t>
          </a:r>
          <a:r>
            <a:rPr lang="zh-CN"/>
            <a:t> </a:t>
          </a:r>
          <a:r>
            <a:rPr lang="en-US"/>
            <a:t>(HDR4 + LOFAR)</a:t>
          </a:r>
        </a:p>
      </dgm:t>
    </dgm:pt>
    <dgm:pt modelId="{F2F5B88F-382A-4DF7-A1DB-8798026D8485}" type="parTrans" cxnId="{D8D2EA55-A8BB-4C16-A465-523D073F9876}">
      <dgm:prSet/>
      <dgm:spPr/>
      <dgm:t>
        <a:bodyPr/>
        <a:lstStyle/>
        <a:p>
          <a:endParaRPr lang="en-US"/>
        </a:p>
      </dgm:t>
    </dgm:pt>
    <dgm:pt modelId="{485F0400-2A09-4243-B82A-FC7E23DB53E0}" type="sibTrans" cxnId="{D8D2EA55-A8BB-4C16-A465-523D073F9876}">
      <dgm:prSet/>
      <dgm:spPr/>
      <dgm:t>
        <a:bodyPr/>
        <a:lstStyle/>
        <a:p>
          <a:endParaRPr lang="en-US"/>
        </a:p>
      </dgm:t>
    </dgm:pt>
    <dgm:pt modelId="{75B5CF51-958A-4BF0-93E5-438570E19E96}">
      <dgm:prSet/>
      <dgm:spPr/>
      <dgm:t>
        <a:bodyPr/>
        <a:lstStyle/>
        <a:p>
          <a:r>
            <a:rPr lang="en-US"/>
            <a:t>Result</a:t>
          </a:r>
        </a:p>
      </dgm:t>
    </dgm:pt>
    <dgm:pt modelId="{4EEE13C6-281F-4566-B389-BC12C6A21E9C}" type="parTrans" cxnId="{DED2BFDA-4E46-404C-9442-5184AAB20081}">
      <dgm:prSet/>
      <dgm:spPr/>
      <dgm:t>
        <a:bodyPr/>
        <a:lstStyle/>
        <a:p>
          <a:endParaRPr lang="en-US"/>
        </a:p>
      </dgm:t>
    </dgm:pt>
    <dgm:pt modelId="{352AA3FF-631E-4440-8B34-C9D394986F6D}" type="sibTrans" cxnId="{DED2BFDA-4E46-404C-9442-5184AAB20081}">
      <dgm:prSet/>
      <dgm:spPr/>
      <dgm:t>
        <a:bodyPr/>
        <a:lstStyle/>
        <a:p>
          <a:endParaRPr lang="en-US"/>
        </a:p>
      </dgm:t>
    </dgm:pt>
    <dgm:pt modelId="{413849DA-69EE-44B6-BB2E-EFAFF6A237B5}">
      <dgm:prSet/>
      <dgm:spPr/>
      <dgm:t>
        <a:bodyPr/>
        <a:lstStyle/>
        <a:p>
          <a:r>
            <a:rPr lang="en-US"/>
            <a:t>Discussion</a:t>
          </a:r>
        </a:p>
      </dgm:t>
    </dgm:pt>
    <dgm:pt modelId="{40BD3258-CA2F-42B4-A7A0-D79B48DDFA57}" type="parTrans" cxnId="{F45F993B-DDBF-4BD5-9A5C-7C0E5A2F20FE}">
      <dgm:prSet/>
      <dgm:spPr/>
      <dgm:t>
        <a:bodyPr/>
        <a:lstStyle/>
        <a:p>
          <a:endParaRPr lang="en-US"/>
        </a:p>
      </dgm:t>
    </dgm:pt>
    <dgm:pt modelId="{6A66DB30-B4F9-46ED-B111-273577996CCE}" type="sibTrans" cxnId="{F45F993B-DDBF-4BD5-9A5C-7C0E5A2F20FE}">
      <dgm:prSet/>
      <dgm:spPr/>
      <dgm:t>
        <a:bodyPr/>
        <a:lstStyle/>
        <a:p>
          <a:endParaRPr lang="en-US"/>
        </a:p>
      </dgm:t>
    </dgm:pt>
    <dgm:pt modelId="{78F3D203-790F-4137-9478-F24077597BA3}">
      <dgm:prSet/>
      <dgm:spPr/>
      <dgm:t>
        <a:bodyPr/>
        <a:lstStyle/>
        <a:p>
          <a:r>
            <a:rPr lang="en-US"/>
            <a:t>Summary</a:t>
          </a:r>
        </a:p>
      </dgm:t>
    </dgm:pt>
    <dgm:pt modelId="{D769E651-1AB0-48B8-BD3C-10D16CE0D1B1}" type="parTrans" cxnId="{A52354EE-BC73-40C4-9F42-33721FF04402}">
      <dgm:prSet/>
      <dgm:spPr/>
      <dgm:t>
        <a:bodyPr/>
        <a:lstStyle/>
        <a:p>
          <a:endParaRPr lang="en-US"/>
        </a:p>
      </dgm:t>
    </dgm:pt>
    <dgm:pt modelId="{12AF05A4-02A0-4EB7-AE38-902F77506234}" type="sibTrans" cxnId="{A52354EE-BC73-40C4-9F42-33721FF04402}">
      <dgm:prSet/>
      <dgm:spPr/>
      <dgm:t>
        <a:bodyPr/>
        <a:lstStyle/>
        <a:p>
          <a:endParaRPr lang="en-US"/>
        </a:p>
      </dgm:t>
    </dgm:pt>
    <dgm:pt modelId="{08CED291-92A9-4269-B034-215A8575789E}" type="pres">
      <dgm:prSet presAssocID="{D0F0FB80-2C72-4B4A-8EAA-36BA927462B7}" presName="root" presStyleCnt="0">
        <dgm:presLayoutVars>
          <dgm:dir/>
          <dgm:resizeHandles val="exact"/>
        </dgm:presLayoutVars>
      </dgm:prSet>
      <dgm:spPr/>
    </dgm:pt>
    <dgm:pt modelId="{4DA17B46-03F0-41D5-BC1A-1D2D9F9204C1}" type="pres">
      <dgm:prSet presAssocID="{A079057B-D45D-4F9F-8D30-45C4A5687361}" presName="compNode" presStyleCnt="0"/>
      <dgm:spPr/>
    </dgm:pt>
    <dgm:pt modelId="{C3CA9CDF-A198-4812-8DD6-1FCB19D44E33}" type="pres">
      <dgm:prSet presAssocID="{A079057B-D45D-4F9F-8D30-45C4A5687361}" presName="bgRect" presStyleLbl="bgShp" presStyleIdx="0" presStyleCnt="6"/>
      <dgm:spPr/>
    </dgm:pt>
    <dgm:pt modelId="{182EB69D-8D2D-44EF-A180-CDFA61FE8B57}" type="pres">
      <dgm:prSet presAssocID="{A079057B-D45D-4F9F-8D30-45C4A5687361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3259FB16-CE1D-43BB-BF19-7942AA855F5E}" type="pres">
      <dgm:prSet presAssocID="{A079057B-D45D-4F9F-8D30-45C4A5687361}" presName="spaceRect" presStyleCnt="0"/>
      <dgm:spPr/>
    </dgm:pt>
    <dgm:pt modelId="{1549428E-D977-4406-804E-005EDC1A53FE}" type="pres">
      <dgm:prSet presAssocID="{A079057B-D45D-4F9F-8D30-45C4A5687361}" presName="parTx" presStyleLbl="revTx" presStyleIdx="0" presStyleCnt="6">
        <dgm:presLayoutVars>
          <dgm:chMax val="0"/>
          <dgm:chPref val="0"/>
        </dgm:presLayoutVars>
      </dgm:prSet>
      <dgm:spPr/>
    </dgm:pt>
    <dgm:pt modelId="{FDB5DF75-F366-4234-8DBA-223B9F5A8159}" type="pres">
      <dgm:prSet presAssocID="{864038AB-50A9-46CF-B2DC-98F9B96BBA1A}" presName="sibTrans" presStyleCnt="0"/>
      <dgm:spPr/>
    </dgm:pt>
    <dgm:pt modelId="{BADC5B6E-6A40-4F0F-8680-C1910B0333C0}" type="pres">
      <dgm:prSet presAssocID="{D6B135FD-90D1-4C0D-96F3-D6A95AB62D9D}" presName="compNode" presStyleCnt="0"/>
      <dgm:spPr/>
    </dgm:pt>
    <dgm:pt modelId="{E3B6309D-3BF6-400B-B173-A372FF5B7243}" type="pres">
      <dgm:prSet presAssocID="{D6B135FD-90D1-4C0D-96F3-D6A95AB62D9D}" presName="bgRect" presStyleLbl="bgShp" presStyleIdx="1" presStyleCnt="6"/>
      <dgm:spPr/>
    </dgm:pt>
    <dgm:pt modelId="{7084811F-71F4-4987-AA56-3B85E484BDB2}" type="pres">
      <dgm:prSet presAssocID="{D6B135FD-90D1-4C0D-96F3-D6A95AB62D9D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6E33DC1D-A2FA-4577-931F-B4DAB91A1DF9}" type="pres">
      <dgm:prSet presAssocID="{D6B135FD-90D1-4C0D-96F3-D6A95AB62D9D}" presName="spaceRect" presStyleCnt="0"/>
      <dgm:spPr/>
    </dgm:pt>
    <dgm:pt modelId="{72256FF5-D5F3-4EAC-837B-24E2191BD930}" type="pres">
      <dgm:prSet presAssocID="{D6B135FD-90D1-4C0D-96F3-D6A95AB62D9D}" presName="parTx" presStyleLbl="revTx" presStyleIdx="1" presStyleCnt="6">
        <dgm:presLayoutVars>
          <dgm:chMax val="0"/>
          <dgm:chPref val="0"/>
        </dgm:presLayoutVars>
      </dgm:prSet>
      <dgm:spPr/>
    </dgm:pt>
    <dgm:pt modelId="{8CFEE57C-B340-4D1E-A940-D78B9AAE22A7}" type="pres">
      <dgm:prSet presAssocID="{24BBAE48-2A77-440D-ADB9-691BA2C712EC}" presName="sibTrans" presStyleCnt="0"/>
      <dgm:spPr/>
    </dgm:pt>
    <dgm:pt modelId="{EB01FBAE-9B40-44A4-8FFD-9A2C870BE9C7}" type="pres">
      <dgm:prSet presAssocID="{40426E47-2DCE-47EC-975B-D44B1A8C4D7A}" presName="compNode" presStyleCnt="0"/>
      <dgm:spPr/>
    </dgm:pt>
    <dgm:pt modelId="{5C09FB46-F80C-43B4-B68A-C19F6DF311DF}" type="pres">
      <dgm:prSet presAssocID="{40426E47-2DCE-47EC-975B-D44B1A8C4D7A}" presName="bgRect" presStyleLbl="bgShp" presStyleIdx="2" presStyleCnt="6"/>
      <dgm:spPr/>
    </dgm:pt>
    <dgm:pt modelId="{3E530DAE-9A33-4D9F-B43D-6980599515E6}" type="pres">
      <dgm:prSet presAssocID="{40426E47-2DCE-47EC-975B-D44B1A8C4D7A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A8D095A0-F54A-4D04-A57B-B41D1678047D}" type="pres">
      <dgm:prSet presAssocID="{40426E47-2DCE-47EC-975B-D44B1A8C4D7A}" presName="spaceRect" presStyleCnt="0"/>
      <dgm:spPr/>
    </dgm:pt>
    <dgm:pt modelId="{F9703D93-E1CC-4328-AEF2-34FCFB249F13}" type="pres">
      <dgm:prSet presAssocID="{40426E47-2DCE-47EC-975B-D44B1A8C4D7A}" presName="parTx" presStyleLbl="revTx" presStyleIdx="2" presStyleCnt="6">
        <dgm:presLayoutVars>
          <dgm:chMax val="0"/>
          <dgm:chPref val="0"/>
        </dgm:presLayoutVars>
      </dgm:prSet>
      <dgm:spPr/>
    </dgm:pt>
    <dgm:pt modelId="{605CF6D7-452E-4400-96CC-ED26ECFF7115}" type="pres">
      <dgm:prSet presAssocID="{485F0400-2A09-4243-B82A-FC7E23DB53E0}" presName="sibTrans" presStyleCnt="0"/>
      <dgm:spPr/>
    </dgm:pt>
    <dgm:pt modelId="{8B83FDAB-EF32-48E6-8CB1-538D7C3A3725}" type="pres">
      <dgm:prSet presAssocID="{75B5CF51-958A-4BF0-93E5-438570E19E96}" presName="compNode" presStyleCnt="0"/>
      <dgm:spPr/>
    </dgm:pt>
    <dgm:pt modelId="{1FE333A6-9D71-4278-8774-1D6975DD74C3}" type="pres">
      <dgm:prSet presAssocID="{75B5CF51-958A-4BF0-93E5-438570E19E96}" presName="bgRect" presStyleLbl="bgShp" presStyleIdx="3" presStyleCnt="6"/>
      <dgm:spPr/>
    </dgm:pt>
    <dgm:pt modelId="{571CC99C-A15E-4C8B-AD99-7240F8CFDA5F}" type="pres">
      <dgm:prSet presAssocID="{75B5CF51-958A-4BF0-93E5-438570E19E96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AF6CEB9B-6CCA-4914-A973-57EB19A4ECF3}" type="pres">
      <dgm:prSet presAssocID="{75B5CF51-958A-4BF0-93E5-438570E19E96}" presName="spaceRect" presStyleCnt="0"/>
      <dgm:spPr/>
    </dgm:pt>
    <dgm:pt modelId="{EE370631-A333-4E0C-A08A-DDB793654439}" type="pres">
      <dgm:prSet presAssocID="{75B5CF51-958A-4BF0-93E5-438570E19E96}" presName="parTx" presStyleLbl="revTx" presStyleIdx="3" presStyleCnt="6">
        <dgm:presLayoutVars>
          <dgm:chMax val="0"/>
          <dgm:chPref val="0"/>
        </dgm:presLayoutVars>
      </dgm:prSet>
      <dgm:spPr/>
    </dgm:pt>
    <dgm:pt modelId="{64F71CEC-8FB1-489B-86BB-E8875C17F78A}" type="pres">
      <dgm:prSet presAssocID="{352AA3FF-631E-4440-8B34-C9D394986F6D}" presName="sibTrans" presStyleCnt="0"/>
      <dgm:spPr/>
    </dgm:pt>
    <dgm:pt modelId="{46C5F8B3-A1AE-4158-8709-279795234DB1}" type="pres">
      <dgm:prSet presAssocID="{413849DA-69EE-44B6-BB2E-EFAFF6A237B5}" presName="compNode" presStyleCnt="0"/>
      <dgm:spPr/>
    </dgm:pt>
    <dgm:pt modelId="{AE2FA125-DFA4-4856-8C63-8E5E8AA04FF7}" type="pres">
      <dgm:prSet presAssocID="{413849DA-69EE-44B6-BB2E-EFAFF6A237B5}" presName="bgRect" presStyleLbl="bgShp" presStyleIdx="4" presStyleCnt="6"/>
      <dgm:spPr/>
    </dgm:pt>
    <dgm:pt modelId="{84C35646-4404-45BA-B3AE-E689F927F92A}" type="pres">
      <dgm:prSet presAssocID="{413849DA-69EE-44B6-BB2E-EFAFF6A237B5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05A977F6-FDDA-482D-9685-71528C3E8519}" type="pres">
      <dgm:prSet presAssocID="{413849DA-69EE-44B6-BB2E-EFAFF6A237B5}" presName="spaceRect" presStyleCnt="0"/>
      <dgm:spPr/>
    </dgm:pt>
    <dgm:pt modelId="{0D9154DC-72C8-4EAE-8585-D91620DD69FB}" type="pres">
      <dgm:prSet presAssocID="{413849DA-69EE-44B6-BB2E-EFAFF6A237B5}" presName="parTx" presStyleLbl="revTx" presStyleIdx="4" presStyleCnt="6">
        <dgm:presLayoutVars>
          <dgm:chMax val="0"/>
          <dgm:chPref val="0"/>
        </dgm:presLayoutVars>
      </dgm:prSet>
      <dgm:spPr/>
    </dgm:pt>
    <dgm:pt modelId="{9E7F90B1-B3DD-4D32-AAD4-A566EC698911}" type="pres">
      <dgm:prSet presAssocID="{6A66DB30-B4F9-46ED-B111-273577996CCE}" presName="sibTrans" presStyleCnt="0"/>
      <dgm:spPr/>
    </dgm:pt>
    <dgm:pt modelId="{4ADD9194-3097-4087-9360-550BAE982BEF}" type="pres">
      <dgm:prSet presAssocID="{78F3D203-790F-4137-9478-F24077597BA3}" presName="compNode" presStyleCnt="0"/>
      <dgm:spPr/>
    </dgm:pt>
    <dgm:pt modelId="{0F675979-D787-4E53-950F-204EF4C44897}" type="pres">
      <dgm:prSet presAssocID="{78F3D203-790F-4137-9478-F24077597BA3}" presName="bgRect" presStyleLbl="bgShp" presStyleIdx="5" presStyleCnt="6"/>
      <dgm:spPr/>
    </dgm:pt>
    <dgm:pt modelId="{69ECFC16-5ED2-45B5-AFDC-2AD5A67B475A}" type="pres">
      <dgm:prSet presAssocID="{78F3D203-790F-4137-9478-F24077597BA3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4CE50D6-39B0-410F-9E41-48B63ACAFB73}" type="pres">
      <dgm:prSet presAssocID="{78F3D203-790F-4137-9478-F24077597BA3}" presName="spaceRect" presStyleCnt="0"/>
      <dgm:spPr/>
    </dgm:pt>
    <dgm:pt modelId="{6ECC45DB-5D23-4F50-A256-56895E8AA1F7}" type="pres">
      <dgm:prSet presAssocID="{78F3D203-790F-4137-9478-F24077597BA3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78EC0115-ADCF-47DB-BEC9-F55CF2C344CB}" srcId="{D0F0FB80-2C72-4B4A-8EAA-36BA927462B7}" destId="{D6B135FD-90D1-4C0D-96F3-D6A95AB62D9D}" srcOrd="1" destOrd="0" parTransId="{461EA6D4-912B-4755-A14B-AA4FBCECB2F1}" sibTransId="{24BBAE48-2A77-440D-ADB9-691BA2C712EC}"/>
    <dgm:cxn modelId="{F45F993B-DDBF-4BD5-9A5C-7C0E5A2F20FE}" srcId="{D0F0FB80-2C72-4B4A-8EAA-36BA927462B7}" destId="{413849DA-69EE-44B6-BB2E-EFAFF6A237B5}" srcOrd="4" destOrd="0" parTransId="{40BD3258-CA2F-42B4-A7A0-D79B48DDFA57}" sibTransId="{6A66DB30-B4F9-46ED-B111-273577996CCE}"/>
    <dgm:cxn modelId="{D8D2EA55-A8BB-4C16-A465-523D073F9876}" srcId="{D0F0FB80-2C72-4B4A-8EAA-36BA927462B7}" destId="{40426E47-2DCE-47EC-975B-D44B1A8C4D7A}" srcOrd="2" destOrd="0" parTransId="{F2F5B88F-382A-4DF7-A1DB-8798026D8485}" sibTransId="{485F0400-2A09-4243-B82A-FC7E23DB53E0}"/>
    <dgm:cxn modelId="{14B2E964-967F-4806-9875-F99731CC386F}" type="presOf" srcId="{D6B135FD-90D1-4C0D-96F3-D6A95AB62D9D}" destId="{72256FF5-D5F3-4EAC-837B-24E2191BD930}" srcOrd="0" destOrd="0" presId="urn:microsoft.com/office/officeart/2018/2/layout/IconVerticalSolidList"/>
    <dgm:cxn modelId="{9AEE8E6B-8F35-47EC-BE7C-3C5A4FD3F7A1}" type="presOf" srcId="{40426E47-2DCE-47EC-975B-D44B1A8C4D7A}" destId="{F9703D93-E1CC-4328-AEF2-34FCFB249F13}" srcOrd="0" destOrd="0" presId="urn:microsoft.com/office/officeart/2018/2/layout/IconVerticalSolidList"/>
    <dgm:cxn modelId="{02E94CB8-2E10-4CA2-9D7F-3A78CC8B9776}" srcId="{D0F0FB80-2C72-4B4A-8EAA-36BA927462B7}" destId="{A079057B-D45D-4F9F-8D30-45C4A5687361}" srcOrd="0" destOrd="0" parTransId="{FC8F7D7D-C87A-4618-A2CC-E296D427068B}" sibTransId="{864038AB-50A9-46CF-B2DC-98F9B96BBA1A}"/>
    <dgm:cxn modelId="{6525AEBB-CB3B-47FB-A131-71AAB213520F}" type="presOf" srcId="{75B5CF51-958A-4BF0-93E5-438570E19E96}" destId="{EE370631-A333-4E0C-A08A-DDB793654439}" srcOrd="0" destOrd="0" presId="urn:microsoft.com/office/officeart/2018/2/layout/IconVerticalSolidList"/>
    <dgm:cxn modelId="{04753BC0-1AB6-40BF-A616-ED93E5B12980}" type="presOf" srcId="{A079057B-D45D-4F9F-8D30-45C4A5687361}" destId="{1549428E-D977-4406-804E-005EDC1A53FE}" srcOrd="0" destOrd="0" presId="urn:microsoft.com/office/officeart/2018/2/layout/IconVerticalSolidList"/>
    <dgm:cxn modelId="{0DC564CA-2F96-463D-A3D0-8C6AEBB31064}" type="presOf" srcId="{D0F0FB80-2C72-4B4A-8EAA-36BA927462B7}" destId="{08CED291-92A9-4269-B034-215A8575789E}" srcOrd="0" destOrd="0" presId="urn:microsoft.com/office/officeart/2018/2/layout/IconVerticalSolidList"/>
    <dgm:cxn modelId="{DED2BFDA-4E46-404C-9442-5184AAB20081}" srcId="{D0F0FB80-2C72-4B4A-8EAA-36BA927462B7}" destId="{75B5CF51-958A-4BF0-93E5-438570E19E96}" srcOrd="3" destOrd="0" parTransId="{4EEE13C6-281F-4566-B389-BC12C6A21E9C}" sibTransId="{352AA3FF-631E-4440-8B34-C9D394986F6D}"/>
    <dgm:cxn modelId="{A52354EE-BC73-40C4-9F42-33721FF04402}" srcId="{D0F0FB80-2C72-4B4A-8EAA-36BA927462B7}" destId="{78F3D203-790F-4137-9478-F24077597BA3}" srcOrd="5" destOrd="0" parTransId="{D769E651-1AB0-48B8-BD3C-10D16CE0D1B1}" sibTransId="{12AF05A4-02A0-4EB7-AE38-902F77506234}"/>
    <dgm:cxn modelId="{2363BDF4-BD2B-403B-8ABF-8992D9BAF3BE}" type="presOf" srcId="{413849DA-69EE-44B6-BB2E-EFAFF6A237B5}" destId="{0D9154DC-72C8-4EAE-8585-D91620DD69FB}" srcOrd="0" destOrd="0" presId="urn:microsoft.com/office/officeart/2018/2/layout/IconVerticalSolidList"/>
    <dgm:cxn modelId="{199DB5FD-9CF5-46AC-BE58-3C1F18FE938C}" type="presOf" srcId="{78F3D203-790F-4137-9478-F24077597BA3}" destId="{6ECC45DB-5D23-4F50-A256-56895E8AA1F7}" srcOrd="0" destOrd="0" presId="urn:microsoft.com/office/officeart/2018/2/layout/IconVerticalSolidList"/>
    <dgm:cxn modelId="{AB0C845B-E806-4442-BE28-87CCD1BAE459}" type="presParOf" srcId="{08CED291-92A9-4269-B034-215A8575789E}" destId="{4DA17B46-03F0-41D5-BC1A-1D2D9F9204C1}" srcOrd="0" destOrd="0" presId="urn:microsoft.com/office/officeart/2018/2/layout/IconVerticalSolidList"/>
    <dgm:cxn modelId="{B97565DD-0EFB-44DE-9CFD-76EBD3DFFC26}" type="presParOf" srcId="{4DA17B46-03F0-41D5-BC1A-1D2D9F9204C1}" destId="{C3CA9CDF-A198-4812-8DD6-1FCB19D44E33}" srcOrd="0" destOrd="0" presId="urn:microsoft.com/office/officeart/2018/2/layout/IconVerticalSolidList"/>
    <dgm:cxn modelId="{CDEAF423-B9D7-4A2A-933E-334CDA21A589}" type="presParOf" srcId="{4DA17B46-03F0-41D5-BC1A-1D2D9F9204C1}" destId="{182EB69D-8D2D-44EF-A180-CDFA61FE8B57}" srcOrd="1" destOrd="0" presId="urn:microsoft.com/office/officeart/2018/2/layout/IconVerticalSolidList"/>
    <dgm:cxn modelId="{609B206C-06AA-4B1B-A2A6-A5644D718C2E}" type="presParOf" srcId="{4DA17B46-03F0-41D5-BC1A-1D2D9F9204C1}" destId="{3259FB16-CE1D-43BB-BF19-7942AA855F5E}" srcOrd="2" destOrd="0" presId="urn:microsoft.com/office/officeart/2018/2/layout/IconVerticalSolidList"/>
    <dgm:cxn modelId="{948D589C-1360-4A91-A8B6-9E62C8CA8587}" type="presParOf" srcId="{4DA17B46-03F0-41D5-BC1A-1D2D9F9204C1}" destId="{1549428E-D977-4406-804E-005EDC1A53FE}" srcOrd="3" destOrd="0" presId="urn:microsoft.com/office/officeart/2018/2/layout/IconVerticalSolidList"/>
    <dgm:cxn modelId="{5F72BA2D-7337-4865-86CB-29C70E64C219}" type="presParOf" srcId="{08CED291-92A9-4269-B034-215A8575789E}" destId="{FDB5DF75-F366-4234-8DBA-223B9F5A8159}" srcOrd="1" destOrd="0" presId="urn:microsoft.com/office/officeart/2018/2/layout/IconVerticalSolidList"/>
    <dgm:cxn modelId="{C164E2C0-B961-4449-B5B9-49EC024FD774}" type="presParOf" srcId="{08CED291-92A9-4269-B034-215A8575789E}" destId="{BADC5B6E-6A40-4F0F-8680-C1910B0333C0}" srcOrd="2" destOrd="0" presId="urn:microsoft.com/office/officeart/2018/2/layout/IconVerticalSolidList"/>
    <dgm:cxn modelId="{9363AEE7-554D-471A-AD89-05DC87369A55}" type="presParOf" srcId="{BADC5B6E-6A40-4F0F-8680-C1910B0333C0}" destId="{E3B6309D-3BF6-400B-B173-A372FF5B7243}" srcOrd="0" destOrd="0" presId="urn:microsoft.com/office/officeart/2018/2/layout/IconVerticalSolidList"/>
    <dgm:cxn modelId="{A5AE8C1D-184A-4B4F-BB64-A3150FBDF05E}" type="presParOf" srcId="{BADC5B6E-6A40-4F0F-8680-C1910B0333C0}" destId="{7084811F-71F4-4987-AA56-3B85E484BDB2}" srcOrd="1" destOrd="0" presId="urn:microsoft.com/office/officeart/2018/2/layout/IconVerticalSolidList"/>
    <dgm:cxn modelId="{088AB0BB-B378-40D1-BB03-9E78953A60A2}" type="presParOf" srcId="{BADC5B6E-6A40-4F0F-8680-C1910B0333C0}" destId="{6E33DC1D-A2FA-4577-931F-B4DAB91A1DF9}" srcOrd="2" destOrd="0" presId="urn:microsoft.com/office/officeart/2018/2/layout/IconVerticalSolidList"/>
    <dgm:cxn modelId="{DE5803A7-86C7-4E86-A4F7-BDFC2DD0122E}" type="presParOf" srcId="{BADC5B6E-6A40-4F0F-8680-C1910B0333C0}" destId="{72256FF5-D5F3-4EAC-837B-24E2191BD930}" srcOrd="3" destOrd="0" presId="urn:microsoft.com/office/officeart/2018/2/layout/IconVerticalSolidList"/>
    <dgm:cxn modelId="{E99C9CA4-0AF9-4C85-8DD3-00E8B512654E}" type="presParOf" srcId="{08CED291-92A9-4269-B034-215A8575789E}" destId="{8CFEE57C-B340-4D1E-A940-D78B9AAE22A7}" srcOrd="3" destOrd="0" presId="urn:microsoft.com/office/officeart/2018/2/layout/IconVerticalSolidList"/>
    <dgm:cxn modelId="{85C839A8-8A3C-402F-9990-F5671DD3B3F9}" type="presParOf" srcId="{08CED291-92A9-4269-B034-215A8575789E}" destId="{EB01FBAE-9B40-44A4-8FFD-9A2C870BE9C7}" srcOrd="4" destOrd="0" presId="urn:microsoft.com/office/officeart/2018/2/layout/IconVerticalSolidList"/>
    <dgm:cxn modelId="{8D123B00-0D49-4454-B313-18FBAD7DD0A9}" type="presParOf" srcId="{EB01FBAE-9B40-44A4-8FFD-9A2C870BE9C7}" destId="{5C09FB46-F80C-43B4-B68A-C19F6DF311DF}" srcOrd="0" destOrd="0" presId="urn:microsoft.com/office/officeart/2018/2/layout/IconVerticalSolidList"/>
    <dgm:cxn modelId="{FB26D8F3-0DD6-4B4F-8404-9757F412B360}" type="presParOf" srcId="{EB01FBAE-9B40-44A4-8FFD-9A2C870BE9C7}" destId="{3E530DAE-9A33-4D9F-B43D-6980599515E6}" srcOrd="1" destOrd="0" presId="urn:microsoft.com/office/officeart/2018/2/layout/IconVerticalSolidList"/>
    <dgm:cxn modelId="{B0D59F0E-C97A-4EE4-8F9A-A61717265EBD}" type="presParOf" srcId="{EB01FBAE-9B40-44A4-8FFD-9A2C870BE9C7}" destId="{A8D095A0-F54A-4D04-A57B-B41D1678047D}" srcOrd="2" destOrd="0" presId="urn:microsoft.com/office/officeart/2018/2/layout/IconVerticalSolidList"/>
    <dgm:cxn modelId="{3B466DBB-9163-4081-87B1-738E27553524}" type="presParOf" srcId="{EB01FBAE-9B40-44A4-8FFD-9A2C870BE9C7}" destId="{F9703D93-E1CC-4328-AEF2-34FCFB249F13}" srcOrd="3" destOrd="0" presId="urn:microsoft.com/office/officeart/2018/2/layout/IconVerticalSolidList"/>
    <dgm:cxn modelId="{0AF9FF3E-9556-4377-AB09-FAF04E63AA4B}" type="presParOf" srcId="{08CED291-92A9-4269-B034-215A8575789E}" destId="{605CF6D7-452E-4400-96CC-ED26ECFF7115}" srcOrd="5" destOrd="0" presId="urn:microsoft.com/office/officeart/2018/2/layout/IconVerticalSolidList"/>
    <dgm:cxn modelId="{CD78F1E6-E665-4FC3-962F-9889ABACCE63}" type="presParOf" srcId="{08CED291-92A9-4269-B034-215A8575789E}" destId="{8B83FDAB-EF32-48E6-8CB1-538D7C3A3725}" srcOrd="6" destOrd="0" presId="urn:microsoft.com/office/officeart/2018/2/layout/IconVerticalSolidList"/>
    <dgm:cxn modelId="{3F29E981-20F0-44CB-8C8A-C67381DDC2DC}" type="presParOf" srcId="{8B83FDAB-EF32-48E6-8CB1-538D7C3A3725}" destId="{1FE333A6-9D71-4278-8774-1D6975DD74C3}" srcOrd="0" destOrd="0" presId="urn:microsoft.com/office/officeart/2018/2/layout/IconVerticalSolidList"/>
    <dgm:cxn modelId="{627EF941-F84B-46EB-9E7C-33A9C5F01BCB}" type="presParOf" srcId="{8B83FDAB-EF32-48E6-8CB1-538D7C3A3725}" destId="{571CC99C-A15E-4C8B-AD99-7240F8CFDA5F}" srcOrd="1" destOrd="0" presId="urn:microsoft.com/office/officeart/2018/2/layout/IconVerticalSolidList"/>
    <dgm:cxn modelId="{1234FDF3-61FE-47A2-97C1-433A561BD266}" type="presParOf" srcId="{8B83FDAB-EF32-48E6-8CB1-538D7C3A3725}" destId="{AF6CEB9B-6CCA-4914-A973-57EB19A4ECF3}" srcOrd="2" destOrd="0" presId="urn:microsoft.com/office/officeart/2018/2/layout/IconVerticalSolidList"/>
    <dgm:cxn modelId="{5C4B152B-30B7-4431-BDFC-3CABE8F665BC}" type="presParOf" srcId="{8B83FDAB-EF32-48E6-8CB1-538D7C3A3725}" destId="{EE370631-A333-4E0C-A08A-DDB793654439}" srcOrd="3" destOrd="0" presId="urn:microsoft.com/office/officeart/2018/2/layout/IconVerticalSolidList"/>
    <dgm:cxn modelId="{4D420F63-4095-45AE-B381-5D687F0A327B}" type="presParOf" srcId="{08CED291-92A9-4269-B034-215A8575789E}" destId="{64F71CEC-8FB1-489B-86BB-E8875C17F78A}" srcOrd="7" destOrd="0" presId="urn:microsoft.com/office/officeart/2018/2/layout/IconVerticalSolidList"/>
    <dgm:cxn modelId="{D49A3C65-D433-43D3-B673-DE489E48A2FA}" type="presParOf" srcId="{08CED291-92A9-4269-B034-215A8575789E}" destId="{46C5F8B3-A1AE-4158-8709-279795234DB1}" srcOrd="8" destOrd="0" presId="urn:microsoft.com/office/officeart/2018/2/layout/IconVerticalSolidList"/>
    <dgm:cxn modelId="{77896754-31FC-4766-9689-F4D9B6017C62}" type="presParOf" srcId="{46C5F8B3-A1AE-4158-8709-279795234DB1}" destId="{AE2FA125-DFA4-4856-8C63-8E5E8AA04FF7}" srcOrd="0" destOrd="0" presId="urn:microsoft.com/office/officeart/2018/2/layout/IconVerticalSolidList"/>
    <dgm:cxn modelId="{726F9A90-1CF3-4393-9A80-CD717584DF21}" type="presParOf" srcId="{46C5F8B3-A1AE-4158-8709-279795234DB1}" destId="{84C35646-4404-45BA-B3AE-E689F927F92A}" srcOrd="1" destOrd="0" presId="urn:microsoft.com/office/officeart/2018/2/layout/IconVerticalSolidList"/>
    <dgm:cxn modelId="{65811A36-629C-43EC-8BC4-505E7977C182}" type="presParOf" srcId="{46C5F8B3-A1AE-4158-8709-279795234DB1}" destId="{05A977F6-FDDA-482D-9685-71528C3E8519}" srcOrd="2" destOrd="0" presId="urn:microsoft.com/office/officeart/2018/2/layout/IconVerticalSolidList"/>
    <dgm:cxn modelId="{C91F19DB-4082-44A7-86D4-9E97CB52C151}" type="presParOf" srcId="{46C5F8B3-A1AE-4158-8709-279795234DB1}" destId="{0D9154DC-72C8-4EAE-8585-D91620DD69FB}" srcOrd="3" destOrd="0" presId="urn:microsoft.com/office/officeart/2018/2/layout/IconVerticalSolidList"/>
    <dgm:cxn modelId="{03CE9CD5-8B3E-4F90-87BC-5AB30E901CC0}" type="presParOf" srcId="{08CED291-92A9-4269-B034-215A8575789E}" destId="{9E7F90B1-B3DD-4D32-AAD4-A566EC698911}" srcOrd="9" destOrd="0" presId="urn:microsoft.com/office/officeart/2018/2/layout/IconVerticalSolidList"/>
    <dgm:cxn modelId="{00352518-4411-4710-A03E-1D3A6BE6A362}" type="presParOf" srcId="{08CED291-92A9-4269-B034-215A8575789E}" destId="{4ADD9194-3097-4087-9360-550BAE982BEF}" srcOrd="10" destOrd="0" presId="urn:microsoft.com/office/officeart/2018/2/layout/IconVerticalSolidList"/>
    <dgm:cxn modelId="{61E4C39B-29C7-4C61-8DB6-67663281CA56}" type="presParOf" srcId="{4ADD9194-3097-4087-9360-550BAE982BEF}" destId="{0F675979-D787-4E53-950F-204EF4C44897}" srcOrd="0" destOrd="0" presId="urn:microsoft.com/office/officeart/2018/2/layout/IconVerticalSolidList"/>
    <dgm:cxn modelId="{7B0C581D-DADF-48CF-BD15-8FB9BB725BA8}" type="presParOf" srcId="{4ADD9194-3097-4087-9360-550BAE982BEF}" destId="{69ECFC16-5ED2-45B5-AFDC-2AD5A67B475A}" srcOrd="1" destOrd="0" presId="urn:microsoft.com/office/officeart/2018/2/layout/IconVerticalSolidList"/>
    <dgm:cxn modelId="{72EE7BBC-B2E3-45EE-937A-D1F53DE81BCD}" type="presParOf" srcId="{4ADD9194-3097-4087-9360-550BAE982BEF}" destId="{C4CE50D6-39B0-410F-9E41-48B63ACAFB73}" srcOrd="2" destOrd="0" presId="urn:microsoft.com/office/officeart/2018/2/layout/IconVerticalSolidList"/>
    <dgm:cxn modelId="{065378A0-3BA2-43D4-9B7D-46A469D9AF76}" type="presParOf" srcId="{4ADD9194-3097-4087-9360-550BAE982BEF}" destId="{6ECC45DB-5D23-4F50-A256-56895E8AA1F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A9CDF-A198-4812-8DD6-1FCB19D44E33}">
      <dsp:nvSpPr>
        <dsp:cNvPr id="0" name=""/>
        <dsp:cNvSpPr/>
      </dsp:nvSpPr>
      <dsp:spPr>
        <a:xfrm>
          <a:off x="0" y="1783"/>
          <a:ext cx="6364224" cy="7600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2EB69D-8D2D-44EF-A180-CDFA61FE8B57}">
      <dsp:nvSpPr>
        <dsp:cNvPr id="0" name=""/>
        <dsp:cNvSpPr/>
      </dsp:nvSpPr>
      <dsp:spPr>
        <a:xfrm>
          <a:off x="229911" y="172791"/>
          <a:ext cx="418020" cy="4180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49428E-D977-4406-804E-005EDC1A53FE}">
      <dsp:nvSpPr>
        <dsp:cNvPr id="0" name=""/>
        <dsp:cNvSpPr/>
      </dsp:nvSpPr>
      <dsp:spPr>
        <a:xfrm>
          <a:off x="877842" y="1783"/>
          <a:ext cx="5486381" cy="76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37" tIns="80437" rIns="80437" bIns="8043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Background (LAE)</a:t>
          </a:r>
        </a:p>
      </dsp:txBody>
      <dsp:txXfrm>
        <a:off x="877842" y="1783"/>
        <a:ext cx="5486381" cy="760036"/>
      </dsp:txXfrm>
    </dsp:sp>
    <dsp:sp modelId="{E3B6309D-3BF6-400B-B173-A372FF5B7243}">
      <dsp:nvSpPr>
        <dsp:cNvPr id="0" name=""/>
        <dsp:cNvSpPr/>
      </dsp:nvSpPr>
      <dsp:spPr>
        <a:xfrm>
          <a:off x="0" y="951829"/>
          <a:ext cx="6364224" cy="7600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84811F-71F4-4987-AA56-3B85E484BDB2}">
      <dsp:nvSpPr>
        <dsp:cNvPr id="0" name=""/>
        <dsp:cNvSpPr/>
      </dsp:nvSpPr>
      <dsp:spPr>
        <a:xfrm>
          <a:off x="229911" y="1122837"/>
          <a:ext cx="418020" cy="4180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256FF5-D5F3-4EAC-837B-24E2191BD930}">
      <dsp:nvSpPr>
        <dsp:cNvPr id="0" name=""/>
        <dsp:cNvSpPr/>
      </dsp:nvSpPr>
      <dsp:spPr>
        <a:xfrm>
          <a:off x="877842" y="951829"/>
          <a:ext cx="5486381" cy="76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37" tIns="80437" rIns="80437" bIns="8043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Motivation (the AGN fraction + Lya visibility)</a:t>
          </a:r>
        </a:p>
      </dsp:txBody>
      <dsp:txXfrm>
        <a:off x="877842" y="951829"/>
        <a:ext cx="5486381" cy="760036"/>
      </dsp:txXfrm>
    </dsp:sp>
    <dsp:sp modelId="{5C09FB46-F80C-43B4-B68A-C19F6DF311DF}">
      <dsp:nvSpPr>
        <dsp:cNvPr id="0" name=""/>
        <dsp:cNvSpPr/>
      </dsp:nvSpPr>
      <dsp:spPr>
        <a:xfrm>
          <a:off x="0" y="1901874"/>
          <a:ext cx="6364224" cy="7600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530DAE-9A33-4D9F-B43D-6980599515E6}">
      <dsp:nvSpPr>
        <dsp:cNvPr id="0" name=""/>
        <dsp:cNvSpPr/>
      </dsp:nvSpPr>
      <dsp:spPr>
        <a:xfrm>
          <a:off x="229911" y="2072883"/>
          <a:ext cx="418020" cy="4180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703D93-E1CC-4328-AEF2-34FCFB249F13}">
      <dsp:nvSpPr>
        <dsp:cNvPr id="0" name=""/>
        <dsp:cNvSpPr/>
      </dsp:nvSpPr>
      <dsp:spPr>
        <a:xfrm>
          <a:off x="877842" y="1901874"/>
          <a:ext cx="5486381" cy="76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37" tIns="80437" rIns="80437" bIns="8043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Data</a:t>
          </a:r>
          <a:r>
            <a:rPr lang="zh-CN" sz="1900" kern="1200"/>
            <a:t> </a:t>
          </a:r>
          <a:r>
            <a:rPr lang="en-US" sz="1900" kern="1200"/>
            <a:t>(HDR4 + LOFAR)</a:t>
          </a:r>
        </a:p>
      </dsp:txBody>
      <dsp:txXfrm>
        <a:off x="877842" y="1901874"/>
        <a:ext cx="5486381" cy="760036"/>
      </dsp:txXfrm>
    </dsp:sp>
    <dsp:sp modelId="{1FE333A6-9D71-4278-8774-1D6975DD74C3}">
      <dsp:nvSpPr>
        <dsp:cNvPr id="0" name=""/>
        <dsp:cNvSpPr/>
      </dsp:nvSpPr>
      <dsp:spPr>
        <a:xfrm>
          <a:off x="0" y="2851920"/>
          <a:ext cx="6364224" cy="7600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1CC99C-A15E-4C8B-AD99-7240F8CFDA5F}">
      <dsp:nvSpPr>
        <dsp:cNvPr id="0" name=""/>
        <dsp:cNvSpPr/>
      </dsp:nvSpPr>
      <dsp:spPr>
        <a:xfrm>
          <a:off x="229911" y="3022928"/>
          <a:ext cx="418020" cy="4180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370631-A333-4E0C-A08A-DDB793654439}">
      <dsp:nvSpPr>
        <dsp:cNvPr id="0" name=""/>
        <dsp:cNvSpPr/>
      </dsp:nvSpPr>
      <dsp:spPr>
        <a:xfrm>
          <a:off x="877842" y="2851920"/>
          <a:ext cx="5486381" cy="76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37" tIns="80437" rIns="80437" bIns="8043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Result</a:t>
          </a:r>
        </a:p>
      </dsp:txBody>
      <dsp:txXfrm>
        <a:off x="877842" y="2851920"/>
        <a:ext cx="5486381" cy="760036"/>
      </dsp:txXfrm>
    </dsp:sp>
    <dsp:sp modelId="{AE2FA125-DFA4-4856-8C63-8E5E8AA04FF7}">
      <dsp:nvSpPr>
        <dsp:cNvPr id="0" name=""/>
        <dsp:cNvSpPr/>
      </dsp:nvSpPr>
      <dsp:spPr>
        <a:xfrm>
          <a:off x="0" y="3801966"/>
          <a:ext cx="6364224" cy="7600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C35646-4404-45BA-B3AE-E689F927F92A}">
      <dsp:nvSpPr>
        <dsp:cNvPr id="0" name=""/>
        <dsp:cNvSpPr/>
      </dsp:nvSpPr>
      <dsp:spPr>
        <a:xfrm>
          <a:off x="229911" y="3972974"/>
          <a:ext cx="418020" cy="41802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9154DC-72C8-4EAE-8585-D91620DD69FB}">
      <dsp:nvSpPr>
        <dsp:cNvPr id="0" name=""/>
        <dsp:cNvSpPr/>
      </dsp:nvSpPr>
      <dsp:spPr>
        <a:xfrm>
          <a:off x="877842" y="3801966"/>
          <a:ext cx="5486381" cy="76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37" tIns="80437" rIns="80437" bIns="8043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Discussion</a:t>
          </a:r>
        </a:p>
      </dsp:txBody>
      <dsp:txXfrm>
        <a:off x="877842" y="3801966"/>
        <a:ext cx="5486381" cy="760036"/>
      </dsp:txXfrm>
    </dsp:sp>
    <dsp:sp modelId="{0F675979-D787-4E53-950F-204EF4C44897}">
      <dsp:nvSpPr>
        <dsp:cNvPr id="0" name=""/>
        <dsp:cNvSpPr/>
      </dsp:nvSpPr>
      <dsp:spPr>
        <a:xfrm>
          <a:off x="0" y="4752011"/>
          <a:ext cx="6364224" cy="7600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CFC16-5ED2-45B5-AFDC-2AD5A67B475A}">
      <dsp:nvSpPr>
        <dsp:cNvPr id="0" name=""/>
        <dsp:cNvSpPr/>
      </dsp:nvSpPr>
      <dsp:spPr>
        <a:xfrm>
          <a:off x="229911" y="4923020"/>
          <a:ext cx="418020" cy="41802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C45DB-5D23-4F50-A256-56895E8AA1F7}">
      <dsp:nvSpPr>
        <dsp:cNvPr id="0" name=""/>
        <dsp:cNvSpPr/>
      </dsp:nvSpPr>
      <dsp:spPr>
        <a:xfrm>
          <a:off x="877842" y="4752011"/>
          <a:ext cx="5486381" cy="76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37" tIns="80437" rIns="80437" bIns="8043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Summary</a:t>
          </a:r>
        </a:p>
      </dsp:txBody>
      <dsp:txXfrm>
        <a:off x="877842" y="4752011"/>
        <a:ext cx="5486381" cy="760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0C41-1401-432B-B973-FD257EA90592}" type="datetimeFigureOut">
              <a:t>19/09/2025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8F460-8622-49D3-BDE0-E7A67173520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65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morning/afternoon everyone. My name is 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Sai Zhai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4th-year PhD student at Leiden Observatory.</a:t>
            </a:r>
            <a:br>
              <a:rPr lang="en-GB" dirty="0"/>
            </a:b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 I will present my work on 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Radio-detected Lyman-alpha emitters at redshifts 1.88 to 3.52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focusing on their 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AGN fraction and Ly</a:t>
            </a:r>
            <a:r>
              <a:rPr lang="el-G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visibility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8F460-8622-49D3-BDE0-E7A671735202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41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is the outline of my talk.</a:t>
            </a:r>
            <a:br>
              <a:rPr lang="en-GB" dirty="0"/>
            </a:b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will start with a short 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introduction to Ly</a:t>
            </a:r>
            <a:r>
              <a:rPr lang="el-G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emitters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marL="228600" indent="-228600">
              <a:buAutoNum type="arabicPeriod"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explain the 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scientific motivation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for studying the ***</a:t>
            </a:r>
          </a:p>
          <a:p>
            <a:pPr marL="228600" indent="-228600">
              <a:buAutoNum type="arabicPeriod"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that I will describe the 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and sample selection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pPr marL="228600" indent="-228600">
              <a:buAutoNum type="arabicPeriod"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followed by the 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 on fractions and correlations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n-GB" dirty="0"/>
            </a:b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Finally, I will summarize the main conclusions.</a:t>
            </a:r>
            <a:endParaRPr lang="ja-JP" alt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8F460-8622-49D3-BDE0-E7A671735202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37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Lyman-alpha line is at 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1216 </a:t>
            </a:r>
            <a:r>
              <a:rPr lang="en-GB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Å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the rest-frame, and it is one of the most widely used tracers of galaxies at high redshift.</a:t>
            </a:r>
          </a:p>
          <a:p>
            <a:pPr marL="228600" indent="-228600">
              <a:buAutoNum type="arabicPeriod"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Ly</a:t>
            </a:r>
            <a:r>
              <a:rPr lang="el-G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emission itself can arise from several processes: massive O and B star formation, AGN activity, cooling radiation from gas accretion, major mergers, or even fluorescence due to external ionizing sources.</a:t>
            </a:r>
            <a:endParaRPr lang="ja-JP" alt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8F460-8622-49D3-BDE0-E7A671735202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81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disentangle these contributions, we need 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multi-wavelength observations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Optical/UV data from narrowband imaging or blind spectroscopic surveys such as 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MUSE and HETDEX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 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radio data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is dust-unbiased and can trace hidden star formation and AGN activity.</a:t>
            </a:r>
            <a:b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Radio power and morphology also help constrain Ly</a:t>
            </a:r>
            <a:r>
              <a:rPr lang="el-G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transfer models.”</a:t>
            </a:r>
          </a:p>
          <a:p>
            <a:pPr marL="228600" indent="-228600">
              <a:buAutoNum type="arabicPeriod"/>
            </a:pPr>
            <a:endParaRPr lang="ja-JP" alt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8F460-8622-49D3-BDE0-E7A671735202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67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 studies have shown that the 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AGN fraction in LAEs increases with Ly</a:t>
            </a:r>
            <a:r>
              <a:rPr lang="el-G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luminosity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(for example Sobral et al. 2018 and Stark et al. 2011).</a:t>
            </a:r>
            <a:br>
              <a:rPr lang="en-GB" dirty="0"/>
            </a:b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these studies often rely on optical diagnostics or X-ray, which may miss 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dust-obscured AGN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n-GB" dirty="0"/>
            </a:b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motivates us to look at 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radio-detected LAEs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can provide a more complete picture of the underlying energy sources.”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8F460-8622-49D3-BDE0-E7A671735202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95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8F460-8622-49D3-BDE0-E7A671735202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06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ensure robust measurements, we require 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</a:t>
            </a:r>
            <a:r>
              <a:rPr lang="el-G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SNR &gt; 6.5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a confidence level greater than 0.9.</a:t>
            </a:r>
            <a:br>
              <a:rPr lang="en-GB" dirty="0"/>
            </a:b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this cut, we have about 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79,000 Ly</a:t>
            </a:r>
            <a:r>
              <a:rPr lang="el-G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α-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emitting sources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the HETDEX field, and about 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28,700 radio sources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n-GB" dirty="0"/>
            </a:b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Among them, around 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400 sources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show both Ly</a:t>
            </a:r>
            <a:r>
              <a:rPr lang="el-G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emission and radio detection.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these numbers, we can calculate two basic fractions: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radio AGN fraction of Ly</a:t>
            </a:r>
            <a:r>
              <a:rPr lang="el-G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emitters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400 out of 79,000, which is 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0.51% ± 0.03%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</a:t>
            </a:r>
            <a:r>
              <a:rPr lang="el-G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emission fraction of radio sources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400 out of 28,700, which is 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1.4% ± 0.1%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 surveys are incomplete, so we correct for three factors: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HETDEX LAE completeness,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LOFAR radio source completeness,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LOFAR redshift fraction.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these corrections, the fractions increase.</a:t>
            </a:r>
          </a:p>
          <a:p>
            <a:pPr marL="342900" indent="-342900">
              <a:buAutoNum type="arabicPeriod"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Specifically, the 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radio AGN fraction of LAEs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rises to 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1.67% ± 0.33%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br>
              <a:rPr lang="en-GB" dirty="0"/>
            </a:b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 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</a:t>
            </a:r>
            <a:r>
              <a:rPr lang="el-G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fraction of radio sources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increases strongly to 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23.8% ± 4.8%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ja-JP" alt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8F460-8622-49D3-BDE0-E7A671735202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9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01B5-5C52-3146-A869-99DFA6533739}" type="datetime1">
              <a:rPr lang="en-US" smtClean="0"/>
              <a:t>9/20/25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LOFAR FAMILY MEETING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DF6D-926C-C642-BF5D-42620F20E09C}" type="datetime1">
              <a:rPr lang="en-US" smtClean="0"/>
              <a:t>9/20/25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LOFAR FAMILY MEETING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EF64-10F8-9149-BFAE-781631EB0B17}" type="datetime1">
              <a:rPr lang="en-US" smtClean="0"/>
              <a:t>9/20/25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LOFAR FAMILY MEETING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38897-D3E6-BA44-8404-922B522DF2D8}" type="datetime1">
              <a:rPr lang="en-US" smtClean="0"/>
              <a:t>9/20/25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LOFAR FAMILY MEETING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B469-5DB2-6349-81CE-AB2A5AEB69DC}" type="datetime1">
              <a:rPr lang="en-US" smtClean="0"/>
              <a:t>9/20/25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LOFAR FAMILY MEETING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848D-2E7E-9D4A-B2F6-1394BB1CFB66}" type="datetime1">
              <a:rPr lang="en-US" smtClean="0"/>
              <a:t>9/20/25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LOFAR FAMILY MEETING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FAA5-C727-9947-BBF3-C06B234E528F}" type="datetime1">
              <a:rPr lang="en-US" smtClean="0"/>
              <a:t>9/20/25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LOFAR FAMILY MEETING 2025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2FA8-C0BB-5648-B17A-E38C36C5179F}" type="datetime1">
              <a:rPr lang="en-US" smtClean="0"/>
              <a:t>9/20/25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LOFAR FAMILY MEETING 2025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9484-8135-E247-9992-76D35542C02F}" type="datetime1">
              <a:rPr lang="en-US" smtClean="0"/>
              <a:t>9/20/25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LOFAR FAMILY MEETING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7A472-BF11-734B-9462-27F155A24FEA}" type="datetime1">
              <a:rPr lang="en-US" smtClean="0"/>
              <a:t>9/20/25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LOFAR FAMILY MEETING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2944-5EB1-544C-89D9-54FDB54837C0}" type="datetime1">
              <a:rPr lang="en-US" smtClean="0"/>
              <a:t>9/20/25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LOFAR FAMILY MEETING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16E78E-5AE6-3F4D-9643-D14EC919B927}" type="datetime1">
              <a:rPr lang="en-US" smtClean="0"/>
              <a:t>9/20/25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LOFAR FAMILY MEETING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en-US" sz="5000">
                <a:ea typeface="+mj-lt"/>
                <a:cs typeface="+mj-lt"/>
              </a:rPr>
              <a:t>Radio-Detected Lyα Emitters at 1.88 &lt; z &lt; 3.52: AGN Fraction and</a:t>
            </a:r>
            <a:endParaRPr lang="en-US" sz="5000"/>
          </a:p>
          <a:p>
            <a:r>
              <a:rPr lang="en-US" sz="5000">
                <a:ea typeface="+mj-lt"/>
                <a:cs typeface="+mj-lt"/>
              </a:rPr>
              <a:t>Lyα Visibility</a:t>
            </a:r>
            <a:endParaRPr lang="en-US" sz="50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500" dirty="0"/>
              <a:t>Sai Zhai, 4</a:t>
            </a:r>
            <a:r>
              <a:rPr lang="en-US" sz="1500" baseline="30000" dirty="0"/>
              <a:t>th</a:t>
            </a:r>
            <a:r>
              <a:rPr lang="en-US" sz="1500" dirty="0"/>
              <a:t> year PhD candidate, Leiden Observatory</a:t>
            </a:r>
          </a:p>
          <a:p>
            <a:r>
              <a:rPr lang="en-US" sz="1500" dirty="0"/>
              <a:t>Collaborators: Huub </a:t>
            </a:r>
            <a:r>
              <a:rPr lang="en-US" sz="1500" dirty="0" err="1"/>
              <a:t>Röttgering</a:t>
            </a:r>
            <a:r>
              <a:rPr lang="en-US" sz="1500" dirty="0"/>
              <a:t>, Anniek Gloudemans, Erin </a:t>
            </a:r>
            <a:r>
              <a:rPr lang="en-US" sz="1500" dirty="0" err="1"/>
              <a:t>Mentuch</a:t>
            </a:r>
            <a:r>
              <a:rPr lang="en-US" sz="1500" dirty="0"/>
              <a:t> Cooper, and Maya H. Debski.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2FF0F-403D-6D28-32D0-8F0B8170F3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4163" y="6356350"/>
            <a:ext cx="116603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98D5AD6-5CED-654C-BA7D-21C75113239E}" type="datetime1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9/20/25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3DBE8-E4CE-65A1-1047-B9317A97A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LOFAR FAMILY MEETING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7766F-E4AE-723A-3512-7275CE7E3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9019" y="6356350"/>
            <a:ext cx="126881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E588C75-284D-1E2F-2AD3-A762DFB309E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11480" y="991443"/>
                <a:ext cx="4443154" cy="1087819"/>
              </a:xfrm>
            </p:spPr>
            <p:txBody>
              <a:bodyPr vert="horz" lIns="91440" tIns="45720" rIns="91440" bIns="45720" rtlCol="0" anchor="b">
                <a:normAutofit/>
              </a:bodyPr>
              <a:lstStyle/>
              <a:p>
                <a:r>
                  <a:rPr lang="en-US" sz="3100" kern="1200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Results: Ly</a:t>
                </a:r>
                <a14:m>
                  <m:oMath xmlns:m="http://schemas.openxmlformats.org/officeDocument/2006/math">
                    <m:r>
                      <a:rPr lang="en-US" sz="31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𝛼</m:t>
                    </m:r>
                  </m:oMath>
                </a14:m>
                <a:r>
                  <a:rPr lang="en-US" sz="3100" kern="1200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 luminosities and redshift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E588C75-284D-1E2F-2AD3-A762DFB309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11480" y="991443"/>
                <a:ext cx="4443154" cy="1087819"/>
              </a:xfrm>
              <a:blipFill>
                <a:blip r:embed="rId2"/>
                <a:stretch>
                  <a:fillRect l="-3434" b="-17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1F2A1E-24CD-32B2-DFDE-A9AC57936BEE}"/>
              </a:ext>
            </a:extLst>
          </p:cNvPr>
          <p:cNvSpPr txBox="1"/>
          <p:nvPr/>
        </p:nvSpPr>
        <p:spPr>
          <a:xfrm>
            <a:off x="411480" y="2684095"/>
            <a:ext cx="4443154" cy="34928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LAEs with radio AGN</a:t>
            </a: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Weak positive, statistically significant correlation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Likely powered by surrounding gas (low-excitation/obscured AGN)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solidFill>
                  <a:schemeClr val="accent2"/>
                </a:solidFill>
              </a:rPr>
              <a:t>Optical AGN with Lyα</a:t>
            </a:r>
            <a:endParaRPr lang="en-US" dirty="0">
              <a:solidFill>
                <a:schemeClr val="accent2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Weak negative, statistically insignificant correlation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Show strong nuclear activity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E73CBF-A1D2-B9C2-D576-5A3B9F01F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816" y="1010314"/>
            <a:ext cx="6440424" cy="4782017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B452F8-DA63-75DA-2872-18D8D590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1479" y="6356350"/>
            <a:ext cx="141732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5721FD5-356A-AE40-AE6B-CD3EF321EBBB}" type="datetime1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9/20/25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24EA00-5998-82EE-F6F0-70F59DB43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302583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LOFAR FAMILY MEETING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4083DA-F5F6-A220-64F4-7B007961A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321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362A11A6-B817-DD58-AE92-D034E14592F9}"/>
              </a:ext>
            </a:extLst>
          </p:cNvPr>
          <p:cNvSpPr/>
          <p:nvPr/>
        </p:nvSpPr>
        <p:spPr>
          <a:xfrm>
            <a:off x="411479" y="3657600"/>
            <a:ext cx="282204" cy="178676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86E242A7-1DF5-3D60-7E55-093AF27A8EC8}"/>
              </a:ext>
            </a:extLst>
          </p:cNvPr>
          <p:cNvSpPr/>
          <p:nvPr/>
        </p:nvSpPr>
        <p:spPr>
          <a:xfrm>
            <a:off x="411479" y="5414614"/>
            <a:ext cx="282204" cy="178676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68705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D8B97-3906-625C-3238-FDA824A81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800" dirty="0">
                <a:latin typeface="Aptos"/>
              </a:rPr>
              <a:t>Results: 150 MHz radio luminosities and redshift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D1F551-70C9-A574-65F9-C908313AA9A8}"/>
              </a:ext>
            </a:extLst>
          </p:cNvPr>
          <p:cNvSpPr txBox="1"/>
          <p:nvPr/>
        </p:nvSpPr>
        <p:spPr>
          <a:xfrm>
            <a:off x="411480" y="2684095"/>
            <a:ext cx="4443154" cy="34928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LAEs with radio AGN</a:t>
            </a: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Weak positive, not statistically significant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solidFill>
                  <a:schemeClr val="accent2"/>
                </a:solidFill>
              </a:rPr>
              <a:t>Optical AGN with Lyα</a:t>
            </a:r>
            <a:endParaRPr lang="en-US">
              <a:solidFill>
                <a:schemeClr val="accent2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Weak positive, statistically significant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Mild cosmic evolution of radio power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23FCC38-A483-0AAC-850C-C2D71F8B31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1479" y="6356350"/>
            <a:ext cx="141732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B419CE0-DADD-C848-AFFA-1DF5DD41F278}" type="datetime1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9/20/25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02AF691-68EC-63A5-9CC3-7079920B1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302583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LOFAR FAMILY MEETING 2025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479D393-EF2F-46EA-831E-441CF721E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321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D782165-5A3D-D39D-5E9D-EC65A91E7A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114" y="1361819"/>
            <a:ext cx="5693772" cy="4351338"/>
          </a:xfrm>
        </p:spPr>
      </p:pic>
    </p:spTree>
    <p:extLst>
      <p:ext uri="{BB962C8B-B14F-4D97-AF65-F5344CB8AC3E}">
        <p14:creationId xmlns:p14="http://schemas.microsoft.com/office/powerpoint/2010/main" val="629610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216AF28-8D2A-AEF7-E55C-C56F1E938DE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11480" y="991443"/>
                <a:ext cx="4443154" cy="1087819"/>
              </a:xfrm>
            </p:spPr>
            <p:txBody>
              <a:bodyPr vert="horz" lIns="91440" tIns="45720" rIns="91440" bIns="45720" rtlCol="0" anchor="b">
                <a:normAutofit/>
              </a:bodyPr>
              <a:lstStyle/>
              <a:p>
                <a:r>
                  <a:rPr lang="en-US" sz="3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Results: Ly</a:t>
                </a:r>
                <a14:m>
                  <m:oMath xmlns:m="http://schemas.openxmlformats.org/officeDocument/2006/math">
                    <m:r>
                      <a:rPr lang="en-US" sz="34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𝛼</m:t>
                    </m:r>
                  </m:oMath>
                </a14:m>
                <a:r>
                  <a:rPr lang="en-US" sz="3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 and 150 MHz radio luminosities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216AF28-8D2A-AEF7-E55C-C56F1E938D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11480" y="991443"/>
                <a:ext cx="4443154" cy="1087819"/>
              </a:xfrm>
              <a:blipFill>
                <a:blip r:embed="rId2"/>
                <a:stretch>
                  <a:fillRect l="-3846" t="-6742" r="-549" b="-20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05DFA5-7A77-7F02-2379-47EBA83A4E74}"/>
              </a:ext>
            </a:extLst>
          </p:cNvPr>
          <p:cNvSpPr txBox="1"/>
          <p:nvPr/>
        </p:nvSpPr>
        <p:spPr>
          <a:xfrm>
            <a:off x="411480" y="2684095"/>
            <a:ext cx="4443154" cy="34928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b="1" dirty="0"/>
              <a:t>LAEs with radio AGN</a:t>
            </a:r>
            <a:endParaRPr lang="en-US" sz="15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Weak negative, not significant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Lyα likely powered by SF/cooling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b="1" dirty="0">
                <a:solidFill>
                  <a:schemeClr val="accent2"/>
                </a:solidFill>
              </a:rPr>
              <a:t>Optical AGN with Lyα</a:t>
            </a:r>
            <a:endParaRPr lang="en-US" sz="1500" dirty="0">
              <a:solidFill>
                <a:schemeClr val="accent2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Weak positive, not significant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Jet vs radiative activity may evolve independently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b="1" dirty="0"/>
              <a:t>Conclusion</a:t>
            </a:r>
            <a:endParaRPr lang="en-US" sz="15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Radio jet power and Lyα output are not directly coupled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9AABF8B-38C2-DDF3-AD67-BC4FFFBFFA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85816" y="994213"/>
            <a:ext cx="6440424" cy="4814219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7498E13-243F-1A39-4156-F2CDCED1ED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1479" y="6356350"/>
            <a:ext cx="141732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3DAFE57-4B36-1C4E-ABC4-AB02BE646B19}" type="datetime1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9/20/25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A32F7E2-CAA0-3B8D-7681-33A870B08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302583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LOFAR FAMILY MEETING 2025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E64FED3-61AA-F161-05D8-4559DBA7D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321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02586449-592B-ECC2-F45E-CE0210371946}"/>
              </a:ext>
            </a:extLst>
          </p:cNvPr>
          <p:cNvSpPr/>
          <p:nvPr/>
        </p:nvSpPr>
        <p:spPr>
          <a:xfrm>
            <a:off x="411479" y="3311984"/>
            <a:ext cx="282204" cy="178676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D746785C-6A5F-3ED3-5D4D-6C729513D413}"/>
              </a:ext>
            </a:extLst>
          </p:cNvPr>
          <p:cNvSpPr/>
          <p:nvPr/>
        </p:nvSpPr>
        <p:spPr>
          <a:xfrm>
            <a:off x="403595" y="4409477"/>
            <a:ext cx="282204" cy="178676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61356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FDCD65-4F3D-A748-2E8B-C339EC2EFB16}"/>
              </a:ext>
            </a:extLst>
          </p:cNvPr>
          <p:cNvSpPr txBox="1"/>
          <p:nvPr/>
        </p:nvSpPr>
        <p:spPr>
          <a:xfrm>
            <a:off x="577377" y="5110842"/>
            <a:ext cx="6007608" cy="192938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FWHM vs redshift → weak correlation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High-z galaxies not necessarily broader lines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FEAAA19-0116-CF81-ADAB-1AD1513DBD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959519"/>
            <a:ext cx="4921650" cy="3678936"/>
          </a:xfrm>
          <a:prstGeom prst="rect">
            <a:avLst/>
          </a:prstGeom>
        </p:spPr>
      </p:pic>
      <p:pic>
        <p:nvPicPr>
          <p:cNvPr id="5" name="Picture 4" descr="A graph of a function&#10;&#10;AI-generated content may be incorrect.">
            <a:extLst>
              <a:ext uri="{FF2B5EF4-FFF2-40B4-BE49-F238E27FC236}">
                <a16:creationId xmlns:a16="http://schemas.microsoft.com/office/drawing/2014/main" id="{53714FAE-B4DC-E2D1-2611-F266D3C61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79" y="1983216"/>
            <a:ext cx="4954793" cy="3678936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35ED9C-16AF-7AD0-181C-13ACFE6D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96757C7-A595-4949-937B-A82C07E85D7F}" type="datetime1">
              <a:rPr lang="en-US" smtClean="0">
                <a:solidFill>
                  <a:schemeClr val="tx1">
                    <a:tint val="75000"/>
                  </a:schemeClr>
                </a:solidFill>
              </a:rPr>
              <a:t>9/20/25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DBB824-22AA-499F-DA7F-89CE4568D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LOFAR FAMILY MEETING 2025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5B72ED-9A70-89DA-C1A0-231E0D13A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3B7518-1C30-047D-406D-DC0CC8F56E5E}"/>
              </a:ext>
            </a:extLst>
          </p:cNvPr>
          <p:cNvSpPr txBox="1"/>
          <p:nvPr/>
        </p:nvSpPr>
        <p:spPr>
          <a:xfrm>
            <a:off x="6395818" y="5709636"/>
            <a:ext cx="5164428" cy="7232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FWHM vs Ly</a:t>
            </a:r>
            <a:r>
              <a:rPr lang="el-GR" dirty="0"/>
              <a:t>α </a:t>
            </a:r>
            <a:r>
              <a:rPr lang="en-GB" dirty="0"/>
              <a:t>luminosity → </a:t>
            </a:r>
            <a:r>
              <a:rPr lang="en-GB" b="1" dirty="0"/>
              <a:t>positive correlation</a:t>
            </a:r>
            <a:endParaRPr lang="en-GB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Brighter systems → </a:t>
            </a:r>
            <a:r>
              <a:rPr lang="en-GB" b="1" dirty="0"/>
              <a:t>higher velocity dispersion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AE1C3C-099D-8031-8796-5FE273527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0B10823-CC69-34EF-D356-C5569086D064}"/>
              </a:ext>
            </a:extLst>
          </p:cNvPr>
          <p:cNvSpPr txBox="1">
            <a:spLocks/>
          </p:cNvSpPr>
          <p:nvPr/>
        </p:nvSpPr>
        <p:spPr>
          <a:xfrm>
            <a:off x="416923" y="871700"/>
            <a:ext cx="4443154" cy="1087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latin typeface="Aptos"/>
              </a:rPr>
              <a:t>Results: FWHM trends</a:t>
            </a:r>
          </a:p>
          <a:p>
            <a:endParaRPr lang="en-US" sz="3100"/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A2647FD3-9E4C-8CD8-FC71-EE09488835B0}"/>
              </a:ext>
            </a:extLst>
          </p:cNvPr>
          <p:cNvSpPr/>
          <p:nvPr/>
        </p:nvSpPr>
        <p:spPr>
          <a:xfrm>
            <a:off x="607856" y="6142979"/>
            <a:ext cx="282204" cy="178676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6B45AED9-A910-817F-9EE6-94564B96F33E}"/>
              </a:ext>
            </a:extLst>
          </p:cNvPr>
          <p:cNvSpPr/>
          <p:nvPr/>
        </p:nvSpPr>
        <p:spPr>
          <a:xfrm>
            <a:off x="6426297" y="6153977"/>
            <a:ext cx="282204" cy="178676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42733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0241F-47E2-A6D6-B3B9-D2EB516C5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8FE78B6-2949-5E2B-8557-283CBAF47B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672" y="1632269"/>
            <a:ext cx="4966380" cy="364345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E05E5-F6EF-8647-EFB7-11B334FCF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7339-C0DD-214C-A7EC-6E3B2E4E3D1F}" type="datetime1">
              <a:rPr lang="en-US" smtClean="0"/>
              <a:t>9/20/25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97C42-2940-A496-8D78-DA442CC82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LOFAR FAMILY MEETING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19B25-D3F4-A820-038D-8E0A2CCEF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</a:t>
            </a:fld>
            <a:endParaRPr lang="en-US"/>
          </a:p>
        </p:txBody>
      </p:sp>
      <p:pic>
        <p:nvPicPr>
          <p:cNvPr id="9" name="Content Placeholder 3" descr="A graph of a radio source&#10;&#10;AI-generated content may be incorrect.">
            <a:extLst>
              <a:ext uri="{FF2B5EF4-FFF2-40B4-BE49-F238E27FC236}">
                <a16:creationId xmlns:a16="http://schemas.microsoft.com/office/drawing/2014/main" id="{61432A79-5BD5-4ACD-5572-CE5A4B733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57" y="1632269"/>
            <a:ext cx="4800472" cy="36255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8DD2FF-7237-4D94-B2C5-8016268512B1}"/>
              </a:ext>
            </a:extLst>
          </p:cNvPr>
          <p:cNvSpPr txBox="1"/>
          <p:nvPr/>
        </p:nvSpPr>
        <p:spPr>
          <a:xfrm>
            <a:off x="1568376" y="5501836"/>
            <a:ext cx="9283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Increasing trend: 150 MHz flux vs Ly</a:t>
            </a:r>
            <a:r>
              <a:rPr lang="el-GR" dirty="0"/>
              <a:t>α </a:t>
            </a:r>
            <a:r>
              <a:rPr lang="en-GB" dirty="0"/>
              <a:t>fraction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Likely influenced by </a:t>
            </a:r>
            <a:r>
              <a:rPr lang="en-GB" b="1" dirty="0"/>
              <a:t>selection effect</a:t>
            </a:r>
            <a:endParaRPr lang="en-GB" dirty="0"/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74A0A9E0-5C4D-3C79-6482-2503F95903A7}"/>
              </a:ext>
            </a:extLst>
          </p:cNvPr>
          <p:cNvSpPr/>
          <p:nvPr/>
        </p:nvSpPr>
        <p:spPr>
          <a:xfrm>
            <a:off x="1501606" y="5825001"/>
            <a:ext cx="282204" cy="178676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39716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34A2D-2A3C-272E-15F9-4326A76D8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8437F-AE08-8C61-2A4C-50DA06866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3457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v"/>
            </a:pPr>
            <a:r>
              <a:rPr lang="en-GB" sz="2000" b="1" dirty="0">
                <a:ea typeface="+mn-lt"/>
                <a:cs typeface="+mn-lt"/>
              </a:rPr>
              <a:t>Radio AGN fraction in LAEs</a:t>
            </a:r>
            <a:r>
              <a:rPr lang="en-GB" sz="2400" dirty="0"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r>
              <a:rPr lang="en-GB" sz="2400" dirty="0">
                <a:ea typeface="+mn-lt"/>
                <a:cs typeface="+mn-lt"/>
              </a:rPr>
              <a:t>     </a:t>
            </a:r>
            <a:r>
              <a:rPr lang="en-GB" sz="2000" dirty="0">
                <a:ea typeface="+mn-lt"/>
                <a:cs typeface="+mn-lt"/>
              </a:rPr>
              <a:t>≲2%, but increases with Lyα luminosity → brighter LAEs more likely host AGNs &amp; most LAEs are powered by SF;</a:t>
            </a:r>
            <a:endParaRPr lang="en-GB" sz="2000" dirty="0"/>
          </a:p>
          <a:p>
            <a:pPr>
              <a:buFont typeface="Wingdings" panose="020B0604020202020204" pitchFamily="34" charset="0"/>
              <a:buChar char="v"/>
            </a:pPr>
            <a:r>
              <a:rPr lang="en-GB" sz="2000" b="1" dirty="0">
                <a:ea typeface="+mn-lt"/>
                <a:cs typeface="+mn-lt"/>
              </a:rPr>
              <a:t>Lyα fraction in radio sources</a:t>
            </a:r>
            <a:endParaRPr lang="en-GB" sz="20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2400" dirty="0">
                <a:ea typeface="+mn-lt"/>
                <a:cs typeface="+mn-lt"/>
              </a:rPr>
              <a:t>    </a:t>
            </a:r>
            <a:r>
              <a:rPr lang="en-GB" sz="2000" dirty="0">
                <a:ea typeface="+mn-lt"/>
                <a:cs typeface="+mn-lt"/>
              </a:rPr>
              <a:t>≲2%, but rises strongly (≈24%) after correction → brighter AGN more likely with Lyα emission;</a:t>
            </a:r>
            <a:endParaRPr lang="en-GB" sz="2000" dirty="0"/>
          </a:p>
          <a:p>
            <a:pPr>
              <a:buFont typeface="Wingdings" panose="020B0604020202020204" pitchFamily="34" charset="0"/>
              <a:buChar char="v"/>
            </a:pPr>
            <a:r>
              <a:rPr lang="en-GB" sz="2000" b="1" dirty="0"/>
              <a:t>Ly</a:t>
            </a:r>
            <a:r>
              <a:rPr lang="el-GR" sz="2000" b="1" dirty="0"/>
              <a:t>α </a:t>
            </a:r>
            <a:r>
              <a:rPr lang="en-GB" sz="2000" b="1" dirty="0"/>
              <a:t>vs radio</a:t>
            </a:r>
            <a:r>
              <a:rPr lang="en-GB" sz="2000" dirty="0"/>
              <a:t> </a:t>
            </a:r>
          </a:p>
          <a:p>
            <a:pPr marL="0" indent="0">
              <a:buNone/>
            </a:pPr>
            <a:r>
              <a:rPr lang="en-GB" sz="2000" b="1" dirty="0"/>
              <a:t>     weakly coupled</a:t>
            </a:r>
            <a:r>
              <a:rPr lang="en-GB" sz="2000" dirty="0"/>
              <a:t>, regulated by gas/geometry/transfer</a:t>
            </a:r>
            <a:endParaRPr lang="en-GB" dirty="0"/>
          </a:p>
          <a:p>
            <a:pPr>
              <a:buFont typeface="Wingdings" panose="020B0604020202020204" pitchFamily="34" charset="0"/>
              <a:buChar char="v"/>
            </a:pPr>
            <a:r>
              <a:rPr lang="en-US" sz="2000" b="1" dirty="0">
                <a:solidFill>
                  <a:schemeClr val="tx2"/>
                </a:solidFill>
              </a:rPr>
              <a:t>LAEs with radio AGN-Optical AGN with Lyα</a:t>
            </a:r>
            <a:r>
              <a:rPr lang="el-GR" sz="2000" dirty="0"/>
              <a:t> </a:t>
            </a:r>
          </a:p>
          <a:p>
            <a:pPr marL="0" indent="0">
              <a:buNone/>
            </a:pPr>
            <a:r>
              <a:rPr lang="el-GR" sz="2400" dirty="0"/>
              <a:t>    </a:t>
            </a:r>
            <a:r>
              <a:rPr lang="en-GB" sz="2000" b="1" dirty="0"/>
              <a:t>distinct evolutionary tracks</a:t>
            </a:r>
            <a:r>
              <a:rPr lang="en-GB" sz="2000" dirty="0"/>
              <a:t>, diverse growth histories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B4311-530B-A81B-725D-B787A01FB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F0A0-85E6-8740-BBB3-DFD5E23523EA}" type="datetime1">
              <a:rPr lang="en-US" smtClean="0"/>
              <a:t>9/20/25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2B659-D672-4639-3B1E-C04ECBB12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LOFAR FAMILY MEETING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2DF2F-DA71-F377-43DA-867D30963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410BA8-4D36-0E0B-CEAC-03F5C3FE7DD2}"/>
              </a:ext>
            </a:extLst>
          </p:cNvPr>
          <p:cNvSpPr txBox="1"/>
          <p:nvPr/>
        </p:nvSpPr>
        <p:spPr>
          <a:xfrm>
            <a:off x="3177209" y="5436704"/>
            <a:ext cx="680499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NL" i="1" dirty="0">
                <a:solidFill>
                  <a:srgbClr val="7030A0"/>
                </a:solidFill>
              </a:rPr>
              <a:t>Thanks for listening! Questions and comments are welcome!</a:t>
            </a:r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80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74C217-CDB9-D762-CB03-CD72DE0E5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4000"/>
              <a:t>Outline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C8CA1-1E1D-56C8-DA18-D228E233AC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1792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2BE42DF-AF1A-BB46-BC37-B215E38DADC6}" type="datetime1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9/20/25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D4280-D805-6D1C-33DE-8A9EA918B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LOFAR FAMILY MEETING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33B70-E29C-9EFB-AA2E-ADB3BE225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11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60A0BB90-8DF7-F044-AEB0-724A659747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02994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0836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0EDE931-D3F3-DDD7-F2EA-D1AAFE4E73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/>
                  <a:t>Ly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/>
                  <a:t> emitters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0EDE931-D3F3-DDD7-F2EA-D1AAFE4E73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B1758-DB98-8897-FE36-7F5F60879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235" y="1690688"/>
            <a:ext cx="4666227" cy="141582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l-GR" sz="2000" dirty="0"/>
              <a:t>λ = </a:t>
            </a:r>
            <a:r>
              <a:rPr lang="el-GR" sz="2000" b="1" dirty="0"/>
              <a:t>1216 </a:t>
            </a:r>
            <a:r>
              <a:rPr lang="en-GB" sz="2000" b="1" dirty="0" err="1"/>
              <a:t>Å</a:t>
            </a:r>
            <a:r>
              <a:rPr lang="en-GB" sz="2000" dirty="0"/>
              <a:t> (rest-frame emission line)</a:t>
            </a:r>
          </a:p>
          <a:p>
            <a:pPr marL="0" indent="0">
              <a:buNone/>
            </a:pPr>
            <a:r>
              <a:rPr lang="en-GB" sz="2000" dirty="0"/>
              <a:t>Two types:</a:t>
            </a:r>
          </a:p>
          <a:p>
            <a:pPr lvl="1"/>
            <a:r>
              <a:rPr lang="en-NL" sz="2000" dirty="0"/>
              <a:t> </a:t>
            </a:r>
            <a:r>
              <a:rPr lang="en-GB" sz="2000" dirty="0"/>
              <a:t>Star-forming galaxies</a:t>
            </a:r>
          </a:p>
          <a:p>
            <a:pPr lvl="1"/>
            <a:r>
              <a:rPr lang="en-GB" sz="2000" dirty="0"/>
              <a:t> AGN</a:t>
            </a:r>
          </a:p>
          <a:p>
            <a:pPr lvl="1"/>
            <a:endParaRPr lang="en-GB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C1D217-5677-7421-70B3-8CD8AD646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8A5E-FDC5-384E-B744-E055779C6F15}" type="datetime1">
              <a:rPr lang="en-US" smtClean="0"/>
              <a:t>9/20/25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F13B16-72B8-2DDD-0306-B20D7EAB2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LOFAR FAMILY MEETING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EE1264-ADD1-15E8-F581-BA05B3177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/>
          </a:p>
        </p:txBody>
      </p:sp>
      <p:sp>
        <p:nvSpPr>
          <p:cNvPr id="9" name="Minus Sign 8">
            <a:extLst>
              <a:ext uri="{FF2B5EF4-FFF2-40B4-BE49-F238E27FC236}">
                <a16:creationId xmlns:a16="http://schemas.microsoft.com/office/drawing/2014/main" id="{0329A438-46B8-76F6-75D5-7F78F4DDAF8D}"/>
              </a:ext>
            </a:extLst>
          </p:cNvPr>
          <p:cNvSpPr/>
          <p:nvPr/>
        </p:nvSpPr>
        <p:spPr>
          <a:xfrm rot="5400000">
            <a:off x="188405" y="777491"/>
            <a:ext cx="797169" cy="504092"/>
          </a:xfrm>
          <a:prstGeom prst="mathMinus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712BC3-3C80-499C-F567-A0CD9CFDE96A}"/>
              </a:ext>
            </a:extLst>
          </p:cNvPr>
          <p:cNvGrpSpPr/>
          <p:nvPr/>
        </p:nvGrpSpPr>
        <p:grpSpPr>
          <a:xfrm>
            <a:off x="6178018" y="896273"/>
            <a:ext cx="4547226" cy="5065454"/>
            <a:chOff x="6199696" y="681242"/>
            <a:chExt cx="5545990" cy="574042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651843A-D6E1-5F40-CAFB-DFE3F1470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99696" y="681242"/>
              <a:ext cx="4793886" cy="4960871"/>
            </a:xfrm>
            <a:prstGeom prst="rect">
              <a:avLst/>
            </a:prstGeom>
          </p:spPr>
        </p:pic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DE7DE1EE-57A8-E08C-5060-B95C95F8C9E0}"/>
                </a:ext>
              </a:extLst>
            </p:cNvPr>
            <p:cNvSpPr txBox="1"/>
            <p:nvPr/>
          </p:nvSpPr>
          <p:spPr>
            <a:xfrm>
              <a:off x="6518366" y="5821500"/>
              <a:ext cx="522732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err="1">
                  <a:solidFill>
                    <a:schemeClr val="bg1">
                      <a:lumMod val="50000"/>
                    </a:schemeClr>
                  </a:solidFill>
                </a:rPr>
                <a:t>Gawiser</a:t>
              </a:r>
              <a:r>
                <a:rPr lang="en-US" sz="1100">
                  <a:solidFill>
                    <a:schemeClr val="bg1">
                      <a:lumMod val="50000"/>
                    </a:schemeClr>
                  </a:solidFill>
                </a:rPr>
                <a:t> et al. 2007; </a:t>
              </a:r>
              <a:r>
                <a:rPr lang="en-US" sz="1100" err="1">
                  <a:solidFill>
                    <a:schemeClr val="bg1">
                      <a:lumMod val="50000"/>
                    </a:schemeClr>
                  </a:solidFill>
                </a:rPr>
                <a:t>Pentericci</a:t>
              </a:r>
              <a:r>
                <a:rPr lang="en-US" sz="1100">
                  <a:solidFill>
                    <a:schemeClr val="bg1">
                      <a:lumMod val="50000"/>
                    </a:schemeClr>
                  </a:solidFill>
                </a:rPr>
                <a:t> et al. 2009; Ouchi et al. 2020;</a:t>
              </a:r>
            </a:p>
            <a:p>
              <a:r>
                <a:rPr lang="en-US" sz="1100" i="1">
                  <a:solidFill>
                    <a:schemeClr val="bg1">
                      <a:lumMod val="50000"/>
                    </a:schemeClr>
                  </a:solidFill>
                  <a:ea typeface="Calibri"/>
                  <a:cs typeface="Calibri"/>
                </a:rPr>
                <a:t>Hui &amp; </a:t>
              </a:r>
              <a:r>
                <a:rPr lang="en-US" sz="1100" i="1" err="1">
                  <a:solidFill>
                    <a:schemeClr val="bg1">
                      <a:lumMod val="50000"/>
                    </a:schemeClr>
                  </a:solidFill>
                  <a:ea typeface="Calibri"/>
                  <a:cs typeface="Calibri"/>
                </a:rPr>
                <a:t>Gnedin</a:t>
              </a:r>
              <a:r>
                <a:rPr lang="en-US" sz="1100" i="1">
                  <a:solidFill>
                    <a:schemeClr val="bg1">
                      <a:lumMod val="50000"/>
                    </a:schemeClr>
                  </a:solidFill>
                  <a:ea typeface="Calibri"/>
                  <a:cs typeface="Calibri"/>
                </a:rPr>
                <a:t> 1997; Dijkstra 2014; Cantalupo et al. 2014; Borisova et al. 2016;</a:t>
              </a:r>
            </a:p>
            <a:p>
              <a:r>
                <a:rPr lang="en-US" sz="1100" i="1">
                  <a:solidFill>
                    <a:schemeClr val="bg1">
                      <a:lumMod val="50000"/>
                    </a:schemeClr>
                  </a:solidFill>
                  <a:ea typeface="Calibri"/>
                  <a:cs typeface="Calibri"/>
                </a:rPr>
                <a:t>Costa et al. 2022; Rosdahl &amp; </a:t>
              </a:r>
              <a:r>
                <a:rPr lang="en-US" sz="1100" i="1" err="1">
                  <a:solidFill>
                    <a:schemeClr val="bg1">
                      <a:lumMod val="50000"/>
                    </a:schemeClr>
                  </a:solidFill>
                  <a:ea typeface="Calibri"/>
                  <a:cs typeface="Calibri"/>
                </a:rPr>
                <a:t>Blaizot</a:t>
              </a:r>
              <a:r>
                <a:rPr lang="en-US" sz="1100" i="1">
                  <a:solidFill>
                    <a:schemeClr val="bg1">
                      <a:lumMod val="50000"/>
                    </a:schemeClr>
                  </a:solidFill>
                  <a:ea typeface="Calibri"/>
                  <a:cs typeface="Calibri"/>
                </a:rPr>
                <a:t> 2012; </a:t>
              </a:r>
              <a:endParaRPr lang="en-NL" sz="1100" i="1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6708DC-FE7E-D9DF-C27B-72292FB53C32}"/>
              </a:ext>
            </a:extLst>
          </p:cNvPr>
          <p:cNvSpPr txBox="1"/>
          <p:nvPr/>
        </p:nvSpPr>
        <p:spPr>
          <a:xfrm>
            <a:off x="838200" y="3488922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002060"/>
                </a:solidFill>
              </a:rPr>
              <a:t>Origins of Ly</a:t>
            </a:r>
            <a:r>
              <a:rPr lang="el-GR" sz="2000" b="1" dirty="0">
                <a:solidFill>
                  <a:srgbClr val="002060"/>
                </a:solidFill>
              </a:rPr>
              <a:t>α </a:t>
            </a:r>
            <a:r>
              <a:rPr lang="en-GB" sz="2000" b="1" dirty="0">
                <a:solidFill>
                  <a:srgbClr val="002060"/>
                </a:solidFill>
              </a:rPr>
              <a:t>emission</a:t>
            </a:r>
            <a:endParaRPr lang="en-GB" sz="20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O/B star 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 AGN activity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/>
              <a:t> </a:t>
            </a:r>
            <a:r>
              <a:rPr lang="en-GB" sz="2000" dirty="0"/>
              <a:t>Cooling radiation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/>
              <a:t> </a:t>
            </a:r>
            <a:r>
              <a:rPr lang="en-GB" sz="2000" dirty="0"/>
              <a:t>Major mergers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/>
              <a:t> </a:t>
            </a:r>
            <a:r>
              <a:rPr lang="en-GB" sz="2000" dirty="0"/>
              <a:t>Fluorescence</a:t>
            </a:r>
          </a:p>
        </p:txBody>
      </p:sp>
    </p:spTree>
    <p:extLst>
      <p:ext uri="{BB962C8B-B14F-4D97-AF65-F5344CB8AC3E}">
        <p14:creationId xmlns:p14="http://schemas.microsoft.com/office/powerpoint/2010/main" val="97080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304FB-BFDB-472A-BF9E-4D06E14FA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 dirty="0"/>
              <a:t>Multi-wavelength 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390F9-641A-A5BF-7756-F55F74273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451" y="2100150"/>
            <a:ext cx="4831080" cy="1654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Optical/</a:t>
            </a:r>
            <a:r>
              <a:rPr lang="en-US" altLang="zh-CN" dirty="0"/>
              <a:t>UV</a:t>
            </a:r>
            <a:r>
              <a:rPr lang="en-US" dirty="0"/>
              <a:t>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NB imaging (HSC)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Blind spectroscopic survey (MUSE,HETDEX)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43BF7-1180-E466-19C7-338B65C4F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776B-EA00-334E-81A2-1DC850652A33}" type="datetime1">
              <a:rPr lang="en-US" smtClean="0"/>
              <a:t>9/20/25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03581-4222-D98A-0EAA-9C4A7F188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LOFAR FAMILY MEETING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066AD-4C43-E1E6-6E52-EFDF922E6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D55559-8B05-726A-3E23-1788C77F132B}"/>
              </a:ext>
            </a:extLst>
          </p:cNvPr>
          <p:cNvSpPr txBox="1"/>
          <p:nvPr/>
        </p:nvSpPr>
        <p:spPr>
          <a:xfrm>
            <a:off x="5958840" y="2075203"/>
            <a:ext cx="5958840" cy="20005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/>
              <a:t>Radio</a:t>
            </a:r>
            <a:r>
              <a:rPr lang="en-US" sz="2400"/>
              <a:t>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/>
              <a:t>Dust-unbiased view; 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/>
              <a:t>Trace hidden SF and AGN activity; 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/>
              <a:t>Radio power &amp; morphology-&gt; Lya transfer model</a:t>
            </a:r>
            <a:endParaRPr lang="en-NL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349103-E179-959E-8881-18FB6BF35AE1}"/>
              </a:ext>
            </a:extLst>
          </p:cNvPr>
          <p:cNvSpPr/>
          <p:nvPr/>
        </p:nvSpPr>
        <p:spPr>
          <a:xfrm>
            <a:off x="508363" y="2075203"/>
            <a:ext cx="4785360" cy="170322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" name="Minus Sign 9">
            <a:extLst>
              <a:ext uri="{FF2B5EF4-FFF2-40B4-BE49-F238E27FC236}">
                <a16:creationId xmlns:a16="http://schemas.microsoft.com/office/drawing/2014/main" id="{3D1CCC6A-A26A-1326-28C3-B1F36EE0F18F}"/>
              </a:ext>
            </a:extLst>
          </p:cNvPr>
          <p:cNvSpPr/>
          <p:nvPr/>
        </p:nvSpPr>
        <p:spPr>
          <a:xfrm rot="5400000">
            <a:off x="188405" y="913562"/>
            <a:ext cx="797169" cy="504092"/>
          </a:xfrm>
          <a:prstGeom prst="mathMinus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telescope in the sky&#10;&#10;AI-generated content may be incorrect.">
            <a:extLst>
              <a:ext uri="{FF2B5EF4-FFF2-40B4-BE49-F238E27FC236}">
                <a16:creationId xmlns:a16="http://schemas.microsoft.com/office/drawing/2014/main" id="{923EF4D1-AFAD-7960-CBEE-9CBF1483E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42" y="4291012"/>
            <a:ext cx="2770415" cy="18682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3816B7-3046-38AF-D90E-71E707C51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0217" y="4288291"/>
            <a:ext cx="2751365" cy="1884590"/>
          </a:xfrm>
          <a:prstGeom prst="rect">
            <a:avLst/>
          </a:prstGeom>
        </p:spPr>
      </p:pic>
      <p:pic>
        <p:nvPicPr>
          <p:cNvPr id="14" name="Picture 13" descr="A telescope in a dome&#10;&#10;AI-generated content may be incorrect.">
            <a:extLst>
              <a:ext uri="{FF2B5EF4-FFF2-40B4-BE49-F238E27FC236}">
                <a16:creationId xmlns:a16="http://schemas.microsoft.com/office/drawing/2014/main" id="{E550EBEF-9AD6-F823-F359-82E62C4B70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3454" y="4291692"/>
            <a:ext cx="1187904" cy="1839686"/>
          </a:xfrm>
          <a:prstGeom prst="rect">
            <a:avLst/>
          </a:prstGeom>
        </p:spPr>
      </p:pic>
      <p:pic>
        <p:nvPicPr>
          <p:cNvPr id="15" name="Picture 14" descr="Low-Frequency Array - Wikipedia">
            <a:extLst>
              <a:ext uri="{FF2B5EF4-FFF2-40B4-BE49-F238E27FC236}">
                <a16:creationId xmlns:a16="http://schemas.microsoft.com/office/drawing/2014/main" id="{A13FCB04-75F0-FF20-20B1-8A675F156F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5504" y="4261077"/>
            <a:ext cx="2696936" cy="187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03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215BC-E6C1-4EB2-67AA-B9EB4E2B9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topics about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6885E-7BB6-833A-9024-CEEF7B479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8" y="1696132"/>
            <a:ext cx="5371537" cy="43676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AGN fraction in LAEs </a:t>
            </a:r>
            <a:r>
              <a:rPr lang="en-US" dirty="0"/>
              <a:t>increase with Lya luminosities;</a:t>
            </a:r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  <a:p>
            <a:pPr lvl="1"/>
            <a:endParaRPr lang="en-US" dirty="0"/>
          </a:p>
          <a:p>
            <a:pPr lvl="2">
              <a:buFont typeface="Wingdings" panose="020B0604020202020204" pitchFamily="34" charset="0"/>
              <a:buChar char="§"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2">
              <a:buFont typeface="Wingdings" panose="020B0604020202020204" pitchFamily="34" charset="0"/>
              <a:buChar char="§"/>
            </a:pP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6D5A7-E9DC-4A85-C624-BF21ACBD3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A911-1646-C940-A176-859D8F99ABE9}" type="datetime1">
              <a:rPr lang="en-US" smtClean="0"/>
              <a:t>9/20/25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240F5-ACC6-2594-31E3-1271077BB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LOFAR FAMILY MEETING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0014C-BF3F-A801-B843-F861FDA44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17DC46-6EE5-0D2A-0972-FAD60D7B7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068" y="2780258"/>
            <a:ext cx="4319847" cy="31881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C178E2-0FA8-168E-0BC8-39FB5C12400F}"/>
              </a:ext>
            </a:extLst>
          </p:cNvPr>
          <p:cNvSpPr txBox="1"/>
          <p:nvPr/>
        </p:nvSpPr>
        <p:spPr>
          <a:xfrm>
            <a:off x="8610599" y="1268639"/>
            <a:ext cx="3642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400" i="1">
                <a:solidFill>
                  <a:schemeClr val="bg1">
                    <a:lumMod val="50000"/>
                  </a:schemeClr>
                </a:solidFill>
              </a:rPr>
              <a:t>Sobral et al. 2018; Stark et al. 2011</a:t>
            </a:r>
          </a:p>
        </p:txBody>
      </p:sp>
      <p:sp>
        <p:nvSpPr>
          <p:cNvPr id="11" name="Minus Sign 10">
            <a:extLst>
              <a:ext uri="{FF2B5EF4-FFF2-40B4-BE49-F238E27FC236}">
                <a16:creationId xmlns:a16="http://schemas.microsoft.com/office/drawing/2014/main" id="{DA964DC3-CA39-7A67-F064-FAD4E4608FE0}"/>
              </a:ext>
            </a:extLst>
          </p:cNvPr>
          <p:cNvSpPr/>
          <p:nvPr/>
        </p:nvSpPr>
        <p:spPr>
          <a:xfrm rot="5400000">
            <a:off x="188405" y="777491"/>
            <a:ext cx="797169" cy="504092"/>
          </a:xfrm>
          <a:prstGeom prst="mathMinus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A39D30-91A9-534D-4A59-3E254D1E4939}"/>
              </a:ext>
            </a:extLst>
          </p:cNvPr>
          <p:cNvSpPr txBox="1"/>
          <p:nvPr/>
        </p:nvSpPr>
        <p:spPr>
          <a:xfrm>
            <a:off x="6096000" y="5707915"/>
            <a:ext cx="655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/>
              <a:t>Need radio-detected LAEs</a:t>
            </a:r>
            <a:r>
              <a:rPr lang="en-GB" sz="2400" dirty="0"/>
              <a:t> → probe energy source</a:t>
            </a:r>
            <a:endParaRPr lang="en-US" sz="2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836645-1129-4DD3-6753-CA513BAA3F75}"/>
              </a:ext>
            </a:extLst>
          </p:cNvPr>
          <p:cNvGrpSpPr/>
          <p:nvPr/>
        </p:nvGrpSpPr>
        <p:grpSpPr>
          <a:xfrm>
            <a:off x="5739586" y="1391028"/>
            <a:ext cx="5274128" cy="4412132"/>
            <a:chOff x="5739586" y="1391028"/>
            <a:chExt cx="5274128" cy="441213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69DA2CA-086E-C97E-5C20-01E021BC3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55396" y="2824079"/>
              <a:ext cx="4114801" cy="297908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0B33FCA-650A-7F56-C577-28086734FA09}"/>
                </a:ext>
              </a:extLst>
            </p:cNvPr>
            <p:cNvSpPr txBox="1"/>
            <p:nvPr/>
          </p:nvSpPr>
          <p:spPr>
            <a:xfrm>
              <a:off x="5739586" y="1391028"/>
              <a:ext cx="5274128" cy="80156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cs typeface="Segoe UI"/>
                </a:rPr>
                <a:t>​</a:t>
              </a:r>
            </a:p>
            <a:p>
              <a:pPr marL="228600" indent="-228600">
                <a:lnSpc>
                  <a:spcPts val="2475"/>
                </a:lnSpc>
                <a:buFont typeface=""/>
                <a:buChar char="•"/>
              </a:pPr>
              <a:r>
                <a:rPr lang="en-GB" sz="2800" b="1" dirty="0">
                  <a:cs typeface="Arial"/>
                </a:rPr>
                <a:t>Ly</a:t>
              </a:r>
              <a:r>
                <a:rPr lang="el-GR" sz="2800" b="1" dirty="0">
                  <a:cs typeface="Arial"/>
                </a:rPr>
                <a:t>α </a:t>
              </a:r>
              <a:r>
                <a:rPr lang="en-GB" sz="2800" b="1" dirty="0">
                  <a:cs typeface="Arial"/>
                </a:rPr>
                <a:t>visibility</a:t>
              </a:r>
              <a:r>
                <a:rPr lang="en-GB" sz="2800" dirty="0">
                  <a:cs typeface="Arial"/>
                </a:rPr>
                <a:t> studied in LBGs;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60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F6610-1782-B416-1FAD-609BF6FC5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DA597-35C1-5211-76B8-EAC4C887D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1101"/>
            <a:ext cx="9275164" cy="432412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NL" dirty="0"/>
              <a:t>🔹 </a:t>
            </a:r>
            <a:r>
              <a:rPr lang="en-GB" b="1" dirty="0"/>
              <a:t>HETDEX DR4 (HDR4)</a:t>
            </a:r>
            <a:endParaRPr lang="en-GB" dirty="0"/>
          </a:p>
          <a:p>
            <a:pPr lvl="1"/>
            <a:r>
              <a:rPr lang="en-GB" dirty="0"/>
              <a:t>920k LAE candidates (SNR &gt; 4.8)</a:t>
            </a:r>
          </a:p>
          <a:p>
            <a:pPr lvl="1"/>
            <a:r>
              <a:rPr lang="en-GB" dirty="0"/>
              <a:t>1.88 &lt; z &lt; 3.52 </a:t>
            </a:r>
          </a:p>
          <a:p>
            <a:pPr lvl="1"/>
            <a:r>
              <a:rPr lang="en-GB" dirty="0"/>
              <a:t>67.5 deg²</a:t>
            </a:r>
          </a:p>
          <a:p>
            <a:pPr marL="457200" lvl="1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NL" dirty="0"/>
              <a:t>🔹 </a:t>
            </a:r>
            <a:r>
              <a:rPr lang="en-GB" b="1" dirty="0"/>
              <a:t>LOFAR DR1</a:t>
            </a:r>
            <a:endParaRPr lang="en-GB" dirty="0"/>
          </a:p>
          <a:p>
            <a:pPr lvl="1">
              <a:lnSpc>
                <a:spcPct val="100000"/>
              </a:lnSpc>
            </a:pPr>
            <a:r>
              <a:rPr lang="en-GB" dirty="0"/>
              <a:t>Over 325k radio sources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400 deg²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GB" dirty="0"/>
          </a:p>
          <a:p>
            <a:pPr marL="0" indent="0">
              <a:buNone/>
            </a:pPr>
            <a:r>
              <a:rPr lang="en-NL" dirty="0"/>
              <a:t>🔹 </a:t>
            </a:r>
            <a:r>
              <a:rPr lang="en-US" b="1" dirty="0"/>
              <a:t>HETDEX-LOFAR spectroscopic catalog </a:t>
            </a:r>
            <a:r>
              <a:rPr lang="en-US" sz="2400" i="1" dirty="0"/>
              <a:t>(Debski et al. 2024)</a:t>
            </a:r>
          </a:p>
          <a:p>
            <a:pPr marL="800100" lvl="1" indent="-342900"/>
            <a:r>
              <a:rPr lang="en-GB" dirty="0"/>
              <a:t>28,705 radio sources in the HDR4 field</a:t>
            </a:r>
            <a:endParaRPr lang="en-US" dirty="0"/>
          </a:p>
          <a:p>
            <a:pPr marL="800100" lvl="1" indent="-342900"/>
            <a:r>
              <a:rPr lang="en-GB" dirty="0"/>
              <a:t>1,075 LAEs (without optical AGN) + 804 AGNs</a:t>
            </a:r>
            <a:endParaRPr lang="en-GB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GB" dirty="0"/>
          </a:p>
          <a:p>
            <a:pPr marL="914400" lvl="2" indent="0">
              <a:buNone/>
            </a:pPr>
            <a:endParaRPr lang="en-US" sz="2000" dirty="0"/>
          </a:p>
          <a:p>
            <a:pPr lvl="2">
              <a:buFont typeface="Wingdings" panose="020B0604020202020204" pitchFamily="34" charset="0"/>
              <a:buChar char="§"/>
            </a:pPr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3A3BF-DC3D-8F3F-4AEA-4549FE28C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5A98-ABA8-9149-ABE5-CD05F4CA85F7}" type="datetime1">
              <a:rPr lang="en-US" smtClean="0"/>
              <a:t>9/20/25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23687-4119-39D8-D055-7E0A886E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LOFAR FAMILY MEETING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2D604-82D4-FEEA-02DC-AE5AA9CBF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C5C294-DA10-7EB4-D7B2-D8296ABED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227" y="1604075"/>
            <a:ext cx="5744746" cy="24194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C7B8F15-D78B-7393-03C9-A9387DD5B410}"/>
              </a:ext>
            </a:extLst>
          </p:cNvPr>
          <p:cNvSpPr txBox="1"/>
          <p:nvPr/>
        </p:nvSpPr>
        <p:spPr>
          <a:xfrm>
            <a:off x="9676178" y="1342504"/>
            <a:ext cx="2773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>
                <a:solidFill>
                  <a:schemeClr val="bg1">
                    <a:lumMod val="65000"/>
                  </a:schemeClr>
                </a:solidFill>
              </a:rPr>
              <a:t>S</a:t>
            </a:r>
            <a:r>
              <a:rPr lang="en-NL" sz="1400" i="1">
                <a:solidFill>
                  <a:schemeClr val="bg1">
                    <a:lumMod val="65000"/>
                  </a:schemeClr>
                </a:solidFill>
              </a:rPr>
              <a:t>himwell et al. 2019</a:t>
            </a:r>
          </a:p>
        </p:txBody>
      </p:sp>
      <p:sp>
        <p:nvSpPr>
          <p:cNvPr id="14" name="Minus Sign 13">
            <a:extLst>
              <a:ext uri="{FF2B5EF4-FFF2-40B4-BE49-F238E27FC236}">
                <a16:creationId xmlns:a16="http://schemas.microsoft.com/office/drawing/2014/main" id="{F9E382BF-95E8-1907-DA35-6AC7FEDAC7D8}"/>
              </a:ext>
            </a:extLst>
          </p:cNvPr>
          <p:cNvSpPr/>
          <p:nvPr/>
        </p:nvSpPr>
        <p:spPr>
          <a:xfrm rot="5400000">
            <a:off x="188405" y="777491"/>
            <a:ext cx="797169" cy="504092"/>
          </a:xfrm>
          <a:prstGeom prst="mathMinus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44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FD560-E461-BDE8-4E70-5E2C3079B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ptos"/>
              </a:rPr>
              <a:t>Result: the completeness corrected fraction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40077-B5AD-3EA7-ADC0-71A5E952B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66EF-AD59-5447-BBE2-ED01966CD806}" type="datetime1">
              <a:rPr lang="en-US" smtClean="0"/>
              <a:t>9/20/25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1D18E-245F-C02E-693B-44756FB1C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LOFAR FAMILY MEETING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135402-0F19-5895-F935-663D37BC4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5855CB-E881-3850-9B80-24B4F3D7AD7A}"/>
              </a:ext>
            </a:extLst>
          </p:cNvPr>
          <p:cNvSpPr/>
          <p:nvPr/>
        </p:nvSpPr>
        <p:spPr>
          <a:xfrm>
            <a:off x="8154828" y="3812789"/>
            <a:ext cx="3279117" cy="2185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CA159C-F16A-403B-DBFB-DE22CD807C6F}"/>
              </a:ext>
            </a:extLst>
          </p:cNvPr>
          <p:cNvSpPr txBox="1"/>
          <p:nvPr/>
        </p:nvSpPr>
        <p:spPr>
          <a:xfrm>
            <a:off x="3930432" y="3902069"/>
            <a:ext cx="45720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/>
              <a:t>Completeness correction factors:</a:t>
            </a:r>
            <a:endParaRPr lang="en-GB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/>
              <a:t>HETDEX LAE completeness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/>
              <a:t>LOFAR radio source completeness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/>
              <a:t>LOFAR redshift fraction</a:t>
            </a:r>
          </a:p>
        </p:txBody>
      </p:sp>
      <p:sp>
        <p:nvSpPr>
          <p:cNvPr id="5" name="Minus Sign 4">
            <a:extLst>
              <a:ext uri="{FF2B5EF4-FFF2-40B4-BE49-F238E27FC236}">
                <a16:creationId xmlns:a16="http://schemas.microsoft.com/office/drawing/2014/main" id="{5D430953-0758-5F34-CA63-EEB69C1F5591}"/>
              </a:ext>
            </a:extLst>
          </p:cNvPr>
          <p:cNvSpPr/>
          <p:nvPr/>
        </p:nvSpPr>
        <p:spPr>
          <a:xfrm rot="5400000">
            <a:off x="188405" y="777491"/>
            <a:ext cx="797169" cy="504092"/>
          </a:xfrm>
          <a:prstGeom prst="mathMinus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CFCB61-9749-2B71-7291-2C43A1BDBD74}"/>
              </a:ext>
            </a:extLst>
          </p:cNvPr>
          <p:cNvSpPr txBox="1"/>
          <p:nvPr/>
        </p:nvSpPr>
        <p:spPr>
          <a:xfrm>
            <a:off x="957942" y="1515626"/>
            <a:ext cx="8464061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Require Ly</a:t>
            </a:r>
            <a:r>
              <a:rPr lang="el-GR" dirty="0"/>
              <a:t>α SNR &gt; 6.5 and </a:t>
            </a:r>
            <a:r>
              <a:rPr lang="el-GR" dirty="0" err="1"/>
              <a:t>confident</a:t>
            </a:r>
            <a:r>
              <a:rPr lang="el-GR" dirty="0"/>
              <a:t> </a:t>
            </a:r>
            <a:r>
              <a:rPr lang="el-GR" dirty="0" err="1"/>
              <a:t>level</a:t>
            </a:r>
            <a:r>
              <a:rPr lang="el-GR" dirty="0"/>
              <a:t> &gt; 0.9: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l-GR" err="1">
                <a:solidFill>
                  <a:schemeClr val="accent1"/>
                </a:solidFill>
                <a:ea typeface="+mn-lt"/>
                <a:cs typeface="+mn-lt"/>
              </a:rPr>
              <a:t>Lyα-emitting</a:t>
            </a:r>
            <a:r>
              <a:rPr lang="el-GR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l-GR" err="1">
                <a:solidFill>
                  <a:schemeClr val="accent1"/>
                </a:solidFill>
                <a:ea typeface="+mn-lt"/>
                <a:cs typeface="+mn-lt"/>
              </a:rPr>
              <a:t>sources</a:t>
            </a:r>
            <a:r>
              <a:rPr lang="el-GR" dirty="0">
                <a:solidFill>
                  <a:schemeClr val="accent1"/>
                </a:solidFill>
                <a:ea typeface="+mn-lt"/>
                <a:cs typeface="+mn-lt"/>
              </a:rPr>
              <a:t> in the HDR4 </a:t>
            </a:r>
            <a:r>
              <a:rPr lang="el-GR" err="1">
                <a:solidFill>
                  <a:schemeClr val="accent1"/>
                </a:solidFill>
                <a:ea typeface="+mn-lt"/>
                <a:cs typeface="+mn-lt"/>
              </a:rPr>
              <a:t>field</a:t>
            </a:r>
            <a:r>
              <a:rPr lang="el-GR" b="1" dirty="0">
                <a:solidFill>
                  <a:schemeClr val="accent1"/>
                </a:solidFill>
                <a:ea typeface="+mn-lt"/>
                <a:cs typeface="+mn-lt"/>
              </a:rPr>
              <a:t>:</a:t>
            </a:r>
            <a:r>
              <a:rPr lang="el-GR" dirty="0">
                <a:solidFill>
                  <a:schemeClr val="accent1"/>
                </a:solidFill>
                <a:ea typeface="+mn-lt"/>
                <a:cs typeface="+mn-lt"/>
              </a:rPr>
              <a:t> 79,022</a:t>
            </a:r>
          </a:p>
          <a:p>
            <a:pPr marL="285750" indent="-285750">
              <a:buFont typeface="Arial"/>
              <a:buChar char="•"/>
            </a:pPr>
            <a:r>
              <a:rPr lang="el-GR" err="1">
                <a:solidFill>
                  <a:schemeClr val="accent2"/>
                </a:solidFill>
              </a:rPr>
              <a:t>Radio</a:t>
            </a:r>
            <a:r>
              <a:rPr lang="el-GR" dirty="0">
                <a:solidFill>
                  <a:schemeClr val="accent2"/>
                </a:solidFill>
              </a:rPr>
              <a:t> </a:t>
            </a:r>
            <a:r>
              <a:rPr lang="el-GR" err="1">
                <a:solidFill>
                  <a:schemeClr val="accent2"/>
                </a:solidFill>
              </a:rPr>
              <a:t>sources</a:t>
            </a:r>
            <a:r>
              <a:rPr lang="el-GR" dirty="0">
                <a:solidFill>
                  <a:schemeClr val="accent2"/>
                </a:solidFill>
              </a:rPr>
              <a:t>: 28705</a:t>
            </a:r>
          </a:p>
          <a:p>
            <a:pPr marL="285750" indent="-285750">
              <a:buFont typeface="Arial"/>
              <a:buChar char="•"/>
            </a:pPr>
            <a:r>
              <a:rPr lang="el-GR" dirty="0" err="1"/>
              <a:t>Radio</a:t>
            </a:r>
            <a:r>
              <a:rPr lang="el-GR" dirty="0"/>
              <a:t> </a:t>
            </a:r>
            <a:r>
              <a:rPr lang="el-GR" dirty="0" err="1"/>
              <a:t>sources</a:t>
            </a:r>
            <a:r>
              <a:rPr lang="el-GR" dirty="0"/>
              <a:t> </a:t>
            </a:r>
            <a:r>
              <a:rPr lang="el-GR" dirty="0" err="1"/>
              <a:t>with</a:t>
            </a:r>
            <a:r>
              <a:rPr lang="el-GR" dirty="0"/>
              <a:t> </a:t>
            </a:r>
            <a:r>
              <a:rPr lang="el-GR" dirty="0" err="1"/>
              <a:t>Lyα</a:t>
            </a:r>
            <a:r>
              <a:rPr lang="el-GR" dirty="0"/>
              <a:t> </a:t>
            </a:r>
            <a:r>
              <a:rPr lang="el-GR" dirty="0" err="1"/>
              <a:t>emission</a:t>
            </a:r>
            <a:r>
              <a:rPr lang="el-GR" dirty="0"/>
              <a:t>: 400  </a:t>
            </a:r>
          </a:p>
          <a:p>
            <a:pPr marL="742950" lvl="1" indent="-285750">
              <a:buFont typeface="Courier New"/>
              <a:buChar char="o"/>
            </a:pPr>
            <a:r>
              <a:rPr lang="el-GR" dirty="0" err="1"/>
              <a:t>LAEs</a:t>
            </a:r>
            <a:r>
              <a:rPr lang="el-GR" dirty="0"/>
              <a:t> </a:t>
            </a:r>
            <a:r>
              <a:rPr lang="el-GR" dirty="0" err="1"/>
              <a:t>with</a:t>
            </a:r>
            <a:r>
              <a:rPr lang="el-GR" dirty="0"/>
              <a:t> </a:t>
            </a:r>
            <a:r>
              <a:rPr lang="el-GR" dirty="0" err="1"/>
              <a:t>radio</a:t>
            </a:r>
            <a:r>
              <a:rPr lang="el-GR" dirty="0"/>
              <a:t> AGN</a:t>
            </a:r>
          </a:p>
          <a:p>
            <a:pPr marL="742950" lvl="1" indent="-285750">
              <a:buFont typeface="Courier New"/>
              <a:buChar char="o"/>
            </a:pPr>
            <a:r>
              <a:rPr lang="el-GR" dirty="0" err="1"/>
              <a:t>Optical</a:t>
            </a:r>
            <a:r>
              <a:rPr lang="el-GR" dirty="0"/>
              <a:t> AGN </a:t>
            </a:r>
            <a:r>
              <a:rPr lang="el-GR" dirty="0" err="1"/>
              <a:t>with</a:t>
            </a:r>
            <a:r>
              <a:rPr lang="el-GR" dirty="0"/>
              <a:t> </a:t>
            </a:r>
            <a:r>
              <a:rPr lang="el-GR" dirty="0" err="1"/>
              <a:t>Lyα</a:t>
            </a:r>
            <a:r>
              <a:rPr lang="el-GR" dirty="0"/>
              <a:t> </a:t>
            </a:r>
            <a:r>
              <a:rPr lang="el-GR" dirty="0" err="1"/>
              <a:t>emission</a:t>
            </a:r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6F7BEF-531F-30A4-138C-1468406B9752}"/>
              </a:ext>
            </a:extLst>
          </p:cNvPr>
          <p:cNvSpPr txBox="1"/>
          <p:nvPr/>
        </p:nvSpPr>
        <p:spPr>
          <a:xfrm>
            <a:off x="585317" y="3624104"/>
            <a:ext cx="3098241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Radio AGN fraction of Lyα-emitting sources = 400/79,022 = </a:t>
            </a:r>
            <a:r>
              <a:rPr lang="en-US" dirty="0">
                <a:solidFill>
                  <a:schemeClr val="accent2"/>
                </a:solidFill>
                <a:ea typeface="+mn-lt"/>
                <a:cs typeface="+mn-lt"/>
              </a:rPr>
              <a:t>0.51± 0.03 %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DA5EEC-1C62-B4E2-D3B5-DEE51B24220D}"/>
              </a:ext>
            </a:extLst>
          </p:cNvPr>
          <p:cNvSpPr txBox="1"/>
          <p:nvPr/>
        </p:nvSpPr>
        <p:spPr>
          <a:xfrm>
            <a:off x="586572" y="4901501"/>
            <a:ext cx="3094892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Ly</a:t>
            </a:r>
            <a:r>
              <a:rPr lang="el-GR" dirty="0"/>
              <a:t>α </a:t>
            </a:r>
            <a:r>
              <a:rPr lang="el-GR" dirty="0" err="1"/>
              <a:t>emission</a:t>
            </a:r>
            <a:r>
              <a:rPr lang="el-GR" dirty="0"/>
              <a:t> </a:t>
            </a:r>
            <a:r>
              <a:rPr lang="el-GR" dirty="0" err="1"/>
              <a:t>fraction</a:t>
            </a:r>
            <a:r>
              <a:rPr lang="el-GR" dirty="0"/>
              <a:t> of </a:t>
            </a:r>
            <a:r>
              <a:rPr lang="el-GR" dirty="0" err="1"/>
              <a:t>radio</a:t>
            </a:r>
            <a:r>
              <a:rPr lang="el-GR" dirty="0"/>
              <a:t> </a:t>
            </a:r>
            <a:r>
              <a:rPr lang="el-GR" dirty="0" err="1"/>
              <a:t>sources</a:t>
            </a:r>
            <a:r>
              <a:rPr lang="el-GR" dirty="0"/>
              <a:t> = 400/28,705 = 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l-GR" dirty="0">
                <a:solidFill>
                  <a:schemeClr val="accent1"/>
                </a:solidFill>
              </a:rPr>
              <a:t>1.4 </a:t>
            </a:r>
            <a:r>
              <a:rPr lang="en-US" dirty="0">
                <a:solidFill>
                  <a:schemeClr val="accent1"/>
                </a:solidFill>
              </a:rPr>
              <a:t>± 0.1 %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258B8-28F6-D931-430D-3FD50C8266EE}"/>
              </a:ext>
            </a:extLst>
          </p:cNvPr>
          <p:cNvSpPr txBox="1"/>
          <p:nvPr/>
        </p:nvSpPr>
        <p:spPr>
          <a:xfrm>
            <a:off x="8771374" y="3624104"/>
            <a:ext cx="3098241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Corrected Radio AGN fraction of Lyα-emitting sources = </a:t>
            </a:r>
            <a:r>
              <a:rPr lang="en-US" dirty="0">
                <a:solidFill>
                  <a:schemeClr val="accent2"/>
                </a:solidFill>
                <a:ea typeface="+mn-lt"/>
                <a:cs typeface="+mn-lt"/>
              </a:rPr>
              <a:t>1.67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dirty="0">
                <a:solidFill>
                  <a:schemeClr val="accent2"/>
                </a:solidFill>
                <a:ea typeface="+mn-lt"/>
                <a:cs typeface="+mn-lt"/>
              </a:rPr>
              <a:t>± 0.33 %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E967C7-93FA-610F-A825-76A9DFBC2B3E}"/>
              </a:ext>
            </a:extLst>
          </p:cNvPr>
          <p:cNvSpPr txBox="1"/>
          <p:nvPr/>
        </p:nvSpPr>
        <p:spPr>
          <a:xfrm>
            <a:off x="8778072" y="4901501"/>
            <a:ext cx="3094892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Corrected Ly</a:t>
            </a:r>
            <a:r>
              <a:rPr lang="el-GR" dirty="0"/>
              <a:t>α </a:t>
            </a:r>
            <a:r>
              <a:rPr lang="el-GR" dirty="0" err="1"/>
              <a:t>emission</a:t>
            </a:r>
            <a:r>
              <a:rPr lang="el-GR" dirty="0"/>
              <a:t> </a:t>
            </a:r>
            <a:r>
              <a:rPr lang="el-GR" dirty="0" err="1"/>
              <a:t>fraction</a:t>
            </a:r>
            <a:r>
              <a:rPr lang="el-GR" dirty="0"/>
              <a:t> of </a:t>
            </a:r>
            <a:r>
              <a:rPr lang="el-GR" dirty="0" err="1"/>
              <a:t>radio</a:t>
            </a:r>
            <a:r>
              <a:rPr lang="el-GR" dirty="0"/>
              <a:t> </a:t>
            </a:r>
            <a:r>
              <a:rPr lang="el-GR" dirty="0" err="1"/>
              <a:t>sources</a:t>
            </a:r>
            <a:r>
              <a:rPr lang="el-GR" dirty="0"/>
              <a:t>  = 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l-GR" dirty="0">
                <a:solidFill>
                  <a:schemeClr val="accent1"/>
                </a:solidFill>
              </a:rPr>
              <a:t>23.8 </a:t>
            </a:r>
            <a:r>
              <a:rPr lang="en-US" dirty="0">
                <a:solidFill>
                  <a:schemeClr val="accent1"/>
                </a:solidFill>
              </a:rPr>
              <a:t>± 4.8 %</a:t>
            </a:r>
          </a:p>
        </p:txBody>
      </p:sp>
    </p:spTree>
    <p:extLst>
      <p:ext uri="{BB962C8B-B14F-4D97-AF65-F5344CB8AC3E}">
        <p14:creationId xmlns:p14="http://schemas.microsoft.com/office/powerpoint/2010/main" val="44667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8" grpId="0" animBg="1"/>
      <p:bldP spid="9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2CD7E-A266-1CBA-0EF6-9A3597871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Results: the radio AGN fraction of LAEs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F37C12-D677-88CD-6855-B66C735C12A1}"/>
                  </a:ext>
                </a:extLst>
              </p:cNvPr>
              <p:cNvSpPr txBox="1"/>
              <p:nvPr/>
            </p:nvSpPr>
            <p:spPr>
              <a:xfrm>
                <a:off x="371094" y="2718054"/>
                <a:ext cx="3438906" cy="320725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pPr marL="285750" indent="-22860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700"/>
                  <a:t>A</a:t>
                </a:r>
                <a:r>
                  <a:rPr lang="en-US" altLang="zh-CN" sz="1700"/>
                  <a:t> increasing trend between the radio AGN fraction and Ly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700"/>
                  <a:t> luminiosites;</a:t>
                </a:r>
              </a:p>
              <a:p>
                <a:pPr marL="285750" indent="-22860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700"/>
              </a:p>
              <a:p>
                <a:pPr marL="285750" indent="-22860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700"/>
                  <a:t>However, the maximum fraction is around 1.0%</a:t>
                </a:r>
                <a:r>
                  <a:rPr lang="en-US" altLang="zh-CN" sz="1700"/>
                  <a:t> -&gt; AGN contributes a small fraction of Ly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700"/>
                  <a:t> emission</a:t>
                </a:r>
              </a:p>
              <a:p>
                <a:pPr marL="285750" indent="-22860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700"/>
              </a:p>
              <a:p>
                <a:pPr indent="-22860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7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F37C12-D677-88CD-6855-B66C735C1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94" y="2718054"/>
                <a:ext cx="3438906" cy="3207258"/>
              </a:xfrm>
              <a:prstGeom prst="rect">
                <a:avLst/>
              </a:prstGeom>
              <a:blipFill>
                <a:blip r:embed="rId2"/>
                <a:stretch>
                  <a:fillRect t="-1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B601288-73DD-0B44-3CCA-56DC5F2098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01184" y="926800"/>
            <a:ext cx="6922008" cy="510498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6371DBD-DFA4-CD14-C67E-F892EA481E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4904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BD2B8FB-A217-B248-B71D-0EEC583B52EE}" type="datetime1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9/20/25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F4C4051-36D3-EEAE-DF09-ACBF4FEE5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01184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LOFAR FAMILY MEETING 2025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F156E9F-9B6C-8E85-8713-11677F4E0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95688" y="6356350"/>
            <a:ext cx="212140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402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BFD5468-D20E-01D2-AA98-CFF8EB8B241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71094" y="1161288"/>
                <a:ext cx="3438144" cy="1239012"/>
              </a:xfr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r>
                  <a:rPr lang="en-US" sz="26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Results: the Ly</a:t>
                </a:r>
                <a14:m>
                  <m:oMath xmlns:m="http://schemas.openxmlformats.org/officeDocument/2006/math">
                    <m:r>
                      <a:rPr lang="en-US" sz="26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𝛼</m:t>
                    </m:r>
                  </m:oMath>
                </a14:m>
                <a:r>
                  <a:rPr lang="en-US" sz="26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 emission fraction of radio sources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BFD5468-D20E-01D2-AA98-CFF8EB8B2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71094" y="1161288"/>
                <a:ext cx="3438144" cy="1239012"/>
              </a:xfrm>
              <a:blipFill>
                <a:blip r:embed="rId2"/>
                <a:stretch>
                  <a:fillRect l="-3191" t="-4433" b="-9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7305AC-F249-4525-3926-A4C0A957F097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Ly𝛼 fraction rises at the lowest radio luminosity bin, then flattens.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Likely due to both evolution and selection effects.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</p:txBody>
      </p:sp>
      <p:pic>
        <p:nvPicPr>
          <p:cNvPr id="4" name="Content Placeholder 3" descr="A graph of a radio source&#10;&#10;AI-generated content may be incorrect.">
            <a:extLst>
              <a:ext uri="{FF2B5EF4-FFF2-40B4-BE49-F238E27FC236}">
                <a16:creationId xmlns:a16="http://schemas.microsoft.com/office/drawing/2014/main" id="{9EA8B909-0D78-2718-1132-5E42A8ABF6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01184" y="866234"/>
            <a:ext cx="6922008" cy="5226116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780BF4-12E1-6CBC-97FE-9A61532BB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4904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EA7D6CE-4AC5-2342-92E4-15936A5FF53A}" type="datetime1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9/20/25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1D4844-D521-4287-137F-1FB52AB98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01184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LOFAR FAMILY MEETING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BB3B40-F4B0-2981-C766-D2B685D81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95688" y="6356350"/>
            <a:ext cx="212140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545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2399</TotalTime>
  <Words>1334</Words>
  <Application>Microsoft Macintosh PowerPoint</Application>
  <PresentationFormat>Widescreen</PresentationFormat>
  <Paragraphs>207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Cambria Math</vt:lpstr>
      <vt:lpstr>Courier New</vt:lpstr>
      <vt:lpstr>Segoe UI</vt:lpstr>
      <vt:lpstr>Wingdings</vt:lpstr>
      <vt:lpstr>office theme</vt:lpstr>
      <vt:lpstr>Radio-Detected Lyα Emitters at 1.88 &lt; z &lt; 3.52: AGN Fraction and Lyα Visibility</vt:lpstr>
      <vt:lpstr>Outline</vt:lpstr>
      <vt:lpstr>Lyα emitters</vt:lpstr>
      <vt:lpstr>Multi-wavelength observations</vt:lpstr>
      <vt:lpstr>Important topics about fractions</vt:lpstr>
      <vt:lpstr>Data: </vt:lpstr>
      <vt:lpstr>Result: the completeness corrected fraction</vt:lpstr>
      <vt:lpstr>Results: the radio AGN fraction of LAEs</vt:lpstr>
      <vt:lpstr>Results: the Lyα emission fraction of radio sources</vt:lpstr>
      <vt:lpstr>Results: Lyα luminosities and redshift</vt:lpstr>
      <vt:lpstr>Results: 150 MHz radio luminosities and redshift</vt:lpstr>
      <vt:lpstr>Results: Lyα and 150 MHz radio luminosities </vt:lpstr>
      <vt:lpstr>PowerPoint Presentation</vt:lpstr>
      <vt:lpstr>Discussion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Zhai, S. (Sai)</cp:lastModifiedBy>
  <cp:revision>249</cp:revision>
  <dcterms:created xsi:type="dcterms:W3CDTF">2025-09-09T21:29:28Z</dcterms:created>
  <dcterms:modified xsi:type="dcterms:W3CDTF">2025-09-22T05:48:49Z</dcterms:modified>
</cp:coreProperties>
</file>