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6"/>
  </p:notesMasterIdLst>
  <p:sldIdLst>
    <p:sldId id="371" r:id="rId3"/>
    <p:sldId id="385" r:id="rId4"/>
    <p:sldId id="407" r:id="rId5"/>
    <p:sldId id="409" r:id="rId6"/>
    <p:sldId id="408" r:id="rId7"/>
    <p:sldId id="411" r:id="rId8"/>
    <p:sldId id="440" r:id="rId9"/>
    <p:sldId id="404" r:id="rId10"/>
    <p:sldId id="432" r:id="rId11"/>
    <p:sldId id="433" r:id="rId12"/>
    <p:sldId id="434" r:id="rId13"/>
    <p:sldId id="415" r:id="rId14"/>
    <p:sldId id="431" r:id="rId15"/>
    <p:sldId id="430" r:id="rId16"/>
    <p:sldId id="418" r:id="rId17"/>
    <p:sldId id="417" r:id="rId18"/>
    <p:sldId id="416" r:id="rId19"/>
    <p:sldId id="423" r:id="rId20"/>
    <p:sldId id="429" r:id="rId21"/>
    <p:sldId id="437" r:id="rId22"/>
    <p:sldId id="422" r:id="rId23"/>
    <p:sldId id="427" r:id="rId24"/>
    <p:sldId id="4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2"/>
    <p:restoredTop sz="94856"/>
  </p:normalViewPr>
  <p:slideViewPr>
    <p:cSldViewPr snapToGrid="0">
      <p:cViewPr varScale="1">
        <p:scale>
          <a:sx n="120" d="100"/>
          <a:sy n="120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9T16:19:53.3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9T16:19:54.5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9T16:19:56.7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ED237-0E8D-D04E-A1CB-999BF5D09327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4BDB0-5FAA-004A-BFC7-371E0C52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8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4BDB0-5FAA-004A-BFC7-371E0C52DC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13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59917-0655-9390-44D0-BC9DC5D1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112BAE1-F1DF-78A5-DD0A-872F320EB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87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2371-4E31-0C13-CD8E-F41C6E602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41A8F4D-6F31-FC02-FD13-73B84FCA1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08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FA64-78D0-4548-8112-484541B8B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732E75B-3DED-1AF2-4408-ED2132E99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0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57830-4D43-293C-C44F-A9C2888A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7996997-8CF6-C78F-05A6-74F01D12A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46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C2558-47B7-9C69-9093-3A10041D9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EDA928A-E657-ABEA-31E5-674AF0116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93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C62B9-8E1D-A515-E826-61195444D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C96CAE0-DFAD-A986-E5D7-565B75C2E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560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51174-0F92-1FA0-D9F0-92D3D7FB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8445C67-03BC-0CD1-8608-353FB4392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822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E83BA-8FB0-587E-DE8E-F5E2BA9A7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73E5BBD-FDAA-BCC4-0777-347157136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24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8C5AE-80FF-5A5C-7330-4138211D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598FDA2-24AE-F567-E6C0-B3DAB76A2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16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40E7-D770-0DBE-36D1-E2653A79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A712C0-7AA5-0883-8DEA-948E831D9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27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233AC80-AAE0-A2AC-0E2D-A4DA0126E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4CBD9-4417-D859-A9F1-630E46D36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112FA-E2FD-FB04-A9AB-F34F672D6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D8E714-F6C3-627C-8857-A68DD7791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D3317-9F51-C2EA-A81C-53E418E69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4BDB0-5FAA-004A-BFC7-371E0C52DC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42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6D6E7-1CBC-62B5-97F0-257EAFFB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262B4A2-DFF9-5ED1-93E0-79B8741D0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78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22879-6770-4F0D-64D5-BEDBAF0CF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0FBFB60-8A29-D524-F9B1-46BD776FF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2835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4BDB0-5FAA-004A-BFC7-371E0C52DC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1A3A3-798B-46AE-7D0C-F7FFEE16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9648D6F-4770-5188-CD7F-911C6E109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5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B8313-691B-EEBE-49D4-28B15BE45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819F09F-BA6D-F20A-66FB-FDEB8D3A4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98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76B71-F41D-74CB-9214-7049DC93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524221-FB1D-0A55-764C-97C0F110F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402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CED2C-79BD-21D3-0129-BEF672D63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F662A4-B4C2-D2C4-C99B-334E29503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81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C3855-18CF-E0F1-7CAD-69893E076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9DAE60E-5B9A-9B2B-5EF0-7DD46D331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23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7771-E7C9-73D8-88BC-47ECF1BE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2AC61BB-A6F5-3CEF-2DB8-B60DD44CD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0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72023-454A-03B7-FA1B-2E35191C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07EBCE7-BA8E-32FF-1E11-340AB7F9A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84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6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8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9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FF6D-C846-7FE5-98E6-CCB4338A6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91D0B-1C8A-F316-8854-8A3EA577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E8DDE-9A08-A288-5FE1-85F677250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D860-DED3-01F7-C3EB-87D18C15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1908-2166-359E-55D2-0CACA29E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99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7B70-3730-9645-7E84-AB4A77CB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572A-1B53-1460-B69B-4455B65B6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B5DCC-71D6-7EB9-D3AF-79E88281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CBBDE-7D20-303D-FE01-D51451E4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72368-CD9B-1E1C-7FC0-A3D7A89C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89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994A-4551-BCCB-4548-255449BF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18C69-2311-D002-13A6-FE8F07A91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68DBE-ED35-6532-6211-D123A956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5AFE-ECAC-9622-DF2D-EF628F62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A5F50-4147-DC51-6C17-B79DD3FA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040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4C9C-4115-991E-9E93-585CA68B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3185-5437-ED53-CBB0-D6E218748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FC428-8902-EBA9-AF19-14264B1B2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68C96-6204-944E-226F-9AC8385C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1B233-3064-4DFA-48AC-CACFBFFC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6BB0F-7A09-6750-5697-ED57B515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52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CF22-35F7-A60E-2AA6-39F71F13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A53B2-7427-E347-DFC2-941A1B5F9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40F89-4C7C-A816-7ECE-BD4DD0FEE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41578-7D9C-85B0-9905-54E826026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A9CD2-6695-97DA-F5D2-2163FA36C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F0127B-2FAE-A64E-4B44-1B78191C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612283-1202-A4A2-B085-21E76E09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83AD1-7B32-649D-3FD2-1FEC32EF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16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D6C7-F1B3-AF99-B64E-605E5EF0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16C65-6A05-C505-0F3E-3C479A6F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71475-3FB2-EAB6-B8AA-8A59B20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ED0E6-3753-B1D0-A4F9-7902143C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388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51215-10E7-28BC-9131-90D2FCA47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8E897-56C4-8B5B-110F-A22495CB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F9901-5798-B560-A0CC-DFD00B20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352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FFBE-65E7-DCA6-EDBE-D56CE6727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E41EB-8831-F502-8953-50F222DD8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27316-12B8-721F-1E2A-CFE9726AB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5976F-BEBB-F115-AA63-2DF0859C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2653E-BDE4-23C7-8AC5-EA637A41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3FA96-FD05-4C37-87EC-000BFA47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99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60EF-C3D3-D442-D344-CC9EEEAD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868C4-ADD0-7712-090F-B01E53D1F4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AB7FA-9FB8-5A0F-5602-329F45096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12A05-ADB4-14BB-4D61-3C2B0B4F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D8A8B-9944-E6F4-83BF-F0F5DC53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8EB0-6D3A-8BF7-A523-818AC922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26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4697-488B-FF0A-FAEB-E4D4E9BF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B0ADA-1350-A582-9409-512CF6FCC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7D57F-3214-5A92-CD71-8F659A36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4DBF-59C3-48CD-3565-D6A663B5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F5B0-8BD6-BA63-7CD6-593DB5F1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018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B45FAC-6370-250A-F87E-72DBA817F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7F76B-0CAC-C533-03BF-72DF12E17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47529-5B02-D619-0A9F-BABCBEA7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183C2-7463-84F0-AA19-957E096C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DCE77-B5BE-6D98-4C73-2BEEE807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1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0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9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1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9/29/25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66EA-7ABF-F4AB-F4F8-FEC1971D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50782-C0D4-9A4C-D6F2-2FE847C1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857DF-A05F-72BA-2B9F-6EC61FE41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E181-4B4D-4686-8912-C83D5A210A5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EE983-A69E-17A2-D43C-565EF1A7C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4654-A462-FCDA-7899-6BBA0CFC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63C46-46BC-4231-BDAD-88AA6AED6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7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.xml"/><Relationship Id="rId5" Type="http://schemas.openxmlformats.org/officeDocument/2006/relationships/image" Target="../media/image110.png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4BE4315F-334D-437C-9EE2-297E89842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-2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3C097E-F12E-072E-F28B-F14508C852FE}"/>
              </a:ext>
            </a:extLst>
          </p:cNvPr>
          <p:cNvSpPr txBox="1">
            <a:spLocks/>
          </p:cNvSpPr>
          <p:nvPr/>
        </p:nvSpPr>
        <p:spPr>
          <a:xfrm>
            <a:off x="1270300" y="3607534"/>
            <a:ext cx="9793224" cy="3025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Marina I. Arnaudova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Postdoctoral Research Associate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Royal Observatory, University of Edinburgh, UK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7" name="Picture 16" descr="A pink and grey spiral&#10;&#10;Description automatically generated">
            <a:extLst>
              <a:ext uri="{FF2B5EF4-FFF2-40B4-BE49-F238E27FC236}">
                <a16:creationId xmlns:a16="http://schemas.microsoft.com/office/drawing/2014/main" id="{7C72D408-4BE4-6D41-EA78-5C4117125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747" y="168658"/>
            <a:ext cx="693708" cy="693708"/>
          </a:xfrm>
          <a:prstGeom prst="rect">
            <a:avLst/>
          </a:prstGeom>
        </p:spPr>
      </p:pic>
      <p:pic>
        <p:nvPicPr>
          <p:cNvPr id="18" name="Picture 17" descr="A rainbow colored logo with black text&#10;&#10;Description automatically generated">
            <a:extLst>
              <a:ext uri="{FF2B5EF4-FFF2-40B4-BE49-F238E27FC236}">
                <a16:creationId xmlns:a16="http://schemas.microsoft.com/office/drawing/2014/main" id="{50B3D465-D02E-FDC5-DB28-B72A57305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41" y="115724"/>
            <a:ext cx="898750" cy="8493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84BB8C-562F-2B27-3F73-38228343B041}"/>
              </a:ext>
            </a:extLst>
          </p:cNvPr>
          <p:cNvSpPr txBox="1"/>
          <p:nvPr/>
        </p:nvSpPr>
        <p:spPr>
          <a:xfrm>
            <a:off x="1177276" y="5814095"/>
            <a:ext cx="9981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Collaborators: P. N. Best, K. J. Duncan, D. J. B. Smith, M. J. Hardcastle, L. R. Holden, S. Das, S. Shenoy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WEAVE consortium, ORCHIDSS and the LOFAR Key Science Team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5B0882AE-5353-427A-371D-BDA4281FC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hexagon with a logo&#10;&#10;Description automatically generated">
            <a:extLst>
              <a:ext uri="{FF2B5EF4-FFF2-40B4-BE49-F238E27FC236}">
                <a16:creationId xmlns:a16="http://schemas.microsoft.com/office/drawing/2014/main" id="{F8D22518-7088-9BCB-1F6E-32A6089B7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19" b="98208" l="9825" r="89825">
                        <a14:foregroundMark x1="52281" y1="33692" x2="52281" y2="33692"/>
                        <a14:foregroundMark x1="50175" y1="34767" x2="39649" y2="39427"/>
                        <a14:foregroundMark x1="35088" y1="50179" x2="64211" y2="49821"/>
                        <a14:foregroundMark x1="64211" y1="49821" x2="69474" y2="53763"/>
                        <a14:foregroundMark x1="60351" y1="62007" x2="45263" y2="63799"/>
                        <a14:foregroundMark x1="44561" y1="51613" x2="61754" y2="54480"/>
                        <a14:foregroundMark x1="50175" y1="93548" x2="50175" y2="93548"/>
                        <a14:foregroundMark x1="51579" y1="98208" x2="51579" y2="98208"/>
                        <a14:foregroundMark x1="54035" y1="35842" x2="61053" y2="39427"/>
                        <a14:foregroundMark x1="61053" y1="39427" x2="49123" y2="31900"/>
                        <a14:foregroundMark x1="43158" y1="33333" x2="60351" y2="28315"/>
                        <a14:foregroundMark x1="60351" y1="28315" x2="70526" y2="48746"/>
                        <a14:foregroundMark x1="70526" y1="48746" x2="72982" y2="50896"/>
                        <a14:foregroundMark x1="61053" y1="51971" x2="41053" y2="49104"/>
                        <a14:foregroundMark x1="41053" y1="49104" x2="32982" y2="52330"/>
                        <a14:foregroundMark x1="40702" y1="53047" x2="44912" y2="48029"/>
                        <a14:foregroundMark x1="56140" y1="47670" x2="50877" y2="43728"/>
                        <a14:foregroundMark x1="34737" y1="45520" x2="37895" y2="53763"/>
                        <a14:foregroundMark x1="51228" y1="74910" x2="51228" y2="74910"/>
                        <a14:foregroundMark x1="27368" y1="75627" x2="53684" y2="72043"/>
                        <a14:foregroundMark x1="53684" y1="72043" x2="73684" y2="72401"/>
                        <a14:foregroundMark x1="73684" y1="72401" x2="76842" y2="7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35" y="842962"/>
            <a:ext cx="1043376" cy="10214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76F863-C612-F9D9-C472-2AB8EFE29C7F}"/>
              </a:ext>
            </a:extLst>
          </p:cNvPr>
          <p:cNvSpPr txBox="1">
            <a:spLocks/>
          </p:cNvSpPr>
          <p:nvPr/>
        </p:nvSpPr>
        <p:spPr>
          <a:xfrm>
            <a:off x="1594912" y="186437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solidFill>
                  <a:schemeClr val="bg1"/>
                </a:solidFill>
              </a:rPr>
              <a:t>WEAVE-LOFAR: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3500" dirty="0">
                <a:solidFill>
                  <a:schemeClr val="bg1"/>
                </a:solidFill>
              </a:rPr>
              <a:t>Harnessing the Power of Radio Observations Using Optical Spectroscopy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F380D8-5B57-2DEF-4468-CAFCB10670A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b="41862"/>
          <a:stretch>
            <a:fillRect/>
          </a:stretch>
        </p:blipFill>
        <p:spPr>
          <a:xfrm>
            <a:off x="-566514" y="115724"/>
            <a:ext cx="2578064" cy="119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9E9216-F40E-E9E1-5FF1-CE3BF9641F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6" y="154325"/>
            <a:ext cx="2392838" cy="4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2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C0BD2-D291-8016-BE9D-C00ED409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F95E0CB-5613-B427-D1C0-12BD7B733A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28891" r="17974" b="53111"/>
          <a:stretch>
            <a:fillRect/>
          </a:stretch>
        </p:blipFill>
        <p:spPr>
          <a:xfrm>
            <a:off x="7014416" y="1437833"/>
            <a:ext cx="3600575" cy="2536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A1BDD90-4BD7-3DD2-F168-726EFEC699C2}"/>
              </a:ext>
            </a:extLst>
          </p:cNvPr>
          <p:cNvSpPr txBox="1"/>
          <p:nvPr/>
        </p:nvSpPr>
        <p:spPr>
          <a:xfrm>
            <a:off x="238119" y="1513931"/>
            <a:ext cx="48185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Method: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</a:t>
            </a:r>
            <a:r>
              <a:rPr kumimoji="0" lang="en-GB" sz="1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150MHz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identify radio-excess AGN, and the BPT and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radiatively-efficient AGN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Monte Carlo realisations to obtain the probability of each source belonging to a given class.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Novelty: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Probabilistic approach – e.g. prioritise purity or completeness depending on goals.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previous efforts to higher redshift.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Use: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DESI DR1 spectra in ELAIS-N1 to compare results with photometric classification.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Expanding the approach to the LoTSS wide area to study  ~350,000 radio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18522-3297-9689-B2DE-0E6DC32C7F45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B825C6-5875-232F-F007-BD15465CE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" t="48821" r="-92" b="4290"/>
          <a:stretch>
            <a:fillRect/>
          </a:stretch>
        </p:blipFill>
        <p:spPr>
          <a:xfrm>
            <a:off x="4267740" y="2870810"/>
            <a:ext cx="7924260" cy="29659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FA9B7-4C95-60CE-6F65-C022B25FC594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Radio Source Classifications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FAE98-1A5B-78B1-7018-B2F69F77BF78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28EB0D0-2BE8-EF67-BA59-006C2621E387}"/>
              </a:ext>
            </a:extLst>
          </p:cNvPr>
          <p:cNvSpPr/>
          <p:nvPr/>
        </p:nvSpPr>
        <p:spPr>
          <a:xfrm>
            <a:off x="2915477" y="3538330"/>
            <a:ext cx="3988905" cy="3943965"/>
          </a:xfrm>
          <a:prstGeom prst="arc">
            <a:avLst>
              <a:gd name="adj1" fmla="val 15977309"/>
              <a:gd name="adj2" fmla="val 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7E889-2FCE-3A85-21DD-57084B99ABC2}"/>
              </a:ext>
            </a:extLst>
          </p:cNvPr>
          <p:cNvSpPr txBox="1"/>
          <p:nvPr/>
        </p:nvSpPr>
        <p:spPr>
          <a:xfrm>
            <a:off x="5177584" y="4783608"/>
            <a:ext cx="117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SFG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79143-5768-51FE-6382-1D55DCDF34DC}"/>
              </a:ext>
            </a:extLst>
          </p:cNvPr>
          <p:cNvSpPr txBox="1"/>
          <p:nvPr/>
        </p:nvSpPr>
        <p:spPr>
          <a:xfrm>
            <a:off x="6675350" y="3014113"/>
            <a:ext cx="117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AGN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8B40E8-56A9-B39F-177F-0FED4FDB113B}"/>
              </a:ext>
            </a:extLst>
          </p:cNvPr>
          <p:cNvCxnSpPr/>
          <p:nvPr/>
        </p:nvCxnSpPr>
        <p:spPr>
          <a:xfrm flipV="1">
            <a:off x="6453809" y="3429000"/>
            <a:ext cx="1497495" cy="785191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E0C4C6-80CA-53AD-D338-BD06AD51A48F}"/>
              </a:ext>
            </a:extLst>
          </p:cNvPr>
          <p:cNvCxnSpPr>
            <a:cxnSpLocks/>
          </p:cNvCxnSpPr>
          <p:nvPr/>
        </p:nvCxnSpPr>
        <p:spPr>
          <a:xfrm>
            <a:off x="6284276" y="2744420"/>
            <a:ext cx="391074" cy="8999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E312060-387A-C23C-D8CB-E67B927C03CE}"/>
              </a:ext>
            </a:extLst>
          </p:cNvPr>
          <p:cNvSpPr txBox="1"/>
          <p:nvPr/>
        </p:nvSpPr>
        <p:spPr>
          <a:xfrm>
            <a:off x="5353878" y="2437338"/>
            <a:ext cx="209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ionization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4AA96C-3E08-338F-64AE-E392D081BB3A}"/>
              </a:ext>
            </a:extLst>
          </p:cNvPr>
          <p:cNvSpPr txBox="1"/>
          <p:nvPr/>
        </p:nvSpPr>
        <p:spPr>
          <a:xfrm>
            <a:off x="7014416" y="5957004"/>
            <a:ext cx="209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ionization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50C42E-8D3B-F363-7326-77FCA6E3640C}"/>
              </a:ext>
            </a:extLst>
          </p:cNvPr>
          <p:cNvCxnSpPr>
            <a:cxnSpLocks/>
          </p:cNvCxnSpPr>
          <p:nvPr/>
        </p:nvCxnSpPr>
        <p:spPr>
          <a:xfrm flipH="1" flipV="1">
            <a:off x="7353354" y="5142541"/>
            <a:ext cx="380658" cy="8144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B8C9AC-C63A-0E68-49A7-B077FC1052E0}"/>
              </a:ext>
            </a:extLst>
          </p:cNvPr>
          <p:cNvCxnSpPr>
            <a:cxnSpLocks/>
          </p:cNvCxnSpPr>
          <p:nvPr/>
        </p:nvCxnSpPr>
        <p:spPr>
          <a:xfrm flipV="1">
            <a:off x="10170341" y="3644348"/>
            <a:ext cx="1478320" cy="581666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86F8DDEB-DE0E-5CBB-8ED0-31E8ED2AD93C}"/>
              </a:ext>
            </a:extLst>
          </p:cNvPr>
          <p:cNvSpPr/>
          <p:nvPr/>
        </p:nvSpPr>
        <p:spPr>
          <a:xfrm>
            <a:off x="8464656" y="3492010"/>
            <a:ext cx="3104491" cy="1186007"/>
          </a:xfrm>
          <a:custGeom>
            <a:avLst/>
            <a:gdLst>
              <a:gd name="connsiteX0" fmla="*/ 0 w 4598504"/>
              <a:gd name="connsiteY0" fmla="*/ 0 h 2160104"/>
              <a:gd name="connsiteX1" fmla="*/ 1484243 w 4598504"/>
              <a:gd name="connsiteY1" fmla="*/ 278295 h 2160104"/>
              <a:gd name="connsiteX2" fmla="*/ 2544417 w 4598504"/>
              <a:gd name="connsiteY2" fmla="*/ 1444487 h 2160104"/>
              <a:gd name="connsiteX3" fmla="*/ 3644348 w 4598504"/>
              <a:gd name="connsiteY3" fmla="*/ 1987826 h 2160104"/>
              <a:gd name="connsiteX4" fmla="*/ 4598504 w 4598504"/>
              <a:gd name="connsiteY4" fmla="*/ 2160104 h 2160104"/>
              <a:gd name="connsiteX5" fmla="*/ 4598504 w 4598504"/>
              <a:gd name="connsiteY5" fmla="*/ 2160104 h 2160104"/>
              <a:gd name="connsiteX6" fmla="*/ 4598504 w 4598504"/>
              <a:gd name="connsiteY6" fmla="*/ 2160104 h 216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8504" h="2160104">
                <a:moveTo>
                  <a:pt x="0" y="0"/>
                </a:moveTo>
                <a:cubicBezTo>
                  <a:pt x="530087" y="18773"/>
                  <a:pt x="1060174" y="37547"/>
                  <a:pt x="1484243" y="278295"/>
                </a:cubicBezTo>
                <a:cubicBezTo>
                  <a:pt x="1908313" y="519043"/>
                  <a:pt x="2184400" y="1159565"/>
                  <a:pt x="2544417" y="1444487"/>
                </a:cubicBezTo>
                <a:cubicBezTo>
                  <a:pt x="2904434" y="1729409"/>
                  <a:pt x="3302000" y="1868557"/>
                  <a:pt x="3644348" y="1987826"/>
                </a:cubicBezTo>
                <a:cubicBezTo>
                  <a:pt x="3986696" y="2107096"/>
                  <a:pt x="4598504" y="2160104"/>
                  <a:pt x="4598504" y="2160104"/>
                </a:cubicBezTo>
                <a:lnTo>
                  <a:pt x="4598504" y="2160104"/>
                </a:lnTo>
                <a:lnTo>
                  <a:pt x="4598504" y="2160104"/>
                </a:ln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90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7" grpId="0"/>
      <p:bldP spid="18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8F8A2-6966-B12D-B6C4-F77871A6A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AC6DAF-FE79-BC2C-D0E1-EDC0476AF22F}"/>
              </a:ext>
            </a:extLst>
          </p:cNvPr>
          <p:cNvSpPr txBox="1"/>
          <p:nvPr/>
        </p:nvSpPr>
        <p:spPr>
          <a:xfrm>
            <a:off x="238119" y="1513931"/>
            <a:ext cx="48185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Method: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</a:t>
            </a:r>
            <a:r>
              <a:rPr kumimoji="0" lang="en-GB" sz="1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150MHz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identify radio-excess AGN, and the BPT and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radiatively-efficient AGN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Monte Carlo realisations to obtain the probability of each source belonging to a given class.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Novelty: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Probabilistic approach – e.g. prioritise purity or completeness depending on goals.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previous efforts to higher redshift.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Use: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DESI DR1 spectra in ELAIS-N1 to compare results with photometric classification.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Expanding the approach to the LoTSS wide area to study  ~350,000 radio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4412CC-A832-048A-8335-4974D69546D3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47584B-73B4-2BFB-9B8B-3F363BCB8598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Radio Source Classifications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A8F7B1-BF77-1369-4E27-92B85C82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1" r="17974" b="53111"/>
          <a:stretch>
            <a:fillRect/>
          </a:stretch>
        </p:blipFill>
        <p:spPr>
          <a:xfrm>
            <a:off x="7014416" y="1437833"/>
            <a:ext cx="3600575" cy="2536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7868AF-DFF5-4C84-3E08-FFD5A4C56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" t="48821" r="-92" b="4290"/>
          <a:stretch>
            <a:fillRect/>
          </a:stretch>
        </p:blipFill>
        <p:spPr>
          <a:xfrm>
            <a:off x="5177584" y="3871278"/>
            <a:ext cx="6776297" cy="253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E1CFDE-87AA-C8C2-9486-81A4F85D1FF8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</p:spTree>
    <p:extLst>
      <p:ext uri="{BB962C8B-B14F-4D97-AF65-F5344CB8AC3E}">
        <p14:creationId xmlns:p14="http://schemas.microsoft.com/office/powerpoint/2010/main" val="95285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C394D-6626-0E6A-4E1F-ABF5020CF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320BB4A-8D45-A5ED-8783-69A002C5A2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" t="1082" r="994" b="4330"/>
          <a:stretch>
            <a:fillRect/>
          </a:stretch>
        </p:blipFill>
        <p:spPr>
          <a:xfrm>
            <a:off x="5045797" y="1613647"/>
            <a:ext cx="6585909" cy="450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23E065-EE88-3243-CA5E-E4CD888DD855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54BA7C-9E05-E543-6588-7BE3B6E2C1A4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Classifications in ELAIS-N1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C15A7F-6BB1-2F1D-043B-D0CDFE75A404}"/>
              </a:ext>
            </a:extLst>
          </p:cNvPr>
          <p:cNvSpPr/>
          <p:nvPr/>
        </p:nvSpPr>
        <p:spPr>
          <a:xfrm rot="2308622">
            <a:off x="5392148" y="2963174"/>
            <a:ext cx="6129685" cy="163505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F8C46E-797B-602A-A1A6-6DEE0383C813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F11BFF-8640-186E-7B77-5DE6B935B4B2}"/>
              </a:ext>
            </a:extLst>
          </p:cNvPr>
          <p:cNvSpPr txBox="1"/>
          <p:nvPr/>
        </p:nvSpPr>
        <p:spPr>
          <a:xfrm>
            <a:off x="251171" y="1605209"/>
            <a:ext cx="474427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u="none" strike="noStrike" dirty="0">
                <a:solidFill>
                  <a:schemeClr val="accent2"/>
                </a:solidFill>
                <a:effectLst/>
              </a:rPr>
              <a:t>Spectroscopic Classifications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~8,000 sources from DESI DR1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Independent spectral fitting using multi-component emission line modelling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Physical properties derived with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</a:rPr>
              <a:t>Prospector</a:t>
            </a:r>
          </a:p>
          <a:p>
            <a:pPr algn="l"/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GB" b="1" i="0" u="none" strike="noStrike" dirty="0">
                <a:solidFill>
                  <a:schemeClr val="accent2"/>
                </a:solidFill>
                <a:effectLst/>
              </a:rPr>
              <a:t>Comparison with Photometric Classifications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Overall agreement: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</a:rPr>
              <a:t>~77%</a:t>
            </a:r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/>
              <a:t>Photometry misclassifies:</a:t>
            </a:r>
            <a:endParaRPr lang="en-GB" sz="17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RQ AGN → SFGs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LERGs / HERGs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/>
              <a:t>Spectroscopy might miss:</a:t>
            </a:r>
            <a:endParaRPr lang="en-GB" sz="17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Obscured AGN (recovered via SED fitting)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Compact AGN (identified with Tb methods)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1F4ED5-E409-215D-E949-F64A6619845E}"/>
              </a:ext>
            </a:extLst>
          </p:cNvPr>
          <p:cNvSpPr txBox="1"/>
          <p:nvPr/>
        </p:nvSpPr>
        <p:spPr>
          <a:xfrm>
            <a:off x="798445" y="3182681"/>
            <a:ext cx="6129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b="1" dirty="0"/>
              <a:t>SFGs:</a:t>
            </a:r>
            <a:r>
              <a:rPr lang="en-GB" sz="1600" dirty="0"/>
              <a:t> 1757 </a:t>
            </a:r>
            <a:r>
              <a:rPr lang="en-GB" sz="1600" b="1" dirty="0"/>
              <a:t>RQ AGN:</a:t>
            </a:r>
            <a:r>
              <a:rPr lang="en-GB" sz="1600" dirty="0"/>
              <a:t> 488 </a:t>
            </a:r>
            <a:r>
              <a:rPr lang="en-GB" sz="1600" b="1" dirty="0"/>
              <a:t>LERGs:</a:t>
            </a:r>
            <a:r>
              <a:rPr lang="en-GB" sz="1600" dirty="0"/>
              <a:t> 129 </a:t>
            </a:r>
            <a:r>
              <a:rPr lang="en-GB" sz="1600" b="1" dirty="0"/>
              <a:t>HERGs:</a:t>
            </a:r>
            <a:r>
              <a:rPr lang="en-GB" sz="1600" dirty="0"/>
              <a:t> 24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5CCDF0D9-46A9-CE43-7CA0-91DC8542EE67}"/>
              </a:ext>
            </a:extLst>
          </p:cNvPr>
          <p:cNvCxnSpPr>
            <a:cxnSpLocks/>
          </p:cNvCxnSpPr>
          <p:nvPr/>
        </p:nvCxnSpPr>
        <p:spPr>
          <a:xfrm>
            <a:off x="530089" y="3190680"/>
            <a:ext cx="268356" cy="169277"/>
          </a:xfrm>
          <a:prstGeom prst="bentConnector3">
            <a:avLst>
              <a:gd name="adj1" fmla="val 5555"/>
            </a:avLst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9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29AFA-B2B6-B2D3-65D6-4A24197FA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54E33-8088-5776-825D-4EEBE40C8D4A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F1BD39-B2E7-F622-54C6-C0149E0DAFC3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Classifications in ELAIS-N1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B66CFE-1AE6-EED4-12D3-9E5C864F74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894" t="1082" r="994" b="4330"/>
          <a:stretch>
            <a:fillRect/>
          </a:stretch>
        </p:blipFill>
        <p:spPr>
          <a:xfrm>
            <a:off x="2539253" y="1546411"/>
            <a:ext cx="7113494" cy="4865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D7BB7-9876-6DA8-5987-3DE9D2F7801E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</p:spTree>
    <p:extLst>
      <p:ext uri="{BB962C8B-B14F-4D97-AF65-F5344CB8AC3E}">
        <p14:creationId xmlns:p14="http://schemas.microsoft.com/office/powerpoint/2010/main" val="372494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49285-168F-7F11-5B56-C40E053A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0C0C6B-6BF4-76E8-D494-1CE69858EC39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D0B850-206F-8072-F94B-8A152D0B799E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Classifications in ELAIS-N1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739551-831D-30FD-75DE-1F5586A097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894" t="1082" r="994" b="4330"/>
          <a:stretch>
            <a:fillRect/>
          </a:stretch>
        </p:blipFill>
        <p:spPr>
          <a:xfrm>
            <a:off x="2539253" y="1546411"/>
            <a:ext cx="7113494" cy="48656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B2302E-7E41-059B-5938-58627CEA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1" t="6855" r="47960" b="53934"/>
          <a:stretch>
            <a:fillRect/>
          </a:stretch>
        </p:blipFill>
        <p:spPr>
          <a:xfrm>
            <a:off x="3657600" y="1842247"/>
            <a:ext cx="2554942" cy="2017059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6E614B2-4FB0-F59D-21F9-7C5C137D4BDC}"/>
              </a:ext>
            </a:extLst>
          </p:cNvPr>
          <p:cNvCxnSpPr/>
          <p:nvPr/>
        </p:nvCxnSpPr>
        <p:spPr>
          <a:xfrm flipV="1">
            <a:off x="2924548" y="3879778"/>
            <a:ext cx="618564" cy="762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FD9E36-1A89-8818-D1DC-E9490939327E}"/>
              </a:ext>
            </a:extLst>
          </p:cNvPr>
          <p:cNvCxnSpPr>
            <a:cxnSpLocks/>
          </p:cNvCxnSpPr>
          <p:nvPr/>
        </p:nvCxnSpPr>
        <p:spPr>
          <a:xfrm flipH="1">
            <a:off x="6279775" y="2091760"/>
            <a:ext cx="896850" cy="375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A29A54-DAFC-8EA3-61D2-0AF9D3275058}"/>
              </a:ext>
            </a:extLst>
          </p:cNvPr>
          <p:cNvGrpSpPr/>
          <p:nvPr/>
        </p:nvGrpSpPr>
        <p:grpSpPr>
          <a:xfrm>
            <a:off x="9609312" y="2071021"/>
            <a:ext cx="7560" cy="4320"/>
            <a:chOff x="9609312" y="2071021"/>
            <a:chExt cx="7560" cy="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F37833C-E875-FB91-730A-A0A1483805C1}"/>
                    </a:ext>
                  </a:extLst>
                </p14:cNvPr>
                <p14:cNvContentPartPr/>
                <p14:nvPr/>
              </p14:nvContentPartPr>
              <p14:xfrm>
                <a:off x="9616512" y="2074981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F37833C-E875-FB91-730A-A0A1483805C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98512" y="205698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5E21A66-6304-6C29-FCE7-D61878919CB9}"/>
                    </a:ext>
                  </a:extLst>
                </p14:cNvPr>
                <p14:cNvContentPartPr/>
                <p14:nvPr/>
              </p14:nvContentPartPr>
              <p14:xfrm>
                <a:off x="9609312" y="2071021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5E21A66-6304-6C29-FCE7-D61878919CB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91312" y="205302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A296525-B870-6B23-B865-37A3ABF7236C}"/>
                  </a:ext>
                </a:extLst>
              </p14:cNvPr>
              <p14:cNvContentPartPr/>
              <p14:nvPr/>
            </p14:nvContentPartPr>
            <p14:xfrm>
              <a:off x="9348672" y="2045821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A296525-B870-6B23-B865-37A3ABF723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0672" y="2027821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9CE51F51-4F7E-9EAF-E308-E4072B65F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858" y="1546411"/>
            <a:ext cx="3962400" cy="16891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64CDFF3-9B3C-E675-A362-59AA6C51EF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44" y="4782458"/>
            <a:ext cx="3962400" cy="17526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31384CC-805C-14D1-B30F-7CC029C9E715}"/>
              </a:ext>
            </a:extLst>
          </p:cNvPr>
          <p:cNvSpPr txBox="1"/>
          <p:nvPr/>
        </p:nvSpPr>
        <p:spPr>
          <a:xfrm>
            <a:off x="3521219" y="3822309"/>
            <a:ext cx="2752364" cy="34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SFG               RQAGN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EE04EE-8688-8A7A-7DE0-65F7F82A8332}"/>
              </a:ext>
            </a:extLst>
          </p:cNvPr>
          <p:cNvSpPr txBox="1"/>
          <p:nvPr/>
        </p:nvSpPr>
        <p:spPr>
          <a:xfrm rot="16200000">
            <a:off x="2504543" y="2633338"/>
            <a:ext cx="1816690" cy="381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RQAGN      SFG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68F8682-3A7A-A0B5-6597-76B672E9D7DD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</p:spTree>
    <p:extLst>
      <p:ext uri="{BB962C8B-B14F-4D97-AF65-F5344CB8AC3E}">
        <p14:creationId xmlns:p14="http://schemas.microsoft.com/office/powerpoint/2010/main" val="1511311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0936-35A5-18EA-0CCA-A4438E0ED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214E7849-A07A-A7DA-B0F2-E6E6EECB5F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894" t="1082" r="994" b="4330"/>
          <a:stretch>
            <a:fillRect/>
          </a:stretch>
        </p:blipFill>
        <p:spPr>
          <a:xfrm>
            <a:off x="2539253" y="1546411"/>
            <a:ext cx="7113494" cy="48656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58A71B-38A2-9385-917E-6FEFC870452F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2F55DE-9A82-2FEB-70FA-28E46BECD418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Classifications in ELAIS-N1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872044C-0B8A-CAAF-8363-AC48568F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1987" t="26280" r="12914" b="9315"/>
          <a:stretch>
            <a:fillRect/>
          </a:stretch>
        </p:blipFill>
        <p:spPr>
          <a:xfrm>
            <a:off x="6202017" y="2849217"/>
            <a:ext cx="2570922" cy="331304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B95913A-12A2-2F46-81A7-890436F4AACA}"/>
              </a:ext>
            </a:extLst>
          </p:cNvPr>
          <p:cNvSpPr txBox="1"/>
          <p:nvPr/>
        </p:nvSpPr>
        <p:spPr>
          <a:xfrm rot="16200000">
            <a:off x="4630506" y="4051396"/>
            <a:ext cx="277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HERG        LERG       RQAGN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3BE3AC-EE84-14EC-4206-6645CFA7920D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</p:spTree>
    <p:extLst>
      <p:ext uri="{BB962C8B-B14F-4D97-AF65-F5344CB8AC3E}">
        <p14:creationId xmlns:p14="http://schemas.microsoft.com/office/powerpoint/2010/main" val="1792396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16631-732B-2230-FF63-1BAF988AE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14BE-34E6-7AB9-963E-4FC1B884F266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30710B-7606-2350-42CF-2C75B6916EE0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Classifications in ELAIS-N1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A886EB-69E4-34A0-9085-269A10249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092" y="1667650"/>
            <a:ext cx="6765469" cy="4374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FBD822-02A9-21B1-30A8-CEA6CA1D2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92" y="1667650"/>
            <a:ext cx="6765469" cy="43745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06B55C-65E6-1987-26E4-19D4A519E8B4}"/>
              </a:ext>
            </a:extLst>
          </p:cNvPr>
          <p:cNvSpPr txBox="1"/>
          <p:nvPr/>
        </p:nvSpPr>
        <p:spPr>
          <a:xfrm>
            <a:off x="410817" y="6293995"/>
            <a:ext cx="1151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 complete view of the radio source population </a:t>
            </a:r>
            <a:r>
              <a:rPr lang="en-GB" dirty="0"/>
              <a:t>requires combining </a:t>
            </a:r>
            <a:r>
              <a:rPr lang="en-GB" b="1" dirty="0"/>
              <a:t>spectroscopy</a:t>
            </a:r>
            <a:r>
              <a:rPr lang="en-GB" dirty="0"/>
              <a:t> with other multi-wavelength methods.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8D6F-167A-FAE0-B061-B88A30A336BA}"/>
              </a:ext>
            </a:extLst>
          </p:cNvPr>
          <p:cNvSpPr txBox="1"/>
          <p:nvPr/>
        </p:nvSpPr>
        <p:spPr>
          <a:xfrm>
            <a:off x="211414" y="1605209"/>
            <a:ext cx="474427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u="none" strike="noStrike" dirty="0">
                <a:solidFill>
                  <a:schemeClr val="accent2"/>
                </a:solidFill>
                <a:effectLst/>
              </a:rPr>
              <a:t>Spectroscopic Classifications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~8,000 sources from DESI DR1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Independent spectral fitting using multi-component emission line modelling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Physical properties derived with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</a:rPr>
              <a:t>Prospector</a:t>
            </a:r>
          </a:p>
          <a:p>
            <a:pPr algn="l"/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GB" b="1" i="0" u="none" strike="noStrike" dirty="0">
                <a:solidFill>
                  <a:schemeClr val="accent2"/>
                </a:solidFill>
                <a:effectLst/>
              </a:rPr>
              <a:t>Comparison with Photometric Classifications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</a:rPr>
              <a:t>Overall agreement: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</a:rPr>
              <a:t>~77%</a:t>
            </a:r>
            <a:endParaRPr lang="en-GB" sz="17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/>
              <a:t>Photometry misclassifies:</a:t>
            </a:r>
            <a:endParaRPr lang="en-GB" sz="17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RQ AGN → SFGs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LERGs / HERGs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/>
              <a:t>Spectroscopy might miss:</a:t>
            </a:r>
            <a:endParaRPr lang="en-GB" sz="17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Obscured AGN (recovered via SED fitting)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700" dirty="0"/>
              <a:t>Compact AGN (identified with Tb methods)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D5D502-F045-6F96-CED5-6F21F9956CA2}"/>
              </a:ext>
            </a:extLst>
          </p:cNvPr>
          <p:cNvSpPr txBox="1"/>
          <p:nvPr/>
        </p:nvSpPr>
        <p:spPr>
          <a:xfrm>
            <a:off x="758688" y="3182681"/>
            <a:ext cx="6129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b="1" dirty="0"/>
              <a:t>SFGs:</a:t>
            </a:r>
            <a:r>
              <a:rPr lang="en-GB" sz="1600" dirty="0"/>
              <a:t> 1757 </a:t>
            </a:r>
            <a:r>
              <a:rPr lang="en-GB" sz="1600" b="1" dirty="0"/>
              <a:t>RQ AGN:</a:t>
            </a:r>
            <a:r>
              <a:rPr lang="en-GB" sz="1600" dirty="0"/>
              <a:t> 488 </a:t>
            </a:r>
            <a:r>
              <a:rPr lang="en-GB" sz="1600" b="1" dirty="0"/>
              <a:t>LERGs:</a:t>
            </a:r>
            <a:r>
              <a:rPr lang="en-GB" sz="1600" dirty="0"/>
              <a:t> 129 </a:t>
            </a:r>
            <a:r>
              <a:rPr lang="en-GB" sz="1600" b="1" dirty="0"/>
              <a:t>HERGs:</a:t>
            </a:r>
            <a:r>
              <a:rPr lang="en-GB" sz="1600" dirty="0"/>
              <a:t> 24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A6A71E-064A-D2C2-E600-84D687B74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35000" t="91538" r="30828" b="-584"/>
          <a:stretch>
            <a:fillRect/>
          </a:stretch>
        </p:blipFill>
        <p:spPr>
          <a:xfrm>
            <a:off x="7593494" y="5970683"/>
            <a:ext cx="2279374" cy="394844"/>
          </a:xfrm>
          <a:prstGeom prst="rect">
            <a:avLst/>
          </a:prstGeom>
        </p:spPr>
      </p:pic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092EC8D2-CC79-1CFA-2173-BE2082D872A4}"/>
              </a:ext>
            </a:extLst>
          </p:cNvPr>
          <p:cNvCxnSpPr>
            <a:cxnSpLocks/>
          </p:cNvCxnSpPr>
          <p:nvPr/>
        </p:nvCxnSpPr>
        <p:spPr>
          <a:xfrm>
            <a:off x="490332" y="3190680"/>
            <a:ext cx="268356" cy="169277"/>
          </a:xfrm>
          <a:prstGeom prst="bentConnector3">
            <a:avLst>
              <a:gd name="adj1" fmla="val 5555"/>
            </a:avLst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2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156C8-5D3B-5654-2F6B-32CE7146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76B4A42-B19F-AA67-ED67-AAA5F6D8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99" y="2120304"/>
            <a:ext cx="6670200" cy="43651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DC12CD-2E52-4706-31A5-23CFA4F1295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17A53C-2D39-41C7-83F3-51BC4736B552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LoTSS-wide Classifications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103372-D40D-E10D-17B0-8A6812FBC59C}"/>
              </a:ext>
            </a:extLst>
          </p:cNvPr>
          <p:cNvSpPr txBox="1"/>
          <p:nvPr/>
        </p:nvSpPr>
        <p:spPr>
          <a:xfrm>
            <a:off x="756566" y="1342978"/>
            <a:ext cx="11493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Expanding this method to the LoTSS-wide gives us a large statistical sample of high purity classifications: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9925D13-F8C3-99F8-3694-5ABF0570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0899" y="2120303"/>
            <a:ext cx="6670200" cy="43651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5A73A89-B65D-85D5-D186-8E8F6F6391BF}"/>
              </a:ext>
            </a:extLst>
          </p:cNvPr>
          <p:cNvSpPr txBox="1"/>
          <p:nvPr/>
        </p:nvSpPr>
        <p:spPr>
          <a:xfrm rot="852373">
            <a:off x="7276720" y="3636688"/>
            <a:ext cx="476950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Star-forming LERGs (</a:t>
            </a:r>
            <a:r>
              <a:rPr lang="en-US" dirty="0" err="1"/>
              <a:t>Kondapally</a:t>
            </a:r>
            <a:r>
              <a:rPr lang="en-US" dirty="0"/>
              <a:t> et al. 2025)?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accretion properties?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D46969-3644-224C-60DA-55F84CA19BF9}"/>
              </a:ext>
            </a:extLst>
          </p:cNvPr>
          <p:cNvSpPr txBox="1"/>
          <p:nvPr/>
        </p:nvSpPr>
        <p:spPr>
          <a:xfrm>
            <a:off x="1505673" y="1720193"/>
            <a:ext cx="879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chemeClr val="accent2"/>
                </a:solidFill>
              </a:rPr>
              <a:t>SFGs</a:t>
            </a:r>
            <a:r>
              <a:rPr lang="en-GB" b="1" dirty="0"/>
              <a:t>:</a:t>
            </a:r>
            <a:r>
              <a:rPr lang="en-GB" dirty="0"/>
              <a:t> 1757 → </a:t>
            </a:r>
            <a:r>
              <a:rPr lang="en-GB" b="1" dirty="0"/>
              <a:t>55 152 </a:t>
            </a:r>
            <a:r>
              <a:rPr lang="en-GB" dirty="0"/>
              <a:t>   </a:t>
            </a:r>
            <a:r>
              <a:rPr lang="en-GB" b="1" dirty="0">
                <a:solidFill>
                  <a:schemeClr val="accent2"/>
                </a:solidFill>
              </a:rPr>
              <a:t>RQ AGN</a:t>
            </a:r>
            <a:r>
              <a:rPr lang="en-GB" b="1" dirty="0"/>
              <a:t>:</a:t>
            </a:r>
            <a:r>
              <a:rPr lang="en-GB" dirty="0"/>
              <a:t> 488 → </a:t>
            </a:r>
            <a:r>
              <a:rPr lang="en-GB" b="1" dirty="0"/>
              <a:t>26 752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2"/>
                </a:solidFill>
              </a:rPr>
              <a:t>LERGs</a:t>
            </a:r>
            <a:r>
              <a:rPr lang="en-GB" b="1" dirty="0"/>
              <a:t>:</a:t>
            </a:r>
            <a:r>
              <a:rPr lang="en-GB" dirty="0"/>
              <a:t> 129 → </a:t>
            </a:r>
            <a:r>
              <a:rPr lang="en-GB" b="1" dirty="0"/>
              <a:t>5656</a:t>
            </a:r>
            <a:r>
              <a:rPr lang="en-GB" dirty="0"/>
              <a:t>    </a:t>
            </a:r>
            <a:r>
              <a:rPr lang="en-GB" b="1" dirty="0">
                <a:solidFill>
                  <a:schemeClr val="accent2"/>
                </a:solidFill>
              </a:rPr>
              <a:t>HERGs</a:t>
            </a:r>
            <a:r>
              <a:rPr lang="en-GB" b="1" dirty="0"/>
              <a:t>:</a:t>
            </a:r>
            <a:r>
              <a:rPr lang="en-GB" dirty="0"/>
              <a:t> 24 → </a:t>
            </a:r>
            <a:r>
              <a:rPr lang="en-GB" b="1" dirty="0"/>
              <a:t>2980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D9BE06-42D8-58ED-C0B6-07EE5872860F}"/>
              </a:ext>
            </a:extLst>
          </p:cNvPr>
          <p:cNvSpPr txBox="1"/>
          <p:nvPr/>
        </p:nvSpPr>
        <p:spPr>
          <a:xfrm rot="20873467">
            <a:off x="374373" y="4759456"/>
            <a:ext cx="6129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Issues with classifications?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Issues with the scaling relations (</a:t>
            </a:r>
            <a:r>
              <a:rPr lang="en-US" dirty="0" err="1"/>
              <a:t>L</a:t>
            </a:r>
            <a:r>
              <a:rPr lang="en-US" baseline="-25000" dirty="0" err="1"/>
              <a:t>bol</a:t>
            </a:r>
            <a:r>
              <a:rPr lang="en-US" dirty="0"/>
              <a:t>, </a:t>
            </a:r>
            <a:r>
              <a:rPr lang="en-US" dirty="0" err="1"/>
              <a:t>L</a:t>
            </a:r>
            <a:r>
              <a:rPr lang="en-US" baseline="-25000" dirty="0" err="1"/>
              <a:t>mech</a:t>
            </a:r>
            <a:r>
              <a:rPr lang="en-US" dirty="0"/>
              <a:t>, L</a:t>
            </a:r>
            <a:r>
              <a:rPr lang="en-US" baseline="-25000" dirty="0"/>
              <a:t>Edd</a:t>
            </a:r>
            <a:r>
              <a:rPr lang="en-US" dirty="0"/>
              <a:t>)?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D54E86-F1DC-1F0D-32A5-FC80C152234F}"/>
              </a:ext>
            </a:extLst>
          </p:cNvPr>
          <p:cNvCxnSpPr>
            <a:cxnSpLocks/>
          </p:cNvCxnSpPr>
          <p:nvPr/>
        </p:nvCxnSpPr>
        <p:spPr>
          <a:xfrm flipH="1">
            <a:off x="7646504" y="4302859"/>
            <a:ext cx="1234705" cy="1040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9B81FB1-14BB-EFCF-72C9-96EDA291A991}"/>
              </a:ext>
            </a:extLst>
          </p:cNvPr>
          <p:cNvCxnSpPr>
            <a:cxnSpLocks/>
          </p:cNvCxnSpPr>
          <p:nvPr/>
        </p:nvCxnSpPr>
        <p:spPr>
          <a:xfrm>
            <a:off x="4664765" y="5343528"/>
            <a:ext cx="1451113" cy="218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A732AAB-4E27-3C4B-FA6A-EDEFD5AA0EEE}"/>
              </a:ext>
            </a:extLst>
          </p:cNvPr>
          <p:cNvSpPr txBox="1"/>
          <p:nvPr/>
        </p:nvSpPr>
        <p:spPr>
          <a:xfrm>
            <a:off x="8852452" y="6446559"/>
            <a:ext cx="279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Arnaudova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38635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DFF77-E694-D2A0-D219-130667C6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AA6D9C-E53F-2B7E-AB58-40D8AE6AD18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B2D301-A907-9614-DCBD-9BF7CE8CC6FB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DESI Selection Effects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ECF532-17FF-0584-E0B3-A96270A4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3" y="1881809"/>
            <a:ext cx="11693686" cy="47550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BFE88A-14F8-5CAD-8584-2DDF6272E2F2}"/>
              </a:ext>
            </a:extLst>
          </p:cNvPr>
          <p:cNvSpPr txBox="1"/>
          <p:nvPr/>
        </p:nvSpPr>
        <p:spPr>
          <a:xfrm>
            <a:off x="2729947" y="1355309"/>
            <a:ext cx="1065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DESI is great but introduces a lot of additional selection effects!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83FBE-C7B5-D923-484D-C514E0120F0C}"/>
              </a:ext>
            </a:extLst>
          </p:cNvPr>
          <p:cNvSpPr txBox="1"/>
          <p:nvPr/>
        </p:nvSpPr>
        <p:spPr>
          <a:xfrm>
            <a:off x="8852452" y="6446559"/>
            <a:ext cx="279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Arnaudova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3523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5A6D4-0FC5-BB8F-2CAF-1AE9868D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A0AAE8-685C-D45B-015D-81D77734836F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4087103-8966-81A3-EC57-88824A372E7B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DESI Selection Effects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805E0-CEFC-F314-8427-946D2801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96" b="46880"/>
          <a:stretch>
            <a:fillRect/>
          </a:stretch>
        </p:blipFill>
        <p:spPr>
          <a:xfrm>
            <a:off x="155573" y="2238065"/>
            <a:ext cx="11607056" cy="3909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9570A-3EF8-6B6C-03F2-992A8349F53E}"/>
              </a:ext>
            </a:extLst>
          </p:cNvPr>
          <p:cNvSpPr txBox="1"/>
          <p:nvPr/>
        </p:nvSpPr>
        <p:spPr>
          <a:xfrm>
            <a:off x="8852452" y="6446559"/>
            <a:ext cx="279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Arnaudova et al. (in prep)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244B0-21DB-8595-BF7F-A7B7207D92C5}"/>
              </a:ext>
            </a:extLst>
          </p:cNvPr>
          <p:cNvSpPr txBox="1"/>
          <p:nvPr/>
        </p:nvSpPr>
        <p:spPr>
          <a:xfrm>
            <a:off x="543339" y="6180244"/>
            <a:ext cx="80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 need a radio-selected spectroscopic survey!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3B1944-125F-CE9C-D9B3-1F1F665312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" t="360" r="-134" b="93927"/>
          <a:stretch>
            <a:fillRect/>
          </a:stretch>
        </p:blipFill>
        <p:spPr>
          <a:xfrm>
            <a:off x="307973" y="1608588"/>
            <a:ext cx="11607056" cy="4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1ED596C-0C0B-CF57-F68B-D2ED7CDC5892}"/>
              </a:ext>
            </a:extLst>
          </p:cNvPr>
          <p:cNvSpPr txBox="1">
            <a:spLocks/>
          </p:cNvSpPr>
          <p:nvPr/>
        </p:nvSpPr>
        <p:spPr>
          <a:xfrm>
            <a:off x="1380696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Radio Observations + Optical Spectroscopy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99FFE-1BB7-B0EA-807F-BC6B1762DD0F}"/>
              </a:ext>
            </a:extLst>
          </p:cNvPr>
          <p:cNvSpPr txBox="1"/>
          <p:nvPr/>
        </p:nvSpPr>
        <p:spPr>
          <a:xfrm>
            <a:off x="348695" y="1523675"/>
            <a:ext cx="513770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observations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Impervious to dust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Trace the activity in the Universe (e.g. SF and AGN feedback)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radiatively-inefficient AGN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radio information alone is insufficient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determining distances. 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spectroscopy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alongside radio observations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Redshift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Galaxy properties such as SFR, metallicities, BH mass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“gold standard” of distinguishing between SFG and AGN, and between accretion modes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BF7AE5-71A8-C3FF-EE2E-6C5F9812DDC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9498CE-AC37-2A3E-AF6D-49C1A7D6902B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Radio Observations + Optical Spectroscopy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324D3-0174-6BBA-B02C-B547DCA6B54C}"/>
              </a:ext>
            </a:extLst>
          </p:cNvPr>
          <p:cNvSpPr txBox="1"/>
          <p:nvPr/>
        </p:nvSpPr>
        <p:spPr>
          <a:xfrm>
            <a:off x="5724939" y="6155713"/>
            <a:ext cx="6255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LOFAR image of the ELAIS-N1 field, showcasing the diverse types of radio sources. Credits: Philip Best, Jose Sabater, and the LOFAR surveys team.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D9F91-DDD6-C1AE-F6BF-AD495448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728" y="1332292"/>
            <a:ext cx="5505450" cy="47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1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39EF-6D2E-3B3F-1A86-4F262B429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B49ABE-1D71-6DA3-1143-78437D02584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6DB0D-4B5C-391B-A53E-B6936AA2EC71}"/>
              </a:ext>
            </a:extLst>
          </p:cNvPr>
          <p:cNvSpPr txBox="1"/>
          <p:nvPr/>
        </p:nvSpPr>
        <p:spPr>
          <a:xfrm>
            <a:off x="77386" y="236826"/>
            <a:ext cx="119005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WEAVE: The WHT Enhanced Area Velocity Explorer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2990F-EB60-8C2A-ECE4-DB3683DDAAE9}"/>
              </a:ext>
            </a:extLst>
          </p:cNvPr>
          <p:cNvSpPr txBox="1"/>
          <p:nvPr/>
        </p:nvSpPr>
        <p:spPr>
          <a:xfrm>
            <a:off x="288015" y="1370417"/>
            <a:ext cx="54104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next generation spectroscopic facility on the William Herschel Telescope, La Palma.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One of its primary goals is to provide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 a million spectra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LoTSS targets –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WEAVE-LOFAR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survey.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accent2"/>
                </a:solidFill>
                <a:latin typeface="Aptos" panose="02110004020202020204"/>
              </a:rPr>
              <a:t>Current Status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prstClr val="black"/>
                </a:solidFill>
                <a:latin typeface="Aptos" panose="02110004020202020204"/>
              </a:rPr>
              <a:t>MOS</a:t>
            </a:r>
            <a:r>
              <a:rPr lang="en-GB" sz="1600" dirty="0">
                <a:solidFill>
                  <a:prstClr val="black"/>
                </a:solidFill>
                <a:latin typeface="Aptos" panose="02110004020202020204"/>
              </a:rPr>
              <a:t>: Almost commissioned, SV data within a few weeks, survey data </a:t>
            </a:r>
            <a:r>
              <a:rPr lang="en-GB" sz="1600" b="1" dirty="0">
                <a:solidFill>
                  <a:schemeClr val="accent2"/>
                </a:solidFill>
                <a:latin typeface="Aptos" panose="02110004020202020204"/>
              </a:rPr>
              <a:t>by the end of the year!!!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LIFU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Fully commissioned and its first observation </a:t>
            </a:r>
            <a:r>
              <a:rPr lang="en-GB" sz="1600" dirty="0">
                <a:solidFill>
                  <a:prstClr val="black"/>
                </a:solidFill>
                <a:latin typeface="Aptos" panose="02110004020202020204"/>
              </a:rPr>
              <a:t>was Stephan’s Quintet.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defTabSz="457200"/>
            <a:r>
              <a:rPr lang="en-GB" sz="1600" b="1" dirty="0">
                <a:solidFill>
                  <a:schemeClr val="accent2"/>
                </a:solidFill>
              </a:rPr>
              <a:t>Want to get involved?</a:t>
            </a:r>
            <a:br>
              <a:rPr lang="en-GB" sz="1600" dirty="0"/>
            </a:br>
            <a:r>
              <a:rPr lang="en-GB" sz="1600" dirty="0"/>
              <a:t>Contact </a:t>
            </a:r>
            <a:r>
              <a:rPr lang="en-GB" sz="1600" b="1" dirty="0"/>
              <a:t>Dan Smith</a:t>
            </a:r>
            <a:r>
              <a:rPr lang="en-GB" sz="1600" dirty="0"/>
              <a:t> – </a:t>
            </a:r>
            <a:r>
              <a:rPr lang="en-GB" sz="1600" dirty="0" err="1"/>
              <a:t>d.j.b.smith@herts.ac.uk</a:t>
            </a:r>
            <a:endParaRPr lang="en-US" sz="1600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61F24-E934-79E2-BFC5-78C6EEC8AE8A}"/>
              </a:ext>
            </a:extLst>
          </p:cNvPr>
          <p:cNvSpPr txBox="1"/>
          <p:nvPr/>
        </p:nvSpPr>
        <p:spPr>
          <a:xfrm>
            <a:off x="288015" y="2955467"/>
            <a:ext cx="64308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Mode    </a:t>
            </a:r>
            <a:r>
              <a:rPr lang="en-US" sz="1600" b="1" dirty="0" err="1">
                <a:solidFill>
                  <a:schemeClr val="accent2"/>
                </a:solidFill>
              </a:rPr>
              <a:t>Fibres</a:t>
            </a:r>
            <a:r>
              <a:rPr lang="en-US" sz="1600" b="1" dirty="0">
                <a:solidFill>
                  <a:schemeClr val="accent2"/>
                </a:solidFill>
              </a:rPr>
              <a:t>/</a:t>
            </a:r>
            <a:r>
              <a:rPr lang="en-US" sz="1600" b="1" dirty="0" err="1">
                <a:solidFill>
                  <a:schemeClr val="accent2"/>
                </a:solidFill>
              </a:rPr>
              <a:t>FoV</a:t>
            </a:r>
            <a:r>
              <a:rPr lang="en-US" sz="1600" b="1" dirty="0">
                <a:solidFill>
                  <a:schemeClr val="accent2"/>
                </a:solidFill>
              </a:rPr>
              <a:t>    Resolution (Low/High)   Coverage (Low/High)</a:t>
            </a:r>
          </a:p>
          <a:p>
            <a:endParaRPr lang="en-US" sz="600" u="sng" dirty="0"/>
          </a:p>
          <a:p>
            <a:r>
              <a:rPr lang="en-US" sz="1600" dirty="0"/>
              <a:t>MOS       ~1000/2deg</a:t>
            </a:r>
            <a:r>
              <a:rPr lang="en-US" sz="1600" baseline="30000" dirty="0"/>
              <a:t>2</a:t>
            </a:r>
            <a:r>
              <a:rPr lang="en-US" sz="1600" dirty="0"/>
              <a:t>          5 000/20 000             3660–9590Å/4040–6850Å</a:t>
            </a:r>
          </a:p>
          <a:p>
            <a:r>
              <a:rPr lang="en-US" sz="1600" dirty="0" err="1"/>
              <a:t>mIFU</a:t>
            </a:r>
            <a:r>
              <a:rPr lang="en-US" sz="1600" dirty="0"/>
              <a:t>      20×37/11×22″       5 000/20 000                       same as MOS</a:t>
            </a:r>
          </a:p>
          <a:p>
            <a:r>
              <a:rPr lang="en-US" sz="1600" dirty="0"/>
              <a:t>LIFU        527/90×78″            2 500/10 000                       same as MOS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B9D8A8-22A0-7207-9419-19DE13EC1ED5}"/>
              </a:ext>
            </a:extLst>
          </p:cNvPr>
          <p:cNvCxnSpPr>
            <a:cxnSpLocks/>
          </p:cNvCxnSpPr>
          <p:nvPr/>
        </p:nvCxnSpPr>
        <p:spPr>
          <a:xfrm>
            <a:off x="367526" y="3256723"/>
            <a:ext cx="60200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BF9B79-F15C-6A4B-7559-6F0570226700}"/>
              </a:ext>
            </a:extLst>
          </p:cNvPr>
          <p:cNvSpPr txBox="1"/>
          <p:nvPr/>
        </p:nvSpPr>
        <p:spPr>
          <a:xfrm>
            <a:off x="6567539" y="6149009"/>
            <a:ext cx="5410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WEAVE on the William Herchel Telescope. </a:t>
            </a:r>
            <a:br>
              <a:rPr lang="en-GB" sz="16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Credits: the ING.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4AD1D9-7060-A19D-103E-595AE7F22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66" r="13292"/>
          <a:stretch>
            <a:fillRect/>
          </a:stretch>
        </p:blipFill>
        <p:spPr>
          <a:xfrm>
            <a:off x="6708712" y="1477070"/>
            <a:ext cx="5081338" cy="46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55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0600-8943-212D-62A4-421575F0A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22CFB-A213-FAFA-34C3-45D97DA4BB7E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91189A-D646-B7DD-B784-FFAF0C82FD08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WEAVE + LOFAR </a:t>
            </a:r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of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Stephan’s Quintet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E69023-233E-289D-FC53-10E76676249C}"/>
              </a:ext>
            </a:extLst>
          </p:cNvPr>
          <p:cNvGrpSpPr/>
          <p:nvPr/>
        </p:nvGrpSpPr>
        <p:grpSpPr>
          <a:xfrm>
            <a:off x="6322424" y="1536580"/>
            <a:ext cx="5412010" cy="4740788"/>
            <a:chOff x="6423659" y="1507229"/>
            <a:chExt cx="5375657" cy="4903233"/>
          </a:xfrm>
        </p:grpSpPr>
        <p:pic>
          <p:nvPicPr>
            <p:cNvPr id="19" name="Picture 3" descr="A map of stars and galaxies&#10;&#10;Description automatically generated">
              <a:extLst>
                <a:ext uri="{FF2B5EF4-FFF2-40B4-BE49-F238E27FC236}">
                  <a16:creationId xmlns:a16="http://schemas.microsoft.com/office/drawing/2014/main" id="{35A9683C-C620-07A0-A3E0-589548B044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" t="89584"/>
            <a:stretch/>
          </p:blipFill>
          <p:spPr bwMode="auto">
            <a:xfrm>
              <a:off x="6508955" y="5899719"/>
              <a:ext cx="5270542" cy="510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 galaxy with stars and a hexagon in the center&#10;&#10;AI-generated content may be incorrect.">
              <a:extLst>
                <a:ext uri="{FF2B5EF4-FFF2-40B4-BE49-F238E27FC236}">
                  <a16:creationId xmlns:a16="http://schemas.microsoft.com/office/drawing/2014/main" id="{6A332A71-7808-C244-1288-81FC2375F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6"/>
            <a:stretch/>
          </p:blipFill>
          <p:spPr>
            <a:xfrm>
              <a:off x="7152007" y="1507229"/>
              <a:ext cx="4647309" cy="43669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ABB5C9-7B02-9057-CC45-E3F49555DE8D}"/>
                </a:ext>
              </a:extLst>
            </p:cNvPr>
            <p:cNvSpPr txBox="1"/>
            <p:nvPr/>
          </p:nvSpPr>
          <p:spPr>
            <a:xfrm>
              <a:off x="9378146" y="1813683"/>
              <a:ext cx="1348432" cy="64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B050"/>
                  </a:solidFill>
                </a:rPr>
                <a:t>LoTSS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92BCBC-5A3E-B2A6-C483-1A97A7D57CA5}"/>
                </a:ext>
              </a:extLst>
            </p:cNvPr>
            <p:cNvSpPr txBox="1"/>
            <p:nvPr/>
          </p:nvSpPr>
          <p:spPr>
            <a:xfrm>
              <a:off x="10250787" y="3305894"/>
              <a:ext cx="1528711" cy="59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WEAVE</a:t>
              </a:r>
            </a:p>
          </p:txBody>
        </p:sp>
        <p:pic>
          <p:nvPicPr>
            <p:cNvPr id="23" name="Picture 3" descr="A map of stars and galaxies&#10;&#10;Description automatically generated">
              <a:extLst>
                <a:ext uri="{FF2B5EF4-FFF2-40B4-BE49-F238E27FC236}">
                  <a16:creationId xmlns:a16="http://schemas.microsoft.com/office/drawing/2014/main" id="{42E83ABC-85CE-450B-868F-BA70258903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" t="2072" r="86050" b="2585"/>
            <a:stretch/>
          </p:blipFill>
          <p:spPr bwMode="auto">
            <a:xfrm>
              <a:off x="6423659" y="1547816"/>
              <a:ext cx="730682" cy="467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186753C-B689-767F-41FD-BC8A384AFCE4}"/>
              </a:ext>
            </a:extLst>
          </p:cNvPr>
          <p:cNvSpPr txBox="1"/>
          <p:nvPr/>
        </p:nvSpPr>
        <p:spPr>
          <a:xfrm>
            <a:off x="290874" y="6277368"/>
            <a:ext cx="331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Arnaudova et al. (2024b)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564DDC-24CA-D5BF-AEDD-C1A4DFD58D0E}"/>
              </a:ext>
            </a:extLst>
          </p:cNvPr>
          <p:cNvSpPr txBox="1"/>
          <p:nvPr/>
        </p:nvSpPr>
        <p:spPr>
          <a:xfrm>
            <a:off x="172714" y="3830897"/>
            <a:ext cx="59232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This allowed us to show that the collision event led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Hypersonic shock in the cold phase that can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Excite pre-existing HI gas into the ionised gas traced by WEAVE.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Destroy dust grains in low-density regions but allow those in denser clouds to survive.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Weak shock in the hot phase that adiabatically compressed the medium, resulting in ~10-fold boost in the radio emission 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31EA8C-08F8-9F81-248F-9A54B55FE90D}"/>
              </a:ext>
            </a:extLst>
          </p:cNvPr>
          <p:cNvSpPr txBox="1"/>
          <p:nvPr/>
        </p:nvSpPr>
        <p:spPr>
          <a:xfrm>
            <a:off x="172714" y="1623856"/>
            <a:ext cx="59243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chemeClr val="accent2"/>
                </a:solidFill>
              </a:rPr>
              <a:t>Stephan’s Quintet </a:t>
            </a:r>
            <a:r>
              <a:rPr lang="en-GB" sz="1700" dirty="0"/>
              <a:t>– nearby, compact galaxy group (z=0.025).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Ideal laboratory for studying galaxy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/>
              <a:t>Contains a large-scale shock region</a:t>
            </a:r>
            <a:r>
              <a:rPr lang="en-GB" sz="1700" dirty="0"/>
              <a:t>, </a:t>
            </a:r>
            <a:r>
              <a:rPr lang="en-US" sz="1700" dirty="0"/>
              <a:t>believed to arise from past and ongoing interactions</a:t>
            </a:r>
            <a:r>
              <a:rPr lang="en-GB" sz="170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19B63D-D772-EA4C-8126-A6E40D2C6E64}"/>
              </a:ext>
            </a:extLst>
          </p:cNvPr>
          <p:cNvSpPr txBox="1"/>
          <p:nvPr/>
        </p:nvSpPr>
        <p:spPr>
          <a:xfrm>
            <a:off x="278813" y="3010411"/>
            <a:ext cx="58051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</a:t>
            </a:r>
            <a:r>
              <a:rPr lang="en-GB" sz="1600" b="1" dirty="0"/>
              <a:t>WEAVE data </a:t>
            </a:r>
            <a:r>
              <a:rPr lang="en-GB" sz="1600" dirty="0"/>
              <a:t>allowed us to dynamically locate the shock </a:t>
            </a:r>
            <a:r>
              <a:rPr lang="en-US" sz="1600" dirty="0"/>
              <a:t>and place the multi-wavelength information into context.</a:t>
            </a:r>
            <a:br>
              <a:rPr lang="en-GB" sz="1600" dirty="0"/>
            </a:br>
            <a:br>
              <a:rPr lang="en-GB" sz="1600" dirty="0"/>
            </a:br>
            <a:br>
              <a:rPr lang="en-GB" sz="16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666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05C01-6E52-247A-0D5A-A849086AA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4AB872-5A25-2C83-CF82-D5EB79C8900F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962911-A540-D804-B511-336C66EF7A67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WEAVE + LOFAR </a:t>
            </a:r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of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Stephan’s Quintet</a:t>
            </a:r>
          </a:p>
        </p:txBody>
      </p:sp>
      <p:pic>
        <p:nvPicPr>
          <p:cNvPr id="6" name="Picture 5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CD70223E-9356-7708-6309-408C43A1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61" y="1225297"/>
            <a:ext cx="5669255" cy="1832137"/>
          </a:xfrm>
          <a:prstGeom prst="rect">
            <a:avLst/>
          </a:prstGeom>
        </p:spPr>
      </p:pic>
      <p:pic>
        <p:nvPicPr>
          <p:cNvPr id="7" name="Picture 6" descr="A close-up of several images of a hexagon&#10;&#10;AI-generated content may be incorrect.">
            <a:extLst>
              <a:ext uri="{FF2B5EF4-FFF2-40B4-BE49-F238E27FC236}">
                <a16:creationId xmlns:a16="http://schemas.microsoft.com/office/drawing/2014/main" id="{05BAE2CB-6B38-F5E6-B83C-7F2E3C8BC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7349"/>
          <a:stretch/>
        </p:blipFill>
        <p:spPr>
          <a:xfrm>
            <a:off x="7234805" y="4773168"/>
            <a:ext cx="4728202" cy="1988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8773C-1A0E-B4F4-C271-D71178C2EBDF}"/>
              </a:ext>
            </a:extLst>
          </p:cNvPr>
          <p:cNvSpPr txBox="1"/>
          <p:nvPr/>
        </p:nvSpPr>
        <p:spPr>
          <a:xfrm rot="17291037">
            <a:off x="5626247" y="1735938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6600"/>
                </a:solidFill>
              </a:rPr>
              <a:t>JWST MIRI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AC13C-6459-9E77-83B2-6994EE512116}"/>
              </a:ext>
            </a:extLst>
          </p:cNvPr>
          <p:cNvSpPr txBox="1"/>
          <p:nvPr/>
        </p:nvSpPr>
        <p:spPr>
          <a:xfrm rot="17326298">
            <a:off x="6124458" y="5492029"/>
            <a:ext cx="13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</a:rPr>
              <a:t>LoTSS+VLA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01C80-5406-BDBD-E55C-20800939F99E}"/>
              </a:ext>
            </a:extLst>
          </p:cNvPr>
          <p:cNvSpPr txBox="1"/>
          <p:nvPr/>
        </p:nvSpPr>
        <p:spPr>
          <a:xfrm rot="17318669">
            <a:off x="6923025" y="3573937"/>
            <a:ext cx="148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6600"/>
                </a:solidFill>
              </a:rPr>
              <a:t>WEAVE-LIFU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D7A19-437B-8FB7-A49E-091271309C18}"/>
              </a:ext>
            </a:extLst>
          </p:cNvPr>
          <p:cNvGrpSpPr/>
          <p:nvPr/>
        </p:nvGrpSpPr>
        <p:grpSpPr>
          <a:xfrm>
            <a:off x="8232388" y="2364909"/>
            <a:ext cx="3052100" cy="2787387"/>
            <a:chOff x="6423659" y="1507229"/>
            <a:chExt cx="5375657" cy="4903233"/>
          </a:xfrm>
        </p:grpSpPr>
        <p:pic>
          <p:nvPicPr>
            <p:cNvPr id="13" name="Picture 3" descr="A map of stars and galaxies&#10;&#10;Description automatically generated">
              <a:extLst>
                <a:ext uri="{FF2B5EF4-FFF2-40B4-BE49-F238E27FC236}">
                  <a16:creationId xmlns:a16="http://schemas.microsoft.com/office/drawing/2014/main" id="{6B3A7320-AA63-FCF7-B07A-A65DEE764B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" t="89584"/>
            <a:stretch/>
          </p:blipFill>
          <p:spPr bwMode="auto">
            <a:xfrm>
              <a:off x="6508955" y="5899719"/>
              <a:ext cx="5270542" cy="510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 galaxy with stars and a hexagon in the center&#10;&#10;AI-generated content may be incorrect.">
              <a:extLst>
                <a:ext uri="{FF2B5EF4-FFF2-40B4-BE49-F238E27FC236}">
                  <a16:creationId xmlns:a16="http://schemas.microsoft.com/office/drawing/2014/main" id="{93D3D4EF-124E-AA3E-C06F-22F8B4CC8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6"/>
            <a:stretch/>
          </p:blipFill>
          <p:spPr>
            <a:xfrm>
              <a:off x="7152007" y="1507229"/>
              <a:ext cx="4647309" cy="43669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6A5043-C06F-80E1-E980-D8FE9FDAD540}"/>
                </a:ext>
              </a:extLst>
            </p:cNvPr>
            <p:cNvSpPr txBox="1"/>
            <p:nvPr/>
          </p:nvSpPr>
          <p:spPr>
            <a:xfrm>
              <a:off x="9378144" y="1813683"/>
              <a:ext cx="1659035" cy="64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B050"/>
                  </a:solidFill>
                </a:rPr>
                <a:t>LoTSS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167927-CE3F-1275-9F11-50050EFE926E}"/>
                </a:ext>
              </a:extLst>
            </p:cNvPr>
            <p:cNvSpPr txBox="1"/>
            <p:nvPr/>
          </p:nvSpPr>
          <p:spPr>
            <a:xfrm>
              <a:off x="10250787" y="3305894"/>
              <a:ext cx="1528711" cy="59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WEAVE</a:t>
              </a:r>
            </a:p>
          </p:txBody>
        </p:sp>
        <p:pic>
          <p:nvPicPr>
            <p:cNvPr id="17" name="Picture 3" descr="A map of stars and galaxies&#10;&#10;Description automatically generated">
              <a:extLst>
                <a:ext uri="{FF2B5EF4-FFF2-40B4-BE49-F238E27FC236}">
                  <a16:creationId xmlns:a16="http://schemas.microsoft.com/office/drawing/2014/main" id="{40819247-4BE3-7C70-02CF-4760B0FC14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" t="2072" r="86050" b="2585"/>
            <a:stretch/>
          </p:blipFill>
          <p:spPr bwMode="auto">
            <a:xfrm>
              <a:off x="6423659" y="1547816"/>
              <a:ext cx="730682" cy="467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9A4CA4-F7F8-64BA-A4D0-C02344487341}"/>
              </a:ext>
            </a:extLst>
          </p:cNvPr>
          <p:cNvSpPr txBox="1"/>
          <p:nvPr/>
        </p:nvSpPr>
        <p:spPr>
          <a:xfrm>
            <a:off x="172714" y="3830897"/>
            <a:ext cx="59232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This allowed us to show that the collision event led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Hypersonic shock in the cold phase that can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Excite pre-existing HI gas into the ionised gas traced by WEAVE.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/>
              <a:t>Destroy dust grains in low-density regions but allow those in denser clouds to survive.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Weak shock in the hot phase that adiabatically compressed the medium, resulting in ~10-fold boost in the radio emission 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6A0DE2-1F5F-9C9C-4913-4C596ADDDFF6}"/>
              </a:ext>
            </a:extLst>
          </p:cNvPr>
          <p:cNvSpPr txBox="1"/>
          <p:nvPr/>
        </p:nvSpPr>
        <p:spPr>
          <a:xfrm>
            <a:off x="290874" y="6277368"/>
            <a:ext cx="331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See Arnaudova et al. (2024b)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4BAD58-0865-F739-C975-132231BDC3CA}"/>
              </a:ext>
            </a:extLst>
          </p:cNvPr>
          <p:cNvSpPr txBox="1"/>
          <p:nvPr/>
        </p:nvSpPr>
        <p:spPr>
          <a:xfrm>
            <a:off x="172714" y="1623856"/>
            <a:ext cx="59243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chemeClr val="accent2"/>
                </a:solidFill>
              </a:rPr>
              <a:t>Stephan’s Quintet </a:t>
            </a:r>
            <a:r>
              <a:rPr lang="en-GB" sz="1700" dirty="0"/>
              <a:t>– nearby, compact galaxy group (z=0.025).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Ideal laboratory for studying galaxy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/>
              <a:t>Contains a large-scale shock region</a:t>
            </a:r>
            <a:r>
              <a:rPr lang="en-GB" sz="1700" dirty="0"/>
              <a:t>, </a:t>
            </a:r>
            <a:r>
              <a:rPr lang="en-US" sz="1700" dirty="0"/>
              <a:t>believed to arise from past and ongoing interactions</a:t>
            </a:r>
            <a:r>
              <a:rPr lang="en-GB" sz="170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B1FC5F-59AF-DE56-CD97-8808F363AD39}"/>
              </a:ext>
            </a:extLst>
          </p:cNvPr>
          <p:cNvSpPr txBox="1"/>
          <p:nvPr/>
        </p:nvSpPr>
        <p:spPr>
          <a:xfrm>
            <a:off x="278813" y="3010411"/>
            <a:ext cx="58051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</a:t>
            </a:r>
            <a:r>
              <a:rPr lang="en-GB" sz="1600" b="1" dirty="0"/>
              <a:t>WEAVE data </a:t>
            </a:r>
            <a:r>
              <a:rPr lang="en-GB" sz="1600" dirty="0"/>
              <a:t>allowed us to dynamically locate the shock </a:t>
            </a:r>
            <a:r>
              <a:rPr lang="en-US" sz="1600" dirty="0"/>
              <a:t>and place the multi-wavelength information into context.</a:t>
            </a:r>
            <a:br>
              <a:rPr lang="en-GB" sz="1600" dirty="0"/>
            </a:br>
            <a:br>
              <a:rPr lang="en-GB" sz="1600" dirty="0"/>
            </a:br>
            <a:br>
              <a:rPr lang="en-GB" sz="16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108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2DC73F-6FEC-027C-733E-9FCADD46D914}"/>
              </a:ext>
            </a:extLst>
          </p:cNvPr>
          <p:cNvSpPr txBox="1"/>
          <p:nvPr/>
        </p:nvSpPr>
        <p:spPr>
          <a:xfrm>
            <a:off x="437322" y="1668606"/>
            <a:ext cx="588396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Why combine spectroscopy with radio?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Radio</a:t>
            </a:r>
            <a:r>
              <a:rPr lang="en-GB" dirty="0"/>
              <a:t> gives a </a:t>
            </a:r>
            <a:r>
              <a:rPr lang="en-GB" b="1" dirty="0"/>
              <a:t>dust-unobscured view</a:t>
            </a:r>
            <a:r>
              <a:rPr lang="en-GB" dirty="0"/>
              <a:t> of SFGs and AGN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Spectroscopy</a:t>
            </a:r>
            <a:r>
              <a:rPr lang="en-GB" dirty="0"/>
              <a:t> provides </a:t>
            </a:r>
            <a:r>
              <a:rPr lang="en-GB" b="1" dirty="0"/>
              <a:t>physical properties</a:t>
            </a:r>
            <a:r>
              <a:rPr lang="en-GB" dirty="0"/>
              <a:t> and the means to </a:t>
            </a:r>
            <a:r>
              <a:rPr lang="en-GB" b="1" dirty="0"/>
              <a:t>robustly classify them </a:t>
            </a:r>
            <a:r>
              <a:rPr lang="en-GB" dirty="0"/>
              <a:t>into </a:t>
            </a:r>
            <a:r>
              <a:rPr lang="en-GB" b="1" dirty="0"/>
              <a:t>SFG, RQ AGN, LERG </a:t>
            </a:r>
            <a:r>
              <a:rPr lang="en-GB" dirty="0"/>
              <a:t>and</a:t>
            </a:r>
            <a:r>
              <a:rPr lang="en-GB" b="1" dirty="0"/>
              <a:t> HERG</a:t>
            </a:r>
          </a:p>
          <a:p>
            <a:endParaRPr lang="en-GB" sz="2800" dirty="0"/>
          </a:p>
          <a:p>
            <a:r>
              <a:rPr lang="en-GB" b="1" dirty="0"/>
              <a:t>Our spectroscopic classification: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Identifies</a:t>
            </a:r>
            <a:r>
              <a:rPr lang="en-GB" b="1" dirty="0"/>
              <a:t> more RQ AGN</a:t>
            </a:r>
            <a:r>
              <a:rPr lang="en-GB" dirty="0"/>
              <a:t> than with SED-based photometric classifications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Provides</a:t>
            </a:r>
            <a:r>
              <a:rPr lang="en-GB" b="1" dirty="0"/>
              <a:t> a cleaner LERG/HERG separation</a:t>
            </a:r>
            <a:r>
              <a:rPr lang="en-GB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Delivers </a:t>
            </a:r>
            <a:r>
              <a:rPr lang="en-GB" b="1" dirty="0"/>
              <a:t>a more complete view </a:t>
            </a:r>
            <a:r>
              <a:rPr lang="en-GB" dirty="0"/>
              <a:t>of the radio source population</a:t>
            </a:r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ircular area with solar panels&#10;&#10;AI-generated content may be incorrect.">
            <a:extLst>
              <a:ext uri="{FF2B5EF4-FFF2-40B4-BE49-F238E27FC236}">
                <a16:creationId xmlns:a16="http://schemas.microsoft.com/office/drawing/2014/main" id="{7AD91DE8-765C-A685-8808-BA9C4FF63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44" r="13402" b="2931"/>
          <a:stretch>
            <a:fillRect/>
          </a:stretch>
        </p:blipFill>
        <p:spPr>
          <a:xfrm>
            <a:off x="6427302" y="1564440"/>
            <a:ext cx="4019535" cy="4323419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CEBC1-3EF7-65C5-CD60-EFFAE7FF0A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75" t="-116" r="44871"/>
          <a:stretch>
            <a:fillRect/>
          </a:stretch>
        </p:blipFill>
        <p:spPr>
          <a:xfrm>
            <a:off x="9173949" y="1562278"/>
            <a:ext cx="2754318" cy="4325345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EA4D2-8301-6531-73C9-130D44A5462E}"/>
              </a:ext>
            </a:extLst>
          </p:cNvPr>
          <p:cNvSpPr txBox="1"/>
          <p:nvPr/>
        </p:nvSpPr>
        <p:spPr>
          <a:xfrm>
            <a:off x="155573" y="6263544"/>
            <a:ext cx="6639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Get ready for </a:t>
            </a:r>
            <a:r>
              <a:rPr lang="en-GB" sz="2000" b="1" i="1" dirty="0"/>
              <a:t>LoTSS</a:t>
            </a:r>
            <a:r>
              <a:rPr lang="en-GB" sz="2000" b="1" dirty="0"/>
              <a:t> of </a:t>
            </a:r>
            <a:r>
              <a:rPr lang="en-GB" sz="2000" b="1" dirty="0">
                <a:solidFill>
                  <a:schemeClr val="accent2"/>
                </a:solidFill>
              </a:rPr>
              <a:t>WEAVE-LOFAR</a:t>
            </a:r>
            <a:r>
              <a:rPr lang="en-GB" sz="2000" b="1" dirty="0"/>
              <a:t> science in 2026!</a:t>
            </a:r>
            <a:r>
              <a:rPr lang="en-GB" sz="2000" dirty="0"/>
              <a:t> 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E7201B-EF52-D3FA-C001-BBD711EA91A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F0E969-A8DA-0D05-20E1-2CA4DEDCF03C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2B1C1-CB63-BCF0-B037-CD22A5AFAE2A}"/>
              </a:ext>
            </a:extLst>
          </p:cNvPr>
          <p:cNvSpPr txBox="1"/>
          <p:nvPr/>
        </p:nvSpPr>
        <p:spPr>
          <a:xfrm>
            <a:off x="6836194" y="6052048"/>
            <a:ext cx="5355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If you have any questions or want to know more, </a:t>
            </a:r>
            <a:br>
              <a:rPr lang="en-GB" sz="1600" dirty="0"/>
            </a:br>
            <a:r>
              <a:rPr lang="en-GB" sz="1600" dirty="0"/>
              <a:t>contact me via </a:t>
            </a:r>
            <a:r>
              <a:rPr lang="en-GB" sz="1600" b="1" dirty="0" err="1"/>
              <a:t>m.i.arnaudova@gmail.com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51271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2EEA-A396-7944-C757-2331845B5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2FF0EF-2D6A-FC43-AAA3-AA469831BC1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8E0DEF-A184-333D-C175-E279EC8A6EE3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Radio Source Population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6E6FC1-28EB-C3A6-2F9D-730DCAC881B3}"/>
              </a:ext>
            </a:extLst>
          </p:cNvPr>
          <p:cNvGrpSpPr/>
          <p:nvPr/>
        </p:nvGrpSpPr>
        <p:grpSpPr>
          <a:xfrm>
            <a:off x="3933205" y="1750885"/>
            <a:ext cx="7173694" cy="4528770"/>
            <a:chOff x="1385970" y="1480700"/>
            <a:chExt cx="7173694" cy="4528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10928A-5CE9-2F3C-6655-FCED5E68D239}"/>
                </a:ext>
              </a:extLst>
            </p:cNvPr>
            <p:cNvSpPr txBox="1"/>
            <p:nvPr/>
          </p:nvSpPr>
          <p:spPr>
            <a:xfrm>
              <a:off x="4817684" y="3760610"/>
              <a:ext cx="3741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Radiatively-efficient AGN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8BF164-87BB-6A33-4819-B497778E7B37}"/>
                </a:ext>
              </a:extLst>
            </p:cNvPr>
            <p:cNvGrpSpPr/>
            <p:nvPr/>
          </p:nvGrpSpPr>
          <p:grpSpPr>
            <a:xfrm>
              <a:off x="1385970" y="1480700"/>
              <a:ext cx="4062650" cy="4528770"/>
              <a:chOff x="1660290" y="1364020"/>
              <a:chExt cx="4062650" cy="452877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45EC84-5B2F-0E16-B154-BEDB134A916D}"/>
                  </a:ext>
                </a:extLst>
              </p:cNvPr>
              <p:cNvSpPr txBox="1"/>
              <p:nvPr/>
            </p:nvSpPr>
            <p:spPr>
              <a:xfrm>
                <a:off x="2887044" y="1364020"/>
                <a:ext cx="1480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 Excess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F789372-E79B-3DF2-8616-D78FF08CF769}"/>
                  </a:ext>
                </a:extLst>
              </p:cNvPr>
              <p:cNvGrpSpPr/>
              <p:nvPr/>
            </p:nvGrpSpPr>
            <p:grpSpPr>
              <a:xfrm>
                <a:off x="1660290" y="1830140"/>
                <a:ext cx="4062650" cy="4062650"/>
                <a:chOff x="1660290" y="1830140"/>
                <a:chExt cx="4062650" cy="4062650"/>
              </a:xfrm>
            </p:grpSpPr>
            <p:sp>
              <p:nvSpPr>
                <p:cNvPr id="15" name="Arrow: Up 14">
                  <a:extLst>
                    <a:ext uri="{FF2B5EF4-FFF2-40B4-BE49-F238E27FC236}">
                      <a16:creationId xmlns:a16="http://schemas.microsoft.com/office/drawing/2014/main" id="{068E35E2-FCC7-FEB1-B3A3-6C842995D43F}"/>
                    </a:ext>
                  </a:extLst>
                </p:cNvPr>
                <p:cNvSpPr/>
                <p:nvPr/>
              </p:nvSpPr>
              <p:spPr>
                <a:xfrm rot="5400000">
                  <a:off x="3422951" y="1844425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48ECA7-2442-2C5F-CEFD-114551D42ED3}"/>
                    </a:ext>
                  </a:extLst>
                </p:cNvPr>
                <p:cNvSpPr txBox="1"/>
                <p:nvPr/>
              </p:nvSpPr>
              <p:spPr>
                <a:xfrm>
                  <a:off x="4104100" y="2755086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HERGs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3358518-91D3-DD4E-F5FD-6ADFB48C2B11}"/>
                    </a:ext>
                  </a:extLst>
                </p:cNvPr>
                <p:cNvSpPr txBox="1"/>
                <p:nvPr/>
              </p:nvSpPr>
              <p:spPr>
                <a:xfrm>
                  <a:off x="2276343" y="2794702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LERGs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B7F83CF-9411-9F63-0E89-8974CD69AA53}"/>
                    </a:ext>
                  </a:extLst>
                </p:cNvPr>
                <p:cNvSpPr txBox="1"/>
                <p:nvPr/>
              </p:nvSpPr>
              <p:spPr>
                <a:xfrm>
                  <a:off x="4113716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RQ AGN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1DB9875-2CA9-939D-3BDD-81882F1BC7F0}"/>
                    </a:ext>
                  </a:extLst>
                </p:cNvPr>
                <p:cNvSpPr txBox="1"/>
                <p:nvPr/>
              </p:nvSpPr>
              <p:spPr>
                <a:xfrm>
                  <a:off x="2276343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SFGs</a:t>
                  </a:r>
                </a:p>
              </p:txBody>
            </p:sp>
            <p:sp>
              <p:nvSpPr>
                <p:cNvPr id="22" name="Arrow: Up 21">
                  <a:extLst>
                    <a:ext uri="{FF2B5EF4-FFF2-40B4-BE49-F238E27FC236}">
                      <a16:creationId xmlns:a16="http://schemas.microsoft.com/office/drawing/2014/main" id="{6EB3AA50-7811-D2D3-9D00-51E93FBEDA3A}"/>
                    </a:ext>
                  </a:extLst>
                </p:cNvPr>
                <p:cNvSpPr/>
                <p:nvPr/>
              </p:nvSpPr>
              <p:spPr>
                <a:xfrm>
                  <a:off x="3270551" y="1830140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44A563-60B2-81CD-6867-EFBCC36E4E4C}"/>
              </a:ext>
            </a:extLst>
          </p:cNvPr>
          <p:cNvSpPr txBox="1"/>
          <p:nvPr/>
        </p:nvSpPr>
        <p:spPr>
          <a:xfrm rot="956962">
            <a:off x="7856916" y="2299347"/>
            <a:ext cx="4342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High-excitation radio galaxies: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radio emission in excess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and strong high-ionisation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3BE68-E34B-AB0C-5C74-8A1E3350FB14}"/>
              </a:ext>
            </a:extLst>
          </p:cNvPr>
          <p:cNvSpPr txBox="1"/>
          <p:nvPr/>
        </p:nvSpPr>
        <p:spPr>
          <a:xfrm rot="20526109">
            <a:off x="881180" y="1782194"/>
            <a:ext cx="4997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Low-excitation radio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radio emission in excess </a:t>
            </a:r>
            <a:br>
              <a:rPr lang="en-GB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and weak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low-ionisation lines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E21453-9BAA-DEE2-8EAA-E7F8ECFF3E37}"/>
              </a:ext>
            </a:extLst>
          </p:cNvPr>
          <p:cNvSpPr txBox="1"/>
          <p:nvPr/>
        </p:nvSpPr>
        <p:spPr>
          <a:xfrm rot="1053427">
            <a:off x="1041744" y="5055939"/>
            <a:ext cx="3071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Star-forming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radio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dominated by star forming (SF) processes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0716B1-3420-90F4-B51B-E24992067684}"/>
              </a:ext>
            </a:extLst>
          </p:cNvPr>
          <p:cNvSpPr txBox="1"/>
          <p:nvPr/>
        </p:nvSpPr>
        <p:spPr>
          <a:xfrm rot="20739907">
            <a:off x="7733031" y="5006141"/>
            <a:ext cx="3952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Radio-quiet AGN: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emission consistent with SF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strong high-ionisation lines </a:t>
            </a:r>
          </a:p>
        </p:txBody>
      </p:sp>
    </p:spTree>
    <p:extLst>
      <p:ext uri="{BB962C8B-B14F-4D97-AF65-F5344CB8AC3E}">
        <p14:creationId xmlns:p14="http://schemas.microsoft.com/office/powerpoint/2010/main" val="290454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D423-1F85-D5D6-92C0-54E1D0634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5B4B00-559F-948A-C6A3-575D0C46FADE}"/>
              </a:ext>
            </a:extLst>
          </p:cNvPr>
          <p:cNvSpPr/>
          <p:nvPr/>
        </p:nvSpPr>
        <p:spPr>
          <a:xfrm>
            <a:off x="3945251" y="4288420"/>
            <a:ext cx="1822490" cy="1982741"/>
          </a:xfrm>
          <a:prstGeom prst="rect">
            <a:avLst/>
          </a:prstGeom>
          <a:solidFill>
            <a:srgbClr val="83CE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44302F-73C8-3F8C-DE60-8E15A34BFE2A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80BC04-58E6-503F-A455-65C088A8A16F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Radio Source Population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F0A81D-CD63-E738-B83D-DF65F2B208A6}"/>
              </a:ext>
            </a:extLst>
          </p:cNvPr>
          <p:cNvGrpSpPr/>
          <p:nvPr/>
        </p:nvGrpSpPr>
        <p:grpSpPr>
          <a:xfrm>
            <a:off x="3933205" y="1750885"/>
            <a:ext cx="7173694" cy="4528770"/>
            <a:chOff x="1385970" y="1480700"/>
            <a:chExt cx="7173694" cy="4528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08D04E-05A0-75A6-063B-84F803168BA3}"/>
                </a:ext>
              </a:extLst>
            </p:cNvPr>
            <p:cNvSpPr txBox="1"/>
            <p:nvPr/>
          </p:nvSpPr>
          <p:spPr>
            <a:xfrm>
              <a:off x="4817684" y="3760610"/>
              <a:ext cx="3741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Radiatively-efficient AGN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0EEABA-DC6F-4D19-E142-AC3455BDD3A6}"/>
                </a:ext>
              </a:extLst>
            </p:cNvPr>
            <p:cNvGrpSpPr/>
            <p:nvPr/>
          </p:nvGrpSpPr>
          <p:grpSpPr>
            <a:xfrm>
              <a:off x="1385970" y="1480700"/>
              <a:ext cx="4062650" cy="4528770"/>
              <a:chOff x="1660290" y="1364020"/>
              <a:chExt cx="4062650" cy="452877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2B8888-0101-D19C-88EB-BC4C4075668D}"/>
                  </a:ext>
                </a:extLst>
              </p:cNvPr>
              <p:cNvSpPr txBox="1"/>
              <p:nvPr/>
            </p:nvSpPr>
            <p:spPr>
              <a:xfrm>
                <a:off x="2887044" y="1364020"/>
                <a:ext cx="1480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 Excess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6E11A6-8DCF-3F2E-314E-66B2A1CEFF83}"/>
                  </a:ext>
                </a:extLst>
              </p:cNvPr>
              <p:cNvGrpSpPr/>
              <p:nvPr/>
            </p:nvGrpSpPr>
            <p:grpSpPr>
              <a:xfrm>
                <a:off x="1660290" y="1830140"/>
                <a:ext cx="4062650" cy="4062650"/>
                <a:chOff x="1660290" y="1830140"/>
                <a:chExt cx="4062650" cy="4062650"/>
              </a:xfrm>
            </p:grpSpPr>
            <p:sp>
              <p:nvSpPr>
                <p:cNvPr id="15" name="Arrow: Up 14">
                  <a:extLst>
                    <a:ext uri="{FF2B5EF4-FFF2-40B4-BE49-F238E27FC236}">
                      <a16:creationId xmlns:a16="http://schemas.microsoft.com/office/drawing/2014/main" id="{D19A1224-A732-3E3C-5805-50B5C186D442}"/>
                    </a:ext>
                  </a:extLst>
                </p:cNvPr>
                <p:cNvSpPr/>
                <p:nvPr/>
              </p:nvSpPr>
              <p:spPr>
                <a:xfrm rot="5400000">
                  <a:off x="3422951" y="1844425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CCE4196-82C8-2AE1-5002-3B8A0A191FF3}"/>
                    </a:ext>
                  </a:extLst>
                </p:cNvPr>
                <p:cNvSpPr txBox="1"/>
                <p:nvPr/>
              </p:nvSpPr>
              <p:spPr>
                <a:xfrm>
                  <a:off x="4104100" y="2755086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HERGs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58932A0-771E-2D36-F37B-3B3D3E4F09CD}"/>
                    </a:ext>
                  </a:extLst>
                </p:cNvPr>
                <p:cNvSpPr txBox="1"/>
                <p:nvPr/>
              </p:nvSpPr>
              <p:spPr>
                <a:xfrm>
                  <a:off x="2276343" y="2794702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LERGs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95D6A5-CAA3-CFD1-1273-A0BB47B403A7}"/>
                    </a:ext>
                  </a:extLst>
                </p:cNvPr>
                <p:cNvSpPr txBox="1"/>
                <p:nvPr/>
              </p:nvSpPr>
              <p:spPr>
                <a:xfrm>
                  <a:off x="4113716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RQ AGN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04D05C-5A6F-6499-F5BE-E7FE259C36AD}"/>
                    </a:ext>
                  </a:extLst>
                </p:cNvPr>
                <p:cNvSpPr txBox="1"/>
                <p:nvPr/>
              </p:nvSpPr>
              <p:spPr>
                <a:xfrm>
                  <a:off x="2276343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SFGs</a:t>
                  </a:r>
                </a:p>
              </p:txBody>
            </p:sp>
            <p:sp>
              <p:nvSpPr>
                <p:cNvPr id="22" name="Arrow: Up 21">
                  <a:extLst>
                    <a:ext uri="{FF2B5EF4-FFF2-40B4-BE49-F238E27FC236}">
                      <a16:creationId xmlns:a16="http://schemas.microsoft.com/office/drawing/2014/main" id="{FCD2B5E1-B23E-30B9-D1FC-D939F1E31056}"/>
                    </a:ext>
                  </a:extLst>
                </p:cNvPr>
                <p:cNvSpPr/>
                <p:nvPr/>
              </p:nvSpPr>
              <p:spPr>
                <a:xfrm>
                  <a:off x="3270551" y="1830140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0A8DABD-9F9E-C51A-FB2F-77AABB2EC059}"/>
              </a:ext>
            </a:extLst>
          </p:cNvPr>
          <p:cNvSpPr txBox="1"/>
          <p:nvPr/>
        </p:nvSpPr>
        <p:spPr>
          <a:xfrm rot="956962">
            <a:off x="7856916" y="2299347"/>
            <a:ext cx="4342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High-excitation radio galaxies: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radio emission in excess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and strong high-ionisation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0EC81-2456-9CE0-AA65-289C37992FE7}"/>
              </a:ext>
            </a:extLst>
          </p:cNvPr>
          <p:cNvSpPr txBox="1"/>
          <p:nvPr/>
        </p:nvSpPr>
        <p:spPr>
          <a:xfrm rot="20526109">
            <a:off x="881180" y="1782194"/>
            <a:ext cx="4997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Low-excitation radio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radio emission in excess </a:t>
            </a:r>
            <a:br>
              <a:rPr lang="en-GB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and weak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low-ionisation 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A3FA2-90CF-34BD-3151-C3CD9A1C7EF5}"/>
              </a:ext>
            </a:extLst>
          </p:cNvPr>
          <p:cNvSpPr txBox="1"/>
          <p:nvPr/>
        </p:nvSpPr>
        <p:spPr>
          <a:xfrm rot="1053427">
            <a:off x="1041744" y="5055939"/>
            <a:ext cx="3071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Star-forming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radio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dominated by star forming (SF) processes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834F0-AE42-E77D-9F8B-D738747620BB}"/>
              </a:ext>
            </a:extLst>
          </p:cNvPr>
          <p:cNvSpPr txBox="1"/>
          <p:nvPr/>
        </p:nvSpPr>
        <p:spPr>
          <a:xfrm rot="20739907">
            <a:off x="7733031" y="5006141"/>
            <a:ext cx="3952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Radio-quiet AGN: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emission consistent with SF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strong high-ionisation lines </a:t>
            </a:r>
          </a:p>
        </p:txBody>
      </p:sp>
    </p:spTree>
    <p:extLst>
      <p:ext uri="{BB962C8B-B14F-4D97-AF65-F5344CB8AC3E}">
        <p14:creationId xmlns:p14="http://schemas.microsoft.com/office/powerpoint/2010/main" val="99352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2F0D8-DF55-F776-638F-9E2D3AAA2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73AD076-B987-79EC-456B-87BD57FE8AE2}"/>
              </a:ext>
            </a:extLst>
          </p:cNvPr>
          <p:cNvSpPr txBox="1"/>
          <p:nvPr/>
        </p:nvSpPr>
        <p:spPr>
          <a:xfrm rot="20526109">
            <a:off x="881180" y="1782194"/>
            <a:ext cx="4997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Low-excitation radio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radio emission in excess </a:t>
            </a:r>
            <a:br>
              <a:rPr lang="en-GB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and weak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low-ionisation lines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9708F-7F02-ED38-D201-79DF8738BFA3}"/>
              </a:ext>
            </a:extLst>
          </p:cNvPr>
          <p:cNvSpPr/>
          <p:nvPr/>
        </p:nvSpPr>
        <p:spPr>
          <a:xfrm>
            <a:off x="5855953" y="2475268"/>
            <a:ext cx="1915966" cy="3792487"/>
          </a:xfrm>
          <a:prstGeom prst="rect">
            <a:avLst/>
          </a:prstGeom>
          <a:solidFill>
            <a:srgbClr val="83CE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99D6DD-0D26-8DDB-452B-9FDBCD1BA182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A6610D-80B3-DBF1-DFCA-57C2BFFFF24E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Radio Source Population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84D14D-712C-2BFF-EC60-F1A1E714753F}"/>
              </a:ext>
            </a:extLst>
          </p:cNvPr>
          <p:cNvGrpSpPr/>
          <p:nvPr/>
        </p:nvGrpSpPr>
        <p:grpSpPr>
          <a:xfrm>
            <a:off x="3933205" y="1750885"/>
            <a:ext cx="7173694" cy="4528770"/>
            <a:chOff x="1385970" y="1480700"/>
            <a:chExt cx="7173694" cy="4528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D3ABEE-D1C3-BE55-0476-EDC65AD442BD}"/>
                </a:ext>
              </a:extLst>
            </p:cNvPr>
            <p:cNvSpPr txBox="1"/>
            <p:nvPr/>
          </p:nvSpPr>
          <p:spPr>
            <a:xfrm>
              <a:off x="4817684" y="3760610"/>
              <a:ext cx="3741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Radiatively-efficient AGN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33BFEC1-BF34-4B54-2481-8F363C9D445C}"/>
                </a:ext>
              </a:extLst>
            </p:cNvPr>
            <p:cNvGrpSpPr/>
            <p:nvPr/>
          </p:nvGrpSpPr>
          <p:grpSpPr>
            <a:xfrm>
              <a:off x="1385970" y="1480700"/>
              <a:ext cx="4062650" cy="4528770"/>
              <a:chOff x="1660290" y="1364020"/>
              <a:chExt cx="4062650" cy="452877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70CE1B-DC4E-2A09-A286-1CA70DA37402}"/>
                  </a:ext>
                </a:extLst>
              </p:cNvPr>
              <p:cNvSpPr txBox="1"/>
              <p:nvPr/>
            </p:nvSpPr>
            <p:spPr>
              <a:xfrm>
                <a:off x="2887044" y="1364020"/>
                <a:ext cx="1480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 Excess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E26583-0D00-4955-FD94-ACC8C3B54D42}"/>
                  </a:ext>
                </a:extLst>
              </p:cNvPr>
              <p:cNvGrpSpPr/>
              <p:nvPr/>
            </p:nvGrpSpPr>
            <p:grpSpPr>
              <a:xfrm>
                <a:off x="1660290" y="1830140"/>
                <a:ext cx="4062650" cy="4062650"/>
                <a:chOff x="1660290" y="1830140"/>
                <a:chExt cx="4062650" cy="4062650"/>
              </a:xfrm>
            </p:grpSpPr>
            <p:sp>
              <p:nvSpPr>
                <p:cNvPr id="15" name="Arrow: Up 14">
                  <a:extLst>
                    <a:ext uri="{FF2B5EF4-FFF2-40B4-BE49-F238E27FC236}">
                      <a16:creationId xmlns:a16="http://schemas.microsoft.com/office/drawing/2014/main" id="{AEA0E70D-42B8-C34E-1D06-67C9094102F2}"/>
                    </a:ext>
                  </a:extLst>
                </p:cNvPr>
                <p:cNvSpPr/>
                <p:nvPr/>
              </p:nvSpPr>
              <p:spPr>
                <a:xfrm rot="5400000">
                  <a:off x="3422951" y="1844425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06F4258-706F-C10C-D80F-3E6F4BAD20E5}"/>
                    </a:ext>
                  </a:extLst>
                </p:cNvPr>
                <p:cNvSpPr txBox="1"/>
                <p:nvPr/>
              </p:nvSpPr>
              <p:spPr>
                <a:xfrm>
                  <a:off x="4104100" y="2755086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HERGs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F93AE5D-8B8C-2088-B714-80507E401E04}"/>
                    </a:ext>
                  </a:extLst>
                </p:cNvPr>
                <p:cNvSpPr txBox="1"/>
                <p:nvPr/>
              </p:nvSpPr>
              <p:spPr>
                <a:xfrm>
                  <a:off x="2276343" y="2794702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LERGs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2B85D1-273A-51C0-FEA3-2A53E6A34C11}"/>
                    </a:ext>
                  </a:extLst>
                </p:cNvPr>
                <p:cNvSpPr txBox="1"/>
                <p:nvPr/>
              </p:nvSpPr>
              <p:spPr>
                <a:xfrm>
                  <a:off x="4113716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RQ AGN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4E29865-7835-BA87-3AF0-25F9BED021A7}"/>
                    </a:ext>
                  </a:extLst>
                </p:cNvPr>
                <p:cNvSpPr txBox="1"/>
                <p:nvPr/>
              </p:nvSpPr>
              <p:spPr>
                <a:xfrm>
                  <a:off x="2276343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SFGs</a:t>
                  </a:r>
                </a:p>
              </p:txBody>
            </p:sp>
            <p:sp>
              <p:nvSpPr>
                <p:cNvPr id="22" name="Arrow: Up 21">
                  <a:extLst>
                    <a:ext uri="{FF2B5EF4-FFF2-40B4-BE49-F238E27FC236}">
                      <a16:creationId xmlns:a16="http://schemas.microsoft.com/office/drawing/2014/main" id="{E1A2B00D-4D26-5D8B-B473-5D70B501ABA5}"/>
                    </a:ext>
                  </a:extLst>
                </p:cNvPr>
                <p:cNvSpPr/>
                <p:nvPr/>
              </p:nvSpPr>
              <p:spPr>
                <a:xfrm>
                  <a:off x="3270551" y="1830140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92BA0A6-C558-5137-DD8F-0C506203818B}"/>
              </a:ext>
            </a:extLst>
          </p:cNvPr>
          <p:cNvSpPr txBox="1"/>
          <p:nvPr/>
        </p:nvSpPr>
        <p:spPr>
          <a:xfrm rot="1053427">
            <a:off x="1041744" y="5055939"/>
            <a:ext cx="3071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Star-forming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radio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dominated by star forming (SF) processes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BCDDFF-F382-60A8-7BAC-58E07DD5D342}"/>
              </a:ext>
            </a:extLst>
          </p:cNvPr>
          <p:cNvSpPr txBox="1"/>
          <p:nvPr/>
        </p:nvSpPr>
        <p:spPr>
          <a:xfrm rot="956962">
            <a:off x="7856916" y="2299347"/>
            <a:ext cx="4342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High-excitation radio galaxies: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radio emission in excess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and strong high-ionisation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D4226A-9C7D-2E53-0CE6-E2CAA0DD3EA3}"/>
              </a:ext>
            </a:extLst>
          </p:cNvPr>
          <p:cNvSpPr txBox="1"/>
          <p:nvPr/>
        </p:nvSpPr>
        <p:spPr>
          <a:xfrm rot="20739907">
            <a:off x="7733031" y="5006141"/>
            <a:ext cx="3952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Radio-quiet AGN: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emission consistent with SF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strong high-ionisation lines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308EEE-3BB0-34D0-04FB-044816846B82}"/>
              </a:ext>
            </a:extLst>
          </p:cNvPr>
          <p:cNvGrpSpPr/>
          <p:nvPr/>
        </p:nvGrpSpPr>
        <p:grpSpPr>
          <a:xfrm>
            <a:off x="358716" y="1464381"/>
            <a:ext cx="7764867" cy="5040743"/>
            <a:chOff x="568960" y="1115002"/>
            <a:chExt cx="7637139" cy="492277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7FEE71-21DF-7778-BC52-0B7CC7B3E880}"/>
                </a:ext>
              </a:extLst>
            </p:cNvPr>
            <p:cNvSpPr txBox="1"/>
            <p:nvPr/>
          </p:nvSpPr>
          <p:spPr>
            <a:xfrm>
              <a:off x="1923503" y="1115002"/>
              <a:ext cx="6282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Radiatively-efficient AGN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CA85CA-8CE3-78A5-057A-98D276F1CFEE}"/>
                </a:ext>
              </a:extLst>
            </p:cNvPr>
            <p:cNvSpPr/>
            <p:nvPr/>
          </p:nvSpPr>
          <p:spPr>
            <a:xfrm>
              <a:off x="568960" y="1687057"/>
              <a:ext cx="4949463" cy="433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diagram of a radio-mode&#10;&#10;Description automatically generated">
              <a:extLst>
                <a:ext uri="{FF2B5EF4-FFF2-40B4-BE49-F238E27FC236}">
                  <a16:creationId xmlns:a16="http://schemas.microsoft.com/office/drawing/2014/main" id="{697343A1-1BF6-67AE-FF96-942A791E9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0" r="50906" b="11333"/>
            <a:stretch/>
          </p:blipFill>
          <p:spPr>
            <a:xfrm>
              <a:off x="1530070" y="1471257"/>
              <a:ext cx="3404514" cy="4566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56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20DA0-796D-C28D-4657-D9AC20ED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59E2FF29-24D8-D175-4FAD-B6E3ABD7E078}"/>
              </a:ext>
            </a:extLst>
          </p:cNvPr>
          <p:cNvSpPr txBox="1"/>
          <p:nvPr/>
        </p:nvSpPr>
        <p:spPr>
          <a:xfrm rot="20739907">
            <a:off x="7733031" y="5006141"/>
            <a:ext cx="3952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Radio-quiet AGN: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emission consistent with SF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strong high-ionisation lines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9F60DD-1565-8A7D-F5B5-661785CC2638}"/>
              </a:ext>
            </a:extLst>
          </p:cNvPr>
          <p:cNvSpPr txBox="1"/>
          <p:nvPr/>
        </p:nvSpPr>
        <p:spPr>
          <a:xfrm rot="956962">
            <a:off x="7856916" y="2299347"/>
            <a:ext cx="4342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High-excitation radio galaxies: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radio emission in excess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and strong high-ionisation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B7B04-478B-6D4E-FD83-029BAFDF3334}"/>
              </a:ext>
            </a:extLst>
          </p:cNvPr>
          <p:cNvSpPr/>
          <p:nvPr/>
        </p:nvSpPr>
        <p:spPr>
          <a:xfrm>
            <a:off x="3962320" y="2488330"/>
            <a:ext cx="1822490" cy="1776594"/>
          </a:xfrm>
          <a:prstGeom prst="rect">
            <a:avLst/>
          </a:prstGeom>
          <a:solidFill>
            <a:srgbClr val="83CE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713E22-F31F-0E09-7BC4-74599BC5F3A1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F456D7-45A7-8E1B-091B-66C0D7CFC0EF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600"/>
              </a:spcAft>
              <a:defRPr/>
            </a:pPr>
            <a:r>
              <a:rPr 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Radio Source Population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3B3314-9AE6-3CD3-DCC8-F1FE40754575}"/>
              </a:ext>
            </a:extLst>
          </p:cNvPr>
          <p:cNvGrpSpPr/>
          <p:nvPr/>
        </p:nvGrpSpPr>
        <p:grpSpPr>
          <a:xfrm>
            <a:off x="3933205" y="1750885"/>
            <a:ext cx="7173694" cy="4528770"/>
            <a:chOff x="1385970" y="1480700"/>
            <a:chExt cx="7173694" cy="4528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51FF27-9FDC-4DE6-519D-F744C6C24EC4}"/>
                </a:ext>
              </a:extLst>
            </p:cNvPr>
            <p:cNvSpPr txBox="1"/>
            <p:nvPr/>
          </p:nvSpPr>
          <p:spPr>
            <a:xfrm>
              <a:off x="4817684" y="3760610"/>
              <a:ext cx="3741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Radiatively-efficient AGN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5886EE-DF6F-16D2-9D6E-F76CCCCE2764}"/>
                </a:ext>
              </a:extLst>
            </p:cNvPr>
            <p:cNvGrpSpPr/>
            <p:nvPr/>
          </p:nvGrpSpPr>
          <p:grpSpPr>
            <a:xfrm>
              <a:off x="1385970" y="1480700"/>
              <a:ext cx="4062650" cy="4528770"/>
              <a:chOff x="1660290" y="1364020"/>
              <a:chExt cx="4062650" cy="452877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ECEB70-B6B3-C343-CEBB-DF55C2270545}"/>
                  </a:ext>
                </a:extLst>
              </p:cNvPr>
              <p:cNvSpPr txBox="1"/>
              <p:nvPr/>
            </p:nvSpPr>
            <p:spPr>
              <a:xfrm>
                <a:off x="2887044" y="1364020"/>
                <a:ext cx="1480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 Excess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E128D15-62D9-80C1-D2D7-014E95576430}"/>
                  </a:ext>
                </a:extLst>
              </p:cNvPr>
              <p:cNvGrpSpPr/>
              <p:nvPr/>
            </p:nvGrpSpPr>
            <p:grpSpPr>
              <a:xfrm>
                <a:off x="1660290" y="1830140"/>
                <a:ext cx="4062650" cy="4062650"/>
                <a:chOff x="1660290" y="1830140"/>
                <a:chExt cx="4062650" cy="4062650"/>
              </a:xfrm>
            </p:grpSpPr>
            <p:sp>
              <p:nvSpPr>
                <p:cNvPr id="15" name="Arrow: Up 14">
                  <a:extLst>
                    <a:ext uri="{FF2B5EF4-FFF2-40B4-BE49-F238E27FC236}">
                      <a16:creationId xmlns:a16="http://schemas.microsoft.com/office/drawing/2014/main" id="{B554E8B2-34F6-CFEF-5B30-D37E7EE57812}"/>
                    </a:ext>
                  </a:extLst>
                </p:cNvPr>
                <p:cNvSpPr/>
                <p:nvPr/>
              </p:nvSpPr>
              <p:spPr>
                <a:xfrm rot="5400000">
                  <a:off x="3422951" y="1844425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F1F5D7-8D73-F600-2239-508C81648D74}"/>
                    </a:ext>
                  </a:extLst>
                </p:cNvPr>
                <p:cNvSpPr txBox="1"/>
                <p:nvPr/>
              </p:nvSpPr>
              <p:spPr>
                <a:xfrm>
                  <a:off x="4104100" y="2755086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HERGs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85253D7-7750-B64F-354C-9CF6B7379B29}"/>
                    </a:ext>
                  </a:extLst>
                </p:cNvPr>
                <p:cNvSpPr txBox="1"/>
                <p:nvPr/>
              </p:nvSpPr>
              <p:spPr>
                <a:xfrm>
                  <a:off x="2276343" y="2794702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LERGs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B0FDCD-F217-F52F-A440-A746CCE35B39}"/>
                    </a:ext>
                  </a:extLst>
                </p:cNvPr>
                <p:cNvSpPr txBox="1"/>
                <p:nvPr/>
              </p:nvSpPr>
              <p:spPr>
                <a:xfrm>
                  <a:off x="4113716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RQ AGN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C20A54-0FCB-BB0C-B51A-74F8EE7B65DE}"/>
                    </a:ext>
                  </a:extLst>
                </p:cNvPr>
                <p:cNvSpPr txBox="1"/>
                <p:nvPr/>
              </p:nvSpPr>
              <p:spPr>
                <a:xfrm>
                  <a:off x="2276343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SFGs</a:t>
                  </a:r>
                </a:p>
              </p:txBody>
            </p:sp>
            <p:sp>
              <p:nvSpPr>
                <p:cNvPr id="22" name="Arrow: Up 21">
                  <a:extLst>
                    <a:ext uri="{FF2B5EF4-FFF2-40B4-BE49-F238E27FC236}">
                      <a16:creationId xmlns:a16="http://schemas.microsoft.com/office/drawing/2014/main" id="{11FFBA9D-0714-4369-80D1-E474B18EDA98}"/>
                    </a:ext>
                  </a:extLst>
                </p:cNvPr>
                <p:cNvSpPr/>
                <p:nvPr/>
              </p:nvSpPr>
              <p:spPr>
                <a:xfrm>
                  <a:off x="3270551" y="1830140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82F634-DEF4-F9FA-C1D7-DF5ADCA6AA69}"/>
              </a:ext>
            </a:extLst>
          </p:cNvPr>
          <p:cNvGrpSpPr/>
          <p:nvPr/>
        </p:nvGrpSpPr>
        <p:grpSpPr>
          <a:xfrm>
            <a:off x="6288765" y="1346587"/>
            <a:ext cx="5445760" cy="5190385"/>
            <a:chOff x="6390640" y="814927"/>
            <a:chExt cx="5445760" cy="519038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C0A7A1-98D0-E5C2-4FA8-A91E77DEBC77}"/>
                </a:ext>
              </a:extLst>
            </p:cNvPr>
            <p:cNvSpPr/>
            <p:nvPr/>
          </p:nvSpPr>
          <p:spPr>
            <a:xfrm>
              <a:off x="6390640" y="1588557"/>
              <a:ext cx="5445760" cy="4396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C6B96B-AA22-C5B7-7437-C58A6C9B0959}"/>
                </a:ext>
              </a:extLst>
            </p:cNvPr>
            <p:cNvGrpSpPr/>
            <p:nvPr/>
          </p:nvGrpSpPr>
          <p:grpSpPr>
            <a:xfrm>
              <a:off x="7231684" y="814927"/>
              <a:ext cx="3699320" cy="5190385"/>
              <a:chOff x="7140244" y="714343"/>
              <a:chExt cx="3699320" cy="519038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6D7E69-96C4-62A0-8AB7-4FE5B72B8EDE}"/>
                  </a:ext>
                </a:extLst>
              </p:cNvPr>
              <p:cNvSpPr txBox="1"/>
              <p:nvPr/>
            </p:nvSpPr>
            <p:spPr>
              <a:xfrm>
                <a:off x="7140244" y="714343"/>
                <a:ext cx="369932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en-GB" dirty="0"/>
                  <a:t>                                                  </a:t>
                </a:r>
                <a:r>
                  <a:rPr lang="en-GB" b="1" dirty="0"/>
                  <a:t>Radiatively-inefficient AGN</a:t>
                </a:r>
              </a:p>
            </p:txBody>
          </p:sp>
          <p:pic>
            <p:nvPicPr>
              <p:cNvPr id="7" name="Picture 6" descr="A diagram of a radio-mode&#10;&#10;Description automatically generated">
                <a:extLst>
                  <a:ext uri="{FF2B5EF4-FFF2-40B4-BE49-F238E27FC236}">
                    <a16:creationId xmlns:a16="http://schemas.microsoft.com/office/drawing/2014/main" id="{7999995B-7EF6-57CB-AC43-1B6A4D930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50" t="4400" b="11333"/>
              <a:stretch/>
            </p:blipFill>
            <p:spPr>
              <a:xfrm>
                <a:off x="7140244" y="1343325"/>
                <a:ext cx="3501620" cy="4561403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231817-120B-0E68-CD9E-844F867E2886}"/>
              </a:ext>
            </a:extLst>
          </p:cNvPr>
          <p:cNvSpPr txBox="1"/>
          <p:nvPr/>
        </p:nvSpPr>
        <p:spPr>
          <a:xfrm rot="20526109">
            <a:off x="881180" y="1782194"/>
            <a:ext cx="4997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Low-excitation radio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radio emission in excess </a:t>
            </a:r>
            <a:br>
              <a:rPr lang="en-GB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and weak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low-ionisation lines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8E808B-5A46-2E19-6A82-2A8DFAE6EA89}"/>
              </a:ext>
            </a:extLst>
          </p:cNvPr>
          <p:cNvSpPr txBox="1"/>
          <p:nvPr/>
        </p:nvSpPr>
        <p:spPr>
          <a:xfrm rot="1053427">
            <a:off x="1041744" y="5055939"/>
            <a:ext cx="3071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Star-forming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radio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dominated by star forming (SF) processes</a:t>
            </a:r>
          </a:p>
        </p:txBody>
      </p:sp>
    </p:spTree>
    <p:extLst>
      <p:ext uri="{BB962C8B-B14F-4D97-AF65-F5344CB8AC3E}">
        <p14:creationId xmlns:p14="http://schemas.microsoft.com/office/powerpoint/2010/main" val="21271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B930D-0127-8E27-04FF-43CD1F744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8542-7685-F300-4779-C866A138F740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67A1E2-75C2-0D1E-D19F-26EA1E38F220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Radio Source Population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432339-E2DA-FE70-E449-AE1DDB0E2D5A}"/>
              </a:ext>
            </a:extLst>
          </p:cNvPr>
          <p:cNvGrpSpPr/>
          <p:nvPr/>
        </p:nvGrpSpPr>
        <p:grpSpPr>
          <a:xfrm>
            <a:off x="3933205" y="1750885"/>
            <a:ext cx="7173694" cy="4528770"/>
            <a:chOff x="1385970" y="1480700"/>
            <a:chExt cx="7173694" cy="4528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5E5ACA-122E-5CB4-825A-E13D01202BDC}"/>
                </a:ext>
              </a:extLst>
            </p:cNvPr>
            <p:cNvSpPr txBox="1"/>
            <p:nvPr/>
          </p:nvSpPr>
          <p:spPr>
            <a:xfrm>
              <a:off x="4817684" y="3760610"/>
              <a:ext cx="3741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Radiatively-efficient AGN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3B77FE-573B-199E-8A2E-867AE97AE7FF}"/>
                </a:ext>
              </a:extLst>
            </p:cNvPr>
            <p:cNvGrpSpPr/>
            <p:nvPr/>
          </p:nvGrpSpPr>
          <p:grpSpPr>
            <a:xfrm>
              <a:off x="1385970" y="1480700"/>
              <a:ext cx="4062650" cy="4528770"/>
              <a:chOff x="1660290" y="1364020"/>
              <a:chExt cx="4062650" cy="452877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7D5BE-C136-D9FF-81CF-378349E12F7C}"/>
                  </a:ext>
                </a:extLst>
              </p:cNvPr>
              <p:cNvSpPr txBox="1"/>
              <p:nvPr/>
            </p:nvSpPr>
            <p:spPr>
              <a:xfrm>
                <a:off x="2887044" y="1364020"/>
                <a:ext cx="1480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 Excess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9B03BEA-85F2-87B3-B115-754C5F21F164}"/>
                  </a:ext>
                </a:extLst>
              </p:cNvPr>
              <p:cNvGrpSpPr/>
              <p:nvPr/>
            </p:nvGrpSpPr>
            <p:grpSpPr>
              <a:xfrm>
                <a:off x="1660290" y="1830140"/>
                <a:ext cx="4062650" cy="4062650"/>
                <a:chOff x="1660290" y="1830140"/>
                <a:chExt cx="4062650" cy="4062650"/>
              </a:xfrm>
            </p:grpSpPr>
            <p:sp>
              <p:nvSpPr>
                <p:cNvPr id="15" name="Arrow: Up 14">
                  <a:extLst>
                    <a:ext uri="{FF2B5EF4-FFF2-40B4-BE49-F238E27FC236}">
                      <a16:creationId xmlns:a16="http://schemas.microsoft.com/office/drawing/2014/main" id="{AA361E2F-FFEF-4779-B3D2-BEFD0C947294}"/>
                    </a:ext>
                  </a:extLst>
                </p:cNvPr>
                <p:cNvSpPr/>
                <p:nvPr/>
              </p:nvSpPr>
              <p:spPr>
                <a:xfrm rot="5400000">
                  <a:off x="3422951" y="1844425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CB72589-22FD-A845-62AD-F48121CD8C4A}"/>
                    </a:ext>
                  </a:extLst>
                </p:cNvPr>
                <p:cNvSpPr txBox="1"/>
                <p:nvPr/>
              </p:nvSpPr>
              <p:spPr>
                <a:xfrm>
                  <a:off x="4104100" y="2755086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HERGs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7391D2B-6764-6DE7-5572-AC137B29B76A}"/>
                    </a:ext>
                  </a:extLst>
                </p:cNvPr>
                <p:cNvSpPr txBox="1"/>
                <p:nvPr/>
              </p:nvSpPr>
              <p:spPr>
                <a:xfrm>
                  <a:off x="2276343" y="2794702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LERGs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3DC2FD-7F83-D7DB-A2ED-8E79476285BE}"/>
                    </a:ext>
                  </a:extLst>
                </p:cNvPr>
                <p:cNvSpPr txBox="1"/>
                <p:nvPr/>
              </p:nvSpPr>
              <p:spPr>
                <a:xfrm>
                  <a:off x="4113716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RQ AGN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D1048D4-83D7-F0FD-8632-A2E31A4CB485}"/>
                    </a:ext>
                  </a:extLst>
                </p:cNvPr>
                <p:cNvSpPr txBox="1"/>
                <p:nvPr/>
              </p:nvSpPr>
              <p:spPr>
                <a:xfrm>
                  <a:off x="2276343" y="4633148"/>
                  <a:ext cx="113385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SFGs</a:t>
                  </a:r>
                </a:p>
              </p:txBody>
            </p:sp>
            <p:sp>
              <p:nvSpPr>
                <p:cNvPr id="22" name="Arrow: Up 21">
                  <a:extLst>
                    <a:ext uri="{FF2B5EF4-FFF2-40B4-BE49-F238E27FC236}">
                      <a16:creationId xmlns:a16="http://schemas.microsoft.com/office/drawing/2014/main" id="{D571235D-FE77-439E-91A3-A786202E8DFC}"/>
                    </a:ext>
                  </a:extLst>
                </p:cNvPr>
                <p:cNvSpPr/>
                <p:nvPr/>
              </p:nvSpPr>
              <p:spPr>
                <a:xfrm>
                  <a:off x="3270551" y="1830140"/>
                  <a:ext cx="537328" cy="4062650"/>
                </a:xfrm>
                <a:prstGeom prst="upArrow">
                  <a:avLst>
                    <a:gd name="adj1" fmla="val 19368"/>
                    <a:gd name="adj2" fmla="val 50000"/>
                  </a:avLst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BF697B-8880-B584-1CB6-BE2086F4B5E6}"/>
              </a:ext>
            </a:extLst>
          </p:cNvPr>
          <p:cNvSpPr txBox="1"/>
          <p:nvPr/>
        </p:nvSpPr>
        <p:spPr>
          <a:xfrm rot="956962">
            <a:off x="7856916" y="2299347"/>
            <a:ext cx="4342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High-excitation radio galaxies: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radio emission in excess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and strong high-ionisation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2D0F49-7A7C-B67D-36C5-ED475DB81C87}"/>
              </a:ext>
            </a:extLst>
          </p:cNvPr>
          <p:cNvSpPr txBox="1"/>
          <p:nvPr/>
        </p:nvSpPr>
        <p:spPr>
          <a:xfrm rot="20526109">
            <a:off x="881180" y="1782194"/>
            <a:ext cx="4997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Low-excitation radio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radio emission in excess </a:t>
            </a:r>
            <a:br>
              <a:rPr lang="en-GB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and weak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low-ionisation lines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C91235-039B-A5D9-1CB8-13EAAE491EBB}"/>
              </a:ext>
            </a:extLst>
          </p:cNvPr>
          <p:cNvSpPr txBox="1"/>
          <p:nvPr/>
        </p:nvSpPr>
        <p:spPr>
          <a:xfrm rot="1053427">
            <a:off x="1041744" y="5055939"/>
            <a:ext cx="3071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Star-forming galaxies: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radio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dominated by star forming (SF) processes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C2E0E2-F06E-1F2C-4E0F-2B87F18E7CA1}"/>
              </a:ext>
            </a:extLst>
          </p:cNvPr>
          <p:cNvSpPr txBox="1"/>
          <p:nvPr/>
        </p:nvSpPr>
        <p:spPr>
          <a:xfrm rot="20739907">
            <a:off x="7733031" y="5006141"/>
            <a:ext cx="3952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Radio-quiet AGN: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emission consistent with SF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strong high-ionisation lines </a:t>
            </a:r>
          </a:p>
        </p:txBody>
      </p:sp>
    </p:spTree>
    <p:extLst>
      <p:ext uri="{BB962C8B-B14F-4D97-AF65-F5344CB8AC3E}">
        <p14:creationId xmlns:p14="http://schemas.microsoft.com/office/powerpoint/2010/main" val="376408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F0976-4AA8-D925-0450-ADBFB5D33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4D11CED-2248-3836-E7C5-F93BA6F33E43}"/>
              </a:ext>
            </a:extLst>
          </p:cNvPr>
          <p:cNvSpPr txBox="1"/>
          <p:nvPr/>
        </p:nvSpPr>
        <p:spPr>
          <a:xfrm>
            <a:off x="238119" y="1513931"/>
            <a:ext cx="48185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Method: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</a:t>
            </a:r>
            <a:r>
              <a:rPr kumimoji="0" lang="en-GB" sz="1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150MHz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identify radio-excess AGN, and the BPT and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radiatively-efficient AGN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Monte Carlo realisations to obtain the probability of each source belonging to a given class.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Novelty: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Probabilistic approach – e.g. prioritise purity or completeness depending on goals.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previous efforts to higher redshift.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Use: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DESI DR1 spectra in ELAIS-N1 to compare results with photometric classification.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Expanding the approach to the LoTSS wide area to study  ~350,000 radio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BB0A7F-6360-F28F-8870-649DF8EB3B38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0AF4CF8-AC46-EC07-F694-6C6EFB23DD24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Radio Source Classifications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DE8994-F13B-4A4A-468A-A2829141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1" r="17974" b="53111"/>
          <a:stretch>
            <a:fillRect/>
          </a:stretch>
        </p:blipFill>
        <p:spPr>
          <a:xfrm>
            <a:off x="7014418" y="1280137"/>
            <a:ext cx="3600575" cy="2536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0C3B40-0E32-F430-B3C4-B6D824D9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" t="48821" r="-92" b="4290"/>
          <a:stretch>
            <a:fillRect/>
          </a:stretch>
        </p:blipFill>
        <p:spPr>
          <a:xfrm>
            <a:off x="5177584" y="3871278"/>
            <a:ext cx="6776297" cy="2536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CA6359-40A9-1EF4-88FD-7C8E51AA9D34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</p:spTree>
    <p:extLst>
      <p:ext uri="{BB962C8B-B14F-4D97-AF65-F5344CB8AC3E}">
        <p14:creationId xmlns:p14="http://schemas.microsoft.com/office/powerpoint/2010/main" val="194491839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7AEE4-94C3-361C-7ED8-B1C87D33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41C53A6-F040-23D8-E1CE-E762814FE0CB}"/>
              </a:ext>
            </a:extLst>
          </p:cNvPr>
          <p:cNvSpPr txBox="1"/>
          <p:nvPr/>
        </p:nvSpPr>
        <p:spPr>
          <a:xfrm>
            <a:off x="238119" y="1513931"/>
            <a:ext cx="48185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Method: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</a:t>
            </a:r>
            <a:r>
              <a:rPr kumimoji="0" lang="en-GB" sz="1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150MHz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17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identify radio-excess AGN, and the BPT and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radiatively-efficient AGN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Monte Carlo realisations to obtain the probability of each source belonging to a given class.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Novelty: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Probabilistic approach – e.g. prioritise purity or completeness depending on goals.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previous efforts to higher redshift.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Use: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DESI DR1 spectra in ELAIS-N1 to compare results with photometric classification.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Expanding the approach to the LoTSS wide area to study  ~350,000 radio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A7122-499F-DB01-CBC1-F041E943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92" t="48821" r="-92" b="4290"/>
          <a:stretch>
            <a:fillRect/>
          </a:stretch>
        </p:blipFill>
        <p:spPr>
          <a:xfrm>
            <a:off x="5177584" y="3871278"/>
            <a:ext cx="6776297" cy="2536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8AFA0F-0C4F-94D6-9751-0806CF45647B}"/>
              </a:ext>
            </a:extLst>
          </p:cNvPr>
          <p:cNvSpPr/>
          <p:nvPr/>
        </p:nvSpPr>
        <p:spPr>
          <a:xfrm>
            <a:off x="0" y="0"/>
            <a:ext cx="12192000" cy="122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9E269B-53AB-7125-63AD-CB9CF7A0E6E3}"/>
              </a:ext>
            </a:extLst>
          </p:cNvPr>
          <p:cNvSpPr txBox="1">
            <a:spLocks/>
          </p:cNvSpPr>
          <p:nvPr/>
        </p:nvSpPr>
        <p:spPr>
          <a:xfrm>
            <a:off x="155573" y="221177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Radio Source Classifications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4E521-D505-28E3-8770-7718C7F9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1" r="17974" b="53111"/>
          <a:stretch>
            <a:fillRect/>
          </a:stretch>
        </p:blipFill>
        <p:spPr>
          <a:xfrm>
            <a:off x="6098007" y="1437832"/>
            <a:ext cx="5126585" cy="3611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760FC-10D9-4E77-0B10-FBC688FA46FE}"/>
              </a:ext>
            </a:extLst>
          </p:cNvPr>
          <p:cNvSpPr txBox="1"/>
          <p:nvPr/>
        </p:nvSpPr>
        <p:spPr>
          <a:xfrm>
            <a:off x="9276522" y="6446559"/>
            <a:ext cx="2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Arnaudova et al. (2025)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493B94-70BA-9E10-65CF-A85666FEF4DE}"/>
              </a:ext>
            </a:extLst>
          </p:cNvPr>
          <p:cNvSpPr/>
          <p:nvPr/>
        </p:nvSpPr>
        <p:spPr>
          <a:xfrm rot="2461973">
            <a:off x="8537176" y="2329208"/>
            <a:ext cx="1546461" cy="245610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6D38E-249A-BAE3-2B57-46501D5ACF93}"/>
              </a:ext>
            </a:extLst>
          </p:cNvPr>
          <p:cNvSpPr txBox="1"/>
          <p:nvPr/>
        </p:nvSpPr>
        <p:spPr>
          <a:xfrm>
            <a:off x="9540325" y="4621906"/>
            <a:ext cx="229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Radio Excess Sources</a:t>
            </a:r>
          </a:p>
        </p:txBody>
      </p:sp>
    </p:spTree>
    <p:extLst>
      <p:ext uri="{BB962C8B-B14F-4D97-AF65-F5344CB8AC3E}">
        <p14:creationId xmlns:p14="http://schemas.microsoft.com/office/powerpoint/2010/main" val="301409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18629</TotalTime>
  <Words>1830</Words>
  <Application>Microsoft Macintosh PowerPoint</Application>
  <PresentationFormat>Widescreen</PresentationFormat>
  <Paragraphs>294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Light</vt:lpstr>
      <vt:lpstr>Symbol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Marina Arnaudova</dc:creator>
  <cp:lastModifiedBy>Marina Arnaudova</cp:lastModifiedBy>
  <cp:revision>5</cp:revision>
  <dcterms:created xsi:type="dcterms:W3CDTF">2025-09-09T12:22:35Z</dcterms:created>
  <dcterms:modified xsi:type="dcterms:W3CDTF">2025-09-29T08:29:25Z</dcterms:modified>
</cp:coreProperties>
</file>